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3" r:id="rId5"/>
  </p:sldMasterIdLst>
  <p:notesMasterIdLst>
    <p:notesMasterId r:id="rId11"/>
  </p:notesMasterIdLst>
  <p:handoutMasterIdLst>
    <p:handoutMasterId r:id="rId12"/>
  </p:handoutMasterIdLst>
  <p:sldIdLst>
    <p:sldId id="263" r:id="rId6"/>
    <p:sldId id="2147471837" r:id="rId7"/>
    <p:sldId id="2147471833" r:id="rId8"/>
    <p:sldId id="2147471834" r:id="rId9"/>
    <p:sldId id="2147471835" r:id="rId1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orbe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Boecler" initials="AB" lastIdx="8" clrIdx="0">
    <p:extLst>
      <p:ext uri="{19B8F6BF-5375-455C-9EA6-DF929625EA0E}">
        <p15:presenceInfo xmlns:p15="http://schemas.microsoft.com/office/powerpoint/2012/main" userId="S::aboecler@clinicaloptions.com::28e82037-1239-4052-943b-ae184e0bc2a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986E2"/>
    <a:srgbClr val="83D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889E7D-4691-8D46-8A36-FBBBB0B11695}" v="50" dt="2026-03-26T17:07:02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11"/>
    <p:restoredTop sz="94658"/>
  </p:normalViewPr>
  <p:slideViewPr>
    <p:cSldViewPr snapToGrid="0" snapToObjects="1" showGuides="1">
      <p:cViewPr varScale="1">
        <p:scale>
          <a:sx n="116" d="100"/>
          <a:sy n="116" d="100"/>
        </p:scale>
        <p:origin x="99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C77A6FE-4F9C-4C43-9275-4C6EE66F84B9}" type="datetimeFigureOut">
              <a:rPr lang="en-US"/>
              <a:pPr/>
              <a:t>5/8/26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D8F6DA6E-23F5-CC4E-8BDE-62BBABFE52E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58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0CC3B6D9-C0C3-764A-B805-B57FA272E850}" type="datetimeFigureOut">
              <a:rPr lang="en-US"/>
              <a:pPr/>
              <a:t>5/8/26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9804B0B4-A253-EF44-9AD7-A19C8401525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14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4B0B4-A253-EF44-9AD7-A19C8401525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20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04B0B4-A253-EF44-9AD7-A19C8401525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65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86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435" y="1630363"/>
            <a:ext cx="8428566" cy="522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19" y="367474"/>
            <a:ext cx="4557182" cy="104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0233" y="2223346"/>
            <a:ext cx="103632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0233" y="4691832"/>
            <a:ext cx="8534400" cy="130698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/>
              <a:t>Date or Reference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17EA655-036B-054D-9F9A-56A790C006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6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3116" y="2377734"/>
            <a:ext cx="11425767" cy="16208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1707" y="4293017"/>
            <a:ext cx="9408584" cy="1931987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5" indent="0" algn="ctr">
              <a:buNone/>
              <a:defRPr/>
            </a:lvl3pPr>
            <a:lvl4pPr marL="1371173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7" indent="0" algn="ctr">
              <a:buNone/>
              <a:defRPr/>
            </a:lvl7pPr>
            <a:lvl8pPr marL="3199405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51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126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2568" y="4857756"/>
            <a:ext cx="11423651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2568" y="3203577"/>
            <a:ext cx="11423651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5" indent="0">
              <a:buNone/>
              <a:defRPr sz="1700"/>
            </a:lvl3pPr>
            <a:lvl4pPr marL="1371173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7" indent="0">
              <a:buNone/>
              <a:defRPr sz="1400"/>
            </a:lvl7pPr>
            <a:lvl8pPr marL="3199405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960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369" y="2101854"/>
            <a:ext cx="5634567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4138" y="2101854"/>
            <a:ext cx="5636684" cy="476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287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4" y="303219"/>
            <a:ext cx="12096751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1" y="1692275"/>
            <a:ext cx="5937251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101" y="2397125"/>
            <a:ext cx="5937251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28371" y="1692275"/>
            <a:ext cx="5941484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28371" y="2397125"/>
            <a:ext cx="5941484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092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21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26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301625"/>
            <a:ext cx="4421717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690" y="301628"/>
            <a:ext cx="7514167" cy="6451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100" y="1581156"/>
            <a:ext cx="4421717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89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5255" y="5291143"/>
            <a:ext cx="8064500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35255" y="674691"/>
            <a:ext cx="8064500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15" indent="0">
              <a:buNone/>
              <a:defRPr sz="2400"/>
            </a:lvl3pPr>
            <a:lvl4pPr marL="1371173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7" indent="0">
              <a:buNone/>
              <a:defRPr sz="2000"/>
            </a:lvl7pPr>
            <a:lvl8pPr marL="3199405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5255" y="5916613"/>
            <a:ext cx="8064500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170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083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33" y="983048"/>
            <a:ext cx="11394276" cy="5176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/>
              <a:t>Footer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AE2DCD6-2EE2-F049-A226-1FE52D1E57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3988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2738" y="627063"/>
            <a:ext cx="2868084" cy="6235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6369" y="627063"/>
            <a:ext cx="8403167" cy="6235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390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368" y="627068"/>
            <a:ext cx="11474451" cy="1260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6369" y="2101854"/>
            <a:ext cx="5634567" cy="476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4138" y="2101854"/>
            <a:ext cx="5636684" cy="47609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007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286" y="227013"/>
            <a:ext cx="10358967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2286" y="1416053"/>
            <a:ext cx="10358967" cy="4799013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4513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8288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0A90E337-F800-1146-8455-677861B9914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86889695"/>
      </p:ext>
    </p:extLst>
  </p:cSld>
  <p:clrMapOvr>
    <a:masterClrMapping/>
  </p:clrMapOvr>
  <p:transition spd="slow" advClick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ypoint Question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question"/>
          <p:cNvSpPr>
            <a:spLocks noGrp="1"/>
          </p:cNvSpPr>
          <p:nvPr>
            <p:ph type="body" idx="10" hasCustomPrompt="1"/>
          </p:nvPr>
        </p:nvSpPr>
        <p:spPr>
          <a:xfrm>
            <a:off x="912283" y="1522413"/>
            <a:ext cx="10367432" cy="685800"/>
          </a:xfrm>
        </p:spPr>
        <p:txBody>
          <a:bodyPr/>
          <a:lstStyle>
            <a:lvl1pPr marL="0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1pPr>
            <a:lvl2pPr marL="522288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2pPr>
            <a:lvl3pPr marL="979488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3pPr>
            <a:lvl4pPr marL="1371600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4pPr>
            <a:lvl5pPr marL="1762125" indent="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FontTx/>
              <a:buNone/>
              <a:defRPr/>
            </a:lvl5pPr>
          </a:lstStyle>
          <a:p>
            <a:pPr lvl="0"/>
            <a:r>
              <a:rPr lang="en-US"/>
              <a:t>Click to add question here</a:t>
            </a:r>
          </a:p>
        </p:txBody>
      </p:sp>
      <p:sp>
        <p:nvSpPr>
          <p:cNvPr id="4" name="choices"/>
          <p:cNvSpPr>
            <a:spLocks noGrp="1"/>
          </p:cNvSpPr>
          <p:nvPr>
            <p:ph type="body" sz="quarter" idx="11" hasCustomPrompt="1"/>
          </p:nvPr>
        </p:nvSpPr>
        <p:spPr>
          <a:xfrm>
            <a:off x="912284" y="2360613"/>
            <a:ext cx="4955645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612775" indent="-51435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1pPr>
            <a:lvl2pPr marL="1036638" indent="-51435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2pPr>
            <a:lvl3pPr marL="1436688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3pPr>
            <a:lvl4pPr marL="1828800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4pPr>
            <a:lvl5pPr marL="2219325" indent="-457200" algn="l" defTabSz="412750" rtl="0" eaLnBrk="0" fontAlgn="base" hangingPunct="0">
              <a:spcBef>
                <a:spcPct val="30000"/>
              </a:spcBef>
              <a:buClr>
                <a:srgbClr val="000000"/>
              </a:buClr>
              <a:buAutoNum type="arabicPeriod"/>
              <a:defRPr/>
            </a:lvl5pPr>
          </a:lstStyle>
          <a:p>
            <a:pPr lvl="0"/>
            <a:r>
              <a:rPr lang="en-US"/>
              <a:t>Click to add choices here</a:t>
            </a:r>
          </a:p>
        </p:txBody>
      </p:sp>
      <p:sp>
        <p:nvSpPr>
          <p:cNvPr id="5" name="chartPosition"/>
          <p:cNvSpPr>
            <a:spLocks noGrp="1"/>
          </p:cNvSpPr>
          <p:nvPr>
            <p:ph type="chart" sz="quarter" idx="12"/>
          </p:nvPr>
        </p:nvSpPr>
        <p:spPr>
          <a:xfrm>
            <a:off x="6324072" y="2360613"/>
            <a:ext cx="4955645" cy="3810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46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eypoint Clock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Oval 2" hidden="1"/>
          <p:cNvSpPr/>
          <p:nvPr userDrawn="1">
            <p:custDataLst>
              <p:tags r:id="rId1"/>
            </p:custDataLst>
          </p:nvPr>
        </p:nvSpPr>
        <p:spPr bwMode="auto">
          <a:xfrm>
            <a:off x="10922001" y="5905503"/>
            <a:ext cx="846667" cy="483015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/>
            </a:pPr>
            <a:r>
              <a:rPr kumimoji="0" lang="en-US" sz="2400" b="0" i="0" u="none" strike="noStrike" cap="none" normalizeH="0" baseline="0">
                <a:ln>
                  <a:noFill/>
                </a:ln>
                <a:effectLst/>
                <a:latin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952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207264" y="6322423"/>
            <a:ext cx="5350933" cy="30480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1"/>
          </p:nvPr>
        </p:nvSpPr>
        <p:spPr>
          <a:xfrm>
            <a:off x="6624320" y="6323295"/>
            <a:ext cx="5350933" cy="304800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000"/>
            </a:lvl1pPr>
            <a:lvl2pPr marL="457200" indent="0">
              <a:buNone/>
              <a:defRPr sz="105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</p:spTree>
    <p:extLst>
      <p:ext uri="{BB962C8B-B14F-4D97-AF65-F5344CB8AC3E}">
        <p14:creationId xmlns:p14="http://schemas.microsoft.com/office/powerpoint/2010/main" val="6815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55367" y="117475"/>
            <a:ext cx="10564283" cy="55245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609600" y="6356351"/>
            <a:ext cx="3860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4906433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fld id="{B6EF02CE-EE60-D840-A6B2-C49DC9A05E7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45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6601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6601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472017" y="6353176"/>
            <a:ext cx="38608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rbel" charset="0"/>
                <a:ea typeface="ＭＳ Ｐゴシック" charset="0"/>
                <a:cs typeface="Corbe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0291CD-1BB3-9A4C-819D-904D5E161AA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51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53306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9306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73316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1307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rbel" charset="0"/>
                <a:ea typeface="ＭＳ Ｐゴシック" charset="0"/>
                <a:cs typeface="Corbel" charset="0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D6B93F1-6AE8-2A4C-A5A8-7ED0AB84D85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86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FFFFF"/>
              </a:solidFill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3434" y="1630363"/>
            <a:ext cx="11842751" cy="686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9048" y="2084801"/>
            <a:ext cx="103632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44FB5D-1D2A-AD42-9295-CC5701A7C1E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7" name="Picture 6" descr="MSK_logo_simp_hor_s_rev_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699" y="401638"/>
            <a:ext cx="4264791" cy="66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0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1933" y="89098"/>
            <a:ext cx="11394276" cy="6852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Corbel" charset="0"/>
                <a:ea typeface="ＭＳ Ｐゴシック" charset="0"/>
                <a:cs typeface="Corbel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DB3B10-9021-8041-BC80-71930EC263F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069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2017" y="88900"/>
            <a:ext cx="11394016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6072" y="1135412"/>
            <a:ext cx="6815667" cy="46331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135412"/>
            <a:ext cx="4011084" cy="49981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609601" y="6354764"/>
            <a:ext cx="3723217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5F98E0-5886-214B-B5A7-28344183B44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67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72017" y="88900"/>
            <a:ext cx="11394016" cy="6858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FFFFFF"/>
                </a:solidFill>
                <a:latin typeface="Corbel"/>
                <a:ea typeface="+mj-ea"/>
                <a:cs typeface="Corbel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200" dirty="0"/>
              <a:t>Click to edit Master 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150850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051985" y="6356351"/>
            <a:ext cx="3280833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CA812B-CB4F-A348-A43B-F44B8EFD692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5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774700"/>
          </a:xfrm>
          <a:prstGeom prst="rect">
            <a:avLst/>
          </a:prstGeom>
          <a:solidFill>
            <a:srgbClr val="2986E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eaLnBrk="1" hangingPunct="1"/>
            <a:endParaRPr lang="en-US">
              <a:solidFill>
                <a:srgbClr val="FFFFFF"/>
              </a:solidFill>
              <a:latin typeface="Corbe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72017" y="88900"/>
            <a:ext cx="11394016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2017" y="949325"/>
            <a:ext cx="11394016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2017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Corbel"/>
                <a:ea typeface="+mn-ea"/>
                <a:cs typeface="Corbel"/>
              </a:defRPr>
            </a:lvl1pPr>
          </a:lstStyle>
          <a:p>
            <a:pPr>
              <a:defRPr/>
            </a:pPr>
            <a:r>
              <a:rPr lang="en-US"/>
              <a:t>Reference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0084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0000"/>
                </a:solidFill>
              </a:defRPr>
            </a:lvl1pPr>
          </a:lstStyle>
          <a:p>
            <a:fld id="{D6C766F3-F614-DA47-8FB2-1DC6941C294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1" name="Picture 3" descr="MSK_logo_simp_hor_s_pos_d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350" y="5978527"/>
            <a:ext cx="2859683" cy="79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FFFFFF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  <a:cs typeface="Arial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FFFFFF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C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2286" y="227013"/>
            <a:ext cx="1035896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style</a:t>
            </a: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286" y="1416053"/>
            <a:ext cx="10358967" cy="479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B4CCBE2E-CAAE-B74A-AD06-6C8F94F20E4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alphaModFix amt="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65992" y="6156880"/>
            <a:ext cx="6502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711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000" b="1">
          <a:solidFill>
            <a:srgbClr val="3333FF"/>
          </a:solidFill>
          <a:latin typeface="Calibri"/>
          <a:ea typeface="MS PGothic" pitchFamily="34" charset="-128"/>
          <a:cs typeface="Calibri"/>
        </a:defRPr>
      </a:lvl1pPr>
      <a:lvl2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2pPr>
      <a:lvl3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3pPr>
      <a:lvl4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4pPr>
      <a:lvl5pPr algn="ctr" defTabSz="412750" rtl="0" eaLnBrk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defRPr sz="3600" b="1">
          <a:solidFill>
            <a:srgbClr val="3333FF"/>
          </a:solidFill>
          <a:latin typeface="Calibri" charset="0"/>
          <a:ea typeface="MS PGothic" pitchFamily="34" charset="-128"/>
          <a:cs typeface="MS PGothic" charset="0"/>
        </a:defRPr>
      </a:lvl5pPr>
      <a:lvl6pPr marL="1536221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6pPr>
      <a:lvl7pPr marL="1993281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7pPr>
      <a:lvl8pPr marL="2450337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8pPr>
      <a:lvl9pPr marL="2907397" indent="-215834" algn="ctr" defTabSz="457058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2800" b="1">
          <a:solidFill>
            <a:srgbClr val="000000"/>
          </a:solidFill>
          <a:latin typeface="Times New Roman" pitchFamily="18" charset="0"/>
        </a:defRPr>
      </a:lvl9pPr>
    </p:titleStyle>
    <p:bodyStyle>
      <a:lvl1pPr marL="390525" indent="-292100" algn="l" defTabSz="412750" rtl="0" eaLnBrk="0" fontAlgn="base" hangingPunct="0">
        <a:lnSpc>
          <a:spcPct val="105000"/>
        </a:lnSpc>
        <a:spcBef>
          <a:spcPct val="30000"/>
        </a:spcBef>
        <a:spcAft>
          <a:spcPts val="800"/>
        </a:spcAft>
        <a:buClr>
          <a:srgbClr val="000000"/>
        </a:buClr>
        <a:buSzPct val="100000"/>
        <a:buFont typeface="Arial" pitchFamily="-72" charset="0"/>
        <a:buChar char="•"/>
        <a:defRPr sz="2900" b="1">
          <a:solidFill>
            <a:srgbClr val="000000"/>
          </a:solidFill>
          <a:latin typeface="Calibri" charset="0"/>
          <a:ea typeface="MS PGothic" pitchFamily="34" charset="-128"/>
          <a:cs typeface="MS PGothic" charset="0"/>
        </a:defRPr>
      </a:lvl1pPr>
      <a:lvl2pPr marL="782638" indent="-260350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75000"/>
        <a:buFont typeface="Symbol" pitchFamily="-72" charset="2"/>
        <a:buChar char=""/>
        <a:defRPr sz="2600" b="1">
          <a:solidFill>
            <a:srgbClr val="000000"/>
          </a:solidFill>
          <a:latin typeface="Calibri" charset="0"/>
          <a:ea typeface="MS PGothic" pitchFamily="34" charset="-128"/>
        </a:defRPr>
      </a:lvl2pPr>
      <a:lvl3pPr marL="1173163" indent="-193675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buChar char=""/>
        <a:defRPr sz="2400" b="1">
          <a:solidFill>
            <a:srgbClr val="000000"/>
          </a:solidFill>
          <a:latin typeface="Calibri" charset="0"/>
          <a:ea typeface="ＭＳ Ｐゴシック" pitchFamily="-123" charset="-128"/>
          <a:cs typeface="ＭＳ Ｐゴシック" pitchFamily="-72" charset="-128"/>
        </a:defRPr>
      </a:lvl3pPr>
      <a:lvl4pPr marL="1565275" indent="-193675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75000"/>
        <a:buFont typeface="Symbol" pitchFamily="-72" charset="2"/>
        <a:buChar char=""/>
        <a:defRPr sz="2200" b="1">
          <a:solidFill>
            <a:srgbClr val="000000"/>
          </a:solidFill>
          <a:latin typeface="Calibri" charset="0"/>
          <a:ea typeface="ＭＳ Ｐゴシック" pitchFamily="-123" charset="-128"/>
        </a:defRPr>
      </a:lvl4pPr>
      <a:lvl5pPr marL="1957388" indent="-195263" algn="l" defTabSz="412750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0000"/>
        </a:buClr>
        <a:buSzPct val="45000"/>
        <a:buFont typeface="Wingdings" pitchFamily="-72" charset="2"/>
        <a:buChar char=""/>
        <a:defRPr sz="2000" b="1">
          <a:solidFill>
            <a:srgbClr val="000000"/>
          </a:solidFill>
          <a:latin typeface="Calibri" charset="0"/>
          <a:ea typeface="ＭＳ Ｐゴシック" pitchFamily="-123" charset="-128"/>
        </a:defRPr>
      </a:lvl5pPr>
      <a:lvl6pPr marL="2615386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6pPr>
      <a:lvl7pPr marL="3072444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7pPr>
      <a:lvl8pPr marL="3529502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8pPr>
      <a:lvl9pPr marL="3986559" indent="-215834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7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5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9141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4.xml"/><Relationship Id="rId7" Type="http://schemas.openxmlformats.org/officeDocument/2006/relationships/image" Target="../media/image7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0.jpeg"/><Relationship Id="rId4" Type="http://schemas.openxmlformats.org/officeDocument/2006/relationships/tags" Target="../tags/tag5.xml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602343" y="1627530"/>
            <a:ext cx="11182380" cy="2898172"/>
          </a:xfrm>
        </p:spPr>
        <p:txBody>
          <a:bodyPr>
            <a:noAutofit/>
          </a:bodyPr>
          <a:lstStyle/>
          <a:p>
            <a:pPr marL="0" marR="0">
              <a:spcBef>
                <a:spcPts val="0"/>
              </a:spcBef>
              <a:spcAft>
                <a:spcPts val="1000"/>
              </a:spcAft>
            </a:pPr>
            <a:r>
              <a:rPr lang="en-US" sz="3600" dirty="0"/>
              <a:t>Optimal Utilization of PARP Inhibitors in Patients with Hormone-Sensitive and Castration-Resistant Metastatic Prostate Cancer</a:t>
            </a:r>
            <a:br>
              <a:rPr lang="en-US" dirty="0"/>
            </a:br>
            <a:r>
              <a:rPr lang="en-US" sz="2400" b="0" dirty="0"/>
              <a:t>Oncology Today – Research To Practice with Dr. Neil Love</a:t>
            </a:r>
            <a:endParaRPr lang="en-US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D1CEE4A-547A-4724-8001-9BCD93DD4578}"/>
              </a:ext>
            </a:extLst>
          </p:cNvPr>
          <p:cNvSpPr txBox="1">
            <a:spLocks/>
          </p:cNvSpPr>
          <p:nvPr/>
        </p:nvSpPr>
        <p:spPr bwMode="auto">
          <a:xfrm>
            <a:off x="602343" y="4030882"/>
            <a:ext cx="10987313" cy="239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FFFFFF"/>
                </a:solidFill>
                <a:latin typeface="Arial"/>
                <a:ea typeface="ＭＳ Ｐゴシック" charset="-128"/>
                <a:cs typeface="Arial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endParaRPr lang="en-GB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Wassim Abida MD, PhD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Director of Translational Research, Prostate Cancer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Associate Member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Genitourinary Oncology Service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Memorial Sloan Kettering Cancer Center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Associate Professor of Medicine, Weill Cornell Medical College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C2BC47-E518-C93D-14C6-22E48E3D3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1CC3F-4DFD-6BA2-501B-E97B0162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Saruparib (AZD5305): PARP1-Selective Inhibition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36400C-17C5-1F9E-B06E-59F384D535EF}"/>
              </a:ext>
            </a:extLst>
          </p:cNvPr>
          <p:cNvSpPr txBox="1"/>
          <p:nvPr/>
        </p:nvSpPr>
        <p:spPr>
          <a:xfrm>
            <a:off x="0" y="6581001"/>
            <a:ext cx="37633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Illuzzi G et al. </a:t>
            </a:r>
            <a:r>
              <a:rPr lang="en-US" altLang="en-US" sz="1200" i="1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pitchFamily="2" charset="0"/>
                <a:sym typeface="Wingdings"/>
              </a:rPr>
              <a:t>Clin Cancer Res</a:t>
            </a:r>
            <a:r>
              <a:rPr lang="en-US" altLang="en-US" sz="1200" dirty="0"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Helvetica" pitchFamily="2" charset="0"/>
                <a:sym typeface="Wingdings"/>
              </a:rPr>
              <a:t> 2022;28(21):4724-36. 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21591D-CC25-3A06-7835-3C03CB5BBB9E}"/>
              </a:ext>
            </a:extLst>
          </p:cNvPr>
          <p:cNvGrpSpPr/>
          <p:nvPr/>
        </p:nvGrpSpPr>
        <p:grpSpPr>
          <a:xfrm>
            <a:off x="729884" y="1055046"/>
            <a:ext cx="10549830" cy="5419595"/>
            <a:chOff x="729884" y="1055046"/>
            <a:chExt cx="10549830" cy="541959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60A0070-349B-0F3E-76FE-7204FBC77196}"/>
                </a:ext>
              </a:extLst>
            </p:cNvPr>
            <p:cNvGrpSpPr/>
            <p:nvPr/>
          </p:nvGrpSpPr>
          <p:grpSpPr>
            <a:xfrm>
              <a:off x="729884" y="1055046"/>
              <a:ext cx="10549830" cy="5419595"/>
              <a:chOff x="825316" y="1055046"/>
              <a:chExt cx="10549830" cy="5419595"/>
            </a:xfrm>
          </p:grpSpPr>
          <p:pic>
            <p:nvPicPr>
              <p:cNvPr id="5" name="New picture">
                <a:extLst>
                  <a:ext uri="{FF2B5EF4-FFF2-40B4-BE49-F238E27FC236}">
                    <a16:creationId xmlns:a16="http://schemas.microsoft.com/office/drawing/2014/main" id="{357523FD-097E-4351-6CBE-E5BDBDCFF765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1"/>
                </p:custDataLst>
              </p:nvPr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3778" y="1055046"/>
                <a:ext cx="6574971" cy="1796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</p:pic>
          <p:pic>
            <p:nvPicPr>
              <p:cNvPr id="7" name="New picture">
                <a:extLst>
                  <a:ext uri="{FF2B5EF4-FFF2-40B4-BE49-F238E27FC236}">
                    <a16:creationId xmlns:a16="http://schemas.microsoft.com/office/drawing/2014/main" id="{2599F275-776A-CECF-E3C5-1A9F7FAAE2B6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2"/>
                </p:custDataLst>
              </p:nvPr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316" y="2851730"/>
                <a:ext cx="5270684" cy="3622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</p:pic>
          <p:pic>
            <p:nvPicPr>
              <p:cNvPr id="8" name="New picture">
                <a:extLst>
                  <a:ext uri="{FF2B5EF4-FFF2-40B4-BE49-F238E27FC236}">
                    <a16:creationId xmlns:a16="http://schemas.microsoft.com/office/drawing/2014/main" id="{E1E6C7E5-55BA-0FAD-57C6-FA2065DE2FAB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08749" y="1055046"/>
                <a:ext cx="3966397" cy="17966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</p:pic>
          <p:pic>
            <p:nvPicPr>
              <p:cNvPr id="9" name="New picture">
                <a:extLst>
                  <a:ext uri="{FF2B5EF4-FFF2-40B4-BE49-F238E27FC236}">
                    <a16:creationId xmlns:a16="http://schemas.microsoft.com/office/drawing/2014/main" id="{A679D62B-2C37-46FD-5B75-29F504E6B1F2}"/>
                  </a:ext>
                </a:extLst>
              </p:cNvPr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2851730"/>
                <a:ext cx="5270684" cy="3622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D8EF97-E29E-AFBF-F43B-1510018A26FD}"/>
                </a:ext>
              </a:extLst>
            </p:cNvPr>
            <p:cNvSpPr txBox="1"/>
            <p:nvPr/>
          </p:nvSpPr>
          <p:spPr>
            <a:xfrm>
              <a:off x="3042506" y="3013501"/>
              <a:ext cx="2830134" cy="8309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Selectively inhibits PARP1</a:t>
              </a:r>
            </a:p>
            <a:p>
              <a:r>
                <a:rPr lang="en-US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compared to other </a:t>
              </a:r>
              <a:r>
                <a:rPr lang="en-US" sz="1600" b="1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PARPi’s</a:t>
              </a:r>
              <a:r>
                <a:rPr lang="en-US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</a:t>
              </a:r>
            </a:p>
            <a:p>
              <a:r>
                <a:rPr lang="en-US" sz="1600" b="1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reducing hematologic toxicities</a:t>
              </a: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4EF84A-8580-4139-4A6A-C46941495FEA}"/>
              </a:ext>
            </a:extLst>
          </p:cNvPr>
          <p:cNvCxnSpPr/>
          <p:nvPr/>
        </p:nvCxnSpPr>
        <p:spPr bwMode="auto">
          <a:xfrm>
            <a:off x="4180114" y="4615543"/>
            <a:ext cx="0" cy="769257"/>
          </a:xfrm>
          <a:prstGeom prst="straightConnector1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89300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0F8C8-58D9-3D20-1826-5AD0E54E1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I/II PETRANHA Study Design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92D34F4-D3C7-CBB5-E81F-1C2BEB5EF4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742" y="1219200"/>
            <a:ext cx="11698515" cy="484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762B43-4719-9BFD-C729-45F00B3ED193}"/>
              </a:ext>
            </a:extLst>
          </p:cNvPr>
          <p:cNvSpPr txBox="1"/>
          <p:nvPr/>
        </p:nvSpPr>
        <p:spPr>
          <a:xfrm>
            <a:off x="0" y="6581001"/>
            <a:ext cx="54080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Azad A et al. Genitourinary Cancers Symposium 2026;Abstract 177.</a:t>
            </a:r>
          </a:p>
        </p:txBody>
      </p:sp>
    </p:spTree>
    <p:extLst>
      <p:ext uri="{BB962C8B-B14F-4D97-AF65-F5344CB8AC3E}">
        <p14:creationId xmlns:p14="http://schemas.microsoft.com/office/powerpoint/2010/main" val="342391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9A1830-2CAB-71A1-E817-EECB74A91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DB967-3609-5EB6-3100-7894A9A4B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I/II PETRANHA: Safety Data, Common AEs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D47CB3-C412-7BDB-0A34-744ACB5489E5}"/>
              </a:ext>
            </a:extLst>
          </p:cNvPr>
          <p:cNvSpPr txBox="1"/>
          <p:nvPr/>
        </p:nvSpPr>
        <p:spPr>
          <a:xfrm>
            <a:off x="0" y="6581001"/>
            <a:ext cx="4362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Azad A et al. Genitourinary Cancers Symposium 2026;Abstract 177.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1A4C2F1-30AD-3496-AEDE-EC6DDC3113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8423"/>
            <a:ext cx="5399311" cy="3894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DAEBC5B-CFC5-28E9-E9B0-02D4AEFC200C}"/>
              </a:ext>
            </a:extLst>
          </p:cNvPr>
          <p:cNvGrpSpPr/>
          <p:nvPr/>
        </p:nvGrpSpPr>
        <p:grpSpPr>
          <a:xfrm>
            <a:off x="5399312" y="1484992"/>
            <a:ext cx="6792688" cy="3888014"/>
            <a:chOff x="5384800" y="1785257"/>
            <a:chExt cx="5886453" cy="3240314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286F325C-BED4-3FC3-AD6D-043FA749C7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800" y="1785257"/>
              <a:ext cx="5886453" cy="3240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FEB4692F-D433-C220-00D1-9A380324672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4801" y="4683389"/>
              <a:ext cx="1640114" cy="3421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65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3BEBA5-C0CE-AE5E-7E82-8300235D9A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D5D5A-DB2C-A5C7-B30C-582F4847E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I/II PETRANHA: Responses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40A81D-DED0-1534-5E25-206307ABFC6C}"/>
              </a:ext>
            </a:extLst>
          </p:cNvPr>
          <p:cNvSpPr txBox="1"/>
          <p:nvPr/>
        </p:nvSpPr>
        <p:spPr>
          <a:xfrm>
            <a:off x="0" y="6581001"/>
            <a:ext cx="43622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Azad A et al. Genitourinary Cancers Symposium 2026;Abstract 177.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4A5B4E9-EA7F-DFB1-BE63-A01F3F8102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0776" y="1139985"/>
            <a:ext cx="7361224" cy="457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E8FF522F-E2BE-3AB1-80F7-FCEA2F6E91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509486"/>
            <a:ext cx="4835063" cy="383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84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PICLOCKTEMPLATE" val="true"/>
  <p:tag name="KPISTOPSPOLLING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550"/>
</p:tagLst>
</file>

<file path=ppt/theme/theme1.xml><?xml version="1.0" encoding="utf-8"?>
<a:theme xmlns:a="http://schemas.openxmlformats.org/drawingml/2006/main" name="Template 2">
  <a:themeElements>
    <a:clrScheme name="MSK Color Palette">
      <a:dk1>
        <a:sysClr val="windowText" lastClr="000000"/>
      </a:dk1>
      <a:lt1>
        <a:sysClr val="window" lastClr="FFFFFF"/>
      </a:lt1>
      <a:dk2>
        <a:srgbClr val="737373"/>
      </a:dk2>
      <a:lt2>
        <a:srgbClr val="B3B3A6"/>
      </a:lt2>
      <a:accent1>
        <a:srgbClr val="2986E2"/>
      </a:accent1>
      <a:accent2>
        <a:srgbClr val="F26529"/>
      </a:accent2>
      <a:accent3>
        <a:srgbClr val="FFF5BC"/>
      </a:accent3>
      <a:accent4>
        <a:srgbClr val="737373"/>
      </a:accent4>
      <a:accent5>
        <a:srgbClr val="B3B3A6"/>
      </a:accent5>
      <a:accent6>
        <a:srgbClr val="2875B4"/>
      </a:accent6>
      <a:hlink>
        <a:srgbClr val="00BDF2"/>
      </a:hlink>
      <a:folHlink>
        <a:srgbClr val="9BDCFF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3" id="{0FD09F24-51EC-0C45-9F34-747050203015}" vid="{3AE9949D-495D-F540-AB51-099C52297266}"/>
    </a:ext>
  </a:ext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pitchFamily="2" charset="2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3644BDCA28CD48B61DA36C71F05D89" ma:contentTypeVersion="24" ma:contentTypeDescription="Create a new document." ma:contentTypeScope="" ma:versionID="c6bf8af3787e591fdae9eca1b0a17a6f">
  <xsd:schema xmlns:xsd="http://www.w3.org/2001/XMLSchema" xmlns:xs="http://www.w3.org/2001/XMLSchema" xmlns:p="http://schemas.microsoft.com/office/2006/metadata/properties" xmlns:ns2="c9934cd5-5841-417b-84b1-73bf75f5b216" xmlns:ns3="f27a3dfe-e09e-4fac-803b-86dbe6a231f8" targetNamespace="http://schemas.microsoft.com/office/2006/metadata/properties" ma:root="true" ma:fieldsID="08dcfbc62ec90e8d46d60e12a04b67dc" ns2:_="" ns3:_="">
    <xsd:import namespace="c9934cd5-5841-417b-84b1-73bf75f5b216"/>
    <xsd:import namespace="f27a3dfe-e09e-4fac-803b-86dbe6a231f8"/>
    <xsd:element name="properties">
      <xsd:complexType>
        <xsd:sequence>
          <xsd:element name="documentManagement">
            <xsd:complexType>
              <xsd:all>
                <xsd:element ref="ns2:PublishingExpirationDate" minOccurs="0"/>
                <xsd:element ref="ns2:Group" minOccurs="0"/>
                <xsd:element ref="ns3:MSKCC_x0020_DepartmentTaxHTField0" minOccurs="0"/>
                <xsd:element ref="ns3:TaxCatchAll" minOccurs="0"/>
                <xsd:element ref="ns3:DocumentTypeTaxHTField0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934cd5-5841-417b-84b1-73bf75f5b216" elementFormDefault="qualified">
    <xsd:import namespace="http://schemas.microsoft.com/office/2006/documentManagement/types"/>
    <xsd:import namespace="http://schemas.microsoft.com/office/infopath/2007/PartnerControls"/>
    <xsd:element name="PublishingExpirationDate" ma:index="8" nillable="true" ma:displayName="Scheduling End Date" ma:description="" ma:format="DateTime" ma:hidden="true" ma:internalName="PublishingExpirationDate" ma:readOnly="false">
      <xsd:simpleType>
        <xsd:restriction base="dms:Unknown"/>
      </xsd:simpleType>
    </xsd:element>
    <xsd:element name="Group" ma:index="9" nillable="true" ma:displayName="Group" ma:format="RadioButtons" ma:internalName="Group" ma:readOnly="false">
      <xsd:simpleType>
        <xsd:restriction base="dms:Choice">
          <xsd:enumeration value="Medical Grand Round"/>
        </xsd:restriction>
      </xsd:simple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a3dfe-e09e-4fac-803b-86dbe6a231f8" elementFormDefault="qualified">
    <xsd:import namespace="http://schemas.microsoft.com/office/2006/documentManagement/types"/>
    <xsd:import namespace="http://schemas.microsoft.com/office/infopath/2007/PartnerControls"/>
    <xsd:element name="MSKCC_x0020_DepartmentTaxHTField0" ma:index="12" nillable="true" ma:displayName="MSKCC Department_0" ma:hidden="true" ma:internalName="MSKCC_x0020_DepartmentTaxHTField0" ma:readOnly="false">
      <xsd:simpleType>
        <xsd:restriction base="dms:Note"/>
      </xsd:simpleType>
    </xsd:element>
    <xsd:element name="TaxCatchAll" ma:index="13" nillable="true" ma:displayName="Taxonomy Catch All Column" ma:hidden="true" ma:list="{1b398391-d01b-4e88-9e59-580bfe917182}" ma:internalName="TaxCatchAll" ma:showField="CatchAllData" ma:web="f27a3dfe-e09e-4fac-803b-86dbe6a231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umentTypeTaxHTField0" ma:index="15" nillable="true" ma:displayName="DocumentType_0" ma:hidden="true" ma:internalName="DocumentTypeTaxHTField0" ma:readOnly="false">
      <xsd:simpleType>
        <xsd:restriction base="dms:Note"/>
      </xsd:simple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c9934cd5-5841-417b-84b1-73bf75f5b216" xsi:nil="true"/>
    <DocumentTypeTaxHTField0 xmlns="f27a3dfe-e09e-4fac-803b-86dbe6a231f8" xsi:nil="true"/>
    <TaxCatchAll xmlns="f27a3dfe-e09e-4fac-803b-86dbe6a231f8"/>
    <Group xmlns="c9934cd5-5841-417b-84b1-73bf75f5b216" xsi:nil="true"/>
    <MSKCC_x0020_DepartmentTaxHTField0 xmlns="f27a3dfe-e09e-4fac-803b-86dbe6a231f8" xsi:nil="true"/>
    <SharedWithUsers xmlns="f27a3dfe-e09e-4fac-803b-86dbe6a231f8">
      <UserInfo>
        <DisplayName>Folz, Alexis L./Medicine</DisplayName>
        <AccountId>960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A6A39E29-3F66-46CF-8D77-698449341B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7BBCCF-B132-4F4F-8ACE-DA25F039FB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934cd5-5841-417b-84b1-73bf75f5b216"/>
    <ds:schemaRef ds:uri="f27a3dfe-e09e-4fac-803b-86dbe6a231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EFAB85-7851-4FFF-8D36-2024F2F856B3}">
  <ds:schemaRefs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f27a3dfe-e09e-4fac-803b-86dbe6a231f8"/>
    <ds:schemaRef ds:uri="c9934cd5-5841-417b-84b1-73bf75f5b216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</Template>
  <TotalTime>13688</TotalTime>
  <Words>152</Words>
  <Application>Microsoft Macintosh PowerPoint</Application>
  <PresentationFormat>Widescreen</PresentationFormat>
  <Paragraphs>22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Corbel</vt:lpstr>
      <vt:lpstr>Helvetica</vt:lpstr>
      <vt:lpstr>Symbol</vt:lpstr>
      <vt:lpstr>Times New Roman</vt:lpstr>
      <vt:lpstr>Wingdings</vt:lpstr>
      <vt:lpstr>Template 2</vt:lpstr>
      <vt:lpstr>3_Default Design</vt:lpstr>
      <vt:lpstr>Optimal Utilization of PARP Inhibitors in Patients with Hormone-Sensitive and Castration-Resistant Metastatic Prostate Cancer Oncology Today – Research To Practice with Dr. Neil Love</vt:lpstr>
      <vt:lpstr>Saruparib (AZD5305): PARP1-Selective Inhibition</vt:lpstr>
      <vt:lpstr>Phase I/II PETRANHA Study Design</vt:lpstr>
      <vt:lpstr>Phase I/II PETRANHA: Safety Data, Common AEs</vt:lpstr>
      <vt:lpstr>Phase I/II PETRANHA: Responses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Slide Title Here  (Arial Bold 40 pt.)</dc:title>
  <dc:creator>Abida, Wassim/Medicine</dc:creator>
  <cp:keywords/>
  <dc:description/>
  <cp:lastModifiedBy>Silvana Izquierdo</cp:lastModifiedBy>
  <cp:revision>136</cp:revision>
  <dcterms:created xsi:type="dcterms:W3CDTF">2021-05-19T14:48:25Z</dcterms:created>
  <dcterms:modified xsi:type="dcterms:W3CDTF">2026-05-08T15:24:29Z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0x010100323644BDCA28CD48B61DA36C71F05D89</vt:lpwstr>
  </property>
</Properties>
</file>