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presentation.xml" ContentType="application/vnd.openxmlformats-officedocument.presentationml.presentation.main+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2.xml" ContentType="application/vnd.openxmlformats-officedocument.presentationml.slide+xml"/>
  <Override PartName="/ppt/diagrams/data1.xml" ContentType="application/vnd.openxmlformats-officedocument.drawingml.diagramData+xml"/>
  <Override PartName="/ppt/slides/slide113.xml" ContentType="application/vnd.openxmlformats-officedocument.presentationml.slid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slideLayouts/slideLayout83.xml" ContentType="application/vnd.openxmlformats-officedocument.presentationml.slideLayout+xml"/>
  <Override PartName="/ppt/slideLayouts/slideLayout82.xml" ContentType="application/vnd.openxmlformats-officedocument.presentationml.slideLayout+xml"/>
  <Override PartName="/ppt/slideLayouts/slideLayout81.xml" ContentType="application/vnd.openxmlformats-officedocument.presentationml.slideLayout+xml"/>
  <Override PartName="/ppt/slideLayouts/slideLayout80.xml" ContentType="application/vnd.openxmlformats-officedocument.presentationml.slideLayout+xml"/>
  <Override PartName="/ppt/slideLayouts/slideLayout79.xml" ContentType="application/vnd.openxmlformats-officedocument.presentationml.slideLayout+xml"/>
  <Override PartName="/ppt/slideLayouts/slideLayout78.xml" ContentType="application/vnd.openxmlformats-officedocument.presentationml.slideLayout+xml"/>
  <Override PartName="/ppt/slideLayouts/slideLayout77.xml" ContentType="application/vnd.openxmlformats-officedocument.presentationml.slideLayout+xml"/>
  <Override PartName="/ppt/slideLayouts/slideLayout76.xml" ContentType="application/vnd.openxmlformats-officedocument.presentationml.slideLayout+xml"/>
  <Override PartName="/ppt/slideLayouts/slideLayout75.xml" ContentType="application/vnd.openxmlformats-officedocument.presentationml.slideLayout+xml"/>
  <Override PartName="/ppt/slideLayouts/slideLayout74.xml" ContentType="application/vnd.openxmlformats-officedocument.presentationml.slideLayout+xml"/>
  <Override PartName="/ppt/slideLayouts/slideLayout73.xml" ContentType="application/vnd.openxmlformats-officedocument.presentationml.slideLayout+xml"/>
  <Override PartName="/ppt/slideLayouts/slideLayout72.xml" ContentType="application/vnd.openxmlformats-officedocument.presentationml.slideLayout+xml"/>
  <Override PartName="/ppt/slideLayouts/slideLayout71.xml" ContentType="application/vnd.openxmlformats-officedocument.presentationml.slideLayout+xml"/>
  <Override PartName="/ppt/slideLayouts/slideLayout70.xml" ContentType="application/vnd.openxmlformats-officedocument.presentationml.slideLayout+xml"/>
  <Override PartName="/ppt/slideLayouts/slideLayout69.xml" ContentType="application/vnd.openxmlformats-officedocument.presentationml.slideLayout+xml"/>
  <Override PartName="/ppt/slideLayouts/slideLayout68.xml" ContentType="application/vnd.openxmlformats-officedocument.presentationml.slideLayout+xml"/>
  <Override PartName="/ppt/slideLayouts/slideLayout67.xml" ContentType="application/vnd.openxmlformats-officedocument.presentationml.slideLayout+xml"/>
  <Override PartName="/ppt/slideLayouts/slideLayout66.xml" ContentType="application/vnd.openxmlformats-officedocument.presentationml.slideLayout+xml"/>
  <Override PartName="/ppt/slideLayouts/slideLayout65.xml" ContentType="application/vnd.openxmlformats-officedocument.presentationml.slideLayout+xml"/>
  <Override PartName="/ppt/slideLayouts/slideLayout64.xml" ContentType="application/vnd.openxmlformats-officedocument.presentationml.slideLayout+xml"/>
  <Override PartName="/ppt/slideLayouts/slideLayout63.xml" ContentType="application/vnd.openxmlformats-officedocument.presentationml.slideLayout+xml"/>
  <Override PartName="/ppt/slideLayouts/slideLayout62.xml" ContentType="application/vnd.openxmlformats-officedocument.presentationml.slideLayout+xml"/>
  <Override PartName="/ppt/slideLayouts/slideLayout61.xml" ContentType="application/vnd.openxmlformats-officedocument.presentationml.slideLayout+xml"/>
  <Override PartName="/ppt/slideLayouts/slideLayout60.xml" ContentType="application/vnd.openxmlformats-officedocument.presentationml.slideLayout+xml"/>
  <Override PartName="/ppt/slideLayouts/slideLayout59.xml" ContentType="application/vnd.openxmlformats-officedocument.presentationml.slideLayout+xml"/>
  <Override PartName="/ppt/slideLayouts/slideLayout58.xml" ContentType="application/vnd.openxmlformats-officedocument.presentationml.slideLayout+xml"/>
  <Override PartName="/ppt/slideLayouts/slideLayout57.xml" ContentType="application/vnd.openxmlformats-officedocument.presentationml.slideLayout+xml"/>
  <Override PartName="/ppt/slideLayouts/slideLayout56.xml" ContentType="application/vnd.openxmlformats-officedocument.presentationml.slideLayout+xml"/>
  <Override PartName="/ppt/slideLayouts/slideLayout55.xml" ContentType="application/vnd.openxmlformats-officedocument.presentationml.slideLayout+xml"/>
  <Override PartName="/ppt/slideLayouts/slideLayout54.xml" ContentType="application/vnd.openxmlformats-officedocument.presentationml.slideLayout+xml"/>
  <Override PartName="/ppt/slideLayouts/slideLayout53.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49.xml" ContentType="application/vnd.openxmlformats-officedocument.presentationml.slideLayout+xml"/>
  <Override PartName="/ppt/slideLayouts/slideLayout48.xml" ContentType="application/vnd.openxmlformats-officedocument.presentationml.slideLayout+xml"/>
  <Override PartName="/ppt/slideLayouts/slideLayout47.xml" ContentType="application/vnd.openxmlformats-officedocument.presentationml.slideLayout+xml"/>
  <Override PartName="/ppt/slideLayouts/slideLayout46.xml" ContentType="application/vnd.openxmlformats-officedocument.presentationml.slideLayout+xml"/>
  <Override PartName="/ppt/slideLayouts/slideLayout45.xml" ContentType="application/vnd.openxmlformats-officedocument.presentationml.slideLayout+xml"/>
  <Override PartName="/ppt/slideLayouts/slideLayout44.xml" ContentType="application/vnd.openxmlformats-officedocument.presentationml.slideLayout+xml"/>
  <Override PartName="/ppt/slideLayouts/slideLayout43.xml" ContentType="application/vnd.openxmlformats-officedocument.presentationml.slideLayout+xml"/>
  <Override PartName="/ppt/slideLayouts/slideLayout42.xml" ContentType="application/vnd.openxmlformats-officedocument.presentationml.slideLayout+xml"/>
  <Override PartName="/ppt/slideLayouts/slideLayout41.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5.xml" ContentType="application/vnd.openxmlformats-officedocument.presentationml.slideMaster+xml"/>
  <Override PartName="/ppt/slideMasters/slideMaster4.xml" ContentType="application/vnd.openxmlformats-officedocument.presentationml.slideMaster+xml"/>
  <Override PartName="/ppt/slideMasters/slideMaster3.xml" ContentType="application/vnd.openxmlformats-officedocument.presentationml.slideMaster+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notesSlides/notesSlide65.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7.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docProps/core.xml" ContentType="application/vnd.openxmlformats-package.core-properties+xml"/>
  <Override PartName="/ppt/tags/tag6.xml" ContentType="application/vnd.openxmlformats-officedocument.presentationml.tags+xml"/>
  <Override PartName="/ppt/tags/tag5.xml" ContentType="application/vnd.openxmlformats-officedocument.presentationml.tags+xml"/>
  <Override PartName="/ppt/tags/tag4.xml" ContentType="application/vnd.openxmlformats-officedocument.presentationml.tags+xml"/>
  <Override PartName="/ppt/tags/tag3.xml" ContentType="application/vnd.openxmlformats-officedocument.presentationml.tags+xml"/>
  <Override PartName="/ppt/tags/tag2.xml" ContentType="application/vnd.openxmlformats-officedocument.presentationml.tags+xml"/>
  <Override PartName="/ppt/tags/tag1.xml" ContentType="application/vnd.openxmlformats-officedocument.presentationml.tags+xml"/>
  <Override PartName="/ppt/tags/tag7.xml" ContentType="application/vnd.openxmlformats-officedocument.presentationml.tag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431" r:id="rId1"/>
    <p:sldMasterId id="2147484603" r:id="rId2"/>
    <p:sldMasterId id="2147484616" r:id="rId3"/>
    <p:sldMasterId id="2147484632" r:id="rId4"/>
    <p:sldMasterId id="2147484672" r:id="rId5"/>
  </p:sldMasterIdLst>
  <p:notesMasterIdLst>
    <p:notesMasterId r:id="rId122"/>
  </p:notesMasterIdLst>
  <p:handoutMasterIdLst>
    <p:handoutMasterId r:id="rId123"/>
  </p:handoutMasterIdLst>
  <p:sldIdLst>
    <p:sldId id="2147480748" r:id="rId6"/>
    <p:sldId id="311" r:id="rId7"/>
    <p:sldId id="2147480732" r:id="rId8"/>
    <p:sldId id="2147480082" r:id="rId9"/>
    <p:sldId id="2147480739" r:id="rId10"/>
    <p:sldId id="2147480751" r:id="rId11"/>
    <p:sldId id="13407" r:id="rId12"/>
    <p:sldId id="2147480704" r:id="rId13"/>
    <p:sldId id="261" r:id="rId14"/>
    <p:sldId id="2147480073" r:id="rId15"/>
    <p:sldId id="323" r:id="rId16"/>
    <p:sldId id="2147473238" r:id="rId17"/>
    <p:sldId id="2147482773" r:id="rId18"/>
    <p:sldId id="2147482808" r:id="rId19"/>
    <p:sldId id="2147482769" r:id="rId20"/>
    <p:sldId id="2147482775" r:id="rId21"/>
    <p:sldId id="2147482776" r:id="rId22"/>
    <p:sldId id="2147473235" r:id="rId23"/>
    <p:sldId id="2147482806" r:id="rId24"/>
    <p:sldId id="313" r:id="rId25"/>
    <p:sldId id="324" r:id="rId26"/>
    <p:sldId id="325" r:id="rId27"/>
    <p:sldId id="2147483627" r:id="rId28"/>
    <p:sldId id="262" r:id="rId29"/>
    <p:sldId id="269" r:id="rId30"/>
    <p:sldId id="2147482839" r:id="rId31"/>
    <p:sldId id="2147483633" r:id="rId32"/>
    <p:sldId id="303" r:id="rId33"/>
    <p:sldId id="2147483122" r:id="rId34"/>
    <p:sldId id="2147483123" r:id="rId35"/>
    <p:sldId id="2147483119" r:id="rId36"/>
    <p:sldId id="2147483124" r:id="rId37"/>
    <p:sldId id="2147483125" r:id="rId38"/>
    <p:sldId id="2147483126" r:id="rId39"/>
    <p:sldId id="2147483645" r:id="rId40"/>
    <p:sldId id="2147483622" r:id="rId41"/>
    <p:sldId id="2147483636" r:id="rId42"/>
    <p:sldId id="314" r:id="rId43"/>
    <p:sldId id="2147483643" r:id="rId44"/>
    <p:sldId id="320" r:id="rId45"/>
    <p:sldId id="263" r:id="rId46"/>
    <p:sldId id="279" r:id="rId47"/>
    <p:sldId id="264" r:id="rId48"/>
    <p:sldId id="265" r:id="rId49"/>
    <p:sldId id="266" r:id="rId50"/>
    <p:sldId id="267" r:id="rId51"/>
    <p:sldId id="268" r:id="rId52"/>
    <p:sldId id="315" r:id="rId53"/>
    <p:sldId id="274" r:id="rId54"/>
    <p:sldId id="275" r:id="rId55"/>
    <p:sldId id="276" r:id="rId56"/>
    <p:sldId id="277" r:id="rId57"/>
    <p:sldId id="278" r:id="rId58"/>
    <p:sldId id="270" r:id="rId59"/>
    <p:sldId id="291" r:id="rId60"/>
    <p:sldId id="2147482815" r:id="rId61"/>
    <p:sldId id="2147473215" r:id="rId62"/>
    <p:sldId id="2147482814" r:id="rId63"/>
    <p:sldId id="1747256761" r:id="rId64"/>
    <p:sldId id="2147473224" r:id="rId65"/>
    <p:sldId id="2147482811" r:id="rId66"/>
    <p:sldId id="2147482812" r:id="rId67"/>
    <p:sldId id="2147473225" r:id="rId68"/>
    <p:sldId id="1747256793" r:id="rId69"/>
    <p:sldId id="2147482813" r:id="rId70"/>
    <p:sldId id="316" r:id="rId71"/>
    <p:sldId id="2147482805" r:id="rId72"/>
    <p:sldId id="2147482807" r:id="rId73"/>
    <p:sldId id="321" r:id="rId74"/>
    <p:sldId id="272" r:id="rId75"/>
    <p:sldId id="273" r:id="rId76"/>
    <p:sldId id="280" r:id="rId77"/>
    <p:sldId id="281" r:id="rId78"/>
    <p:sldId id="282" r:id="rId79"/>
    <p:sldId id="283" r:id="rId80"/>
    <p:sldId id="284" r:id="rId81"/>
    <p:sldId id="317" r:id="rId82"/>
    <p:sldId id="285" r:id="rId83"/>
    <p:sldId id="286" r:id="rId84"/>
    <p:sldId id="288" r:id="rId85"/>
    <p:sldId id="289" r:id="rId86"/>
    <p:sldId id="290" r:id="rId87"/>
    <p:sldId id="292" r:id="rId88"/>
    <p:sldId id="293" r:id="rId89"/>
    <p:sldId id="294" r:id="rId90"/>
    <p:sldId id="287" r:id="rId91"/>
    <p:sldId id="295" r:id="rId92"/>
    <p:sldId id="296" r:id="rId93"/>
    <p:sldId id="297" r:id="rId94"/>
    <p:sldId id="298" r:id="rId95"/>
    <p:sldId id="2147483646" r:id="rId96"/>
    <p:sldId id="2147483647" r:id="rId97"/>
    <p:sldId id="256" r:id="rId98"/>
    <p:sldId id="2147483141" r:id="rId99"/>
    <p:sldId id="2147483142" r:id="rId100"/>
    <p:sldId id="2147483143" r:id="rId101"/>
    <p:sldId id="2147483144" r:id="rId102"/>
    <p:sldId id="2147483150" r:id="rId103"/>
    <p:sldId id="2147483644" r:id="rId104"/>
    <p:sldId id="257" r:id="rId105"/>
    <p:sldId id="258" r:id="rId106"/>
    <p:sldId id="259" r:id="rId107"/>
    <p:sldId id="318" r:id="rId108"/>
    <p:sldId id="260" r:id="rId109"/>
    <p:sldId id="322" r:id="rId110"/>
    <p:sldId id="299" r:id="rId111"/>
    <p:sldId id="300" r:id="rId112"/>
    <p:sldId id="301" r:id="rId113"/>
    <p:sldId id="302" r:id="rId114"/>
    <p:sldId id="304" r:id="rId115"/>
    <p:sldId id="305" r:id="rId116"/>
    <p:sldId id="307" r:id="rId117"/>
    <p:sldId id="319" r:id="rId118"/>
    <p:sldId id="308" r:id="rId119"/>
    <p:sldId id="309" r:id="rId120"/>
    <p:sldId id="310" r:id="rId121"/>
  </p:sldIdLst>
  <p:sldSz cx="12192000" cy="6858000"/>
  <p:notesSz cx="7772400" cy="10058400"/>
  <p:custDataLst>
    <p:tags r:id="rId124"/>
  </p:custDataLst>
  <p:defaultTextStyle>
    <a:defPPr>
      <a:defRPr lang="en-GB"/>
    </a:defPPr>
    <a:lvl1pPr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1pPr>
    <a:lvl2pPr marL="4302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2pPr>
    <a:lvl3pPr marL="6461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3pPr>
    <a:lvl4pPr marL="8620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4pPr>
    <a:lvl5pPr marL="10779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5pPr>
    <a:lvl6pPr marL="2286000" algn="l" defTabSz="457200" rtl="0" eaLnBrk="1" latinLnBrk="0" hangingPunct="1">
      <a:defRPr sz="3600" b="1" kern="1200">
        <a:solidFill>
          <a:schemeClr val="accent2"/>
        </a:solidFill>
        <a:latin typeface="Arial" pitchFamily="-72" charset="0"/>
        <a:ea typeface="MS PGothic" charset="0"/>
        <a:cs typeface="MS PGothic" charset="0"/>
      </a:defRPr>
    </a:lvl6pPr>
    <a:lvl7pPr marL="2743200" algn="l" defTabSz="457200" rtl="0" eaLnBrk="1" latinLnBrk="0" hangingPunct="1">
      <a:defRPr sz="3600" b="1" kern="1200">
        <a:solidFill>
          <a:schemeClr val="accent2"/>
        </a:solidFill>
        <a:latin typeface="Arial" pitchFamily="-72" charset="0"/>
        <a:ea typeface="MS PGothic" charset="0"/>
        <a:cs typeface="MS PGothic" charset="0"/>
      </a:defRPr>
    </a:lvl7pPr>
    <a:lvl8pPr marL="3200400" algn="l" defTabSz="457200" rtl="0" eaLnBrk="1" latinLnBrk="0" hangingPunct="1">
      <a:defRPr sz="3600" b="1" kern="1200">
        <a:solidFill>
          <a:schemeClr val="accent2"/>
        </a:solidFill>
        <a:latin typeface="Arial" pitchFamily="-72" charset="0"/>
        <a:ea typeface="MS PGothic" charset="0"/>
        <a:cs typeface="MS PGothic" charset="0"/>
      </a:defRPr>
    </a:lvl8pPr>
    <a:lvl9pPr marL="3657600" algn="l" defTabSz="457200" rtl="0" eaLnBrk="1" latinLnBrk="0" hangingPunct="1">
      <a:defRPr sz="3600" b="1" kern="1200">
        <a:solidFill>
          <a:schemeClr val="accent2"/>
        </a:solidFill>
        <a:latin typeface="Arial" pitchFamily="-72" charset="0"/>
        <a:ea typeface="MS PGothic" charset="0"/>
        <a:cs typeface="MS PGothic" charset="0"/>
      </a:defRPr>
    </a:lvl9pPr>
  </p:defaultTextStyle>
  <p:extLst>
    <p:ext uri="{EFAFB233-063F-42B5-8137-9DF3F51BA10A}">
      <p15:sldGuideLst xmlns:p15="http://schemas.microsoft.com/office/powerpoint/2012/main">
        <p15:guide id="1" orient="horz" pos="4208" userDrawn="1">
          <p15:clr>
            <a:srgbClr val="A4A3A4"/>
          </p15:clr>
        </p15:guide>
        <p15:guide id="2" pos="3704" userDrawn="1">
          <p15:clr>
            <a:srgbClr val="A4A3A4"/>
          </p15:clr>
        </p15:guide>
        <p15:guide id="4" pos="6208" userDrawn="1">
          <p15:clr>
            <a:srgbClr val="A4A3A4"/>
          </p15:clr>
        </p15:guide>
        <p15:guide id="5" pos="33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ick Kaderman"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loop="1"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2FF"/>
    <a:srgbClr val="FF40FF"/>
    <a:srgbClr val="0C8965"/>
    <a:srgbClr val="F7E2E1"/>
    <a:srgbClr val="E4EDF2"/>
    <a:srgbClr val="E4EEF3"/>
    <a:srgbClr val="EDF5F9"/>
    <a:srgbClr val="E3EDF2"/>
    <a:srgbClr val="E3ECF2"/>
    <a:srgbClr val="BBE0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30" autoAdjust="0"/>
    <p:restoredTop sz="95342" autoAdjust="0"/>
  </p:normalViewPr>
  <p:slideViewPr>
    <p:cSldViewPr>
      <p:cViewPr varScale="1">
        <p:scale>
          <a:sx n="117" d="100"/>
          <a:sy n="117" d="100"/>
        </p:scale>
        <p:origin x="928" y="168"/>
      </p:cViewPr>
      <p:guideLst>
        <p:guide orient="horz" pos="4208"/>
        <p:guide pos="3704"/>
        <p:guide pos="6208"/>
        <p:guide pos="332"/>
      </p:guideLst>
    </p:cSldViewPr>
  </p:slideViewPr>
  <p:outlineViewPr>
    <p:cViewPr varScale="1">
      <p:scale>
        <a:sx n="170" d="200"/>
        <a:sy n="170" d="200"/>
      </p:scale>
      <p:origin x="0" y="-149912"/>
    </p:cViewPr>
  </p:outlineViewPr>
  <p:notesTextViewPr>
    <p:cViewPr>
      <p:scale>
        <a:sx n="55" d="100"/>
        <a:sy n="55" d="100"/>
      </p:scale>
      <p:origin x="0" y="0"/>
    </p:cViewPr>
  </p:notesTextViewPr>
  <p:sorterViewPr>
    <p:cViewPr>
      <p:scale>
        <a:sx n="150" d="100"/>
        <a:sy n="150" d="100"/>
      </p:scale>
      <p:origin x="0" y="0"/>
    </p:cViewPr>
  </p:sorterViewPr>
  <p:notesViewPr>
    <p:cSldViewPr>
      <p:cViewPr varScale="1">
        <p:scale>
          <a:sx n="77" d="100"/>
          <a:sy n="77" d="100"/>
        </p:scale>
        <p:origin x="-2560" y="-10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slide" Target="slides/slide107.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handoutMaster" Target="handoutMasters/handoutMaster1.xml"/><Relationship Id="rId128" Type="http://schemas.openxmlformats.org/officeDocument/2006/relationships/theme" Target="theme/theme1.xml"/><Relationship Id="rId5" Type="http://schemas.openxmlformats.org/officeDocument/2006/relationships/slideMaster" Target="slideMasters/slideMaster5.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tags" Target="tags/tag1.xml"/><Relationship Id="rId129" Type="http://schemas.openxmlformats.org/officeDocument/2006/relationships/tableStyles" Target="tableStyles.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slideMaster" Target="slideMasters/slideMaster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customXml" Target="../customXml/item1.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commentAuthors" Target="commentAuthor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customXml" Target="../customXml/item2.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3" Type="http://schemas.openxmlformats.org/officeDocument/2006/relationships/slideMaster" Target="slideMasters/slideMaster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customXml" Target="../customXml/item3.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viewProps" Target="viewProps.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4.xml"/><Relationship Id="rId26"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ADD65E-1B39-4BDF-97F3-8B8D31AC9655}"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2A42D089-C4D4-41E2-8108-F091B1CD0F87}">
      <dgm:prSet/>
      <dgm:spPr/>
      <dgm:t>
        <a:bodyPr/>
        <a:lstStyle/>
        <a:p>
          <a:r>
            <a:rPr lang="en-US" dirty="0"/>
            <a:t>More frequent lab monitoring initially is recommended </a:t>
          </a:r>
        </a:p>
      </dgm:t>
    </dgm:pt>
    <dgm:pt modelId="{BF040CC9-10BF-43BE-BE13-11394C0AA7E7}" type="parTrans" cxnId="{63337848-9E8A-4DC3-8BE4-74A27E769823}">
      <dgm:prSet/>
      <dgm:spPr/>
      <dgm:t>
        <a:bodyPr/>
        <a:lstStyle/>
        <a:p>
          <a:endParaRPr lang="en-US"/>
        </a:p>
      </dgm:t>
    </dgm:pt>
    <dgm:pt modelId="{DD807378-7462-4E8C-9E26-8F6534210140}" type="sibTrans" cxnId="{63337848-9E8A-4DC3-8BE4-74A27E769823}">
      <dgm:prSet/>
      <dgm:spPr/>
      <dgm:t>
        <a:bodyPr/>
        <a:lstStyle/>
        <a:p>
          <a:endParaRPr lang="en-US"/>
        </a:p>
      </dgm:t>
    </dgm:pt>
    <dgm:pt modelId="{2EF6FF41-B931-4F04-81BB-F8600C626FA4}">
      <dgm:prSet/>
      <dgm:spPr/>
      <dgm:t>
        <a:bodyPr/>
        <a:lstStyle/>
        <a:p>
          <a:r>
            <a:rPr lang="en-US" dirty="0"/>
            <a:t>once every week for the first 4 weeks, then once every 2 weeks for the next 8 weeks, then once every 4 weeks thereafter, and as clinically indicated</a:t>
          </a:r>
        </a:p>
      </dgm:t>
    </dgm:pt>
    <dgm:pt modelId="{CB335B23-635E-42DE-91F1-980AC531D02D}" type="parTrans" cxnId="{BDCEFE8F-5D03-453A-A2E0-3267F1AD29B8}">
      <dgm:prSet/>
      <dgm:spPr/>
      <dgm:t>
        <a:bodyPr/>
        <a:lstStyle/>
        <a:p>
          <a:endParaRPr lang="en-US"/>
        </a:p>
      </dgm:t>
    </dgm:pt>
    <dgm:pt modelId="{66F4555D-5C86-45AF-B683-A523BB94B9B6}" type="sibTrans" cxnId="{BDCEFE8F-5D03-453A-A2E0-3267F1AD29B8}">
      <dgm:prSet/>
      <dgm:spPr/>
      <dgm:t>
        <a:bodyPr/>
        <a:lstStyle/>
        <a:p>
          <a:endParaRPr lang="en-US"/>
        </a:p>
      </dgm:t>
    </dgm:pt>
    <dgm:pt modelId="{8F9EBC6C-89F2-4FE7-A4AA-3AC7AE12BB29}" type="pres">
      <dgm:prSet presAssocID="{E0ADD65E-1B39-4BDF-97F3-8B8D31AC9655}" presName="hierChild1" presStyleCnt="0">
        <dgm:presLayoutVars>
          <dgm:chPref val="1"/>
          <dgm:dir/>
          <dgm:animOne val="branch"/>
          <dgm:animLvl val="lvl"/>
          <dgm:resizeHandles/>
        </dgm:presLayoutVars>
      </dgm:prSet>
      <dgm:spPr/>
    </dgm:pt>
    <dgm:pt modelId="{D35E45FF-153C-4A82-A26D-025B725576B3}" type="pres">
      <dgm:prSet presAssocID="{2A42D089-C4D4-41E2-8108-F091B1CD0F87}" presName="hierRoot1" presStyleCnt="0"/>
      <dgm:spPr/>
    </dgm:pt>
    <dgm:pt modelId="{E7394118-73D4-48EB-909D-6E32443FA4F2}" type="pres">
      <dgm:prSet presAssocID="{2A42D089-C4D4-41E2-8108-F091B1CD0F87}" presName="composite" presStyleCnt="0"/>
      <dgm:spPr/>
    </dgm:pt>
    <dgm:pt modelId="{CF9D872D-72BE-4F58-A044-EE9ED5ECE048}" type="pres">
      <dgm:prSet presAssocID="{2A42D089-C4D4-41E2-8108-F091B1CD0F87}" presName="background" presStyleLbl="node0" presStyleIdx="0" presStyleCnt="2"/>
      <dgm:spPr/>
    </dgm:pt>
    <dgm:pt modelId="{CBF4FCD2-C275-4E50-90E5-5AD6A961E046}" type="pres">
      <dgm:prSet presAssocID="{2A42D089-C4D4-41E2-8108-F091B1CD0F87}" presName="text" presStyleLbl="fgAcc0" presStyleIdx="0" presStyleCnt="2">
        <dgm:presLayoutVars>
          <dgm:chPref val="3"/>
        </dgm:presLayoutVars>
      </dgm:prSet>
      <dgm:spPr/>
    </dgm:pt>
    <dgm:pt modelId="{3E3F5FE1-67EB-41DE-9269-825516513E6C}" type="pres">
      <dgm:prSet presAssocID="{2A42D089-C4D4-41E2-8108-F091B1CD0F87}" presName="hierChild2" presStyleCnt="0"/>
      <dgm:spPr/>
    </dgm:pt>
    <dgm:pt modelId="{8B163690-B985-426F-A710-258CB1ACDA7F}" type="pres">
      <dgm:prSet presAssocID="{2EF6FF41-B931-4F04-81BB-F8600C626FA4}" presName="hierRoot1" presStyleCnt="0"/>
      <dgm:spPr/>
    </dgm:pt>
    <dgm:pt modelId="{E065AD82-AFC1-47FF-A766-CF9D383F6FA8}" type="pres">
      <dgm:prSet presAssocID="{2EF6FF41-B931-4F04-81BB-F8600C626FA4}" presName="composite" presStyleCnt="0"/>
      <dgm:spPr/>
    </dgm:pt>
    <dgm:pt modelId="{B71BFF5E-9399-489F-AB50-707610A787F3}" type="pres">
      <dgm:prSet presAssocID="{2EF6FF41-B931-4F04-81BB-F8600C626FA4}" presName="background" presStyleLbl="node0" presStyleIdx="1" presStyleCnt="2"/>
      <dgm:spPr/>
    </dgm:pt>
    <dgm:pt modelId="{B349B291-4276-4514-8177-CD547904D642}" type="pres">
      <dgm:prSet presAssocID="{2EF6FF41-B931-4F04-81BB-F8600C626FA4}" presName="text" presStyleLbl="fgAcc0" presStyleIdx="1" presStyleCnt="2">
        <dgm:presLayoutVars>
          <dgm:chPref val="3"/>
        </dgm:presLayoutVars>
      </dgm:prSet>
      <dgm:spPr/>
    </dgm:pt>
    <dgm:pt modelId="{DAE23F23-0801-40C7-9285-38B8D1E10BE8}" type="pres">
      <dgm:prSet presAssocID="{2EF6FF41-B931-4F04-81BB-F8600C626FA4}" presName="hierChild2" presStyleCnt="0"/>
      <dgm:spPr/>
    </dgm:pt>
  </dgm:ptLst>
  <dgm:cxnLst>
    <dgm:cxn modelId="{63337848-9E8A-4DC3-8BE4-74A27E769823}" srcId="{E0ADD65E-1B39-4BDF-97F3-8B8D31AC9655}" destId="{2A42D089-C4D4-41E2-8108-F091B1CD0F87}" srcOrd="0" destOrd="0" parTransId="{BF040CC9-10BF-43BE-BE13-11394C0AA7E7}" sibTransId="{DD807378-7462-4E8C-9E26-8F6534210140}"/>
    <dgm:cxn modelId="{40CEA55E-A66B-445D-964D-CF41D9EA7874}" type="presOf" srcId="{2A42D089-C4D4-41E2-8108-F091B1CD0F87}" destId="{CBF4FCD2-C275-4E50-90E5-5AD6A961E046}" srcOrd="0" destOrd="0" presId="urn:microsoft.com/office/officeart/2005/8/layout/hierarchy1"/>
    <dgm:cxn modelId="{BDCEFE8F-5D03-453A-A2E0-3267F1AD29B8}" srcId="{E0ADD65E-1B39-4BDF-97F3-8B8D31AC9655}" destId="{2EF6FF41-B931-4F04-81BB-F8600C626FA4}" srcOrd="1" destOrd="0" parTransId="{CB335B23-635E-42DE-91F1-980AC531D02D}" sibTransId="{66F4555D-5C86-45AF-B683-A523BB94B9B6}"/>
    <dgm:cxn modelId="{8F2473C0-4FF6-4EBB-B623-9CA17AE12BCF}" type="presOf" srcId="{E0ADD65E-1B39-4BDF-97F3-8B8D31AC9655}" destId="{8F9EBC6C-89F2-4FE7-A4AA-3AC7AE12BB29}" srcOrd="0" destOrd="0" presId="urn:microsoft.com/office/officeart/2005/8/layout/hierarchy1"/>
    <dgm:cxn modelId="{C84978D3-29C3-4B85-813E-6C28A614BED7}" type="presOf" srcId="{2EF6FF41-B931-4F04-81BB-F8600C626FA4}" destId="{B349B291-4276-4514-8177-CD547904D642}" srcOrd="0" destOrd="0" presId="urn:microsoft.com/office/officeart/2005/8/layout/hierarchy1"/>
    <dgm:cxn modelId="{BBDA698D-0A64-47E5-88C9-170C9FCE9FC6}" type="presParOf" srcId="{8F9EBC6C-89F2-4FE7-A4AA-3AC7AE12BB29}" destId="{D35E45FF-153C-4A82-A26D-025B725576B3}" srcOrd="0" destOrd="0" presId="urn:microsoft.com/office/officeart/2005/8/layout/hierarchy1"/>
    <dgm:cxn modelId="{9C7686E0-08D2-4581-9233-D75A22449B45}" type="presParOf" srcId="{D35E45FF-153C-4A82-A26D-025B725576B3}" destId="{E7394118-73D4-48EB-909D-6E32443FA4F2}" srcOrd="0" destOrd="0" presId="urn:microsoft.com/office/officeart/2005/8/layout/hierarchy1"/>
    <dgm:cxn modelId="{0C22A776-C161-4A3F-B11A-DC2AD66F25A3}" type="presParOf" srcId="{E7394118-73D4-48EB-909D-6E32443FA4F2}" destId="{CF9D872D-72BE-4F58-A044-EE9ED5ECE048}" srcOrd="0" destOrd="0" presId="urn:microsoft.com/office/officeart/2005/8/layout/hierarchy1"/>
    <dgm:cxn modelId="{12F82701-BB3B-40F2-8F4F-390B0C1872E9}" type="presParOf" srcId="{E7394118-73D4-48EB-909D-6E32443FA4F2}" destId="{CBF4FCD2-C275-4E50-90E5-5AD6A961E046}" srcOrd="1" destOrd="0" presId="urn:microsoft.com/office/officeart/2005/8/layout/hierarchy1"/>
    <dgm:cxn modelId="{7C172DB5-294F-4CC0-8FE8-A8F76E998069}" type="presParOf" srcId="{D35E45FF-153C-4A82-A26D-025B725576B3}" destId="{3E3F5FE1-67EB-41DE-9269-825516513E6C}" srcOrd="1" destOrd="0" presId="urn:microsoft.com/office/officeart/2005/8/layout/hierarchy1"/>
    <dgm:cxn modelId="{1E4F4088-2C31-4E04-B62F-3141354C2D06}" type="presParOf" srcId="{8F9EBC6C-89F2-4FE7-A4AA-3AC7AE12BB29}" destId="{8B163690-B985-426F-A710-258CB1ACDA7F}" srcOrd="1" destOrd="0" presId="urn:microsoft.com/office/officeart/2005/8/layout/hierarchy1"/>
    <dgm:cxn modelId="{8FD6C857-D314-4492-9C38-5BE15461013A}" type="presParOf" srcId="{8B163690-B985-426F-A710-258CB1ACDA7F}" destId="{E065AD82-AFC1-47FF-A766-CF9D383F6FA8}" srcOrd="0" destOrd="0" presId="urn:microsoft.com/office/officeart/2005/8/layout/hierarchy1"/>
    <dgm:cxn modelId="{8A9AF568-48D1-49C0-B011-368685C24AFF}" type="presParOf" srcId="{E065AD82-AFC1-47FF-A766-CF9D383F6FA8}" destId="{B71BFF5E-9399-489F-AB50-707610A787F3}" srcOrd="0" destOrd="0" presId="urn:microsoft.com/office/officeart/2005/8/layout/hierarchy1"/>
    <dgm:cxn modelId="{F8CF451E-E7AF-4D97-9713-FC0F7D28CBDC}" type="presParOf" srcId="{E065AD82-AFC1-47FF-A766-CF9D383F6FA8}" destId="{B349B291-4276-4514-8177-CD547904D642}" srcOrd="1" destOrd="0" presId="urn:microsoft.com/office/officeart/2005/8/layout/hierarchy1"/>
    <dgm:cxn modelId="{9D839CE1-98D8-4B02-BAFD-6EC07B0FFBDE}" type="presParOf" srcId="{8B163690-B985-426F-A710-258CB1ACDA7F}" destId="{DAE23F23-0801-40C7-9285-38B8D1E10BE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9D872D-72BE-4F58-A044-EE9ED5ECE048}">
      <dsp:nvSpPr>
        <dsp:cNvPr id="0" name=""/>
        <dsp:cNvSpPr/>
      </dsp:nvSpPr>
      <dsp:spPr>
        <a:xfrm>
          <a:off x="134291" y="612"/>
          <a:ext cx="4332795" cy="275132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F4FCD2-C275-4E50-90E5-5AD6A961E046}">
      <dsp:nvSpPr>
        <dsp:cNvPr id="0" name=""/>
        <dsp:cNvSpPr/>
      </dsp:nvSpPr>
      <dsp:spPr>
        <a:xfrm>
          <a:off x="615713" y="457963"/>
          <a:ext cx="4332795" cy="275132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More frequent lab monitoring initially is recommended </a:t>
          </a:r>
        </a:p>
      </dsp:txBody>
      <dsp:txXfrm>
        <a:off x="696297" y="538547"/>
        <a:ext cx="4171627" cy="2590157"/>
      </dsp:txXfrm>
    </dsp:sp>
    <dsp:sp modelId="{B71BFF5E-9399-489F-AB50-707610A787F3}">
      <dsp:nvSpPr>
        <dsp:cNvPr id="0" name=""/>
        <dsp:cNvSpPr/>
      </dsp:nvSpPr>
      <dsp:spPr>
        <a:xfrm>
          <a:off x="5429930" y="612"/>
          <a:ext cx="4332795" cy="275132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49B291-4276-4514-8177-CD547904D642}">
      <dsp:nvSpPr>
        <dsp:cNvPr id="0" name=""/>
        <dsp:cNvSpPr/>
      </dsp:nvSpPr>
      <dsp:spPr>
        <a:xfrm>
          <a:off x="5911352" y="457963"/>
          <a:ext cx="4332795" cy="275132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once every week for the first 4 weeks, then once every 2 weeks for the next 8 weeks, then once every 4 weeks thereafter, and as clinically indicated</a:t>
          </a:r>
        </a:p>
      </dsp:txBody>
      <dsp:txXfrm>
        <a:off x="5991936" y="538547"/>
        <a:ext cx="4171627" cy="259015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p:cNvSpPr>
            <a:spLocks noGrp="1" noChangeArrowheads="1"/>
          </p:cNvSpPr>
          <p:nvPr>
            <p:ph type="hdr" sz="quarter"/>
          </p:nvPr>
        </p:nvSpPr>
        <p:spPr bwMode="auto">
          <a:xfrm>
            <a:off x="0" y="0"/>
            <a:ext cx="3352800" cy="5334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eaLnBrk="0" hangingPunct="0">
              <a:lnSpc>
                <a:spcPct val="93000"/>
              </a:lnSpc>
              <a:buClr>
                <a:srgbClr val="000000"/>
              </a:buClr>
              <a:buSzPct val="45000"/>
              <a:buFont typeface="Wingdings" pitchFamily="-72" charset="2"/>
              <a:buNone/>
              <a:defRPr sz="1200">
                <a:latin typeface="Arial" pitchFamily="-72" charset="0"/>
              </a:defRPr>
            </a:lvl1pPr>
          </a:lstStyle>
          <a:p>
            <a:pPr>
              <a:defRPr/>
            </a:pPr>
            <a:endParaRPr lang="en-US"/>
          </a:p>
        </p:txBody>
      </p:sp>
      <p:sp>
        <p:nvSpPr>
          <p:cNvPr id="100355" name="Rectangle 3"/>
          <p:cNvSpPr>
            <a:spLocks noGrp="1" noChangeArrowheads="1"/>
          </p:cNvSpPr>
          <p:nvPr>
            <p:ph type="dt" sz="quarter" idx="1"/>
          </p:nvPr>
        </p:nvSpPr>
        <p:spPr bwMode="auto">
          <a:xfrm>
            <a:off x="4191000" y="0"/>
            <a:ext cx="3352800" cy="5334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eaLnBrk="0" hangingPunct="0">
              <a:lnSpc>
                <a:spcPct val="93000"/>
              </a:lnSpc>
              <a:buClr>
                <a:srgbClr val="000000"/>
              </a:buClr>
              <a:buSzPct val="45000"/>
              <a:buFont typeface="Wingdings" pitchFamily="96" charset="2"/>
              <a:buNone/>
              <a:defRPr sz="1200">
                <a:latin typeface="Arial" charset="0"/>
                <a:ea typeface="MS PGothic" pitchFamily="34" charset="-128"/>
                <a:cs typeface="+mn-cs"/>
              </a:defRPr>
            </a:lvl1pPr>
          </a:lstStyle>
          <a:p>
            <a:pPr>
              <a:defRPr/>
            </a:pPr>
            <a:fld id="{E2B7CC06-35E6-42FC-8B5E-42EE52A72567}" type="datetime1">
              <a:rPr lang="en-US"/>
              <a:pPr>
                <a:defRPr/>
              </a:pPr>
              <a:t>6/4/26</a:t>
            </a:fld>
            <a:endParaRPr lang="en-US"/>
          </a:p>
        </p:txBody>
      </p:sp>
      <p:sp>
        <p:nvSpPr>
          <p:cNvPr id="100356" name="Rectangle 4"/>
          <p:cNvSpPr>
            <a:spLocks noGrp="1" noChangeArrowheads="1"/>
          </p:cNvSpPr>
          <p:nvPr>
            <p:ph type="ftr" sz="quarter" idx="2"/>
          </p:nvPr>
        </p:nvSpPr>
        <p:spPr bwMode="auto">
          <a:xfrm>
            <a:off x="304800" y="9220200"/>
            <a:ext cx="3352800" cy="53340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eaLnBrk="0" hangingPunct="0">
              <a:lnSpc>
                <a:spcPct val="93000"/>
              </a:lnSpc>
              <a:buClr>
                <a:srgbClr val="000000"/>
              </a:buClr>
              <a:buSzPct val="45000"/>
              <a:buFont typeface="Wingdings" pitchFamily="-72" charset="2"/>
              <a:buNone/>
              <a:defRPr sz="1200">
                <a:latin typeface="Arial" pitchFamily="-72" charset="0"/>
              </a:defRPr>
            </a:lvl1pPr>
          </a:lstStyle>
          <a:p>
            <a:pPr>
              <a:defRPr/>
            </a:pPr>
            <a:endParaRPr lang="en-US"/>
          </a:p>
        </p:txBody>
      </p:sp>
      <p:sp>
        <p:nvSpPr>
          <p:cNvPr id="100357" name="Rectangle 5"/>
          <p:cNvSpPr>
            <a:spLocks noGrp="1" noChangeArrowheads="1"/>
          </p:cNvSpPr>
          <p:nvPr>
            <p:ph type="sldNum" sz="quarter" idx="3"/>
          </p:nvPr>
        </p:nvSpPr>
        <p:spPr bwMode="auto">
          <a:xfrm>
            <a:off x="3886200" y="9220200"/>
            <a:ext cx="3200400" cy="53340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algn="r" eaLnBrk="0" hangingPunct="0">
              <a:lnSpc>
                <a:spcPct val="93000"/>
              </a:lnSpc>
              <a:buClr>
                <a:srgbClr val="000000"/>
              </a:buClr>
              <a:buSzPct val="45000"/>
              <a:buFont typeface="Wingdings" pitchFamily="96" charset="2"/>
              <a:buNone/>
              <a:defRPr sz="1200">
                <a:latin typeface="Arial" charset="0"/>
                <a:ea typeface="MS PGothic" pitchFamily="34" charset="-128"/>
                <a:cs typeface="+mn-cs"/>
              </a:defRPr>
            </a:lvl1pPr>
          </a:lstStyle>
          <a:p>
            <a:pPr>
              <a:defRPr/>
            </a:pPr>
            <a:fld id="{E82FF3A5-13B6-4316-814F-1F1469E14ECE}" type="slidenum">
              <a:rPr lang="en-US"/>
              <a:pPr>
                <a:defRPr/>
              </a:pPr>
              <a:t>‹#›</a:t>
            </a:fld>
            <a:endParaRPr lang="en-US"/>
          </a:p>
        </p:txBody>
      </p:sp>
    </p:spTree>
    <p:extLst>
      <p:ext uri="{BB962C8B-B14F-4D97-AF65-F5344CB8AC3E}">
        <p14:creationId xmlns:p14="http://schemas.microsoft.com/office/powerpoint/2010/main" val="29063338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Rectangle 1"/>
          <p:cNvSpPr>
            <a:spLocks noGrp="1" noRot="1" noChangeAspect="1" noChangeArrowheads="1"/>
          </p:cNvSpPr>
          <p:nvPr>
            <p:ph type="sldImg"/>
          </p:nvPr>
        </p:nvSpPr>
        <p:spPr bwMode="auto">
          <a:xfrm>
            <a:off x="823913" y="1006475"/>
            <a:ext cx="6121400" cy="3444875"/>
          </a:xfrm>
          <a:prstGeom prst="rect">
            <a:avLst/>
          </a:prstGeom>
          <a:noFill/>
          <a:ln w="9525">
            <a:noFill/>
            <a:miter lim="800000"/>
            <a:headEnd/>
            <a:tailEnd/>
          </a:ln>
        </p:spPr>
      </p:sp>
      <p:sp>
        <p:nvSpPr>
          <p:cNvPr id="2050" name="Rectangle 2"/>
          <p:cNvSpPr>
            <a:spLocks noGrp="1" noChangeArrowheads="1"/>
          </p:cNvSpPr>
          <p:nvPr>
            <p:ph type="body"/>
          </p:nvPr>
        </p:nvSpPr>
        <p:spPr bwMode="auto">
          <a:xfrm>
            <a:off x="1185863" y="4787900"/>
            <a:ext cx="5405437" cy="3824288"/>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noProof="0"/>
          </a:p>
        </p:txBody>
      </p:sp>
    </p:spTree>
    <p:extLst>
      <p:ext uri="{BB962C8B-B14F-4D97-AF65-F5344CB8AC3E}">
        <p14:creationId xmlns:p14="http://schemas.microsoft.com/office/powerpoint/2010/main" val="4088421580"/>
      </p:ext>
    </p:extLst>
  </p:cSld>
  <p:clrMap bg1="lt1" tx1="dk1" bg2="lt2" tx2="dk2" accent1="accent1" accent2="accent2" accent3="accent3" accent4="accent4" accent5="accent5" accent6="accent6" hlink="hlink" folHlink="folHlink"/>
  <p:notesStyle>
    <a:lvl1pPr algn="l" defTabSz="455613" rtl="0" eaLnBrk="0" fontAlgn="base" hangingPunct="0">
      <a:spcBef>
        <a:spcPct val="30000"/>
      </a:spcBef>
      <a:spcAft>
        <a:spcPct val="0"/>
      </a:spcAft>
      <a:buClr>
        <a:srgbClr val="000000"/>
      </a:buClr>
      <a:buSzPct val="100000"/>
      <a:buFont typeface="Times New Roman" pitchFamily="-72" charset="0"/>
      <a:defRPr sz="1200" kern="1200">
        <a:solidFill>
          <a:srgbClr val="000000"/>
        </a:solidFill>
        <a:latin typeface="Times New Roman" pitchFamily="18" charset="0"/>
        <a:ea typeface="MS PGothic" pitchFamily="34" charset="-128"/>
        <a:cs typeface="MS PGothic" charset="0"/>
      </a:defRPr>
    </a:lvl1pPr>
    <a:lvl2pPr marL="37931725" indent="-37474525" algn="l" defTabSz="455613" rtl="0" eaLnBrk="0" fontAlgn="base" hangingPunct="0">
      <a:spcBef>
        <a:spcPct val="30000"/>
      </a:spcBef>
      <a:spcAft>
        <a:spcPct val="0"/>
      </a:spcAft>
      <a:buClr>
        <a:srgbClr val="000000"/>
      </a:buClr>
      <a:buSzPct val="100000"/>
      <a:buFont typeface="Times New Roman" pitchFamily="-72" charset="0"/>
      <a:defRPr sz="1200" kern="1200">
        <a:solidFill>
          <a:srgbClr val="000000"/>
        </a:solidFill>
        <a:latin typeface="Times New Roman" pitchFamily="18" charset="0"/>
        <a:ea typeface="MS PGothic" pitchFamily="34" charset="-128"/>
        <a:cs typeface="+mn-cs"/>
      </a:defRPr>
    </a:lvl2pPr>
    <a:lvl3pPr marL="11430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ＭＳ Ｐゴシック" pitchFamily="-72" charset="-128"/>
      </a:defRPr>
    </a:lvl3pPr>
    <a:lvl4pPr marL="16002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mn-cs"/>
      </a:defRPr>
    </a:lvl4pPr>
    <a:lvl5pPr marL="20574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mn-cs"/>
      </a:defRPr>
    </a:lvl5pPr>
    <a:lvl6pPr marL="2285289" algn="l" defTabSz="914115" rtl="0" eaLnBrk="1" latinLnBrk="0" hangingPunct="1">
      <a:defRPr sz="1200" kern="1200">
        <a:solidFill>
          <a:schemeClr val="tx1"/>
        </a:solidFill>
        <a:latin typeface="+mn-lt"/>
        <a:ea typeface="+mn-ea"/>
        <a:cs typeface="+mn-cs"/>
      </a:defRPr>
    </a:lvl6pPr>
    <a:lvl7pPr marL="2742347" algn="l" defTabSz="914115" rtl="0" eaLnBrk="1" latinLnBrk="0" hangingPunct="1">
      <a:defRPr sz="1200" kern="1200">
        <a:solidFill>
          <a:schemeClr val="tx1"/>
        </a:solidFill>
        <a:latin typeface="+mn-lt"/>
        <a:ea typeface="+mn-ea"/>
        <a:cs typeface="+mn-cs"/>
      </a:defRPr>
    </a:lvl7pPr>
    <a:lvl8pPr marL="3199405" algn="l" defTabSz="914115" rtl="0" eaLnBrk="1" latinLnBrk="0" hangingPunct="1">
      <a:defRPr sz="1200" kern="1200">
        <a:solidFill>
          <a:schemeClr val="tx1"/>
        </a:solidFill>
        <a:latin typeface="+mn-lt"/>
        <a:ea typeface="+mn-ea"/>
        <a:cs typeface="+mn-cs"/>
      </a:defRPr>
    </a:lvl8pPr>
    <a:lvl9pPr marL="3656462" algn="l" defTabSz="91411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68566-47FF-F7D6-E14C-00DC687B9E22}"/>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571ABB8C-32CC-99AA-DB7D-7C454E2D6EAD}"/>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EC3D1F10-E723-DA15-E481-9F12039FA528}"/>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F1776373-9764-88CB-5825-24791D595A37}"/>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20885405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6940577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6161682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981601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3224359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8915491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9906312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17897957"/>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29848010"/>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07F41F-231B-44F0-9A85-E67C17CD6E0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4282594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07F41F-231B-44F0-9A85-E67C17CD6E0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4382530"/>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07F41F-231B-44F0-9A85-E67C17CD6E0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983320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09539" rtl="0" eaLnBrk="1" fontAlgn="auto" latinLnBrk="0" hangingPunct="1">
              <a:lnSpc>
                <a:spcPct val="100000"/>
              </a:lnSpc>
              <a:spcBef>
                <a:spcPts val="0"/>
              </a:spcBef>
              <a:spcAft>
                <a:spcPts val="0"/>
              </a:spcAft>
              <a:buClrTx/>
              <a:buSzTx/>
              <a:buFontTx/>
              <a:buNone/>
              <a:tabLst/>
              <a:defRPr/>
            </a:pPr>
            <a:fld id="{1D51DA22-8A09-AF42-8777-EA695452176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609539"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4743619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07F41F-231B-44F0-9A85-E67C17CD6E0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22831962"/>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07F41F-231B-44F0-9A85-E67C17CD6E0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000116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07F41F-231B-44F0-9A85-E67C17CD6E0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3957245"/>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6930649"/>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07F41F-231B-44F0-9A85-E67C17CD6E0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60196148"/>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07F41F-231B-44F0-9A85-E67C17CD6E0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52014814"/>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07F41F-231B-44F0-9A85-E67C17CD6E0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168189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24F94-F532-192A-75CD-5D2B383D22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A9DA43-9FB9-E5AE-B593-1591A7244F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E718CC-2FDE-CC68-7296-CBC5E3DB0ED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B3A661F-26A5-7F09-63B8-B757CDDCC1A3}"/>
              </a:ext>
            </a:extLst>
          </p:cNvPr>
          <p:cNvSpPr>
            <a:spLocks noGrp="1"/>
          </p:cNvSpPr>
          <p:nvPr>
            <p:ph type="sldNum" sz="quarter" idx="5"/>
          </p:nvPr>
        </p:nvSpPr>
        <p:spPr/>
        <p:txBody>
          <a:bodyPr/>
          <a:lstStyle/>
          <a:p>
            <a:pPr marL="0" marR="0" lvl="0" indent="0" algn="r" defTabSz="609539" rtl="0" eaLnBrk="1" fontAlgn="auto" latinLnBrk="0" hangingPunct="1">
              <a:lnSpc>
                <a:spcPct val="100000"/>
              </a:lnSpc>
              <a:spcBef>
                <a:spcPts val="0"/>
              </a:spcBef>
              <a:spcAft>
                <a:spcPts val="0"/>
              </a:spcAft>
              <a:buClrTx/>
              <a:buSzTx/>
              <a:buFontTx/>
              <a:buNone/>
              <a:tabLst/>
              <a:defRPr/>
            </a:pPr>
            <a:fld id="{1D51DA22-8A09-AF42-8777-EA695452176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609539"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20956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B70A1-4409-8271-935E-87859A8CCB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4D4C81-C3E8-EA5D-213C-34737F6CC6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CA95AF-8314-20D0-9867-23727D28C3C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2917EF4-830A-8F8C-7C93-993818714B08}"/>
              </a:ext>
            </a:extLst>
          </p:cNvPr>
          <p:cNvSpPr>
            <a:spLocks noGrp="1"/>
          </p:cNvSpPr>
          <p:nvPr>
            <p:ph type="sldNum" sz="quarter" idx="5"/>
          </p:nvPr>
        </p:nvSpPr>
        <p:spPr/>
        <p:txBody>
          <a:bodyPr/>
          <a:lstStyle/>
          <a:p>
            <a:pPr marL="0" marR="0" lvl="0" indent="0" algn="r" defTabSz="609539" rtl="0" eaLnBrk="1" fontAlgn="auto" latinLnBrk="0" hangingPunct="1">
              <a:lnSpc>
                <a:spcPct val="100000"/>
              </a:lnSpc>
              <a:spcBef>
                <a:spcPts val="0"/>
              </a:spcBef>
              <a:spcAft>
                <a:spcPts val="0"/>
              </a:spcAft>
              <a:buClrTx/>
              <a:buSzTx/>
              <a:buFontTx/>
              <a:buNone/>
              <a:tabLst/>
              <a:defRPr/>
            </a:pPr>
            <a:fld id="{1D51DA22-8A09-AF42-8777-EA695452176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609539"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150931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09539" rtl="0" eaLnBrk="1" fontAlgn="auto" latinLnBrk="0" hangingPunct="1">
              <a:lnSpc>
                <a:spcPct val="100000"/>
              </a:lnSpc>
              <a:spcBef>
                <a:spcPts val="0"/>
              </a:spcBef>
              <a:spcAft>
                <a:spcPts val="0"/>
              </a:spcAft>
              <a:buClrTx/>
              <a:buSzTx/>
              <a:buFontTx/>
              <a:buNone/>
              <a:tabLst/>
              <a:defRPr/>
            </a:pPr>
            <a:fld id="{1D51DA22-8A09-AF42-8777-EA695452176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609539"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51293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09539" rtl="0" eaLnBrk="1" fontAlgn="auto" latinLnBrk="0" hangingPunct="1">
              <a:lnSpc>
                <a:spcPct val="100000"/>
              </a:lnSpc>
              <a:spcBef>
                <a:spcPts val="0"/>
              </a:spcBef>
              <a:spcAft>
                <a:spcPts val="0"/>
              </a:spcAft>
              <a:buClrTx/>
              <a:buSzTx/>
              <a:buFontTx/>
              <a:buNone/>
              <a:tabLst/>
              <a:defRPr/>
            </a:pPr>
            <a:fld id="{1D51DA22-8A09-AF42-8777-EA695452176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609539"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33357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09539" rtl="0" eaLnBrk="1" fontAlgn="auto" latinLnBrk="0" hangingPunct="1">
              <a:lnSpc>
                <a:spcPct val="100000"/>
              </a:lnSpc>
              <a:spcBef>
                <a:spcPts val="0"/>
              </a:spcBef>
              <a:spcAft>
                <a:spcPts val="0"/>
              </a:spcAft>
              <a:buClrTx/>
              <a:buSzTx/>
              <a:buFontTx/>
              <a:buNone/>
              <a:tabLst/>
              <a:defRPr/>
            </a:pPr>
            <a:fld id="{1D51DA22-8A09-AF42-8777-EA695452176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609539"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646436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09539" rtl="0" eaLnBrk="1" fontAlgn="auto" latinLnBrk="0" hangingPunct="1">
              <a:lnSpc>
                <a:spcPct val="100000"/>
              </a:lnSpc>
              <a:spcBef>
                <a:spcPts val="0"/>
              </a:spcBef>
              <a:spcAft>
                <a:spcPts val="0"/>
              </a:spcAft>
              <a:buClrTx/>
              <a:buSzTx/>
              <a:buFontTx/>
              <a:buNone/>
              <a:tabLst/>
              <a:defRPr/>
            </a:pPr>
            <a:fld id="{1D51DA22-8A09-AF42-8777-EA695452176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609539"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110735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09539" rtl="0" eaLnBrk="1" fontAlgn="auto" latinLnBrk="0" hangingPunct="1">
              <a:lnSpc>
                <a:spcPct val="100000"/>
              </a:lnSpc>
              <a:spcBef>
                <a:spcPts val="0"/>
              </a:spcBef>
              <a:spcAft>
                <a:spcPts val="0"/>
              </a:spcAft>
              <a:buClrTx/>
              <a:buSzTx/>
              <a:buFontTx/>
              <a:buNone/>
              <a:tabLst/>
              <a:defRPr/>
            </a:pPr>
            <a:fld id="{1D51DA22-8A09-AF42-8777-EA695452176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609539"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715804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A2811-3D8A-FCEF-CDE8-98719F12DB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85BA12-118A-2572-7B9C-D90D1D151E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69B216-9457-FAC2-BE77-BD4913FF613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76E5ECD-030C-A1EE-E58B-C991A78C671C}"/>
              </a:ext>
            </a:extLst>
          </p:cNvPr>
          <p:cNvSpPr>
            <a:spLocks noGrp="1"/>
          </p:cNvSpPr>
          <p:nvPr>
            <p:ph type="sldNum" sz="quarter" idx="5"/>
          </p:nvPr>
        </p:nvSpPr>
        <p:spPr/>
        <p:txBody>
          <a:bodyPr/>
          <a:lstStyle/>
          <a:p>
            <a:pPr marL="0" marR="0" lvl="0" indent="0" algn="r" defTabSz="609539" rtl="0" eaLnBrk="1" fontAlgn="auto" latinLnBrk="0" hangingPunct="1">
              <a:lnSpc>
                <a:spcPct val="100000"/>
              </a:lnSpc>
              <a:spcBef>
                <a:spcPts val="0"/>
              </a:spcBef>
              <a:spcAft>
                <a:spcPts val="0"/>
              </a:spcAft>
              <a:buClrTx/>
              <a:buSzTx/>
              <a:buFontTx/>
              <a:buNone/>
              <a:tabLst/>
              <a:defRPr/>
            </a:pPr>
            <a:fld id="{1D51DA22-8A09-AF42-8777-EA695452176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609539"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642053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190563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142253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56815-1DA5-CB35-3916-C65FDDED03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59C862-6194-2571-CCFD-8120352FEA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31ED3B-8762-83F1-1258-9B696801279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6F718E4-6801-5319-99CE-708F4540E79C}"/>
              </a:ext>
            </a:extLst>
          </p:cNvPr>
          <p:cNvSpPr>
            <a:spLocks noGrp="1"/>
          </p:cNvSpPr>
          <p:nvPr>
            <p:ph type="sldNum" sz="quarter" idx="5"/>
          </p:nvPr>
        </p:nvSpPr>
        <p:spPr/>
        <p:txBody>
          <a:bodyPr/>
          <a:lstStyle/>
          <a:p>
            <a:pPr marL="0" marR="0" lvl="0" indent="0" algn="r" defTabSz="609539" rtl="0" eaLnBrk="1" fontAlgn="auto" latinLnBrk="0" hangingPunct="1">
              <a:lnSpc>
                <a:spcPct val="100000"/>
              </a:lnSpc>
              <a:spcBef>
                <a:spcPts val="0"/>
              </a:spcBef>
              <a:spcAft>
                <a:spcPts val="0"/>
              </a:spcAft>
              <a:buClrTx/>
              <a:buSzTx/>
              <a:buFontTx/>
              <a:buNone/>
              <a:tabLst/>
              <a:defRPr/>
            </a:pPr>
            <a:fld id="{1D51DA22-8A09-AF42-8777-EA695452176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609539"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547909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25627-D292-0C48-A472-2CD601FE9B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AA13B2-6B18-CD24-046A-6A50FD45ED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6D9DCD-0468-0D16-F60D-B9258742ED0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00CD8AD-3340-20E7-1192-10AEBCC5F308}"/>
              </a:ext>
            </a:extLst>
          </p:cNvPr>
          <p:cNvSpPr>
            <a:spLocks noGrp="1"/>
          </p:cNvSpPr>
          <p:nvPr>
            <p:ph type="sldNum" sz="quarter" idx="5"/>
          </p:nvPr>
        </p:nvSpPr>
        <p:spPr/>
        <p:txBody>
          <a:bodyPr/>
          <a:lstStyle/>
          <a:p>
            <a:pPr marL="0" marR="0" lvl="0" indent="0" algn="r" defTabSz="609539" rtl="0" eaLnBrk="1" fontAlgn="auto" latinLnBrk="0" hangingPunct="1">
              <a:lnSpc>
                <a:spcPct val="100000"/>
              </a:lnSpc>
              <a:spcBef>
                <a:spcPts val="0"/>
              </a:spcBef>
              <a:spcAft>
                <a:spcPts val="0"/>
              </a:spcAft>
              <a:buClrTx/>
              <a:buSzTx/>
              <a:buFontTx/>
              <a:buNone/>
              <a:tabLst/>
              <a:defRPr/>
            </a:pPr>
            <a:fld id="{1D51DA22-8A09-AF42-8777-EA695452176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609539"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620879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017349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738441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D034A7-9452-C54E-A651-2368A59695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37572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711836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a:extLst>
              <a:ext uri="{FF2B5EF4-FFF2-40B4-BE49-F238E27FC236}">
                <a16:creationId xmlns:a16="http://schemas.microsoft.com/office/drawing/2014/main" id="{8E92A014-5ED9-5622-6141-AA47EFF0739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4" name="Notes Placeholder 2">
            <a:extLst>
              <a:ext uri="{FF2B5EF4-FFF2-40B4-BE49-F238E27FC236}">
                <a16:creationId xmlns:a16="http://schemas.microsoft.com/office/drawing/2014/main" id="{449030B7-94EB-C964-8735-42523D9F615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8915" name="Slide Number Placeholder 3">
            <a:extLst>
              <a:ext uri="{FF2B5EF4-FFF2-40B4-BE49-F238E27FC236}">
                <a16:creationId xmlns:a16="http://schemas.microsoft.com/office/drawing/2014/main" id="{EFD44892-B85F-0E5A-14C0-F9A42DCFC06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0BDEB8A-3111-584B-A014-BD18BA61A74B}"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8673910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271570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010538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996867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913130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571674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577138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069178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557885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924796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091902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7005467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2479175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72863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779810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392218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635002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88607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1340729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6926338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642171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9817405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6803105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5802681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884356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2093887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4276213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3636014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5924466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6971636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5703082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09539" rtl="0" eaLnBrk="1" fontAlgn="auto" latinLnBrk="0" hangingPunct="1">
              <a:lnSpc>
                <a:spcPct val="100000"/>
              </a:lnSpc>
              <a:spcBef>
                <a:spcPts val="0"/>
              </a:spcBef>
              <a:spcAft>
                <a:spcPts val="0"/>
              </a:spcAft>
              <a:buClrTx/>
              <a:buSzTx/>
              <a:buFontTx/>
              <a:buNone/>
              <a:tabLst/>
              <a:defRPr/>
            </a:pPr>
            <a:fld id="{1D51DA22-8A09-AF42-8777-EA695452176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609539"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5999591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FB35B-4F05-A102-BD45-FB70D91E45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A764A6-109A-15FE-4288-1D88F87061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A20F6C-327B-05CB-8D8E-208B7B73D28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14ACC33-76EB-EDBC-F8E1-8E25D6EF53DA}"/>
              </a:ext>
            </a:extLst>
          </p:cNvPr>
          <p:cNvSpPr>
            <a:spLocks noGrp="1"/>
          </p:cNvSpPr>
          <p:nvPr>
            <p:ph type="sldNum" sz="quarter" idx="5"/>
          </p:nvPr>
        </p:nvSpPr>
        <p:spPr/>
        <p:txBody>
          <a:bodyPr/>
          <a:lstStyle/>
          <a:p>
            <a:pPr marL="0" marR="0" lvl="0" indent="0" algn="r" defTabSz="609539" rtl="0" eaLnBrk="1" fontAlgn="auto" latinLnBrk="0" hangingPunct="1">
              <a:lnSpc>
                <a:spcPct val="100000"/>
              </a:lnSpc>
              <a:spcBef>
                <a:spcPts val="0"/>
              </a:spcBef>
              <a:spcAft>
                <a:spcPts val="0"/>
              </a:spcAft>
              <a:buClrTx/>
              <a:buSzTx/>
              <a:buFontTx/>
              <a:buNone/>
              <a:tabLst/>
              <a:defRPr/>
            </a:pPr>
            <a:fld id="{1D51DA22-8A09-AF42-8777-EA695452176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609539"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242190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B4EA7-0669-891F-FA0E-16C584A6CF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0FC342-AD8D-7030-0D61-0BA2205502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8A3BB5-319F-2C24-5432-F40A7DACE87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3683DFD8-B991-E749-D7C5-66D59C8E46C7}"/>
              </a:ext>
            </a:extLst>
          </p:cNvPr>
          <p:cNvSpPr>
            <a:spLocks noGrp="1"/>
          </p:cNvSpPr>
          <p:nvPr>
            <p:ph type="sldNum" sz="quarter" idx="5"/>
          </p:nvPr>
        </p:nvSpPr>
        <p:spPr/>
        <p:txBody>
          <a:bodyPr/>
          <a:lstStyle/>
          <a:p>
            <a:pPr marL="0" marR="0" lvl="0" indent="0" algn="r" defTabSz="609539" rtl="0" eaLnBrk="1" fontAlgn="auto" latinLnBrk="0" hangingPunct="1">
              <a:lnSpc>
                <a:spcPct val="100000"/>
              </a:lnSpc>
              <a:spcBef>
                <a:spcPts val="0"/>
              </a:spcBef>
              <a:spcAft>
                <a:spcPts val="0"/>
              </a:spcAft>
              <a:buClrTx/>
              <a:buSzTx/>
              <a:buFontTx/>
              <a:buNone/>
              <a:tabLst/>
              <a:defRPr/>
            </a:pPr>
            <a:fld id="{1D51DA22-8A09-AF42-8777-EA695452176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609539"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2212329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09539" rtl="0" eaLnBrk="1" fontAlgn="auto" latinLnBrk="0" hangingPunct="1">
              <a:lnSpc>
                <a:spcPct val="100000"/>
              </a:lnSpc>
              <a:spcBef>
                <a:spcPts val="0"/>
              </a:spcBef>
              <a:spcAft>
                <a:spcPts val="0"/>
              </a:spcAft>
              <a:buClrTx/>
              <a:buSzTx/>
              <a:buFontTx/>
              <a:buNone/>
              <a:tabLst/>
              <a:defRPr/>
            </a:pPr>
            <a:fld id="{1D51DA22-8A09-AF42-8777-EA695452176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609539"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6737904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09539" rtl="0" eaLnBrk="1" fontAlgn="auto" latinLnBrk="0" hangingPunct="1">
              <a:lnSpc>
                <a:spcPct val="100000"/>
              </a:lnSpc>
              <a:spcBef>
                <a:spcPts val="0"/>
              </a:spcBef>
              <a:spcAft>
                <a:spcPts val="0"/>
              </a:spcAft>
              <a:buClrTx/>
              <a:buSzTx/>
              <a:buFontTx/>
              <a:buNone/>
              <a:tabLst/>
              <a:defRPr/>
            </a:pPr>
            <a:fld id="{1D51DA22-8A09-AF42-8777-EA695452176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609539"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719942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0970000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84AB2-0839-8F1B-FD31-BE25C62002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773C36-B3F4-68DC-E157-80D70C0701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2F65F5-5305-F8EA-C31F-2CC5E5A0F65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37441569-47D4-4B31-21B0-FC3A34F6C373}"/>
              </a:ext>
            </a:extLst>
          </p:cNvPr>
          <p:cNvSpPr>
            <a:spLocks noGrp="1"/>
          </p:cNvSpPr>
          <p:nvPr>
            <p:ph type="sldNum" sz="quarter" idx="5"/>
          </p:nvPr>
        </p:nvSpPr>
        <p:spPr/>
        <p:txBody>
          <a:bodyPr/>
          <a:lstStyle/>
          <a:p>
            <a:pPr marL="0" marR="0" lvl="0" indent="0" algn="r" defTabSz="609539" rtl="0" eaLnBrk="1" fontAlgn="auto" latinLnBrk="0" hangingPunct="1">
              <a:lnSpc>
                <a:spcPct val="100000"/>
              </a:lnSpc>
              <a:spcBef>
                <a:spcPts val="0"/>
              </a:spcBef>
              <a:spcAft>
                <a:spcPts val="0"/>
              </a:spcAft>
              <a:buClrTx/>
              <a:buSzTx/>
              <a:buFontTx/>
              <a:buNone/>
              <a:tabLst/>
              <a:defRPr/>
            </a:pPr>
            <a:fld id="{1D51DA22-8A09-AF42-8777-EA695452176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609539"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8148587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EE6B4-D585-069B-DAF2-B21ED2BABF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BD1934-93C2-4854-3191-B18D539E8D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7611E2-16D4-7F4E-0D00-7B26F42B5DD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E7232156-0B44-555D-6077-EBE9BCD1C196}"/>
              </a:ext>
            </a:extLst>
          </p:cNvPr>
          <p:cNvSpPr>
            <a:spLocks noGrp="1"/>
          </p:cNvSpPr>
          <p:nvPr>
            <p:ph type="sldNum" sz="quarter" idx="5"/>
          </p:nvPr>
        </p:nvSpPr>
        <p:spPr/>
        <p:txBody>
          <a:bodyPr/>
          <a:lstStyle/>
          <a:p>
            <a:pPr marL="0" marR="0" lvl="0" indent="0" algn="r" defTabSz="609539" rtl="0" eaLnBrk="1" fontAlgn="auto" latinLnBrk="0" hangingPunct="1">
              <a:lnSpc>
                <a:spcPct val="100000"/>
              </a:lnSpc>
              <a:spcBef>
                <a:spcPts val="0"/>
              </a:spcBef>
              <a:spcAft>
                <a:spcPts val="0"/>
              </a:spcAft>
              <a:buClrTx/>
              <a:buSzTx/>
              <a:buFontTx/>
              <a:buNone/>
              <a:tabLst/>
              <a:defRPr/>
            </a:pPr>
            <a:fld id="{1D51DA22-8A09-AF42-8777-EA695452176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609539"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3002266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6B576-858D-E539-2DBA-F009F596E2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E51C33-247D-E73A-2AA3-B583B85990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9FAC6-85C4-D629-B0B0-B7A0B562348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52C5BCD1-FB42-C79A-11B4-42FCE72DED7B}"/>
              </a:ext>
            </a:extLst>
          </p:cNvPr>
          <p:cNvSpPr>
            <a:spLocks noGrp="1"/>
          </p:cNvSpPr>
          <p:nvPr>
            <p:ph type="sldNum" sz="quarter" idx="5"/>
          </p:nvPr>
        </p:nvSpPr>
        <p:spPr/>
        <p:txBody>
          <a:bodyPr/>
          <a:lstStyle/>
          <a:p>
            <a:pPr marL="0" marR="0" lvl="0" indent="0" algn="r" defTabSz="609539" rtl="0" eaLnBrk="1" fontAlgn="auto" latinLnBrk="0" hangingPunct="1">
              <a:lnSpc>
                <a:spcPct val="100000"/>
              </a:lnSpc>
              <a:spcBef>
                <a:spcPts val="0"/>
              </a:spcBef>
              <a:spcAft>
                <a:spcPts val="0"/>
              </a:spcAft>
              <a:buClrTx/>
              <a:buSzTx/>
              <a:buFontTx/>
              <a:buNone/>
              <a:tabLst/>
              <a:defRPr/>
            </a:pPr>
            <a:fld id="{1D51DA22-8A09-AF42-8777-EA695452176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609539"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0291721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F4FF3-A9E0-F99C-F952-6EE546D2DC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F7C2C7-B9CA-4606-7D85-AEA5655D40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A05B45-B7C2-BE7C-E256-A8C9BF0E3F2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992E41E7-D347-06FB-A614-23C2F54BCDCC}"/>
              </a:ext>
            </a:extLst>
          </p:cNvPr>
          <p:cNvSpPr>
            <a:spLocks noGrp="1"/>
          </p:cNvSpPr>
          <p:nvPr>
            <p:ph type="sldNum" sz="quarter" idx="5"/>
          </p:nvPr>
        </p:nvSpPr>
        <p:spPr/>
        <p:txBody>
          <a:bodyPr/>
          <a:lstStyle/>
          <a:p>
            <a:pPr marL="0" marR="0" lvl="0" indent="0" algn="r" defTabSz="609539" rtl="0" eaLnBrk="1" fontAlgn="auto" latinLnBrk="0" hangingPunct="1">
              <a:lnSpc>
                <a:spcPct val="100000"/>
              </a:lnSpc>
              <a:spcBef>
                <a:spcPts val="0"/>
              </a:spcBef>
              <a:spcAft>
                <a:spcPts val="0"/>
              </a:spcAft>
              <a:buClrTx/>
              <a:buSzTx/>
              <a:buFontTx/>
              <a:buNone/>
              <a:tabLst/>
              <a:defRPr/>
            </a:pPr>
            <a:fld id="{1D51DA22-8A09-AF42-8777-EA695452176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609539"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7880642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69E31-9D1F-EA0A-BBC4-33FDA89E66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F19756-A66B-2FDD-C54A-B84CF2D130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A0A6C3-A3E2-0B20-C28F-00A87A64893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80024F5-460B-0933-DD33-0DC596057E99}"/>
              </a:ext>
            </a:extLst>
          </p:cNvPr>
          <p:cNvSpPr>
            <a:spLocks noGrp="1"/>
          </p:cNvSpPr>
          <p:nvPr>
            <p:ph type="sldNum" sz="quarter" idx="5"/>
          </p:nvPr>
        </p:nvSpPr>
        <p:spPr/>
        <p:txBody>
          <a:bodyPr/>
          <a:lstStyle/>
          <a:p>
            <a:pPr marL="0" marR="0" lvl="0" indent="0" algn="r" defTabSz="609539" rtl="0" eaLnBrk="1" fontAlgn="auto" latinLnBrk="0" hangingPunct="1">
              <a:lnSpc>
                <a:spcPct val="100000"/>
              </a:lnSpc>
              <a:spcBef>
                <a:spcPts val="0"/>
              </a:spcBef>
              <a:spcAft>
                <a:spcPts val="0"/>
              </a:spcAft>
              <a:buClrTx/>
              <a:buSzTx/>
              <a:buFontTx/>
              <a:buNone/>
              <a:tabLst/>
              <a:defRPr/>
            </a:pPr>
            <a:fld id="{1D51DA22-8A09-AF42-8777-EA695452176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609539"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0072723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39AD7-CEAC-1DF0-CE9B-5E3FA3EF7F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452EA8-DDEC-8AC5-139E-9641844C33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FAE4A8-4E87-9538-F9F7-3CFE861D79F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6E3DCD91-3FF3-AC08-11E9-56BF898044CD}"/>
              </a:ext>
            </a:extLst>
          </p:cNvPr>
          <p:cNvSpPr>
            <a:spLocks noGrp="1"/>
          </p:cNvSpPr>
          <p:nvPr>
            <p:ph type="sldNum" sz="quarter" idx="5"/>
          </p:nvPr>
        </p:nvSpPr>
        <p:spPr/>
        <p:txBody>
          <a:bodyPr/>
          <a:lstStyle/>
          <a:p>
            <a:pPr marL="0" marR="0" lvl="0" indent="0" algn="r" defTabSz="609539" rtl="0" eaLnBrk="1" fontAlgn="auto" latinLnBrk="0" hangingPunct="1">
              <a:lnSpc>
                <a:spcPct val="100000"/>
              </a:lnSpc>
              <a:spcBef>
                <a:spcPts val="0"/>
              </a:spcBef>
              <a:spcAft>
                <a:spcPts val="0"/>
              </a:spcAft>
              <a:buClrTx/>
              <a:buSzTx/>
              <a:buFontTx/>
              <a:buNone/>
              <a:tabLst/>
              <a:defRPr/>
            </a:pPr>
            <a:fld id="{1D51DA22-8A09-AF42-8777-EA695452176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609539"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7853265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231530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56815-1DA5-CB35-3916-C65FDDED03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59C862-6194-2571-CCFD-8120352FEA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31ED3B-8762-83F1-1258-9B696801279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6F718E4-6801-5319-99CE-708F4540E79C}"/>
              </a:ext>
            </a:extLst>
          </p:cNvPr>
          <p:cNvSpPr>
            <a:spLocks noGrp="1"/>
          </p:cNvSpPr>
          <p:nvPr>
            <p:ph type="sldNum" sz="quarter" idx="5"/>
          </p:nvPr>
        </p:nvSpPr>
        <p:spPr/>
        <p:txBody>
          <a:bodyPr/>
          <a:lstStyle/>
          <a:p>
            <a:pPr marL="0" marR="0" lvl="0" indent="0" algn="r" defTabSz="609539" rtl="0" eaLnBrk="1" fontAlgn="auto" latinLnBrk="0" hangingPunct="1">
              <a:lnSpc>
                <a:spcPct val="100000"/>
              </a:lnSpc>
              <a:spcBef>
                <a:spcPts val="0"/>
              </a:spcBef>
              <a:spcAft>
                <a:spcPts val="0"/>
              </a:spcAft>
              <a:buClrTx/>
              <a:buSzTx/>
              <a:buFontTx/>
              <a:buNone/>
              <a:tabLst/>
              <a:defRPr/>
            </a:pPr>
            <a:fld id="{1D51DA22-8A09-AF42-8777-EA695452176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609539"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5479090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25627-D292-0C48-A472-2CD601FE9B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AA13B2-6B18-CD24-046A-6A50FD45ED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6D9DCD-0468-0D16-F60D-B9258742ED0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00CD8AD-3340-20E7-1192-10AEBCC5F308}"/>
              </a:ext>
            </a:extLst>
          </p:cNvPr>
          <p:cNvSpPr>
            <a:spLocks noGrp="1"/>
          </p:cNvSpPr>
          <p:nvPr>
            <p:ph type="sldNum" sz="quarter" idx="5"/>
          </p:nvPr>
        </p:nvSpPr>
        <p:spPr/>
        <p:txBody>
          <a:bodyPr/>
          <a:lstStyle/>
          <a:p>
            <a:pPr marL="0" marR="0" lvl="0" indent="0" algn="r" defTabSz="609539" rtl="0" eaLnBrk="1" fontAlgn="auto" latinLnBrk="0" hangingPunct="1">
              <a:lnSpc>
                <a:spcPct val="100000"/>
              </a:lnSpc>
              <a:spcBef>
                <a:spcPts val="0"/>
              </a:spcBef>
              <a:spcAft>
                <a:spcPts val="0"/>
              </a:spcAft>
              <a:buClrTx/>
              <a:buSzTx/>
              <a:buFontTx/>
              <a:buNone/>
              <a:tabLst/>
              <a:defRPr/>
            </a:pPr>
            <a:fld id="{1D51DA22-8A09-AF42-8777-EA695452176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609539"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6208793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934798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7294311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593958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1380407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2E13B1-3647-4CBB-B525-0EE7CADA03F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6211954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2E13B1-3647-4CBB-B525-0EE7CADA03F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0690690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2E13B1-3647-4CBB-B525-0EE7CADA03F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3332081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2E13B1-3647-4CBB-B525-0EE7CADA03F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8070284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2E13B1-3647-4CBB-B525-0EE7CADA03F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9112620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4332843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2E13B1-3647-4CBB-B525-0EE7CADA03F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665522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2E13B1-3647-4CBB-B525-0EE7CADA03F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943818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197910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4601292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0876196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7206035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280462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6330439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7897491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13086793"/>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3296620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0171563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659513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9061694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5365346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D034A7-9452-C54E-A651-2368A59695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375728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a:extLst>
              <a:ext uri="{FF2B5EF4-FFF2-40B4-BE49-F238E27FC236}">
                <a16:creationId xmlns:a16="http://schemas.microsoft.com/office/drawing/2014/main" id="{8E92A014-5ED9-5622-6141-AA47EFF0739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4" name="Notes Placeholder 2">
            <a:extLst>
              <a:ext uri="{FF2B5EF4-FFF2-40B4-BE49-F238E27FC236}">
                <a16:creationId xmlns:a16="http://schemas.microsoft.com/office/drawing/2014/main" id="{449030B7-94EB-C964-8735-42523D9F615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8915" name="Slide Number Placeholder 3">
            <a:extLst>
              <a:ext uri="{FF2B5EF4-FFF2-40B4-BE49-F238E27FC236}">
                <a16:creationId xmlns:a16="http://schemas.microsoft.com/office/drawing/2014/main" id="{EFD44892-B85F-0E5A-14C0-F9A42DCFC06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0BDEB8A-3111-584B-A014-BD18BA61A74B}"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92</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86739109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7538358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9684721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9277394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6615458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6574646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9095726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746647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4.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4.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4.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4.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4.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4.xml"/><Relationship Id="rId5" Type="http://schemas.openxmlformats.org/officeDocument/2006/relationships/image" Target="../media/image16.svg"/><Relationship Id="rId4" Type="http://schemas.openxmlformats.org/officeDocument/2006/relationships/image" Target="../media/image15.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4.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4.xml"/><Relationship Id="rId5" Type="http://schemas.openxmlformats.org/officeDocument/2006/relationships/image" Target="../media/image42.svg"/><Relationship Id="rId4" Type="http://schemas.openxmlformats.org/officeDocument/2006/relationships/image" Target="../media/image41.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4.xml"/><Relationship Id="rId5" Type="http://schemas.openxmlformats.org/officeDocument/2006/relationships/image" Target="../media/image46.svg"/><Relationship Id="rId4" Type="http://schemas.openxmlformats.org/officeDocument/2006/relationships/image" Target="../media/image45.png"/></Relationships>
</file>

<file path=ppt/slideLayouts/_rels/slideLayout7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5.xml"/><Relationship Id="rId4" Type="http://schemas.openxmlformats.org/officeDocument/2006/relationships/image" Target="../media/image47.emf"/></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6.xml"/><Relationship Id="rId4" Type="http://schemas.openxmlformats.org/officeDocument/2006/relationships/image" Target="../media/image47.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7.xml"/><Relationship Id="rId4" Type="http://schemas.openxmlformats.org/officeDocument/2006/relationships/image" Target="../media/image47.emf"/></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75336763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72838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527116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916362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255843880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2586813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26151869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407974161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6853939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50349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8891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1259612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24585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82201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36328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4717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843132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153165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211389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090295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59531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5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2509" y="434477"/>
            <a:ext cx="10743624" cy="1228271"/>
          </a:xfrm>
        </p:spPr>
        <p:txBody>
          <a:bodyPr/>
          <a:lstStyle/>
          <a:p>
            <a:r>
              <a:rPr lang="en-US" dirty="0"/>
              <a:t>Click To Edit Master Title Style</a:t>
            </a:r>
          </a:p>
        </p:txBody>
      </p:sp>
      <p:sp>
        <p:nvSpPr>
          <p:cNvPr id="3" name="Content Placeholder 2"/>
          <p:cNvSpPr>
            <a:spLocks noGrp="1"/>
          </p:cNvSpPr>
          <p:nvPr>
            <p:ph idx="1"/>
          </p:nvPr>
        </p:nvSpPr>
        <p:spPr>
          <a:xfrm>
            <a:off x="674034" y="1898655"/>
            <a:ext cx="10729577" cy="4396829"/>
          </a:xfrm>
        </p:spPr>
        <p:txBody>
          <a:bodyPr/>
          <a:lstStyle>
            <a:lvl1pPr marL="195263" indent="-195263">
              <a:lnSpc>
                <a:spcPct val="90000"/>
              </a:lnSpc>
              <a:spcBef>
                <a:spcPts val="0"/>
              </a:spcBef>
              <a:spcAft>
                <a:spcPts val="1800"/>
              </a:spcAft>
              <a:defRPr sz="2800"/>
            </a:lvl1pPr>
            <a:lvl2pPr marL="628650" indent="-287338">
              <a:lnSpc>
                <a:spcPct val="90000"/>
              </a:lnSpc>
              <a:spcBef>
                <a:spcPts val="0"/>
              </a:spcBef>
              <a:spcAft>
                <a:spcPts val="1800"/>
              </a:spcAft>
              <a:defRPr sz="2600"/>
            </a:lvl2pPr>
            <a:lvl3pPr marL="914400" indent="-230188">
              <a:lnSpc>
                <a:spcPct val="90000"/>
              </a:lnSpc>
              <a:spcBef>
                <a:spcPts val="0"/>
              </a:spcBef>
              <a:spcAft>
                <a:spcPts val="1800"/>
              </a:spcAft>
              <a:defRPr/>
            </a:lvl3pPr>
            <a:lvl4pPr marL="1255713" indent="-285750">
              <a:lnSpc>
                <a:spcPct val="90000"/>
              </a:lnSpc>
              <a:spcBef>
                <a:spcPts val="0"/>
              </a:spcBef>
              <a:spcAft>
                <a:spcPts val="1800"/>
              </a:spcAft>
              <a:defRPr sz="2200"/>
            </a:lvl4pPr>
            <a:lvl5pPr marL="1543050" indent="-231775">
              <a:lnSpc>
                <a:spcPct val="90000"/>
              </a:lnSpc>
              <a:spcBef>
                <a:spcPts val="0"/>
              </a:spcBef>
              <a:spcAft>
                <a:spcPts val="1800"/>
              </a:spcAft>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12"/>
          <p:cNvSpPr>
            <a:spLocks noGrp="1"/>
          </p:cNvSpPr>
          <p:nvPr>
            <p:ph sz="quarter" idx="10"/>
          </p:nvPr>
        </p:nvSpPr>
        <p:spPr>
          <a:xfrm>
            <a:off x="678637" y="6384577"/>
            <a:ext cx="10720361" cy="306388"/>
          </a:xfrm>
          <a:prstGeom prst="rect">
            <a:avLst/>
          </a:prstGeom>
        </p:spPr>
        <p:txBody>
          <a:bodyPr anchor="b"/>
          <a:lstStyle>
            <a:lvl1pPr marL="0" indent="0">
              <a:lnSpc>
                <a:spcPct val="90000"/>
              </a:lnSpc>
              <a:spcAft>
                <a:spcPts val="0"/>
              </a:spcAft>
              <a:buNone/>
              <a:defRPr sz="1200" b="1">
                <a:solidFill>
                  <a:srgbClr val="FFFFFF"/>
                </a:solidFill>
                <a:latin typeface="+mj-lt"/>
              </a:defRPr>
            </a:lvl1pPr>
          </a:lstStyle>
          <a:p>
            <a:pPr lvl="0"/>
            <a:r>
              <a:rPr lang="en-US"/>
              <a:t>Click to edit Master text styles</a:t>
            </a:r>
          </a:p>
        </p:txBody>
      </p:sp>
    </p:spTree>
    <p:extLst>
      <p:ext uri="{BB962C8B-B14F-4D97-AF65-F5344CB8AC3E}">
        <p14:creationId xmlns:p14="http://schemas.microsoft.com/office/powerpoint/2010/main" val="157580703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83201465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Slide #1">
    <p:bg>
      <p:bgPr>
        <a:gradFill flip="none" rotWithShape="1">
          <a:gsLst>
            <a:gs pos="0">
              <a:srgbClr val="C5AB96"/>
            </a:gs>
            <a:gs pos="92000">
              <a:schemeClr val="tx2"/>
            </a:gs>
          </a:gsLst>
          <a:lin ang="8100000" scaled="1"/>
          <a:tileRect/>
        </a:grad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E68AC671-A3F0-3B7A-098C-88065E2A034C}"/>
              </a:ext>
            </a:extLst>
          </p:cNvPr>
          <p:cNvSpPr>
            <a:spLocks noGrp="1"/>
          </p:cNvSpPr>
          <p:nvPr>
            <p:ph type="ctrTitle"/>
          </p:nvPr>
        </p:nvSpPr>
        <p:spPr>
          <a:xfrm>
            <a:off x="685800" y="3108963"/>
            <a:ext cx="10591800" cy="1940137"/>
          </a:xfrm>
        </p:spPr>
        <p:txBody>
          <a:bodyPr lIns="0" tIns="0" rIns="0" bIns="0" anchor="b" anchorCtr="0">
            <a:normAutofit/>
          </a:bodyPr>
          <a:lstStyle>
            <a:lvl1pPr algn="l">
              <a:lnSpc>
                <a:spcPct val="103000"/>
              </a:lnSpc>
              <a:defRPr sz="4800" b="1">
                <a:solidFill>
                  <a:srgbClr val="FFFFFF"/>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pic>
        <p:nvPicPr>
          <p:cNvPr id="15" name="Picture 14" descr="A black background with white text&#10;&#10;Description automatically generated">
            <a:extLst>
              <a:ext uri="{FF2B5EF4-FFF2-40B4-BE49-F238E27FC236}">
                <a16:creationId xmlns:a16="http://schemas.microsoft.com/office/drawing/2014/main" id="{0A8EB053-34A4-FA6F-C847-B6775FEFE9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5801" y="685800"/>
            <a:ext cx="1547109" cy="1117600"/>
          </a:xfrm>
          <a:prstGeom prst="rect">
            <a:avLst/>
          </a:prstGeom>
        </p:spPr>
      </p:pic>
      <p:sp>
        <p:nvSpPr>
          <p:cNvPr id="16" name="Subtitle 2">
            <a:extLst>
              <a:ext uri="{FF2B5EF4-FFF2-40B4-BE49-F238E27FC236}">
                <a16:creationId xmlns:a16="http://schemas.microsoft.com/office/drawing/2014/main" id="{D92FFEF4-AEB4-335B-F8E1-1CA7C4B51641}"/>
              </a:ext>
            </a:extLst>
          </p:cNvPr>
          <p:cNvSpPr>
            <a:spLocks noGrp="1"/>
          </p:cNvSpPr>
          <p:nvPr>
            <p:ph type="subTitle" idx="1"/>
          </p:nvPr>
        </p:nvSpPr>
        <p:spPr>
          <a:xfrm>
            <a:off x="704849" y="5648004"/>
            <a:ext cx="10572751" cy="579541"/>
          </a:xfrm>
        </p:spPr>
        <p:txBody>
          <a:bodyPr lIns="0" tIns="0" rIns="0" bIns="0">
            <a:normAutofit/>
          </a:bodyPr>
          <a:lstStyle>
            <a:lvl1pPr marL="0" indent="0" algn="l">
              <a:lnSpc>
                <a:spcPct val="100000"/>
              </a:lnSpc>
              <a:spcBef>
                <a:spcPts val="0"/>
              </a:spcBef>
              <a:spcAft>
                <a:spcPts val="400"/>
              </a:spcAft>
              <a:buNone/>
              <a:defRPr sz="2133">
                <a:solidFill>
                  <a:srgbClr val="FFFFFF"/>
                </a:solidFill>
                <a:latin typeface="Tahoma" panose="020B0604030504040204" pitchFamily="34" charset="0"/>
                <a:ea typeface="Tahoma" panose="020B0604030504040204" pitchFamily="34" charset="0"/>
                <a:cs typeface="Tahoma" panose="020B0604030504040204" pitchFamily="34" charset="0"/>
              </a:defRPr>
            </a:lvl1pPr>
            <a:lvl2pPr marL="365778" indent="0" algn="ctr">
              <a:buNone/>
              <a:defRPr sz="1600"/>
            </a:lvl2pPr>
            <a:lvl3pPr marL="731557" indent="0" algn="ctr">
              <a:buNone/>
              <a:defRPr sz="1440"/>
            </a:lvl3pPr>
            <a:lvl4pPr marL="1097335" indent="0" algn="ctr">
              <a:buNone/>
              <a:defRPr sz="1280"/>
            </a:lvl4pPr>
            <a:lvl5pPr marL="1463113" indent="0" algn="ctr">
              <a:buNone/>
              <a:defRPr sz="1280"/>
            </a:lvl5pPr>
            <a:lvl6pPr marL="1828891" indent="0" algn="ctr">
              <a:buNone/>
              <a:defRPr sz="1280"/>
            </a:lvl6pPr>
            <a:lvl7pPr marL="2194670" indent="0" algn="ctr">
              <a:buNone/>
              <a:defRPr sz="1280"/>
            </a:lvl7pPr>
            <a:lvl8pPr marL="2560448" indent="0" algn="ctr">
              <a:buNone/>
              <a:defRPr sz="1280"/>
            </a:lvl8pPr>
            <a:lvl9pPr marL="2926226" indent="0" algn="ctr">
              <a:buNone/>
              <a:defRPr sz="1280"/>
            </a:lvl9pPr>
          </a:lstStyle>
          <a:p>
            <a:r>
              <a:rPr lang="en-US"/>
              <a:t>Click to edit Master subtitle style</a:t>
            </a:r>
          </a:p>
        </p:txBody>
      </p:sp>
    </p:spTree>
    <p:extLst>
      <p:ext uri="{BB962C8B-B14F-4D97-AF65-F5344CB8AC3E}">
        <p14:creationId xmlns:p14="http://schemas.microsoft.com/office/powerpoint/2010/main" val="305368869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1">
    <p:bg>
      <p:bgPr>
        <a:blipFill dpi="0" rotWithShape="1">
          <a:blip r:embed="rId2">
            <a:alphaModFix amt="27000"/>
            <a:lum/>
          </a:blip>
          <a:srcRect/>
          <a:stretch>
            <a:fillRect l="-4596" t="-17344" r="-1" b="-6622"/>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DEFADEF-307C-A0D6-CE9C-13242B2ABACB}"/>
              </a:ext>
            </a:extLst>
          </p:cNvPr>
          <p:cNvSpPr/>
          <p:nvPr userDrawn="1"/>
        </p:nvSpPr>
        <p:spPr>
          <a:xfrm>
            <a:off x="0" y="0"/>
            <a:ext cx="12192000" cy="6858000"/>
          </a:xfrm>
          <a:prstGeom prst="rect">
            <a:avLst/>
          </a:prstGeom>
          <a:gradFill>
            <a:gsLst>
              <a:gs pos="0">
                <a:schemeClr val="bg1">
                  <a:alpha val="0"/>
                </a:schemeClr>
              </a:gs>
              <a:gs pos="77000">
                <a:schemeClr val="tx2"/>
              </a:gs>
            </a:gsLst>
            <a:lin ang="81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3" name="Title 1">
            <a:extLst>
              <a:ext uri="{FF2B5EF4-FFF2-40B4-BE49-F238E27FC236}">
                <a16:creationId xmlns:a16="http://schemas.microsoft.com/office/drawing/2014/main" id="{E68AC671-A3F0-3B7A-098C-88065E2A034C}"/>
              </a:ext>
            </a:extLst>
          </p:cNvPr>
          <p:cNvSpPr>
            <a:spLocks noGrp="1"/>
          </p:cNvSpPr>
          <p:nvPr>
            <p:ph type="ctrTitle"/>
          </p:nvPr>
        </p:nvSpPr>
        <p:spPr>
          <a:xfrm>
            <a:off x="685800" y="3108963"/>
            <a:ext cx="10591800" cy="1940137"/>
          </a:xfrm>
        </p:spPr>
        <p:txBody>
          <a:bodyPr lIns="0" tIns="0" rIns="0" bIns="0" anchor="b" anchorCtr="0">
            <a:normAutofit/>
          </a:bodyPr>
          <a:lstStyle>
            <a:lvl1pPr algn="l">
              <a:lnSpc>
                <a:spcPct val="103000"/>
              </a:lnSpc>
              <a:defRPr sz="4800" b="1">
                <a:solidFill>
                  <a:srgbClr val="FFFFFF"/>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pic>
        <p:nvPicPr>
          <p:cNvPr id="15" name="Picture 14" descr="A black background with white text&#10;&#10;Description automatically generated">
            <a:extLst>
              <a:ext uri="{FF2B5EF4-FFF2-40B4-BE49-F238E27FC236}">
                <a16:creationId xmlns:a16="http://schemas.microsoft.com/office/drawing/2014/main" id="{0A8EB053-34A4-FA6F-C847-B6775FEFE99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5801" y="685800"/>
            <a:ext cx="1547109" cy="1117600"/>
          </a:xfrm>
          <a:prstGeom prst="rect">
            <a:avLst/>
          </a:prstGeom>
        </p:spPr>
      </p:pic>
      <p:sp>
        <p:nvSpPr>
          <p:cNvPr id="16" name="Subtitle 2">
            <a:extLst>
              <a:ext uri="{FF2B5EF4-FFF2-40B4-BE49-F238E27FC236}">
                <a16:creationId xmlns:a16="http://schemas.microsoft.com/office/drawing/2014/main" id="{D92FFEF4-AEB4-335B-F8E1-1CA7C4B51641}"/>
              </a:ext>
            </a:extLst>
          </p:cNvPr>
          <p:cNvSpPr>
            <a:spLocks noGrp="1"/>
          </p:cNvSpPr>
          <p:nvPr>
            <p:ph type="subTitle" idx="1"/>
          </p:nvPr>
        </p:nvSpPr>
        <p:spPr>
          <a:xfrm>
            <a:off x="704849" y="5648004"/>
            <a:ext cx="10572751" cy="579541"/>
          </a:xfrm>
        </p:spPr>
        <p:txBody>
          <a:bodyPr lIns="0" tIns="0" rIns="0" bIns="0">
            <a:normAutofit/>
          </a:bodyPr>
          <a:lstStyle>
            <a:lvl1pPr marL="0" indent="0" algn="l">
              <a:lnSpc>
                <a:spcPct val="100000"/>
              </a:lnSpc>
              <a:spcBef>
                <a:spcPts val="0"/>
              </a:spcBef>
              <a:spcAft>
                <a:spcPts val="400"/>
              </a:spcAft>
              <a:buNone/>
              <a:defRPr sz="2133">
                <a:solidFill>
                  <a:srgbClr val="FFFFFF"/>
                </a:solidFill>
                <a:latin typeface="Tahoma" panose="020B0604030504040204" pitchFamily="34" charset="0"/>
                <a:ea typeface="Tahoma" panose="020B0604030504040204" pitchFamily="34" charset="0"/>
                <a:cs typeface="Tahoma" panose="020B0604030504040204" pitchFamily="34" charset="0"/>
              </a:defRPr>
            </a:lvl1pPr>
            <a:lvl2pPr marL="365778" indent="0" algn="ctr">
              <a:buNone/>
              <a:defRPr sz="1600"/>
            </a:lvl2pPr>
            <a:lvl3pPr marL="731557" indent="0" algn="ctr">
              <a:buNone/>
              <a:defRPr sz="1440"/>
            </a:lvl3pPr>
            <a:lvl4pPr marL="1097335" indent="0" algn="ctr">
              <a:buNone/>
              <a:defRPr sz="1280"/>
            </a:lvl4pPr>
            <a:lvl5pPr marL="1463113" indent="0" algn="ctr">
              <a:buNone/>
              <a:defRPr sz="1280"/>
            </a:lvl5pPr>
            <a:lvl6pPr marL="1828891" indent="0" algn="ctr">
              <a:buNone/>
              <a:defRPr sz="1280"/>
            </a:lvl6pPr>
            <a:lvl7pPr marL="2194670" indent="0" algn="ctr">
              <a:buNone/>
              <a:defRPr sz="1280"/>
            </a:lvl7pPr>
            <a:lvl8pPr marL="2560448" indent="0" algn="ctr">
              <a:buNone/>
              <a:defRPr sz="1280"/>
            </a:lvl8pPr>
            <a:lvl9pPr marL="2926226" indent="0" algn="ctr">
              <a:buNone/>
              <a:defRPr sz="1280"/>
            </a:lvl9pPr>
          </a:lstStyle>
          <a:p>
            <a:r>
              <a:rPr lang="en-US"/>
              <a:t>Click to edit Master subtitle style</a:t>
            </a:r>
          </a:p>
        </p:txBody>
      </p:sp>
    </p:spTree>
    <p:extLst>
      <p:ext uri="{BB962C8B-B14F-4D97-AF65-F5344CB8AC3E}">
        <p14:creationId xmlns:p14="http://schemas.microsoft.com/office/powerpoint/2010/main" val="282157177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Divider Slide #1">
    <p:bg>
      <p:bgPr>
        <a:gradFill>
          <a:gsLst>
            <a:gs pos="31000">
              <a:schemeClr val="accent3"/>
            </a:gs>
            <a:gs pos="72000">
              <a:srgbClr val="D6D2C4">
                <a:alpha val="100000"/>
              </a:srgbClr>
            </a:gs>
          </a:gsLst>
          <a:lin ang="2700000" scaled="0"/>
        </a:gra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679C03C3-8DFB-40E4-8276-7BB736F248B4}"/>
              </a:ext>
            </a:extLst>
          </p:cNvPr>
          <p:cNvSpPr>
            <a:spLocks noGrp="1"/>
          </p:cNvSpPr>
          <p:nvPr>
            <p:ph type="pic" sz="quarter" idx="13" hasCustomPrompt="1"/>
          </p:nvPr>
        </p:nvSpPr>
        <p:spPr>
          <a:xfrm>
            <a:off x="4229100" y="0"/>
            <a:ext cx="7962900" cy="6477000"/>
          </a:xfrm>
          <a:solidFill>
            <a:schemeClr val="bg1"/>
          </a:solidFill>
        </p:spPr>
        <p:txBody>
          <a:bodyPr lIns="1097280" tIns="685800" rIns="1097280" anchor="t" anchorCtr="0"/>
          <a:lstStyle>
            <a:lvl1pPr marL="0" indent="0" algn="ctr">
              <a:buNone/>
              <a:defRPr lang="en-US" sz="2833" b="1" kern="1200" dirty="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Click on icon to insert picture</a:t>
            </a:r>
          </a:p>
        </p:txBody>
      </p:sp>
      <p:sp>
        <p:nvSpPr>
          <p:cNvPr id="3" name="Subtitle 2"/>
          <p:cNvSpPr>
            <a:spLocks noGrp="1"/>
          </p:cNvSpPr>
          <p:nvPr>
            <p:ph type="subTitle" idx="1"/>
          </p:nvPr>
        </p:nvSpPr>
        <p:spPr>
          <a:xfrm>
            <a:off x="464504" y="4224715"/>
            <a:ext cx="3292157" cy="724427"/>
          </a:xfrm>
        </p:spPr>
        <p:txBody>
          <a:bodyPr lIns="0" tIns="0" rIns="0" bIns="0"/>
          <a:lstStyle>
            <a:lvl1pPr marL="0" indent="0" algn="l">
              <a:lnSpc>
                <a:spcPct val="100000"/>
              </a:lnSpc>
              <a:spcBef>
                <a:spcPts val="0"/>
              </a:spcBef>
              <a:spcAft>
                <a:spcPts val="500"/>
              </a:spcAft>
              <a:buNone/>
              <a:defRPr lang="en-US" sz="1583" b="1" kern="1200" cap="all" baseline="0" dirty="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a:t>Click to edit Master subtitle style</a:t>
            </a:r>
          </a:p>
        </p:txBody>
      </p:sp>
      <p:sp>
        <p:nvSpPr>
          <p:cNvPr id="2" name="Title 1"/>
          <p:cNvSpPr>
            <a:spLocks noGrp="1"/>
          </p:cNvSpPr>
          <p:nvPr>
            <p:ph type="ctrTitle"/>
          </p:nvPr>
        </p:nvSpPr>
        <p:spPr>
          <a:xfrm>
            <a:off x="472440" y="1517699"/>
            <a:ext cx="3292157" cy="2142532"/>
          </a:xfrm>
        </p:spPr>
        <p:txBody>
          <a:bodyPr lIns="0" tIns="0" rIns="0" bIns="0" anchor="t" anchorCtr="0">
            <a:normAutofit/>
          </a:bodyPr>
          <a:lstStyle>
            <a:lvl1pPr algn="l">
              <a:lnSpc>
                <a:spcPct val="100000"/>
              </a:lnSpc>
              <a:defRPr sz="2933" b="1" i="0">
                <a:solidFill>
                  <a:srgbClr val="FFFFFF"/>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4" name="Rectangle 3">
            <a:extLst>
              <a:ext uri="{FF2B5EF4-FFF2-40B4-BE49-F238E27FC236}">
                <a16:creationId xmlns:a16="http://schemas.microsoft.com/office/drawing/2014/main" id="{2FF8091C-6ACE-491E-8DC9-D75681E1892B}"/>
              </a:ext>
            </a:extLst>
          </p:cNvPr>
          <p:cNvSpPr/>
          <p:nvPr/>
        </p:nvSpPr>
        <p:spPr>
          <a:xfrm>
            <a:off x="0" y="6477000"/>
            <a:ext cx="121920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5" name="Footer Placeholder 4">
            <a:extLst>
              <a:ext uri="{FF2B5EF4-FFF2-40B4-BE49-F238E27FC236}">
                <a16:creationId xmlns:a16="http://schemas.microsoft.com/office/drawing/2014/main" id="{AF8B17FA-B73D-45A5-015D-94F9BE673480}"/>
              </a:ext>
            </a:extLst>
          </p:cNvPr>
          <p:cNvSpPr>
            <a:spLocks noGrp="1"/>
          </p:cNvSpPr>
          <p:nvPr>
            <p:ph type="ftr" sz="quarter" idx="3"/>
          </p:nvPr>
        </p:nvSpPr>
        <p:spPr>
          <a:xfrm>
            <a:off x="8153400" y="6477000"/>
            <a:ext cx="3329940" cy="381000"/>
          </a:xfrm>
          <a:prstGeom prst="rect">
            <a:avLst/>
          </a:prstGeom>
        </p:spPr>
        <p:txBody>
          <a:bodyPr vert="horz" lIns="0" tIns="0" rIns="0" bIns="0" rtlCol="0" anchor="ctr">
            <a:noAutofit/>
          </a:bodyPr>
          <a:lstStyle>
            <a:lvl1pPr marL="0" indent="0" algn="r" defTabSz="914446" rtl="0" eaLnBrk="1" latinLnBrk="0" hangingPunct="1">
              <a:lnSpc>
                <a:spcPct val="90000"/>
              </a:lnSpc>
              <a:spcBef>
                <a:spcPts val="1000"/>
              </a:spcBef>
              <a:buFont typeface="Arial" panose="020B0604020202020204" pitchFamily="34" charset="0"/>
              <a:buNone/>
              <a:defRPr lang="en-US" sz="792" kern="120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Ellison Medical Institute</a:t>
            </a:r>
          </a:p>
        </p:txBody>
      </p:sp>
      <p:sp>
        <p:nvSpPr>
          <p:cNvPr id="6" name="Slide Number Placeholder 5">
            <a:extLst>
              <a:ext uri="{FF2B5EF4-FFF2-40B4-BE49-F238E27FC236}">
                <a16:creationId xmlns:a16="http://schemas.microsoft.com/office/drawing/2014/main" id="{599C39EF-4FFC-DB61-F7A6-D144EEF0F314}"/>
              </a:ext>
            </a:extLst>
          </p:cNvPr>
          <p:cNvSpPr>
            <a:spLocks noGrp="1"/>
          </p:cNvSpPr>
          <p:nvPr>
            <p:ph type="sldNum" sz="quarter" idx="4"/>
          </p:nvPr>
        </p:nvSpPr>
        <p:spPr>
          <a:xfrm>
            <a:off x="11666141" y="6477000"/>
            <a:ext cx="159749" cy="381000"/>
          </a:xfrm>
          <a:prstGeom prst="rect">
            <a:avLst/>
          </a:prstGeom>
        </p:spPr>
        <p:txBody>
          <a:bodyPr vert="horz" wrap="none" lIns="0" tIns="0" rIns="0" bIns="18288" rtlCol="0" anchor="ctr" anchorCtr="0">
            <a:noAutofit/>
          </a:bodyPr>
          <a:lstStyle>
            <a:lvl1pPr algn="l">
              <a:lnSpc>
                <a:spcPct val="100000"/>
              </a:lnSpc>
              <a:defRPr lang="en-US" sz="792" kern="120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fld id="{FFA4923E-B19B-463D-A174-61D3309026C5}" type="slidenum">
              <a:rPr lang="en-US" smtClean="0"/>
              <a:pPr/>
              <a:t>‹#›</a:t>
            </a:fld>
            <a:endParaRPr lang="en-US"/>
          </a:p>
        </p:txBody>
      </p:sp>
      <p:sp>
        <p:nvSpPr>
          <p:cNvPr id="7" name="TextBox 6">
            <a:extLst>
              <a:ext uri="{FF2B5EF4-FFF2-40B4-BE49-F238E27FC236}">
                <a16:creationId xmlns:a16="http://schemas.microsoft.com/office/drawing/2014/main" id="{41276B76-EAAB-4546-D5AC-1F9A2E1B256E}"/>
              </a:ext>
            </a:extLst>
          </p:cNvPr>
          <p:cNvSpPr txBox="1"/>
          <p:nvPr userDrawn="1"/>
        </p:nvSpPr>
        <p:spPr>
          <a:xfrm>
            <a:off x="11512021" y="6477000"/>
            <a:ext cx="87811" cy="381000"/>
          </a:xfrm>
          <a:prstGeom prst="rect">
            <a:avLst/>
          </a:prstGeom>
          <a:noFill/>
          <a:ln>
            <a:noFill/>
          </a:ln>
        </p:spPr>
        <p:txBody>
          <a:bodyPr wrap="square" lIns="0" tIns="0" rIns="0" bIns="0" rtlCol="0" anchor="ctr" anchorCtr="0">
            <a:noAutofit/>
          </a:bodyPr>
          <a:lstStyle/>
          <a:p>
            <a:pPr algn="r">
              <a:lnSpc>
                <a:spcPct val="77000"/>
              </a:lnSpc>
            </a:pPr>
            <a:r>
              <a:rPr lang="en-US" sz="792" b="0">
                <a:solidFill>
                  <a:schemeClr val="tx2"/>
                </a:solidFill>
                <a:latin typeface="Tahoma" panose="020B0604030504040204" pitchFamily="34" charset="0"/>
                <a:ea typeface="Tahoma" panose="020B0604030504040204" pitchFamily="34" charset="0"/>
                <a:cs typeface="Tahoma" panose="020B0604030504040204" pitchFamily="34" charset="0"/>
              </a:rPr>
              <a:t>|</a:t>
            </a:r>
            <a:endParaRPr lang="en-US" sz="792" b="1">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007832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ivider Slide #2">
    <p:bg>
      <p:bgPr>
        <a:gradFill flip="none" rotWithShape="1">
          <a:gsLst>
            <a:gs pos="42000">
              <a:schemeClr val="accent3">
                <a:lumMod val="89000"/>
              </a:schemeClr>
            </a:gs>
            <a:gs pos="100000">
              <a:schemeClr val="accent5"/>
            </a:gs>
          </a:gsLst>
          <a:lin ang="2700000" scaled="1"/>
          <a:tileRect/>
        </a:gradFill>
        <a:effectLst/>
      </p:bgPr>
    </p:bg>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D5C7D634-B046-7291-4F3C-9EC564F858EF}"/>
              </a:ext>
            </a:extLst>
          </p:cNvPr>
          <p:cNvSpPr>
            <a:spLocks noGrp="1"/>
          </p:cNvSpPr>
          <p:nvPr>
            <p:ph type="subTitle" idx="1"/>
          </p:nvPr>
        </p:nvSpPr>
        <p:spPr>
          <a:xfrm>
            <a:off x="1981200" y="4181315"/>
            <a:ext cx="8229600" cy="273371"/>
          </a:xfrm>
        </p:spPr>
        <p:txBody>
          <a:bodyPr lIns="0" tIns="0" rIns="0" bIns="0"/>
          <a:lstStyle>
            <a:lvl1pPr marL="0" indent="0" algn="ctr">
              <a:lnSpc>
                <a:spcPts val="2133"/>
              </a:lnSpc>
              <a:spcBef>
                <a:spcPts val="0"/>
              </a:spcBef>
              <a:spcAft>
                <a:spcPts val="0"/>
              </a:spcAft>
              <a:buNone/>
              <a:defRPr lang="en-US" sz="1733" b="1" kern="1200" cap="all" baseline="0" dirty="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365778" indent="0" algn="ctr">
              <a:buNone/>
              <a:defRPr sz="1600"/>
            </a:lvl2pPr>
            <a:lvl3pPr marL="731557" indent="0" algn="ctr">
              <a:buNone/>
              <a:defRPr sz="1440"/>
            </a:lvl3pPr>
            <a:lvl4pPr marL="1097335" indent="0" algn="ctr">
              <a:buNone/>
              <a:defRPr sz="1280"/>
            </a:lvl4pPr>
            <a:lvl5pPr marL="1463113" indent="0" algn="ctr">
              <a:buNone/>
              <a:defRPr sz="1280"/>
            </a:lvl5pPr>
            <a:lvl6pPr marL="1828891" indent="0" algn="ctr">
              <a:buNone/>
              <a:defRPr sz="1280"/>
            </a:lvl6pPr>
            <a:lvl7pPr marL="2194670" indent="0" algn="ctr">
              <a:buNone/>
              <a:defRPr sz="1280"/>
            </a:lvl7pPr>
            <a:lvl8pPr marL="2560448" indent="0" algn="ctr">
              <a:buNone/>
              <a:defRPr sz="1280"/>
            </a:lvl8pPr>
            <a:lvl9pPr marL="2926226" indent="0" algn="ctr">
              <a:buNone/>
              <a:defRPr sz="1280"/>
            </a:lvl9pPr>
          </a:lstStyle>
          <a:p>
            <a:r>
              <a:rPr lang="en-US"/>
              <a:t>Click to edit Master subtitle style</a:t>
            </a:r>
          </a:p>
        </p:txBody>
      </p:sp>
      <p:sp>
        <p:nvSpPr>
          <p:cNvPr id="9" name="Title 1">
            <a:extLst>
              <a:ext uri="{FF2B5EF4-FFF2-40B4-BE49-F238E27FC236}">
                <a16:creationId xmlns:a16="http://schemas.microsoft.com/office/drawing/2014/main" id="{98C85316-1735-930A-EA1D-FDA80BA0948F}"/>
              </a:ext>
            </a:extLst>
          </p:cNvPr>
          <p:cNvSpPr>
            <a:spLocks noGrp="1"/>
          </p:cNvSpPr>
          <p:nvPr>
            <p:ph type="ctrTitle"/>
          </p:nvPr>
        </p:nvSpPr>
        <p:spPr>
          <a:xfrm>
            <a:off x="1975293" y="2463800"/>
            <a:ext cx="8229600" cy="1278061"/>
          </a:xfrm>
        </p:spPr>
        <p:txBody>
          <a:bodyPr lIns="0" tIns="0" rIns="0" bIns="0" anchor="b" anchorCtr="0">
            <a:normAutofit/>
          </a:bodyPr>
          <a:lstStyle>
            <a:lvl1pPr algn="ctr">
              <a:lnSpc>
                <a:spcPts val="4267"/>
              </a:lnSpc>
              <a:defRPr sz="3200" b="1">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10" name="Rectangle 9">
            <a:extLst>
              <a:ext uri="{FF2B5EF4-FFF2-40B4-BE49-F238E27FC236}">
                <a16:creationId xmlns:a16="http://schemas.microsoft.com/office/drawing/2014/main" id="{FAA67AE5-9ED4-3588-7255-9304D57754E2}"/>
              </a:ext>
            </a:extLst>
          </p:cNvPr>
          <p:cNvSpPr/>
          <p:nvPr userDrawn="1"/>
        </p:nvSpPr>
        <p:spPr>
          <a:xfrm>
            <a:off x="-5907" y="6474047"/>
            <a:ext cx="121920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1" name="Footer Placeholder 4">
            <a:extLst>
              <a:ext uri="{FF2B5EF4-FFF2-40B4-BE49-F238E27FC236}">
                <a16:creationId xmlns:a16="http://schemas.microsoft.com/office/drawing/2014/main" id="{20A90045-01E0-443A-F6EF-FBDB471189A0}"/>
              </a:ext>
            </a:extLst>
          </p:cNvPr>
          <p:cNvSpPr>
            <a:spLocks noGrp="1"/>
          </p:cNvSpPr>
          <p:nvPr>
            <p:ph type="ftr" sz="quarter" idx="3"/>
          </p:nvPr>
        </p:nvSpPr>
        <p:spPr>
          <a:xfrm>
            <a:off x="8153400" y="6477000"/>
            <a:ext cx="3329940" cy="381000"/>
          </a:xfrm>
          <a:prstGeom prst="rect">
            <a:avLst/>
          </a:prstGeom>
        </p:spPr>
        <p:txBody>
          <a:bodyPr vert="horz" lIns="0" tIns="0" rIns="0" bIns="0" rtlCol="0" anchor="ctr">
            <a:noAutofit/>
          </a:bodyPr>
          <a:lstStyle>
            <a:lvl1pPr marL="0" indent="0" algn="r" defTabSz="914446" rtl="0" eaLnBrk="1" latinLnBrk="0" hangingPunct="1">
              <a:lnSpc>
                <a:spcPct val="90000"/>
              </a:lnSpc>
              <a:spcBef>
                <a:spcPts val="1000"/>
              </a:spcBef>
              <a:buFont typeface="Arial" panose="020B0604020202020204" pitchFamily="34" charset="0"/>
              <a:buNone/>
              <a:defRPr lang="en-US" sz="792" kern="120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Ellison Medical Institute</a:t>
            </a:r>
          </a:p>
        </p:txBody>
      </p:sp>
      <p:sp>
        <p:nvSpPr>
          <p:cNvPr id="12" name="Slide Number Placeholder 5">
            <a:extLst>
              <a:ext uri="{FF2B5EF4-FFF2-40B4-BE49-F238E27FC236}">
                <a16:creationId xmlns:a16="http://schemas.microsoft.com/office/drawing/2014/main" id="{FEC94F3C-A2F9-A19A-37A2-757C8F80326C}"/>
              </a:ext>
            </a:extLst>
          </p:cNvPr>
          <p:cNvSpPr>
            <a:spLocks noGrp="1"/>
          </p:cNvSpPr>
          <p:nvPr>
            <p:ph type="sldNum" sz="quarter" idx="4"/>
          </p:nvPr>
        </p:nvSpPr>
        <p:spPr>
          <a:xfrm>
            <a:off x="11666141" y="6477000"/>
            <a:ext cx="159749" cy="381000"/>
          </a:xfrm>
          <a:prstGeom prst="rect">
            <a:avLst/>
          </a:prstGeom>
        </p:spPr>
        <p:txBody>
          <a:bodyPr vert="horz" wrap="none" lIns="0" tIns="0" rIns="0" bIns="18288" rtlCol="0" anchor="ctr" anchorCtr="0">
            <a:noAutofit/>
          </a:bodyPr>
          <a:lstStyle>
            <a:lvl1pPr algn="l">
              <a:lnSpc>
                <a:spcPct val="100000"/>
              </a:lnSpc>
              <a:defRPr lang="en-US" sz="792" kern="120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fld id="{FFA4923E-B19B-463D-A174-61D3309026C5}" type="slidenum">
              <a:rPr lang="en-US" smtClean="0"/>
              <a:pPr/>
              <a:t>‹#›</a:t>
            </a:fld>
            <a:endParaRPr lang="en-US"/>
          </a:p>
        </p:txBody>
      </p:sp>
      <p:sp>
        <p:nvSpPr>
          <p:cNvPr id="13" name="TextBox 12">
            <a:extLst>
              <a:ext uri="{FF2B5EF4-FFF2-40B4-BE49-F238E27FC236}">
                <a16:creationId xmlns:a16="http://schemas.microsoft.com/office/drawing/2014/main" id="{FB943C60-4CBD-3981-26DE-FFBBB0592833}"/>
              </a:ext>
            </a:extLst>
          </p:cNvPr>
          <p:cNvSpPr txBox="1"/>
          <p:nvPr userDrawn="1"/>
        </p:nvSpPr>
        <p:spPr>
          <a:xfrm>
            <a:off x="11512021" y="6477000"/>
            <a:ext cx="87811" cy="381000"/>
          </a:xfrm>
          <a:prstGeom prst="rect">
            <a:avLst/>
          </a:prstGeom>
          <a:noFill/>
          <a:ln>
            <a:noFill/>
          </a:ln>
        </p:spPr>
        <p:txBody>
          <a:bodyPr wrap="square" lIns="0" tIns="0" rIns="0" bIns="0" rtlCol="0" anchor="ctr" anchorCtr="0">
            <a:noAutofit/>
          </a:bodyPr>
          <a:lstStyle/>
          <a:p>
            <a:pPr algn="r">
              <a:lnSpc>
                <a:spcPct val="77000"/>
              </a:lnSpc>
            </a:pPr>
            <a:r>
              <a:rPr lang="en-US" sz="792" b="0">
                <a:solidFill>
                  <a:schemeClr val="tx2"/>
                </a:solidFill>
                <a:latin typeface="Tahoma" panose="020B0604030504040204" pitchFamily="34" charset="0"/>
                <a:ea typeface="Tahoma" panose="020B0604030504040204" pitchFamily="34" charset="0"/>
                <a:cs typeface="Tahoma" panose="020B0604030504040204" pitchFamily="34" charset="0"/>
              </a:rPr>
              <a:t>|</a:t>
            </a:r>
            <a:endParaRPr lang="en-US" sz="792" b="1">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40650463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hoto + Content #1">
    <p:bg>
      <p:bgPr>
        <a:solidFill>
          <a:srgbClr val="FFFFFF"/>
        </a:solidFill>
        <a:effectLst/>
      </p:bgPr>
    </p:bg>
    <p:spTree>
      <p:nvGrpSpPr>
        <p:cNvPr id="1" name=""/>
        <p:cNvGrpSpPr/>
        <p:nvPr/>
      </p:nvGrpSpPr>
      <p:grpSpPr>
        <a:xfrm>
          <a:off x="0" y="0"/>
          <a:ext cx="0" cy="0"/>
          <a:chOff x="0" y="0"/>
          <a:chExt cx="0" cy="0"/>
        </a:xfrm>
      </p:grpSpPr>
      <p:grpSp>
        <p:nvGrpSpPr>
          <p:cNvPr id="21" name="Group 5">
            <a:extLst>
              <a:ext uri="{FF2B5EF4-FFF2-40B4-BE49-F238E27FC236}">
                <a16:creationId xmlns:a16="http://schemas.microsoft.com/office/drawing/2014/main" id="{BB1C939E-8A44-269A-BA5E-23C281A99932}"/>
              </a:ext>
            </a:extLst>
          </p:cNvPr>
          <p:cNvGrpSpPr/>
          <p:nvPr userDrawn="1"/>
        </p:nvGrpSpPr>
        <p:grpSpPr>
          <a:xfrm>
            <a:off x="11903941" y="0"/>
            <a:ext cx="288059" cy="6858000"/>
            <a:chOff x="0" y="0"/>
            <a:chExt cx="113801" cy="2709333"/>
          </a:xfrm>
          <a:gradFill>
            <a:gsLst>
              <a:gs pos="0">
                <a:schemeClr val="accent3"/>
              </a:gs>
              <a:gs pos="100000">
                <a:srgbClr val="D6D2C4">
                  <a:alpha val="100000"/>
                </a:srgbClr>
              </a:gs>
            </a:gsLst>
            <a:lin ang="2700000" scaled="0"/>
          </a:gradFill>
        </p:grpSpPr>
        <p:sp>
          <p:nvSpPr>
            <p:cNvPr id="22" name="Freeform 6">
              <a:extLst>
                <a:ext uri="{FF2B5EF4-FFF2-40B4-BE49-F238E27FC236}">
                  <a16:creationId xmlns:a16="http://schemas.microsoft.com/office/drawing/2014/main" id="{D4E5F126-E69E-1204-A8B1-9F739979D43E}"/>
                </a:ext>
              </a:extLst>
            </p:cNvPr>
            <p:cNvSpPr/>
            <p:nvPr/>
          </p:nvSpPr>
          <p:spPr>
            <a:xfrm>
              <a:off x="0" y="0"/>
              <a:ext cx="113801" cy="2709333"/>
            </a:xfrm>
            <a:custGeom>
              <a:avLst/>
              <a:gdLst/>
              <a:ahLst/>
              <a:cxnLst/>
              <a:rect l="l" t="t" r="r" b="b"/>
              <a:pathLst>
                <a:path w="113801" h="2709333">
                  <a:moveTo>
                    <a:pt x="0" y="0"/>
                  </a:moveTo>
                  <a:lnTo>
                    <a:pt x="113801" y="0"/>
                  </a:lnTo>
                  <a:lnTo>
                    <a:pt x="113801" y="2709333"/>
                  </a:lnTo>
                  <a:lnTo>
                    <a:pt x="0" y="2709333"/>
                  </a:lnTo>
                  <a:close/>
                </a:path>
              </a:pathLst>
            </a:custGeom>
            <a:grpFill/>
          </p:spPr>
          <p:txBody>
            <a:bodyPr/>
            <a:lstStyle/>
            <a:p>
              <a:endParaRPr lang="en-US" sz="800"/>
            </a:p>
          </p:txBody>
        </p:sp>
        <p:sp>
          <p:nvSpPr>
            <p:cNvPr id="23" name="TextBox 7">
              <a:extLst>
                <a:ext uri="{FF2B5EF4-FFF2-40B4-BE49-F238E27FC236}">
                  <a16:creationId xmlns:a16="http://schemas.microsoft.com/office/drawing/2014/main" id="{853A15E8-84C6-6F6D-5249-53B9E1D7984F}"/>
                </a:ext>
              </a:extLst>
            </p:cNvPr>
            <p:cNvSpPr txBox="1"/>
            <p:nvPr/>
          </p:nvSpPr>
          <p:spPr>
            <a:xfrm>
              <a:off x="0" y="19050"/>
              <a:ext cx="113801" cy="2690283"/>
            </a:xfrm>
            <a:prstGeom prst="rect">
              <a:avLst/>
            </a:prstGeom>
            <a:grpFill/>
          </p:spPr>
          <p:txBody>
            <a:bodyPr lIns="50800" tIns="50800" rIns="50800" bIns="50800" rtlCol="0" anchor="ctr"/>
            <a:lstStyle/>
            <a:p>
              <a:pPr algn="ctr">
                <a:lnSpc>
                  <a:spcPts val="1770"/>
                </a:lnSpc>
              </a:pPr>
              <a:endParaRPr sz="800"/>
            </a:p>
          </p:txBody>
        </p:sp>
      </p:grpSp>
      <p:sp>
        <p:nvSpPr>
          <p:cNvPr id="30" name="Picture Placeholder 7">
            <a:extLst>
              <a:ext uri="{FF2B5EF4-FFF2-40B4-BE49-F238E27FC236}">
                <a16:creationId xmlns:a16="http://schemas.microsoft.com/office/drawing/2014/main" id="{4B5208B3-88B7-9718-4966-6A8C814835F3}"/>
              </a:ext>
            </a:extLst>
          </p:cNvPr>
          <p:cNvSpPr>
            <a:spLocks noGrp="1"/>
          </p:cNvSpPr>
          <p:nvPr>
            <p:ph type="pic" sz="quarter" idx="13" hasCustomPrompt="1"/>
          </p:nvPr>
        </p:nvSpPr>
        <p:spPr>
          <a:xfrm>
            <a:off x="-1" y="0"/>
            <a:ext cx="5708297" cy="6858000"/>
          </a:xfrm>
          <a:solidFill>
            <a:schemeClr val="bg1"/>
          </a:solidFill>
        </p:spPr>
        <p:txBody>
          <a:bodyPr lIns="1097280" tIns="685800" rIns="1097280" anchor="t" anchorCtr="0"/>
          <a:lstStyle>
            <a:lvl1pPr marL="0" indent="0" algn="ctr">
              <a:buNone/>
              <a:defRPr lang="en-US" sz="2833" b="1" kern="1200" dirty="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Click on icon to insert picture</a:t>
            </a:r>
          </a:p>
        </p:txBody>
      </p:sp>
      <p:sp>
        <p:nvSpPr>
          <p:cNvPr id="31" name="Footer Placeholder 4">
            <a:extLst>
              <a:ext uri="{FF2B5EF4-FFF2-40B4-BE49-F238E27FC236}">
                <a16:creationId xmlns:a16="http://schemas.microsoft.com/office/drawing/2014/main" id="{D1A6D93B-89BB-9D4F-ADFF-ED2120FBD985}"/>
              </a:ext>
            </a:extLst>
          </p:cNvPr>
          <p:cNvSpPr>
            <a:spLocks noGrp="1"/>
          </p:cNvSpPr>
          <p:nvPr>
            <p:ph type="ftr" sz="quarter" idx="3"/>
          </p:nvPr>
        </p:nvSpPr>
        <p:spPr>
          <a:xfrm>
            <a:off x="8153400" y="6477000"/>
            <a:ext cx="3329940" cy="381000"/>
          </a:xfrm>
          <a:prstGeom prst="rect">
            <a:avLst/>
          </a:prstGeom>
        </p:spPr>
        <p:txBody>
          <a:bodyPr vert="horz" lIns="0" tIns="0" rIns="0" bIns="0" rtlCol="0" anchor="ctr">
            <a:noAutofit/>
          </a:bodyPr>
          <a:lstStyle>
            <a:lvl1pPr marL="0" indent="0" algn="r" defTabSz="914446" rtl="0" eaLnBrk="1" latinLnBrk="0" hangingPunct="1">
              <a:lnSpc>
                <a:spcPct val="90000"/>
              </a:lnSpc>
              <a:spcBef>
                <a:spcPts val="1000"/>
              </a:spcBef>
              <a:buFont typeface="Arial" panose="020B0604020202020204" pitchFamily="34" charset="0"/>
              <a:buNone/>
              <a:defRPr lang="en-US" sz="792" kern="120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Ellison Medical Institute</a:t>
            </a:r>
          </a:p>
        </p:txBody>
      </p:sp>
      <p:sp>
        <p:nvSpPr>
          <p:cNvPr id="32" name="Slide Number Placeholder 5">
            <a:extLst>
              <a:ext uri="{FF2B5EF4-FFF2-40B4-BE49-F238E27FC236}">
                <a16:creationId xmlns:a16="http://schemas.microsoft.com/office/drawing/2014/main" id="{65C1A3AD-4A21-1DE8-4A15-197C855E9CD5}"/>
              </a:ext>
            </a:extLst>
          </p:cNvPr>
          <p:cNvSpPr>
            <a:spLocks noGrp="1"/>
          </p:cNvSpPr>
          <p:nvPr>
            <p:ph type="sldNum" sz="quarter" idx="4"/>
          </p:nvPr>
        </p:nvSpPr>
        <p:spPr>
          <a:xfrm>
            <a:off x="11666141" y="6477000"/>
            <a:ext cx="159749" cy="381000"/>
          </a:xfrm>
          <a:prstGeom prst="rect">
            <a:avLst/>
          </a:prstGeom>
        </p:spPr>
        <p:txBody>
          <a:bodyPr vert="horz" wrap="none" lIns="0" tIns="0" rIns="0" bIns="18288" rtlCol="0" anchor="ctr" anchorCtr="0">
            <a:noAutofit/>
          </a:bodyPr>
          <a:lstStyle>
            <a:lvl1pPr algn="l">
              <a:lnSpc>
                <a:spcPct val="100000"/>
              </a:lnSpc>
              <a:defRPr lang="en-US" sz="792" kern="120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fld id="{FFA4923E-B19B-463D-A174-61D3309026C5}" type="slidenum">
              <a:rPr lang="en-US" smtClean="0"/>
              <a:pPr/>
              <a:t>‹#›</a:t>
            </a:fld>
            <a:endParaRPr lang="en-US"/>
          </a:p>
        </p:txBody>
      </p:sp>
      <p:sp>
        <p:nvSpPr>
          <p:cNvPr id="33" name="TextBox 32">
            <a:extLst>
              <a:ext uri="{FF2B5EF4-FFF2-40B4-BE49-F238E27FC236}">
                <a16:creationId xmlns:a16="http://schemas.microsoft.com/office/drawing/2014/main" id="{F369304B-C812-FF69-49D6-05307982AE87}"/>
              </a:ext>
            </a:extLst>
          </p:cNvPr>
          <p:cNvSpPr txBox="1"/>
          <p:nvPr userDrawn="1"/>
        </p:nvSpPr>
        <p:spPr>
          <a:xfrm>
            <a:off x="11512021" y="6477000"/>
            <a:ext cx="87811" cy="381000"/>
          </a:xfrm>
          <a:prstGeom prst="rect">
            <a:avLst/>
          </a:prstGeom>
          <a:noFill/>
          <a:ln>
            <a:noFill/>
          </a:ln>
        </p:spPr>
        <p:txBody>
          <a:bodyPr wrap="square" lIns="0" tIns="0" rIns="0" bIns="0" rtlCol="0" anchor="ctr" anchorCtr="0">
            <a:noAutofit/>
          </a:bodyPr>
          <a:lstStyle/>
          <a:p>
            <a:pPr algn="r">
              <a:lnSpc>
                <a:spcPct val="77000"/>
              </a:lnSpc>
            </a:pPr>
            <a:r>
              <a:rPr lang="en-US" sz="792" b="0">
                <a:solidFill>
                  <a:schemeClr val="tx2"/>
                </a:solidFill>
                <a:latin typeface="Tahoma" panose="020B0604030504040204" pitchFamily="34" charset="0"/>
                <a:ea typeface="Tahoma" panose="020B0604030504040204" pitchFamily="34" charset="0"/>
                <a:cs typeface="Tahoma" panose="020B0604030504040204" pitchFamily="34" charset="0"/>
              </a:rPr>
              <a:t>|</a:t>
            </a:r>
            <a:endParaRPr lang="en-US" sz="792" b="1">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
        <p:nvSpPr>
          <p:cNvPr id="34" name="Title 1">
            <a:extLst>
              <a:ext uri="{FF2B5EF4-FFF2-40B4-BE49-F238E27FC236}">
                <a16:creationId xmlns:a16="http://schemas.microsoft.com/office/drawing/2014/main" id="{2FCB6727-05DB-0947-6A86-6E6856354674}"/>
              </a:ext>
            </a:extLst>
          </p:cNvPr>
          <p:cNvSpPr>
            <a:spLocks noGrp="1"/>
          </p:cNvSpPr>
          <p:nvPr>
            <p:ph type="ctrTitle" hasCustomPrompt="1"/>
          </p:nvPr>
        </p:nvSpPr>
        <p:spPr>
          <a:xfrm>
            <a:off x="6279549" y="736601"/>
            <a:ext cx="5125397" cy="756499"/>
          </a:xfrm>
        </p:spPr>
        <p:txBody>
          <a:bodyPr lIns="0" tIns="0" rIns="0" bIns="0" anchor="b" anchorCtr="0">
            <a:normAutofit/>
          </a:bodyPr>
          <a:lstStyle>
            <a:lvl1pPr algn="l">
              <a:lnSpc>
                <a:spcPct val="103000"/>
              </a:lnSpc>
              <a:defRPr sz="3200" b="1">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text</a:t>
            </a:r>
          </a:p>
        </p:txBody>
      </p:sp>
      <p:sp>
        <p:nvSpPr>
          <p:cNvPr id="6" name="Content Placeholder 7">
            <a:extLst>
              <a:ext uri="{FF2B5EF4-FFF2-40B4-BE49-F238E27FC236}">
                <a16:creationId xmlns:a16="http://schemas.microsoft.com/office/drawing/2014/main" id="{F7EAE87A-FCB0-D22D-A6C6-FFCEFF81D976}"/>
              </a:ext>
            </a:extLst>
          </p:cNvPr>
          <p:cNvSpPr>
            <a:spLocks noGrp="1"/>
          </p:cNvSpPr>
          <p:nvPr>
            <p:ph idx="1" hasCustomPrompt="1"/>
          </p:nvPr>
        </p:nvSpPr>
        <p:spPr>
          <a:xfrm>
            <a:off x="6279548" y="1905000"/>
            <a:ext cx="5125397" cy="4216400"/>
          </a:xfrm>
        </p:spPr>
        <p:txBody>
          <a:bodyPr>
            <a:normAutofit/>
          </a:bodyPr>
          <a:lstStyle>
            <a:lvl1pPr>
              <a:buClr>
                <a:schemeClr val="accent3"/>
              </a:buClr>
              <a:defRPr sz="2133">
                <a:latin typeface="Tahoma" panose="020B0604030504040204" pitchFamily="34" charset="0"/>
                <a:ea typeface="Tahoma" panose="020B0604030504040204" pitchFamily="34" charset="0"/>
                <a:cs typeface="Tahoma" panose="020B0604030504040204" pitchFamily="34" charset="0"/>
              </a:defRPr>
            </a:lvl1pPr>
            <a:lvl2pPr>
              <a:defRPr sz="1867">
                <a:latin typeface="Tahoma" panose="020B0604030504040204" pitchFamily="34" charset="0"/>
                <a:ea typeface="Tahoma" panose="020B0604030504040204" pitchFamily="34" charset="0"/>
                <a:cs typeface="Tahoma" panose="020B0604030504040204" pitchFamily="34" charset="0"/>
              </a:defRPr>
            </a:lvl2pPr>
            <a:lvl3pPr>
              <a:defRPr sz="2133">
                <a:latin typeface="Tahoma" panose="020B0604030504040204" pitchFamily="34" charset="0"/>
                <a:ea typeface="Tahoma" panose="020B0604030504040204" pitchFamily="34" charset="0"/>
                <a:cs typeface="Tahoma" panose="020B0604030504040204" pitchFamily="34" charset="0"/>
              </a:defRPr>
            </a:lvl3pPr>
          </a:lstStyle>
          <a:p>
            <a:r>
              <a:rPr lang="en-US"/>
              <a:t>First level</a:t>
            </a:r>
          </a:p>
          <a:p>
            <a:r>
              <a:rPr lang="en-US"/>
              <a:t>Second level</a:t>
            </a:r>
          </a:p>
          <a:p>
            <a:pPr lvl="1"/>
            <a:r>
              <a:rPr lang="en-US"/>
              <a:t>Third level</a:t>
            </a:r>
          </a:p>
          <a:p>
            <a:pPr lvl="2"/>
            <a:r>
              <a:rPr lang="en-US"/>
              <a:t>Fourth level</a:t>
            </a:r>
          </a:p>
          <a:p>
            <a:pPr lvl="2"/>
            <a:endParaRPr lang="en-US"/>
          </a:p>
        </p:txBody>
      </p:sp>
    </p:spTree>
    <p:extLst>
      <p:ext uri="{BB962C8B-B14F-4D97-AF65-F5344CB8AC3E}">
        <p14:creationId xmlns:p14="http://schemas.microsoft.com/office/powerpoint/2010/main" val="36893742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 Photos + Content">
    <p:bg>
      <p:bgPr>
        <a:solidFill>
          <a:srgbClr val="FFFFFF"/>
        </a:solidFill>
        <a:effectLst/>
      </p:bgPr>
    </p:bg>
    <p:spTree>
      <p:nvGrpSpPr>
        <p:cNvPr id="1" name=""/>
        <p:cNvGrpSpPr/>
        <p:nvPr/>
      </p:nvGrpSpPr>
      <p:grpSpPr>
        <a:xfrm>
          <a:off x="0" y="0"/>
          <a:ext cx="0" cy="0"/>
          <a:chOff x="0" y="0"/>
          <a:chExt cx="0" cy="0"/>
        </a:xfrm>
      </p:grpSpPr>
      <p:sp>
        <p:nvSpPr>
          <p:cNvPr id="5" name="Picture Placeholder 7">
            <a:extLst>
              <a:ext uri="{FF2B5EF4-FFF2-40B4-BE49-F238E27FC236}">
                <a16:creationId xmlns:a16="http://schemas.microsoft.com/office/drawing/2014/main" id="{6958ACCF-1DC2-B616-2482-221C5A9AE3F8}"/>
              </a:ext>
            </a:extLst>
          </p:cNvPr>
          <p:cNvSpPr>
            <a:spLocks noGrp="1"/>
          </p:cNvSpPr>
          <p:nvPr>
            <p:ph type="pic" sz="quarter" idx="13" hasCustomPrompt="1"/>
          </p:nvPr>
        </p:nvSpPr>
        <p:spPr>
          <a:xfrm>
            <a:off x="0" y="0"/>
            <a:ext cx="4622800" cy="3352800"/>
          </a:xfrm>
          <a:solidFill>
            <a:schemeClr val="bg1"/>
          </a:solidFill>
        </p:spPr>
        <p:txBody>
          <a:bodyPr lIns="1097280" tIns="685800" rIns="1097280" anchor="t" anchorCtr="0"/>
          <a:lstStyle>
            <a:lvl1pPr marL="0" indent="0" algn="ctr">
              <a:buNone/>
              <a:defRPr lang="en-US" sz="2833" b="1" kern="1200" dirty="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Click on icon to insert picture</a:t>
            </a:r>
          </a:p>
        </p:txBody>
      </p:sp>
      <p:sp>
        <p:nvSpPr>
          <p:cNvPr id="7" name="Footer Placeholder 4">
            <a:extLst>
              <a:ext uri="{FF2B5EF4-FFF2-40B4-BE49-F238E27FC236}">
                <a16:creationId xmlns:a16="http://schemas.microsoft.com/office/drawing/2014/main" id="{0E1326B6-D96D-E527-6FE7-EFA4B94461AB}"/>
              </a:ext>
            </a:extLst>
          </p:cNvPr>
          <p:cNvSpPr>
            <a:spLocks noGrp="1"/>
          </p:cNvSpPr>
          <p:nvPr>
            <p:ph type="ftr" sz="quarter" idx="3"/>
          </p:nvPr>
        </p:nvSpPr>
        <p:spPr>
          <a:xfrm>
            <a:off x="8153400" y="6477000"/>
            <a:ext cx="3329940" cy="381000"/>
          </a:xfrm>
          <a:prstGeom prst="rect">
            <a:avLst/>
          </a:prstGeom>
        </p:spPr>
        <p:txBody>
          <a:bodyPr vert="horz" lIns="0" tIns="0" rIns="0" bIns="0" rtlCol="0" anchor="ctr">
            <a:noAutofit/>
          </a:bodyPr>
          <a:lstStyle>
            <a:lvl1pPr marL="0" indent="0" algn="r" defTabSz="914446" rtl="0" eaLnBrk="1" latinLnBrk="0" hangingPunct="1">
              <a:lnSpc>
                <a:spcPct val="90000"/>
              </a:lnSpc>
              <a:spcBef>
                <a:spcPts val="1000"/>
              </a:spcBef>
              <a:buFont typeface="Arial" panose="020B0604020202020204" pitchFamily="34" charset="0"/>
              <a:buNone/>
              <a:defRPr lang="en-US" sz="792" kern="120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Ellison Medical Institute</a:t>
            </a:r>
          </a:p>
        </p:txBody>
      </p:sp>
      <p:sp>
        <p:nvSpPr>
          <p:cNvPr id="8" name="Slide Number Placeholder 5">
            <a:extLst>
              <a:ext uri="{FF2B5EF4-FFF2-40B4-BE49-F238E27FC236}">
                <a16:creationId xmlns:a16="http://schemas.microsoft.com/office/drawing/2014/main" id="{8FAAAC55-A0B8-FEF6-8286-01A399CAA8CC}"/>
              </a:ext>
            </a:extLst>
          </p:cNvPr>
          <p:cNvSpPr>
            <a:spLocks noGrp="1"/>
          </p:cNvSpPr>
          <p:nvPr>
            <p:ph type="sldNum" sz="quarter" idx="4"/>
          </p:nvPr>
        </p:nvSpPr>
        <p:spPr>
          <a:xfrm>
            <a:off x="11666141" y="6477000"/>
            <a:ext cx="159749" cy="381000"/>
          </a:xfrm>
          <a:prstGeom prst="rect">
            <a:avLst/>
          </a:prstGeom>
        </p:spPr>
        <p:txBody>
          <a:bodyPr vert="horz" wrap="none" lIns="0" tIns="0" rIns="0" bIns="18288" rtlCol="0" anchor="ctr" anchorCtr="0">
            <a:noAutofit/>
          </a:bodyPr>
          <a:lstStyle>
            <a:lvl1pPr algn="l">
              <a:lnSpc>
                <a:spcPct val="100000"/>
              </a:lnSpc>
              <a:defRPr lang="en-US" sz="792" kern="120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fld id="{FFA4923E-B19B-463D-A174-61D3309026C5}" type="slidenum">
              <a:rPr lang="en-US" smtClean="0"/>
              <a:pPr/>
              <a:t>‹#›</a:t>
            </a:fld>
            <a:endParaRPr lang="en-US"/>
          </a:p>
        </p:txBody>
      </p:sp>
      <p:sp>
        <p:nvSpPr>
          <p:cNvPr id="9" name="TextBox 8">
            <a:extLst>
              <a:ext uri="{FF2B5EF4-FFF2-40B4-BE49-F238E27FC236}">
                <a16:creationId xmlns:a16="http://schemas.microsoft.com/office/drawing/2014/main" id="{FF940F4B-EF85-01B1-6AD9-3F7F2A279C79}"/>
              </a:ext>
            </a:extLst>
          </p:cNvPr>
          <p:cNvSpPr txBox="1"/>
          <p:nvPr userDrawn="1"/>
        </p:nvSpPr>
        <p:spPr>
          <a:xfrm>
            <a:off x="11512021" y="6477000"/>
            <a:ext cx="87811" cy="381000"/>
          </a:xfrm>
          <a:prstGeom prst="rect">
            <a:avLst/>
          </a:prstGeom>
          <a:noFill/>
          <a:ln>
            <a:noFill/>
          </a:ln>
        </p:spPr>
        <p:txBody>
          <a:bodyPr wrap="square" lIns="0" tIns="0" rIns="0" bIns="0" rtlCol="0" anchor="ctr" anchorCtr="0">
            <a:noAutofit/>
          </a:bodyPr>
          <a:lstStyle/>
          <a:p>
            <a:pPr algn="r">
              <a:lnSpc>
                <a:spcPct val="77000"/>
              </a:lnSpc>
            </a:pPr>
            <a:r>
              <a:rPr lang="en-US" sz="792" b="0">
                <a:solidFill>
                  <a:schemeClr val="tx2"/>
                </a:solidFill>
                <a:latin typeface="Tahoma" panose="020B0604030504040204" pitchFamily="34" charset="0"/>
                <a:ea typeface="Tahoma" panose="020B0604030504040204" pitchFamily="34" charset="0"/>
                <a:cs typeface="Tahoma" panose="020B0604030504040204" pitchFamily="34" charset="0"/>
              </a:rPr>
              <a:t>|</a:t>
            </a:r>
            <a:endParaRPr lang="en-US" sz="792" b="1">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
        <p:nvSpPr>
          <p:cNvPr id="17" name="Picture Placeholder 7">
            <a:extLst>
              <a:ext uri="{FF2B5EF4-FFF2-40B4-BE49-F238E27FC236}">
                <a16:creationId xmlns:a16="http://schemas.microsoft.com/office/drawing/2014/main" id="{989656E6-DD86-3B97-DD32-345BC0109B46}"/>
              </a:ext>
            </a:extLst>
          </p:cNvPr>
          <p:cNvSpPr>
            <a:spLocks noGrp="1"/>
          </p:cNvSpPr>
          <p:nvPr>
            <p:ph type="pic" sz="quarter" idx="14" hasCustomPrompt="1"/>
          </p:nvPr>
        </p:nvSpPr>
        <p:spPr>
          <a:xfrm>
            <a:off x="0" y="3505200"/>
            <a:ext cx="4622800" cy="3352800"/>
          </a:xfrm>
          <a:solidFill>
            <a:schemeClr val="bg1"/>
          </a:solidFill>
        </p:spPr>
        <p:txBody>
          <a:bodyPr lIns="1097280" tIns="685800" rIns="1097280" anchor="t" anchorCtr="0"/>
          <a:lstStyle>
            <a:lvl1pPr marL="0" indent="0" algn="ctr">
              <a:buNone/>
              <a:defRPr lang="en-US" sz="2833" b="1" kern="1200" dirty="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Click on icon to insert picture</a:t>
            </a:r>
          </a:p>
        </p:txBody>
      </p:sp>
      <p:sp>
        <p:nvSpPr>
          <p:cNvPr id="18" name="Title 1">
            <a:extLst>
              <a:ext uri="{FF2B5EF4-FFF2-40B4-BE49-F238E27FC236}">
                <a16:creationId xmlns:a16="http://schemas.microsoft.com/office/drawing/2014/main" id="{1511AEE3-AAA8-C4E3-FE9E-65916686C70E}"/>
              </a:ext>
            </a:extLst>
          </p:cNvPr>
          <p:cNvSpPr>
            <a:spLocks noGrp="1"/>
          </p:cNvSpPr>
          <p:nvPr>
            <p:ph type="title"/>
          </p:nvPr>
        </p:nvSpPr>
        <p:spPr>
          <a:xfrm>
            <a:off x="5269410" y="511174"/>
            <a:ext cx="6213930" cy="704851"/>
          </a:xfrm>
        </p:spPr>
        <p:txBody>
          <a:bodyPr lIns="0" tIns="0" rIns="0" bIns="0" anchor="b" anchorCtr="0">
            <a:noAutofit/>
          </a:bodyPr>
          <a:lstStyle>
            <a:lvl1pPr algn="l">
              <a:lnSpc>
                <a:spcPts val="3000"/>
              </a:lnSpc>
              <a:defRPr sz="2667" b="1">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grpSp>
        <p:nvGrpSpPr>
          <p:cNvPr id="20" name="Group 5">
            <a:extLst>
              <a:ext uri="{FF2B5EF4-FFF2-40B4-BE49-F238E27FC236}">
                <a16:creationId xmlns:a16="http://schemas.microsoft.com/office/drawing/2014/main" id="{2453DC87-A286-2F0F-AD4C-4C3AA8D960C1}"/>
              </a:ext>
            </a:extLst>
          </p:cNvPr>
          <p:cNvGrpSpPr/>
          <p:nvPr userDrawn="1"/>
        </p:nvGrpSpPr>
        <p:grpSpPr>
          <a:xfrm>
            <a:off x="11903941" y="0"/>
            <a:ext cx="288059" cy="6858000"/>
            <a:chOff x="0" y="0"/>
            <a:chExt cx="113801" cy="2709333"/>
          </a:xfrm>
          <a:gradFill>
            <a:gsLst>
              <a:gs pos="0">
                <a:schemeClr val="accent3"/>
              </a:gs>
              <a:gs pos="100000">
                <a:srgbClr val="D6D2C4">
                  <a:alpha val="100000"/>
                </a:srgbClr>
              </a:gs>
            </a:gsLst>
            <a:lin ang="2700000" scaled="0"/>
          </a:gradFill>
        </p:grpSpPr>
        <p:sp>
          <p:nvSpPr>
            <p:cNvPr id="21" name="Freeform 6">
              <a:extLst>
                <a:ext uri="{FF2B5EF4-FFF2-40B4-BE49-F238E27FC236}">
                  <a16:creationId xmlns:a16="http://schemas.microsoft.com/office/drawing/2014/main" id="{E898D0E7-5C2B-8627-0E0B-6CEABC61C2AE}"/>
                </a:ext>
              </a:extLst>
            </p:cNvPr>
            <p:cNvSpPr/>
            <p:nvPr/>
          </p:nvSpPr>
          <p:spPr>
            <a:xfrm>
              <a:off x="0" y="0"/>
              <a:ext cx="113801" cy="2709333"/>
            </a:xfrm>
            <a:custGeom>
              <a:avLst/>
              <a:gdLst/>
              <a:ahLst/>
              <a:cxnLst/>
              <a:rect l="l" t="t" r="r" b="b"/>
              <a:pathLst>
                <a:path w="113801" h="2709333">
                  <a:moveTo>
                    <a:pt x="0" y="0"/>
                  </a:moveTo>
                  <a:lnTo>
                    <a:pt x="113801" y="0"/>
                  </a:lnTo>
                  <a:lnTo>
                    <a:pt x="113801" y="2709333"/>
                  </a:lnTo>
                  <a:lnTo>
                    <a:pt x="0" y="2709333"/>
                  </a:lnTo>
                  <a:close/>
                </a:path>
              </a:pathLst>
            </a:custGeom>
            <a:grpFill/>
          </p:spPr>
          <p:txBody>
            <a:bodyPr/>
            <a:lstStyle/>
            <a:p>
              <a:endParaRPr lang="en-US" sz="800"/>
            </a:p>
          </p:txBody>
        </p:sp>
        <p:sp>
          <p:nvSpPr>
            <p:cNvPr id="22" name="TextBox 7">
              <a:extLst>
                <a:ext uri="{FF2B5EF4-FFF2-40B4-BE49-F238E27FC236}">
                  <a16:creationId xmlns:a16="http://schemas.microsoft.com/office/drawing/2014/main" id="{79EAF336-8709-3A0D-BF43-404734FDD693}"/>
                </a:ext>
              </a:extLst>
            </p:cNvPr>
            <p:cNvSpPr txBox="1"/>
            <p:nvPr/>
          </p:nvSpPr>
          <p:spPr>
            <a:xfrm>
              <a:off x="0" y="19050"/>
              <a:ext cx="113801" cy="2690283"/>
            </a:xfrm>
            <a:prstGeom prst="rect">
              <a:avLst/>
            </a:prstGeom>
            <a:grpFill/>
          </p:spPr>
          <p:txBody>
            <a:bodyPr lIns="50800" tIns="50800" rIns="50800" bIns="50800" rtlCol="0" anchor="ctr"/>
            <a:lstStyle/>
            <a:p>
              <a:pPr algn="ctr">
                <a:lnSpc>
                  <a:spcPts val="1770"/>
                </a:lnSpc>
              </a:pPr>
              <a:endParaRPr sz="800"/>
            </a:p>
          </p:txBody>
        </p:sp>
      </p:grpSp>
      <p:sp>
        <p:nvSpPr>
          <p:cNvPr id="2" name="Content Placeholder 7">
            <a:extLst>
              <a:ext uri="{FF2B5EF4-FFF2-40B4-BE49-F238E27FC236}">
                <a16:creationId xmlns:a16="http://schemas.microsoft.com/office/drawing/2014/main" id="{54FC1E61-1C2D-15C6-C960-38555DD677F5}"/>
              </a:ext>
            </a:extLst>
          </p:cNvPr>
          <p:cNvSpPr>
            <a:spLocks noGrp="1"/>
          </p:cNvSpPr>
          <p:nvPr>
            <p:ph idx="1" hasCustomPrompt="1"/>
          </p:nvPr>
        </p:nvSpPr>
        <p:spPr>
          <a:xfrm>
            <a:off x="5260446" y="1653988"/>
            <a:ext cx="6213930" cy="4216400"/>
          </a:xfrm>
        </p:spPr>
        <p:txBody>
          <a:bodyPr>
            <a:normAutofit/>
          </a:bodyPr>
          <a:lstStyle>
            <a:lvl1pPr>
              <a:buClr>
                <a:schemeClr val="accent3"/>
              </a:buClr>
              <a:defRPr sz="2133">
                <a:latin typeface="Tahoma" panose="020B0604030504040204" pitchFamily="34" charset="0"/>
                <a:ea typeface="Tahoma" panose="020B0604030504040204" pitchFamily="34" charset="0"/>
                <a:cs typeface="Tahoma" panose="020B0604030504040204" pitchFamily="34" charset="0"/>
              </a:defRPr>
            </a:lvl1pPr>
            <a:lvl2pPr>
              <a:defRPr sz="1867">
                <a:latin typeface="Tahoma" panose="020B0604030504040204" pitchFamily="34" charset="0"/>
                <a:ea typeface="Tahoma" panose="020B0604030504040204" pitchFamily="34" charset="0"/>
                <a:cs typeface="Tahoma" panose="020B0604030504040204" pitchFamily="34" charset="0"/>
              </a:defRPr>
            </a:lvl2pPr>
            <a:lvl3pPr>
              <a:defRPr sz="2133">
                <a:latin typeface="Tahoma" panose="020B0604030504040204" pitchFamily="34" charset="0"/>
                <a:ea typeface="Tahoma" panose="020B0604030504040204" pitchFamily="34" charset="0"/>
                <a:cs typeface="Tahoma" panose="020B0604030504040204" pitchFamily="34" charset="0"/>
              </a:defRPr>
            </a:lvl3pPr>
          </a:lstStyle>
          <a:p>
            <a:r>
              <a:rPr lang="en-US"/>
              <a:t>First level</a:t>
            </a:r>
          </a:p>
          <a:p>
            <a:r>
              <a:rPr lang="en-US"/>
              <a:t>Second level</a:t>
            </a:r>
          </a:p>
          <a:p>
            <a:pPr lvl="0"/>
            <a:r>
              <a:rPr lang="en-US"/>
              <a:t>Third level</a:t>
            </a:r>
          </a:p>
          <a:p>
            <a:pPr lvl="1"/>
            <a:r>
              <a:rPr lang="en-US"/>
              <a:t>Fourth level</a:t>
            </a:r>
          </a:p>
          <a:p>
            <a:pPr lvl="1"/>
            <a:endParaRPr lang="en-US"/>
          </a:p>
        </p:txBody>
      </p:sp>
    </p:spTree>
    <p:extLst>
      <p:ext uri="{BB962C8B-B14F-4D97-AF65-F5344CB8AC3E}">
        <p14:creationId xmlns:p14="http://schemas.microsoft.com/office/powerpoint/2010/main" val="19098911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1">
    <p:bg>
      <p:bgPr>
        <a:solidFill>
          <a:srgbClr val="FFFFFF"/>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C93AD71-DDC6-E1C6-B8D7-B5522E03FEBF}"/>
              </a:ext>
            </a:extLst>
          </p:cNvPr>
          <p:cNvSpPr>
            <a:spLocks noGrp="1"/>
          </p:cNvSpPr>
          <p:nvPr>
            <p:ph type="title"/>
          </p:nvPr>
        </p:nvSpPr>
        <p:spPr>
          <a:xfrm>
            <a:off x="1117600" y="635000"/>
            <a:ext cx="10261600" cy="704851"/>
          </a:xfrm>
        </p:spPr>
        <p:txBody>
          <a:bodyPr lIns="0" tIns="0" rIns="0" bIns="0" anchor="b" anchorCtr="0">
            <a:noAutofit/>
          </a:bodyPr>
          <a:lstStyle>
            <a:lvl1pPr algn="l">
              <a:lnSpc>
                <a:spcPts val="3000"/>
              </a:lnSpc>
              <a:defRPr sz="2667" b="1">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12" name="Footer Placeholder 4">
            <a:extLst>
              <a:ext uri="{FF2B5EF4-FFF2-40B4-BE49-F238E27FC236}">
                <a16:creationId xmlns:a16="http://schemas.microsoft.com/office/drawing/2014/main" id="{CC27D145-04B5-4E4D-8515-B077CA4159D8}"/>
              </a:ext>
            </a:extLst>
          </p:cNvPr>
          <p:cNvSpPr>
            <a:spLocks noGrp="1"/>
          </p:cNvSpPr>
          <p:nvPr>
            <p:ph type="ftr" sz="quarter" idx="3"/>
          </p:nvPr>
        </p:nvSpPr>
        <p:spPr>
          <a:xfrm>
            <a:off x="8153400" y="6477000"/>
            <a:ext cx="3329940" cy="381000"/>
          </a:xfrm>
          <a:prstGeom prst="rect">
            <a:avLst/>
          </a:prstGeom>
        </p:spPr>
        <p:txBody>
          <a:bodyPr vert="horz" lIns="0" tIns="0" rIns="0" bIns="0" rtlCol="0" anchor="ctr">
            <a:noAutofit/>
          </a:bodyPr>
          <a:lstStyle>
            <a:lvl1pPr marL="0" indent="0" algn="r" defTabSz="914446" rtl="0" eaLnBrk="1" latinLnBrk="0" hangingPunct="1">
              <a:lnSpc>
                <a:spcPct val="90000"/>
              </a:lnSpc>
              <a:spcBef>
                <a:spcPts val="1000"/>
              </a:spcBef>
              <a:buFont typeface="Arial" panose="020B0604020202020204" pitchFamily="34" charset="0"/>
              <a:buNone/>
              <a:defRPr lang="en-US" sz="792" kern="120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Ellison Medical Institute</a:t>
            </a:r>
          </a:p>
        </p:txBody>
      </p:sp>
      <p:sp>
        <p:nvSpPr>
          <p:cNvPr id="13" name="Slide Number Placeholder 5">
            <a:extLst>
              <a:ext uri="{FF2B5EF4-FFF2-40B4-BE49-F238E27FC236}">
                <a16:creationId xmlns:a16="http://schemas.microsoft.com/office/drawing/2014/main" id="{3CD4D16F-4479-365E-7B3F-7523D233EE5F}"/>
              </a:ext>
            </a:extLst>
          </p:cNvPr>
          <p:cNvSpPr>
            <a:spLocks noGrp="1"/>
          </p:cNvSpPr>
          <p:nvPr>
            <p:ph type="sldNum" sz="quarter" idx="4"/>
          </p:nvPr>
        </p:nvSpPr>
        <p:spPr>
          <a:xfrm>
            <a:off x="11666141" y="6477000"/>
            <a:ext cx="159749" cy="381000"/>
          </a:xfrm>
          <a:prstGeom prst="rect">
            <a:avLst/>
          </a:prstGeom>
        </p:spPr>
        <p:txBody>
          <a:bodyPr vert="horz" wrap="none" lIns="0" tIns="0" rIns="0" bIns="18288" rtlCol="0" anchor="ctr" anchorCtr="0">
            <a:noAutofit/>
          </a:bodyPr>
          <a:lstStyle>
            <a:lvl1pPr algn="l">
              <a:lnSpc>
                <a:spcPct val="100000"/>
              </a:lnSpc>
              <a:defRPr lang="en-US" sz="792" kern="120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fld id="{FFA4923E-B19B-463D-A174-61D3309026C5}" type="slidenum">
              <a:rPr lang="en-US" smtClean="0"/>
              <a:pPr/>
              <a:t>‹#›</a:t>
            </a:fld>
            <a:endParaRPr lang="en-US"/>
          </a:p>
        </p:txBody>
      </p:sp>
      <p:sp>
        <p:nvSpPr>
          <p:cNvPr id="14" name="TextBox 13">
            <a:extLst>
              <a:ext uri="{FF2B5EF4-FFF2-40B4-BE49-F238E27FC236}">
                <a16:creationId xmlns:a16="http://schemas.microsoft.com/office/drawing/2014/main" id="{2012DEA7-31EB-ED34-28FD-75098E7B19DF}"/>
              </a:ext>
            </a:extLst>
          </p:cNvPr>
          <p:cNvSpPr txBox="1"/>
          <p:nvPr userDrawn="1"/>
        </p:nvSpPr>
        <p:spPr>
          <a:xfrm>
            <a:off x="11512021" y="6477000"/>
            <a:ext cx="87811" cy="381000"/>
          </a:xfrm>
          <a:prstGeom prst="rect">
            <a:avLst/>
          </a:prstGeom>
          <a:noFill/>
          <a:ln>
            <a:noFill/>
          </a:ln>
        </p:spPr>
        <p:txBody>
          <a:bodyPr wrap="square" lIns="0" tIns="0" rIns="0" bIns="0" rtlCol="0" anchor="ctr" anchorCtr="0">
            <a:noAutofit/>
          </a:bodyPr>
          <a:lstStyle/>
          <a:p>
            <a:pPr algn="r">
              <a:lnSpc>
                <a:spcPct val="77000"/>
              </a:lnSpc>
            </a:pPr>
            <a:r>
              <a:rPr lang="en-US" sz="792" b="0">
                <a:solidFill>
                  <a:schemeClr val="tx2"/>
                </a:solidFill>
                <a:latin typeface="Tahoma" panose="020B0604030504040204" pitchFamily="34" charset="0"/>
                <a:ea typeface="Tahoma" panose="020B0604030504040204" pitchFamily="34" charset="0"/>
                <a:cs typeface="Tahoma" panose="020B0604030504040204" pitchFamily="34" charset="0"/>
              </a:rPr>
              <a:t>|</a:t>
            </a:r>
            <a:endParaRPr lang="en-US" sz="792" b="1">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
        <p:nvSpPr>
          <p:cNvPr id="15" name="Rectangle 14">
            <a:extLst>
              <a:ext uri="{FF2B5EF4-FFF2-40B4-BE49-F238E27FC236}">
                <a16:creationId xmlns:a16="http://schemas.microsoft.com/office/drawing/2014/main" id="{65BC6931-2F2A-8AC5-98CB-69C4E8B41C37}"/>
              </a:ext>
            </a:extLst>
          </p:cNvPr>
          <p:cNvSpPr/>
          <p:nvPr userDrawn="1"/>
        </p:nvSpPr>
        <p:spPr>
          <a:xfrm>
            <a:off x="0" y="0"/>
            <a:ext cx="254000" cy="6858000"/>
          </a:xfrm>
          <a:prstGeom prst="rect">
            <a:avLst/>
          </a:prstGeom>
          <a:gradFill>
            <a:gsLst>
              <a:gs pos="0">
                <a:schemeClr val="accent3"/>
              </a:gs>
              <a:gs pos="100000">
                <a:srgbClr val="D6D2C4">
                  <a:alpha val="10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Content Placeholder 7">
            <a:extLst>
              <a:ext uri="{FF2B5EF4-FFF2-40B4-BE49-F238E27FC236}">
                <a16:creationId xmlns:a16="http://schemas.microsoft.com/office/drawing/2014/main" id="{3067FC3D-38BF-137E-6627-22D388674168}"/>
              </a:ext>
            </a:extLst>
          </p:cNvPr>
          <p:cNvSpPr>
            <a:spLocks noGrp="1"/>
          </p:cNvSpPr>
          <p:nvPr>
            <p:ph idx="1" hasCustomPrompt="1"/>
          </p:nvPr>
        </p:nvSpPr>
        <p:spPr>
          <a:xfrm>
            <a:off x="1117600" y="1804708"/>
            <a:ext cx="10261600" cy="4216400"/>
          </a:xfrm>
        </p:spPr>
        <p:txBody>
          <a:bodyPr>
            <a:normAutofit/>
          </a:bodyPr>
          <a:lstStyle>
            <a:lvl1pPr>
              <a:buClr>
                <a:schemeClr val="accent3"/>
              </a:buClr>
              <a:defRPr sz="1600">
                <a:latin typeface="Tahoma" panose="020B0604030504040204" pitchFamily="34" charset="0"/>
                <a:ea typeface="Tahoma" panose="020B0604030504040204" pitchFamily="34" charset="0"/>
                <a:cs typeface="Tahoma" panose="020B0604030504040204" pitchFamily="34" charset="0"/>
              </a:defRPr>
            </a:lvl1pPr>
            <a:lvl2pPr>
              <a:defRPr sz="1600">
                <a:latin typeface="Tahoma" panose="020B0604030504040204" pitchFamily="34" charset="0"/>
                <a:ea typeface="Tahoma" panose="020B0604030504040204" pitchFamily="34" charset="0"/>
                <a:cs typeface="Tahoma" panose="020B0604030504040204" pitchFamily="34" charset="0"/>
              </a:defRPr>
            </a:lvl2pPr>
            <a:lvl3pPr>
              <a:defRPr sz="1600">
                <a:latin typeface="Tahoma" panose="020B0604030504040204" pitchFamily="34" charset="0"/>
                <a:ea typeface="Tahoma" panose="020B0604030504040204" pitchFamily="34" charset="0"/>
                <a:cs typeface="Tahoma" panose="020B0604030504040204" pitchFamily="34" charset="0"/>
              </a:defRPr>
            </a:lvl3pPr>
          </a:lstStyle>
          <a:p>
            <a:r>
              <a:rPr lang="en-US"/>
              <a:t>First level</a:t>
            </a:r>
          </a:p>
          <a:p>
            <a:r>
              <a:rPr lang="en-US"/>
              <a:t>Second level</a:t>
            </a:r>
          </a:p>
          <a:p>
            <a:pPr lvl="1"/>
            <a:r>
              <a:rPr lang="en-US"/>
              <a:t>Third level</a:t>
            </a:r>
          </a:p>
          <a:p>
            <a:pPr lvl="2"/>
            <a:r>
              <a:rPr lang="en-US"/>
              <a:t>Fourth level</a:t>
            </a:r>
          </a:p>
          <a:p>
            <a:pPr lvl="2"/>
            <a:endParaRPr lang="en-US"/>
          </a:p>
        </p:txBody>
      </p:sp>
    </p:spTree>
    <p:extLst>
      <p:ext uri="{BB962C8B-B14F-4D97-AF65-F5344CB8AC3E}">
        <p14:creationId xmlns:p14="http://schemas.microsoft.com/office/powerpoint/2010/main" val="323524937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with Sub-sections">
    <p:bg>
      <p:bgPr>
        <a:solidFill>
          <a:srgbClr val="FFFFFF"/>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776A22C-A441-74F2-1398-275BC8CD3C80}"/>
              </a:ext>
            </a:extLst>
          </p:cNvPr>
          <p:cNvSpPr>
            <a:spLocks noGrp="1"/>
          </p:cNvSpPr>
          <p:nvPr>
            <p:ph type="title"/>
          </p:nvPr>
        </p:nvSpPr>
        <p:spPr>
          <a:xfrm>
            <a:off x="1117600" y="635000"/>
            <a:ext cx="10261600" cy="704851"/>
          </a:xfrm>
        </p:spPr>
        <p:txBody>
          <a:bodyPr lIns="0" tIns="0" rIns="0" bIns="0" anchor="b" anchorCtr="0">
            <a:noAutofit/>
          </a:bodyPr>
          <a:lstStyle>
            <a:lvl1pPr algn="l">
              <a:lnSpc>
                <a:spcPts val="3000"/>
              </a:lnSpc>
              <a:defRPr sz="2667" b="1">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8" name="Footer Placeholder 4">
            <a:extLst>
              <a:ext uri="{FF2B5EF4-FFF2-40B4-BE49-F238E27FC236}">
                <a16:creationId xmlns:a16="http://schemas.microsoft.com/office/drawing/2014/main" id="{48BD8DDB-2541-C345-9C63-64FF4668442B}"/>
              </a:ext>
            </a:extLst>
          </p:cNvPr>
          <p:cNvSpPr>
            <a:spLocks noGrp="1"/>
          </p:cNvSpPr>
          <p:nvPr>
            <p:ph type="ftr" sz="quarter" idx="3"/>
          </p:nvPr>
        </p:nvSpPr>
        <p:spPr>
          <a:xfrm>
            <a:off x="8153400" y="6477000"/>
            <a:ext cx="3329940" cy="381000"/>
          </a:xfrm>
          <a:prstGeom prst="rect">
            <a:avLst/>
          </a:prstGeom>
        </p:spPr>
        <p:txBody>
          <a:bodyPr vert="horz" lIns="0" tIns="0" rIns="0" bIns="0" rtlCol="0" anchor="ctr">
            <a:noAutofit/>
          </a:bodyPr>
          <a:lstStyle>
            <a:lvl1pPr marL="0" indent="0" algn="r" defTabSz="914446" rtl="0" eaLnBrk="1" latinLnBrk="0" hangingPunct="1">
              <a:lnSpc>
                <a:spcPct val="90000"/>
              </a:lnSpc>
              <a:spcBef>
                <a:spcPts val="1000"/>
              </a:spcBef>
              <a:buFont typeface="Arial" panose="020B0604020202020204" pitchFamily="34" charset="0"/>
              <a:buNone/>
              <a:defRPr lang="en-US" sz="792" kern="120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Ellison Medical Institute</a:t>
            </a:r>
          </a:p>
        </p:txBody>
      </p:sp>
      <p:sp>
        <p:nvSpPr>
          <p:cNvPr id="9" name="Slide Number Placeholder 5">
            <a:extLst>
              <a:ext uri="{FF2B5EF4-FFF2-40B4-BE49-F238E27FC236}">
                <a16:creationId xmlns:a16="http://schemas.microsoft.com/office/drawing/2014/main" id="{C1859161-3D36-5A5A-B2C2-DEA4241BBF7C}"/>
              </a:ext>
            </a:extLst>
          </p:cNvPr>
          <p:cNvSpPr>
            <a:spLocks noGrp="1"/>
          </p:cNvSpPr>
          <p:nvPr>
            <p:ph type="sldNum" sz="quarter" idx="4"/>
          </p:nvPr>
        </p:nvSpPr>
        <p:spPr>
          <a:xfrm>
            <a:off x="11666141" y="6477000"/>
            <a:ext cx="159749" cy="381000"/>
          </a:xfrm>
          <a:prstGeom prst="rect">
            <a:avLst/>
          </a:prstGeom>
        </p:spPr>
        <p:txBody>
          <a:bodyPr vert="horz" wrap="none" lIns="0" tIns="0" rIns="0" bIns="18288" rtlCol="0" anchor="ctr" anchorCtr="0">
            <a:noAutofit/>
          </a:bodyPr>
          <a:lstStyle>
            <a:lvl1pPr algn="l">
              <a:lnSpc>
                <a:spcPct val="100000"/>
              </a:lnSpc>
              <a:defRPr lang="en-US" sz="792" kern="120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fld id="{FFA4923E-B19B-463D-A174-61D3309026C5}" type="slidenum">
              <a:rPr lang="en-US" smtClean="0"/>
              <a:pPr/>
              <a:t>‹#›</a:t>
            </a:fld>
            <a:endParaRPr lang="en-US"/>
          </a:p>
        </p:txBody>
      </p:sp>
      <p:sp>
        <p:nvSpPr>
          <p:cNvPr id="10" name="TextBox 9">
            <a:extLst>
              <a:ext uri="{FF2B5EF4-FFF2-40B4-BE49-F238E27FC236}">
                <a16:creationId xmlns:a16="http://schemas.microsoft.com/office/drawing/2014/main" id="{1F098ECF-8D18-1C68-CA20-F101BDA08F09}"/>
              </a:ext>
            </a:extLst>
          </p:cNvPr>
          <p:cNvSpPr txBox="1"/>
          <p:nvPr userDrawn="1"/>
        </p:nvSpPr>
        <p:spPr>
          <a:xfrm>
            <a:off x="11512021" y="6477000"/>
            <a:ext cx="87811" cy="381000"/>
          </a:xfrm>
          <a:prstGeom prst="rect">
            <a:avLst/>
          </a:prstGeom>
          <a:noFill/>
          <a:ln>
            <a:noFill/>
          </a:ln>
        </p:spPr>
        <p:txBody>
          <a:bodyPr wrap="square" lIns="0" tIns="0" rIns="0" bIns="0" rtlCol="0" anchor="ctr" anchorCtr="0">
            <a:noAutofit/>
          </a:bodyPr>
          <a:lstStyle/>
          <a:p>
            <a:pPr algn="r">
              <a:lnSpc>
                <a:spcPct val="77000"/>
              </a:lnSpc>
            </a:pPr>
            <a:r>
              <a:rPr lang="en-US" sz="792" b="0">
                <a:solidFill>
                  <a:schemeClr val="tx2"/>
                </a:solidFill>
                <a:latin typeface="Tahoma" panose="020B0604030504040204" pitchFamily="34" charset="0"/>
                <a:ea typeface="Tahoma" panose="020B0604030504040204" pitchFamily="34" charset="0"/>
                <a:cs typeface="Tahoma" panose="020B0604030504040204" pitchFamily="34" charset="0"/>
              </a:rPr>
              <a:t>|</a:t>
            </a:r>
            <a:endParaRPr lang="en-US" sz="792" b="1">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
        <p:nvSpPr>
          <p:cNvPr id="11" name="Rectangle 10">
            <a:extLst>
              <a:ext uri="{FF2B5EF4-FFF2-40B4-BE49-F238E27FC236}">
                <a16:creationId xmlns:a16="http://schemas.microsoft.com/office/drawing/2014/main" id="{67C35D60-3C01-87C1-722D-883A373254A8}"/>
              </a:ext>
            </a:extLst>
          </p:cNvPr>
          <p:cNvSpPr/>
          <p:nvPr userDrawn="1"/>
        </p:nvSpPr>
        <p:spPr>
          <a:xfrm>
            <a:off x="0" y="0"/>
            <a:ext cx="254000" cy="6858000"/>
          </a:xfrm>
          <a:prstGeom prst="rect">
            <a:avLst/>
          </a:prstGeom>
          <a:gradFill>
            <a:gsLst>
              <a:gs pos="0">
                <a:schemeClr val="accent3"/>
              </a:gs>
              <a:gs pos="100000">
                <a:srgbClr val="D6D2C4">
                  <a:alpha val="10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3" name="Content Placeholder 7">
            <a:extLst>
              <a:ext uri="{FF2B5EF4-FFF2-40B4-BE49-F238E27FC236}">
                <a16:creationId xmlns:a16="http://schemas.microsoft.com/office/drawing/2014/main" id="{5527349D-4C83-6CBA-15A5-DF93DB7FDCA3}"/>
              </a:ext>
            </a:extLst>
          </p:cNvPr>
          <p:cNvSpPr>
            <a:spLocks noGrp="1"/>
          </p:cNvSpPr>
          <p:nvPr>
            <p:ph idx="11" hasCustomPrompt="1"/>
          </p:nvPr>
        </p:nvSpPr>
        <p:spPr>
          <a:xfrm>
            <a:off x="1117600" y="1981761"/>
            <a:ext cx="10261600" cy="382867"/>
          </a:xfrm>
        </p:spPr>
        <p:txBody>
          <a:bodyPr>
            <a:normAutofit/>
          </a:bodyPr>
          <a:lstStyle>
            <a:lvl1pPr marL="0" indent="0">
              <a:lnSpc>
                <a:spcPct val="100000"/>
              </a:lnSpc>
              <a:spcAft>
                <a:spcPts val="800"/>
              </a:spcAft>
              <a:buClr>
                <a:schemeClr val="accent3"/>
              </a:buClr>
              <a:buNone/>
              <a:defRPr sz="1600" b="1">
                <a:solidFill>
                  <a:srgbClr val="7E98AB"/>
                </a:solidFill>
                <a:latin typeface="Tahoma" panose="020B0604030504040204" pitchFamily="34" charset="0"/>
                <a:ea typeface="Tahoma" panose="020B0604030504040204" pitchFamily="34" charset="0"/>
                <a:cs typeface="Tahoma" panose="020B0604030504040204" pitchFamily="34" charset="0"/>
              </a:defRPr>
            </a:lvl1pPr>
          </a:lstStyle>
          <a:p>
            <a:r>
              <a:rPr lang="en-US" b="1"/>
              <a:t>Click to edit subtitle</a:t>
            </a:r>
            <a:endParaRPr lang="en-US"/>
          </a:p>
        </p:txBody>
      </p:sp>
      <p:sp>
        <p:nvSpPr>
          <p:cNvPr id="14" name="Content Placeholder 7">
            <a:extLst>
              <a:ext uri="{FF2B5EF4-FFF2-40B4-BE49-F238E27FC236}">
                <a16:creationId xmlns:a16="http://schemas.microsoft.com/office/drawing/2014/main" id="{A906449C-2CA1-6AE4-B6AA-870A876DF22C}"/>
              </a:ext>
            </a:extLst>
          </p:cNvPr>
          <p:cNvSpPr>
            <a:spLocks noGrp="1"/>
          </p:cNvSpPr>
          <p:nvPr>
            <p:ph idx="12" hasCustomPrompt="1"/>
          </p:nvPr>
        </p:nvSpPr>
        <p:spPr>
          <a:xfrm>
            <a:off x="1117600" y="4204821"/>
            <a:ext cx="10261600" cy="382867"/>
          </a:xfrm>
        </p:spPr>
        <p:txBody>
          <a:bodyPr>
            <a:normAutofit/>
          </a:bodyPr>
          <a:lstStyle>
            <a:lvl1pPr marL="0" indent="0">
              <a:lnSpc>
                <a:spcPct val="100000"/>
              </a:lnSpc>
              <a:spcAft>
                <a:spcPts val="800"/>
              </a:spcAft>
              <a:buClr>
                <a:schemeClr val="accent3"/>
              </a:buClr>
              <a:buNone/>
              <a:defRPr sz="1600" b="1">
                <a:solidFill>
                  <a:srgbClr val="7E98AB"/>
                </a:solidFill>
                <a:latin typeface="Tahoma" panose="020B0604030504040204" pitchFamily="34" charset="0"/>
                <a:ea typeface="Tahoma" panose="020B0604030504040204" pitchFamily="34" charset="0"/>
                <a:cs typeface="Tahoma" panose="020B0604030504040204" pitchFamily="34" charset="0"/>
              </a:defRPr>
            </a:lvl1pPr>
          </a:lstStyle>
          <a:p>
            <a:r>
              <a:rPr lang="en-US" b="1"/>
              <a:t>Click to edit subtitle</a:t>
            </a:r>
            <a:endParaRPr lang="en-US"/>
          </a:p>
        </p:txBody>
      </p:sp>
      <p:sp>
        <p:nvSpPr>
          <p:cNvPr id="2" name="Content Placeholder 7">
            <a:extLst>
              <a:ext uri="{FF2B5EF4-FFF2-40B4-BE49-F238E27FC236}">
                <a16:creationId xmlns:a16="http://schemas.microsoft.com/office/drawing/2014/main" id="{5DC00ECE-CB37-808A-4A47-9CF39C122098}"/>
              </a:ext>
            </a:extLst>
          </p:cNvPr>
          <p:cNvSpPr>
            <a:spLocks noGrp="1"/>
          </p:cNvSpPr>
          <p:nvPr>
            <p:ph idx="1" hasCustomPrompt="1"/>
          </p:nvPr>
        </p:nvSpPr>
        <p:spPr>
          <a:xfrm>
            <a:off x="1117600" y="2479488"/>
            <a:ext cx="10261600" cy="1508312"/>
          </a:xfrm>
        </p:spPr>
        <p:txBody>
          <a:bodyPr>
            <a:normAutofit/>
          </a:bodyPr>
          <a:lstStyle>
            <a:lvl1pPr>
              <a:buClr>
                <a:schemeClr val="accent3"/>
              </a:buClr>
              <a:defRPr sz="1333">
                <a:latin typeface="Tahoma" panose="020B0604030504040204" pitchFamily="34" charset="0"/>
                <a:ea typeface="Tahoma" panose="020B0604030504040204" pitchFamily="34" charset="0"/>
                <a:cs typeface="Tahoma" panose="020B0604030504040204" pitchFamily="34" charset="0"/>
              </a:defRPr>
            </a:lvl1pPr>
            <a:lvl2pPr>
              <a:defRPr sz="1333">
                <a:latin typeface="Tahoma" panose="020B0604030504040204" pitchFamily="34" charset="0"/>
                <a:ea typeface="Tahoma" panose="020B0604030504040204" pitchFamily="34" charset="0"/>
                <a:cs typeface="Tahoma" panose="020B0604030504040204" pitchFamily="34" charset="0"/>
              </a:defRPr>
            </a:lvl2pPr>
            <a:lvl3pPr>
              <a:defRPr sz="1333">
                <a:latin typeface="Tahoma" panose="020B0604030504040204" pitchFamily="34" charset="0"/>
                <a:ea typeface="Tahoma" panose="020B0604030504040204" pitchFamily="34" charset="0"/>
                <a:cs typeface="Tahoma" panose="020B0604030504040204" pitchFamily="34" charset="0"/>
              </a:defRPr>
            </a:lvl3pPr>
          </a:lstStyle>
          <a:p>
            <a:r>
              <a:rPr lang="en-US"/>
              <a:t>First level</a:t>
            </a:r>
          </a:p>
          <a:p>
            <a:r>
              <a:rPr lang="en-US"/>
              <a:t>Second level</a:t>
            </a:r>
          </a:p>
          <a:p>
            <a:pPr lvl="1"/>
            <a:r>
              <a:rPr lang="en-US"/>
              <a:t>Third level</a:t>
            </a:r>
          </a:p>
          <a:p>
            <a:pPr lvl="2"/>
            <a:r>
              <a:rPr lang="en-US"/>
              <a:t>Fourth level</a:t>
            </a:r>
          </a:p>
          <a:p>
            <a:pPr lvl="2"/>
            <a:endParaRPr lang="en-US"/>
          </a:p>
        </p:txBody>
      </p:sp>
      <p:sp>
        <p:nvSpPr>
          <p:cNvPr id="3" name="Content Placeholder 7">
            <a:extLst>
              <a:ext uri="{FF2B5EF4-FFF2-40B4-BE49-F238E27FC236}">
                <a16:creationId xmlns:a16="http://schemas.microsoft.com/office/drawing/2014/main" id="{3BD84BA2-EBF0-A665-8D2A-68340DBE99D6}"/>
              </a:ext>
            </a:extLst>
          </p:cNvPr>
          <p:cNvSpPr>
            <a:spLocks noGrp="1"/>
          </p:cNvSpPr>
          <p:nvPr>
            <p:ph idx="13" hasCustomPrompt="1"/>
          </p:nvPr>
        </p:nvSpPr>
        <p:spPr>
          <a:xfrm>
            <a:off x="1117600" y="4714688"/>
            <a:ext cx="10261600" cy="1508312"/>
          </a:xfrm>
        </p:spPr>
        <p:txBody>
          <a:bodyPr>
            <a:normAutofit/>
          </a:bodyPr>
          <a:lstStyle>
            <a:lvl1pPr>
              <a:buClr>
                <a:schemeClr val="accent3"/>
              </a:buClr>
              <a:defRPr sz="1333">
                <a:latin typeface="Tahoma" panose="020B0604030504040204" pitchFamily="34" charset="0"/>
                <a:ea typeface="Tahoma" panose="020B0604030504040204" pitchFamily="34" charset="0"/>
                <a:cs typeface="Tahoma" panose="020B0604030504040204" pitchFamily="34" charset="0"/>
              </a:defRPr>
            </a:lvl1pPr>
            <a:lvl2pPr>
              <a:defRPr sz="1333">
                <a:latin typeface="Tahoma" panose="020B0604030504040204" pitchFamily="34" charset="0"/>
                <a:ea typeface="Tahoma" panose="020B0604030504040204" pitchFamily="34" charset="0"/>
                <a:cs typeface="Tahoma" panose="020B0604030504040204" pitchFamily="34" charset="0"/>
              </a:defRPr>
            </a:lvl2pPr>
            <a:lvl3pPr>
              <a:defRPr sz="1333">
                <a:latin typeface="Tahoma" panose="020B0604030504040204" pitchFamily="34" charset="0"/>
                <a:ea typeface="Tahoma" panose="020B0604030504040204" pitchFamily="34" charset="0"/>
                <a:cs typeface="Tahoma" panose="020B0604030504040204" pitchFamily="34" charset="0"/>
              </a:defRPr>
            </a:lvl3pPr>
          </a:lstStyle>
          <a:p>
            <a:r>
              <a:rPr lang="en-US"/>
              <a:t>First level</a:t>
            </a:r>
          </a:p>
          <a:p>
            <a:r>
              <a:rPr lang="en-US"/>
              <a:t>Second level</a:t>
            </a:r>
          </a:p>
          <a:p>
            <a:pPr lvl="1"/>
            <a:r>
              <a:rPr lang="en-US"/>
              <a:t>Third level</a:t>
            </a:r>
          </a:p>
          <a:p>
            <a:pPr lvl="2"/>
            <a:r>
              <a:rPr lang="en-US"/>
              <a:t>Fourth level</a:t>
            </a:r>
          </a:p>
          <a:p>
            <a:pPr lvl="2"/>
            <a:endParaRPr lang="en-US"/>
          </a:p>
        </p:txBody>
      </p:sp>
    </p:spTree>
    <p:extLst>
      <p:ext uri="{BB962C8B-B14F-4D97-AF65-F5344CB8AC3E}">
        <p14:creationId xmlns:p14="http://schemas.microsoft.com/office/powerpoint/2010/main" val="388486293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 Photo #2">
    <p:bg>
      <p:bgPr>
        <a:solidFill>
          <a:srgbClr val="FFFFFF"/>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9C29761-0E9B-43D2-D5AA-4764450B9134}"/>
              </a:ext>
            </a:extLst>
          </p:cNvPr>
          <p:cNvSpPr>
            <a:spLocks noGrp="1"/>
          </p:cNvSpPr>
          <p:nvPr>
            <p:ph type="title"/>
          </p:nvPr>
        </p:nvSpPr>
        <p:spPr>
          <a:xfrm>
            <a:off x="1117600" y="635000"/>
            <a:ext cx="10261600" cy="704851"/>
          </a:xfrm>
        </p:spPr>
        <p:txBody>
          <a:bodyPr lIns="0" tIns="0" rIns="0" bIns="0" anchor="b" anchorCtr="0">
            <a:noAutofit/>
          </a:bodyPr>
          <a:lstStyle>
            <a:lvl1pPr algn="l">
              <a:lnSpc>
                <a:spcPts val="3000"/>
              </a:lnSpc>
              <a:defRPr sz="2667" b="1">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8" name="Footer Placeholder 4">
            <a:extLst>
              <a:ext uri="{FF2B5EF4-FFF2-40B4-BE49-F238E27FC236}">
                <a16:creationId xmlns:a16="http://schemas.microsoft.com/office/drawing/2014/main" id="{986EE370-EA09-97C3-6A0C-5515DC1B7AD3}"/>
              </a:ext>
            </a:extLst>
          </p:cNvPr>
          <p:cNvSpPr>
            <a:spLocks noGrp="1"/>
          </p:cNvSpPr>
          <p:nvPr>
            <p:ph type="ftr" sz="quarter" idx="3"/>
          </p:nvPr>
        </p:nvSpPr>
        <p:spPr>
          <a:xfrm>
            <a:off x="8153400" y="6477000"/>
            <a:ext cx="3329940" cy="381000"/>
          </a:xfrm>
          <a:prstGeom prst="rect">
            <a:avLst/>
          </a:prstGeom>
        </p:spPr>
        <p:txBody>
          <a:bodyPr vert="horz" lIns="0" tIns="0" rIns="0" bIns="0" rtlCol="0" anchor="ctr">
            <a:noAutofit/>
          </a:bodyPr>
          <a:lstStyle>
            <a:lvl1pPr marL="0" indent="0" algn="r" defTabSz="914446" rtl="0" eaLnBrk="1" latinLnBrk="0" hangingPunct="1">
              <a:lnSpc>
                <a:spcPct val="90000"/>
              </a:lnSpc>
              <a:spcBef>
                <a:spcPts val="1000"/>
              </a:spcBef>
              <a:buFont typeface="Arial" panose="020B0604020202020204" pitchFamily="34" charset="0"/>
              <a:buNone/>
              <a:defRPr lang="en-US" sz="792" kern="120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Ellison Medical Institute</a:t>
            </a:r>
          </a:p>
        </p:txBody>
      </p:sp>
      <p:sp>
        <p:nvSpPr>
          <p:cNvPr id="9" name="Slide Number Placeholder 5">
            <a:extLst>
              <a:ext uri="{FF2B5EF4-FFF2-40B4-BE49-F238E27FC236}">
                <a16:creationId xmlns:a16="http://schemas.microsoft.com/office/drawing/2014/main" id="{30701532-259E-5EB6-429A-4878E3643375}"/>
              </a:ext>
            </a:extLst>
          </p:cNvPr>
          <p:cNvSpPr>
            <a:spLocks noGrp="1"/>
          </p:cNvSpPr>
          <p:nvPr>
            <p:ph type="sldNum" sz="quarter" idx="4"/>
          </p:nvPr>
        </p:nvSpPr>
        <p:spPr>
          <a:xfrm>
            <a:off x="11666141" y="6477000"/>
            <a:ext cx="159749" cy="381000"/>
          </a:xfrm>
          <a:prstGeom prst="rect">
            <a:avLst/>
          </a:prstGeom>
        </p:spPr>
        <p:txBody>
          <a:bodyPr vert="horz" wrap="none" lIns="0" tIns="0" rIns="0" bIns="18288" rtlCol="0" anchor="ctr" anchorCtr="0">
            <a:noAutofit/>
          </a:bodyPr>
          <a:lstStyle>
            <a:lvl1pPr algn="l">
              <a:lnSpc>
                <a:spcPct val="100000"/>
              </a:lnSpc>
              <a:defRPr lang="en-US" sz="792" kern="120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fld id="{FFA4923E-B19B-463D-A174-61D3309026C5}" type="slidenum">
              <a:rPr lang="en-US" smtClean="0"/>
              <a:pPr/>
              <a:t>‹#›</a:t>
            </a:fld>
            <a:endParaRPr lang="en-US"/>
          </a:p>
        </p:txBody>
      </p:sp>
      <p:sp>
        <p:nvSpPr>
          <p:cNvPr id="10" name="TextBox 9">
            <a:extLst>
              <a:ext uri="{FF2B5EF4-FFF2-40B4-BE49-F238E27FC236}">
                <a16:creationId xmlns:a16="http://schemas.microsoft.com/office/drawing/2014/main" id="{9B5009B9-F13D-8381-6B7D-DD834FFE71C2}"/>
              </a:ext>
            </a:extLst>
          </p:cNvPr>
          <p:cNvSpPr txBox="1"/>
          <p:nvPr userDrawn="1"/>
        </p:nvSpPr>
        <p:spPr>
          <a:xfrm>
            <a:off x="11512021" y="6477000"/>
            <a:ext cx="87811" cy="381000"/>
          </a:xfrm>
          <a:prstGeom prst="rect">
            <a:avLst/>
          </a:prstGeom>
          <a:noFill/>
          <a:ln>
            <a:noFill/>
          </a:ln>
        </p:spPr>
        <p:txBody>
          <a:bodyPr wrap="square" lIns="0" tIns="0" rIns="0" bIns="0" rtlCol="0" anchor="ctr" anchorCtr="0">
            <a:noAutofit/>
          </a:bodyPr>
          <a:lstStyle/>
          <a:p>
            <a:pPr algn="r">
              <a:lnSpc>
                <a:spcPct val="77000"/>
              </a:lnSpc>
            </a:pPr>
            <a:r>
              <a:rPr lang="en-US" sz="792" b="0">
                <a:solidFill>
                  <a:schemeClr val="tx2"/>
                </a:solidFill>
                <a:latin typeface="Tahoma" panose="020B0604030504040204" pitchFamily="34" charset="0"/>
                <a:ea typeface="Tahoma" panose="020B0604030504040204" pitchFamily="34" charset="0"/>
                <a:cs typeface="Tahoma" panose="020B0604030504040204" pitchFamily="34" charset="0"/>
              </a:rPr>
              <a:t>|</a:t>
            </a:r>
            <a:endParaRPr lang="en-US" sz="792" b="1">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
        <p:nvSpPr>
          <p:cNvPr id="11" name="Rectangle 10">
            <a:extLst>
              <a:ext uri="{FF2B5EF4-FFF2-40B4-BE49-F238E27FC236}">
                <a16:creationId xmlns:a16="http://schemas.microsoft.com/office/drawing/2014/main" id="{D9879D6B-9FC9-94A1-F653-8800D27A4E79}"/>
              </a:ext>
            </a:extLst>
          </p:cNvPr>
          <p:cNvSpPr/>
          <p:nvPr userDrawn="1"/>
        </p:nvSpPr>
        <p:spPr>
          <a:xfrm>
            <a:off x="0" y="0"/>
            <a:ext cx="254000" cy="6858000"/>
          </a:xfrm>
          <a:prstGeom prst="rect">
            <a:avLst/>
          </a:prstGeom>
          <a:gradFill>
            <a:gsLst>
              <a:gs pos="0">
                <a:schemeClr val="accent3"/>
              </a:gs>
              <a:gs pos="100000">
                <a:srgbClr val="D6D2C4">
                  <a:alpha val="10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2" name="Picture Placeholder 7">
            <a:extLst>
              <a:ext uri="{FF2B5EF4-FFF2-40B4-BE49-F238E27FC236}">
                <a16:creationId xmlns:a16="http://schemas.microsoft.com/office/drawing/2014/main" id="{613E9A6A-B385-29B0-206E-BFFA8AC92CCA}"/>
              </a:ext>
            </a:extLst>
          </p:cNvPr>
          <p:cNvSpPr>
            <a:spLocks noGrp="1"/>
          </p:cNvSpPr>
          <p:nvPr>
            <p:ph type="pic" sz="quarter" idx="14" hasCustomPrompt="1"/>
          </p:nvPr>
        </p:nvSpPr>
        <p:spPr>
          <a:xfrm>
            <a:off x="6376044" y="1834896"/>
            <a:ext cx="5003156" cy="3880104"/>
          </a:xfrm>
          <a:solidFill>
            <a:schemeClr val="bg1"/>
          </a:solidFill>
        </p:spPr>
        <p:txBody>
          <a:bodyPr tIns="182880"/>
          <a:lstStyle>
            <a:lvl1pPr marL="0" indent="0" algn="ctr" defTabSz="731557" rtl="0" eaLnBrk="1" latinLnBrk="0" hangingPunct="1">
              <a:lnSpc>
                <a:spcPct val="90000"/>
              </a:lnSpc>
              <a:spcBef>
                <a:spcPts val="800"/>
              </a:spcBef>
              <a:buFont typeface="Arial" panose="020B0604020202020204" pitchFamily="34" charset="0"/>
              <a:buNone/>
              <a:defRPr lang="en-US" sz="2267" b="1" kern="1200" dirty="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Click on icon to insert picture</a:t>
            </a:r>
          </a:p>
        </p:txBody>
      </p:sp>
      <p:sp>
        <p:nvSpPr>
          <p:cNvPr id="13" name="Text Placeholder 9">
            <a:extLst>
              <a:ext uri="{FF2B5EF4-FFF2-40B4-BE49-F238E27FC236}">
                <a16:creationId xmlns:a16="http://schemas.microsoft.com/office/drawing/2014/main" id="{6372E594-5EEC-42AD-489F-E7ED3F4EB745}"/>
              </a:ext>
            </a:extLst>
          </p:cNvPr>
          <p:cNvSpPr>
            <a:spLocks noGrp="1"/>
          </p:cNvSpPr>
          <p:nvPr>
            <p:ph type="body" sz="quarter" idx="15"/>
          </p:nvPr>
        </p:nvSpPr>
        <p:spPr>
          <a:xfrm>
            <a:off x="6376044" y="5816600"/>
            <a:ext cx="5003156" cy="291846"/>
          </a:xfrm>
        </p:spPr>
        <p:txBody>
          <a:bodyPr lIns="0" tIns="91440" rIns="0" bIns="0"/>
          <a:lstStyle>
            <a:lvl1pPr marL="0" indent="0">
              <a:lnSpc>
                <a:spcPts val="1267"/>
              </a:lnSpc>
              <a:spcBef>
                <a:spcPts val="0"/>
              </a:spcBef>
              <a:buNone/>
              <a:defRPr sz="1067" i="1">
                <a:solidFill>
                  <a:schemeClr val="accent3"/>
                </a:solidFill>
                <a:latin typeface="Tahoma" panose="020B0604030504040204" pitchFamily="34" charset="0"/>
                <a:ea typeface="Tahoma" panose="020B0604030504040204" pitchFamily="34" charset="0"/>
                <a:cs typeface="Tahoma" panose="020B0604030504040204" pitchFamily="34" charset="0"/>
              </a:defRPr>
            </a:lvl1pPr>
          </a:lstStyle>
          <a:p>
            <a:pPr lvl="0"/>
            <a:r>
              <a:rPr lang="en-US"/>
              <a:t>Click to edit Master text styles</a:t>
            </a:r>
          </a:p>
        </p:txBody>
      </p:sp>
      <p:sp>
        <p:nvSpPr>
          <p:cNvPr id="2" name="Content Placeholder 7">
            <a:extLst>
              <a:ext uri="{FF2B5EF4-FFF2-40B4-BE49-F238E27FC236}">
                <a16:creationId xmlns:a16="http://schemas.microsoft.com/office/drawing/2014/main" id="{50A0CB15-7DD6-446F-6E21-A64A071BBED1}"/>
              </a:ext>
            </a:extLst>
          </p:cNvPr>
          <p:cNvSpPr>
            <a:spLocks noGrp="1"/>
          </p:cNvSpPr>
          <p:nvPr>
            <p:ph idx="1" hasCustomPrompt="1"/>
          </p:nvPr>
        </p:nvSpPr>
        <p:spPr>
          <a:xfrm>
            <a:off x="1129553" y="1834896"/>
            <a:ext cx="5003156" cy="4273549"/>
          </a:xfrm>
        </p:spPr>
        <p:txBody>
          <a:bodyPr>
            <a:normAutofit/>
          </a:bodyPr>
          <a:lstStyle>
            <a:lvl1pPr>
              <a:buClr>
                <a:schemeClr val="accent3"/>
              </a:buClr>
              <a:defRPr sz="1333">
                <a:latin typeface="Tahoma" panose="020B0604030504040204" pitchFamily="34" charset="0"/>
                <a:ea typeface="Tahoma" panose="020B0604030504040204" pitchFamily="34" charset="0"/>
                <a:cs typeface="Tahoma" panose="020B0604030504040204" pitchFamily="34" charset="0"/>
              </a:defRPr>
            </a:lvl1pPr>
            <a:lvl2pPr>
              <a:defRPr sz="1333">
                <a:latin typeface="Tahoma" panose="020B0604030504040204" pitchFamily="34" charset="0"/>
                <a:ea typeface="Tahoma" panose="020B0604030504040204" pitchFamily="34" charset="0"/>
                <a:cs typeface="Tahoma" panose="020B0604030504040204" pitchFamily="34" charset="0"/>
              </a:defRPr>
            </a:lvl2pPr>
            <a:lvl3pPr>
              <a:defRPr sz="1333">
                <a:latin typeface="Tahoma" panose="020B0604030504040204" pitchFamily="34" charset="0"/>
                <a:ea typeface="Tahoma" panose="020B0604030504040204" pitchFamily="34" charset="0"/>
                <a:cs typeface="Tahoma" panose="020B0604030504040204" pitchFamily="34" charset="0"/>
              </a:defRPr>
            </a:lvl3pPr>
          </a:lstStyle>
          <a:p>
            <a:r>
              <a:rPr lang="en-US"/>
              <a:t>First level</a:t>
            </a:r>
          </a:p>
          <a:p>
            <a:r>
              <a:rPr lang="en-US"/>
              <a:t>Second level</a:t>
            </a:r>
          </a:p>
          <a:p>
            <a:pPr lvl="1"/>
            <a:r>
              <a:rPr lang="en-US"/>
              <a:t>Third level</a:t>
            </a:r>
          </a:p>
          <a:p>
            <a:pPr lvl="2"/>
            <a:r>
              <a:rPr lang="en-US"/>
              <a:t>Fourth level</a:t>
            </a:r>
          </a:p>
          <a:p>
            <a:pPr lvl="2"/>
            <a:endParaRPr lang="en-US"/>
          </a:p>
        </p:txBody>
      </p:sp>
    </p:spTree>
    <p:extLst>
      <p:ext uri="{BB962C8B-B14F-4D97-AF65-F5344CB8AC3E}">
        <p14:creationId xmlns:p14="http://schemas.microsoft.com/office/powerpoint/2010/main" val="326869805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tatement">
    <p:bg>
      <p:bgPr>
        <a:gradFill>
          <a:gsLst>
            <a:gs pos="26000">
              <a:schemeClr val="accent3"/>
            </a:gs>
            <a:gs pos="100000">
              <a:srgbClr val="D6D2C4">
                <a:alpha val="100000"/>
              </a:srgbClr>
            </a:gs>
          </a:gsLst>
          <a:lin ang="2700000" scaled="0"/>
        </a:gra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F00261-3C73-4974-1C38-1C545693DF15}"/>
              </a:ext>
            </a:extLst>
          </p:cNvPr>
          <p:cNvSpPr/>
          <p:nvPr userDrawn="1"/>
        </p:nvSpPr>
        <p:spPr>
          <a:xfrm>
            <a:off x="0" y="6477000"/>
            <a:ext cx="121920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7" name="Footer Placeholder 4">
            <a:extLst>
              <a:ext uri="{FF2B5EF4-FFF2-40B4-BE49-F238E27FC236}">
                <a16:creationId xmlns:a16="http://schemas.microsoft.com/office/drawing/2014/main" id="{46D63DAE-2529-C550-D5AD-EB4398D796EA}"/>
              </a:ext>
            </a:extLst>
          </p:cNvPr>
          <p:cNvSpPr>
            <a:spLocks noGrp="1"/>
          </p:cNvSpPr>
          <p:nvPr>
            <p:ph type="ftr" sz="quarter" idx="3"/>
          </p:nvPr>
        </p:nvSpPr>
        <p:spPr>
          <a:xfrm>
            <a:off x="8153400" y="6477000"/>
            <a:ext cx="3329940" cy="381000"/>
          </a:xfrm>
          <a:prstGeom prst="rect">
            <a:avLst/>
          </a:prstGeom>
        </p:spPr>
        <p:txBody>
          <a:bodyPr vert="horz" lIns="0" tIns="0" rIns="0" bIns="0" rtlCol="0" anchor="ctr">
            <a:noAutofit/>
          </a:bodyPr>
          <a:lstStyle>
            <a:lvl1pPr marL="0" indent="0" algn="r" defTabSz="914446" rtl="0" eaLnBrk="1" latinLnBrk="0" hangingPunct="1">
              <a:lnSpc>
                <a:spcPct val="90000"/>
              </a:lnSpc>
              <a:spcBef>
                <a:spcPts val="1000"/>
              </a:spcBef>
              <a:buFont typeface="Arial" panose="020B0604020202020204" pitchFamily="34" charset="0"/>
              <a:buNone/>
              <a:defRPr lang="en-US" sz="792" kern="120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Ellison Medical Institute</a:t>
            </a:r>
          </a:p>
        </p:txBody>
      </p:sp>
      <p:sp>
        <p:nvSpPr>
          <p:cNvPr id="8" name="Slide Number Placeholder 5">
            <a:extLst>
              <a:ext uri="{FF2B5EF4-FFF2-40B4-BE49-F238E27FC236}">
                <a16:creationId xmlns:a16="http://schemas.microsoft.com/office/drawing/2014/main" id="{66771EB3-E823-590E-AA52-C29F4E22631E}"/>
              </a:ext>
            </a:extLst>
          </p:cNvPr>
          <p:cNvSpPr>
            <a:spLocks noGrp="1"/>
          </p:cNvSpPr>
          <p:nvPr>
            <p:ph type="sldNum" sz="quarter" idx="4"/>
          </p:nvPr>
        </p:nvSpPr>
        <p:spPr>
          <a:xfrm>
            <a:off x="11666141" y="6477000"/>
            <a:ext cx="159749" cy="381000"/>
          </a:xfrm>
          <a:prstGeom prst="rect">
            <a:avLst/>
          </a:prstGeom>
        </p:spPr>
        <p:txBody>
          <a:bodyPr vert="horz" wrap="none" lIns="0" tIns="0" rIns="0" bIns="18288" rtlCol="0" anchor="ctr" anchorCtr="0">
            <a:noAutofit/>
          </a:bodyPr>
          <a:lstStyle>
            <a:lvl1pPr algn="l">
              <a:lnSpc>
                <a:spcPct val="100000"/>
              </a:lnSpc>
              <a:defRPr lang="en-US" sz="792" kern="120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fld id="{FFA4923E-B19B-463D-A174-61D3309026C5}" type="slidenum">
              <a:rPr lang="en-US" smtClean="0"/>
              <a:pPr/>
              <a:t>‹#›</a:t>
            </a:fld>
            <a:endParaRPr lang="en-US"/>
          </a:p>
        </p:txBody>
      </p:sp>
      <p:sp>
        <p:nvSpPr>
          <p:cNvPr id="9" name="TextBox 8">
            <a:extLst>
              <a:ext uri="{FF2B5EF4-FFF2-40B4-BE49-F238E27FC236}">
                <a16:creationId xmlns:a16="http://schemas.microsoft.com/office/drawing/2014/main" id="{0F40CB25-B058-06B3-2122-487716131955}"/>
              </a:ext>
            </a:extLst>
          </p:cNvPr>
          <p:cNvSpPr txBox="1"/>
          <p:nvPr userDrawn="1"/>
        </p:nvSpPr>
        <p:spPr>
          <a:xfrm>
            <a:off x="11512021" y="6477000"/>
            <a:ext cx="87811" cy="381000"/>
          </a:xfrm>
          <a:prstGeom prst="rect">
            <a:avLst/>
          </a:prstGeom>
          <a:noFill/>
          <a:ln>
            <a:noFill/>
          </a:ln>
        </p:spPr>
        <p:txBody>
          <a:bodyPr wrap="square" lIns="0" tIns="0" rIns="0" bIns="0" rtlCol="0" anchor="ctr" anchorCtr="0">
            <a:noAutofit/>
          </a:bodyPr>
          <a:lstStyle/>
          <a:p>
            <a:pPr algn="r">
              <a:lnSpc>
                <a:spcPct val="77000"/>
              </a:lnSpc>
            </a:pPr>
            <a:r>
              <a:rPr lang="en-US" sz="792" b="0">
                <a:solidFill>
                  <a:schemeClr val="tx2"/>
                </a:solidFill>
                <a:latin typeface="Tahoma" panose="020B0604030504040204" pitchFamily="34" charset="0"/>
                <a:ea typeface="Tahoma" panose="020B0604030504040204" pitchFamily="34" charset="0"/>
                <a:cs typeface="Tahoma" panose="020B0604030504040204" pitchFamily="34" charset="0"/>
              </a:rPr>
              <a:t>|</a:t>
            </a:r>
            <a:endParaRPr lang="en-US" sz="792" b="1">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
        <p:nvSpPr>
          <p:cNvPr id="10" name="Title 1">
            <a:extLst>
              <a:ext uri="{FF2B5EF4-FFF2-40B4-BE49-F238E27FC236}">
                <a16:creationId xmlns:a16="http://schemas.microsoft.com/office/drawing/2014/main" id="{D9197E3E-A3D3-348A-FB6B-0CC7C3839E30}"/>
              </a:ext>
            </a:extLst>
          </p:cNvPr>
          <p:cNvSpPr>
            <a:spLocks noGrp="1"/>
          </p:cNvSpPr>
          <p:nvPr>
            <p:ph type="title" hasCustomPrompt="1"/>
          </p:nvPr>
        </p:nvSpPr>
        <p:spPr>
          <a:xfrm>
            <a:off x="1371600" y="736600"/>
            <a:ext cx="9448800" cy="704851"/>
          </a:xfrm>
        </p:spPr>
        <p:txBody>
          <a:bodyPr lIns="0" tIns="0" rIns="0" bIns="0" anchor="b" anchorCtr="0">
            <a:noAutofit/>
          </a:bodyPr>
          <a:lstStyle>
            <a:lvl1pPr algn="l">
              <a:lnSpc>
                <a:spcPts val="3000"/>
              </a:lnSpc>
              <a:defRPr sz="1867" b="1" i="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11" name="Subtitle 2">
            <a:extLst>
              <a:ext uri="{FF2B5EF4-FFF2-40B4-BE49-F238E27FC236}">
                <a16:creationId xmlns:a16="http://schemas.microsoft.com/office/drawing/2014/main" id="{A33D856C-0B72-6878-0BBA-EADBC7963452}"/>
              </a:ext>
            </a:extLst>
          </p:cNvPr>
          <p:cNvSpPr>
            <a:spLocks noGrp="1"/>
          </p:cNvSpPr>
          <p:nvPr>
            <p:ph type="subTitle" idx="1" hasCustomPrompt="1"/>
          </p:nvPr>
        </p:nvSpPr>
        <p:spPr>
          <a:xfrm>
            <a:off x="1371600" y="1752600"/>
            <a:ext cx="9448800" cy="579541"/>
          </a:xfrm>
        </p:spPr>
        <p:txBody>
          <a:bodyPr lIns="0" tIns="0" rIns="0" bIns="0">
            <a:normAutofit/>
          </a:bodyPr>
          <a:lstStyle>
            <a:lvl1pPr marL="0" indent="0" algn="l">
              <a:lnSpc>
                <a:spcPct val="100000"/>
              </a:lnSpc>
              <a:spcBef>
                <a:spcPts val="0"/>
              </a:spcBef>
              <a:spcAft>
                <a:spcPts val="400"/>
              </a:spcAft>
              <a:buNone/>
              <a:defRPr sz="2667">
                <a:solidFill>
                  <a:srgbClr val="FFFFFF"/>
                </a:solidFill>
                <a:latin typeface="Tahoma" panose="020B0604030504040204" pitchFamily="34" charset="0"/>
                <a:ea typeface="Tahoma" panose="020B0604030504040204" pitchFamily="34" charset="0"/>
                <a:cs typeface="Tahoma" panose="020B0604030504040204" pitchFamily="34" charset="0"/>
              </a:defRPr>
            </a:lvl1pPr>
            <a:lvl2pPr marL="365778" indent="0" algn="ctr">
              <a:buNone/>
              <a:defRPr sz="1600"/>
            </a:lvl2pPr>
            <a:lvl3pPr marL="731557" indent="0" algn="ctr">
              <a:buNone/>
              <a:defRPr sz="1440"/>
            </a:lvl3pPr>
            <a:lvl4pPr marL="1097335" indent="0" algn="ctr">
              <a:buNone/>
              <a:defRPr sz="1280"/>
            </a:lvl4pPr>
            <a:lvl5pPr marL="1463113" indent="0" algn="ctr">
              <a:buNone/>
              <a:defRPr sz="1280"/>
            </a:lvl5pPr>
            <a:lvl6pPr marL="1828891" indent="0" algn="ctr">
              <a:buNone/>
              <a:defRPr sz="1280"/>
            </a:lvl6pPr>
            <a:lvl7pPr marL="2194670" indent="0" algn="ctr">
              <a:buNone/>
              <a:defRPr sz="1280"/>
            </a:lvl7pPr>
            <a:lvl8pPr marL="2560448" indent="0" algn="ctr">
              <a:buNone/>
              <a:defRPr sz="1280"/>
            </a:lvl8pPr>
            <a:lvl9pPr marL="2926226" indent="0" algn="ctr">
              <a:buNone/>
              <a:defRPr sz="1280"/>
            </a:lvl9pPr>
          </a:lstStyle>
          <a:p>
            <a:r>
              <a:rPr lang="en-US"/>
              <a:t>Click to edit text</a:t>
            </a:r>
          </a:p>
        </p:txBody>
      </p:sp>
    </p:spTree>
    <p:extLst>
      <p:ext uri="{BB962C8B-B14F-4D97-AF65-F5344CB8AC3E}">
        <p14:creationId xmlns:p14="http://schemas.microsoft.com/office/powerpoint/2010/main" val="351706406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8368439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
    <p:bg>
      <p:bgPr>
        <a:gradFill>
          <a:gsLst>
            <a:gs pos="30000">
              <a:schemeClr val="accent3"/>
            </a:gs>
            <a:gs pos="100000">
              <a:srgbClr val="D6D2C4">
                <a:alpha val="100000"/>
              </a:srgbClr>
            </a:gs>
          </a:gsLst>
          <a:lin ang="2700000" scaled="0"/>
        </a:gra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9802D59-A19A-1008-580A-B975EF490299}"/>
              </a:ext>
            </a:extLst>
          </p:cNvPr>
          <p:cNvSpPr/>
          <p:nvPr userDrawn="1"/>
        </p:nvSpPr>
        <p:spPr>
          <a:xfrm>
            <a:off x="0" y="6477000"/>
            <a:ext cx="121920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7" name="Footer Placeholder 4">
            <a:extLst>
              <a:ext uri="{FF2B5EF4-FFF2-40B4-BE49-F238E27FC236}">
                <a16:creationId xmlns:a16="http://schemas.microsoft.com/office/drawing/2014/main" id="{8DBC7804-727C-D820-793E-D4DBACF9BDBC}"/>
              </a:ext>
            </a:extLst>
          </p:cNvPr>
          <p:cNvSpPr>
            <a:spLocks noGrp="1"/>
          </p:cNvSpPr>
          <p:nvPr>
            <p:ph type="ftr" sz="quarter" idx="3"/>
          </p:nvPr>
        </p:nvSpPr>
        <p:spPr>
          <a:xfrm>
            <a:off x="8153400" y="6477000"/>
            <a:ext cx="3329940" cy="381000"/>
          </a:xfrm>
          <a:prstGeom prst="rect">
            <a:avLst/>
          </a:prstGeom>
        </p:spPr>
        <p:txBody>
          <a:bodyPr vert="horz" lIns="0" tIns="0" rIns="0" bIns="0" rtlCol="0" anchor="ctr">
            <a:noAutofit/>
          </a:bodyPr>
          <a:lstStyle>
            <a:lvl1pPr marL="0" indent="0" algn="r" defTabSz="914446" rtl="0" eaLnBrk="1" latinLnBrk="0" hangingPunct="1">
              <a:lnSpc>
                <a:spcPct val="90000"/>
              </a:lnSpc>
              <a:spcBef>
                <a:spcPts val="1000"/>
              </a:spcBef>
              <a:buFont typeface="Arial" panose="020B0604020202020204" pitchFamily="34" charset="0"/>
              <a:buNone/>
              <a:defRPr lang="en-US" sz="792" kern="120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Ellison Medical Institute</a:t>
            </a:r>
          </a:p>
        </p:txBody>
      </p:sp>
      <p:sp>
        <p:nvSpPr>
          <p:cNvPr id="8" name="Slide Number Placeholder 5">
            <a:extLst>
              <a:ext uri="{FF2B5EF4-FFF2-40B4-BE49-F238E27FC236}">
                <a16:creationId xmlns:a16="http://schemas.microsoft.com/office/drawing/2014/main" id="{35BB67E2-AC2C-6A58-ED49-25FBF3F14ECB}"/>
              </a:ext>
            </a:extLst>
          </p:cNvPr>
          <p:cNvSpPr>
            <a:spLocks noGrp="1"/>
          </p:cNvSpPr>
          <p:nvPr>
            <p:ph type="sldNum" sz="quarter" idx="4"/>
          </p:nvPr>
        </p:nvSpPr>
        <p:spPr>
          <a:xfrm>
            <a:off x="11666141" y="6477000"/>
            <a:ext cx="159749" cy="381000"/>
          </a:xfrm>
          <a:prstGeom prst="rect">
            <a:avLst/>
          </a:prstGeom>
        </p:spPr>
        <p:txBody>
          <a:bodyPr vert="horz" wrap="none" lIns="0" tIns="0" rIns="0" bIns="18288" rtlCol="0" anchor="ctr" anchorCtr="0">
            <a:noAutofit/>
          </a:bodyPr>
          <a:lstStyle>
            <a:lvl1pPr algn="l">
              <a:lnSpc>
                <a:spcPct val="100000"/>
              </a:lnSpc>
              <a:defRPr lang="en-US" sz="792" kern="120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fld id="{FFA4923E-B19B-463D-A174-61D3309026C5}" type="slidenum">
              <a:rPr lang="en-US" smtClean="0"/>
              <a:pPr/>
              <a:t>‹#›</a:t>
            </a:fld>
            <a:endParaRPr lang="en-US"/>
          </a:p>
        </p:txBody>
      </p:sp>
      <p:sp>
        <p:nvSpPr>
          <p:cNvPr id="9" name="TextBox 8">
            <a:extLst>
              <a:ext uri="{FF2B5EF4-FFF2-40B4-BE49-F238E27FC236}">
                <a16:creationId xmlns:a16="http://schemas.microsoft.com/office/drawing/2014/main" id="{02A7D372-1939-8571-6C68-3DBE750A8885}"/>
              </a:ext>
            </a:extLst>
          </p:cNvPr>
          <p:cNvSpPr txBox="1"/>
          <p:nvPr userDrawn="1"/>
        </p:nvSpPr>
        <p:spPr>
          <a:xfrm>
            <a:off x="11512021" y="6477000"/>
            <a:ext cx="87811" cy="381000"/>
          </a:xfrm>
          <a:prstGeom prst="rect">
            <a:avLst/>
          </a:prstGeom>
          <a:noFill/>
          <a:ln>
            <a:noFill/>
          </a:ln>
        </p:spPr>
        <p:txBody>
          <a:bodyPr wrap="square" lIns="0" tIns="0" rIns="0" bIns="0" rtlCol="0" anchor="ctr" anchorCtr="0">
            <a:noAutofit/>
          </a:bodyPr>
          <a:lstStyle/>
          <a:p>
            <a:pPr algn="r">
              <a:lnSpc>
                <a:spcPct val="77000"/>
              </a:lnSpc>
            </a:pPr>
            <a:r>
              <a:rPr lang="en-US" sz="792" b="0">
                <a:solidFill>
                  <a:schemeClr val="tx2"/>
                </a:solidFill>
                <a:latin typeface="Tahoma" panose="020B0604030504040204" pitchFamily="34" charset="0"/>
                <a:ea typeface="Tahoma" panose="020B0604030504040204" pitchFamily="34" charset="0"/>
                <a:cs typeface="Tahoma" panose="020B0604030504040204" pitchFamily="34" charset="0"/>
              </a:rPr>
              <a:t>|</a:t>
            </a:r>
            <a:endParaRPr lang="en-US" sz="792" b="1">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
        <p:nvSpPr>
          <p:cNvPr id="10" name="Content Placeholder 2">
            <a:extLst>
              <a:ext uri="{FF2B5EF4-FFF2-40B4-BE49-F238E27FC236}">
                <a16:creationId xmlns:a16="http://schemas.microsoft.com/office/drawing/2014/main" id="{CC609E37-D95D-0C1E-C4F5-DD5B4BEEC6DB}"/>
              </a:ext>
            </a:extLst>
          </p:cNvPr>
          <p:cNvSpPr>
            <a:spLocks noGrp="1"/>
          </p:cNvSpPr>
          <p:nvPr>
            <p:ph idx="1" hasCustomPrompt="1"/>
          </p:nvPr>
        </p:nvSpPr>
        <p:spPr>
          <a:xfrm>
            <a:off x="1354667" y="1588360"/>
            <a:ext cx="4741333" cy="3681280"/>
          </a:xfrm>
        </p:spPr>
        <p:txBody>
          <a:bodyPr lIns="0" tIns="0" rIns="0" bIns="0">
            <a:noAutofit/>
          </a:bodyPr>
          <a:lstStyle>
            <a:lvl1pPr marL="119598" indent="-119598">
              <a:lnSpc>
                <a:spcPts val="2933"/>
              </a:lnSpc>
              <a:spcBef>
                <a:spcPts val="0"/>
              </a:spcBef>
              <a:buFont typeface="Trebuchet MS" panose="020B0603020202020204" pitchFamily="34" charset="0"/>
              <a:buChar char=" "/>
              <a:defRPr sz="2933" b="0" i="0" cap="none"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254013" indent="-118539">
              <a:lnSpc>
                <a:spcPts val="1400"/>
              </a:lnSpc>
              <a:spcBef>
                <a:spcPts val="733"/>
              </a:spcBef>
              <a:buFont typeface="Trebuchet MS" panose="020B0603020202020204" pitchFamily="34" charset="0"/>
              <a:buChar char="—"/>
              <a:tabLst/>
              <a:defRPr lang="en-US" sz="1867" b="1" kern="1200" dirty="0">
                <a:solidFill>
                  <a:schemeClr val="bg1"/>
                </a:solidFill>
                <a:latin typeface="Tahoma" panose="020B0604030504040204" pitchFamily="34" charset="0"/>
                <a:ea typeface="Tahoma" panose="020B0604030504040204" pitchFamily="34" charset="0"/>
                <a:cs typeface="Tahoma" panose="020B0604030504040204" pitchFamily="34" charset="0"/>
              </a:defRPr>
            </a:lvl2pPr>
            <a:lvl3pPr marL="441347" indent="-200035">
              <a:lnSpc>
                <a:spcPts val="1800"/>
              </a:lnSpc>
              <a:spcBef>
                <a:spcPts val="867"/>
              </a:spcBef>
              <a:buFont typeface="Trebuchet MS" panose="020B0603020202020204" pitchFamily="34" charset="0"/>
              <a:buChar char="•"/>
              <a:tabLst/>
              <a:defRPr sz="1867">
                <a:solidFill>
                  <a:schemeClr val="bg1"/>
                </a:solidFill>
                <a:latin typeface="Tahoma" panose="020B0604030504040204" pitchFamily="34" charset="0"/>
                <a:ea typeface="Tahoma" panose="020B0604030504040204" pitchFamily="34" charset="0"/>
                <a:cs typeface="Tahoma" panose="020B0604030504040204" pitchFamily="34" charset="0"/>
              </a:defRPr>
            </a:lvl3pPr>
            <a:lvl4pPr>
              <a:lnSpc>
                <a:spcPts val="1800"/>
              </a:lnSpc>
              <a:defRPr sz="1867">
                <a:solidFill>
                  <a:schemeClr val="bg1"/>
                </a:solidFill>
                <a:latin typeface="Tahoma" panose="020B0604030504040204" pitchFamily="34" charset="0"/>
                <a:ea typeface="Tahoma" panose="020B0604030504040204" pitchFamily="34" charset="0"/>
                <a:cs typeface="Tahoma" panose="020B0604030504040204" pitchFamily="34" charset="0"/>
              </a:defRPr>
            </a:lvl4pPr>
            <a:lvl5pPr>
              <a:lnSpc>
                <a:spcPts val="1800"/>
              </a:lnSpc>
              <a:defRPr sz="1867">
                <a:solidFill>
                  <a:schemeClr val="bg1"/>
                </a:solidFill>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text</a:t>
            </a:r>
            <a:br>
              <a:rPr lang="en-US"/>
            </a:br>
            <a:endParaRPr lang="en-US"/>
          </a:p>
          <a:p>
            <a:pPr lvl="1"/>
            <a:r>
              <a:rPr lang="en-US"/>
              <a:t>Second level</a:t>
            </a:r>
          </a:p>
        </p:txBody>
      </p:sp>
      <p:sp>
        <p:nvSpPr>
          <p:cNvPr id="11" name="Graphic 4">
            <a:extLst>
              <a:ext uri="{FF2B5EF4-FFF2-40B4-BE49-F238E27FC236}">
                <a16:creationId xmlns:a16="http://schemas.microsoft.com/office/drawing/2014/main" id="{4712C4B8-88D3-2F8E-1D35-A1D70BC5DE4E}"/>
              </a:ext>
            </a:extLst>
          </p:cNvPr>
          <p:cNvSpPr/>
          <p:nvPr userDrawn="1"/>
        </p:nvSpPr>
        <p:spPr>
          <a:xfrm>
            <a:off x="604725" y="1081088"/>
            <a:ext cx="1119867" cy="752475"/>
          </a:xfrm>
          <a:custGeom>
            <a:avLst/>
            <a:gdLst>
              <a:gd name="connsiteX0" fmla="*/ 0 w 1255156"/>
              <a:gd name="connsiteY0" fmla="*/ 513979 h 843381"/>
              <a:gd name="connsiteX1" fmla="*/ 292484 w 1255156"/>
              <a:gd name="connsiteY1" fmla="*/ 843382 h 843381"/>
              <a:gd name="connsiteX2" fmla="*/ 550897 w 1255156"/>
              <a:gd name="connsiteY2" fmla="*/ 604847 h 843381"/>
              <a:gd name="connsiteX3" fmla="*/ 278292 w 1255156"/>
              <a:gd name="connsiteY3" fmla="*/ 383353 h 843381"/>
              <a:gd name="connsiteX4" fmla="*/ 559422 w 1255156"/>
              <a:gd name="connsiteY4" fmla="*/ 167535 h 843381"/>
              <a:gd name="connsiteX5" fmla="*/ 559422 w 1255156"/>
              <a:gd name="connsiteY5" fmla="*/ 0 h 843381"/>
              <a:gd name="connsiteX6" fmla="*/ 0 w 1255156"/>
              <a:gd name="connsiteY6" fmla="*/ 513979 h 843381"/>
              <a:gd name="connsiteX7" fmla="*/ 0 w 1255156"/>
              <a:gd name="connsiteY7" fmla="*/ 513979 h 843381"/>
              <a:gd name="connsiteX8" fmla="*/ 695725 w 1255156"/>
              <a:gd name="connsiteY8" fmla="*/ 513979 h 843381"/>
              <a:gd name="connsiteX9" fmla="*/ 988219 w 1255156"/>
              <a:gd name="connsiteY9" fmla="*/ 843382 h 843381"/>
              <a:gd name="connsiteX10" fmla="*/ 1246632 w 1255156"/>
              <a:gd name="connsiteY10" fmla="*/ 604847 h 843381"/>
              <a:gd name="connsiteX11" fmla="*/ 974027 w 1255156"/>
              <a:gd name="connsiteY11" fmla="*/ 383353 h 843381"/>
              <a:gd name="connsiteX12" fmla="*/ 1255157 w 1255156"/>
              <a:gd name="connsiteY12" fmla="*/ 167535 h 843381"/>
              <a:gd name="connsiteX13" fmla="*/ 1255157 w 1255156"/>
              <a:gd name="connsiteY13" fmla="*/ 0 h 843381"/>
              <a:gd name="connsiteX14" fmla="*/ 695725 w 1255156"/>
              <a:gd name="connsiteY14" fmla="*/ 513979 h 843381"/>
              <a:gd name="connsiteX15" fmla="*/ 695725 w 1255156"/>
              <a:gd name="connsiteY15" fmla="*/ 513979 h 843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55156" h="843381">
                <a:moveTo>
                  <a:pt x="0" y="513979"/>
                </a:moveTo>
                <a:cubicBezTo>
                  <a:pt x="0" y="709917"/>
                  <a:pt x="119263" y="843382"/>
                  <a:pt x="292484" y="843382"/>
                </a:cubicBezTo>
                <a:cubicBezTo>
                  <a:pt x="431635" y="843382"/>
                  <a:pt x="550897" y="766715"/>
                  <a:pt x="550897" y="604847"/>
                </a:cubicBezTo>
                <a:cubicBezTo>
                  <a:pt x="550897" y="440150"/>
                  <a:pt x="411756" y="363474"/>
                  <a:pt x="278292" y="383353"/>
                </a:cubicBezTo>
                <a:cubicBezTo>
                  <a:pt x="278292" y="244211"/>
                  <a:pt x="389039" y="181737"/>
                  <a:pt x="559422" y="167535"/>
                </a:cubicBezTo>
                <a:lnTo>
                  <a:pt x="559422" y="0"/>
                </a:lnTo>
                <a:cubicBezTo>
                  <a:pt x="235696" y="0"/>
                  <a:pt x="0" y="139141"/>
                  <a:pt x="0" y="513979"/>
                </a:cubicBezTo>
                <a:lnTo>
                  <a:pt x="0" y="513979"/>
                </a:lnTo>
                <a:close/>
                <a:moveTo>
                  <a:pt x="695725" y="513979"/>
                </a:moveTo>
                <a:cubicBezTo>
                  <a:pt x="695725" y="709917"/>
                  <a:pt x="814988" y="843382"/>
                  <a:pt x="988219" y="843382"/>
                </a:cubicBezTo>
                <a:cubicBezTo>
                  <a:pt x="1127360" y="843382"/>
                  <a:pt x="1246632" y="766715"/>
                  <a:pt x="1246632" y="604847"/>
                </a:cubicBezTo>
                <a:cubicBezTo>
                  <a:pt x="1246632" y="440150"/>
                  <a:pt x="1107491" y="363474"/>
                  <a:pt x="974027" y="383353"/>
                </a:cubicBezTo>
                <a:cubicBezTo>
                  <a:pt x="974027" y="244211"/>
                  <a:pt x="1084774" y="181737"/>
                  <a:pt x="1255157" y="167535"/>
                </a:cubicBezTo>
                <a:lnTo>
                  <a:pt x="1255157" y="0"/>
                </a:lnTo>
                <a:cubicBezTo>
                  <a:pt x="931421" y="0"/>
                  <a:pt x="695725" y="139141"/>
                  <a:pt x="695725" y="513979"/>
                </a:cubicBezTo>
                <a:lnTo>
                  <a:pt x="695725" y="513979"/>
                </a:lnTo>
                <a:close/>
              </a:path>
            </a:pathLst>
          </a:custGeom>
          <a:solidFill>
            <a:schemeClr val="bg1">
              <a:alpha val="30000"/>
            </a:schemeClr>
          </a:solidFill>
          <a:ln w="9525" cap="flat">
            <a:noFill/>
            <a:prstDash val="solid"/>
            <a:miter/>
          </a:ln>
        </p:spPr>
        <p:txBody>
          <a:bodyPr rtlCol="0" anchor="ctr"/>
          <a:lstStyle/>
          <a:p>
            <a:endParaRPr lang="en-US" sz="80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8700933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able">
    <p:bg>
      <p:bgPr>
        <a:solidFill>
          <a:srgbClr val="FFFFFF"/>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DB2C41FC-D241-4DB8-CC60-7B7AD02602C8}"/>
              </a:ext>
            </a:extLst>
          </p:cNvPr>
          <p:cNvSpPr>
            <a:spLocks noGrp="1"/>
          </p:cNvSpPr>
          <p:nvPr>
            <p:ph type="title"/>
          </p:nvPr>
        </p:nvSpPr>
        <p:spPr>
          <a:xfrm>
            <a:off x="1117600" y="635000"/>
            <a:ext cx="10261600" cy="704851"/>
          </a:xfrm>
        </p:spPr>
        <p:txBody>
          <a:bodyPr lIns="0" tIns="0" rIns="0" bIns="0" anchor="b" anchorCtr="0">
            <a:noAutofit/>
          </a:bodyPr>
          <a:lstStyle>
            <a:lvl1pPr algn="l">
              <a:lnSpc>
                <a:spcPts val="3000"/>
              </a:lnSpc>
              <a:defRPr sz="2667" b="1">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14" name="Footer Placeholder 4">
            <a:extLst>
              <a:ext uri="{FF2B5EF4-FFF2-40B4-BE49-F238E27FC236}">
                <a16:creationId xmlns:a16="http://schemas.microsoft.com/office/drawing/2014/main" id="{F7F82AE3-4061-CF69-B443-861D6FA29403}"/>
              </a:ext>
            </a:extLst>
          </p:cNvPr>
          <p:cNvSpPr>
            <a:spLocks noGrp="1"/>
          </p:cNvSpPr>
          <p:nvPr>
            <p:ph type="ftr" sz="quarter" idx="3"/>
          </p:nvPr>
        </p:nvSpPr>
        <p:spPr>
          <a:xfrm>
            <a:off x="8153400" y="6477000"/>
            <a:ext cx="3329940" cy="381000"/>
          </a:xfrm>
          <a:prstGeom prst="rect">
            <a:avLst/>
          </a:prstGeom>
        </p:spPr>
        <p:txBody>
          <a:bodyPr vert="horz" lIns="0" tIns="0" rIns="0" bIns="0" rtlCol="0" anchor="ctr">
            <a:noAutofit/>
          </a:bodyPr>
          <a:lstStyle>
            <a:lvl1pPr marL="0" indent="0" algn="r" defTabSz="914446" rtl="0" eaLnBrk="1" latinLnBrk="0" hangingPunct="1">
              <a:lnSpc>
                <a:spcPct val="90000"/>
              </a:lnSpc>
              <a:spcBef>
                <a:spcPts val="1000"/>
              </a:spcBef>
              <a:buFont typeface="Arial" panose="020B0604020202020204" pitchFamily="34" charset="0"/>
              <a:buNone/>
              <a:defRPr lang="en-US" sz="792" kern="120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Ellison Medical Institute</a:t>
            </a:r>
          </a:p>
        </p:txBody>
      </p:sp>
      <p:sp>
        <p:nvSpPr>
          <p:cNvPr id="15" name="Slide Number Placeholder 5">
            <a:extLst>
              <a:ext uri="{FF2B5EF4-FFF2-40B4-BE49-F238E27FC236}">
                <a16:creationId xmlns:a16="http://schemas.microsoft.com/office/drawing/2014/main" id="{966F9A01-4914-E326-F5AA-70CDF526E046}"/>
              </a:ext>
            </a:extLst>
          </p:cNvPr>
          <p:cNvSpPr>
            <a:spLocks noGrp="1"/>
          </p:cNvSpPr>
          <p:nvPr>
            <p:ph type="sldNum" sz="quarter" idx="4"/>
          </p:nvPr>
        </p:nvSpPr>
        <p:spPr>
          <a:xfrm>
            <a:off x="11666141" y="6477000"/>
            <a:ext cx="159749" cy="381000"/>
          </a:xfrm>
          <a:prstGeom prst="rect">
            <a:avLst/>
          </a:prstGeom>
        </p:spPr>
        <p:txBody>
          <a:bodyPr vert="horz" wrap="none" lIns="0" tIns="0" rIns="0" bIns="18288" rtlCol="0" anchor="ctr" anchorCtr="0">
            <a:noAutofit/>
          </a:bodyPr>
          <a:lstStyle>
            <a:lvl1pPr algn="l">
              <a:lnSpc>
                <a:spcPct val="100000"/>
              </a:lnSpc>
              <a:defRPr lang="en-US" sz="792" kern="120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fld id="{FFA4923E-B19B-463D-A174-61D3309026C5}" type="slidenum">
              <a:rPr lang="en-US" smtClean="0"/>
              <a:pPr/>
              <a:t>‹#›</a:t>
            </a:fld>
            <a:endParaRPr lang="en-US"/>
          </a:p>
        </p:txBody>
      </p:sp>
      <p:sp>
        <p:nvSpPr>
          <p:cNvPr id="16" name="TextBox 15">
            <a:extLst>
              <a:ext uri="{FF2B5EF4-FFF2-40B4-BE49-F238E27FC236}">
                <a16:creationId xmlns:a16="http://schemas.microsoft.com/office/drawing/2014/main" id="{3185BBAD-F248-3AB3-9091-73CF8141F1EE}"/>
              </a:ext>
            </a:extLst>
          </p:cNvPr>
          <p:cNvSpPr txBox="1"/>
          <p:nvPr userDrawn="1"/>
        </p:nvSpPr>
        <p:spPr>
          <a:xfrm>
            <a:off x="11512021" y="6477000"/>
            <a:ext cx="87811" cy="381000"/>
          </a:xfrm>
          <a:prstGeom prst="rect">
            <a:avLst/>
          </a:prstGeom>
          <a:noFill/>
          <a:ln>
            <a:noFill/>
          </a:ln>
        </p:spPr>
        <p:txBody>
          <a:bodyPr wrap="square" lIns="0" tIns="0" rIns="0" bIns="0" rtlCol="0" anchor="ctr" anchorCtr="0">
            <a:noAutofit/>
          </a:bodyPr>
          <a:lstStyle/>
          <a:p>
            <a:pPr algn="r">
              <a:lnSpc>
                <a:spcPct val="77000"/>
              </a:lnSpc>
            </a:pPr>
            <a:r>
              <a:rPr lang="en-US" sz="792" b="0">
                <a:solidFill>
                  <a:schemeClr val="tx2"/>
                </a:solidFill>
                <a:latin typeface="Tahoma" panose="020B0604030504040204" pitchFamily="34" charset="0"/>
                <a:ea typeface="Tahoma" panose="020B0604030504040204" pitchFamily="34" charset="0"/>
                <a:cs typeface="Tahoma" panose="020B0604030504040204" pitchFamily="34" charset="0"/>
              </a:rPr>
              <a:t>|</a:t>
            </a:r>
            <a:endParaRPr lang="en-US" sz="792" b="1">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
        <p:nvSpPr>
          <p:cNvPr id="17" name="Rectangle 16">
            <a:extLst>
              <a:ext uri="{FF2B5EF4-FFF2-40B4-BE49-F238E27FC236}">
                <a16:creationId xmlns:a16="http://schemas.microsoft.com/office/drawing/2014/main" id="{85DC7A4D-E808-5679-C023-8500FB4E9C0F}"/>
              </a:ext>
            </a:extLst>
          </p:cNvPr>
          <p:cNvSpPr/>
          <p:nvPr userDrawn="1"/>
        </p:nvSpPr>
        <p:spPr>
          <a:xfrm>
            <a:off x="0" y="0"/>
            <a:ext cx="254000" cy="6858000"/>
          </a:xfrm>
          <a:prstGeom prst="rect">
            <a:avLst/>
          </a:prstGeom>
          <a:gradFill>
            <a:gsLst>
              <a:gs pos="0">
                <a:schemeClr val="accent3"/>
              </a:gs>
              <a:gs pos="100000">
                <a:srgbClr val="D6D2C4">
                  <a:alpha val="10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2" name="Table Placeholder 4">
            <a:extLst>
              <a:ext uri="{FF2B5EF4-FFF2-40B4-BE49-F238E27FC236}">
                <a16:creationId xmlns:a16="http://schemas.microsoft.com/office/drawing/2014/main" id="{47DDAFEE-6491-F307-6FB4-A7330005026A}"/>
              </a:ext>
            </a:extLst>
          </p:cNvPr>
          <p:cNvSpPr>
            <a:spLocks noGrp="1"/>
          </p:cNvSpPr>
          <p:nvPr>
            <p:ph type="tbl" sz="quarter" idx="10" hasCustomPrompt="1"/>
          </p:nvPr>
        </p:nvSpPr>
        <p:spPr>
          <a:xfrm>
            <a:off x="1117600" y="1905000"/>
            <a:ext cx="10160000" cy="4114800"/>
          </a:xfrm>
          <a:solidFill>
            <a:schemeClr val="bg1"/>
          </a:solidFill>
        </p:spPr>
        <p:txBody>
          <a:bodyPr lIns="0" tIns="91440" rIns="0" bIns="0"/>
          <a:lstStyle>
            <a:lvl1pPr marL="0" indent="0" algn="ctr">
              <a:buNone/>
              <a:defRPr sz="2267" b="1">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Click on icon to insert table</a:t>
            </a:r>
          </a:p>
        </p:txBody>
      </p:sp>
    </p:spTree>
    <p:extLst>
      <p:ext uri="{BB962C8B-B14F-4D97-AF65-F5344CB8AC3E}">
        <p14:creationId xmlns:p14="http://schemas.microsoft.com/office/powerpoint/2010/main" val="28646499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hart">
    <p:bg>
      <p:bgPr>
        <a:solidFill>
          <a:srgbClr val="FFFFFF"/>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55FD3D4-4393-6066-E96C-ACE776C6A2D2}"/>
              </a:ext>
            </a:extLst>
          </p:cNvPr>
          <p:cNvSpPr>
            <a:spLocks noGrp="1"/>
          </p:cNvSpPr>
          <p:nvPr>
            <p:ph type="title"/>
          </p:nvPr>
        </p:nvSpPr>
        <p:spPr>
          <a:xfrm>
            <a:off x="1117600" y="635000"/>
            <a:ext cx="10261600" cy="704851"/>
          </a:xfrm>
        </p:spPr>
        <p:txBody>
          <a:bodyPr lIns="0" tIns="0" rIns="0" bIns="0" anchor="b" anchorCtr="0">
            <a:noAutofit/>
          </a:bodyPr>
          <a:lstStyle>
            <a:lvl1pPr algn="l">
              <a:lnSpc>
                <a:spcPts val="3000"/>
              </a:lnSpc>
              <a:defRPr sz="2667" b="1">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9" name="Footer Placeholder 4">
            <a:extLst>
              <a:ext uri="{FF2B5EF4-FFF2-40B4-BE49-F238E27FC236}">
                <a16:creationId xmlns:a16="http://schemas.microsoft.com/office/drawing/2014/main" id="{6B66F73B-30AD-277F-46C9-97ADB7BC8B7E}"/>
              </a:ext>
            </a:extLst>
          </p:cNvPr>
          <p:cNvSpPr>
            <a:spLocks noGrp="1"/>
          </p:cNvSpPr>
          <p:nvPr>
            <p:ph type="ftr" sz="quarter" idx="3"/>
          </p:nvPr>
        </p:nvSpPr>
        <p:spPr>
          <a:xfrm>
            <a:off x="8153400" y="6477000"/>
            <a:ext cx="3329940" cy="381000"/>
          </a:xfrm>
          <a:prstGeom prst="rect">
            <a:avLst/>
          </a:prstGeom>
        </p:spPr>
        <p:txBody>
          <a:bodyPr vert="horz" lIns="0" tIns="0" rIns="0" bIns="0" rtlCol="0" anchor="ctr">
            <a:noAutofit/>
          </a:bodyPr>
          <a:lstStyle>
            <a:lvl1pPr marL="0" indent="0" algn="r" defTabSz="914446" rtl="0" eaLnBrk="1" latinLnBrk="0" hangingPunct="1">
              <a:lnSpc>
                <a:spcPct val="90000"/>
              </a:lnSpc>
              <a:spcBef>
                <a:spcPts val="1000"/>
              </a:spcBef>
              <a:buFont typeface="Arial" panose="020B0604020202020204" pitchFamily="34" charset="0"/>
              <a:buNone/>
              <a:defRPr lang="en-US" sz="792" kern="120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Ellison Medical Institute</a:t>
            </a:r>
          </a:p>
        </p:txBody>
      </p:sp>
      <p:sp>
        <p:nvSpPr>
          <p:cNvPr id="10" name="Slide Number Placeholder 5">
            <a:extLst>
              <a:ext uri="{FF2B5EF4-FFF2-40B4-BE49-F238E27FC236}">
                <a16:creationId xmlns:a16="http://schemas.microsoft.com/office/drawing/2014/main" id="{57F2E033-E61B-855F-56CF-173991A038DD}"/>
              </a:ext>
            </a:extLst>
          </p:cNvPr>
          <p:cNvSpPr>
            <a:spLocks noGrp="1"/>
          </p:cNvSpPr>
          <p:nvPr>
            <p:ph type="sldNum" sz="quarter" idx="4"/>
          </p:nvPr>
        </p:nvSpPr>
        <p:spPr>
          <a:xfrm>
            <a:off x="11666141" y="6477000"/>
            <a:ext cx="159749" cy="381000"/>
          </a:xfrm>
          <a:prstGeom prst="rect">
            <a:avLst/>
          </a:prstGeom>
        </p:spPr>
        <p:txBody>
          <a:bodyPr vert="horz" wrap="none" lIns="0" tIns="0" rIns="0" bIns="18288" rtlCol="0" anchor="ctr" anchorCtr="0">
            <a:noAutofit/>
          </a:bodyPr>
          <a:lstStyle>
            <a:lvl1pPr algn="l">
              <a:lnSpc>
                <a:spcPct val="100000"/>
              </a:lnSpc>
              <a:defRPr lang="en-US" sz="792" kern="120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fld id="{FFA4923E-B19B-463D-A174-61D3309026C5}" type="slidenum">
              <a:rPr lang="en-US" smtClean="0"/>
              <a:pPr/>
              <a:t>‹#›</a:t>
            </a:fld>
            <a:endParaRPr lang="en-US"/>
          </a:p>
        </p:txBody>
      </p:sp>
      <p:sp>
        <p:nvSpPr>
          <p:cNvPr id="11" name="TextBox 10">
            <a:extLst>
              <a:ext uri="{FF2B5EF4-FFF2-40B4-BE49-F238E27FC236}">
                <a16:creationId xmlns:a16="http://schemas.microsoft.com/office/drawing/2014/main" id="{76F15DD2-C9C7-DE8A-E8EC-14F128C72A0B}"/>
              </a:ext>
            </a:extLst>
          </p:cNvPr>
          <p:cNvSpPr txBox="1"/>
          <p:nvPr userDrawn="1"/>
        </p:nvSpPr>
        <p:spPr>
          <a:xfrm>
            <a:off x="11512021" y="6477000"/>
            <a:ext cx="87811" cy="381000"/>
          </a:xfrm>
          <a:prstGeom prst="rect">
            <a:avLst/>
          </a:prstGeom>
          <a:noFill/>
          <a:ln>
            <a:noFill/>
          </a:ln>
        </p:spPr>
        <p:txBody>
          <a:bodyPr wrap="square" lIns="0" tIns="0" rIns="0" bIns="0" rtlCol="0" anchor="ctr" anchorCtr="0">
            <a:noAutofit/>
          </a:bodyPr>
          <a:lstStyle/>
          <a:p>
            <a:pPr algn="r">
              <a:lnSpc>
                <a:spcPct val="77000"/>
              </a:lnSpc>
            </a:pPr>
            <a:r>
              <a:rPr lang="en-US" sz="792" b="0">
                <a:solidFill>
                  <a:schemeClr val="tx2"/>
                </a:solidFill>
                <a:latin typeface="Tahoma" panose="020B0604030504040204" pitchFamily="34" charset="0"/>
                <a:ea typeface="Tahoma" panose="020B0604030504040204" pitchFamily="34" charset="0"/>
                <a:cs typeface="Tahoma" panose="020B0604030504040204" pitchFamily="34" charset="0"/>
              </a:rPr>
              <a:t>|</a:t>
            </a:r>
            <a:endParaRPr lang="en-US" sz="792" b="1">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
        <p:nvSpPr>
          <p:cNvPr id="12" name="Rectangle 11">
            <a:extLst>
              <a:ext uri="{FF2B5EF4-FFF2-40B4-BE49-F238E27FC236}">
                <a16:creationId xmlns:a16="http://schemas.microsoft.com/office/drawing/2014/main" id="{2E6A5F38-C7DB-4356-BE5C-0CEEB93276C7}"/>
              </a:ext>
            </a:extLst>
          </p:cNvPr>
          <p:cNvSpPr/>
          <p:nvPr userDrawn="1"/>
        </p:nvSpPr>
        <p:spPr>
          <a:xfrm>
            <a:off x="0" y="0"/>
            <a:ext cx="254000" cy="6858000"/>
          </a:xfrm>
          <a:prstGeom prst="rect">
            <a:avLst/>
          </a:prstGeom>
          <a:gradFill>
            <a:gsLst>
              <a:gs pos="0">
                <a:schemeClr val="accent3"/>
              </a:gs>
              <a:gs pos="100000">
                <a:srgbClr val="D6D2C4">
                  <a:alpha val="10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4" name="Chart Placeholder 5">
            <a:extLst>
              <a:ext uri="{FF2B5EF4-FFF2-40B4-BE49-F238E27FC236}">
                <a16:creationId xmlns:a16="http://schemas.microsoft.com/office/drawing/2014/main" id="{B4C6274B-D0D1-D68E-5B94-602D84610B12}"/>
              </a:ext>
            </a:extLst>
          </p:cNvPr>
          <p:cNvSpPr>
            <a:spLocks noGrp="1"/>
          </p:cNvSpPr>
          <p:nvPr>
            <p:ph type="chart" sz="quarter" idx="11" hasCustomPrompt="1"/>
          </p:nvPr>
        </p:nvSpPr>
        <p:spPr>
          <a:xfrm>
            <a:off x="1117600" y="1854200"/>
            <a:ext cx="10261600" cy="4216400"/>
          </a:xfrm>
          <a:solidFill>
            <a:schemeClr val="bg1"/>
          </a:solidFill>
        </p:spPr>
        <p:txBody>
          <a:bodyPr tIns="91440"/>
          <a:lstStyle>
            <a:lvl1pPr marL="0" indent="0" algn="ctr" defTabSz="731557" rtl="0" eaLnBrk="1" latinLnBrk="0" hangingPunct="1">
              <a:lnSpc>
                <a:spcPct val="90000"/>
              </a:lnSpc>
              <a:spcBef>
                <a:spcPts val="800"/>
              </a:spcBef>
              <a:buFont typeface="Arial" panose="020B0604020202020204" pitchFamily="34" charset="0"/>
              <a:buNone/>
              <a:defRPr lang="en-US" sz="2267" b="1" kern="1200" dirty="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pPr marL="0" marR="0" lvl="0" indent="0" algn="ctr" defTabSz="731557" rtl="0" eaLnBrk="1" fontAlgn="auto" latinLnBrk="0" hangingPunct="1">
              <a:lnSpc>
                <a:spcPct val="90000"/>
              </a:lnSpc>
              <a:spcBef>
                <a:spcPts val="800"/>
              </a:spcBef>
              <a:spcAft>
                <a:spcPts val="0"/>
              </a:spcAft>
              <a:buClrTx/>
              <a:buSzTx/>
              <a:buFont typeface="Arial" panose="020B0604020202020204" pitchFamily="34" charset="0"/>
              <a:buNone/>
              <a:tabLst/>
              <a:defRPr/>
            </a:pPr>
            <a:r>
              <a:rPr lang="en-US"/>
              <a:t>Click on icon to insert chart</a:t>
            </a:r>
          </a:p>
        </p:txBody>
      </p:sp>
    </p:spTree>
    <p:extLst>
      <p:ext uri="{BB962C8B-B14F-4D97-AF65-F5344CB8AC3E}">
        <p14:creationId xmlns:p14="http://schemas.microsoft.com/office/powerpoint/2010/main" val="251910083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am">
    <p:bg>
      <p:bgPr>
        <a:solidFill>
          <a:srgbClr val="FFFFFF"/>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55FD3D4-4393-6066-E96C-ACE776C6A2D2}"/>
              </a:ext>
            </a:extLst>
          </p:cNvPr>
          <p:cNvSpPr>
            <a:spLocks noGrp="1"/>
          </p:cNvSpPr>
          <p:nvPr>
            <p:ph type="title"/>
          </p:nvPr>
        </p:nvSpPr>
        <p:spPr>
          <a:xfrm>
            <a:off x="1117600" y="482600"/>
            <a:ext cx="10261600" cy="704851"/>
          </a:xfrm>
        </p:spPr>
        <p:txBody>
          <a:bodyPr lIns="0" tIns="0" rIns="0" bIns="0" anchor="b" anchorCtr="0">
            <a:noAutofit/>
          </a:bodyPr>
          <a:lstStyle>
            <a:lvl1pPr algn="l">
              <a:lnSpc>
                <a:spcPts val="3000"/>
              </a:lnSpc>
              <a:defRPr sz="2667" b="1">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9" name="Footer Placeholder 4">
            <a:extLst>
              <a:ext uri="{FF2B5EF4-FFF2-40B4-BE49-F238E27FC236}">
                <a16:creationId xmlns:a16="http://schemas.microsoft.com/office/drawing/2014/main" id="{6B66F73B-30AD-277F-46C9-97ADB7BC8B7E}"/>
              </a:ext>
            </a:extLst>
          </p:cNvPr>
          <p:cNvSpPr>
            <a:spLocks noGrp="1"/>
          </p:cNvSpPr>
          <p:nvPr>
            <p:ph type="ftr" sz="quarter" idx="3"/>
          </p:nvPr>
        </p:nvSpPr>
        <p:spPr>
          <a:xfrm>
            <a:off x="8153400" y="6477000"/>
            <a:ext cx="3329940" cy="381000"/>
          </a:xfrm>
          <a:prstGeom prst="rect">
            <a:avLst/>
          </a:prstGeom>
        </p:spPr>
        <p:txBody>
          <a:bodyPr vert="horz" lIns="0" tIns="0" rIns="0" bIns="0" rtlCol="0" anchor="ctr">
            <a:noAutofit/>
          </a:bodyPr>
          <a:lstStyle>
            <a:lvl1pPr marL="0" indent="0" algn="r" defTabSz="914446" rtl="0" eaLnBrk="1" latinLnBrk="0" hangingPunct="1">
              <a:lnSpc>
                <a:spcPct val="90000"/>
              </a:lnSpc>
              <a:spcBef>
                <a:spcPts val="1000"/>
              </a:spcBef>
              <a:buFont typeface="Arial" panose="020B0604020202020204" pitchFamily="34" charset="0"/>
              <a:buNone/>
              <a:defRPr lang="en-US" sz="792" kern="120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Ellison Medical Institute</a:t>
            </a:r>
          </a:p>
        </p:txBody>
      </p:sp>
      <p:sp>
        <p:nvSpPr>
          <p:cNvPr id="10" name="Slide Number Placeholder 5">
            <a:extLst>
              <a:ext uri="{FF2B5EF4-FFF2-40B4-BE49-F238E27FC236}">
                <a16:creationId xmlns:a16="http://schemas.microsoft.com/office/drawing/2014/main" id="{57F2E033-E61B-855F-56CF-173991A038DD}"/>
              </a:ext>
            </a:extLst>
          </p:cNvPr>
          <p:cNvSpPr>
            <a:spLocks noGrp="1"/>
          </p:cNvSpPr>
          <p:nvPr>
            <p:ph type="sldNum" sz="quarter" idx="4"/>
          </p:nvPr>
        </p:nvSpPr>
        <p:spPr>
          <a:xfrm>
            <a:off x="11666141" y="6477000"/>
            <a:ext cx="159749" cy="381000"/>
          </a:xfrm>
          <a:prstGeom prst="rect">
            <a:avLst/>
          </a:prstGeom>
        </p:spPr>
        <p:txBody>
          <a:bodyPr vert="horz" wrap="none" lIns="0" tIns="0" rIns="0" bIns="18288" rtlCol="0" anchor="ctr" anchorCtr="0">
            <a:noAutofit/>
          </a:bodyPr>
          <a:lstStyle>
            <a:lvl1pPr algn="l">
              <a:lnSpc>
                <a:spcPct val="100000"/>
              </a:lnSpc>
              <a:defRPr lang="en-US" sz="792" kern="120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fld id="{FFA4923E-B19B-463D-A174-61D3309026C5}" type="slidenum">
              <a:rPr lang="en-US" smtClean="0"/>
              <a:pPr/>
              <a:t>‹#›</a:t>
            </a:fld>
            <a:endParaRPr lang="en-US"/>
          </a:p>
        </p:txBody>
      </p:sp>
      <p:sp>
        <p:nvSpPr>
          <p:cNvPr id="11" name="TextBox 10">
            <a:extLst>
              <a:ext uri="{FF2B5EF4-FFF2-40B4-BE49-F238E27FC236}">
                <a16:creationId xmlns:a16="http://schemas.microsoft.com/office/drawing/2014/main" id="{76F15DD2-C9C7-DE8A-E8EC-14F128C72A0B}"/>
              </a:ext>
            </a:extLst>
          </p:cNvPr>
          <p:cNvSpPr txBox="1"/>
          <p:nvPr userDrawn="1"/>
        </p:nvSpPr>
        <p:spPr>
          <a:xfrm>
            <a:off x="11512021" y="6477000"/>
            <a:ext cx="87811" cy="381000"/>
          </a:xfrm>
          <a:prstGeom prst="rect">
            <a:avLst/>
          </a:prstGeom>
          <a:noFill/>
          <a:ln>
            <a:noFill/>
          </a:ln>
        </p:spPr>
        <p:txBody>
          <a:bodyPr wrap="square" lIns="0" tIns="0" rIns="0" bIns="0" rtlCol="0" anchor="ctr" anchorCtr="0">
            <a:noAutofit/>
          </a:bodyPr>
          <a:lstStyle/>
          <a:p>
            <a:pPr algn="r">
              <a:lnSpc>
                <a:spcPct val="77000"/>
              </a:lnSpc>
            </a:pPr>
            <a:r>
              <a:rPr lang="en-US" sz="792" b="0">
                <a:solidFill>
                  <a:schemeClr val="tx2"/>
                </a:solidFill>
                <a:latin typeface="Tahoma" panose="020B0604030504040204" pitchFamily="34" charset="0"/>
                <a:ea typeface="Tahoma" panose="020B0604030504040204" pitchFamily="34" charset="0"/>
                <a:cs typeface="Tahoma" panose="020B0604030504040204" pitchFamily="34" charset="0"/>
              </a:rPr>
              <a:t>|</a:t>
            </a:r>
            <a:endParaRPr lang="en-US" sz="792" b="1">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
        <p:nvSpPr>
          <p:cNvPr id="12" name="Rectangle 11">
            <a:extLst>
              <a:ext uri="{FF2B5EF4-FFF2-40B4-BE49-F238E27FC236}">
                <a16:creationId xmlns:a16="http://schemas.microsoft.com/office/drawing/2014/main" id="{2E6A5F38-C7DB-4356-BE5C-0CEEB93276C7}"/>
              </a:ext>
            </a:extLst>
          </p:cNvPr>
          <p:cNvSpPr/>
          <p:nvPr userDrawn="1"/>
        </p:nvSpPr>
        <p:spPr>
          <a:xfrm>
            <a:off x="0" y="0"/>
            <a:ext cx="254000" cy="6858000"/>
          </a:xfrm>
          <a:prstGeom prst="rect">
            <a:avLst/>
          </a:prstGeom>
          <a:gradFill>
            <a:gsLst>
              <a:gs pos="0">
                <a:schemeClr val="accent3"/>
              </a:gs>
              <a:gs pos="100000">
                <a:srgbClr val="D6D2C4">
                  <a:alpha val="100000"/>
                </a:srgb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Picture Placeholder 4">
            <a:extLst>
              <a:ext uri="{FF2B5EF4-FFF2-40B4-BE49-F238E27FC236}">
                <a16:creationId xmlns:a16="http://schemas.microsoft.com/office/drawing/2014/main" id="{5332DAB0-25C9-C9A2-21B8-9EA0A5BE79DB}"/>
              </a:ext>
            </a:extLst>
          </p:cNvPr>
          <p:cNvSpPr>
            <a:spLocks noGrp="1"/>
          </p:cNvSpPr>
          <p:nvPr>
            <p:ph type="pic" sz="quarter" idx="10" hasCustomPrompt="1"/>
          </p:nvPr>
        </p:nvSpPr>
        <p:spPr>
          <a:xfrm>
            <a:off x="1144662" y="1720591"/>
            <a:ext cx="1708409" cy="1708409"/>
          </a:xfrm>
          <a:prstGeom prst="ellipse">
            <a:avLst/>
          </a:prstGeom>
          <a:solidFill>
            <a:schemeClr val="bg1"/>
          </a:solidFill>
        </p:spPr>
        <p:txBody>
          <a:bodyPr>
            <a:normAutofit/>
          </a:bodyPr>
          <a:lstStyle>
            <a:lvl1pPr marL="0" indent="0" algn="ctr">
              <a:buNone/>
              <a:defRPr sz="933" b="1">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Click on icon to insert picture</a:t>
            </a:r>
          </a:p>
        </p:txBody>
      </p:sp>
      <p:sp>
        <p:nvSpPr>
          <p:cNvPr id="3" name="Text Placeholder 6">
            <a:extLst>
              <a:ext uri="{FF2B5EF4-FFF2-40B4-BE49-F238E27FC236}">
                <a16:creationId xmlns:a16="http://schemas.microsoft.com/office/drawing/2014/main" id="{0629C2C2-C23E-8E12-5DEA-4552DD5E38D7}"/>
              </a:ext>
            </a:extLst>
          </p:cNvPr>
          <p:cNvSpPr>
            <a:spLocks noGrp="1"/>
          </p:cNvSpPr>
          <p:nvPr>
            <p:ph type="body" sz="quarter" idx="11" hasCustomPrompt="1"/>
          </p:nvPr>
        </p:nvSpPr>
        <p:spPr>
          <a:xfrm>
            <a:off x="1131776" y="3589882"/>
            <a:ext cx="1721295" cy="318617"/>
          </a:xfrm>
        </p:spPr>
        <p:txBody>
          <a:bodyPr lIns="0" tIns="91440" rIns="0" bIns="0">
            <a:noAutofit/>
          </a:bodyPr>
          <a:lstStyle>
            <a:lvl1pPr marL="0" indent="0" algn="ctr">
              <a:lnSpc>
                <a:spcPts val="1067"/>
              </a:lnSpc>
              <a:spcBef>
                <a:spcPts val="0"/>
              </a:spcBef>
              <a:buNone/>
              <a:defRPr sz="1067" b="1" i="0">
                <a:solidFill>
                  <a:schemeClr val="accent3"/>
                </a:solidFill>
                <a:latin typeface="Tahoma" panose="020B0604030504040204" pitchFamily="34" charset="0"/>
                <a:ea typeface="Tahoma" panose="020B0604030504040204" pitchFamily="34" charset="0"/>
                <a:cs typeface="Tahoma" panose="020B0604030504040204" pitchFamily="34" charset="0"/>
              </a:defRPr>
            </a:lvl1pPr>
            <a:lvl2pPr marL="365778" indent="0">
              <a:buNone/>
              <a:defRPr sz="800"/>
            </a:lvl2pPr>
            <a:lvl3pPr marL="731557" indent="0">
              <a:buNone/>
              <a:defRPr sz="800"/>
            </a:lvl3pPr>
            <a:lvl4pPr marL="1097335" indent="0">
              <a:buNone/>
              <a:defRPr sz="800"/>
            </a:lvl4pPr>
            <a:lvl5pPr marL="1463113" indent="0">
              <a:buNone/>
              <a:defRPr sz="800"/>
            </a:lvl5pPr>
          </a:lstStyle>
          <a:p>
            <a:pPr lvl="0"/>
            <a:r>
              <a:rPr lang="en-US"/>
              <a:t>Click to edit name</a:t>
            </a:r>
          </a:p>
        </p:txBody>
      </p:sp>
      <p:sp>
        <p:nvSpPr>
          <p:cNvPr id="4" name="Picture Placeholder 4">
            <a:extLst>
              <a:ext uri="{FF2B5EF4-FFF2-40B4-BE49-F238E27FC236}">
                <a16:creationId xmlns:a16="http://schemas.microsoft.com/office/drawing/2014/main" id="{A35B373B-3B1D-CD4F-5106-BB964DE229F8}"/>
              </a:ext>
            </a:extLst>
          </p:cNvPr>
          <p:cNvSpPr>
            <a:spLocks noGrp="1"/>
          </p:cNvSpPr>
          <p:nvPr>
            <p:ph type="pic" sz="quarter" idx="12" hasCustomPrompt="1"/>
          </p:nvPr>
        </p:nvSpPr>
        <p:spPr>
          <a:xfrm>
            <a:off x="3916216" y="1720591"/>
            <a:ext cx="1708409" cy="1708409"/>
          </a:xfrm>
          <a:prstGeom prst="ellipse">
            <a:avLst/>
          </a:prstGeom>
          <a:solidFill>
            <a:schemeClr val="bg1"/>
          </a:solidFill>
        </p:spPr>
        <p:txBody>
          <a:bodyPr>
            <a:normAutofit/>
          </a:bodyPr>
          <a:lstStyle>
            <a:lvl1pPr marL="0" indent="0" algn="ctr">
              <a:buNone/>
              <a:defRPr sz="933" b="1">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Click on icon to insert picture</a:t>
            </a:r>
          </a:p>
        </p:txBody>
      </p:sp>
      <p:sp>
        <p:nvSpPr>
          <p:cNvPr id="5" name="Text Placeholder 6">
            <a:extLst>
              <a:ext uri="{FF2B5EF4-FFF2-40B4-BE49-F238E27FC236}">
                <a16:creationId xmlns:a16="http://schemas.microsoft.com/office/drawing/2014/main" id="{C90BE967-EC20-A206-8FA9-E8A129E789F1}"/>
              </a:ext>
            </a:extLst>
          </p:cNvPr>
          <p:cNvSpPr>
            <a:spLocks noGrp="1"/>
          </p:cNvSpPr>
          <p:nvPr>
            <p:ph type="body" sz="quarter" idx="13" hasCustomPrompt="1"/>
          </p:nvPr>
        </p:nvSpPr>
        <p:spPr>
          <a:xfrm>
            <a:off x="3903330" y="3589882"/>
            <a:ext cx="1721295" cy="318617"/>
          </a:xfrm>
        </p:spPr>
        <p:txBody>
          <a:bodyPr lIns="0" tIns="91440" rIns="0" bIns="0">
            <a:noAutofit/>
          </a:bodyPr>
          <a:lstStyle>
            <a:lvl1pPr marL="0" indent="0" algn="ctr">
              <a:lnSpc>
                <a:spcPts val="1067"/>
              </a:lnSpc>
              <a:spcBef>
                <a:spcPts val="0"/>
              </a:spcBef>
              <a:buNone/>
              <a:defRPr sz="1067" b="1" i="0">
                <a:solidFill>
                  <a:schemeClr val="accent3"/>
                </a:solidFill>
                <a:latin typeface="Tahoma" panose="020B0604030504040204" pitchFamily="34" charset="0"/>
                <a:ea typeface="Tahoma" panose="020B0604030504040204" pitchFamily="34" charset="0"/>
                <a:cs typeface="Tahoma" panose="020B0604030504040204" pitchFamily="34" charset="0"/>
              </a:defRPr>
            </a:lvl1pPr>
            <a:lvl2pPr marL="365778" indent="0">
              <a:buNone/>
              <a:defRPr sz="800"/>
            </a:lvl2pPr>
            <a:lvl3pPr marL="731557" indent="0">
              <a:buNone/>
              <a:defRPr sz="800"/>
            </a:lvl3pPr>
            <a:lvl4pPr marL="1097335" indent="0">
              <a:buNone/>
              <a:defRPr sz="800"/>
            </a:lvl4pPr>
            <a:lvl5pPr marL="1463113" indent="0">
              <a:buNone/>
              <a:defRPr sz="800"/>
            </a:lvl5pPr>
          </a:lstStyle>
          <a:p>
            <a:pPr lvl="0"/>
            <a:r>
              <a:rPr lang="en-US"/>
              <a:t>Click to edit name</a:t>
            </a:r>
          </a:p>
        </p:txBody>
      </p:sp>
      <p:sp>
        <p:nvSpPr>
          <p:cNvPr id="13" name="Picture Placeholder 4">
            <a:extLst>
              <a:ext uri="{FF2B5EF4-FFF2-40B4-BE49-F238E27FC236}">
                <a16:creationId xmlns:a16="http://schemas.microsoft.com/office/drawing/2014/main" id="{3284F84C-BA43-0AB9-B7B0-C7438B22A06D}"/>
              </a:ext>
            </a:extLst>
          </p:cNvPr>
          <p:cNvSpPr>
            <a:spLocks noGrp="1"/>
          </p:cNvSpPr>
          <p:nvPr>
            <p:ph type="pic" sz="quarter" idx="16" hasCustomPrompt="1"/>
          </p:nvPr>
        </p:nvSpPr>
        <p:spPr>
          <a:xfrm>
            <a:off x="9481768" y="1736540"/>
            <a:ext cx="1708409" cy="1708409"/>
          </a:xfrm>
          <a:prstGeom prst="ellipse">
            <a:avLst/>
          </a:prstGeom>
          <a:solidFill>
            <a:schemeClr val="bg1"/>
          </a:solidFill>
        </p:spPr>
        <p:txBody>
          <a:bodyPr>
            <a:normAutofit/>
          </a:bodyPr>
          <a:lstStyle>
            <a:lvl1pPr marL="0" indent="0" algn="ctr">
              <a:buNone/>
              <a:defRPr sz="933" b="1">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Click on icon to insert picture</a:t>
            </a:r>
          </a:p>
        </p:txBody>
      </p:sp>
      <p:sp>
        <p:nvSpPr>
          <p:cNvPr id="15" name="Text Placeholder 6">
            <a:extLst>
              <a:ext uri="{FF2B5EF4-FFF2-40B4-BE49-F238E27FC236}">
                <a16:creationId xmlns:a16="http://schemas.microsoft.com/office/drawing/2014/main" id="{0D2744A9-344F-EC0F-8C39-AA0B44614DEE}"/>
              </a:ext>
            </a:extLst>
          </p:cNvPr>
          <p:cNvSpPr>
            <a:spLocks noGrp="1"/>
          </p:cNvSpPr>
          <p:nvPr>
            <p:ph type="body" sz="quarter" idx="17" hasCustomPrompt="1"/>
          </p:nvPr>
        </p:nvSpPr>
        <p:spPr>
          <a:xfrm>
            <a:off x="9468882" y="3605830"/>
            <a:ext cx="1721295" cy="318617"/>
          </a:xfrm>
        </p:spPr>
        <p:txBody>
          <a:bodyPr lIns="0" tIns="91440" rIns="0" bIns="0">
            <a:noAutofit/>
          </a:bodyPr>
          <a:lstStyle>
            <a:lvl1pPr marL="0" indent="0" algn="ctr">
              <a:lnSpc>
                <a:spcPts val="1067"/>
              </a:lnSpc>
              <a:spcBef>
                <a:spcPts val="0"/>
              </a:spcBef>
              <a:buNone/>
              <a:defRPr sz="1067" b="1" i="0">
                <a:solidFill>
                  <a:schemeClr val="accent3"/>
                </a:solidFill>
                <a:latin typeface="Tahoma" panose="020B0604030504040204" pitchFamily="34" charset="0"/>
                <a:ea typeface="Tahoma" panose="020B0604030504040204" pitchFamily="34" charset="0"/>
                <a:cs typeface="Tahoma" panose="020B0604030504040204" pitchFamily="34" charset="0"/>
              </a:defRPr>
            </a:lvl1pPr>
            <a:lvl2pPr marL="365778" indent="0">
              <a:buNone/>
              <a:defRPr sz="800"/>
            </a:lvl2pPr>
            <a:lvl3pPr marL="731557" indent="0">
              <a:buNone/>
              <a:defRPr sz="800"/>
            </a:lvl3pPr>
            <a:lvl4pPr marL="1097335" indent="0">
              <a:buNone/>
              <a:defRPr sz="800"/>
            </a:lvl4pPr>
            <a:lvl5pPr marL="1463113" indent="0">
              <a:buNone/>
              <a:defRPr sz="800"/>
            </a:lvl5pPr>
          </a:lstStyle>
          <a:p>
            <a:pPr lvl="0"/>
            <a:r>
              <a:rPr lang="en-US"/>
              <a:t>Click to edit name</a:t>
            </a:r>
          </a:p>
        </p:txBody>
      </p:sp>
      <p:sp>
        <p:nvSpPr>
          <p:cNvPr id="17" name="Picture Placeholder 4">
            <a:extLst>
              <a:ext uri="{FF2B5EF4-FFF2-40B4-BE49-F238E27FC236}">
                <a16:creationId xmlns:a16="http://schemas.microsoft.com/office/drawing/2014/main" id="{64D3040D-02D2-7524-579B-9F58B24FAD49}"/>
              </a:ext>
            </a:extLst>
          </p:cNvPr>
          <p:cNvSpPr>
            <a:spLocks noGrp="1"/>
          </p:cNvSpPr>
          <p:nvPr>
            <p:ph type="pic" sz="quarter" idx="18" hasCustomPrompt="1"/>
          </p:nvPr>
        </p:nvSpPr>
        <p:spPr>
          <a:xfrm>
            <a:off x="6698991" y="1720591"/>
            <a:ext cx="1708409" cy="1708409"/>
          </a:xfrm>
          <a:prstGeom prst="ellipse">
            <a:avLst/>
          </a:prstGeom>
          <a:solidFill>
            <a:schemeClr val="bg1"/>
          </a:solidFill>
        </p:spPr>
        <p:txBody>
          <a:bodyPr>
            <a:normAutofit/>
          </a:bodyPr>
          <a:lstStyle>
            <a:lvl1pPr marL="0" indent="0" algn="ctr">
              <a:buNone/>
              <a:defRPr sz="933" b="1">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Click on icon to insert picture</a:t>
            </a:r>
          </a:p>
        </p:txBody>
      </p:sp>
      <p:sp>
        <p:nvSpPr>
          <p:cNvPr id="18" name="Text Placeholder 6">
            <a:extLst>
              <a:ext uri="{FF2B5EF4-FFF2-40B4-BE49-F238E27FC236}">
                <a16:creationId xmlns:a16="http://schemas.microsoft.com/office/drawing/2014/main" id="{128ED7B7-4375-B8C8-7AF7-DFCED7EAE5E0}"/>
              </a:ext>
            </a:extLst>
          </p:cNvPr>
          <p:cNvSpPr>
            <a:spLocks noGrp="1"/>
          </p:cNvSpPr>
          <p:nvPr>
            <p:ph type="body" sz="quarter" idx="19" hasCustomPrompt="1"/>
          </p:nvPr>
        </p:nvSpPr>
        <p:spPr>
          <a:xfrm>
            <a:off x="6686106" y="3589882"/>
            <a:ext cx="1721295" cy="318617"/>
          </a:xfrm>
        </p:spPr>
        <p:txBody>
          <a:bodyPr lIns="0" tIns="91440" rIns="0" bIns="0">
            <a:noAutofit/>
          </a:bodyPr>
          <a:lstStyle>
            <a:lvl1pPr marL="0" indent="0" algn="ctr">
              <a:lnSpc>
                <a:spcPts val="1067"/>
              </a:lnSpc>
              <a:spcBef>
                <a:spcPts val="0"/>
              </a:spcBef>
              <a:buNone/>
              <a:defRPr sz="1067" b="1" i="0">
                <a:solidFill>
                  <a:schemeClr val="accent3"/>
                </a:solidFill>
                <a:latin typeface="Tahoma" panose="020B0604030504040204" pitchFamily="34" charset="0"/>
                <a:ea typeface="Tahoma" panose="020B0604030504040204" pitchFamily="34" charset="0"/>
                <a:cs typeface="Tahoma" panose="020B0604030504040204" pitchFamily="34" charset="0"/>
              </a:defRPr>
            </a:lvl1pPr>
            <a:lvl2pPr marL="365778" indent="0">
              <a:buNone/>
              <a:defRPr sz="800"/>
            </a:lvl2pPr>
            <a:lvl3pPr marL="731557" indent="0">
              <a:buNone/>
              <a:defRPr sz="800"/>
            </a:lvl3pPr>
            <a:lvl4pPr marL="1097335" indent="0">
              <a:buNone/>
              <a:defRPr sz="800"/>
            </a:lvl4pPr>
            <a:lvl5pPr marL="1463113" indent="0">
              <a:buNone/>
              <a:defRPr sz="800"/>
            </a:lvl5pPr>
          </a:lstStyle>
          <a:p>
            <a:pPr lvl="0"/>
            <a:r>
              <a:rPr lang="en-US"/>
              <a:t>Click to edit name</a:t>
            </a:r>
          </a:p>
        </p:txBody>
      </p:sp>
      <p:sp>
        <p:nvSpPr>
          <p:cNvPr id="27" name="Picture Placeholder 4">
            <a:extLst>
              <a:ext uri="{FF2B5EF4-FFF2-40B4-BE49-F238E27FC236}">
                <a16:creationId xmlns:a16="http://schemas.microsoft.com/office/drawing/2014/main" id="{377D04C1-07A8-E515-67EE-679F2A1AE837}"/>
              </a:ext>
            </a:extLst>
          </p:cNvPr>
          <p:cNvSpPr>
            <a:spLocks noGrp="1"/>
          </p:cNvSpPr>
          <p:nvPr>
            <p:ph type="pic" sz="quarter" idx="20" hasCustomPrompt="1"/>
          </p:nvPr>
        </p:nvSpPr>
        <p:spPr>
          <a:xfrm>
            <a:off x="1144662" y="4101749"/>
            <a:ext cx="1708409" cy="1708409"/>
          </a:xfrm>
          <a:prstGeom prst="ellipse">
            <a:avLst/>
          </a:prstGeom>
          <a:solidFill>
            <a:schemeClr val="bg1"/>
          </a:solidFill>
        </p:spPr>
        <p:txBody>
          <a:bodyPr>
            <a:normAutofit/>
          </a:bodyPr>
          <a:lstStyle>
            <a:lvl1pPr marL="0" indent="0" algn="ctr">
              <a:buNone/>
              <a:defRPr sz="933" b="1">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Click on icon to insert picture</a:t>
            </a:r>
          </a:p>
        </p:txBody>
      </p:sp>
      <p:sp>
        <p:nvSpPr>
          <p:cNvPr id="28" name="Text Placeholder 6">
            <a:extLst>
              <a:ext uri="{FF2B5EF4-FFF2-40B4-BE49-F238E27FC236}">
                <a16:creationId xmlns:a16="http://schemas.microsoft.com/office/drawing/2014/main" id="{B51D6789-98C3-BB0E-F608-8D085BE5404D}"/>
              </a:ext>
            </a:extLst>
          </p:cNvPr>
          <p:cNvSpPr>
            <a:spLocks noGrp="1"/>
          </p:cNvSpPr>
          <p:nvPr>
            <p:ph type="body" sz="quarter" idx="21" hasCustomPrompt="1"/>
          </p:nvPr>
        </p:nvSpPr>
        <p:spPr>
          <a:xfrm>
            <a:off x="1131776" y="5971040"/>
            <a:ext cx="1721295" cy="318617"/>
          </a:xfrm>
        </p:spPr>
        <p:txBody>
          <a:bodyPr lIns="0" tIns="91440" rIns="0" bIns="0">
            <a:noAutofit/>
          </a:bodyPr>
          <a:lstStyle>
            <a:lvl1pPr marL="0" indent="0" algn="ctr">
              <a:lnSpc>
                <a:spcPts val="1067"/>
              </a:lnSpc>
              <a:spcBef>
                <a:spcPts val="0"/>
              </a:spcBef>
              <a:buNone/>
              <a:defRPr sz="1067" b="1" i="0">
                <a:solidFill>
                  <a:schemeClr val="accent3"/>
                </a:solidFill>
                <a:latin typeface="Tahoma" panose="020B0604030504040204" pitchFamily="34" charset="0"/>
                <a:ea typeface="Tahoma" panose="020B0604030504040204" pitchFamily="34" charset="0"/>
                <a:cs typeface="Tahoma" panose="020B0604030504040204" pitchFamily="34" charset="0"/>
              </a:defRPr>
            </a:lvl1pPr>
            <a:lvl2pPr marL="365778" indent="0">
              <a:buNone/>
              <a:defRPr sz="800"/>
            </a:lvl2pPr>
            <a:lvl3pPr marL="731557" indent="0">
              <a:buNone/>
              <a:defRPr sz="800"/>
            </a:lvl3pPr>
            <a:lvl4pPr marL="1097335" indent="0">
              <a:buNone/>
              <a:defRPr sz="800"/>
            </a:lvl4pPr>
            <a:lvl5pPr marL="1463113" indent="0">
              <a:buNone/>
              <a:defRPr sz="800"/>
            </a:lvl5pPr>
          </a:lstStyle>
          <a:p>
            <a:pPr lvl="0"/>
            <a:r>
              <a:rPr lang="en-US"/>
              <a:t>Click to edit name</a:t>
            </a:r>
          </a:p>
        </p:txBody>
      </p:sp>
      <p:sp>
        <p:nvSpPr>
          <p:cNvPr id="29" name="Picture Placeholder 4">
            <a:extLst>
              <a:ext uri="{FF2B5EF4-FFF2-40B4-BE49-F238E27FC236}">
                <a16:creationId xmlns:a16="http://schemas.microsoft.com/office/drawing/2014/main" id="{8A5C5364-2DC9-A917-B8A6-C08C1B70A0DB}"/>
              </a:ext>
            </a:extLst>
          </p:cNvPr>
          <p:cNvSpPr>
            <a:spLocks noGrp="1"/>
          </p:cNvSpPr>
          <p:nvPr>
            <p:ph type="pic" sz="quarter" idx="22" hasCustomPrompt="1"/>
          </p:nvPr>
        </p:nvSpPr>
        <p:spPr>
          <a:xfrm>
            <a:off x="3916216" y="4101749"/>
            <a:ext cx="1708409" cy="1708409"/>
          </a:xfrm>
          <a:prstGeom prst="ellipse">
            <a:avLst/>
          </a:prstGeom>
          <a:solidFill>
            <a:schemeClr val="bg1"/>
          </a:solidFill>
        </p:spPr>
        <p:txBody>
          <a:bodyPr>
            <a:normAutofit/>
          </a:bodyPr>
          <a:lstStyle>
            <a:lvl1pPr marL="0" indent="0" algn="ctr">
              <a:buNone/>
              <a:defRPr sz="933" b="1">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Click on icon to insert picture</a:t>
            </a:r>
          </a:p>
        </p:txBody>
      </p:sp>
      <p:sp>
        <p:nvSpPr>
          <p:cNvPr id="30" name="Text Placeholder 6">
            <a:extLst>
              <a:ext uri="{FF2B5EF4-FFF2-40B4-BE49-F238E27FC236}">
                <a16:creationId xmlns:a16="http://schemas.microsoft.com/office/drawing/2014/main" id="{839FB86A-0C66-1673-6D5C-BF0C82606A53}"/>
              </a:ext>
            </a:extLst>
          </p:cNvPr>
          <p:cNvSpPr>
            <a:spLocks noGrp="1"/>
          </p:cNvSpPr>
          <p:nvPr>
            <p:ph type="body" sz="quarter" idx="23" hasCustomPrompt="1"/>
          </p:nvPr>
        </p:nvSpPr>
        <p:spPr>
          <a:xfrm>
            <a:off x="3903330" y="5971040"/>
            <a:ext cx="1721295" cy="318617"/>
          </a:xfrm>
        </p:spPr>
        <p:txBody>
          <a:bodyPr lIns="0" tIns="91440" rIns="0" bIns="0">
            <a:noAutofit/>
          </a:bodyPr>
          <a:lstStyle>
            <a:lvl1pPr marL="0" indent="0" algn="ctr">
              <a:lnSpc>
                <a:spcPts val="1067"/>
              </a:lnSpc>
              <a:spcBef>
                <a:spcPts val="0"/>
              </a:spcBef>
              <a:buNone/>
              <a:defRPr sz="1067" b="1" i="0">
                <a:solidFill>
                  <a:schemeClr val="accent3"/>
                </a:solidFill>
                <a:latin typeface="Tahoma" panose="020B0604030504040204" pitchFamily="34" charset="0"/>
                <a:ea typeface="Tahoma" panose="020B0604030504040204" pitchFamily="34" charset="0"/>
                <a:cs typeface="Tahoma" panose="020B0604030504040204" pitchFamily="34" charset="0"/>
              </a:defRPr>
            </a:lvl1pPr>
            <a:lvl2pPr marL="365778" indent="0">
              <a:buNone/>
              <a:defRPr sz="800"/>
            </a:lvl2pPr>
            <a:lvl3pPr marL="731557" indent="0">
              <a:buNone/>
              <a:defRPr sz="800"/>
            </a:lvl3pPr>
            <a:lvl4pPr marL="1097335" indent="0">
              <a:buNone/>
              <a:defRPr sz="800"/>
            </a:lvl4pPr>
            <a:lvl5pPr marL="1463113" indent="0">
              <a:buNone/>
              <a:defRPr sz="800"/>
            </a:lvl5pPr>
          </a:lstStyle>
          <a:p>
            <a:pPr lvl="0"/>
            <a:r>
              <a:rPr lang="en-US"/>
              <a:t>Click to edit name</a:t>
            </a:r>
          </a:p>
        </p:txBody>
      </p:sp>
      <p:sp>
        <p:nvSpPr>
          <p:cNvPr id="31" name="Picture Placeholder 4">
            <a:extLst>
              <a:ext uri="{FF2B5EF4-FFF2-40B4-BE49-F238E27FC236}">
                <a16:creationId xmlns:a16="http://schemas.microsoft.com/office/drawing/2014/main" id="{BB93868E-35E5-E07A-6248-D861723C817B}"/>
              </a:ext>
            </a:extLst>
          </p:cNvPr>
          <p:cNvSpPr>
            <a:spLocks noGrp="1"/>
          </p:cNvSpPr>
          <p:nvPr>
            <p:ph type="pic" sz="quarter" idx="24" hasCustomPrompt="1"/>
          </p:nvPr>
        </p:nvSpPr>
        <p:spPr>
          <a:xfrm>
            <a:off x="9481768" y="4117698"/>
            <a:ext cx="1708409" cy="1708409"/>
          </a:xfrm>
          <a:prstGeom prst="ellipse">
            <a:avLst/>
          </a:prstGeom>
          <a:solidFill>
            <a:schemeClr val="bg1"/>
          </a:solidFill>
        </p:spPr>
        <p:txBody>
          <a:bodyPr>
            <a:normAutofit/>
          </a:bodyPr>
          <a:lstStyle>
            <a:lvl1pPr marL="0" indent="0" algn="ctr">
              <a:buNone/>
              <a:defRPr sz="933" b="1">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Click on icon to insert picture</a:t>
            </a:r>
          </a:p>
        </p:txBody>
      </p:sp>
      <p:sp>
        <p:nvSpPr>
          <p:cNvPr id="32" name="Text Placeholder 6">
            <a:extLst>
              <a:ext uri="{FF2B5EF4-FFF2-40B4-BE49-F238E27FC236}">
                <a16:creationId xmlns:a16="http://schemas.microsoft.com/office/drawing/2014/main" id="{F4FEA67F-EC2B-B195-9318-5F6035E6086A}"/>
              </a:ext>
            </a:extLst>
          </p:cNvPr>
          <p:cNvSpPr>
            <a:spLocks noGrp="1"/>
          </p:cNvSpPr>
          <p:nvPr>
            <p:ph type="body" sz="quarter" idx="25" hasCustomPrompt="1"/>
          </p:nvPr>
        </p:nvSpPr>
        <p:spPr>
          <a:xfrm>
            <a:off x="9468882" y="5986988"/>
            <a:ext cx="1721295" cy="318617"/>
          </a:xfrm>
        </p:spPr>
        <p:txBody>
          <a:bodyPr lIns="0" tIns="91440" rIns="0" bIns="0">
            <a:noAutofit/>
          </a:bodyPr>
          <a:lstStyle>
            <a:lvl1pPr marL="0" indent="0" algn="ctr">
              <a:lnSpc>
                <a:spcPts val="1067"/>
              </a:lnSpc>
              <a:spcBef>
                <a:spcPts val="0"/>
              </a:spcBef>
              <a:buNone/>
              <a:defRPr sz="1067" b="1" i="0">
                <a:solidFill>
                  <a:schemeClr val="accent3"/>
                </a:solidFill>
                <a:latin typeface="Tahoma" panose="020B0604030504040204" pitchFamily="34" charset="0"/>
                <a:ea typeface="Tahoma" panose="020B0604030504040204" pitchFamily="34" charset="0"/>
                <a:cs typeface="Tahoma" panose="020B0604030504040204" pitchFamily="34" charset="0"/>
              </a:defRPr>
            </a:lvl1pPr>
            <a:lvl2pPr marL="365778" indent="0">
              <a:buNone/>
              <a:defRPr sz="800"/>
            </a:lvl2pPr>
            <a:lvl3pPr marL="731557" indent="0">
              <a:buNone/>
              <a:defRPr sz="800"/>
            </a:lvl3pPr>
            <a:lvl4pPr marL="1097335" indent="0">
              <a:buNone/>
              <a:defRPr sz="800"/>
            </a:lvl4pPr>
            <a:lvl5pPr marL="1463113" indent="0">
              <a:buNone/>
              <a:defRPr sz="800"/>
            </a:lvl5pPr>
          </a:lstStyle>
          <a:p>
            <a:pPr lvl="0"/>
            <a:r>
              <a:rPr lang="en-US"/>
              <a:t>Click to edit name</a:t>
            </a:r>
          </a:p>
        </p:txBody>
      </p:sp>
      <p:sp>
        <p:nvSpPr>
          <p:cNvPr id="33" name="Picture Placeholder 4">
            <a:extLst>
              <a:ext uri="{FF2B5EF4-FFF2-40B4-BE49-F238E27FC236}">
                <a16:creationId xmlns:a16="http://schemas.microsoft.com/office/drawing/2014/main" id="{8A3ABAB7-AF58-4E0C-9017-BA8C9475D03B}"/>
              </a:ext>
            </a:extLst>
          </p:cNvPr>
          <p:cNvSpPr>
            <a:spLocks noGrp="1"/>
          </p:cNvSpPr>
          <p:nvPr>
            <p:ph type="pic" sz="quarter" idx="26" hasCustomPrompt="1"/>
          </p:nvPr>
        </p:nvSpPr>
        <p:spPr>
          <a:xfrm>
            <a:off x="6698991" y="4101749"/>
            <a:ext cx="1708409" cy="1708409"/>
          </a:xfrm>
          <a:prstGeom prst="ellipse">
            <a:avLst/>
          </a:prstGeom>
          <a:solidFill>
            <a:schemeClr val="bg1"/>
          </a:solidFill>
        </p:spPr>
        <p:txBody>
          <a:bodyPr>
            <a:normAutofit/>
          </a:bodyPr>
          <a:lstStyle>
            <a:lvl1pPr marL="0" indent="0" algn="ctr">
              <a:buNone/>
              <a:defRPr sz="933" b="1">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Click on icon to insert picture</a:t>
            </a:r>
          </a:p>
        </p:txBody>
      </p:sp>
      <p:sp>
        <p:nvSpPr>
          <p:cNvPr id="34" name="Text Placeholder 6">
            <a:extLst>
              <a:ext uri="{FF2B5EF4-FFF2-40B4-BE49-F238E27FC236}">
                <a16:creationId xmlns:a16="http://schemas.microsoft.com/office/drawing/2014/main" id="{0EACEF5A-8CAC-771A-CF2A-180FA3322B59}"/>
              </a:ext>
            </a:extLst>
          </p:cNvPr>
          <p:cNvSpPr>
            <a:spLocks noGrp="1"/>
          </p:cNvSpPr>
          <p:nvPr>
            <p:ph type="body" sz="quarter" idx="27" hasCustomPrompt="1"/>
          </p:nvPr>
        </p:nvSpPr>
        <p:spPr>
          <a:xfrm>
            <a:off x="6686106" y="5971040"/>
            <a:ext cx="1721295" cy="318617"/>
          </a:xfrm>
        </p:spPr>
        <p:txBody>
          <a:bodyPr lIns="0" tIns="91440" rIns="0" bIns="0">
            <a:noAutofit/>
          </a:bodyPr>
          <a:lstStyle>
            <a:lvl1pPr marL="0" indent="0" algn="ctr">
              <a:lnSpc>
                <a:spcPts val="1067"/>
              </a:lnSpc>
              <a:spcBef>
                <a:spcPts val="0"/>
              </a:spcBef>
              <a:buNone/>
              <a:defRPr sz="1067" b="1" i="0">
                <a:solidFill>
                  <a:schemeClr val="accent3"/>
                </a:solidFill>
                <a:latin typeface="Tahoma" panose="020B0604030504040204" pitchFamily="34" charset="0"/>
                <a:ea typeface="Tahoma" panose="020B0604030504040204" pitchFamily="34" charset="0"/>
                <a:cs typeface="Tahoma" panose="020B0604030504040204" pitchFamily="34" charset="0"/>
              </a:defRPr>
            </a:lvl1pPr>
            <a:lvl2pPr marL="365778" indent="0">
              <a:buNone/>
              <a:defRPr sz="800"/>
            </a:lvl2pPr>
            <a:lvl3pPr marL="731557" indent="0">
              <a:buNone/>
              <a:defRPr sz="800"/>
            </a:lvl3pPr>
            <a:lvl4pPr marL="1097335" indent="0">
              <a:buNone/>
              <a:defRPr sz="800"/>
            </a:lvl4pPr>
            <a:lvl5pPr marL="1463113" indent="0">
              <a:buNone/>
              <a:defRPr sz="800"/>
            </a:lvl5pPr>
          </a:lstStyle>
          <a:p>
            <a:pPr lvl="0"/>
            <a:r>
              <a:rPr lang="en-US"/>
              <a:t>Click to edit name</a:t>
            </a:r>
          </a:p>
        </p:txBody>
      </p:sp>
    </p:spTree>
    <p:extLst>
      <p:ext uri="{BB962C8B-B14F-4D97-AF65-F5344CB8AC3E}">
        <p14:creationId xmlns:p14="http://schemas.microsoft.com/office/powerpoint/2010/main" val="50831122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FFFFFF"/>
        </a:solidFill>
        <a:effectLst/>
      </p:bgPr>
    </p:bg>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55B43B35-7775-CD80-E422-4B2B2E61975F}"/>
              </a:ext>
            </a:extLst>
          </p:cNvPr>
          <p:cNvSpPr>
            <a:spLocks noGrp="1"/>
          </p:cNvSpPr>
          <p:nvPr>
            <p:ph type="ftr" sz="quarter" idx="3"/>
          </p:nvPr>
        </p:nvSpPr>
        <p:spPr>
          <a:xfrm>
            <a:off x="8153400" y="6477000"/>
            <a:ext cx="3329940" cy="381000"/>
          </a:xfrm>
          <a:prstGeom prst="rect">
            <a:avLst/>
          </a:prstGeom>
        </p:spPr>
        <p:txBody>
          <a:bodyPr vert="horz" lIns="0" tIns="0" rIns="0" bIns="0" rtlCol="0" anchor="ctr">
            <a:noAutofit/>
          </a:bodyPr>
          <a:lstStyle>
            <a:lvl1pPr marL="0" indent="0" algn="r" defTabSz="914446" rtl="0" eaLnBrk="1" latinLnBrk="0" hangingPunct="1">
              <a:lnSpc>
                <a:spcPct val="90000"/>
              </a:lnSpc>
              <a:spcBef>
                <a:spcPts val="1000"/>
              </a:spcBef>
              <a:buFont typeface="Arial" panose="020B0604020202020204" pitchFamily="34" charset="0"/>
              <a:buNone/>
              <a:defRPr lang="en-US" sz="792" kern="120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en-US"/>
              <a:t>Ellison Medical Institute</a:t>
            </a:r>
          </a:p>
        </p:txBody>
      </p:sp>
      <p:sp>
        <p:nvSpPr>
          <p:cNvPr id="7" name="Slide Number Placeholder 5">
            <a:extLst>
              <a:ext uri="{FF2B5EF4-FFF2-40B4-BE49-F238E27FC236}">
                <a16:creationId xmlns:a16="http://schemas.microsoft.com/office/drawing/2014/main" id="{5E228776-C9D4-113D-0A34-7FC2B348E403}"/>
              </a:ext>
            </a:extLst>
          </p:cNvPr>
          <p:cNvSpPr>
            <a:spLocks noGrp="1"/>
          </p:cNvSpPr>
          <p:nvPr>
            <p:ph type="sldNum" sz="quarter" idx="4"/>
          </p:nvPr>
        </p:nvSpPr>
        <p:spPr>
          <a:xfrm>
            <a:off x="11666141" y="6477000"/>
            <a:ext cx="159749" cy="381000"/>
          </a:xfrm>
          <a:prstGeom prst="rect">
            <a:avLst/>
          </a:prstGeom>
        </p:spPr>
        <p:txBody>
          <a:bodyPr vert="horz" wrap="none" lIns="0" tIns="0" rIns="0" bIns="18288" rtlCol="0" anchor="ctr" anchorCtr="0">
            <a:noAutofit/>
          </a:bodyPr>
          <a:lstStyle>
            <a:lvl1pPr algn="l">
              <a:lnSpc>
                <a:spcPct val="100000"/>
              </a:lnSpc>
              <a:defRPr lang="en-US" sz="792" kern="1200" smtClean="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fld id="{FFA4923E-B19B-463D-A174-61D3309026C5}" type="slidenum">
              <a:rPr lang="en-US" smtClean="0"/>
              <a:pPr/>
              <a:t>‹#›</a:t>
            </a:fld>
            <a:endParaRPr lang="en-US"/>
          </a:p>
        </p:txBody>
      </p:sp>
      <p:sp>
        <p:nvSpPr>
          <p:cNvPr id="8" name="TextBox 7">
            <a:extLst>
              <a:ext uri="{FF2B5EF4-FFF2-40B4-BE49-F238E27FC236}">
                <a16:creationId xmlns:a16="http://schemas.microsoft.com/office/drawing/2014/main" id="{DB2E88D6-1286-A576-6A87-00A8D25601B4}"/>
              </a:ext>
            </a:extLst>
          </p:cNvPr>
          <p:cNvSpPr txBox="1"/>
          <p:nvPr userDrawn="1"/>
        </p:nvSpPr>
        <p:spPr>
          <a:xfrm>
            <a:off x="11512021" y="6477000"/>
            <a:ext cx="87811" cy="381000"/>
          </a:xfrm>
          <a:prstGeom prst="rect">
            <a:avLst/>
          </a:prstGeom>
          <a:noFill/>
          <a:ln>
            <a:noFill/>
          </a:ln>
        </p:spPr>
        <p:txBody>
          <a:bodyPr wrap="square" lIns="0" tIns="0" rIns="0" bIns="0" rtlCol="0" anchor="ctr" anchorCtr="0">
            <a:noAutofit/>
          </a:bodyPr>
          <a:lstStyle/>
          <a:p>
            <a:pPr algn="r">
              <a:lnSpc>
                <a:spcPct val="77000"/>
              </a:lnSpc>
            </a:pPr>
            <a:r>
              <a:rPr lang="en-US" sz="792" b="0">
                <a:solidFill>
                  <a:schemeClr val="tx2"/>
                </a:solidFill>
                <a:latin typeface="Tahoma" panose="020B0604030504040204" pitchFamily="34" charset="0"/>
                <a:ea typeface="Tahoma" panose="020B0604030504040204" pitchFamily="34" charset="0"/>
                <a:cs typeface="Tahoma" panose="020B0604030504040204" pitchFamily="34" charset="0"/>
              </a:rPr>
              <a:t>|</a:t>
            </a:r>
            <a:endParaRPr lang="en-US" sz="792" b="1">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572479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Title Slide: Massachusetts General Hospital">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1106424" y="2119184"/>
            <a:ext cx="9522781" cy="1680909"/>
          </a:xfrm>
        </p:spPr>
        <p:txBody>
          <a:bodyPr anchor="b"/>
          <a:lstStyle>
            <a:lvl1pPr algn="l">
              <a:defRPr sz="6000">
                <a:solidFill>
                  <a:schemeClr val="accent2"/>
                </a:solidFill>
              </a:defRPr>
            </a:lvl1pPr>
          </a:lstStyle>
          <a:p>
            <a:r>
              <a:rPr lang="en-US" dirty="0"/>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1106424"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dirty="0"/>
              <a:t>Presenter or subtitle goes here</a:t>
            </a:r>
            <a:endParaRPr lang="en-US" dirty="0"/>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1106424" y="6316193"/>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Month, year</a:t>
            </a:r>
          </a:p>
        </p:txBody>
      </p:sp>
      <p:sp>
        <p:nvSpPr>
          <p:cNvPr id="4" name="Rectangle 3">
            <a:extLst>
              <a:ext uri="{FF2B5EF4-FFF2-40B4-BE49-F238E27FC236}">
                <a16:creationId xmlns:a16="http://schemas.microsoft.com/office/drawing/2014/main" id="{51345AA3-D8B8-E441-B56F-BDC684E64F94}"/>
              </a:ext>
            </a:extLst>
          </p:cNvPr>
          <p:cNvSpPr/>
          <p:nvPr/>
        </p:nvSpPr>
        <p:spPr>
          <a:xfrm>
            <a:off x="0"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Rectangle 6">
            <a:extLst>
              <a:ext uri="{FF2B5EF4-FFF2-40B4-BE49-F238E27FC236}">
                <a16:creationId xmlns:a16="http://schemas.microsoft.com/office/drawing/2014/main" id="{7AB3647D-36F5-A945-9612-7CA07EEF3DE4}"/>
              </a:ext>
            </a:extLst>
          </p:cNvPr>
          <p:cNvSpPr/>
          <p:nvPr/>
        </p:nvSpPr>
        <p:spPr>
          <a:xfrm>
            <a:off x="11817096"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p:txBody>
          <a:bodyPr/>
          <a:lstStyle/>
          <a:p>
            <a:endParaRPr lang="en-US"/>
          </a:p>
        </p:txBody>
      </p:sp>
      <p:pic>
        <p:nvPicPr>
          <p:cNvPr id="13" name="Graphic 12">
            <a:extLst>
              <a:ext uri="{FF2B5EF4-FFF2-40B4-BE49-F238E27FC236}">
                <a16:creationId xmlns:a16="http://schemas.microsoft.com/office/drawing/2014/main" id="{C4357391-435D-FE40-BA1B-2A5D1496E74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6424" y="635935"/>
            <a:ext cx="4407408" cy="456544"/>
          </a:xfrm>
          <a:prstGeom prst="rect">
            <a:avLst/>
          </a:prstGeom>
        </p:spPr>
      </p:pic>
    </p:spTree>
    <p:extLst>
      <p:ext uri="{BB962C8B-B14F-4D97-AF65-F5344CB8AC3E}">
        <p14:creationId xmlns:p14="http://schemas.microsoft.com/office/powerpoint/2010/main" val="32436715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itle Slide: Brigham and Women's Hospital">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1106424" y="2119184"/>
            <a:ext cx="9522781" cy="1680909"/>
          </a:xfrm>
        </p:spPr>
        <p:txBody>
          <a:bodyPr anchor="b"/>
          <a:lstStyle>
            <a:lvl1pPr algn="l">
              <a:defRPr sz="6000">
                <a:solidFill>
                  <a:schemeClr val="accent2"/>
                </a:solidFill>
              </a:defRPr>
            </a:lvl1pPr>
          </a:lstStyle>
          <a:p>
            <a:r>
              <a:rPr lang="en-US" dirty="0"/>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1106424"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dirty="0"/>
              <a:t>Presenter or subtitle goes here</a:t>
            </a:r>
            <a:endParaRPr lang="en-US" dirty="0"/>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1106424" y="6316193"/>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Month, year</a:t>
            </a:r>
          </a:p>
        </p:txBody>
      </p:sp>
      <p:sp>
        <p:nvSpPr>
          <p:cNvPr id="4" name="Rectangle 3">
            <a:extLst>
              <a:ext uri="{FF2B5EF4-FFF2-40B4-BE49-F238E27FC236}">
                <a16:creationId xmlns:a16="http://schemas.microsoft.com/office/drawing/2014/main" id="{51345AA3-D8B8-E441-B56F-BDC684E64F94}"/>
              </a:ext>
            </a:extLst>
          </p:cNvPr>
          <p:cNvSpPr/>
          <p:nvPr/>
        </p:nvSpPr>
        <p:spPr>
          <a:xfrm>
            <a:off x="0"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Rectangle 6">
            <a:extLst>
              <a:ext uri="{FF2B5EF4-FFF2-40B4-BE49-F238E27FC236}">
                <a16:creationId xmlns:a16="http://schemas.microsoft.com/office/drawing/2014/main" id="{7AB3647D-36F5-A945-9612-7CA07EEF3DE4}"/>
              </a:ext>
            </a:extLst>
          </p:cNvPr>
          <p:cNvSpPr/>
          <p:nvPr/>
        </p:nvSpPr>
        <p:spPr>
          <a:xfrm>
            <a:off x="11817096"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p:txBody>
          <a:bodyPr/>
          <a:lstStyle/>
          <a:p>
            <a:endParaRPr lang="en-US"/>
          </a:p>
        </p:txBody>
      </p:sp>
      <p:pic>
        <p:nvPicPr>
          <p:cNvPr id="10" name="Graphic 9">
            <a:extLst>
              <a:ext uri="{FF2B5EF4-FFF2-40B4-BE49-F238E27FC236}">
                <a16:creationId xmlns:a16="http://schemas.microsoft.com/office/drawing/2014/main" id="{77302A37-C29E-D747-9D9C-9D2A3A2731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6424" y="635936"/>
            <a:ext cx="4317238" cy="455676"/>
          </a:xfrm>
          <a:prstGeom prst="rect">
            <a:avLst/>
          </a:prstGeom>
        </p:spPr>
      </p:pic>
    </p:spTree>
    <p:extLst>
      <p:ext uri="{BB962C8B-B14F-4D97-AF65-F5344CB8AC3E}">
        <p14:creationId xmlns:p14="http://schemas.microsoft.com/office/powerpoint/2010/main" val="318090924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Slide: Mass Eye and Ear">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1106424" y="2119184"/>
            <a:ext cx="9522781" cy="1680909"/>
          </a:xfrm>
        </p:spPr>
        <p:txBody>
          <a:bodyPr anchor="b"/>
          <a:lstStyle>
            <a:lvl1pPr algn="l">
              <a:defRPr sz="6000">
                <a:solidFill>
                  <a:schemeClr val="accent2"/>
                </a:solidFill>
              </a:defRPr>
            </a:lvl1pPr>
          </a:lstStyle>
          <a:p>
            <a:r>
              <a:rPr lang="en-US" dirty="0"/>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1106424"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dirty="0"/>
              <a:t>Presenter or subtitle goes here</a:t>
            </a:r>
            <a:endParaRPr lang="en-US" dirty="0"/>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1106424" y="6316193"/>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Month, year</a:t>
            </a:r>
          </a:p>
        </p:txBody>
      </p:sp>
      <p:sp>
        <p:nvSpPr>
          <p:cNvPr id="4" name="Rectangle 3">
            <a:extLst>
              <a:ext uri="{FF2B5EF4-FFF2-40B4-BE49-F238E27FC236}">
                <a16:creationId xmlns:a16="http://schemas.microsoft.com/office/drawing/2014/main" id="{51345AA3-D8B8-E441-B56F-BDC684E64F94}"/>
              </a:ext>
            </a:extLst>
          </p:cNvPr>
          <p:cNvSpPr/>
          <p:nvPr/>
        </p:nvSpPr>
        <p:spPr>
          <a:xfrm>
            <a:off x="0"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Rectangle 6">
            <a:extLst>
              <a:ext uri="{FF2B5EF4-FFF2-40B4-BE49-F238E27FC236}">
                <a16:creationId xmlns:a16="http://schemas.microsoft.com/office/drawing/2014/main" id="{7AB3647D-36F5-A945-9612-7CA07EEF3DE4}"/>
              </a:ext>
            </a:extLst>
          </p:cNvPr>
          <p:cNvSpPr/>
          <p:nvPr/>
        </p:nvSpPr>
        <p:spPr>
          <a:xfrm>
            <a:off x="11817096"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p:txBody>
          <a:bodyPr/>
          <a:lstStyle/>
          <a:p>
            <a:endParaRPr lang="en-US"/>
          </a:p>
        </p:txBody>
      </p:sp>
      <p:pic>
        <p:nvPicPr>
          <p:cNvPr id="8" name="Graphic 7">
            <a:extLst>
              <a:ext uri="{FF2B5EF4-FFF2-40B4-BE49-F238E27FC236}">
                <a16:creationId xmlns:a16="http://schemas.microsoft.com/office/drawing/2014/main" id="{AB715D2F-359A-2643-88EC-FBF9E043B44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6424" y="635936"/>
            <a:ext cx="2523744" cy="479044"/>
          </a:xfrm>
          <a:prstGeom prst="rect">
            <a:avLst/>
          </a:prstGeom>
        </p:spPr>
      </p:pic>
    </p:spTree>
    <p:extLst>
      <p:ext uri="{BB962C8B-B14F-4D97-AF65-F5344CB8AC3E}">
        <p14:creationId xmlns:p14="http://schemas.microsoft.com/office/powerpoint/2010/main" val="23161187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le Slide: Mass General Cancer Center">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1106424" y="2119184"/>
            <a:ext cx="9522781" cy="1680909"/>
          </a:xfrm>
        </p:spPr>
        <p:txBody>
          <a:bodyPr anchor="b"/>
          <a:lstStyle>
            <a:lvl1pPr algn="l">
              <a:defRPr sz="6000">
                <a:solidFill>
                  <a:schemeClr val="accent2"/>
                </a:solidFill>
              </a:defRPr>
            </a:lvl1pPr>
          </a:lstStyle>
          <a:p>
            <a:r>
              <a:rPr lang="en-US" dirty="0"/>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1106424"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dirty="0"/>
              <a:t>Presenter or subtitle goes here</a:t>
            </a:r>
            <a:endParaRPr lang="en-US" dirty="0"/>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1106424" y="6316193"/>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Month, year</a:t>
            </a:r>
          </a:p>
        </p:txBody>
      </p:sp>
      <p:sp>
        <p:nvSpPr>
          <p:cNvPr id="4" name="Rectangle 3">
            <a:extLst>
              <a:ext uri="{FF2B5EF4-FFF2-40B4-BE49-F238E27FC236}">
                <a16:creationId xmlns:a16="http://schemas.microsoft.com/office/drawing/2014/main" id="{51345AA3-D8B8-E441-B56F-BDC684E64F94}"/>
              </a:ext>
            </a:extLst>
          </p:cNvPr>
          <p:cNvSpPr/>
          <p:nvPr/>
        </p:nvSpPr>
        <p:spPr>
          <a:xfrm>
            <a:off x="0"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Rectangle 6">
            <a:extLst>
              <a:ext uri="{FF2B5EF4-FFF2-40B4-BE49-F238E27FC236}">
                <a16:creationId xmlns:a16="http://schemas.microsoft.com/office/drawing/2014/main" id="{7AB3647D-36F5-A945-9612-7CA07EEF3DE4}"/>
              </a:ext>
            </a:extLst>
          </p:cNvPr>
          <p:cNvSpPr/>
          <p:nvPr/>
        </p:nvSpPr>
        <p:spPr>
          <a:xfrm>
            <a:off x="11817096"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p:txBody>
          <a:bodyPr/>
          <a:lstStyle/>
          <a:p>
            <a:endParaRPr lang="en-US"/>
          </a:p>
        </p:txBody>
      </p:sp>
      <p:pic>
        <p:nvPicPr>
          <p:cNvPr id="10" name="Graphic 9">
            <a:extLst>
              <a:ext uri="{FF2B5EF4-FFF2-40B4-BE49-F238E27FC236}">
                <a16:creationId xmlns:a16="http://schemas.microsoft.com/office/drawing/2014/main" id="{FC94A59C-A7AF-1E4C-8EC2-9E0670E9F5F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6424" y="635936"/>
            <a:ext cx="3849878" cy="438150"/>
          </a:xfrm>
          <a:prstGeom prst="rect">
            <a:avLst/>
          </a:prstGeom>
        </p:spPr>
      </p:pic>
    </p:spTree>
    <p:extLst>
      <p:ext uri="{BB962C8B-B14F-4D97-AF65-F5344CB8AC3E}">
        <p14:creationId xmlns:p14="http://schemas.microsoft.com/office/powerpoint/2010/main" val="415424804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Title Slide: Mass General for Childre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1106424" y="2119184"/>
            <a:ext cx="9522781" cy="1680909"/>
          </a:xfrm>
        </p:spPr>
        <p:txBody>
          <a:bodyPr anchor="b"/>
          <a:lstStyle>
            <a:lvl1pPr algn="l">
              <a:defRPr sz="6000">
                <a:solidFill>
                  <a:schemeClr val="accent2"/>
                </a:solidFill>
              </a:defRPr>
            </a:lvl1pPr>
          </a:lstStyle>
          <a:p>
            <a:r>
              <a:rPr lang="en-US" dirty="0"/>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1106424"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dirty="0"/>
              <a:t>Presenter or subtitle goes here</a:t>
            </a:r>
            <a:endParaRPr lang="en-US" dirty="0"/>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1106424" y="6316193"/>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Month, year</a:t>
            </a:r>
          </a:p>
        </p:txBody>
      </p:sp>
      <p:sp>
        <p:nvSpPr>
          <p:cNvPr id="4" name="Rectangle 3">
            <a:extLst>
              <a:ext uri="{FF2B5EF4-FFF2-40B4-BE49-F238E27FC236}">
                <a16:creationId xmlns:a16="http://schemas.microsoft.com/office/drawing/2014/main" id="{51345AA3-D8B8-E441-B56F-BDC684E64F94}"/>
              </a:ext>
            </a:extLst>
          </p:cNvPr>
          <p:cNvSpPr/>
          <p:nvPr/>
        </p:nvSpPr>
        <p:spPr>
          <a:xfrm>
            <a:off x="0"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Rectangle 6">
            <a:extLst>
              <a:ext uri="{FF2B5EF4-FFF2-40B4-BE49-F238E27FC236}">
                <a16:creationId xmlns:a16="http://schemas.microsoft.com/office/drawing/2014/main" id="{7AB3647D-36F5-A945-9612-7CA07EEF3DE4}"/>
              </a:ext>
            </a:extLst>
          </p:cNvPr>
          <p:cNvSpPr/>
          <p:nvPr/>
        </p:nvSpPr>
        <p:spPr>
          <a:xfrm>
            <a:off x="11817096"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p:txBody>
          <a:bodyPr/>
          <a:lstStyle/>
          <a:p>
            <a:endParaRPr lang="en-US"/>
          </a:p>
        </p:txBody>
      </p:sp>
      <p:pic>
        <p:nvPicPr>
          <p:cNvPr id="8" name="Graphic 7">
            <a:extLst>
              <a:ext uri="{FF2B5EF4-FFF2-40B4-BE49-F238E27FC236}">
                <a16:creationId xmlns:a16="http://schemas.microsoft.com/office/drawing/2014/main" id="{5248F5DD-E02F-504F-ACFC-36B0C1CED5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6424" y="635936"/>
            <a:ext cx="3581522" cy="438912"/>
          </a:xfrm>
          <a:prstGeom prst="rect">
            <a:avLst/>
          </a:prstGeom>
        </p:spPr>
      </p:pic>
    </p:spTree>
    <p:extLst>
      <p:ext uri="{BB962C8B-B14F-4D97-AF65-F5344CB8AC3E}">
        <p14:creationId xmlns:p14="http://schemas.microsoft.com/office/powerpoint/2010/main" val="409982572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16934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itle Slide: Mass General Hospital Research Institut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1106424" y="2119184"/>
            <a:ext cx="9522781" cy="1680909"/>
          </a:xfrm>
        </p:spPr>
        <p:txBody>
          <a:bodyPr anchor="b"/>
          <a:lstStyle>
            <a:lvl1pPr algn="l">
              <a:defRPr sz="6000">
                <a:solidFill>
                  <a:schemeClr val="accent2"/>
                </a:solidFill>
              </a:defRPr>
            </a:lvl1pPr>
          </a:lstStyle>
          <a:p>
            <a:r>
              <a:rPr lang="en-US" dirty="0"/>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1106424"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dirty="0"/>
              <a:t>Presenter or subtitle goes here</a:t>
            </a:r>
            <a:endParaRPr lang="en-US" dirty="0"/>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1106424" y="6316193"/>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Month, year</a:t>
            </a:r>
          </a:p>
        </p:txBody>
      </p:sp>
      <p:sp>
        <p:nvSpPr>
          <p:cNvPr id="4" name="Rectangle 3">
            <a:extLst>
              <a:ext uri="{FF2B5EF4-FFF2-40B4-BE49-F238E27FC236}">
                <a16:creationId xmlns:a16="http://schemas.microsoft.com/office/drawing/2014/main" id="{51345AA3-D8B8-E441-B56F-BDC684E64F94}"/>
              </a:ext>
            </a:extLst>
          </p:cNvPr>
          <p:cNvSpPr/>
          <p:nvPr/>
        </p:nvSpPr>
        <p:spPr>
          <a:xfrm>
            <a:off x="0"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Rectangle 6">
            <a:extLst>
              <a:ext uri="{FF2B5EF4-FFF2-40B4-BE49-F238E27FC236}">
                <a16:creationId xmlns:a16="http://schemas.microsoft.com/office/drawing/2014/main" id="{7AB3647D-36F5-A945-9612-7CA07EEF3DE4}"/>
              </a:ext>
            </a:extLst>
          </p:cNvPr>
          <p:cNvSpPr/>
          <p:nvPr/>
        </p:nvSpPr>
        <p:spPr>
          <a:xfrm>
            <a:off x="11817096"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p:txBody>
          <a:bodyPr/>
          <a:lstStyle/>
          <a:p>
            <a:endParaRPr lang="en-US"/>
          </a:p>
        </p:txBody>
      </p:sp>
      <p:pic>
        <p:nvPicPr>
          <p:cNvPr id="9" name="Graphic 8">
            <a:extLst>
              <a:ext uri="{FF2B5EF4-FFF2-40B4-BE49-F238E27FC236}">
                <a16:creationId xmlns:a16="http://schemas.microsoft.com/office/drawing/2014/main" id="{C77B6F08-3613-774E-8E47-8E3E25A89FA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6424" y="635936"/>
            <a:ext cx="4379976" cy="439169"/>
          </a:xfrm>
          <a:prstGeom prst="rect">
            <a:avLst/>
          </a:prstGeom>
        </p:spPr>
      </p:pic>
    </p:spTree>
    <p:extLst>
      <p:ext uri="{BB962C8B-B14F-4D97-AF65-F5344CB8AC3E}">
        <p14:creationId xmlns:p14="http://schemas.microsoft.com/office/powerpoint/2010/main" val="234685426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itle Slide: Brigham and Women’s Hospital Research Institut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1106424" y="2119184"/>
            <a:ext cx="9522781" cy="1680909"/>
          </a:xfrm>
        </p:spPr>
        <p:txBody>
          <a:bodyPr anchor="b"/>
          <a:lstStyle>
            <a:lvl1pPr algn="l">
              <a:defRPr sz="6000">
                <a:solidFill>
                  <a:schemeClr val="accent2"/>
                </a:solidFill>
              </a:defRPr>
            </a:lvl1pPr>
          </a:lstStyle>
          <a:p>
            <a:r>
              <a:rPr lang="en-US" dirty="0"/>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1106424"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dirty="0"/>
              <a:t>Presenter or subtitle goes here</a:t>
            </a:r>
            <a:endParaRPr lang="en-US" dirty="0"/>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1106424" y="6316193"/>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Month, year</a:t>
            </a:r>
          </a:p>
        </p:txBody>
      </p:sp>
      <p:sp>
        <p:nvSpPr>
          <p:cNvPr id="4" name="Rectangle 3">
            <a:extLst>
              <a:ext uri="{FF2B5EF4-FFF2-40B4-BE49-F238E27FC236}">
                <a16:creationId xmlns:a16="http://schemas.microsoft.com/office/drawing/2014/main" id="{51345AA3-D8B8-E441-B56F-BDC684E64F94}"/>
              </a:ext>
            </a:extLst>
          </p:cNvPr>
          <p:cNvSpPr/>
          <p:nvPr/>
        </p:nvSpPr>
        <p:spPr>
          <a:xfrm>
            <a:off x="0"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Rectangle 6">
            <a:extLst>
              <a:ext uri="{FF2B5EF4-FFF2-40B4-BE49-F238E27FC236}">
                <a16:creationId xmlns:a16="http://schemas.microsoft.com/office/drawing/2014/main" id="{7AB3647D-36F5-A945-9612-7CA07EEF3DE4}"/>
              </a:ext>
            </a:extLst>
          </p:cNvPr>
          <p:cNvSpPr/>
          <p:nvPr/>
        </p:nvSpPr>
        <p:spPr>
          <a:xfrm>
            <a:off x="11817096"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p:txBody>
          <a:bodyPr/>
          <a:lstStyle/>
          <a:p>
            <a:endParaRPr lang="en-US"/>
          </a:p>
        </p:txBody>
      </p:sp>
      <p:pic>
        <p:nvPicPr>
          <p:cNvPr id="12" name="Graphic 11">
            <a:extLst>
              <a:ext uri="{FF2B5EF4-FFF2-40B4-BE49-F238E27FC236}">
                <a16:creationId xmlns:a16="http://schemas.microsoft.com/office/drawing/2014/main" id="{2960CF3B-0529-664A-8A9F-6E82509275B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6424" y="635936"/>
            <a:ext cx="3758184" cy="480017"/>
          </a:xfrm>
          <a:prstGeom prst="rect">
            <a:avLst/>
          </a:prstGeom>
        </p:spPr>
      </p:pic>
    </p:spTree>
    <p:extLst>
      <p:ext uri="{BB962C8B-B14F-4D97-AF65-F5344CB8AC3E}">
        <p14:creationId xmlns:p14="http://schemas.microsoft.com/office/powerpoint/2010/main" val="3541826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Slide: Brigham and Women's Faulkner Hospital">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1106424" y="2119184"/>
            <a:ext cx="9522781" cy="1680909"/>
          </a:xfrm>
        </p:spPr>
        <p:txBody>
          <a:bodyPr anchor="b"/>
          <a:lstStyle>
            <a:lvl1pPr algn="l">
              <a:defRPr sz="6000">
                <a:solidFill>
                  <a:schemeClr val="accent2"/>
                </a:solidFill>
              </a:defRPr>
            </a:lvl1pPr>
          </a:lstStyle>
          <a:p>
            <a:r>
              <a:rPr lang="en-US" dirty="0"/>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1106424"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dirty="0"/>
              <a:t>Presenter or subtitle goes here</a:t>
            </a:r>
            <a:endParaRPr lang="en-US" dirty="0"/>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1106424" y="6316193"/>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Month, year</a:t>
            </a:r>
          </a:p>
        </p:txBody>
      </p:sp>
      <p:sp>
        <p:nvSpPr>
          <p:cNvPr id="4" name="Rectangle 3">
            <a:extLst>
              <a:ext uri="{FF2B5EF4-FFF2-40B4-BE49-F238E27FC236}">
                <a16:creationId xmlns:a16="http://schemas.microsoft.com/office/drawing/2014/main" id="{51345AA3-D8B8-E441-B56F-BDC684E64F94}"/>
              </a:ext>
            </a:extLst>
          </p:cNvPr>
          <p:cNvSpPr/>
          <p:nvPr/>
        </p:nvSpPr>
        <p:spPr>
          <a:xfrm>
            <a:off x="0"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Rectangle 6">
            <a:extLst>
              <a:ext uri="{FF2B5EF4-FFF2-40B4-BE49-F238E27FC236}">
                <a16:creationId xmlns:a16="http://schemas.microsoft.com/office/drawing/2014/main" id="{7AB3647D-36F5-A945-9612-7CA07EEF3DE4}"/>
              </a:ext>
            </a:extLst>
          </p:cNvPr>
          <p:cNvSpPr/>
          <p:nvPr/>
        </p:nvSpPr>
        <p:spPr>
          <a:xfrm>
            <a:off x="11817096"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p:txBody>
          <a:bodyPr/>
          <a:lstStyle/>
          <a:p>
            <a:endParaRPr lang="en-US"/>
          </a:p>
        </p:txBody>
      </p:sp>
      <p:pic>
        <p:nvPicPr>
          <p:cNvPr id="8" name="Graphic 7">
            <a:extLst>
              <a:ext uri="{FF2B5EF4-FFF2-40B4-BE49-F238E27FC236}">
                <a16:creationId xmlns:a16="http://schemas.microsoft.com/office/drawing/2014/main" id="{3B844704-BF7D-2C4C-9CD5-FBF2A5681BD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6424" y="635936"/>
            <a:ext cx="3557778" cy="455676"/>
          </a:xfrm>
          <a:prstGeom prst="rect">
            <a:avLst/>
          </a:prstGeom>
        </p:spPr>
      </p:pic>
    </p:spTree>
    <p:extLst>
      <p:ext uri="{BB962C8B-B14F-4D97-AF65-F5344CB8AC3E}">
        <p14:creationId xmlns:p14="http://schemas.microsoft.com/office/powerpoint/2010/main" val="408571266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 Slide: Newton-Wellesley Hospital">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1106424" y="2119184"/>
            <a:ext cx="9522781" cy="1680909"/>
          </a:xfrm>
        </p:spPr>
        <p:txBody>
          <a:bodyPr anchor="b"/>
          <a:lstStyle>
            <a:lvl1pPr algn="l">
              <a:defRPr sz="6000">
                <a:solidFill>
                  <a:schemeClr val="accent2"/>
                </a:solidFill>
              </a:defRPr>
            </a:lvl1pPr>
          </a:lstStyle>
          <a:p>
            <a:r>
              <a:rPr lang="en-US" dirty="0"/>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1106424"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dirty="0"/>
              <a:t>Presenter or subtitle goes here</a:t>
            </a:r>
            <a:endParaRPr lang="en-US" dirty="0"/>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1106424" y="6316193"/>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Month, year</a:t>
            </a:r>
          </a:p>
        </p:txBody>
      </p:sp>
      <p:sp>
        <p:nvSpPr>
          <p:cNvPr id="4" name="Rectangle 3">
            <a:extLst>
              <a:ext uri="{FF2B5EF4-FFF2-40B4-BE49-F238E27FC236}">
                <a16:creationId xmlns:a16="http://schemas.microsoft.com/office/drawing/2014/main" id="{51345AA3-D8B8-E441-B56F-BDC684E64F94}"/>
              </a:ext>
            </a:extLst>
          </p:cNvPr>
          <p:cNvSpPr/>
          <p:nvPr/>
        </p:nvSpPr>
        <p:spPr>
          <a:xfrm>
            <a:off x="0"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Rectangle 6">
            <a:extLst>
              <a:ext uri="{FF2B5EF4-FFF2-40B4-BE49-F238E27FC236}">
                <a16:creationId xmlns:a16="http://schemas.microsoft.com/office/drawing/2014/main" id="{7AB3647D-36F5-A945-9612-7CA07EEF3DE4}"/>
              </a:ext>
            </a:extLst>
          </p:cNvPr>
          <p:cNvSpPr/>
          <p:nvPr/>
        </p:nvSpPr>
        <p:spPr>
          <a:xfrm>
            <a:off x="11817096"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p:txBody>
          <a:bodyPr/>
          <a:lstStyle/>
          <a:p>
            <a:endParaRPr lang="en-US"/>
          </a:p>
        </p:txBody>
      </p:sp>
      <p:pic>
        <p:nvPicPr>
          <p:cNvPr id="8" name="Graphic 7">
            <a:extLst>
              <a:ext uri="{FF2B5EF4-FFF2-40B4-BE49-F238E27FC236}">
                <a16:creationId xmlns:a16="http://schemas.microsoft.com/office/drawing/2014/main" id="{0677DBBC-8D99-FC41-92FA-B23927748B8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6424" y="635936"/>
            <a:ext cx="3172206" cy="455676"/>
          </a:xfrm>
          <a:prstGeom prst="rect">
            <a:avLst/>
          </a:prstGeom>
        </p:spPr>
      </p:pic>
    </p:spTree>
    <p:extLst>
      <p:ext uri="{BB962C8B-B14F-4D97-AF65-F5344CB8AC3E}">
        <p14:creationId xmlns:p14="http://schemas.microsoft.com/office/powerpoint/2010/main" val="81291140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itle Slide: Salem Hospital">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1106424" y="2119184"/>
            <a:ext cx="9522781" cy="1680909"/>
          </a:xfrm>
        </p:spPr>
        <p:txBody>
          <a:bodyPr anchor="b"/>
          <a:lstStyle>
            <a:lvl1pPr algn="l">
              <a:defRPr sz="6000">
                <a:solidFill>
                  <a:schemeClr val="accent2"/>
                </a:solidFill>
              </a:defRPr>
            </a:lvl1pPr>
          </a:lstStyle>
          <a:p>
            <a:r>
              <a:rPr lang="en-US" dirty="0"/>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1106424"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dirty="0"/>
              <a:t>Presenter or subtitle goes here</a:t>
            </a:r>
            <a:endParaRPr lang="en-US" dirty="0"/>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1106424" y="6316193"/>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Month, year</a:t>
            </a:r>
          </a:p>
        </p:txBody>
      </p:sp>
      <p:sp>
        <p:nvSpPr>
          <p:cNvPr id="4" name="Rectangle 3">
            <a:extLst>
              <a:ext uri="{FF2B5EF4-FFF2-40B4-BE49-F238E27FC236}">
                <a16:creationId xmlns:a16="http://schemas.microsoft.com/office/drawing/2014/main" id="{51345AA3-D8B8-E441-B56F-BDC684E64F94}"/>
              </a:ext>
            </a:extLst>
          </p:cNvPr>
          <p:cNvSpPr/>
          <p:nvPr/>
        </p:nvSpPr>
        <p:spPr>
          <a:xfrm>
            <a:off x="0"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Rectangle 6">
            <a:extLst>
              <a:ext uri="{FF2B5EF4-FFF2-40B4-BE49-F238E27FC236}">
                <a16:creationId xmlns:a16="http://schemas.microsoft.com/office/drawing/2014/main" id="{7AB3647D-36F5-A945-9612-7CA07EEF3DE4}"/>
              </a:ext>
            </a:extLst>
          </p:cNvPr>
          <p:cNvSpPr/>
          <p:nvPr/>
        </p:nvSpPr>
        <p:spPr>
          <a:xfrm>
            <a:off x="11817096"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p:txBody>
          <a:bodyPr/>
          <a:lstStyle/>
          <a:p>
            <a:endParaRPr lang="en-US"/>
          </a:p>
        </p:txBody>
      </p:sp>
      <p:pic>
        <p:nvPicPr>
          <p:cNvPr id="8" name="Graphic 7">
            <a:extLst>
              <a:ext uri="{FF2B5EF4-FFF2-40B4-BE49-F238E27FC236}">
                <a16:creationId xmlns:a16="http://schemas.microsoft.com/office/drawing/2014/main" id="{6BD23AD4-54C3-F348-8666-D1E07B95DC7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6424" y="635936"/>
            <a:ext cx="3172206" cy="455676"/>
          </a:xfrm>
          <a:prstGeom prst="rect">
            <a:avLst/>
          </a:prstGeom>
        </p:spPr>
      </p:pic>
    </p:spTree>
    <p:extLst>
      <p:ext uri="{BB962C8B-B14F-4D97-AF65-F5344CB8AC3E}">
        <p14:creationId xmlns:p14="http://schemas.microsoft.com/office/powerpoint/2010/main" val="355787863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Title Slide: Urgent Car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1106424" y="2119184"/>
            <a:ext cx="9522781" cy="1680909"/>
          </a:xfrm>
        </p:spPr>
        <p:txBody>
          <a:bodyPr anchor="b"/>
          <a:lstStyle>
            <a:lvl1pPr algn="l">
              <a:defRPr sz="6000">
                <a:solidFill>
                  <a:schemeClr val="accent2"/>
                </a:solidFill>
              </a:defRPr>
            </a:lvl1pPr>
          </a:lstStyle>
          <a:p>
            <a:r>
              <a:rPr lang="en-US" dirty="0"/>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1106424"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dirty="0"/>
              <a:t>Presenter or subtitle goes here</a:t>
            </a:r>
            <a:endParaRPr lang="en-US" dirty="0"/>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1106424" y="6316193"/>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Month, year</a:t>
            </a:r>
          </a:p>
        </p:txBody>
      </p:sp>
      <p:sp>
        <p:nvSpPr>
          <p:cNvPr id="4" name="Rectangle 3">
            <a:extLst>
              <a:ext uri="{FF2B5EF4-FFF2-40B4-BE49-F238E27FC236}">
                <a16:creationId xmlns:a16="http://schemas.microsoft.com/office/drawing/2014/main" id="{51345AA3-D8B8-E441-B56F-BDC684E64F94}"/>
              </a:ext>
            </a:extLst>
          </p:cNvPr>
          <p:cNvSpPr/>
          <p:nvPr/>
        </p:nvSpPr>
        <p:spPr>
          <a:xfrm>
            <a:off x="0"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Rectangle 6">
            <a:extLst>
              <a:ext uri="{FF2B5EF4-FFF2-40B4-BE49-F238E27FC236}">
                <a16:creationId xmlns:a16="http://schemas.microsoft.com/office/drawing/2014/main" id="{7AB3647D-36F5-A945-9612-7CA07EEF3DE4}"/>
              </a:ext>
            </a:extLst>
          </p:cNvPr>
          <p:cNvSpPr/>
          <p:nvPr/>
        </p:nvSpPr>
        <p:spPr>
          <a:xfrm>
            <a:off x="11817096"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p:txBody>
          <a:bodyPr/>
          <a:lstStyle/>
          <a:p>
            <a:endParaRPr lang="en-US"/>
          </a:p>
        </p:txBody>
      </p:sp>
      <p:pic>
        <p:nvPicPr>
          <p:cNvPr id="8" name="Graphic 7">
            <a:extLst>
              <a:ext uri="{FF2B5EF4-FFF2-40B4-BE49-F238E27FC236}">
                <a16:creationId xmlns:a16="http://schemas.microsoft.com/office/drawing/2014/main" id="{D292CBA6-E9F4-4B47-BCEB-F05290DF282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6424" y="635936"/>
            <a:ext cx="3172206" cy="455676"/>
          </a:xfrm>
          <a:prstGeom prst="rect">
            <a:avLst/>
          </a:prstGeom>
        </p:spPr>
      </p:pic>
    </p:spTree>
    <p:extLst>
      <p:ext uri="{BB962C8B-B14F-4D97-AF65-F5344CB8AC3E}">
        <p14:creationId xmlns:p14="http://schemas.microsoft.com/office/powerpoint/2010/main" val="164884311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Title Slide: Home Car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1106424" y="2119184"/>
            <a:ext cx="9522781" cy="1680909"/>
          </a:xfrm>
        </p:spPr>
        <p:txBody>
          <a:bodyPr anchor="b"/>
          <a:lstStyle>
            <a:lvl1pPr algn="l">
              <a:defRPr sz="6000">
                <a:solidFill>
                  <a:schemeClr val="accent2"/>
                </a:solidFill>
              </a:defRPr>
            </a:lvl1pPr>
          </a:lstStyle>
          <a:p>
            <a:r>
              <a:rPr lang="en-US" dirty="0"/>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1106424"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dirty="0"/>
              <a:t>Presenter or subtitle goes here</a:t>
            </a:r>
            <a:endParaRPr lang="en-US" dirty="0"/>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1106424" y="6316193"/>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Month, year</a:t>
            </a:r>
          </a:p>
        </p:txBody>
      </p:sp>
      <p:sp>
        <p:nvSpPr>
          <p:cNvPr id="4" name="Rectangle 3">
            <a:extLst>
              <a:ext uri="{FF2B5EF4-FFF2-40B4-BE49-F238E27FC236}">
                <a16:creationId xmlns:a16="http://schemas.microsoft.com/office/drawing/2014/main" id="{51345AA3-D8B8-E441-B56F-BDC684E64F94}"/>
              </a:ext>
            </a:extLst>
          </p:cNvPr>
          <p:cNvSpPr/>
          <p:nvPr/>
        </p:nvSpPr>
        <p:spPr>
          <a:xfrm>
            <a:off x="0"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Rectangle 6">
            <a:extLst>
              <a:ext uri="{FF2B5EF4-FFF2-40B4-BE49-F238E27FC236}">
                <a16:creationId xmlns:a16="http://schemas.microsoft.com/office/drawing/2014/main" id="{7AB3647D-36F5-A945-9612-7CA07EEF3DE4}"/>
              </a:ext>
            </a:extLst>
          </p:cNvPr>
          <p:cNvSpPr/>
          <p:nvPr/>
        </p:nvSpPr>
        <p:spPr>
          <a:xfrm>
            <a:off x="11817096"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p:txBody>
          <a:bodyPr/>
          <a:lstStyle/>
          <a:p>
            <a:endParaRPr lang="en-US"/>
          </a:p>
        </p:txBody>
      </p:sp>
      <p:pic>
        <p:nvPicPr>
          <p:cNvPr id="8" name="Graphic 7">
            <a:extLst>
              <a:ext uri="{FF2B5EF4-FFF2-40B4-BE49-F238E27FC236}">
                <a16:creationId xmlns:a16="http://schemas.microsoft.com/office/drawing/2014/main" id="{5DF6FCAD-1764-CF41-B397-F9A62A2D6C0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6424" y="635936"/>
            <a:ext cx="3172206" cy="438150"/>
          </a:xfrm>
          <a:prstGeom prst="rect">
            <a:avLst/>
          </a:prstGeom>
        </p:spPr>
      </p:pic>
    </p:spTree>
    <p:extLst>
      <p:ext uri="{BB962C8B-B14F-4D97-AF65-F5344CB8AC3E}">
        <p14:creationId xmlns:p14="http://schemas.microsoft.com/office/powerpoint/2010/main" val="23625609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Title Slide: Healthcare Center">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1106424" y="2119184"/>
            <a:ext cx="9522781" cy="1680909"/>
          </a:xfrm>
        </p:spPr>
        <p:txBody>
          <a:bodyPr anchor="b"/>
          <a:lstStyle>
            <a:lvl1pPr algn="l">
              <a:defRPr sz="6000">
                <a:solidFill>
                  <a:schemeClr val="accent2"/>
                </a:solidFill>
              </a:defRPr>
            </a:lvl1pPr>
          </a:lstStyle>
          <a:p>
            <a:r>
              <a:rPr lang="en-US" dirty="0"/>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1106424"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dirty="0"/>
              <a:t>Presenter or subtitle goes here</a:t>
            </a:r>
            <a:endParaRPr lang="en-US" dirty="0"/>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1106424" y="6316193"/>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Month, year</a:t>
            </a:r>
          </a:p>
        </p:txBody>
      </p:sp>
      <p:sp>
        <p:nvSpPr>
          <p:cNvPr id="4" name="Rectangle 3">
            <a:extLst>
              <a:ext uri="{FF2B5EF4-FFF2-40B4-BE49-F238E27FC236}">
                <a16:creationId xmlns:a16="http://schemas.microsoft.com/office/drawing/2014/main" id="{51345AA3-D8B8-E441-B56F-BDC684E64F94}"/>
              </a:ext>
            </a:extLst>
          </p:cNvPr>
          <p:cNvSpPr/>
          <p:nvPr/>
        </p:nvSpPr>
        <p:spPr>
          <a:xfrm>
            <a:off x="0"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Rectangle 6">
            <a:extLst>
              <a:ext uri="{FF2B5EF4-FFF2-40B4-BE49-F238E27FC236}">
                <a16:creationId xmlns:a16="http://schemas.microsoft.com/office/drawing/2014/main" id="{7AB3647D-36F5-A945-9612-7CA07EEF3DE4}"/>
              </a:ext>
            </a:extLst>
          </p:cNvPr>
          <p:cNvSpPr/>
          <p:nvPr/>
        </p:nvSpPr>
        <p:spPr>
          <a:xfrm>
            <a:off x="11817096"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p:txBody>
          <a:bodyPr/>
          <a:lstStyle/>
          <a:p>
            <a:endParaRPr lang="en-US"/>
          </a:p>
        </p:txBody>
      </p:sp>
      <p:pic>
        <p:nvPicPr>
          <p:cNvPr id="10" name="Graphic 9">
            <a:extLst>
              <a:ext uri="{FF2B5EF4-FFF2-40B4-BE49-F238E27FC236}">
                <a16:creationId xmlns:a16="http://schemas.microsoft.com/office/drawing/2014/main" id="{055F566E-71D8-904F-A69E-F75E3516901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6424" y="635936"/>
            <a:ext cx="3172206" cy="438150"/>
          </a:xfrm>
          <a:prstGeom prst="rect">
            <a:avLst/>
          </a:prstGeom>
        </p:spPr>
      </p:pic>
    </p:spTree>
    <p:extLst>
      <p:ext uri="{BB962C8B-B14F-4D97-AF65-F5344CB8AC3E}">
        <p14:creationId xmlns:p14="http://schemas.microsoft.com/office/powerpoint/2010/main" val="362585126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640080" y="1719072"/>
            <a:ext cx="5184648" cy="4023360"/>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6362700" y="1719072"/>
            <a:ext cx="5184648" cy="4023360"/>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4">
            <a:extLst>
              <a:ext uri="{FF2B5EF4-FFF2-40B4-BE49-F238E27FC236}">
                <a16:creationId xmlns:a16="http://schemas.microsoft.com/office/drawing/2014/main" id="{03718913-5E8E-2E44-862B-D47884C2F901}"/>
              </a:ext>
            </a:extLst>
          </p:cNvPr>
          <p:cNvSpPr>
            <a:spLocks noGrp="1"/>
          </p:cNvSpPr>
          <p:nvPr>
            <p:ph type="title" hasCustomPrompt="1"/>
          </p:nvPr>
        </p:nvSpPr>
        <p:spPr/>
        <p:txBody>
          <a:bodyPr/>
          <a:lstStyle/>
          <a:p>
            <a:r>
              <a:rPr lang="en-US" dirty="0"/>
              <a:t>Click to edit title</a:t>
            </a:r>
          </a:p>
        </p:txBody>
      </p:sp>
      <p:sp>
        <p:nvSpPr>
          <p:cNvPr id="7" name="Text Placeholder 11">
            <a:extLst>
              <a:ext uri="{FF2B5EF4-FFF2-40B4-BE49-F238E27FC236}">
                <a16:creationId xmlns:a16="http://schemas.microsoft.com/office/drawing/2014/main" id="{32BC4998-B6F1-DA42-B41F-97DBCEF72059}"/>
              </a:ext>
            </a:extLst>
          </p:cNvPr>
          <p:cNvSpPr>
            <a:spLocks noGrp="1"/>
          </p:cNvSpPr>
          <p:nvPr>
            <p:ph type="body" sz="quarter" idx="14" hasCustomPrompt="1"/>
          </p:nvPr>
        </p:nvSpPr>
        <p:spPr>
          <a:xfrm>
            <a:off x="639759" y="5838568"/>
            <a:ext cx="7058029" cy="274981"/>
          </a:xfrm>
        </p:spPr>
        <p:txBody>
          <a:bodyPr anchor="b"/>
          <a:lstStyle>
            <a:lvl1pPr>
              <a:defRPr sz="800">
                <a:solidFill>
                  <a:schemeClr val="tx1"/>
                </a:solidFill>
              </a:defRPr>
            </a:lvl1pPr>
            <a:lvl2pPr marL="4763" indent="0">
              <a:buNone/>
              <a:defRPr sz="1600"/>
            </a:lvl2pPr>
            <a:lvl3pPr>
              <a:defRPr sz="1600"/>
            </a:lvl3pPr>
            <a:lvl4pPr>
              <a:defRPr sz="1600"/>
            </a:lvl4pPr>
            <a:lvl5pPr>
              <a:defRPr sz="1600"/>
            </a:lvl5pPr>
          </a:lstStyle>
          <a:p>
            <a:pPr lvl="0"/>
            <a:r>
              <a:rPr lang="en-US" dirty="0"/>
              <a:t>Click to add a footnote for this page or delete placeholder if not in use</a:t>
            </a:r>
          </a:p>
        </p:txBody>
      </p:sp>
      <p:sp>
        <p:nvSpPr>
          <p:cNvPr id="2" name="Footer Placeholder 1">
            <a:extLst>
              <a:ext uri="{FF2B5EF4-FFF2-40B4-BE49-F238E27FC236}">
                <a16:creationId xmlns:a16="http://schemas.microsoft.com/office/drawing/2014/main" id="{5EBE4E73-5259-334F-AE3B-9FF8EABC0238}"/>
              </a:ext>
            </a:extLst>
          </p:cNvPr>
          <p:cNvSpPr>
            <a:spLocks noGrp="1"/>
          </p:cNvSpPr>
          <p:nvPr>
            <p:ph type="ftr" sz="quarter" idx="15"/>
          </p:nvPr>
        </p:nvSpPr>
        <p:spPr/>
        <p:txBody>
          <a:bodyPr/>
          <a:lstStyle/>
          <a:p>
            <a:r>
              <a:rPr lang="en-US"/>
              <a:t>Confidential—do not copy or distribute</a:t>
            </a:r>
          </a:p>
        </p:txBody>
      </p:sp>
    </p:spTree>
    <p:extLst>
      <p:ext uri="{BB962C8B-B14F-4D97-AF65-F5344CB8AC3E}">
        <p14:creationId xmlns:p14="http://schemas.microsoft.com/office/powerpoint/2010/main" val="113626451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2" pos="3674">
          <p15:clr>
            <a:srgbClr val="FBAE40"/>
          </p15:clr>
        </p15:guide>
        <p15:guide id="3" pos="400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userDrawn="1">
  <p:cSld name="Title Slide: Brigham and Women's Hospital + HMSTH">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1106424" y="2119184"/>
            <a:ext cx="9522781" cy="1680909"/>
          </a:xfrm>
        </p:spPr>
        <p:txBody>
          <a:bodyPr anchor="b"/>
          <a:lstStyle>
            <a:lvl1pPr algn="l">
              <a:defRPr sz="6000">
                <a:solidFill>
                  <a:schemeClr val="accent2"/>
                </a:solidFill>
              </a:defRPr>
            </a:lvl1pPr>
          </a:lstStyle>
          <a:p>
            <a:r>
              <a:rPr lang="en-US" dirty="0"/>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1106424"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dirty="0"/>
              <a:t>Presenter or subtitle goes here</a:t>
            </a:r>
            <a:endParaRPr lang="en-US" dirty="0"/>
          </a:p>
        </p:txBody>
      </p:sp>
      <p:sp>
        <p:nvSpPr>
          <p:cNvPr id="4" name="Rectangle 3">
            <a:extLst>
              <a:ext uri="{FF2B5EF4-FFF2-40B4-BE49-F238E27FC236}">
                <a16:creationId xmlns:a16="http://schemas.microsoft.com/office/drawing/2014/main" id="{51345AA3-D8B8-E441-B56F-BDC684E64F94}"/>
              </a:ext>
            </a:extLst>
          </p:cNvPr>
          <p:cNvSpPr/>
          <p:nvPr/>
        </p:nvSpPr>
        <p:spPr>
          <a:xfrm>
            <a:off x="0"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Rectangle 6">
            <a:extLst>
              <a:ext uri="{FF2B5EF4-FFF2-40B4-BE49-F238E27FC236}">
                <a16:creationId xmlns:a16="http://schemas.microsoft.com/office/drawing/2014/main" id="{7AB3647D-36F5-A945-9612-7CA07EEF3DE4}"/>
              </a:ext>
            </a:extLst>
          </p:cNvPr>
          <p:cNvSpPr/>
          <p:nvPr/>
        </p:nvSpPr>
        <p:spPr>
          <a:xfrm>
            <a:off x="11817096"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Text Placeholder 3">
            <a:extLst>
              <a:ext uri="{FF2B5EF4-FFF2-40B4-BE49-F238E27FC236}">
                <a16:creationId xmlns:a16="http://schemas.microsoft.com/office/drawing/2014/main" id="{CD8716DD-CDEC-3747-B9EB-0101C7398670}"/>
              </a:ext>
            </a:extLst>
          </p:cNvPr>
          <p:cNvSpPr>
            <a:spLocks noGrp="1"/>
          </p:cNvSpPr>
          <p:nvPr>
            <p:ph type="body" sz="half" idx="2" hasCustomPrompt="1"/>
          </p:nvPr>
        </p:nvSpPr>
        <p:spPr>
          <a:xfrm>
            <a:off x="1106424" y="5949272"/>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Month, year</a:t>
            </a:r>
          </a:p>
        </p:txBody>
      </p:sp>
      <p:sp>
        <p:nvSpPr>
          <p:cNvPr id="13" name="Footer Placeholder 4">
            <a:extLst>
              <a:ext uri="{FF2B5EF4-FFF2-40B4-BE49-F238E27FC236}">
                <a16:creationId xmlns:a16="http://schemas.microsoft.com/office/drawing/2014/main" id="{2390213F-822B-9E4F-ADC2-53FA2A5E28F8}"/>
              </a:ext>
            </a:extLst>
          </p:cNvPr>
          <p:cNvSpPr>
            <a:spLocks noGrp="1"/>
          </p:cNvSpPr>
          <p:nvPr>
            <p:ph type="ftr" sz="quarter" idx="10"/>
          </p:nvPr>
        </p:nvSpPr>
        <p:spPr>
          <a:xfrm>
            <a:off x="1103248" y="6362188"/>
            <a:ext cx="6585619" cy="153888"/>
          </a:xfrm>
        </p:spPr>
        <p:txBody>
          <a:bodyPr/>
          <a:lstStyle>
            <a:lvl1pPr algn="l">
              <a:defRPr/>
            </a:lvl1pPr>
          </a:lstStyle>
          <a:p>
            <a:endParaRPr lang="en-US" dirty="0"/>
          </a:p>
        </p:txBody>
      </p:sp>
      <p:pic>
        <p:nvPicPr>
          <p:cNvPr id="14" name="Graphic 13">
            <a:extLst>
              <a:ext uri="{FF2B5EF4-FFF2-40B4-BE49-F238E27FC236}">
                <a16:creationId xmlns:a16="http://schemas.microsoft.com/office/drawing/2014/main" id="{CBAE4295-7EA7-FF4B-A202-A0257EC07BD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572372" y="6223973"/>
            <a:ext cx="1975103" cy="329184"/>
          </a:xfrm>
          <a:prstGeom prst="rect">
            <a:avLst/>
          </a:prstGeom>
        </p:spPr>
      </p:pic>
      <p:pic>
        <p:nvPicPr>
          <p:cNvPr id="10" name="Graphic 9">
            <a:extLst>
              <a:ext uri="{FF2B5EF4-FFF2-40B4-BE49-F238E27FC236}">
                <a16:creationId xmlns:a16="http://schemas.microsoft.com/office/drawing/2014/main" id="{147A6289-6A60-0640-BB50-2364594F1D6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06424" y="635936"/>
            <a:ext cx="4317238" cy="455676"/>
          </a:xfrm>
          <a:prstGeom prst="rect">
            <a:avLst/>
          </a:prstGeom>
        </p:spPr>
      </p:pic>
    </p:spTree>
    <p:extLst>
      <p:ext uri="{BB962C8B-B14F-4D97-AF65-F5344CB8AC3E}">
        <p14:creationId xmlns:p14="http://schemas.microsoft.com/office/powerpoint/2010/main" val="13451138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9068172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userDrawn="1">
  <p:cSld name="Title Slide: Massachusetts General Hospital + HMSTH">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1106424" y="2119184"/>
            <a:ext cx="9522781" cy="1680909"/>
          </a:xfrm>
        </p:spPr>
        <p:txBody>
          <a:bodyPr anchor="b"/>
          <a:lstStyle>
            <a:lvl1pPr algn="l">
              <a:defRPr sz="6000">
                <a:solidFill>
                  <a:schemeClr val="accent2"/>
                </a:solidFill>
              </a:defRPr>
            </a:lvl1pPr>
          </a:lstStyle>
          <a:p>
            <a:r>
              <a:rPr lang="en-US" dirty="0"/>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1106424"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dirty="0"/>
              <a:t>Presenter or subtitle goes here</a:t>
            </a:r>
            <a:endParaRPr lang="en-US" dirty="0"/>
          </a:p>
        </p:txBody>
      </p:sp>
      <p:sp>
        <p:nvSpPr>
          <p:cNvPr id="4" name="Rectangle 3">
            <a:extLst>
              <a:ext uri="{FF2B5EF4-FFF2-40B4-BE49-F238E27FC236}">
                <a16:creationId xmlns:a16="http://schemas.microsoft.com/office/drawing/2014/main" id="{51345AA3-D8B8-E441-B56F-BDC684E64F94}"/>
              </a:ext>
            </a:extLst>
          </p:cNvPr>
          <p:cNvSpPr/>
          <p:nvPr/>
        </p:nvSpPr>
        <p:spPr>
          <a:xfrm>
            <a:off x="0"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Rectangle 6">
            <a:extLst>
              <a:ext uri="{FF2B5EF4-FFF2-40B4-BE49-F238E27FC236}">
                <a16:creationId xmlns:a16="http://schemas.microsoft.com/office/drawing/2014/main" id="{7AB3647D-36F5-A945-9612-7CA07EEF3DE4}"/>
              </a:ext>
            </a:extLst>
          </p:cNvPr>
          <p:cNvSpPr/>
          <p:nvPr/>
        </p:nvSpPr>
        <p:spPr>
          <a:xfrm>
            <a:off x="11817096"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Text Placeholder 3">
            <a:extLst>
              <a:ext uri="{FF2B5EF4-FFF2-40B4-BE49-F238E27FC236}">
                <a16:creationId xmlns:a16="http://schemas.microsoft.com/office/drawing/2014/main" id="{1EA0C53F-C1AF-664A-9BE9-A665D2A5A794}"/>
              </a:ext>
            </a:extLst>
          </p:cNvPr>
          <p:cNvSpPr>
            <a:spLocks noGrp="1"/>
          </p:cNvSpPr>
          <p:nvPr>
            <p:ph type="body" sz="half" idx="2" hasCustomPrompt="1"/>
          </p:nvPr>
        </p:nvSpPr>
        <p:spPr>
          <a:xfrm>
            <a:off x="1106424" y="5949272"/>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Month, year</a:t>
            </a:r>
          </a:p>
        </p:txBody>
      </p:sp>
      <p:sp>
        <p:nvSpPr>
          <p:cNvPr id="16" name="Footer Placeholder 4">
            <a:extLst>
              <a:ext uri="{FF2B5EF4-FFF2-40B4-BE49-F238E27FC236}">
                <a16:creationId xmlns:a16="http://schemas.microsoft.com/office/drawing/2014/main" id="{18D93F8D-30C9-3741-B31A-6BFAD6EA7FF3}"/>
              </a:ext>
            </a:extLst>
          </p:cNvPr>
          <p:cNvSpPr>
            <a:spLocks noGrp="1"/>
          </p:cNvSpPr>
          <p:nvPr>
            <p:ph type="ftr" sz="quarter" idx="10"/>
          </p:nvPr>
        </p:nvSpPr>
        <p:spPr>
          <a:xfrm>
            <a:off x="1103248" y="6362188"/>
            <a:ext cx="6585619" cy="153888"/>
          </a:xfrm>
        </p:spPr>
        <p:txBody>
          <a:bodyPr/>
          <a:lstStyle>
            <a:lvl1pPr algn="l">
              <a:defRPr/>
            </a:lvl1pPr>
          </a:lstStyle>
          <a:p>
            <a:endParaRPr lang="en-US" dirty="0"/>
          </a:p>
        </p:txBody>
      </p:sp>
      <p:pic>
        <p:nvPicPr>
          <p:cNvPr id="11" name="Graphic 10">
            <a:extLst>
              <a:ext uri="{FF2B5EF4-FFF2-40B4-BE49-F238E27FC236}">
                <a16:creationId xmlns:a16="http://schemas.microsoft.com/office/drawing/2014/main" id="{99E4D166-4D96-1349-9B57-A3B655BF9D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572372" y="6223973"/>
            <a:ext cx="1975103" cy="329184"/>
          </a:xfrm>
          <a:prstGeom prst="rect">
            <a:avLst/>
          </a:prstGeom>
        </p:spPr>
      </p:pic>
      <p:pic>
        <p:nvPicPr>
          <p:cNvPr id="12" name="Graphic 11">
            <a:extLst>
              <a:ext uri="{FF2B5EF4-FFF2-40B4-BE49-F238E27FC236}">
                <a16:creationId xmlns:a16="http://schemas.microsoft.com/office/drawing/2014/main" id="{1036FC61-D6F2-CA40-9525-6151BFBEA94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06424" y="635936"/>
            <a:ext cx="4399026" cy="455676"/>
          </a:xfrm>
          <a:prstGeom prst="rect">
            <a:avLst/>
          </a:prstGeom>
        </p:spPr>
      </p:pic>
    </p:spTree>
    <p:extLst>
      <p:ext uri="{BB962C8B-B14F-4D97-AF65-F5344CB8AC3E}">
        <p14:creationId xmlns:p14="http://schemas.microsoft.com/office/powerpoint/2010/main" val="14206903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userDrawn="1">
  <p:cSld name="Title Slide: Mass Eye and Ear + HMSTH">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1106424" y="2119184"/>
            <a:ext cx="9522781" cy="1680909"/>
          </a:xfrm>
        </p:spPr>
        <p:txBody>
          <a:bodyPr anchor="b"/>
          <a:lstStyle>
            <a:lvl1pPr algn="l">
              <a:defRPr sz="6000">
                <a:solidFill>
                  <a:schemeClr val="accent2"/>
                </a:solidFill>
              </a:defRPr>
            </a:lvl1pPr>
          </a:lstStyle>
          <a:p>
            <a:r>
              <a:rPr lang="en-US" dirty="0"/>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1106424"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dirty="0"/>
              <a:t>Presenter or subtitle goes here</a:t>
            </a:r>
            <a:endParaRPr lang="en-US" dirty="0"/>
          </a:p>
        </p:txBody>
      </p:sp>
      <p:sp>
        <p:nvSpPr>
          <p:cNvPr id="4" name="Rectangle 3">
            <a:extLst>
              <a:ext uri="{FF2B5EF4-FFF2-40B4-BE49-F238E27FC236}">
                <a16:creationId xmlns:a16="http://schemas.microsoft.com/office/drawing/2014/main" id="{51345AA3-D8B8-E441-B56F-BDC684E64F94}"/>
              </a:ext>
            </a:extLst>
          </p:cNvPr>
          <p:cNvSpPr/>
          <p:nvPr/>
        </p:nvSpPr>
        <p:spPr>
          <a:xfrm>
            <a:off x="0"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Rectangle 6">
            <a:extLst>
              <a:ext uri="{FF2B5EF4-FFF2-40B4-BE49-F238E27FC236}">
                <a16:creationId xmlns:a16="http://schemas.microsoft.com/office/drawing/2014/main" id="{7AB3647D-36F5-A945-9612-7CA07EEF3DE4}"/>
              </a:ext>
            </a:extLst>
          </p:cNvPr>
          <p:cNvSpPr/>
          <p:nvPr/>
        </p:nvSpPr>
        <p:spPr>
          <a:xfrm>
            <a:off x="11817096"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Text Placeholder 3">
            <a:extLst>
              <a:ext uri="{FF2B5EF4-FFF2-40B4-BE49-F238E27FC236}">
                <a16:creationId xmlns:a16="http://schemas.microsoft.com/office/drawing/2014/main" id="{9F5167C9-3161-E545-8C8A-F4E7FE0CB6BB}"/>
              </a:ext>
            </a:extLst>
          </p:cNvPr>
          <p:cNvSpPr>
            <a:spLocks noGrp="1"/>
          </p:cNvSpPr>
          <p:nvPr>
            <p:ph type="body" sz="half" idx="2" hasCustomPrompt="1"/>
          </p:nvPr>
        </p:nvSpPr>
        <p:spPr>
          <a:xfrm>
            <a:off x="1106424" y="5949272"/>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Month, year</a:t>
            </a:r>
          </a:p>
        </p:txBody>
      </p:sp>
      <p:sp>
        <p:nvSpPr>
          <p:cNvPr id="15" name="Footer Placeholder 4">
            <a:extLst>
              <a:ext uri="{FF2B5EF4-FFF2-40B4-BE49-F238E27FC236}">
                <a16:creationId xmlns:a16="http://schemas.microsoft.com/office/drawing/2014/main" id="{A770AB07-61D8-8646-91DE-49F6EB1A4295}"/>
              </a:ext>
            </a:extLst>
          </p:cNvPr>
          <p:cNvSpPr>
            <a:spLocks noGrp="1"/>
          </p:cNvSpPr>
          <p:nvPr>
            <p:ph type="ftr" sz="quarter" idx="10"/>
          </p:nvPr>
        </p:nvSpPr>
        <p:spPr>
          <a:xfrm>
            <a:off x="1103248" y="6362188"/>
            <a:ext cx="6585619" cy="153888"/>
          </a:xfrm>
        </p:spPr>
        <p:txBody>
          <a:bodyPr/>
          <a:lstStyle>
            <a:lvl1pPr algn="l">
              <a:defRPr/>
            </a:lvl1pPr>
          </a:lstStyle>
          <a:p>
            <a:endParaRPr lang="en-US" dirty="0"/>
          </a:p>
        </p:txBody>
      </p:sp>
      <p:pic>
        <p:nvPicPr>
          <p:cNvPr id="12" name="Graphic 11">
            <a:extLst>
              <a:ext uri="{FF2B5EF4-FFF2-40B4-BE49-F238E27FC236}">
                <a16:creationId xmlns:a16="http://schemas.microsoft.com/office/drawing/2014/main" id="{2DF71BA4-BDBB-7247-AED7-C6ED15B85F0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572372" y="6223973"/>
            <a:ext cx="1975103" cy="329184"/>
          </a:xfrm>
          <a:prstGeom prst="rect">
            <a:avLst/>
          </a:prstGeom>
        </p:spPr>
      </p:pic>
      <p:pic>
        <p:nvPicPr>
          <p:cNvPr id="11" name="Graphic 10">
            <a:extLst>
              <a:ext uri="{FF2B5EF4-FFF2-40B4-BE49-F238E27FC236}">
                <a16:creationId xmlns:a16="http://schemas.microsoft.com/office/drawing/2014/main" id="{8FC5A381-515C-7F46-8C2B-6FA9C7ACF7F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06424" y="635936"/>
            <a:ext cx="2523744" cy="479044"/>
          </a:xfrm>
          <a:prstGeom prst="rect">
            <a:avLst/>
          </a:prstGeom>
        </p:spPr>
      </p:pic>
    </p:spTree>
    <p:extLst>
      <p:ext uri="{BB962C8B-B14F-4D97-AF65-F5344CB8AC3E}">
        <p14:creationId xmlns:p14="http://schemas.microsoft.com/office/powerpoint/2010/main" val="170425846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userDrawn="1">
  <p:cSld name="Title Slide: Mass General Cancer Center + HMSTH">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1106424" y="2119184"/>
            <a:ext cx="9522781" cy="1680909"/>
          </a:xfrm>
        </p:spPr>
        <p:txBody>
          <a:bodyPr anchor="b"/>
          <a:lstStyle>
            <a:lvl1pPr algn="l">
              <a:defRPr sz="6000">
                <a:solidFill>
                  <a:schemeClr val="accent2"/>
                </a:solidFill>
              </a:defRPr>
            </a:lvl1pPr>
          </a:lstStyle>
          <a:p>
            <a:r>
              <a:rPr lang="en-US" dirty="0"/>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1106424"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dirty="0"/>
              <a:t>Presenter or subtitle goes here</a:t>
            </a:r>
            <a:endParaRPr lang="en-US" dirty="0"/>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1106424" y="5949272"/>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Month, year</a:t>
            </a:r>
          </a:p>
        </p:txBody>
      </p:sp>
      <p:sp>
        <p:nvSpPr>
          <p:cNvPr id="4" name="Rectangle 3">
            <a:extLst>
              <a:ext uri="{FF2B5EF4-FFF2-40B4-BE49-F238E27FC236}">
                <a16:creationId xmlns:a16="http://schemas.microsoft.com/office/drawing/2014/main" id="{51345AA3-D8B8-E441-B56F-BDC684E64F94}"/>
              </a:ext>
            </a:extLst>
          </p:cNvPr>
          <p:cNvSpPr/>
          <p:nvPr/>
        </p:nvSpPr>
        <p:spPr>
          <a:xfrm>
            <a:off x="0"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Rectangle 6">
            <a:extLst>
              <a:ext uri="{FF2B5EF4-FFF2-40B4-BE49-F238E27FC236}">
                <a16:creationId xmlns:a16="http://schemas.microsoft.com/office/drawing/2014/main" id="{7AB3647D-36F5-A945-9612-7CA07EEF3DE4}"/>
              </a:ext>
            </a:extLst>
          </p:cNvPr>
          <p:cNvSpPr/>
          <p:nvPr/>
        </p:nvSpPr>
        <p:spPr>
          <a:xfrm>
            <a:off x="11817096"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a:xfrm>
            <a:off x="1103248" y="6362188"/>
            <a:ext cx="6585619" cy="153888"/>
          </a:xfrm>
        </p:spPr>
        <p:txBody>
          <a:bodyPr/>
          <a:lstStyle>
            <a:lvl1pPr algn="l">
              <a:defRPr/>
            </a:lvl1pPr>
          </a:lstStyle>
          <a:p>
            <a:endParaRPr lang="en-US" dirty="0"/>
          </a:p>
        </p:txBody>
      </p:sp>
      <p:pic>
        <p:nvPicPr>
          <p:cNvPr id="13" name="Graphic 12">
            <a:extLst>
              <a:ext uri="{FF2B5EF4-FFF2-40B4-BE49-F238E27FC236}">
                <a16:creationId xmlns:a16="http://schemas.microsoft.com/office/drawing/2014/main" id="{8C079DE7-EC04-CF45-A5DA-383361EF1A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572372" y="6223973"/>
            <a:ext cx="1975103" cy="329184"/>
          </a:xfrm>
          <a:prstGeom prst="rect">
            <a:avLst/>
          </a:prstGeom>
        </p:spPr>
      </p:pic>
      <p:pic>
        <p:nvPicPr>
          <p:cNvPr id="10" name="Graphic 9">
            <a:extLst>
              <a:ext uri="{FF2B5EF4-FFF2-40B4-BE49-F238E27FC236}">
                <a16:creationId xmlns:a16="http://schemas.microsoft.com/office/drawing/2014/main" id="{F7F61162-25C5-E147-B3F0-B47C5B2153B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06424" y="635936"/>
            <a:ext cx="3849878" cy="438150"/>
          </a:xfrm>
          <a:prstGeom prst="rect">
            <a:avLst/>
          </a:prstGeom>
        </p:spPr>
      </p:pic>
    </p:spTree>
    <p:extLst>
      <p:ext uri="{BB962C8B-B14F-4D97-AF65-F5344CB8AC3E}">
        <p14:creationId xmlns:p14="http://schemas.microsoft.com/office/powerpoint/2010/main" val="417647578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userDrawn="1">
  <p:cSld name="Title Slide: Mass General for Children + HMSTH">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1106424" y="2119184"/>
            <a:ext cx="9522781" cy="1680909"/>
          </a:xfrm>
        </p:spPr>
        <p:txBody>
          <a:bodyPr anchor="b"/>
          <a:lstStyle>
            <a:lvl1pPr algn="l">
              <a:defRPr sz="6000">
                <a:solidFill>
                  <a:schemeClr val="accent2"/>
                </a:solidFill>
              </a:defRPr>
            </a:lvl1pPr>
          </a:lstStyle>
          <a:p>
            <a:r>
              <a:rPr lang="en-US" dirty="0"/>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1106424"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dirty="0"/>
              <a:t>Presenter or subtitle goes here</a:t>
            </a:r>
            <a:endParaRPr lang="en-US" dirty="0"/>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1106424" y="5949272"/>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Month, year</a:t>
            </a:r>
          </a:p>
        </p:txBody>
      </p:sp>
      <p:sp>
        <p:nvSpPr>
          <p:cNvPr id="4" name="Rectangle 3">
            <a:extLst>
              <a:ext uri="{FF2B5EF4-FFF2-40B4-BE49-F238E27FC236}">
                <a16:creationId xmlns:a16="http://schemas.microsoft.com/office/drawing/2014/main" id="{51345AA3-D8B8-E441-B56F-BDC684E64F94}"/>
              </a:ext>
            </a:extLst>
          </p:cNvPr>
          <p:cNvSpPr/>
          <p:nvPr/>
        </p:nvSpPr>
        <p:spPr>
          <a:xfrm>
            <a:off x="0"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Rectangle 6">
            <a:extLst>
              <a:ext uri="{FF2B5EF4-FFF2-40B4-BE49-F238E27FC236}">
                <a16:creationId xmlns:a16="http://schemas.microsoft.com/office/drawing/2014/main" id="{7AB3647D-36F5-A945-9612-7CA07EEF3DE4}"/>
              </a:ext>
            </a:extLst>
          </p:cNvPr>
          <p:cNvSpPr/>
          <p:nvPr/>
        </p:nvSpPr>
        <p:spPr>
          <a:xfrm>
            <a:off x="11817096"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a:xfrm>
            <a:off x="1103248" y="6362188"/>
            <a:ext cx="6585619" cy="153888"/>
          </a:xfrm>
        </p:spPr>
        <p:txBody>
          <a:bodyPr/>
          <a:lstStyle>
            <a:lvl1pPr algn="l">
              <a:defRPr/>
            </a:lvl1pPr>
          </a:lstStyle>
          <a:p>
            <a:endParaRPr lang="en-US" dirty="0"/>
          </a:p>
        </p:txBody>
      </p:sp>
      <p:pic>
        <p:nvPicPr>
          <p:cNvPr id="12" name="Graphic 11">
            <a:extLst>
              <a:ext uri="{FF2B5EF4-FFF2-40B4-BE49-F238E27FC236}">
                <a16:creationId xmlns:a16="http://schemas.microsoft.com/office/drawing/2014/main" id="{CC359248-11CA-3D43-9C1C-23FF3D412B0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572372" y="6223973"/>
            <a:ext cx="1975103" cy="329184"/>
          </a:xfrm>
          <a:prstGeom prst="rect">
            <a:avLst/>
          </a:prstGeom>
        </p:spPr>
      </p:pic>
      <p:pic>
        <p:nvPicPr>
          <p:cNvPr id="14" name="Graphic 13">
            <a:extLst>
              <a:ext uri="{FF2B5EF4-FFF2-40B4-BE49-F238E27FC236}">
                <a16:creationId xmlns:a16="http://schemas.microsoft.com/office/drawing/2014/main" id="{18CD110A-3D28-1E49-8E6C-3AC23134C70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06424" y="635936"/>
            <a:ext cx="3581522" cy="438912"/>
          </a:xfrm>
          <a:prstGeom prst="rect">
            <a:avLst/>
          </a:prstGeom>
        </p:spPr>
      </p:pic>
    </p:spTree>
    <p:extLst>
      <p:ext uri="{BB962C8B-B14F-4D97-AF65-F5344CB8AC3E}">
        <p14:creationId xmlns:p14="http://schemas.microsoft.com/office/powerpoint/2010/main" val="346671723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userDrawn="1">
  <p:cSld name="Title Slide: Mass General Hospital Research Institute + HMSTH">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1106424" y="2119184"/>
            <a:ext cx="9522781" cy="1680909"/>
          </a:xfrm>
        </p:spPr>
        <p:txBody>
          <a:bodyPr anchor="b"/>
          <a:lstStyle>
            <a:lvl1pPr algn="l">
              <a:defRPr sz="6000">
                <a:solidFill>
                  <a:schemeClr val="accent2"/>
                </a:solidFill>
              </a:defRPr>
            </a:lvl1pPr>
          </a:lstStyle>
          <a:p>
            <a:r>
              <a:rPr lang="en-US" dirty="0"/>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1106424"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dirty="0"/>
              <a:t>Presenter or subtitle goes here</a:t>
            </a:r>
            <a:endParaRPr lang="en-US" dirty="0"/>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1106424" y="5949272"/>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Month, year</a:t>
            </a:r>
          </a:p>
        </p:txBody>
      </p:sp>
      <p:sp>
        <p:nvSpPr>
          <p:cNvPr id="4" name="Rectangle 3">
            <a:extLst>
              <a:ext uri="{FF2B5EF4-FFF2-40B4-BE49-F238E27FC236}">
                <a16:creationId xmlns:a16="http://schemas.microsoft.com/office/drawing/2014/main" id="{51345AA3-D8B8-E441-B56F-BDC684E64F94}"/>
              </a:ext>
            </a:extLst>
          </p:cNvPr>
          <p:cNvSpPr/>
          <p:nvPr/>
        </p:nvSpPr>
        <p:spPr>
          <a:xfrm>
            <a:off x="0"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Rectangle 6">
            <a:extLst>
              <a:ext uri="{FF2B5EF4-FFF2-40B4-BE49-F238E27FC236}">
                <a16:creationId xmlns:a16="http://schemas.microsoft.com/office/drawing/2014/main" id="{7AB3647D-36F5-A945-9612-7CA07EEF3DE4}"/>
              </a:ext>
            </a:extLst>
          </p:cNvPr>
          <p:cNvSpPr/>
          <p:nvPr/>
        </p:nvSpPr>
        <p:spPr>
          <a:xfrm>
            <a:off x="11817096"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a:xfrm>
            <a:off x="1103248" y="6362188"/>
            <a:ext cx="6585619" cy="153888"/>
          </a:xfrm>
        </p:spPr>
        <p:txBody>
          <a:bodyPr/>
          <a:lstStyle>
            <a:lvl1pPr algn="l">
              <a:defRPr/>
            </a:lvl1pPr>
          </a:lstStyle>
          <a:p>
            <a:endParaRPr lang="en-US" dirty="0"/>
          </a:p>
        </p:txBody>
      </p:sp>
      <p:pic>
        <p:nvPicPr>
          <p:cNvPr id="12" name="Graphic 11">
            <a:extLst>
              <a:ext uri="{FF2B5EF4-FFF2-40B4-BE49-F238E27FC236}">
                <a16:creationId xmlns:a16="http://schemas.microsoft.com/office/drawing/2014/main" id="{CC359248-11CA-3D43-9C1C-23FF3D412B0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572372" y="6223973"/>
            <a:ext cx="1975103" cy="329184"/>
          </a:xfrm>
          <a:prstGeom prst="rect">
            <a:avLst/>
          </a:prstGeom>
        </p:spPr>
      </p:pic>
      <p:pic>
        <p:nvPicPr>
          <p:cNvPr id="13" name="Graphic 12">
            <a:extLst>
              <a:ext uri="{FF2B5EF4-FFF2-40B4-BE49-F238E27FC236}">
                <a16:creationId xmlns:a16="http://schemas.microsoft.com/office/drawing/2014/main" id="{B4B11ED8-941B-4540-AFF1-A4E4214A2A8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06424" y="635936"/>
            <a:ext cx="4379976" cy="439169"/>
          </a:xfrm>
          <a:prstGeom prst="rect">
            <a:avLst/>
          </a:prstGeom>
        </p:spPr>
      </p:pic>
    </p:spTree>
    <p:extLst>
      <p:ext uri="{BB962C8B-B14F-4D97-AF65-F5344CB8AC3E}">
        <p14:creationId xmlns:p14="http://schemas.microsoft.com/office/powerpoint/2010/main" val="1906033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userDrawn="1">
  <p:cSld name="Title Slide: Brigham and Women’s Hospital Research Institute + HMSTH">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1106424" y="2119184"/>
            <a:ext cx="9522781" cy="1680909"/>
          </a:xfrm>
        </p:spPr>
        <p:txBody>
          <a:bodyPr anchor="b"/>
          <a:lstStyle>
            <a:lvl1pPr algn="l">
              <a:defRPr sz="6000">
                <a:solidFill>
                  <a:schemeClr val="accent2"/>
                </a:solidFill>
              </a:defRPr>
            </a:lvl1pPr>
          </a:lstStyle>
          <a:p>
            <a:r>
              <a:rPr lang="en-US" dirty="0"/>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1106424"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dirty="0"/>
              <a:t>Presenter or subtitle goes here</a:t>
            </a:r>
            <a:endParaRPr lang="en-US" dirty="0"/>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1106424" y="5949272"/>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Month, year</a:t>
            </a:r>
          </a:p>
        </p:txBody>
      </p:sp>
      <p:sp>
        <p:nvSpPr>
          <p:cNvPr id="4" name="Rectangle 3">
            <a:extLst>
              <a:ext uri="{FF2B5EF4-FFF2-40B4-BE49-F238E27FC236}">
                <a16:creationId xmlns:a16="http://schemas.microsoft.com/office/drawing/2014/main" id="{51345AA3-D8B8-E441-B56F-BDC684E64F94}"/>
              </a:ext>
            </a:extLst>
          </p:cNvPr>
          <p:cNvSpPr/>
          <p:nvPr/>
        </p:nvSpPr>
        <p:spPr>
          <a:xfrm>
            <a:off x="0"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Rectangle 6">
            <a:extLst>
              <a:ext uri="{FF2B5EF4-FFF2-40B4-BE49-F238E27FC236}">
                <a16:creationId xmlns:a16="http://schemas.microsoft.com/office/drawing/2014/main" id="{7AB3647D-36F5-A945-9612-7CA07EEF3DE4}"/>
              </a:ext>
            </a:extLst>
          </p:cNvPr>
          <p:cNvSpPr/>
          <p:nvPr/>
        </p:nvSpPr>
        <p:spPr>
          <a:xfrm>
            <a:off x="11817096"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a:xfrm>
            <a:off x="1103248" y="6362188"/>
            <a:ext cx="6585619" cy="153888"/>
          </a:xfrm>
        </p:spPr>
        <p:txBody>
          <a:bodyPr/>
          <a:lstStyle>
            <a:lvl1pPr algn="l">
              <a:defRPr/>
            </a:lvl1pPr>
          </a:lstStyle>
          <a:p>
            <a:endParaRPr lang="en-US" dirty="0"/>
          </a:p>
        </p:txBody>
      </p:sp>
      <p:pic>
        <p:nvPicPr>
          <p:cNvPr id="13" name="Graphic 12">
            <a:extLst>
              <a:ext uri="{FF2B5EF4-FFF2-40B4-BE49-F238E27FC236}">
                <a16:creationId xmlns:a16="http://schemas.microsoft.com/office/drawing/2014/main" id="{8C079DE7-EC04-CF45-A5DA-383361EF1A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572372" y="6223973"/>
            <a:ext cx="1975103" cy="329184"/>
          </a:xfrm>
          <a:prstGeom prst="rect">
            <a:avLst/>
          </a:prstGeom>
        </p:spPr>
      </p:pic>
      <p:pic>
        <p:nvPicPr>
          <p:cNvPr id="10" name="Graphic 9">
            <a:extLst>
              <a:ext uri="{FF2B5EF4-FFF2-40B4-BE49-F238E27FC236}">
                <a16:creationId xmlns:a16="http://schemas.microsoft.com/office/drawing/2014/main" id="{CE4BDFE1-C589-CA43-8DB1-293A8D46CD8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06424" y="635936"/>
            <a:ext cx="3758184" cy="480017"/>
          </a:xfrm>
          <a:prstGeom prst="rect">
            <a:avLst/>
          </a:prstGeom>
        </p:spPr>
      </p:pic>
    </p:spTree>
    <p:extLst>
      <p:ext uri="{BB962C8B-B14F-4D97-AF65-F5344CB8AC3E}">
        <p14:creationId xmlns:p14="http://schemas.microsoft.com/office/powerpoint/2010/main" val="25286270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userDrawn="1">
  <p:cSld name="Title Slide: Wentworth-Douglass Hospital">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1106424" y="2119184"/>
            <a:ext cx="9522781" cy="1680909"/>
          </a:xfrm>
        </p:spPr>
        <p:txBody>
          <a:bodyPr anchor="b"/>
          <a:lstStyle>
            <a:lvl1pPr algn="l">
              <a:defRPr sz="6000">
                <a:solidFill>
                  <a:schemeClr val="accent2"/>
                </a:solidFill>
              </a:defRPr>
            </a:lvl1pPr>
          </a:lstStyle>
          <a:p>
            <a:r>
              <a:rPr lang="en-US" dirty="0"/>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1106424"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dirty="0"/>
              <a:t>Presenter or subtitle goes here</a:t>
            </a:r>
            <a:endParaRPr lang="en-US" dirty="0"/>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1106424" y="6316193"/>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Month, year</a:t>
            </a:r>
          </a:p>
        </p:txBody>
      </p:sp>
      <p:sp>
        <p:nvSpPr>
          <p:cNvPr id="4" name="Rectangle 3">
            <a:extLst>
              <a:ext uri="{FF2B5EF4-FFF2-40B4-BE49-F238E27FC236}">
                <a16:creationId xmlns:a16="http://schemas.microsoft.com/office/drawing/2014/main" id="{51345AA3-D8B8-E441-B56F-BDC684E64F94}"/>
              </a:ext>
            </a:extLst>
          </p:cNvPr>
          <p:cNvSpPr/>
          <p:nvPr/>
        </p:nvSpPr>
        <p:spPr>
          <a:xfrm>
            <a:off x="0"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Rectangle 6">
            <a:extLst>
              <a:ext uri="{FF2B5EF4-FFF2-40B4-BE49-F238E27FC236}">
                <a16:creationId xmlns:a16="http://schemas.microsoft.com/office/drawing/2014/main" id="{7AB3647D-36F5-A945-9612-7CA07EEF3DE4}"/>
              </a:ext>
            </a:extLst>
          </p:cNvPr>
          <p:cNvSpPr/>
          <p:nvPr/>
        </p:nvSpPr>
        <p:spPr>
          <a:xfrm>
            <a:off x="11817096"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p:txBody>
          <a:bodyPr/>
          <a:lstStyle/>
          <a:p>
            <a:endParaRPr lang="en-US"/>
          </a:p>
        </p:txBody>
      </p:sp>
      <p:pic>
        <p:nvPicPr>
          <p:cNvPr id="8" name="Graphic 7">
            <a:extLst>
              <a:ext uri="{FF2B5EF4-FFF2-40B4-BE49-F238E27FC236}">
                <a16:creationId xmlns:a16="http://schemas.microsoft.com/office/drawing/2014/main" id="{19748CD2-297A-4B40-85A7-E1097F3D7A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6424" y="635936"/>
            <a:ext cx="3172206" cy="455676"/>
          </a:xfrm>
          <a:prstGeom prst="rect">
            <a:avLst/>
          </a:prstGeom>
        </p:spPr>
      </p:pic>
    </p:spTree>
    <p:extLst>
      <p:ext uri="{BB962C8B-B14F-4D97-AF65-F5344CB8AC3E}">
        <p14:creationId xmlns:p14="http://schemas.microsoft.com/office/powerpoint/2010/main" val="283038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userDrawn="1">
  <p:cSld name="Title Slide: Cooley Dickinson Hospital">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1106424" y="2119184"/>
            <a:ext cx="9522781" cy="1680909"/>
          </a:xfrm>
        </p:spPr>
        <p:txBody>
          <a:bodyPr anchor="b"/>
          <a:lstStyle>
            <a:lvl1pPr algn="l">
              <a:defRPr sz="6000">
                <a:solidFill>
                  <a:schemeClr val="accent2"/>
                </a:solidFill>
              </a:defRPr>
            </a:lvl1pPr>
          </a:lstStyle>
          <a:p>
            <a:r>
              <a:rPr lang="en-US" dirty="0"/>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1106424"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dirty="0"/>
              <a:t>Presenter or subtitle goes here</a:t>
            </a:r>
            <a:endParaRPr lang="en-US" dirty="0"/>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1106424" y="6316193"/>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Month, year</a:t>
            </a:r>
          </a:p>
        </p:txBody>
      </p:sp>
      <p:sp>
        <p:nvSpPr>
          <p:cNvPr id="4" name="Rectangle 3">
            <a:extLst>
              <a:ext uri="{FF2B5EF4-FFF2-40B4-BE49-F238E27FC236}">
                <a16:creationId xmlns:a16="http://schemas.microsoft.com/office/drawing/2014/main" id="{51345AA3-D8B8-E441-B56F-BDC684E64F94}"/>
              </a:ext>
            </a:extLst>
          </p:cNvPr>
          <p:cNvSpPr/>
          <p:nvPr/>
        </p:nvSpPr>
        <p:spPr>
          <a:xfrm>
            <a:off x="0"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Rectangle 6">
            <a:extLst>
              <a:ext uri="{FF2B5EF4-FFF2-40B4-BE49-F238E27FC236}">
                <a16:creationId xmlns:a16="http://schemas.microsoft.com/office/drawing/2014/main" id="{7AB3647D-36F5-A945-9612-7CA07EEF3DE4}"/>
              </a:ext>
            </a:extLst>
          </p:cNvPr>
          <p:cNvSpPr/>
          <p:nvPr/>
        </p:nvSpPr>
        <p:spPr>
          <a:xfrm>
            <a:off x="11817096"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p:txBody>
          <a:bodyPr/>
          <a:lstStyle/>
          <a:p>
            <a:endParaRPr lang="en-US"/>
          </a:p>
        </p:txBody>
      </p:sp>
      <p:pic>
        <p:nvPicPr>
          <p:cNvPr id="8" name="Graphic 7">
            <a:extLst>
              <a:ext uri="{FF2B5EF4-FFF2-40B4-BE49-F238E27FC236}">
                <a16:creationId xmlns:a16="http://schemas.microsoft.com/office/drawing/2014/main" id="{BF998455-46E5-2646-9BCC-E190015AD48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6424" y="635936"/>
            <a:ext cx="3172206" cy="455676"/>
          </a:xfrm>
          <a:prstGeom prst="rect">
            <a:avLst/>
          </a:prstGeom>
        </p:spPr>
      </p:pic>
    </p:spTree>
    <p:extLst>
      <p:ext uri="{BB962C8B-B14F-4D97-AF65-F5344CB8AC3E}">
        <p14:creationId xmlns:p14="http://schemas.microsoft.com/office/powerpoint/2010/main" val="405853579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Title Slide: Martha's Vineyard Hospital">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1106424" y="2119184"/>
            <a:ext cx="9522781" cy="1680909"/>
          </a:xfrm>
        </p:spPr>
        <p:txBody>
          <a:bodyPr anchor="b"/>
          <a:lstStyle>
            <a:lvl1pPr algn="l">
              <a:defRPr sz="6000">
                <a:solidFill>
                  <a:schemeClr val="accent2"/>
                </a:solidFill>
              </a:defRPr>
            </a:lvl1pPr>
          </a:lstStyle>
          <a:p>
            <a:r>
              <a:rPr lang="en-US" dirty="0"/>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1106424"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dirty="0"/>
              <a:t>Presenter or subtitle goes here</a:t>
            </a:r>
            <a:endParaRPr lang="en-US" dirty="0"/>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1106424" y="6316193"/>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Month, year</a:t>
            </a:r>
          </a:p>
        </p:txBody>
      </p:sp>
      <p:sp>
        <p:nvSpPr>
          <p:cNvPr id="4" name="Rectangle 3">
            <a:extLst>
              <a:ext uri="{FF2B5EF4-FFF2-40B4-BE49-F238E27FC236}">
                <a16:creationId xmlns:a16="http://schemas.microsoft.com/office/drawing/2014/main" id="{51345AA3-D8B8-E441-B56F-BDC684E64F94}"/>
              </a:ext>
            </a:extLst>
          </p:cNvPr>
          <p:cNvSpPr/>
          <p:nvPr/>
        </p:nvSpPr>
        <p:spPr>
          <a:xfrm>
            <a:off x="0"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Rectangle 6">
            <a:extLst>
              <a:ext uri="{FF2B5EF4-FFF2-40B4-BE49-F238E27FC236}">
                <a16:creationId xmlns:a16="http://schemas.microsoft.com/office/drawing/2014/main" id="{7AB3647D-36F5-A945-9612-7CA07EEF3DE4}"/>
              </a:ext>
            </a:extLst>
          </p:cNvPr>
          <p:cNvSpPr/>
          <p:nvPr/>
        </p:nvSpPr>
        <p:spPr>
          <a:xfrm>
            <a:off x="11817096"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p:txBody>
          <a:bodyPr/>
          <a:lstStyle/>
          <a:p>
            <a:endParaRPr lang="en-US"/>
          </a:p>
        </p:txBody>
      </p:sp>
      <p:pic>
        <p:nvPicPr>
          <p:cNvPr id="8" name="Graphic 7">
            <a:extLst>
              <a:ext uri="{FF2B5EF4-FFF2-40B4-BE49-F238E27FC236}">
                <a16:creationId xmlns:a16="http://schemas.microsoft.com/office/drawing/2014/main" id="{1AED8FAB-528C-7842-922E-B45D0D662D2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6424" y="635936"/>
            <a:ext cx="3172206" cy="455676"/>
          </a:xfrm>
          <a:prstGeom prst="rect">
            <a:avLst/>
          </a:prstGeom>
        </p:spPr>
      </p:pic>
    </p:spTree>
    <p:extLst>
      <p:ext uri="{BB962C8B-B14F-4D97-AF65-F5344CB8AC3E}">
        <p14:creationId xmlns:p14="http://schemas.microsoft.com/office/powerpoint/2010/main" val="352092554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userDrawn="1">
  <p:cSld name="Title Slide: Nantucket Cottage Hospital">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1106424" y="2119184"/>
            <a:ext cx="9522781" cy="1680909"/>
          </a:xfrm>
        </p:spPr>
        <p:txBody>
          <a:bodyPr anchor="b"/>
          <a:lstStyle>
            <a:lvl1pPr algn="l">
              <a:defRPr sz="6000">
                <a:solidFill>
                  <a:schemeClr val="accent2"/>
                </a:solidFill>
              </a:defRPr>
            </a:lvl1pPr>
          </a:lstStyle>
          <a:p>
            <a:r>
              <a:rPr lang="en-US" dirty="0"/>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1106424"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dirty="0"/>
              <a:t>Presenter or subtitle goes here</a:t>
            </a:r>
            <a:endParaRPr lang="en-US" dirty="0"/>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1106424" y="6316193"/>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Month, year</a:t>
            </a:r>
          </a:p>
        </p:txBody>
      </p:sp>
      <p:sp>
        <p:nvSpPr>
          <p:cNvPr id="4" name="Rectangle 3">
            <a:extLst>
              <a:ext uri="{FF2B5EF4-FFF2-40B4-BE49-F238E27FC236}">
                <a16:creationId xmlns:a16="http://schemas.microsoft.com/office/drawing/2014/main" id="{51345AA3-D8B8-E441-B56F-BDC684E64F94}"/>
              </a:ext>
            </a:extLst>
          </p:cNvPr>
          <p:cNvSpPr/>
          <p:nvPr/>
        </p:nvSpPr>
        <p:spPr>
          <a:xfrm>
            <a:off x="0"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Rectangle 6">
            <a:extLst>
              <a:ext uri="{FF2B5EF4-FFF2-40B4-BE49-F238E27FC236}">
                <a16:creationId xmlns:a16="http://schemas.microsoft.com/office/drawing/2014/main" id="{7AB3647D-36F5-A945-9612-7CA07EEF3DE4}"/>
              </a:ext>
            </a:extLst>
          </p:cNvPr>
          <p:cNvSpPr/>
          <p:nvPr/>
        </p:nvSpPr>
        <p:spPr>
          <a:xfrm>
            <a:off x="11817096"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p:txBody>
          <a:bodyPr/>
          <a:lstStyle/>
          <a:p>
            <a:endParaRPr lang="en-US"/>
          </a:p>
        </p:txBody>
      </p:sp>
      <p:pic>
        <p:nvPicPr>
          <p:cNvPr id="8" name="Graphic 7">
            <a:extLst>
              <a:ext uri="{FF2B5EF4-FFF2-40B4-BE49-F238E27FC236}">
                <a16:creationId xmlns:a16="http://schemas.microsoft.com/office/drawing/2014/main" id="{1AAB035D-C24A-5848-BA09-4028CB4638A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6424" y="635936"/>
            <a:ext cx="3172206" cy="455676"/>
          </a:xfrm>
          <a:prstGeom prst="rect">
            <a:avLst/>
          </a:prstGeom>
        </p:spPr>
      </p:pic>
    </p:spTree>
    <p:extLst>
      <p:ext uri="{BB962C8B-B14F-4D97-AF65-F5344CB8AC3E}">
        <p14:creationId xmlns:p14="http://schemas.microsoft.com/office/powerpoint/2010/main" val="370201240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134065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userDrawn="1">
  <p:cSld name="Title Slide: McLean + HMSTH">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1106424" y="2119184"/>
            <a:ext cx="9522781" cy="1680909"/>
          </a:xfrm>
        </p:spPr>
        <p:txBody>
          <a:bodyPr anchor="b"/>
          <a:lstStyle>
            <a:lvl1pPr algn="l">
              <a:defRPr sz="6000">
                <a:solidFill>
                  <a:schemeClr val="accent2"/>
                </a:solidFill>
              </a:defRPr>
            </a:lvl1pPr>
          </a:lstStyle>
          <a:p>
            <a:r>
              <a:rPr lang="en-US" dirty="0"/>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1106424"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dirty="0"/>
              <a:t>Presenter or subtitle goes here</a:t>
            </a:r>
            <a:endParaRPr lang="en-US" dirty="0"/>
          </a:p>
        </p:txBody>
      </p:sp>
      <p:sp>
        <p:nvSpPr>
          <p:cNvPr id="4" name="Rectangle 3">
            <a:extLst>
              <a:ext uri="{FF2B5EF4-FFF2-40B4-BE49-F238E27FC236}">
                <a16:creationId xmlns:a16="http://schemas.microsoft.com/office/drawing/2014/main" id="{51345AA3-D8B8-E441-B56F-BDC684E64F94}"/>
              </a:ext>
            </a:extLst>
          </p:cNvPr>
          <p:cNvSpPr/>
          <p:nvPr/>
        </p:nvSpPr>
        <p:spPr>
          <a:xfrm>
            <a:off x="0"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Rectangle 6">
            <a:extLst>
              <a:ext uri="{FF2B5EF4-FFF2-40B4-BE49-F238E27FC236}">
                <a16:creationId xmlns:a16="http://schemas.microsoft.com/office/drawing/2014/main" id="{7AB3647D-36F5-A945-9612-7CA07EEF3DE4}"/>
              </a:ext>
            </a:extLst>
          </p:cNvPr>
          <p:cNvSpPr/>
          <p:nvPr/>
        </p:nvSpPr>
        <p:spPr>
          <a:xfrm>
            <a:off x="11817096"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Text Placeholder 3">
            <a:extLst>
              <a:ext uri="{FF2B5EF4-FFF2-40B4-BE49-F238E27FC236}">
                <a16:creationId xmlns:a16="http://schemas.microsoft.com/office/drawing/2014/main" id="{9F5167C9-3161-E545-8C8A-F4E7FE0CB6BB}"/>
              </a:ext>
            </a:extLst>
          </p:cNvPr>
          <p:cNvSpPr>
            <a:spLocks noGrp="1"/>
          </p:cNvSpPr>
          <p:nvPr>
            <p:ph type="body" sz="half" idx="2" hasCustomPrompt="1"/>
          </p:nvPr>
        </p:nvSpPr>
        <p:spPr>
          <a:xfrm>
            <a:off x="1106424" y="5949272"/>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Month, year</a:t>
            </a:r>
          </a:p>
        </p:txBody>
      </p:sp>
      <p:sp>
        <p:nvSpPr>
          <p:cNvPr id="15" name="Footer Placeholder 4">
            <a:extLst>
              <a:ext uri="{FF2B5EF4-FFF2-40B4-BE49-F238E27FC236}">
                <a16:creationId xmlns:a16="http://schemas.microsoft.com/office/drawing/2014/main" id="{A770AB07-61D8-8646-91DE-49F6EB1A4295}"/>
              </a:ext>
            </a:extLst>
          </p:cNvPr>
          <p:cNvSpPr>
            <a:spLocks noGrp="1"/>
          </p:cNvSpPr>
          <p:nvPr>
            <p:ph type="ftr" sz="quarter" idx="10"/>
          </p:nvPr>
        </p:nvSpPr>
        <p:spPr>
          <a:xfrm>
            <a:off x="1103248" y="6362188"/>
            <a:ext cx="6585619" cy="153888"/>
          </a:xfrm>
        </p:spPr>
        <p:txBody>
          <a:bodyPr/>
          <a:lstStyle>
            <a:lvl1pPr algn="l">
              <a:defRPr/>
            </a:lvl1pPr>
          </a:lstStyle>
          <a:p>
            <a:endParaRPr lang="en-US" dirty="0"/>
          </a:p>
        </p:txBody>
      </p:sp>
      <p:pic>
        <p:nvPicPr>
          <p:cNvPr id="11" name="Graphic 10">
            <a:extLst>
              <a:ext uri="{FF2B5EF4-FFF2-40B4-BE49-F238E27FC236}">
                <a16:creationId xmlns:a16="http://schemas.microsoft.com/office/drawing/2014/main" id="{1E468A04-0215-4940-8006-5CF32444A1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572372" y="6223973"/>
            <a:ext cx="1975103" cy="329184"/>
          </a:xfrm>
          <a:prstGeom prst="rect">
            <a:avLst/>
          </a:prstGeom>
        </p:spPr>
      </p:pic>
      <p:pic>
        <p:nvPicPr>
          <p:cNvPr id="10" name="Graphic 9">
            <a:extLst>
              <a:ext uri="{FF2B5EF4-FFF2-40B4-BE49-F238E27FC236}">
                <a16:creationId xmlns:a16="http://schemas.microsoft.com/office/drawing/2014/main" id="{54F30C42-14E6-474E-9BB1-F25A3769F81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06424" y="635936"/>
            <a:ext cx="2073910" cy="438150"/>
          </a:xfrm>
          <a:prstGeom prst="rect">
            <a:avLst/>
          </a:prstGeom>
        </p:spPr>
      </p:pic>
    </p:spTree>
    <p:extLst>
      <p:ext uri="{BB962C8B-B14F-4D97-AF65-F5344CB8AC3E}">
        <p14:creationId xmlns:p14="http://schemas.microsoft.com/office/powerpoint/2010/main" val="101578372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userDrawn="1">
  <p:cSld name="Title Slide: McLea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1106424" y="2119184"/>
            <a:ext cx="9522781" cy="1680909"/>
          </a:xfrm>
        </p:spPr>
        <p:txBody>
          <a:bodyPr anchor="b"/>
          <a:lstStyle>
            <a:lvl1pPr algn="l">
              <a:defRPr sz="6000">
                <a:solidFill>
                  <a:schemeClr val="accent2"/>
                </a:solidFill>
              </a:defRPr>
            </a:lvl1pPr>
          </a:lstStyle>
          <a:p>
            <a:r>
              <a:rPr lang="en-US" dirty="0"/>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1106424"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dirty="0"/>
              <a:t>Presenter or subtitle goes here</a:t>
            </a:r>
            <a:endParaRPr lang="en-US" dirty="0"/>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1106424" y="6316193"/>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Month, year</a:t>
            </a:r>
          </a:p>
        </p:txBody>
      </p:sp>
      <p:sp>
        <p:nvSpPr>
          <p:cNvPr id="4" name="Rectangle 3">
            <a:extLst>
              <a:ext uri="{FF2B5EF4-FFF2-40B4-BE49-F238E27FC236}">
                <a16:creationId xmlns:a16="http://schemas.microsoft.com/office/drawing/2014/main" id="{51345AA3-D8B8-E441-B56F-BDC684E64F94}"/>
              </a:ext>
            </a:extLst>
          </p:cNvPr>
          <p:cNvSpPr/>
          <p:nvPr/>
        </p:nvSpPr>
        <p:spPr>
          <a:xfrm>
            <a:off x="0"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Rectangle 6">
            <a:extLst>
              <a:ext uri="{FF2B5EF4-FFF2-40B4-BE49-F238E27FC236}">
                <a16:creationId xmlns:a16="http://schemas.microsoft.com/office/drawing/2014/main" id="{7AB3647D-36F5-A945-9612-7CA07EEF3DE4}"/>
              </a:ext>
            </a:extLst>
          </p:cNvPr>
          <p:cNvSpPr/>
          <p:nvPr/>
        </p:nvSpPr>
        <p:spPr>
          <a:xfrm>
            <a:off x="11817096"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p:txBody>
          <a:bodyPr/>
          <a:lstStyle/>
          <a:p>
            <a:endParaRPr lang="en-US"/>
          </a:p>
        </p:txBody>
      </p:sp>
      <p:pic>
        <p:nvPicPr>
          <p:cNvPr id="8" name="Graphic 7">
            <a:extLst>
              <a:ext uri="{FF2B5EF4-FFF2-40B4-BE49-F238E27FC236}">
                <a16:creationId xmlns:a16="http://schemas.microsoft.com/office/drawing/2014/main" id="{69F60402-97A1-9B49-9740-AAC2D9C3A29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6424" y="635936"/>
            <a:ext cx="2073910" cy="438150"/>
          </a:xfrm>
          <a:prstGeom prst="rect">
            <a:avLst/>
          </a:prstGeom>
        </p:spPr>
      </p:pic>
    </p:spTree>
    <p:extLst>
      <p:ext uri="{BB962C8B-B14F-4D97-AF65-F5344CB8AC3E}">
        <p14:creationId xmlns:p14="http://schemas.microsoft.com/office/powerpoint/2010/main" val="26504334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userDrawn="1">
  <p:cSld name="Title Slide: Healthcare at Home">
    <p:bg>
      <p:bgPr>
        <a:solidFill>
          <a:schemeClr val="tx2"/>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DAEECCB8-D2E5-6E93-451A-6E35EECCCC7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6424" y="635936"/>
            <a:ext cx="3172206" cy="438150"/>
          </a:xfrm>
          <a:prstGeom prst="rect">
            <a:avLst/>
          </a:prstGeom>
        </p:spPr>
      </p:pic>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1106424" y="2119184"/>
            <a:ext cx="9522781" cy="1680909"/>
          </a:xfrm>
        </p:spPr>
        <p:txBody>
          <a:bodyPr anchor="b"/>
          <a:lstStyle>
            <a:lvl1pPr algn="l">
              <a:defRPr sz="6000">
                <a:solidFill>
                  <a:schemeClr val="accent2"/>
                </a:solidFill>
              </a:defRPr>
            </a:lvl1pPr>
          </a:lstStyle>
          <a:p>
            <a:r>
              <a:rPr lang="en-US" dirty="0"/>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1106424"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dirty="0"/>
              <a:t>Presenter or subtitle goes here</a:t>
            </a:r>
            <a:endParaRPr lang="en-US" dirty="0"/>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1106424" y="6316193"/>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Month, year</a:t>
            </a:r>
          </a:p>
        </p:txBody>
      </p:sp>
      <p:sp>
        <p:nvSpPr>
          <p:cNvPr id="4" name="Rectangle 3">
            <a:extLst>
              <a:ext uri="{FF2B5EF4-FFF2-40B4-BE49-F238E27FC236}">
                <a16:creationId xmlns:a16="http://schemas.microsoft.com/office/drawing/2014/main" id="{51345AA3-D8B8-E441-B56F-BDC684E64F94}"/>
              </a:ext>
            </a:extLst>
          </p:cNvPr>
          <p:cNvSpPr/>
          <p:nvPr/>
        </p:nvSpPr>
        <p:spPr>
          <a:xfrm>
            <a:off x="0"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Rectangle 6">
            <a:extLst>
              <a:ext uri="{FF2B5EF4-FFF2-40B4-BE49-F238E27FC236}">
                <a16:creationId xmlns:a16="http://schemas.microsoft.com/office/drawing/2014/main" id="{7AB3647D-36F5-A945-9612-7CA07EEF3DE4}"/>
              </a:ext>
            </a:extLst>
          </p:cNvPr>
          <p:cNvSpPr/>
          <p:nvPr/>
        </p:nvSpPr>
        <p:spPr>
          <a:xfrm>
            <a:off x="11817096"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336245722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userDrawn="1">
  <p:cSld name="Title Slide: Spaulding Rehabilitatio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1106424" y="2119184"/>
            <a:ext cx="9522781" cy="1680909"/>
          </a:xfrm>
        </p:spPr>
        <p:txBody>
          <a:bodyPr anchor="b"/>
          <a:lstStyle>
            <a:lvl1pPr algn="l">
              <a:defRPr sz="6000">
                <a:solidFill>
                  <a:schemeClr val="accent2"/>
                </a:solidFill>
              </a:defRPr>
            </a:lvl1pPr>
          </a:lstStyle>
          <a:p>
            <a:r>
              <a:rPr lang="en-US" dirty="0"/>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1106424"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dirty="0"/>
              <a:t>Presenter or subtitle goes here</a:t>
            </a:r>
            <a:endParaRPr lang="en-US" dirty="0"/>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1106424" y="6316193"/>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Month, year</a:t>
            </a:r>
          </a:p>
        </p:txBody>
      </p:sp>
      <p:sp>
        <p:nvSpPr>
          <p:cNvPr id="4" name="Rectangle 3">
            <a:extLst>
              <a:ext uri="{FF2B5EF4-FFF2-40B4-BE49-F238E27FC236}">
                <a16:creationId xmlns:a16="http://schemas.microsoft.com/office/drawing/2014/main" id="{51345AA3-D8B8-E441-B56F-BDC684E64F94}"/>
              </a:ext>
            </a:extLst>
          </p:cNvPr>
          <p:cNvSpPr/>
          <p:nvPr/>
        </p:nvSpPr>
        <p:spPr>
          <a:xfrm>
            <a:off x="0"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Rectangle 6">
            <a:extLst>
              <a:ext uri="{FF2B5EF4-FFF2-40B4-BE49-F238E27FC236}">
                <a16:creationId xmlns:a16="http://schemas.microsoft.com/office/drawing/2014/main" id="{7AB3647D-36F5-A945-9612-7CA07EEF3DE4}"/>
              </a:ext>
            </a:extLst>
          </p:cNvPr>
          <p:cNvSpPr/>
          <p:nvPr/>
        </p:nvSpPr>
        <p:spPr>
          <a:xfrm>
            <a:off x="11817096"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p:txBody>
          <a:bodyPr/>
          <a:lstStyle/>
          <a:p>
            <a:endParaRPr lang="en-US"/>
          </a:p>
        </p:txBody>
      </p:sp>
      <p:pic>
        <p:nvPicPr>
          <p:cNvPr id="10" name="Graphic 9">
            <a:extLst>
              <a:ext uri="{FF2B5EF4-FFF2-40B4-BE49-F238E27FC236}">
                <a16:creationId xmlns:a16="http://schemas.microsoft.com/office/drawing/2014/main" id="{73FD23B6-59E9-BD42-906A-61D6D9E9EB5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6424" y="635936"/>
            <a:ext cx="3487674" cy="479044"/>
          </a:xfrm>
          <a:prstGeom prst="rect">
            <a:avLst/>
          </a:prstGeom>
        </p:spPr>
      </p:pic>
    </p:spTree>
    <p:extLst>
      <p:ext uri="{BB962C8B-B14F-4D97-AF65-F5344CB8AC3E}">
        <p14:creationId xmlns:p14="http://schemas.microsoft.com/office/powerpoint/2010/main" val="261323702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userDrawn="1">
  <p:cSld name="Title Slide: Spaulding Rehabilitation + HMSTH">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1106424" y="2119184"/>
            <a:ext cx="9522781" cy="1680909"/>
          </a:xfrm>
        </p:spPr>
        <p:txBody>
          <a:bodyPr anchor="b"/>
          <a:lstStyle>
            <a:lvl1pPr algn="l">
              <a:defRPr sz="6000">
                <a:solidFill>
                  <a:schemeClr val="accent2"/>
                </a:solidFill>
              </a:defRPr>
            </a:lvl1pPr>
          </a:lstStyle>
          <a:p>
            <a:r>
              <a:rPr lang="en-US" dirty="0"/>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1106424"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dirty="0"/>
              <a:t>Presenter or subtitle goes here</a:t>
            </a:r>
            <a:endParaRPr lang="en-US" dirty="0"/>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1106424" y="5949272"/>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Month, year</a:t>
            </a:r>
          </a:p>
        </p:txBody>
      </p:sp>
      <p:sp>
        <p:nvSpPr>
          <p:cNvPr id="4" name="Rectangle 3">
            <a:extLst>
              <a:ext uri="{FF2B5EF4-FFF2-40B4-BE49-F238E27FC236}">
                <a16:creationId xmlns:a16="http://schemas.microsoft.com/office/drawing/2014/main" id="{51345AA3-D8B8-E441-B56F-BDC684E64F94}"/>
              </a:ext>
            </a:extLst>
          </p:cNvPr>
          <p:cNvSpPr/>
          <p:nvPr/>
        </p:nvSpPr>
        <p:spPr>
          <a:xfrm>
            <a:off x="0"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Rectangle 6">
            <a:extLst>
              <a:ext uri="{FF2B5EF4-FFF2-40B4-BE49-F238E27FC236}">
                <a16:creationId xmlns:a16="http://schemas.microsoft.com/office/drawing/2014/main" id="{7AB3647D-36F5-A945-9612-7CA07EEF3DE4}"/>
              </a:ext>
            </a:extLst>
          </p:cNvPr>
          <p:cNvSpPr/>
          <p:nvPr/>
        </p:nvSpPr>
        <p:spPr>
          <a:xfrm>
            <a:off x="11817096"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a:xfrm>
            <a:off x="1103248" y="6362188"/>
            <a:ext cx="6585619" cy="153888"/>
          </a:xfrm>
        </p:spPr>
        <p:txBody>
          <a:bodyPr/>
          <a:lstStyle>
            <a:lvl1pPr algn="l">
              <a:defRPr/>
            </a:lvl1pPr>
          </a:lstStyle>
          <a:p>
            <a:endParaRPr lang="en-US" dirty="0"/>
          </a:p>
        </p:txBody>
      </p:sp>
      <p:pic>
        <p:nvPicPr>
          <p:cNvPr id="12" name="Graphic 11">
            <a:extLst>
              <a:ext uri="{FF2B5EF4-FFF2-40B4-BE49-F238E27FC236}">
                <a16:creationId xmlns:a16="http://schemas.microsoft.com/office/drawing/2014/main" id="{ED233CA7-0794-784C-8230-D6F7FC717CF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572372" y="6223973"/>
            <a:ext cx="1975103" cy="329184"/>
          </a:xfrm>
          <a:prstGeom prst="rect">
            <a:avLst/>
          </a:prstGeom>
        </p:spPr>
      </p:pic>
      <p:pic>
        <p:nvPicPr>
          <p:cNvPr id="10" name="Graphic 9">
            <a:extLst>
              <a:ext uri="{FF2B5EF4-FFF2-40B4-BE49-F238E27FC236}">
                <a16:creationId xmlns:a16="http://schemas.microsoft.com/office/drawing/2014/main" id="{C8E5500E-5363-3449-B563-F5B7E3DB25E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06424" y="635936"/>
            <a:ext cx="3487674" cy="479044"/>
          </a:xfrm>
          <a:prstGeom prst="rect">
            <a:avLst/>
          </a:prstGeom>
        </p:spPr>
      </p:pic>
    </p:spTree>
    <p:extLst>
      <p:ext uri="{BB962C8B-B14F-4D97-AF65-F5344CB8AC3E}">
        <p14:creationId xmlns:p14="http://schemas.microsoft.com/office/powerpoint/2010/main" val="325801470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p>
            <a:r>
              <a:rPr lang="en-US" dirty="0"/>
              <a:t>Click to edit title</a:t>
            </a:r>
          </a:p>
        </p:txBody>
      </p:sp>
      <p:sp>
        <p:nvSpPr>
          <p:cNvPr id="3" name="Content Placeholder 2">
            <a:extLst>
              <a:ext uri="{FF2B5EF4-FFF2-40B4-BE49-F238E27FC236}">
                <a16:creationId xmlns:a16="http://schemas.microsoft.com/office/drawing/2014/main" id="{426FCD3D-BE75-4AB7-AF91-4934F3ADAA50}"/>
              </a:ext>
            </a:extLst>
          </p:cNvPr>
          <p:cNvSpPr>
            <a:spLocks noGrp="1"/>
          </p:cNvSpPr>
          <p:nvPr>
            <p:ph idx="1" hasCustomPrompt="1"/>
          </p:nvPr>
        </p:nvSpPr>
        <p:spPr/>
        <p:txBody>
          <a:bodyPr/>
          <a:lstStyle>
            <a:lvl4pPr marL="917575" indent="-233363">
              <a:buFont typeface="Wingdings" pitchFamily="2" charset="2"/>
              <a:buChar char="§"/>
              <a:defRPr/>
            </a:lvl4pPr>
            <a:lvl5pPr marL="1146175" indent="-234950">
              <a:buSzPct val="90000"/>
              <a:buFont typeface="System Font Regular"/>
              <a:buChar char="–"/>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11">
            <a:extLst>
              <a:ext uri="{FF2B5EF4-FFF2-40B4-BE49-F238E27FC236}">
                <a16:creationId xmlns:a16="http://schemas.microsoft.com/office/drawing/2014/main" id="{7898C508-098E-8641-956A-DD8F7B008BD4}"/>
              </a:ext>
            </a:extLst>
          </p:cNvPr>
          <p:cNvSpPr>
            <a:spLocks noGrp="1"/>
          </p:cNvSpPr>
          <p:nvPr>
            <p:ph type="body" sz="quarter" idx="14" hasCustomPrompt="1"/>
          </p:nvPr>
        </p:nvSpPr>
        <p:spPr>
          <a:xfrm>
            <a:off x="639759" y="5838568"/>
            <a:ext cx="7058029" cy="274981"/>
          </a:xfrm>
        </p:spPr>
        <p:txBody>
          <a:bodyPr anchor="b"/>
          <a:lstStyle>
            <a:lvl1pPr>
              <a:defRPr sz="800">
                <a:solidFill>
                  <a:schemeClr val="tx1"/>
                </a:solidFill>
              </a:defRPr>
            </a:lvl1pPr>
            <a:lvl2pPr marL="4763" indent="0">
              <a:buNone/>
              <a:defRPr sz="1600"/>
            </a:lvl2pPr>
            <a:lvl3pPr>
              <a:defRPr sz="1600"/>
            </a:lvl3pPr>
            <a:lvl4pPr>
              <a:defRPr sz="1600"/>
            </a:lvl4pPr>
            <a:lvl5pPr>
              <a:defRPr sz="1600"/>
            </a:lvl5pPr>
          </a:lstStyle>
          <a:p>
            <a:pPr lvl="0"/>
            <a:r>
              <a:rPr lang="en-US" dirty="0"/>
              <a:t>Click to add a footnote for this page or delete placeholder if not in use</a:t>
            </a:r>
          </a:p>
        </p:txBody>
      </p:sp>
      <p:sp>
        <p:nvSpPr>
          <p:cNvPr id="4" name="Footer Placeholder 3">
            <a:extLst>
              <a:ext uri="{FF2B5EF4-FFF2-40B4-BE49-F238E27FC236}">
                <a16:creationId xmlns:a16="http://schemas.microsoft.com/office/drawing/2014/main" id="{7A9F9743-0A9D-2345-B04A-C049C5CEE76A}"/>
              </a:ext>
            </a:extLst>
          </p:cNvPr>
          <p:cNvSpPr>
            <a:spLocks noGrp="1"/>
          </p:cNvSpPr>
          <p:nvPr>
            <p:ph type="ftr" sz="quarter" idx="15"/>
          </p:nvPr>
        </p:nvSpPr>
        <p:spPr/>
        <p:txBody>
          <a:bodyPr/>
          <a:lstStyle/>
          <a:p>
            <a:endParaRPr lang="en-US"/>
          </a:p>
        </p:txBody>
      </p:sp>
    </p:spTree>
    <p:extLst>
      <p:ext uri="{BB962C8B-B14F-4D97-AF65-F5344CB8AC3E}">
        <p14:creationId xmlns:p14="http://schemas.microsoft.com/office/powerpoint/2010/main" val="40957328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F019-F863-44AE-B94B-A2CDE4263E74}"/>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28EDFBA2-7410-4086-8E43-4DC1C0EF57C2}"/>
              </a:ext>
            </a:extLst>
          </p:cNvPr>
          <p:cNvSpPr>
            <a:spLocks noGrp="1"/>
          </p:cNvSpPr>
          <p:nvPr>
            <p:ph type="sldNum" sz="quarter" idx="12"/>
          </p:nvPr>
        </p:nvSpPr>
        <p:spPr/>
        <p:txBody>
          <a:bodyPr/>
          <a:lstStyle>
            <a:lvl1pPr>
              <a:defRPr>
                <a:solidFill>
                  <a:schemeClr val="bg1"/>
                </a:solidFill>
              </a:defRPr>
            </a:lvl1pPr>
          </a:lstStyle>
          <a:p>
            <a:fld id="{BE33F7A0-71F0-446B-9DE8-6D75BE64EE0F}" type="slidenum">
              <a:rPr lang="en-US" smtClean="0"/>
              <a:pPr/>
              <a:t>‹#›</a:t>
            </a:fld>
            <a:endParaRPr lang="en-US" dirty="0"/>
          </a:p>
        </p:txBody>
      </p:sp>
      <p:sp>
        <p:nvSpPr>
          <p:cNvPr id="8" name="Content Placeholder 7">
            <a:extLst>
              <a:ext uri="{FF2B5EF4-FFF2-40B4-BE49-F238E27FC236}">
                <a16:creationId xmlns:a16="http://schemas.microsoft.com/office/drawing/2014/main" id="{BB8C6B39-612B-4E29-BDFC-1129EF94D685}"/>
              </a:ext>
            </a:extLst>
          </p:cNvPr>
          <p:cNvSpPr>
            <a:spLocks noGrp="1"/>
          </p:cNvSpPr>
          <p:nvPr>
            <p:ph sz="quarter" idx="13"/>
          </p:nvPr>
        </p:nvSpPr>
        <p:spPr>
          <a:xfrm>
            <a:off x="640080" y="1828799"/>
            <a:ext cx="1097280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07BC0B0E-85B0-5647-8D1C-9EE40FB0FA12}"/>
              </a:ext>
            </a:extLst>
          </p:cNvPr>
          <p:cNvSpPr>
            <a:spLocks noGrp="1"/>
          </p:cNvSpPr>
          <p:nvPr>
            <p:ph type="body" sz="quarter" idx="15" hasCustomPrompt="1"/>
          </p:nvPr>
        </p:nvSpPr>
        <p:spPr>
          <a:xfrm>
            <a:off x="3324404" y="6271847"/>
            <a:ext cx="5852160" cy="281354"/>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dirty="0"/>
              <a:t>Insert Speaker Name and Title</a:t>
            </a:r>
          </a:p>
        </p:txBody>
      </p:sp>
    </p:spTree>
    <p:extLst>
      <p:ext uri="{BB962C8B-B14F-4D97-AF65-F5344CB8AC3E}">
        <p14:creationId xmlns:p14="http://schemas.microsoft.com/office/powerpoint/2010/main" val="205526674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3ED3D-BE4B-6144-B574-59E227CB94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1A4A89-17F9-1D4F-BE2E-855D4C7571C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DAC787-0A0E-0046-81FD-C122828D50E1}"/>
              </a:ext>
            </a:extLst>
          </p:cNvPr>
          <p:cNvSpPr>
            <a:spLocks noGrp="1"/>
          </p:cNvSpPr>
          <p:nvPr>
            <p:ph type="dt" sz="half" idx="10"/>
          </p:nvPr>
        </p:nvSpPr>
        <p:spPr/>
        <p:txBody>
          <a:bodyPr/>
          <a:lstStyle/>
          <a:p>
            <a:fld id="{0B9781B3-CBC0-6346-9CD5-A0F2415916E1}" type="datetimeFigureOut">
              <a:rPr lang="en-US" smtClean="0"/>
              <a:t>6/4/26</a:t>
            </a:fld>
            <a:endParaRPr lang="en-US"/>
          </a:p>
        </p:txBody>
      </p:sp>
      <p:sp>
        <p:nvSpPr>
          <p:cNvPr id="5" name="Footer Placeholder 4">
            <a:extLst>
              <a:ext uri="{FF2B5EF4-FFF2-40B4-BE49-F238E27FC236}">
                <a16:creationId xmlns:a16="http://schemas.microsoft.com/office/drawing/2014/main" id="{BE20F190-4E9F-554A-93CD-A969E00D58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97295D-6ECC-7045-A802-7FA2FC4A85A1}"/>
              </a:ext>
            </a:extLst>
          </p:cNvPr>
          <p:cNvSpPr>
            <a:spLocks noGrp="1"/>
          </p:cNvSpPr>
          <p:nvPr>
            <p:ph type="sldNum" sz="quarter" idx="12"/>
          </p:nvPr>
        </p:nvSpPr>
        <p:spPr/>
        <p:txBody>
          <a:bodyPr/>
          <a:lstStyle/>
          <a:p>
            <a:fld id="{7D4D6AFA-FCA3-3547-A0CE-A594D0D2D1A7}" type="slidenum">
              <a:rPr lang="en-US" smtClean="0"/>
              <a:t>‹#›</a:t>
            </a:fld>
            <a:endParaRPr lang="en-US"/>
          </a:p>
        </p:txBody>
      </p:sp>
    </p:spTree>
    <p:extLst>
      <p:ext uri="{BB962C8B-B14F-4D97-AF65-F5344CB8AC3E}">
        <p14:creationId xmlns:p14="http://schemas.microsoft.com/office/powerpoint/2010/main" val="274358524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01DFDA02-E07E-A14B-B3DA-DF00DB7C5695}"/>
              </a:ext>
            </a:extLst>
          </p:cNvPr>
          <p:cNvSpPr>
            <a:spLocks noGrp="1"/>
          </p:cNvSpPr>
          <p:nvPr>
            <p:ph type="dt" sz="half" idx="10"/>
          </p:nvPr>
        </p:nvSpPr>
        <p:spPr/>
        <p:txBody>
          <a:bodyPr/>
          <a:lstStyle>
            <a:lvl1pPr>
              <a:defRPr/>
            </a:lvl1pPr>
          </a:lstStyle>
          <a:p>
            <a:pPr>
              <a:defRPr/>
            </a:pPr>
            <a:fld id="{EB4F62F7-F1DA-6046-9399-9546AFD0FB36}" type="datetimeFigureOut">
              <a:rPr lang="en-US"/>
              <a:pPr>
                <a:defRPr/>
              </a:pPr>
              <a:t>6/4/26</a:t>
            </a:fld>
            <a:endParaRPr lang="en-US"/>
          </a:p>
        </p:txBody>
      </p:sp>
      <p:sp>
        <p:nvSpPr>
          <p:cNvPr id="4" name="Footer Placeholder 4">
            <a:extLst>
              <a:ext uri="{FF2B5EF4-FFF2-40B4-BE49-F238E27FC236}">
                <a16:creationId xmlns:a16="http://schemas.microsoft.com/office/drawing/2014/main" id="{203D9A90-C6C5-9449-B93E-7B6B6E760E18}"/>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4F7BEAC4-3B6E-4841-891C-435ECC5C494A}"/>
              </a:ext>
            </a:extLst>
          </p:cNvPr>
          <p:cNvSpPr>
            <a:spLocks noGrp="1"/>
          </p:cNvSpPr>
          <p:nvPr>
            <p:ph type="sldNum" sz="quarter" idx="12"/>
          </p:nvPr>
        </p:nvSpPr>
        <p:spPr/>
        <p:txBody>
          <a:bodyPr/>
          <a:lstStyle>
            <a:lvl1pPr>
              <a:defRPr/>
            </a:lvl1pPr>
          </a:lstStyle>
          <a:p>
            <a:pPr>
              <a:defRPr/>
            </a:pPr>
            <a:fld id="{05E08F00-EE82-F54C-9DA9-94BB51EF178A}" type="slidenum">
              <a:rPr lang="en-US"/>
              <a:pPr>
                <a:defRPr/>
              </a:pPr>
              <a:t>‹#›</a:t>
            </a:fld>
            <a:endParaRPr lang="en-US"/>
          </a:p>
        </p:txBody>
      </p:sp>
    </p:spTree>
    <p:extLst>
      <p:ext uri="{BB962C8B-B14F-4D97-AF65-F5344CB8AC3E}">
        <p14:creationId xmlns:p14="http://schemas.microsoft.com/office/powerpoint/2010/main" val="318493888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1_MGB Agenda_by topic">
    <p:spTree>
      <p:nvGrpSpPr>
        <p:cNvPr id="1" name=""/>
        <p:cNvGrpSpPr/>
        <p:nvPr/>
      </p:nvGrpSpPr>
      <p:grpSpPr>
        <a:xfrm>
          <a:off x="0" y="0"/>
          <a:ext cx="0" cy="0"/>
          <a:chOff x="0" y="0"/>
          <a:chExt cx="0" cy="0"/>
        </a:xfrm>
      </p:grpSpPr>
      <p:sp>
        <p:nvSpPr>
          <p:cNvPr id="20" name="Table Placeholder 19">
            <a:extLst>
              <a:ext uri="{FF2B5EF4-FFF2-40B4-BE49-F238E27FC236}">
                <a16:creationId xmlns:a16="http://schemas.microsoft.com/office/drawing/2014/main" id="{147479DF-B54A-40E9-050D-A7D543D51E04}"/>
              </a:ext>
            </a:extLst>
          </p:cNvPr>
          <p:cNvSpPr>
            <a:spLocks noGrp="1"/>
          </p:cNvSpPr>
          <p:nvPr>
            <p:ph type="tbl" sz="quarter" idx="11"/>
          </p:nvPr>
        </p:nvSpPr>
        <p:spPr>
          <a:xfrm>
            <a:off x="342900" y="1258887"/>
            <a:ext cx="11466808" cy="4340225"/>
          </a:xfrm>
        </p:spPr>
        <p:txBody>
          <a:bodyPr/>
          <a:lstStyle/>
          <a:p>
            <a:r>
              <a:rPr lang="en-US"/>
              <a:t>Click icon to add table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Agenda</a:t>
            </a:r>
          </a:p>
        </p:txBody>
      </p:sp>
      <p:sp>
        <p:nvSpPr>
          <p:cNvPr id="3" name="Footer Placeholder 1">
            <a:extLst>
              <a:ext uri="{FF2B5EF4-FFF2-40B4-BE49-F238E27FC236}">
                <a16:creationId xmlns:a16="http://schemas.microsoft.com/office/drawing/2014/main" id="{05FEACEE-E4E4-8CAB-2DD6-6DE78AEA11B6}"/>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99701886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16147262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028FF6-DF03-446A-8D77-646C4DF45689}"/>
              </a:ext>
            </a:extLst>
          </p:cNvPr>
          <p:cNvSpPr>
            <a:spLocks noGrp="1"/>
          </p:cNvSpPr>
          <p:nvPr>
            <p:ph idx="1"/>
          </p:nvPr>
        </p:nvSpPr>
        <p:spPr>
          <a:xfrm>
            <a:off x="661800" y="1570383"/>
            <a:ext cx="10868400" cy="4316067"/>
          </a:xfrm>
          <a:prstGeom prst="rect">
            <a:avLst/>
          </a:prstGeom>
        </p:spPr>
        <p:txBody>
          <a:bodyPr/>
          <a:lstStyle>
            <a:lvl1pPr>
              <a:buClr>
                <a:schemeClr val="accent1"/>
              </a:buClr>
              <a:defRPr>
                <a:solidFill>
                  <a:schemeClr val="accent4"/>
                </a:solidFill>
              </a:defRPr>
            </a:lvl1pPr>
            <a:lvl2pPr>
              <a:buClr>
                <a:schemeClr val="accent1"/>
              </a:buClr>
              <a:defRPr>
                <a:solidFill>
                  <a:schemeClr val="accent4"/>
                </a:solidFill>
              </a:defRPr>
            </a:lvl2pPr>
            <a:lvl3pPr>
              <a:buClr>
                <a:schemeClr val="accent1"/>
              </a:buClr>
              <a:defRPr>
                <a:solidFill>
                  <a:schemeClr val="accent4"/>
                </a:solidFill>
              </a:defRPr>
            </a:lvl3pPr>
            <a:lvl4pPr>
              <a:buClr>
                <a:schemeClr val="accent1"/>
              </a:buClr>
              <a:defRPr>
                <a:solidFill>
                  <a:schemeClr val="accent4"/>
                </a:solidFill>
              </a:defRPr>
            </a:lvl4pPr>
            <a:lvl5pPr>
              <a:buClr>
                <a:schemeClr val="accent1"/>
              </a:buClr>
              <a:defRPr>
                <a:solidFill>
                  <a:schemeClr val="accent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7">
            <a:extLst>
              <a:ext uri="{FF2B5EF4-FFF2-40B4-BE49-F238E27FC236}">
                <a16:creationId xmlns:a16="http://schemas.microsoft.com/office/drawing/2014/main" id="{212F7BF1-11CA-4FFF-B9AD-CC4BA1E85C0F}"/>
              </a:ext>
            </a:extLst>
          </p:cNvPr>
          <p:cNvSpPr>
            <a:spLocks noGrp="1"/>
          </p:cNvSpPr>
          <p:nvPr>
            <p:ph type="body" sz="quarter" idx="12" hasCustomPrompt="1"/>
          </p:nvPr>
        </p:nvSpPr>
        <p:spPr>
          <a:xfrm>
            <a:off x="661800" y="6080611"/>
            <a:ext cx="10868400" cy="433387"/>
          </a:xfrm>
          <a:prstGeom prst="rect">
            <a:avLst/>
          </a:prstGeom>
        </p:spPr>
        <p:txBody>
          <a:bodyPr anchor="b" anchorCtr="0"/>
          <a:lstStyle>
            <a:lvl1pPr marL="0" indent="0">
              <a:spcAft>
                <a:spcPts val="0"/>
              </a:spcAft>
              <a:buNone/>
              <a:defRPr sz="1000">
                <a:solidFill>
                  <a:schemeClr val="accent4"/>
                </a:solidFill>
                <a:latin typeface="Arial Narrow" panose="020B0606020202030204" pitchFamily="34" charset="0"/>
              </a:defRPr>
            </a:lvl1pPr>
          </a:lstStyle>
          <a:p>
            <a:pPr lvl="0"/>
            <a:r>
              <a:rPr lang="en-US"/>
              <a:t>Click to add footnote</a:t>
            </a:r>
            <a:endParaRPr lang="en-GB"/>
          </a:p>
        </p:txBody>
      </p:sp>
      <p:sp>
        <p:nvSpPr>
          <p:cNvPr id="17" name="Title 1">
            <a:extLst>
              <a:ext uri="{FF2B5EF4-FFF2-40B4-BE49-F238E27FC236}">
                <a16:creationId xmlns:a16="http://schemas.microsoft.com/office/drawing/2014/main" id="{7DA47367-D2BA-477F-84B3-FAE2A3593CA4}"/>
              </a:ext>
            </a:extLst>
          </p:cNvPr>
          <p:cNvSpPr>
            <a:spLocks noGrp="1"/>
          </p:cNvSpPr>
          <p:nvPr>
            <p:ph type="title"/>
          </p:nvPr>
        </p:nvSpPr>
        <p:spPr>
          <a:xfrm>
            <a:off x="661800" y="467325"/>
            <a:ext cx="10868400" cy="792000"/>
          </a:xfrm>
          <a:prstGeom prst="rect">
            <a:avLst/>
          </a:prstGeom>
        </p:spPr>
        <p:txBody>
          <a:bodyPr vert="horz" lIns="91440" tIns="45720" rIns="91440" bIns="45720" rtlCol="0" anchor="t">
            <a:noAutofit/>
          </a:bodyPr>
          <a:lstStyle>
            <a:lvl1pPr algn="l" defTabSz="914377" rtl="0" eaLnBrk="1" latinLnBrk="0" hangingPunct="1">
              <a:lnSpc>
                <a:spcPct val="90000"/>
              </a:lnSpc>
              <a:spcBef>
                <a:spcPct val="0"/>
              </a:spcBef>
              <a:buNone/>
              <a:defRPr sz="4400" b="1" i="0" kern="1200">
                <a:solidFill>
                  <a:schemeClr val="accent1"/>
                </a:solidFill>
                <a:latin typeface="Arial" panose="020B0604020202020204" pitchFamily="34" charset="0"/>
                <a:ea typeface="Arial" panose="020B0604020202020204" pitchFamily="34" charset="0"/>
                <a:cs typeface="Arial" panose="020B0604020202020204" pitchFamily="34" charset="0"/>
              </a:defRPr>
            </a:lvl1pPr>
          </a:lstStyle>
          <a:p>
            <a:endParaRPr lang="en-GB"/>
          </a:p>
        </p:txBody>
      </p:sp>
    </p:spTree>
    <p:extLst>
      <p:ext uri="{BB962C8B-B14F-4D97-AF65-F5344CB8AC3E}">
        <p14:creationId xmlns:p14="http://schemas.microsoft.com/office/powerpoint/2010/main" val="410750684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cSld name="Divider">
    <p:bg>
      <p:bgPr>
        <a:solidFill>
          <a:schemeClr val="tx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24406D9-1546-F048-999E-B1C3935E3C50}"/>
              </a:ext>
            </a:extLst>
          </p:cNvPr>
          <p:cNvGrpSpPr/>
          <p:nvPr/>
        </p:nvGrpSpPr>
        <p:grpSpPr>
          <a:xfrm>
            <a:off x="8157625" y="524289"/>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892808"/>
            <a:ext cx="7315200" cy="2852737"/>
          </a:xfrm>
        </p:spPr>
        <p:txBody>
          <a:bodyPr anchor="ctr"/>
          <a:lstStyle>
            <a:lvl1pPr>
              <a:defRPr sz="5400">
                <a:solidFill>
                  <a:schemeClr val="accent2"/>
                </a:solidFill>
              </a:defRPr>
            </a:lvl1pPr>
          </a:lstStyle>
          <a:p>
            <a:r>
              <a:rPr lang="en-US" dirty="0"/>
              <a:t>Click to edit divider</a:t>
            </a:r>
          </a:p>
        </p:txBody>
      </p:sp>
    </p:spTree>
    <p:extLst>
      <p:ext uri="{BB962C8B-B14F-4D97-AF65-F5344CB8AC3E}">
        <p14:creationId xmlns:p14="http://schemas.microsoft.com/office/powerpoint/2010/main" val="1884881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471932" y="6356353"/>
            <a:ext cx="3860800" cy="365125"/>
          </a:xfrm>
        </p:spPr>
        <p:txBody>
          <a:bodyPr/>
          <a:lstStyle>
            <a:lvl1pPr>
              <a:defRPr>
                <a:solidFill>
                  <a:srgbClr val="000000"/>
                </a:solidFill>
              </a:defRPr>
            </a:lvl1pPr>
          </a:lstStyle>
          <a:p>
            <a:endParaRPr lang="en-US" dirty="0"/>
          </a:p>
        </p:txBody>
      </p:sp>
      <p:sp>
        <p:nvSpPr>
          <p:cNvPr id="4" name="Slide Number Placeholder 3"/>
          <p:cNvSpPr>
            <a:spLocks noGrp="1"/>
          </p:cNvSpPr>
          <p:nvPr>
            <p:ph type="sldNum" sz="quarter" idx="12"/>
          </p:nvPr>
        </p:nvSpPr>
        <p:spPr>
          <a:xfrm>
            <a:off x="4900084" y="6356353"/>
            <a:ext cx="2844800" cy="365125"/>
          </a:xfrm>
        </p:spPr>
        <p:txBody>
          <a:bodyPr/>
          <a:lstStyle>
            <a:lvl1pPr algn="ctr">
              <a:defRPr>
                <a:solidFill>
                  <a:srgbClr val="000000"/>
                </a:solidFill>
              </a:defRPr>
            </a:lvl1pPr>
          </a:lstStyle>
          <a:p>
            <a:fld id="{D9DADDD7-F6DB-DE43-84D3-BDE65D6DBA61}" type="slidenum">
              <a:rPr lang="en-US" smtClean="0"/>
              <a:pPr/>
              <a:t>‹#›</a:t>
            </a:fld>
            <a:endParaRPr lang="en-US" dirty="0"/>
          </a:p>
        </p:txBody>
      </p:sp>
      <p:sp>
        <p:nvSpPr>
          <p:cNvPr id="5" name="Title 1"/>
          <p:cNvSpPr>
            <a:spLocks noGrp="1"/>
          </p:cNvSpPr>
          <p:nvPr>
            <p:ph type="title"/>
          </p:nvPr>
        </p:nvSpPr>
        <p:spPr>
          <a:xfrm>
            <a:off x="471937" y="89097"/>
            <a:ext cx="11394276" cy="685235"/>
          </a:xfrm>
        </p:spPr>
        <p:txBody>
          <a:bodyPr/>
          <a:lstStyle/>
          <a:p>
            <a:r>
              <a:rPr lang="en-US"/>
              <a:t>Click to edit Master title style</a:t>
            </a:r>
            <a:endParaRPr lang="en-US" dirty="0"/>
          </a:p>
        </p:txBody>
      </p:sp>
    </p:spTree>
    <p:extLst>
      <p:ext uri="{BB962C8B-B14F-4D97-AF65-F5344CB8AC3E}">
        <p14:creationId xmlns:p14="http://schemas.microsoft.com/office/powerpoint/2010/main" val="6047655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p>
            <a:r>
              <a:rPr lang="en-US" dirty="0"/>
              <a:t>Click to edit title</a:t>
            </a:r>
          </a:p>
        </p:txBody>
      </p:sp>
      <p:sp>
        <p:nvSpPr>
          <p:cNvPr id="3" name="Content Placeholder 2">
            <a:extLst>
              <a:ext uri="{FF2B5EF4-FFF2-40B4-BE49-F238E27FC236}">
                <a16:creationId xmlns:a16="http://schemas.microsoft.com/office/drawing/2014/main" id="{426FCD3D-BE75-4AB7-AF91-4934F3ADAA50}"/>
              </a:ext>
            </a:extLst>
          </p:cNvPr>
          <p:cNvSpPr>
            <a:spLocks noGrp="1"/>
          </p:cNvSpPr>
          <p:nvPr>
            <p:ph idx="1" hasCustomPrompt="1"/>
          </p:nvPr>
        </p:nvSpPr>
        <p:spPr/>
        <p:txBody>
          <a:bodyPr/>
          <a:lstStyle>
            <a:lvl4pPr marL="917575" indent="-233363">
              <a:buFont typeface="Wingdings" pitchFamily="2" charset="2"/>
              <a:buChar char="§"/>
              <a:defRPr/>
            </a:lvl4pPr>
            <a:lvl5pPr marL="1146175" indent="-234950">
              <a:buSzPct val="90000"/>
              <a:buFont typeface="System Font Regular"/>
              <a:buChar char="–"/>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11">
            <a:extLst>
              <a:ext uri="{FF2B5EF4-FFF2-40B4-BE49-F238E27FC236}">
                <a16:creationId xmlns:a16="http://schemas.microsoft.com/office/drawing/2014/main" id="{7898C508-098E-8641-956A-DD8F7B008BD4}"/>
              </a:ext>
            </a:extLst>
          </p:cNvPr>
          <p:cNvSpPr>
            <a:spLocks noGrp="1"/>
          </p:cNvSpPr>
          <p:nvPr>
            <p:ph type="body" sz="quarter" idx="14" hasCustomPrompt="1"/>
          </p:nvPr>
        </p:nvSpPr>
        <p:spPr>
          <a:xfrm>
            <a:off x="639759" y="5838568"/>
            <a:ext cx="7058029" cy="274981"/>
          </a:xfrm>
        </p:spPr>
        <p:txBody>
          <a:bodyPr anchor="b"/>
          <a:lstStyle>
            <a:lvl1pPr>
              <a:defRPr sz="800">
                <a:solidFill>
                  <a:schemeClr val="tx1"/>
                </a:solidFill>
              </a:defRPr>
            </a:lvl1pPr>
            <a:lvl2pPr marL="4763" indent="0">
              <a:buNone/>
              <a:defRPr sz="1600"/>
            </a:lvl2pPr>
            <a:lvl3pPr>
              <a:defRPr sz="1600"/>
            </a:lvl3pPr>
            <a:lvl4pPr>
              <a:defRPr sz="1600"/>
            </a:lvl4pPr>
            <a:lvl5pPr>
              <a:defRPr sz="1600"/>
            </a:lvl5pPr>
          </a:lstStyle>
          <a:p>
            <a:pPr lvl="0"/>
            <a:r>
              <a:rPr lang="en-US" dirty="0"/>
              <a:t>Click to add a footnote for this page or delete placeholder if not in use</a:t>
            </a:r>
          </a:p>
        </p:txBody>
      </p:sp>
      <p:sp>
        <p:nvSpPr>
          <p:cNvPr id="4" name="Footer Placeholder 3">
            <a:extLst>
              <a:ext uri="{FF2B5EF4-FFF2-40B4-BE49-F238E27FC236}">
                <a16:creationId xmlns:a16="http://schemas.microsoft.com/office/drawing/2014/main" id="{7A9F9743-0A9D-2345-B04A-C049C5CEE76A}"/>
              </a:ext>
            </a:extLst>
          </p:cNvPr>
          <p:cNvSpPr>
            <a:spLocks noGrp="1"/>
          </p:cNvSpPr>
          <p:nvPr>
            <p:ph type="ftr" sz="quarter" idx="15"/>
          </p:nvPr>
        </p:nvSpPr>
        <p:spPr/>
        <p:txBody>
          <a:bodyPr/>
          <a:lstStyle/>
          <a:p>
            <a:endParaRPr lang="en-US"/>
          </a:p>
        </p:txBody>
      </p:sp>
    </p:spTree>
    <p:extLst>
      <p:ext uri="{BB962C8B-B14F-4D97-AF65-F5344CB8AC3E}">
        <p14:creationId xmlns:p14="http://schemas.microsoft.com/office/powerpoint/2010/main" val="33397592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D2B3B-05EA-39B7-E860-6EACFEC5B93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D3A2D02-E0D8-1C1C-7285-99199B22E5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6EC7D0-D64B-8BAB-54E0-667031DB73E9}"/>
              </a:ext>
            </a:extLst>
          </p:cNvPr>
          <p:cNvSpPr>
            <a:spLocks noGrp="1"/>
          </p:cNvSpPr>
          <p:nvPr>
            <p:ph type="dt" sz="half" idx="10"/>
          </p:nvPr>
        </p:nvSpPr>
        <p:spPr/>
        <p:txBody>
          <a:bodyPr/>
          <a:lstStyle/>
          <a:p>
            <a:fld id="{C4BC3C12-335F-45CF-8887-699632DE1411}" type="datetimeFigureOut">
              <a:rPr lang="en-US" smtClean="0"/>
              <a:t>6/4/26</a:t>
            </a:fld>
            <a:endParaRPr lang="en-US"/>
          </a:p>
        </p:txBody>
      </p:sp>
      <p:sp>
        <p:nvSpPr>
          <p:cNvPr id="5" name="Footer Placeholder 4">
            <a:extLst>
              <a:ext uri="{FF2B5EF4-FFF2-40B4-BE49-F238E27FC236}">
                <a16:creationId xmlns:a16="http://schemas.microsoft.com/office/drawing/2014/main" id="{7EFB2369-F961-DC39-8489-55643E7890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2D26DE-8187-798E-4116-49E0F5897157}"/>
              </a:ext>
            </a:extLst>
          </p:cNvPr>
          <p:cNvSpPr>
            <a:spLocks noGrp="1"/>
          </p:cNvSpPr>
          <p:nvPr>
            <p:ph type="sldNum" sz="quarter" idx="12"/>
          </p:nvPr>
        </p:nvSpPr>
        <p:spPr/>
        <p:txBody>
          <a:bodyPr/>
          <a:lstStyle/>
          <a:p>
            <a:fld id="{3095CDAD-C7D7-42F2-8CFE-E9C8B6A7DD81}" type="slidenum">
              <a:rPr lang="en-US" smtClean="0"/>
              <a:t>‹#›</a:t>
            </a:fld>
            <a:endParaRPr lang="en-US"/>
          </a:p>
        </p:txBody>
      </p:sp>
    </p:spTree>
    <p:extLst>
      <p:ext uri="{BB962C8B-B14F-4D97-AF65-F5344CB8AC3E}">
        <p14:creationId xmlns:p14="http://schemas.microsoft.com/office/powerpoint/2010/main" val="36659538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7DACE-A1D5-38E5-4EBE-C3ED95EF21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47A429-55D4-6427-883A-CF2CAF2BD9C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FC970A-69EF-A394-0ED6-B653242FC92A}"/>
              </a:ext>
            </a:extLst>
          </p:cNvPr>
          <p:cNvSpPr>
            <a:spLocks noGrp="1"/>
          </p:cNvSpPr>
          <p:nvPr>
            <p:ph type="dt" sz="half" idx="10"/>
          </p:nvPr>
        </p:nvSpPr>
        <p:spPr/>
        <p:txBody>
          <a:bodyPr/>
          <a:lstStyle/>
          <a:p>
            <a:fld id="{C4BC3C12-335F-45CF-8887-699632DE1411}" type="datetimeFigureOut">
              <a:rPr lang="en-US" smtClean="0"/>
              <a:t>6/4/26</a:t>
            </a:fld>
            <a:endParaRPr lang="en-US"/>
          </a:p>
        </p:txBody>
      </p:sp>
      <p:sp>
        <p:nvSpPr>
          <p:cNvPr id="5" name="Footer Placeholder 4">
            <a:extLst>
              <a:ext uri="{FF2B5EF4-FFF2-40B4-BE49-F238E27FC236}">
                <a16:creationId xmlns:a16="http://schemas.microsoft.com/office/drawing/2014/main" id="{8FAC4BA4-A81C-8661-E7ED-7E5698D37A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62269B-525F-71AA-C118-BCB506CEB115}"/>
              </a:ext>
            </a:extLst>
          </p:cNvPr>
          <p:cNvSpPr>
            <a:spLocks noGrp="1"/>
          </p:cNvSpPr>
          <p:nvPr>
            <p:ph type="sldNum" sz="quarter" idx="12"/>
          </p:nvPr>
        </p:nvSpPr>
        <p:spPr/>
        <p:txBody>
          <a:bodyPr/>
          <a:lstStyle/>
          <a:p>
            <a:fld id="{3095CDAD-C7D7-42F2-8CFE-E9C8B6A7DD81}" type="slidenum">
              <a:rPr lang="en-US" smtClean="0"/>
              <a:t>‹#›</a:t>
            </a:fld>
            <a:endParaRPr lang="en-US"/>
          </a:p>
        </p:txBody>
      </p:sp>
    </p:spTree>
    <p:extLst>
      <p:ext uri="{BB962C8B-B14F-4D97-AF65-F5344CB8AC3E}">
        <p14:creationId xmlns:p14="http://schemas.microsoft.com/office/powerpoint/2010/main" val="403268042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EFA01-C043-EDC2-3266-FA8A33D3667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14E1BC1-9106-F943-72BD-9FD9161D470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AFE3DA7-3A07-7D1A-2C20-76D796A2EDBF}"/>
              </a:ext>
            </a:extLst>
          </p:cNvPr>
          <p:cNvSpPr>
            <a:spLocks noGrp="1"/>
          </p:cNvSpPr>
          <p:nvPr>
            <p:ph type="dt" sz="half" idx="10"/>
          </p:nvPr>
        </p:nvSpPr>
        <p:spPr/>
        <p:txBody>
          <a:bodyPr/>
          <a:lstStyle/>
          <a:p>
            <a:fld id="{C4BC3C12-335F-45CF-8887-699632DE1411}" type="datetimeFigureOut">
              <a:rPr lang="en-US" smtClean="0"/>
              <a:t>6/4/26</a:t>
            </a:fld>
            <a:endParaRPr lang="en-US"/>
          </a:p>
        </p:txBody>
      </p:sp>
      <p:sp>
        <p:nvSpPr>
          <p:cNvPr id="5" name="Footer Placeholder 4">
            <a:extLst>
              <a:ext uri="{FF2B5EF4-FFF2-40B4-BE49-F238E27FC236}">
                <a16:creationId xmlns:a16="http://schemas.microsoft.com/office/drawing/2014/main" id="{1F9E0ED5-9503-EF6A-406F-4FCC55B4D5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410F3F-CD56-F905-D1CF-E23828D1094E}"/>
              </a:ext>
            </a:extLst>
          </p:cNvPr>
          <p:cNvSpPr>
            <a:spLocks noGrp="1"/>
          </p:cNvSpPr>
          <p:nvPr>
            <p:ph type="sldNum" sz="quarter" idx="12"/>
          </p:nvPr>
        </p:nvSpPr>
        <p:spPr/>
        <p:txBody>
          <a:bodyPr/>
          <a:lstStyle/>
          <a:p>
            <a:fld id="{3095CDAD-C7D7-42F2-8CFE-E9C8B6A7DD81}" type="slidenum">
              <a:rPr lang="en-US" smtClean="0"/>
              <a:t>‹#›</a:t>
            </a:fld>
            <a:endParaRPr lang="en-US"/>
          </a:p>
        </p:txBody>
      </p:sp>
    </p:spTree>
    <p:extLst>
      <p:ext uri="{BB962C8B-B14F-4D97-AF65-F5344CB8AC3E}">
        <p14:creationId xmlns:p14="http://schemas.microsoft.com/office/powerpoint/2010/main" val="181456180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C5BEF-6C5C-D37F-9441-8E98852B73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B40B3D-DB5C-4BB0-0D25-6B967A99796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C51CD5E-1D90-881B-0EBB-C941C3EE6F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F6F5D4E-9939-7ED6-A6E2-C185135A85F3}"/>
              </a:ext>
            </a:extLst>
          </p:cNvPr>
          <p:cNvSpPr>
            <a:spLocks noGrp="1"/>
          </p:cNvSpPr>
          <p:nvPr>
            <p:ph type="dt" sz="half" idx="10"/>
          </p:nvPr>
        </p:nvSpPr>
        <p:spPr/>
        <p:txBody>
          <a:bodyPr/>
          <a:lstStyle/>
          <a:p>
            <a:fld id="{C4BC3C12-335F-45CF-8887-699632DE1411}" type="datetimeFigureOut">
              <a:rPr lang="en-US" smtClean="0"/>
              <a:t>6/4/26</a:t>
            </a:fld>
            <a:endParaRPr lang="en-US"/>
          </a:p>
        </p:txBody>
      </p:sp>
      <p:sp>
        <p:nvSpPr>
          <p:cNvPr id="6" name="Footer Placeholder 5">
            <a:extLst>
              <a:ext uri="{FF2B5EF4-FFF2-40B4-BE49-F238E27FC236}">
                <a16:creationId xmlns:a16="http://schemas.microsoft.com/office/drawing/2014/main" id="{E84DEE34-0F30-CF51-CE24-3D49B36D6C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E534E8-ED14-7EDD-8FE2-0B8C7CBA44FA}"/>
              </a:ext>
            </a:extLst>
          </p:cNvPr>
          <p:cNvSpPr>
            <a:spLocks noGrp="1"/>
          </p:cNvSpPr>
          <p:nvPr>
            <p:ph type="sldNum" sz="quarter" idx="12"/>
          </p:nvPr>
        </p:nvSpPr>
        <p:spPr/>
        <p:txBody>
          <a:bodyPr/>
          <a:lstStyle/>
          <a:p>
            <a:fld id="{3095CDAD-C7D7-42F2-8CFE-E9C8B6A7DD81}" type="slidenum">
              <a:rPr lang="en-US" smtClean="0"/>
              <a:t>‹#›</a:t>
            </a:fld>
            <a:endParaRPr lang="en-US"/>
          </a:p>
        </p:txBody>
      </p:sp>
    </p:spTree>
    <p:extLst>
      <p:ext uri="{BB962C8B-B14F-4D97-AF65-F5344CB8AC3E}">
        <p14:creationId xmlns:p14="http://schemas.microsoft.com/office/powerpoint/2010/main" val="44837340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B712C-A88E-CC76-87FB-11A079CAF19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4691D7-025F-7D58-FE23-16EDF64FD06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2CDF86-7A19-2771-AE06-18D0DA89F81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105B668-80EA-4261-E55E-3551C59FD0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0FBF3EB-B0C1-8232-B886-801086FFC62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0371BC7-2BA6-356D-1A64-2016E1302188}"/>
              </a:ext>
            </a:extLst>
          </p:cNvPr>
          <p:cNvSpPr>
            <a:spLocks noGrp="1"/>
          </p:cNvSpPr>
          <p:nvPr>
            <p:ph type="dt" sz="half" idx="10"/>
          </p:nvPr>
        </p:nvSpPr>
        <p:spPr/>
        <p:txBody>
          <a:bodyPr/>
          <a:lstStyle/>
          <a:p>
            <a:fld id="{C4BC3C12-335F-45CF-8887-699632DE1411}" type="datetimeFigureOut">
              <a:rPr lang="en-US" smtClean="0"/>
              <a:t>6/4/26</a:t>
            </a:fld>
            <a:endParaRPr lang="en-US"/>
          </a:p>
        </p:txBody>
      </p:sp>
      <p:sp>
        <p:nvSpPr>
          <p:cNvPr id="8" name="Footer Placeholder 7">
            <a:extLst>
              <a:ext uri="{FF2B5EF4-FFF2-40B4-BE49-F238E27FC236}">
                <a16:creationId xmlns:a16="http://schemas.microsoft.com/office/drawing/2014/main" id="{2DEB2BAC-1C82-AEE4-B59A-2DFB3C7F285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8EA21C8-DE81-B828-E08C-7B2DEF80C72D}"/>
              </a:ext>
            </a:extLst>
          </p:cNvPr>
          <p:cNvSpPr>
            <a:spLocks noGrp="1"/>
          </p:cNvSpPr>
          <p:nvPr>
            <p:ph type="sldNum" sz="quarter" idx="12"/>
          </p:nvPr>
        </p:nvSpPr>
        <p:spPr/>
        <p:txBody>
          <a:bodyPr/>
          <a:lstStyle/>
          <a:p>
            <a:fld id="{3095CDAD-C7D7-42F2-8CFE-E9C8B6A7DD81}" type="slidenum">
              <a:rPr lang="en-US" smtClean="0"/>
              <a:t>‹#›</a:t>
            </a:fld>
            <a:endParaRPr lang="en-US"/>
          </a:p>
        </p:txBody>
      </p:sp>
    </p:spTree>
    <p:extLst>
      <p:ext uri="{BB962C8B-B14F-4D97-AF65-F5344CB8AC3E}">
        <p14:creationId xmlns:p14="http://schemas.microsoft.com/office/powerpoint/2010/main" val="11395630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B40A4-200E-0A2E-22C0-1CECCEF75ED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DF9FCF8-C89D-BC33-051E-754E60EDA56E}"/>
              </a:ext>
            </a:extLst>
          </p:cNvPr>
          <p:cNvSpPr>
            <a:spLocks noGrp="1"/>
          </p:cNvSpPr>
          <p:nvPr>
            <p:ph type="dt" sz="half" idx="10"/>
          </p:nvPr>
        </p:nvSpPr>
        <p:spPr/>
        <p:txBody>
          <a:bodyPr/>
          <a:lstStyle/>
          <a:p>
            <a:fld id="{C4BC3C12-335F-45CF-8887-699632DE1411}" type="datetimeFigureOut">
              <a:rPr lang="en-US" smtClean="0"/>
              <a:t>6/4/26</a:t>
            </a:fld>
            <a:endParaRPr lang="en-US"/>
          </a:p>
        </p:txBody>
      </p:sp>
      <p:sp>
        <p:nvSpPr>
          <p:cNvPr id="4" name="Footer Placeholder 3">
            <a:extLst>
              <a:ext uri="{FF2B5EF4-FFF2-40B4-BE49-F238E27FC236}">
                <a16:creationId xmlns:a16="http://schemas.microsoft.com/office/drawing/2014/main" id="{5DDA30B9-77C4-2AFF-2969-4017531F28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A476ECB-4D2E-46C1-8356-0B8FA91B1568}"/>
              </a:ext>
            </a:extLst>
          </p:cNvPr>
          <p:cNvSpPr>
            <a:spLocks noGrp="1"/>
          </p:cNvSpPr>
          <p:nvPr>
            <p:ph type="sldNum" sz="quarter" idx="12"/>
          </p:nvPr>
        </p:nvSpPr>
        <p:spPr/>
        <p:txBody>
          <a:bodyPr/>
          <a:lstStyle/>
          <a:p>
            <a:fld id="{3095CDAD-C7D7-42F2-8CFE-E9C8B6A7DD81}" type="slidenum">
              <a:rPr lang="en-US" smtClean="0"/>
              <a:t>‹#›</a:t>
            </a:fld>
            <a:endParaRPr lang="en-US"/>
          </a:p>
        </p:txBody>
      </p:sp>
    </p:spTree>
    <p:extLst>
      <p:ext uri="{BB962C8B-B14F-4D97-AF65-F5344CB8AC3E}">
        <p14:creationId xmlns:p14="http://schemas.microsoft.com/office/powerpoint/2010/main" val="358566824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4235598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1A9C9F-A040-91CD-7790-1D8CCA6C0286}"/>
              </a:ext>
            </a:extLst>
          </p:cNvPr>
          <p:cNvSpPr>
            <a:spLocks noGrp="1"/>
          </p:cNvSpPr>
          <p:nvPr>
            <p:ph type="dt" sz="half" idx="10"/>
          </p:nvPr>
        </p:nvSpPr>
        <p:spPr/>
        <p:txBody>
          <a:bodyPr/>
          <a:lstStyle/>
          <a:p>
            <a:fld id="{C4BC3C12-335F-45CF-8887-699632DE1411}" type="datetimeFigureOut">
              <a:rPr lang="en-US" smtClean="0"/>
              <a:t>6/4/26</a:t>
            </a:fld>
            <a:endParaRPr lang="en-US"/>
          </a:p>
        </p:txBody>
      </p:sp>
      <p:sp>
        <p:nvSpPr>
          <p:cNvPr id="3" name="Footer Placeholder 2">
            <a:extLst>
              <a:ext uri="{FF2B5EF4-FFF2-40B4-BE49-F238E27FC236}">
                <a16:creationId xmlns:a16="http://schemas.microsoft.com/office/drawing/2014/main" id="{C3904E04-0A3A-38CB-9137-70C98733E86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1D33B32-9882-5255-2027-28E639B2F82C}"/>
              </a:ext>
            </a:extLst>
          </p:cNvPr>
          <p:cNvSpPr>
            <a:spLocks noGrp="1"/>
          </p:cNvSpPr>
          <p:nvPr>
            <p:ph type="sldNum" sz="quarter" idx="12"/>
          </p:nvPr>
        </p:nvSpPr>
        <p:spPr/>
        <p:txBody>
          <a:bodyPr/>
          <a:lstStyle/>
          <a:p>
            <a:fld id="{3095CDAD-C7D7-42F2-8CFE-E9C8B6A7DD81}" type="slidenum">
              <a:rPr lang="en-US" smtClean="0"/>
              <a:t>‹#›</a:t>
            </a:fld>
            <a:endParaRPr lang="en-US"/>
          </a:p>
        </p:txBody>
      </p:sp>
    </p:spTree>
    <p:extLst>
      <p:ext uri="{BB962C8B-B14F-4D97-AF65-F5344CB8AC3E}">
        <p14:creationId xmlns:p14="http://schemas.microsoft.com/office/powerpoint/2010/main" val="428276776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9B182-C0B1-9601-CC70-CA95537984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0204871-0396-CD54-214B-48E68CBD41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BB6153D-A745-3036-A38E-A6F15EA120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961778-F16D-DA40-A9A7-BE7697C25A14}"/>
              </a:ext>
            </a:extLst>
          </p:cNvPr>
          <p:cNvSpPr>
            <a:spLocks noGrp="1"/>
          </p:cNvSpPr>
          <p:nvPr>
            <p:ph type="dt" sz="half" idx="10"/>
          </p:nvPr>
        </p:nvSpPr>
        <p:spPr/>
        <p:txBody>
          <a:bodyPr/>
          <a:lstStyle/>
          <a:p>
            <a:fld id="{C4BC3C12-335F-45CF-8887-699632DE1411}" type="datetimeFigureOut">
              <a:rPr lang="en-US" smtClean="0"/>
              <a:t>6/4/26</a:t>
            </a:fld>
            <a:endParaRPr lang="en-US"/>
          </a:p>
        </p:txBody>
      </p:sp>
      <p:sp>
        <p:nvSpPr>
          <p:cNvPr id="6" name="Footer Placeholder 5">
            <a:extLst>
              <a:ext uri="{FF2B5EF4-FFF2-40B4-BE49-F238E27FC236}">
                <a16:creationId xmlns:a16="http://schemas.microsoft.com/office/drawing/2014/main" id="{03EE4FE7-1EC5-61E2-4A70-5FD749E12B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45A453-5A23-ABB9-2CD3-C13E9E775832}"/>
              </a:ext>
            </a:extLst>
          </p:cNvPr>
          <p:cNvSpPr>
            <a:spLocks noGrp="1"/>
          </p:cNvSpPr>
          <p:nvPr>
            <p:ph type="sldNum" sz="quarter" idx="12"/>
          </p:nvPr>
        </p:nvSpPr>
        <p:spPr/>
        <p:txBody>
          <a:bodyPr/>
          <a:lstStyle/>
          <a:p>
            <a:fld id="{3095CDAD-C7D7-42F2-8CFE-E9C8B6A7DD81}" type="slidenum">
              <a:rPr lang="en-US" smtClean="0"/>
              <a:t>‹#›</a:t>
            </a:fld>
            <a:endParaRPr lang="en-US"/>
          </a:p>
        </p:txBody>
      </p:sp>
    </p:spTree>
    <p:extLst>
      <p:ext uri="{BB962C8B-B14F-4D97-AF65-F5344CB8AC3E}">
        <p14:creationId xmlns:p14="http://schemas.microsoft.com/office/powerpoint/2010/main" val="27320541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E64D4-2F0A-51EF-F2D7-20858F6367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92498EC-B25F-D4EF-F353-D2FBACF364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7D76B49-CF49-16DD-045E-CF73899CFB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B7D60F-51F8-D640-5713-54FEF9E7CD2C}"/>
              </a:ext>
            </a:extLst>
          </p:cNvPr>
          <p:cNvSpPr>
            <a:spLocks noGrp="1"/>
          </p:cNvSpPr>
          <p:nvPr>
            <p:ph type="dt" sz="half" idx="10"/>
          </p:nvPr>
        </p:nvSpPr>
        <p:spPr/>
        <p:txBody>
          <a:bodyPr/>
          <a:lstStyle/>
          <a:p>
            <a:fld id="{C4BC3C12-335F-45CF-8887-699632DE1411}" type="datetimeFigureOut">
              <a:rPr lang="en-US" smtClean="0"/>
              <a:t>6/4/26</a:t>
            </a:fld>
            <a:endParaRPr lang="en-US"/>
          </a:p>
        </p:txBody>
      </p:sp>
      <p:sp>
        <p:nvSpPr>
          <p:cNvPr id="6" name="Footer Placeholder 5">
            <a:extLst>
              <a:ext uri="{FF2B5EF4-FFF2-40B4-BE49-F238E27FC236}">
                <a16:creationId xmlns:a16="http://schemas.microsoft.com/office/drawing/2014/main" id="{F65F04EB-46DF-4EE1-75C2-A9E50C5A96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015FC4-3E91-8413-BF1B-BF5778C8AD24}"/>
              </a:ext>
            </a:extLst>
          </p:cNvPr>
          <p:cNvSpPr>
            <a:spLocks noGrp="1"/>
          </p:cNvSpPr>
          <p:nvPr>
            <p:ph type="sldNum" sz="quarter" idx="12"/>
          </p:nvPr>
        </p:nvSpPr>
        <p:spPr/>
        <p:txBody>
          <a:bodyPr/>
          <a:lstStyle/>
          <a:p>
            <a:fld id="{3095CDAD-C7D7-42F2-8CFE-E9C8B6A7DD81}" type="slidenum">
              <a:rPr lang="en-US" smtClean="0"/>
              <a:t>‹#›</a:t>
            </a:fld>
            <a:endParaRPr lang="en-US"/>
          </a:p>
        </p:txBody>
      </p:sp>
    </p:spTree>
    <p:extLst>
      <p:ext uri="{BB962C8B-B14F-4D97-AF65-F5344CB8AC3E}">
        <p14:creationId xmlns:p14="http://schemas.microsoft.com/office/powerpoint/2010/main" val="415959515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219F6-7C5D-5B76-8F44-3623D61827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29A8CAC-72C1-93AE-63FA-7D012FAF5EA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CEF89F-6E43-FCDF-7E96-DD80112443C5}"/>
              </a:ext>
            </a:extLst>
          </p:cNvPr>
          <p:cNvSpPr>
            <a:spLocks noGrp="1"/>
          </p:cNvSpPr>
          <p:nvPr>
            <p:ph type="dt" sz="half" idx="10"/>
          </p:nvPr>
        </p:nvSpPr>
        <p:spPr/>
        <p:txBody>
          <a:bodyPr/>
          <a:lstStyle/>
          <a:p>
            <a:fld id="{C4BC3C12-335F-45CF-8887-699632DE1411}" type="datetimeFigureOut">
              <a:rPr lang="en-US" smtClean="0"/>
              <a:t>6/4/26</a:t>
            </a:fld>
            <a:endParaRPr lang="en-US"/>
          </a:p>
        </p:txBody>
      </p:sp>
      <p:sp>
        <p:nvSpPr>
          <p:cNvPr id="5" name="Footer Placeholder 4">
            <a:extLst>
              <a:ext uri="{FF2B5EF4-FFF2-40B4-BE49-F238E27FC236}">
                <a16:creationId xmlns:a16="http://schemas.microsoft.com/office/drawing/2014/main" id="{E6EDE21F-4FFE-1031-58B9-D5284A4D0C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EC5035-9FEF-4CC5-BF9F-7A60E1E7622C}"/>
              </a:ext>
            </a:extLst>
          </p:cNvPr>
          <p:cNvSpPr>
            <a:spLocks noGrp="1"/>
          </p:cNvSpPr>
          <p:nvPr>
            <p:ph type="sldNum" sz="quarter" idx="12"/>
          </p:nvPr>
        </p:nvSpPr>
        <p:spPr/>
        <p:txBody>
          <a:bodyPr/>
          <a:lstStyle/>
          <a:p>
            <a:fld id="{3095CDAD-C7D7-42F2-8CFE-E9C8B6A7DD81}" type="slidenum">
              <a:rPr lang="en-US" smtClean="0"/>
              <a:t>‹#›</a:t>
            </a:fld>
            <a:endParaRPr lang="en-US"/>
          </a:p>
        </p:txBody>
      </p:sp>
    </p:spTree>
    <p:extLst>
      <p:ext uri="{BB962C8B-B14F-4D97-AF65-F5344CB8AC3E}">
        <p14:creationId xmlns:p14="http://schemas.microsoft.com/office/powerpoint/2010/main" val="170476579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79EB172-2F25-13CC-57C7-A0C6B3A7AF3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078BF2E-855F-6068-D43E-3E1E263B206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827F74-0220-E4F6-3758-9DA0817E9D7E}"/>
              </a:ext>
            </a:extLst>
          </p:cNvPr>
          <p:cNvSpPr>
            <a:spLocks noGrp="1"/>
          </p:cNvSpPr>
          <p:nvPr>
            <p:ph type="dt" sz="half" idx="10"/>
          </p:nvPr>
        </p:nvSpPr>
        <p:spPr/>
        <p:txBody>
          <a:bodyPr/>
          <a:lstStyle/>
          <a:p>
            <a:fld id="{C4BC3C12-335F-45CF-8887-699632DE1411}" type="datetimeFigureOut">
              <a:rPr lang="en-US" smtClean="0"/>
              <a:t>6/4/26</a:t>
            </a:fld>
            <a:endParaRPr lang="en-US"/>
          </a:p>
        </p:txBody>
      </p:sp>
      <p:sp>
        <p:nvSpPr>
          <p:cNvPr id="5" name="Footer Placeholder 4">
            <a:extLst>
              <a:ext uri="{FF2B5EF4-FFF2-40B4-BE49-F238E27FC236}">
                <a16:creationId xmlns:a16="http://schemas.microsoft.com/office/drawing/2014/main" id="{50F5DF44-A6DA-9D75-5F00-83A2D11917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BF3B22-C457-A7A4-5086-5CCA2906DB0A}"/>
              </a:ext>
            </a:extLst>
          </p:cNvPr>
          <p:cNvSpPr>
            <a:spLocks noGrp="1"/>
          </p:cNvSpPr>
          <p:nvPr>
            <p:ph type="sldNum" sz="quarter" idx="12"/>
          </p:nvPr>
        </p:nvSpPr>
        <p:spPr/>
        <p:txBody>
          <a:bodyPr/>
          <a:lstStyle/>
          <a:p>
            <a:fld id="{3095CDAD-C7D7-42F2-8CFE-E9C8B6A7DD81}" type="slidenum">
              <a:rPr lang="en-US" smtClean="0"/>
              <a:t>‹#›</a:t>
            </a:fld>
            <a:endParaRPr lang="en-US"/>
          </a:p>
        </p:txBody>
      </p:sp>
    </p:spTree>
    <p:extLst>
      <p:ext uri="{BB962C8B-B14F-4D97-AF65-F5344CB8AC3E}">
        <p14:creationId xmlns:p14="http://schemas.microsoft.com/office/powerpoint/2010/main" val="65510158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6" Type="http://schemas.openxmlformats.org/officeDocument/2006/relationships/theme" Target="../theme/theme3.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57.xml"/><Relationship Id="rId18" Type="http://schemas.openxmlformats.org/officeDocument/2006/relationships/slideLayout" Target="../slideLayouts/slideLayout62.xml"/><Relationship Id="rId26" Type="http://schemas.openxmlformats.org/officeDocument/2006/relationships/slideLayout" Target="../slideLayouts/slideLayout70.xml"/><Relationship Id="rId39" Type="http://schemas.openxmlformats.org/officeDocument/2006/relationships/slideLayout" Target="../slideLayouts/slideLayout83.xml"/><Relationship Id="rId21" Type="http://schemas.openxmlformats.org/officeDocument/2006/relationships/slideLayout" Target="../slideLayouts/slideLayout65.xml"/><Relationship Id="rId34" Type="http://schemas.openxmlformats.org/officeDocument/2006/relationships/slideLayout" Target="../slideLayouts/slideLayout78.xml"/><Relationship Id="rId42" Type="http://schemas.openxmlformats.org/officeDocument/2006/relationships/tags" Target="../tags/tag4.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slideLayout" Target="../slideLayouts/slideLayout64.xml"/><Relationship Id="rId29" Type="http://schemas.openxmlformats.org/officeDocument/2006/relationships/slideLayout" Target="../slideLayouts/slideLayout73.xml"/><Relationship Id="rId41" Type="http://schemas.openxmlformats.org/officeDocument/2006/relationships/tags" Target="../tags/tag3.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24" Type="http://schemas.openxmlformats.org/officeDocument/2006/relationships/slideLayout" Target="../slideLayouts/slideLayout68.xml"/><Relationship Id="rId32" Type="http://schemas.openxmlformats.org/officeDocument/2006/relationships/slideLayout" Target="../slideLayouts/slideLayout76.xml"/><Relationship Id="rId37" Type="http://schemas.openxmlformats.org/officeDocument/2006/relationships/slideLayout" Target="../slideLayouts/slideLayout81.xml"/><Relationship Id="rId40" Type="http://schemas.openxmlformats.org/officeDocument/2006/relationships/theme" Target="../theme/theme4.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23" Type="http://schemas.openxmlformats.org/officeDocument/2006/relationships/slideLayout" Target="../slideLayouts/slideLayout67.xml"/><Relationship Id="rId28" Type="http://schemas.openxmlformats.org/officeDocument/2006/relationships/slideLayout" Target="../slideLayouts/slideLayout72.xml"/><Relationship Id="rId36" Type="http://schemas.openxmlformats.org/officeDocument/2006/relationships/slideLayout" Target="../slideLayouts/slideLayout80.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31" Type="http://schemas.openxmlformats.org/officeDocument/2006/relationships/slideLayout" Target="../slideLayouts/slideLayout75.xml"/><Relationship Id="rId44" Type="http://schemas.openxmlformats.org/officeDocument/2006/relationships/image" Target="../media/image4.emf"/><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 Id="rId22" Type="http://schemas.openxmlformats.org/officeDocument/2006/relationships/slideLayout" Target="../slideLayouts/slideLayout66.xml"/><Relationship Id="rId27" Type="http://schemas.openxmlformats.org/officeDocument/2006/relationships/slideLayout" Target="../slideLayouts/slideLayout71.xml"/><Relationship Id="rId30" Type="http://schemas.openxmlformats.org/officeDocument/2006/relationships/slideLayout" Target="../slideLayouts/slideLayout74.xml"/><Relationship Id="rId35" Type="http://schemas.openxmlformats.org/officeDocument/2006/relationships/slideLayout" Target="../slideLayouts/slideLayout79.xml"/><Relationship Id="rId43" Type="http://schemas.openxmlformats.org/officeDocument/2006/relationships/oleObject" Target="../embeddings/oleObject1.bin"/><Relationship Id="rId8" Type="http://schemas.openxmlformats.org/officeDocument/2006/relationships/slideLayout" Target="../slideLayouts/slideLayout52.xml"/><Relationship Id="rId3" Type="http://schemas.openxmlformats.org/officeDocument/2006/relationships/slideLayout" Target="../slideLayouts/slideLayout47.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5" Type="http://schemas.openxmlformats.org/officeDocument/2006/relationships/slideLayout" Target="../slideLayouts/slideLayout69.xml"/><Relationship Id="rId33" Type="http://schemas.openxmlformats.org/officeDocument/2006/relationships/slideLayout" Target="../slideLayouts/slideLayout77.xml"/><Relationship Id="rId38" Type="http://schemas.openxmlformats.org/officeDocument/2006/relationships/slideLayout" Target="../slideLayouts/slideLayout8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1.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theme" Target="../theme/theme5.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19">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43497082"/>
      </p:ext>
    </p:extLst>
  </p:cSld>
  <p:clrMap bg1="lt1" tx1="dk1" bg2="lt2" tx2="dk2" accent1="accent1" accent2="accent2" accent3="accent3" accent4="accent4" accent5="accent5" accent6="accent6" hlink="hlink" folHlink="folHlink"/>
  <p:sldLayoutIdLst>
    <p:sldLayoutId id="2147484432" r:id="rId1"/>
    <p:sldLayoutId id="2147484433" r:id="rId2"/>
    <p:sldLayoutId id="2147484434" r:id="rId3"/>
    <p:sldLayoutId id="2147484435" r:id="rId4"/>
    <p:sldLayoutId id="2147484436" r:id="rId5"/>
    <p:sldLayoutId id="2147484437" r:id="rId6"/>
    <p:sldLayoutId id="2147484438" r:id="rId7"/>
    <p:sldLayoutId id="2147484439" r:id="rId8"/>
    <p:sldLayoutId id="2147484440" r:id="rId9"/>
    <p:sldLayoutId id="2147484441" r:id="rId10"/>
    <p:sldLayoutId id="2147484442" r:id="rId11"/>
    <p:sldLayoutId id="2147484443" r:id="rId12"/>
    <p:sldLayoutId id="2147484444" r:id="rId13"/>
    <p:sldLayoutId id="2147484445" r:id="rId14"/>
    <p:sldLayoutId id="2147484446" r:id="rId15"/>
    <p:sldLayoutId id="2147484447" r:id="rId16"/>
    <p:sldLayoutId id="2147484448" r:id="rId1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0" fontAlgn="base" hangingPunct="0">
              <a:spcBef>
                <a:spcPct val="0"/>
              </a:spcBef>
              <a:spcAft>
                <a:spcPct val="0"/>
              </a:spcAft>
            </a:pPr>
            <a:fld id="{94467357-6250-497A-ADEC-89B49E25C4B4}" type="datetimeFigureOut">
              <a:rPr lang="en-US" smtClean="0">
                <a:solidFill>
                  <a:prstClr val="black">
                    <a:tint val="75000"/>
                  </a:prstClr>
                </a:solidFill>
                <a:latin typeface="Arial" charset="0"/>
                <a:ea typeface="ＭＳ Ｐゴシック" pitchFamily="34" charset="-128"/>
              </a:rPr>
              <a:pPr eaLnBrk="0" fontAlgn="base" hangingPunct="0">
                <a:spcBef>
                  <a:spcPct val="0"/>
                </a:spcBef>
                <a:spcAft>
                  <a:spcPct val="0"/>
                </a:spcAft>
              </a:pPr>
              <a:t>6/4/26</a:t>
            </a:fld>
            <a:endParaRPr lang="en-US">
              <a:solidFill>
                <a:prstClr val="black">
                  <a:tint val="75000"/>
                </a:prstClr>
              </a:solidFill>
              <a:latin typeface="Arial" charset="0"/>
              <a:ea typeface="ＭＳ Ｐゴシック" pitchFamily="34" charset="-128"/>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0" fontAlgn="base" hangingPunct="0">
              <a:spcBef>
                <a:spcPct val="0"/>
              </a:spcBef>
              <a:spcAft>
                <a:spcPct val="0"/>
              </a:spcAft>
            </a:pPr>
            <a:endParaRPr lang="en-US">
              <a:solidFill>
                <a:prstClr val="black">
                  <a:tint val="75000"/>
                </a:prstClr>
              </a:solidFill>
              <a:latin typeface="Arial" charset="0"/>
              <a:ea typeface="ＭＳ Ｐゴシック" pitchFamily="34" charset="-128"/>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0" fontAlgn="base" hangingPunct="0">
              <a:spcBef>
                <a:spcPct val="0"/>
              </a:spcBef>
              <a:spcAft>
                <a:spcPct val="0"/>
              </a:spcAft>
            </a:pPr>
            <a:fld id="{0CC24A81-7750-42D3-B21B-8D4E1D9C91E5}" type="slidenum">
              <a:rPr lang="en-US" smtClean="0">
                <a:solidFill>
                  <a:prstClr val="black">
                    <a:tint val="75000"/>
                  </a:prstClr>
                </a:solidFill>
                <a:latin typeface="Arial" charset="0"/>
                <a:ea typeface="ＭＳ Ｐゴシック" pitchFamily="34" charset="-128"/>
              </a:rPr>
              <a:pPr eaLnBrk="0" fontAlgn="base" hangingPunct="0">
                <a:spcBef>
                  <a:spcPct val="0"/>
                </a:spcBef>
                <a:spcAft>
                  <a:spcPct val="0"/>
                </a:spcAft>
              </a:pPr>
              <a:t>‹#›</a:t>
            </a:fld>
            <a:endParaRPr lang="en-US">
              <a:solidFill>
                <a:prstClr val="black">
                  <a:tint val="75000"/>
                </a:prstClr>
              </a:solidFill>
              <a:latin typeface="Arial" charset="0"/>
              <a:ea typeface="ＭＳ Ｐゴシック" pitchFamily="34" charset="-128"/>
            </a:endParaRPr>
          </a:p>
        </p:txBody>
      </p:sp>
    </p:spTree>
    <p:extLst>
      <p:ext uri="{BB962C8B-B14F-4D97-AF65-F5344CB8AC3E}">
        <p14:creationId xmlns:p14="http://schemas.microsoft.com/office/powerpoint/2010/main" val="544961268"/>
      </p:ext>
    </p:extLst>
  </p:cSld>
  <p:clrMap bg1="lt1" tx1="dk1" bg2="lt2" tx2="dk2" accent1="accent1" accent2="accent2" accent3="accent3" accent4="accent4" accent5="accent5" accent6="accent6" hlink="hlink" folHlink="folHlink"/>
  <p:sldLayoutIdLst>
    <p:sldLayoutId id="2147484604" r:id="rId1"/>
    <p:sldLayoutId id="2147484605" r:id="rId2"/>
    <p:sldLayoutId id="2147484606" r:id="rId3"/>
    <p:sldLayoutId id="2147484607" r:id="rId4"/>
    <p:sldLayoutId id="2147484608" r:id="rId5"/>
    <p:sldLayoutId id="2147484609" r:id="rId6"/>
    <p:sldLayoutId id="2147484610" r:id="rId7"/>
    <p:sldLayoutId id="2147484611" r:id="rId8"/>
    <p:sldLayoutId id="2147484612" r:id="rId9"/>
    <p:sldLayoutId id="2147484613" r:id="rId10"/>
    <p:sldLayoutId id="2147484614" r:id="rId11"/>
    <p:sldLayoutId id="2147484615" r:id="rId12"/>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r>
              <a:rPr lang="en-US"/>
              <a:t>Ellison Medical Institute</a:t>
            </a: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840444994"/>
      </p:ext>
    </p:extLst>
  </p:cSld>
  <p:clrMap bg1="lt1" tx1="dk1" bg2="lt2" tx2="dk2" accent1="accent1" accent2="accent2" accent3="accent3" accent4="accent4" accent5="accent5" accent6="accent6" hlink="hlink" folHlink="folHlink"/>
  <p:sldLayoutIdLst>
    <p:sldLayoutId id="2147484617" r:id="rId1"/>
    <p:sldLayoutId id="2147484618" r:id="rId2"/>
    <p:sldLayoutId id="2147484619" r:id="rId3"/>
    <p:sldLayoutId id="2147484620" r:id="rId4"/>
    <p:sldLayoutId id="2147484621" r:id="rId5"/>
    <p:sldLayoutId id="2147484622" r:id="rId6"/>
    <p:sldLayoutId id="2147484623" r:id="rId7"/>
    <p:sldLayoutId id="2147484624" r:id="rId8"/>
    <p:sldLayoutId id="2147484625" r:id="rId9"/>
    <p:sldLayoutId id="2147484626" r:id="rId10"/>
    <p:sldLayoutId id="2147484627" r:id="rId11"/>
    <p:sldLayoutId id="2147484628" r:id="rId12"/>
    <p:sldLayoutId id="2147484629" r:id="rId13"/>
    <p:sldLayoutId id="2147484630" r:id="rId14"/>
    <p:sldLayoutId id="2147484631" r:id="rId15"/>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hf hdr="0" dt="0"/>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DEEDC80-A6AE-4D71-8BED-4E85BC9C5D6B}"/>
              </a:ext>
            </a:extLst>
          </p:cNvPr>
          <p:cNvGraphicFramePr>
            <a:graphicFrameLocks noChangeAspect="1"/>
          </p:cNvGraphicFramePr>
          <p:nvPr>
            <p:custDataLst>
              <p:tags r:id="rId4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3" imgW="530" imgH="531" progId="TCLayout.ActiveDocument.1">
                  <p:embed/>
                </p:oleObj>
              </mc:Choice>
              <mc:Fallback>
                <p:oleObj name="think-cell Slide" r:id="rId43" imgW="530" imgH="531" progId="TCLayout.ActiveDocument.1">
                  <p:embed/>
                  <p:pic>
                    <p:nvPicPr>
                      <p:cNvPr id="8" name="Object 7" hidden="1">
                        <a:extLst>
                          <a:ext uri="{FF2B5EF4-FFF2-40B4-BE49-F238E27FC236}">
                            <a16:creationId xmlns:a16="http://schemas.microsoft.com/office/drawing/2014/main" id="{CDEEDC80-A6AE-4D71-8BED-4E85BC9C5D6B}"/>
                          </a:ext>
                        </a:extLst>
                      </p:cNvPr>
                      <p:cNvPicPr/>
                      <p:nvPr/>
                    </p:nvPicPr>
                    <p:blipFill>
                      <a:blip r:embed="rId44"/>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E8D99B60-9158-488E-8BCC-87D5B5BCDFBF}"/>
              </a:ext>
            </a:extLst>
          </p:cNvPr>
          <p:cNvSpPr/>
          <p:nvPr>
            <p:custDataLst>
              <p:tags r:id="rId4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200" b="0" i="0" baseline="0" dirty="0">
              <a:latin typeface="Georgia" panose="02040502050405020303" pitchFamily="18" charset="0"/>
              <a:ea typeface="+mj-ea"/>
              <a:cs typeface="+mj-cs"/>
              <a:sym typeface="Georgia" panose="02040502050405020303" pitchFamily="18" charset="0"/>
            </a:endParaRPr>
          </a:p>
        </p:txBody>
      </p:sp>
      <p:sp>
        <p:nvSpPr>
          <p:cNvPr id="4" name="Footer Placeholder 3">
            <a:extLst>
              <a:ext uri="{FF2B5EF4-FFF2-40B4-BE49-F238E27FC236}">
                <a16:creationId xmlns:a16="http://schemas.microsoft.com/office/drawing/2014/main" id="{FB8B7701-A632-3D47-AED3-D4B4366A6C1A}"/>
              </a:ext>
            </a:extLst>
          </p:cNvPr>
          <p:cNvSpPr>
            <a:spLocks noGrp="1"/>
          </p:cNvSpPr>
          <p:nvPr>
            <p:ph type="ftr" sz="quarter" idx="3"/>
          </p:nvPr>
        </p:nvSpPr>
        <p:spPr>
          <a:xfrm>
            <a:off x="3336324" y="6362188"/>
            <a:ext cx="7707596" cy="153888"/>
          </a:xfrm>
          <a:prstGeom prst="rect">
            <a:avLst/>
          </a:prstGeom>
          <a:noFill/>
        </p:spPr>
        <p:txBody>
          <a:bodyPr vert="horz" wrap="square" lIns="0" tIns="0" rIns="0" bIns="0" rtlCol="0" anchor="b" anchorCtr="0">
            <a:spAutoFit/>
          </a:bodyPr>
          <a:lstStyle>
            <a:lvl1pPr algn="r">
              <a:defRPr lang="en-US" sz="1000">
                <a:solidFill>
                  <a:schemeClr val="tx1"/>
                </a:solidFill>
              </a:defRPr>
            </a:lvl1pPr>
          </a:lstStyle>
          <a:p>
            <a:endParaRPr lang="en-US"/>
          </a:p>
        </p:txBody>
      </p:sp>
      <p:sp>
        <p:nvSpPr>
          <p:cNvPr id="2" name="Title Placeholder 1">
            <a:extLst>
              <a:ext uri="{FF2B5EF4-FFF2-40B4-BE49-F238E27FC236}">
                <a16:creationId xmlns:a16="http://schemas.microsoft.com/office/drawing/2014/main" id="{37BB7F75-52C6-40D5-8388-347CF6B3BAF8}"/>
              </a:ext>
            </a:extLst>
          </p:cNvPr>
          <p:cNvSpPr>
            <a:spLocks noGrp="1"/>
          </p:cNvSpPr>
          <p:nvPr>
            <p:ph type="title"/>
          </p:nvPr>
        </p:nvSpPr>
        <p:spPr>
          <a:xfrm>
            <a:off x="641350" y="523875"/>
            <a:ext cx="10902950" cy="956516"/>
          </a:xfrm>
          <a:prstGeom prst="rect">
            <a:avLst/>
          </a:prstGeom>
        </p:spPr>
        <p:txBody>
          <a:bodyPr vert="horz" lIns="0" tIns="0" rIns="0" bIns="0" rtlCol="0" anchor="t">
            <a:noAutofit/>
          </a:bodyPr>
          <a:lstStyle/>
          <a:p>
            <a:r>
              <a:rPr lang="en-US" dirty="0"/>
              <a:t>Click to edit title</a:t>
            </a:r>
          </a:p>
        </p:txBody>
      </p:sp>
      <p:sp>
        <p:nvSpPr>
          <p:cNvPr id="3" name="Text Placeholder 2">
            <a:extLst>
              <a:ext uri="{FF2B5EF4-FFF2-40B4-BE49-F238E27FC236}">
                <a16:creationId xmlns:a16="http://schemas.microsoft.com/office/drawing/2014/main" id="{C5809464-EA83-4E37-8A02-61A16616FE31}"/>
              </a:ext>
            </a:extLst>
          </p:cNvPr>
          <p:cNvSpPr>
            <a:spLocks noGrp="1"/>
          </p:cNvSpPr>
          <p:nvPr>
            <p:ph type="body" idx="1"/>
          </p:nvPr>
        </p:nvSpPr>
        <p:spPr>
          <a:xfrm>
            <a:off x="641350" y="1719072"/>
            <a:ext cx="10902950" cy="4023360"/>
          </a:xfrm>
          <a:prstGeom prst="rect">
            <a:avLst/>
          </a:prstGeom>
        </p:spPr>
        <p:txBody>
          <a:bodyPr vert="horz" lIns="0" tIns="0" rIns="0" bIns="0" rtlCol="0">
            <a:noAutofit/>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reeform 8">
            <a:extLst>
              <a:ext uri="{FF2B5EF4-FFF2-40B4-BE49-F238E27FC236}">
                <a16:creationId xmlns:a16="http://schemas.microsoft.com/office/drawing/2014/main" id="{B496F443-CBC9-D942-BCF6-03ABB20B2848}"/>
              </a:ext>
            </a:extLst>
          </p:cNvPr>
          <p:cNvSpPr/>
          <p:nvPr userDrawn="1"/>
        </p:nvSpPr>
        <p:spPr>
          <a:xfrm>
            <a:off x="640080" y="6246683"/>
            <a:ext cx="241400" cy="345756"/>
          </a:xfrm>
          <a:custGeom>
            <a:avLst/>
            <a:gdLst>
              <a:gd name="connsiteX0" fmla="*/ 241400 w 241400"/>
              <a:gd name="connsiteY0" fmla="*/ 281835 h 345756"/>
              <a:gd name="connsiteX1" fmla="*/ 241400 w 241400"/>
              <a:gd name="connsiteY1" fmla="*/ 311912 h 345756"/>
              <a:gd name="connsiteX2" fmla="*/ 151992 w 241400"/>
              <a:gd name="connsiteY2" fmla="*/ 333806 h 345756"/>
              <a:gd name="connsiteX3" fmla="*/ 89407 w 241400"/>
              <a:gd name="connsiteY3" fmla="*/ 333806 h 345756"/>
              <a:gd name="connsiteX4" fmla="*/ 0 w 241400"/>
              <a:gd name="connsiteY4" fmla="*/ 345756 h 345756"/>
              <a:gd name="connsiteX5" fmla="*/ 0 w 241400"/>
              <a:gd name="connsiteY5" fmla="*/ 315680 h 345756"/>
              <a:gd name="connsiteX6" fmla="*/ 89407 w 241400"/>
              <a:gd name="connsiteY6" fmla="*/ 303730 h 345756"/>
              <a:gd name="connsiteX7" fmla="*/ 151992 w 241400"/>
              <a:gd name="connsiteY7" fmla="*/ 303730 h 345756"/>
              <a:gd name="connsiteX8" fmla="*/ 241400 w 241400"/>
              <a:gd name="connsiteY8" fmla="*/ 281835 h 345756"/>
              <a:gd name="connsiteX9" fmla="*/ 241400 w 241400"/>
              <a:gd name="connsiteY9" fmla="*/ 231708 h 345756"/>
              <a:gd name="connsiteX10" fmla="*/ 241400 w 241400"/>
              <a:gd name="connsiteY10" fmla="*/ 261785 h 345756"/>
              <a:gd name="connsiteX11" fmla="*/ 151992 w 241400"/>
              <a:gd name="connsiteY11" fmla="*/ 283679 h 345756"/>
              <a:gd name="connsiteX12" fmla="*/ 89407 w 241400"/>
              <a:gd name="connsiteY12" fmla="*/ 283679 h 345756"/>
              <a:gd name="connsiteX13" fmla="*/ 0 w 241400"/>
              <a:gd name="connsiteY13" fmla="*/ 295631 h 345756"/>
              <a:gd name="connsiteX14" fmla="*/ 0 w 241400"/>
              <a:gd name="connsiteY14" fmla="*/ 265553 h 345756"/>
              <a:gd name="connsiteX15" fmla="*/ 89407 w 241400"/>
              <a:gd name="connsiteY15" fmla="*/ 253603 h 345756"/>
              <a:gd name="connsiteX16" fmla="*/ 151992 w 241400"/>
              <a:gd name="connsiteY16" fmla="*/ 253603 h 345756"/>
              <a:gd name="connsiteX17" fmla="*/ 241400 w 241400"/>
              <a:gd name="connsiteY17" fmla="*/ 231708 h 345756"/>
              <a:gd name="connsiteX18" fmla="*/ 208972 w 241400"/>
              <a:gd name="connsiteY18" fmla="*/ 129529 h 345756"/>
              <a:gd name="connsiteX19" fmla="*/ 241399 w 241400"/>
              <a:gd name="connsiteY19" fmla="*/ 129529 h 345756"/>
              <a:gd name="connsiteX20" fmla="*/ 241399 w 241400"/>
              <a:gd name="connsiteY20" fmla="*/ 211987 h 345756"/>
              <a:gd name="connsiteX21" fmla="*/ 208972 w 241400"/>
              <a:gd name="connsiteY21" fmla="*/ 228655 h 345756"/>
              <a:gd name="connsiteX22" fmla="*/ 139314 w 241400"/>
              <a:gd name="connsiteY22" fmla="*/ 129529 h 345756"/>
              <a:gd name="connsiteX23" fmla="*/ 171742 w 241400"/>
              <a:gd name="connsiteY23" fmla="*/ 129529 h 345756"/>
              <a:gd name="connsiteX24" fmla="*/ 171742 w 241400"/>
              <a:gd name="connsiteY24" fmla="*/ 234032 h 345756"/>
              <a:gd name="connsiteX25" fmla="*/ 139314 w 241400"/>
              <a:gd name="connsiteY25" fmla="*/ 234032 h 345756"/>
              <a:gd name="connsiteX26" fmla="*/ 139314 w 241400"/>
              <a:gd name="connsiteY26" fmla="*/ 184360 h 345756"/>
              <a:gd name="connsiteX27" fmla="*/ 69657 w 241400"/>
              <a:gd name="connsiteY27" fmla="*/ 129529 h 345756"/>
              <a:gd name="connsiteX28" fmla="*/ 102085 w 241400"/>
              <a:gd name="connsiteY28" fmla="*/ 129529 h 345756"/>
              <a:gd name="connsiteX29" fmla="*/ 102085 w 241400"/>
              <a:gd name="connsiteY29" fmla="*/ 234032 h 345756"/>
              <a:gd name="connsiteX30" fmla="*/ 69657 w 241400"/>
              <a:gd name="connsiteY30" fmla="*/ 234032 h 345756"/>
              <a:gd name="connsiteX31" fmla="*/ 69657 w 241400"/>
              <a:gd name="connsiteY31" fmla="*/ 184360 h 345756"/>
              <a:gd name="connsiteX32" fmla="*/ 0 w 241400"/>
              <a:gd name="connsiteY32" fmla="*/ 129529 h 345756"/>
              <a:gd name="connsiteX33" fmla="*/ 32428 w 241400"/>
              <a:gd name="connsiteY33" fmla="*/ 129529 h 345756"/>
              <a:gd name="connsiteX34" fmla="*/ 32428 w 241400"/>
              <a:gd name="connsiteY34" fmla="*/ 234032 h 345756"/>
              <a:gd name="connsiteX35" fmla="*/ 0 w 241400"/>
              <a:gd name="connsiteY35" fmla="*/ 234032 h 345756"/>
              <a:gd name="connsiteX36" fmla="*/ 0 w 241400"/>
              <a:gd name="connsiteY36" fmla="*/ 184360 h 345756"/>
              <a:gd name="connsiteX37" fmla="*/ 0 w 241400"/>
              <a:gd name="connsiteY37" fmla="*/ 80523 h 345756"/>
              <a:gd name="connsiteX38" fmla="*/ 241400 w 241400"/>
              <a:gd name="connsiteY38" fmla="*/ 80523 h 345756"/>
              <a:gd name="connsiteX39" fmla="*/ 241400 w 241400"/>
              <a:gd name="connsiteY39" fmla="*/ 109957 h 345756"/>
              <a:gd name="connsiteX40" fmla="*/ 120700 w 241400"/>
              <a:gd name="connsiteY40" fmla="*/ 109957 h 345756"/>
              <a:gd name="connsiteX41" fmla="*/ 0 w 241400"/>
              <a:gd name="connsiteY41" fmla="*/ 109957 h 345756"/>
              <a:gd name="connsiteX42" fmla="*/ 120700 w 241400"/>
              <a:gd name="connsiteY42" fmla="*/ 0 h 345756"/>
              <a:gd name="connsiteX43" fmla="*/ 241400 w 241400"/>
              <a:gd name="connsiteY43" fmla="*/ 40101 h 345756"/>
              <a:gd name="connsiteX44" fmla="*/ 241400 w 241400"/>
              <a:gd name="connsiteY44" fmla="*/ 70498 h 345756"/>
              <a:gd name="connsiteX45" fmla="*/ 120700 w 241400"/>
              <a:gd name="connsiteY45" fmla="*/ 30397 h 345756"/>
              <a:gd name="connsiteX46" fmla="*/ 0 w 241400"/>
              <a:gd name="connsiteY46" fmla="*/ 70498 h 345756"/>
              <a:gd name="connsiteX47" fmla="*/ 0 w 241400"/>
              <a:gd name="connsiteY47" fmla="*/ 40101 h 345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400" h="345756">
                <a:moveTo>
                  <a:pt x="241400" y="281835"/>
                </a:moveTo>
                <a:lnTo>
                  <a:pt x="241400" y="311912"/>
                </a:lnTo>
                <a:cubicBezTo>
                  <a:pt x="240758" y="313681"/>
                  <a:pt x="229057" y="333806"/>
                  <a:pt x="151992" y="333806"/>
                </a:cubicBezTo>
                <a:lnTo>
                  <a:pt x="89407" y="333806"/>
                </a:lnTo>
                <a:cubicBezTo>
                  <a:pt x="10361" y="334411"/>
                  <a:pt x="1505" y="344664"/>
                  <a:pt x="0" y="345756"/>
                </a:cubicBezTo>
                <a:lnTo>
                  <a:pt x="0" y="315680"/>
                </a:lnTo>
                <a:cubicBezTo>
                  <a:pt x="1505" y="314588"/>
                  <a:pt x="10361" y="304335"/>
                  <a:pt x="89407" y="303730"/>
                </a:cubicBezTo>
                <a:lnTo>
                  <a:pt x="151992" y="303730"/>
                </a:lnTo>
                <a:cubicBezTo>
                  <a:pt x="229057" y="303730"/>
                  <a:pt x="240758" y="283604"/>
                  <a:pt x="241400" y="281835"/>
                </a:cubicBezTo>
                <a:close/>
                <a:moveTo>
                  <a:pt x="241400" y="231708"/>
                </a:moveTo>
                <a:lnTo>
                  <a:pt x="241400" y="261785"/>
                </a:lnTo>
                <a:cubicBezTo>
                  <a:pt x="240758" y="263554"/>
                  <a:pt x="229057" y="283679"/>
                  <a:pt x="151992" y="283679"/>
                </a:cubicBezTo>
                <a:lnTo>
                  <a:pt x="89407" y="283679"/>
                </a:lnTo>
                <a:cubicBezTo>
                  <a:pt x="10361" y="284284"/>
                  <a:pt x="1505" y="294539"/>
                  <a:pt x="0" y="295631"/>
                </a:cubicBezTo>
                <a:lnTo>
                  <a:pt x="0" y="265553"/>
                </a:lnTo>
                <a:cubicBezTo>
                  <a:pt x="1505" y="264461"/>
                  <a:pt x="10361" y="254208"/>
                  <a:pt x="89407" y="253603"/>
                </a:cubicBezTo>
                <a:lnTo>
                  <a:pt x="151992" y="253603"/>
                </a:lnTo>
                <a:cubicBezTo>
                  <a:pt x="229057" y="253603"/>
                  <a:pt x="240758" y="233478"/>
                  <a:pt x="241400" y="231708"/>
                </a:cubicBezTo>
                <a:close/>
                <a:moveTo>
                  <a:pt x="208972" y="129529"/>
                </a:moveTo>
                <a:lnTo>
                  <a:pt x="241399" y="129529"/>
                </a:lnTo>
                <a:lnTo>
                  <a:pt x="241399" y="211987"/>
                </a:lnTo>
                <a:cubicBezTo>
                  <a:pt x="240971" y="213169"/>
                  <a:pt x="235558" y="222563"/>
                  <a:pt x="208972" y="228655"/>
                </a:cubicBezTo>
                <a:close/>
                <a:moveTo>
                  <a:pt x="139314" y="129529"/>
                </a:moveTo>
                <a:lnTo>
                  <a:pt x="171742" y="129529"/>
                </a:lnTo>
                <a:lnTo>
                  <a:pt x="171742" y="234032"/>
                </a:lnTo>
                <a:lnTo>
                  <a:pt x="139314" y="234032"/>
                </a:lnTo>
                <a:lnTo>
                  <a:pt x="139314" y="184360"/>
                </a:lnTo>
                <a:close/>
                <a:moveTo>
                  <a:pt x="69657" y="129529"/>
                </a:moveTo>
                <a:lnTo>
                  <a:pt x="102085" y="129529"/>
                </a:lnTo>
                <a:lnTo>
                  <a:pt x="102085" y="234032"/>
                </a:lnTo>
                <a:lnTo>
                  <a:pt x="69657" y="234032"/>
                </a:lnTo>
                <a:lnTo>
                  <a:pt x="69657" y="184360"/>
                </a:lnTo>
                <a:close/>
                <a:moveTo>
                  <a:pt x="0" y="129529"/>
                </a:moveTo>
                <a:lnTo>
                  <a:pt x="32428" y="129529"/>
                </a:lnTo>
                <a:lnTo>
                  <a:pt x="32428" y="234032"/>
                </a:lnTo>
                <a:lnTo>
                  <a:pt x="0" y="234032"/>
                </a:lnTo>
                <a:lnTo>
                  <a:pt x="0" y="184360"/>
                </a:lnTo>
                <a:close/>
                <a:moveTo>
                  <a:pt x="0" y="80523"/>
                </a:moveTo>
                <a:lnTo>
                  <a:pt x="241400" y="80523"/>
                </a:lnTo>
                <a:lnTo>
                  <a:pt x="241400" y="109957"/>
                </a:lnTo>
                <a:lnTo>
                  <a:pt x="120700" y="109957"/>
                </a:lnTo>
                <a:lnTo>
                  <a:pt x="0" y="109957"/>
                </a:lnTo>
                <a:close/>
                <a:moveTo>
                  <a:pt x="120700" y="0"/>
                </a:moveTo>
                <a:lnTo>
                  <a:pt x="241400" y="40101"/>
                </a:lnTo>
                <a:lnTo>
                  <a:pt x="241400" y="70498"/>
                </a:lnTo>
                <a:lnTo>
                  <a:pt x="120700" y="30397"/>
                </a:lnTo>
                <a:lnTo>
                  <a:pt x="0" y="70498"/>
                </a:lnTo>
                <a:lnTo>
                  <a:pt x="0" y="40101"/>
                </a:lnTo>
                <a:close/>
              </a:path>
            </a:pathLst>
          </a:custGeom>
          <a:solidFill>
            <a:srgbClr val="009CA6"/>
          </a:solidFill>
          <a:ln w="171" cap="flat">
            <a:noFill/>
            <a:prstDash val="solid"/>
            <a:miter/>
          </a:ln>
        </p:spPr>
        <p:txBody>
          <a:bodyPr rtlCol="0" anchor="ctr"/>
          <a:lstStyle/>
          <a:p>
            <a:endParaRPr lang="en-US"/>
          </a:p>
        </p:txBody>
      </p:sp>
    </p:spTree>
    <p:extLst>
      <p:ext uri="{BB962C8B-B14F-4D97-AF65-F5344CB8AC3E}">
        <p14:creationId xmlns:p14="http://schemas.microsoft.com/office/powerpoint/2010/main" val="1086116098"/>
      </p:ext>
    </p:extLst>
  </p:cSld>
  <p:clrMap bg1="lt1" tx1="dk1" bg2="lt2" tx2="dk2" accent1="accent1" accent2="accent2" accent3="accent3" accent4="accent4" accent5="accent5" accent6="accent6" hlink="hlink" folHlink="folHlink"/>
  <p:sldLayoutIdLst>
    <p:sldLayoutId id="2147484633" r:id="rId1"/>
    <p:sldLayoutId id="2147484634" r:id="rId2"/>
    <p:sldLayoutId id="2147484635" r:id="rId3"/>
    <p:sldLayoutId id="2147484636" r:id="rId4"/>
    <p:sldLayoutId id="2147484637" r:id="rId5"/>
    <p:sldLayoutId id="2147484638" r:id="rId6"/>
    <p:sldLayoutId id="2147484639" r:id="rId7"/>
    <p:sldLayoutId id="2147484640" r:id="rId8"/>
    <p:sldLayoutId id="2147484641" r:id="rId9"/>
    <p:sldLayoutId id="2147484642" r:id="rId10"/>
    <p:sldLayoutId id="2147484643" r:id="rId11"/>
    <p:sldLayoutId id="2147484644" r:id="rId12"/>
    <p:sldLayoutId id="2147484645" r:id="rId13"/>
    <p:sldLayoutId id="2147484646" r:id="rId14"/>
    <p:sldLayoutId id="2147484647" r:id="rId15"/>
    <p:sldLayoutId id="2147484648" r:id="rId16"/>
    <p:sldLayoutId id="2147484649" r:id="rId17"/>
    <p:sldLayoutId id="2147484650" r:id="rId18"/>
    <p:sldLayoutId id="2147484651" r:id="rId19"/>
    <p:sldLayoutId id="2147484652" r:id="rId20"/>
    <p:sldLayoutId id="2147484653" r:id="rId21"/>
    <p:sldLayoutId id="2147484654" r:id="rId22"/>
    <p:sldLayoutId id="2147484655" r:id="rId23"/>
    <p:sldLayoutId id="2147484656" r:id="rId24"/>
    <p:sldLayoutId id="2147484657" r:id="rId25"/>
    <p:sldLayoutId id="2147484658" r:id="rId26"/>
    <p:sldLayoutId id="2147484659" r:id="rId27"/>
    <p:sldLayoutId id="2147484660" r:id="rId28"/>
    <p:sldLayoutId id="2147484661" r:id="rId29"/>
    <p:sldLayoutId id="2147484662" r:id="rId30"/>
    <p:sldLayoutId id="2147484663" r:id="rId31"/>
    <p:sldLayoutId id="2147484664" r:id="rId32"/>
    <p:sldLayoutId id="2147484665" r:id="rId33"/>
    <p:sldLayoutId id="2147484666" r:id="rId34"/>
    <p:sldLayoutId id="2147484667" r:id="rId35"/>
    <p:sldLayoutId id="2147484668" r:id="rId36"/>
    <p:sldLayoutId id="2147484669" r:id="rId37"/>
    <p:sldLayoutId id="2147484670" r:id="rId38"/>
    <p:sldLayoutId id="2147484671" r:id="rId39"/>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20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20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20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20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27">
          <p15:clr>
            <a:srgbClr val="F26B43"/>
          </p15:clr>
        </p15:guide>
        <p15:guide id="2" pos="401">
          <p15:clr>
            <a:srgbClr val="F26B43"/>
          </p15:clr>
        </p15:guide>
        <p15:guide id="3" pos="7274">
          <p15:clr>
            <a:srgbClr val="F26B43"/>
          </p15:clr>
        </p15:guide>
        <p15:guide id="4" orient="horz" pos="938">
          <p15:clr>
            <a:srgbClr val="F26B43"/>
          </p15:clr>
        </p15:guide>
        <p15:guide id="5" orient="horz" pos="1082">
          <p15:clr>
            <a:srgbClr val="F26B43"/>
          </p15:clr>
        </p15:guide>
        <p15:guide id="6" orient="horz" pos="3619">
          <p15:clr>
            <a:srgbClr val="F26B43"/>
          </p15:clr>
        </p15:guide>
        <p15:guide id="7" orient="horz" pos="4084">
          <p15:clr>
            <a:srgbClr val="F26B43"/>
          </p15:clr>
        </p15:guide>
        <p15:guide id="8" orient="horz" pos="3853">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0E7CCF-4384-B1AB-0825-2A52B5E295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5D1B2BC-F847-FC19-D632-F362444685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079C94-8F32-C0F5-8A3E-52914DA64B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4BC3C12-335F-45CF-8887-699632DE1411}" type="datetimeFigureOut">
              <a:rPr lang="en-US" smtClean="0"/>
              <a:t>6/4/26</a:t>
            </a:fld>
            <a:endParaRPr lang="en-US"/>
          </a:p>
        </p:txBody>
      </p:sp>
      <p:sp>
        <p:nvSpPr>
          <p:cNvPr id="5" name="Footer Placeholder 4">
            <a:extLst>
              <a:ext uri="{FF2B5EF4-FFF2-40B4-BE49-F238E27FC236}">
                <a16:creationId xmlns:a16="http://schemas.microsoft.com/office/drawing/2014/main" id="{A5A80619-1DD4-83C5-5525-B8AC9AE6C9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8763616-A1DD-36AE-AA0B-7777B2DAA5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095CDAD-C7D7-42F2-8CFE-E9C8B6A7DD81}" type="slidenum">
              <a:rPr lang="en-US" smtClean="0"/>
              <a:t>‹#›</a:t>
            </a:fld>
            <a:endParaRPr lang="en-US"/>
          </a:p>
        </p:txBody>
      </p:sp>
    </p:spTree>
    <p:extLst>
      <p:ext uri="{BB962C8B-B14F-4D97-AF65-F5344CB8AC3E}">
        <p14:creationId xmlns:p14="http://schemas.microsoft.com/office/powerpoint/2010/main" val="2242842650"/>
      </p:ext>
    </p:extLst>
  </p:cSld>
  <p:clrMap bg1="lt1" tx1="dk1" bg2="lt2" tx2="dk2" accent1="accent1" accent2="accent2" accent3="accent3" accent4="accent4" accent5="accent5" accent6="accent6" hlink="hlink" folHlink="folHlink"/>
  <p:sldLayoutIdLst>
    <p:sldLayoutId id="2147484673" r:id="rId1"/>
    <p:sldLayoutId id="2147484674" r:id="rId2"/>
    <p:sldLayoutId id="2147484675" r:id="rId3"/>
    <p:sldLayoutId id="2147484676" r:id="rId4"/>
    <p:sldLayoutId id="2147484677" r:id="rId5"/>
    <p:sldLayoutId id="2147484678" r:id="rId6"/>
    <p:sldLayoutId id="2147484679" r:id="rId7"/>
    <p:sldLayoutId id="2147484680" r:id="rId8"/>
    <p:sldLayoutId id="2147484681" r:id="rId9"/>
    <p:sldLayoutId id="2147484682" r:id="rId10"/>
    <p:sldLayoutId id="2147484683" r:id="rId1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95.emf"/><Relationship Id="rId2" Type="http://schemas.openxmlformats.org/officeDocument/2006/relationships/notesSlide" Target="../notesSlides/notesSlide100.xml"/><Relationship Id="rId1" Type="http://schemas.openxmlformats.org/officeDocument/2006/relationships/slideLayout" Target="../slideLayouts/slideLayout75.xml"/><Relationship Id="rId5" Type="http://schemas.openxmlformats.org/officeDocument/2006/relationships/image" Target="../media/image97.emf"/><Relationship Id="rId4" Type="http://schemas.openxmlformats.org/officeDocument/2006/relationships/image" Target="../media/image96.emf"/></Relationships>
</file>

<file path=ppt/slides/_rels/slide101.xml.rels><?xml version="1.0" encoding="UTF-8" standalone="yes"?>
<Relationships xmlns="http://schemas.openxmlformats.org/package/2006/relationships"><Relationship Id="rId3" Type="http://schemas.openxmlformats.org/officeDocument/2006/relationships/image" Target="../media/image98.emf"/><Relationship Id="rId2" Type="http://schemas.openxmlformats.org/officeDocument/2006/relationships/notesSlide" Target="../notesSlides/notesSlide101.xml"/><Relationship Id="rId1" Type="http://schemas.openxmlformats.org/officeDocument/2006/relationships/slideLayout" Target="../slideLayouts/slideLayout77.xml"/></Relationships>
</file>

<file path=ppt/slides/_rels/slide102.xml.rels><?xml version="1.0" encoding="UTF-8" standalone="yes"?>
<Relationships xmlns="http://schemas.openxmlformats.org/package/2006/relationships"><Relationship Id="rId3" Type="http://schemas.openxmlformats.org/officeDocument/2006/relationships/image" Target="../media/image98.emf"/><Relationship Id="rId2" Type="http://schemas.openxmlformats.org/officeDocument/2006/relationships/notesSlide" Target="../notesSlides/notesSlide102.xml"/><Relationship Id="rId1" Type="http://schemas.openxmlformats.org/officeDocument/2006/relationships/slideLayout" Target="../slideLayouts/slideLayout76.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75.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89.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90.xml"/></Relationships>
</file>

<file path=ppt/slides/_rels/slide10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9.xml"/><Relationship Id="rId1" Type="http://schemas.openxmlformats.org/officeDocument/2006/relationships/slideLayout" Target="../slideLayouts/slideLayout8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0.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85.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85.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85.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85.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85.xml"/></Relationships>
</file>

<file path=ppt/slides/_rels/slide116.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16.xml"/><Relationship Id="rId1" Type="http://schemas.openxmlformats.org/officeDocument/2006/relationships/slideLayout" Target="../slideLayouts/slideLayout85.xml"/><Relationship Id="rId4" Type="http://schemas.microsoft.com/office/2007/relationships/hdphoto" Target="../media/hdphoto21.wdp"/></Relationships>
</file>

<file path=ppt/slides/_rels/slide12.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12.xml"/><Relationship Id="rId1" Type="http://schemas.openxmlformats.org/officeDocument/2006/relationships/slideLayout" Target="../slideLayouts/slideLayout37.xml"/><Relationship Id="rId6" Type="http://schemas.microsoft.com/office/2007/relationships/hdphoto" Target="../media/hdphoto1.wdp"/><Relationship Id="rId5" Type="http://schemas.openxmlformats.org/officeDocument/2006/relationships/image" Target="../media/image52.png"/><Relationship Id="rId4" Type="http://schemas.openxmlformats.org/officeDocument/2006/relationships/image" Target="NULL"/></Relationships>
</file>

<file path=ppt/slides/_rels/slide13.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5.png"/><Relationship Id="rId2" Type="http://schemas.openxmlformats.org/officeDocument/2006/relationships/notesSlide" Target="../notesSlides/notesSlide13.xml"/><Relationship Id="rId1" Type="http://schemas.openxmlformats.org/officeDocument/2006/relationships/slideLayout" Target="../slideLayouts/slideLayout37.xml"/><Relationship Id="rId6" Type="http://schemas.microsoft.com/office/2007/relationships/hdphoto" Target="../media/hdphoto3.wdp"/><Relationship Id="rId5" Type="http://schemas.openxmlformats.org/officeDocument/2006/relationships/image" Target="../media/image54.png"/><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3" Type="http://schemas.openxmlformats.org/officeDocument/2006/relationships/image" Target="../media/image56.png"/><Relationship Id="rId7" Type="http://schemas.microsoft.com/office/2007/relationships/hdphoto" Target="../media/hdphoto5.wdp"/><Relationship Id="rId2" Type="http://schemas.openxmlformats.org/officeDocument/2006/relationships/notesSlide" Target="../notesSlides/notesSlide15.xml"/><Relationship Id="rId1" Type="http://schemas.openxmlformats.org/officeDocument/2006/relationships/slideLayout" Target="../slideLayouts/slideLayout37.xml"/><Relationship Id="rId6" Type="http://schemas.openxmlformats.org/officeDocument/2006/relationships/image" Target="../media/image58.png"/><Relationship Id="rId5" Type="http://schemas.openxmlformats.org/officeDocument/2006/relationships/image" Target="../media/image57.jpeg"/><Relationship Id="rId4" Type="http://schemas.microsoft.com/office/2007/relationships/hdphoto" Target="../media/hdphoto4.wdp"/></Relationships>
</file>

<file path=ppt/slides/_rels/slide1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6.xml"/><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7.xml"/><Relationship Id="rId1" Type="http://schemas.openxmlformats.org/officeDocument/2006/relationships/tags" Target="../tags/tag14.xml"/><Relationship Id="rId6" Type="http://schemas.openxmlformats.org/officeDocument/2006/relationships/image" Target="../media/image61.jpg"/><Relationship Id="rId5" Type="http://schemas.microsoft.com/office/2007/relationships/hdphoto" Target="../media/hdphoto6.wdp"/><Relationship Id="rId4" Type="http://schemas.openxmlformats.org/officeDocument/2006/relationships/image" Target="../media/image60.png"/></Relationships>
</file>

<file path=ppt/slides/_rels/slide1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8.xml"/><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9.xml"/><Relationship Id="rId1" Type="http://schemas.openxmlformats.org/officeDocument/2006/relationships/slideLayout" Target="../slideLayouts/slideLayout37.xml"/><Relationship Id="rId4" Type="http://schemas.microsoft.com/office/2007/relationships/hdphoto" Target="../media/hdphoto7.wdp"/></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51.png"/><Relationship Id="rId2" Type="http://schemas.openxmlformats.org/officeDocument/2006/relationships/slideLayout" Target="../slideLayouts/slideLayout6.xml"/><Relationship Id="rId1" Type="http://schemas.openxmlformats.org/officeDocument/2006/relationships/tags" Target="../tags/tag9.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8.xml"/></Relationships>
</file>

<file path=ppt/slides/_rels/slide26.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notesSlide" Target="../notesSlides/notesSlide26.xml"/><Relationship Id="rId1" Type="http://schemas.openxmlformats.org/officeDocument/2006/relationships/slideLayout" Target="../slideLayouts/slideLayout83.xml"/></Relationships>
</file>

<file path=ppt/slides/_rels/slide2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7.xml"/><Relationship Id="rId1" Type="http://schemas.openxmlformats.org/officeDocument/2006/relationships/slideLayout" Target="../slideLayouts/slideLayout77.xml"/></Relationships>
</file>

<file path=ppt/slides/_rels/slide2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8.xml"/><Relationship Id="rId1" Type="http://schemas.openxmlformats.org/officeDocument/2006/relationships/slideLayout" Target="../slideLayouts/slideLayout76.xml"/><Relationship Id="rId4" Type="http://schemas.microsoft.com/office/2007/relationships/hdphoto" Target="../media/hdphoto8.wdp"/></Relationships>
</file>

<file path=ppt/slides/_rels/slide29.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notesSlide" Target="../notesSlides/notesSlide29.xml"/><Relationship Id="rId1" Type="http://schemas.openxmlformats.org/officeDocument/2006/relationships/slideLayout" Target="../slideLayouts/slideLayout75.xml"/><Relationship Id="rId4" Type="http://schemas.openxmlformats.org/officeDocument/2006/relationships/image" Target="../media/image68.em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10.xml"/></Relationships>
</file>

<file path=ppt/slides/_rels/slide30.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notesSlide" Target="../notesSlides/notesSlide30.xml"/><Relationship Id="rId1" Type="http://schemas.openxmlformats.org/officeDocument/2006/relationships/slideLayout" Target="../slideLayouts/slideLayout75.xml"/></Relationships>
</file>

<file path=ppt/slides/_rels/slide31.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notesSlide" Target="../notesSlides/notesSlide31.xml"/><Relationship Id="rId1" Type="http://schemas.openxmlformats.org/officeDocument/2006/relationships/slideLayout" Target="../slideLayouts/slideLayout75.xml"/></Relationships>
</file>

<file path=ppt/slides/_rels/slide32.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notesSlide" Target="../notesSlides/notesSlide32.xml"/><Relationship Id="rId1" Type="http://schemas.openxmlformats.org/officeDocument/2006/relationships/slideLayout" Target="../slideLayouts/slideLayout75.xml"/></Relationships>
</file>

<file path=ppt/slides/_rels/slide33.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notesSlide" Target="../notesSlides/notesSlide33.xml"/><Relationship Id="rId1" Type="http://schemas.openxmlformats.org/officeDocument/2006/relationships/slideLayout" Target="../slideLayouts/slideLayout75.xml"/></Relationships>
</file>

<file path=ppt/slides/_rels/slide34.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notesSlide" Target="../notesSlides/notesSlide34.xml"/><Relationship Id="rId1" Type="http://schemas.openxmlformats.org/officeDocument/2006/relationships/slideLayout" Target="../slideLayouts/slideLayout75.xml"/></Relationships>
</file>

<file path=ppt/slides/_rels/slide35.x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notesSlide" Target="../notesSlides/notesSlide35.xml"/><Relationship Id="rId1" Type="http://schemas.openxmlformats.org/officeDocument/2006/relationships/slideLayout" Target="../slideLayouts/slideLayout75.xml"/></Relationships>
</file>

<file path=ppt/slides/_rels/slide36.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notesSlide" Target="../notesSlides/notesSlide36.xml"/><Relationship Id="rId1" Type="http://schemas.openxmlformats.org/officeDocument/2006/relationships/slideLayout" Target="../slideLayouts/slideLayout76.xml"/></Relationships>
</file>

<file path=ppt/slides/_rels/slide3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7.xml"/><Relationship Id="rId1" Type="http://schemas.openxmlformats.org/officeDocument/2006/relationships/slideLayout" Target="../slideLayouts/slideLayout76.xml"/><Relationship Id="rId4" Type="http://schemas.microsoft.com/office/2007/relationships/hdphoto" Target="../media/hdphoto9.wdp"/></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1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4.xml"/></Relationships>
</file>

<file path=ppt/slides/_rels/slide4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3.xml"/><Relationship Id="rId1" Type="http://schemas.openxmlformats.org/officeDocument/2006/relationships/slideLayout" Target="../slideLayouts/slideLayout87.xml"/><Relationship Id="rId4" Type="http://schemas.microsoft.com/office/2007/relationships/hdphoto" Target="../media/hdphoto10.wdp"/></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5.xml"/></Relationships>
</file>

<file path=ppt/slides/_rels/slide4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6.xml"/><Relationship Id="rId1" Type="http://schemas.openxmlformats.org/officeDocument/2006/relationships/slideLayout" Target="../slideLayouts/slideLayout90.xml"/><Relationship Id="rId4" Type="http://schemas.microsoft.com/office/2007/relationships/hdphoto" Target="../media/hdphoto11.wdp"/></Relationships>
</file>

<file path=ppt/slides/_rels/slide4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7.xml"/><Relationship Id="rId1" Type="http://schemas.openxmlformats.org/officeDocument/2006/relationships/slideLayout" Target="../slideLayouts/slideLayout90.xml"/><Relationship Id="rId4" Type="http://schemas.microsoft.com/office/2007/relationships/hdphoto" Target="../media/hdphoto12.wdp"/></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8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8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8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8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8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0.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7.xml"/></Relationships>
</file>

<file path=ppt/slides/_rels/slide5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57.xml"/><Relationship Id="rId1" Type="http://schemas.openxmlformats.org/officeDocument/2006/relationships/slideLayout" Target="../slideLayouts/slideLayout37.xml"/><Relationship Id="rId6" Type="http://schemas.openxmlformats.org/officeDocument/2006/relationships/image" Target="../media/image70.png"/><Relationship Id="rId5" Type="http://schemas.microsoft.com/office/2007/relationships/hdphoto" Target="../media/hdphoto14.wdp"/><Relationship Id="rId4" Type="http://schemas.microsoft.com/office/2007/relationships/hdphoto" Target="../media/hdphoto13.wdp"/></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13.xml"/></Relationships>
</file>

<file path=ppt/slides/_rels/slide6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0.xml"/><Relationship Id="rId1" Type="http://schemas.openxmlformats.org/officeDocument/2006/relationships/slideLayout" Target="../slideLayouts/slideLayout37.xml"/><Relationship Id="rId4" Type="http://schemas.microsoft.com/office/2007/relationships/hdphoto" Target="../media/hdphoto15.wdp"/></Relationships>
</file>

<file path=ppt/slides/_rels/slide6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61.xml"/><Relationship Id="rId1" Type="http://schemas.openxmlformats.org/officeDocument/2006/relationships/slideLayout" Target="../slideLayouts/slideLayout37.xml"/><Relationship Id="rId4" Type="http://schemas.microsoft.com/office/2007/relationships/hdphoto" Target="../media/hdphoto16.wdp"/></Relationships>
</file>

<file path=ppt/slides/_rels/slide6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62.xml"/><Relationship Id="rId1" Type="http://schemas.openxmlformats.org/officeDocument/2006/relationships/slideLayout" Target="../slideLayouts/slideLayout37.xml"/><Relationship Id="rId4" Type="http://schemas.microsoft.com/office/2007/relationships/hdphoto" Target="../media/hdphoto17.wdp"/></Relationships>
</file>

<file path=ppt/slides/_rels/slide6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63.xml"/><Relationship Id="rId1" Type="http://schemas.openxmlformats.org/officeDocument/2006/relationships/slideLayout" Target="../slideLayouts/slideLayout37.xml"/><Relationship Id="rId4" Type="http://schemas.microsoft.com/office/2007/relationships/hdphoto" Target="../media/hdphoto18.wdp"/></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7.xml"/></Relationships>
</file>

<file path=ppt/slides/_rels/slide6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65.xml"/><Relationship Id="rId1" Type="http://schemas.openxmlformats.org/officeDocument/2006/relationships/slideLayout" Target="../slideLayouts/slideLayout37.xml"/><Relationship Id="rId4" Type="http://schemas.openxmlformats.org/officeDocument/2006/relationships/image" Target="../media/image86.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89.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90.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85.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85.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85.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85.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85.xml"/></Relationships>
</file>

<file path=ppt/slides/_rels/slide7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79.xml"/><Relationship Id="rId1" Type="http://schemas.openxmlformats.org/officeDocument/2006/relationships/slideLayout" Target="../slideLayouts/slideLayout90.xml"/><Relationship Id="rId4" Type="http://schemas.microsoft.com/office/2007/relationships/hdphoto" Target="../media/hdphoto19.wdp"/></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84.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85.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85.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85.xml"/></Relationships>
</file>

<file path=ppt/slides/_rels/slide8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85.xml"/><Relationship Id="rId1" Type="http://schemas.openxmlformats.org/officeDocument/2006/relationships/slideLayout" Target="../slideLayouts/slideLayout90.xml"/><Relationship Id="rId4" Type="http://schemas.microsoft.com/office/2007/relationships/hdphoto" Target="../media/hdphoto20.wdp"/></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85.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85.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8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48.xml"/></Relationships>
</file>

<file path=ppt/slides/_rels/slide9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92.xml"/><Relationship Id="rId1" Type="http://schemas.openxmlformats.org/officeDocument/2006/relationships/slideLayout" Target="../slideLayouts/slideLayout77.xml"/></Relationships>
</file>

<file path=ppt/slides/_rels/slide93.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notesSlide" Target="../notesSlides/notesSlide93.xml"/><Relationship Id="rId1" Type="http://schemas.openxmlformats.org/officeDocument/2006/relationships/slideLayout" Target="../slideLayouts/slideLayout75.xml"/><Relationship Id="rId5" Type="http://schemas.openxmlformats.org/officeDocument/2006/relationships/image" Target="../media/image91.emf"/><Relationship Id="rId4" Type="http://schemas.openxmlformats.org/officeDocument/2006/relationships/image" Target="../media/image90.emf"/></Relationships>
</file>

<file path=ppt/slides/_rels/slide94.xml.rels><?xml version="1.0" encoding="UTF-8" standalone="yes"?>
<Relationships xmlns="http://schemas.openxmlformats.org/package/2006/relationships"><Relationship Id="rId3" Type="http://schemas.openxmlformats.org/officeDocument/2006/relationships/image" Target="../media/image92.emf"/><Relationship Id="rId2" Type="http://schemas.openxmlformats.org/officeDocument/2006/relationships/notesSlide" Target="../notesSlides/notesSlide94.xml"/><Relationship Id="rId1" Type="http://schemas.openxmlformats.org/officeDocument/2006/relationships/slideLayout" Target="../slideLayouts/slideLayout75.xml"/></Relationships>
</file>

<file path=ppt/slides/_rels/slide95.xml.rels><?xml version="1.0" encoding="UTF-8" standalone="yes"?>
<Relationships xmlns="http://schemas.openxmlformats.org/package/2006/relationships"><Relationship Id="rId3" Type="http://schemas.openxmlformats.org/officeDocument/2006/relationships/image" Target="../media/image93.emf"/><Relationship Id="rId2" Type="http://schemas.openxmlformats.org/officeDocument/2006/relationships/notesSlide" Target="../notesSlides/notesSlide95.xml"/><Relationship Id="rId1" Type="http://schemas.openxmlformats.org/officeDocument/2006/relationships/slideLayout" Target="../slideLayouts/slideLayout75.xml"/></Relationships>
</file>

<file path=ppt/slides/_rels/slide96.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notesSlide" Target="../notesSlides/notesSlide96.xml"/><Relationship Id="rId1" Type="http://schemas.openxmlformats.org/officeDocument/2006/relationships/slideLayout" Target="../slideLayouts/slideLayout75.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75.xml"/></Relationships>
</file>

<file path=ppt/slides/_rels/slide98.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notesSlide" Target="../notesSlides/notesSlide98.xml"/><Relationship Id="rId1" Type="http://schemas.openxmlformats.org/officeDocument/2006/relationships/slideLayout" Target="../slideLayouts/slideLayout75.xml"/></Relationships>
</file>

<file path=ppt/slides/_rels/slide99.xml.rels><?xml version="1.0" encoding="UTF-8" standalone="yes"?>
<Relationships xmlns="http://schemas.openxmlformats.org/package/2006/relationships"><Relationship Id="rId3" Type="http://schemas.openxmlformats.org/officeDocument/2006/relationships/image" Target="../media/image92.emf"/><Relationship Id="rId2" Type="http://schemas.openxmlformats.org/officeDocument/2006/relationships/notesSlide" Target="../notesSlides/notesSlide99.xml"/><Relationship Id="rId1" Type="http://schemas.openxmlformats.org/officeDocument/2006/relationships/slideLayout" Target="../slideLayouts/slideLayout7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96AB4-1B51-5139-AADF-155F8738A212}"/>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B02F5E24-2742-6E34-97D0-22A91476A84B}"/>
              </a:ext>
            </a:extLst>
          </p:cNvPr>
          <p:cNvSpPr>
            <a:spLocks noGrp="1" noChangeArrowheads="1"/>
          </p:cNvSpPr>
          <p:nvPr>
            <p:ph type="title"/>
          </p:nvPr>
        </p:nvSpPr>
        <p:spPr>
          <a:xfrm>
            <a:off x="0" y="1885960"/>
            <a:ext cx="12192000" cy="822960"/>
          </a:xfrm>
        </p:spPr>
        <p:txBody>
          <a:bodyPr wrap="square" anchor="ctr">
            <a:noAutofit/>
          </a:bodyPr>
          <a:lstStyle/>
          <a:p>
            <a:pPr>
              <a:lnSpc>
                <a:spcPts val="3200"/>
              </a:lnSpc>
              <a:spcBef>
                <a:spcPts val="1800"/>
              </a:spcBef>
            </a:pPr>
            <a:r>
              <a:rPr lang="en-US" sz="3200" dirty="0"/>
              <a:t>Targeting the PI3K/AKT/mTOR Pathway in HR-Positive </a:t>
            </a:r>
            <a:br>
              <a:rPr lang="en-US" sz="3200" dirty="0"/>
            </a:br>
            <a:r>
              <a:rPr lang="en-US" sz="3200" dirty="0"/>
              <a:t>Metastatic Breast Cancer</a:t>
            </a:r>
          </a:p>
        </p:txBody>
      </p:sp>
      <p:sp>
        <p:nvSpPr>
          <p:cNvPr id="12" name="Text Box 3">
            <a:extLst>
              <a:ext uri="{FF2B5EF4-FFF2-40B4-BE49-F238E27FC236}">
                <a16:creationId xmlns:a16="http://schemas.microsoft.com/office/drawing/2014/main" id="{E6753D50-DCA4-6785-686C-FFDA56DF28AA}"/>
              </a:ext>
            </a:extLst>
          </p:cNvPr>
          <p:cNvSpPr txBox="1">
            <a:spLocks noChangeArrowheads="1"/>
          </p:cNvSpPr>
          <p:nvPr/>
        </p:nvSpPr>
        <p:spPr bwMode="auto">
          <a:xfrm>
            <a:off x="2945650" y="5868350"/>
            <a:ext cx="6300700"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ts val="0"/>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endPar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endParaRPr>
          </a:p>
          <a:p>
            <a:pPr lvl="0" algn="ctr" defTabSz="914400" eaLnBrk="0" hangingPunct="0">
              <a:lnSpc>
                <a:spcPts val="3440"/>
              </a:lnSpc>
              <a:spcAft>
                <a:spcPts val="0"/>
              </a:spcAft>
              <a:buClr>
                <a:srgbClr val="000000"/>
              </a:buClr>
              <a:buSzPct val="80000"/>
              <a:defRPr/>
            </a:pPr>
            <a:r>
              <a:rPr lang="en-US" altLang="x-none" sz="3200" dirty="0">
                <a:solidFill>
                  <a:srgbClr val="002060"/>
                </a:solidFill>
                <a:latin typeface="Calibri" panose="020F0502020204030204" pitchFamily="34" charset="0"/>
                <a:cs typeface="Calibri" panose="020F0502020204030204" pitchFamily="34" charset="0"/>
              </a:rPr>
              <a:t>Seth Wander, MD, PhD</a:t>
            </a:r>
          </a:p>
        </p:txBody>
      </p:sp>
      <p:sp>
        <p:nvSpPr>
          <p:cNvPr id="7" name="Text Box 6">
            <a:extLst>
              <a:ext uri="{FF2B5EF4-FFF2-40B4-BE49-F238E27FC236}">
                <a16:creationId xmlns:a16="http://schemas.microsoft.com/office/drawing/2014/main" id="{52CE94A7-73FE-F6A1-66A1-A69F53EADA6E}"/>
              </a:ext>
            </a:extLst>
          </p:cNvPr>
          <p:cNvSpPr txBox="1">
            <a:spLocks noChangeArrowheads="1"/>
          </p:cNvSpPr>
          <p:nvPr/>
        </p:nvSpPr>
        <p:spPr bwMode="auto">
          <a:xfrm>
            <a:off x="0" y="4523750"/>
            <a:ext cx="121920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lvl="0" algn="ctr" defTabSz="914400" eaLnBrk="0" hangingPunct="0">
              <a:lnSpc>
                <a:spcPts val="2960"/>
              </a:lnSpc>
              <a:defRPr/>
            </a:pPr>
            <a:r>
              <a:rPr lang="en-US" sz="3200" dirty="0">
                <a:solidFill>
                  <a:srgbClr val="02225C"/>
                </a:solidFill>
                <a:latin typeface="Calibri" panose="020F0502020204030204" pitchFamily="34" charset="0"/>
                <a:cs typeface="Calibri" panose="020F0502020204030204" pitchFamily="34" charset="0"/>
              </a:rPr>
              <a:t>Reva Basho, MD</a:t>
            </a:r>
          </a:p>
          <a:p>
            <a:pPr lvl="0" algn="ctr" defTabSz="914400" eaLnBrk="0" hangingPunct="0">
              <a:lnSpc>
                <a:spcPts val="2960"/>
              </a:lnSpc>
              <a:defRPr/>
            </a:pPr>
            <a:r>
              <a:rPr lang="en-US" sz="3200" dirty="0">
                <a:solidFill>
                  <a:srgbClr val="02225C"/>
                </a:solidFill>
                <a:latin typeface="Calibri" panose="020F0502020204030204" pitchFamily="34" charset="0"/>
                <a:cs typeface="Calibri" panose="020F0502020204030204" pitchFamily="34" charset="0"/>
              </a:rPr>
              <a:t>Kelly Fischer, MSN, FNP-BC</a:t>
            </a:r>
          </a:p>
          <a:p>
            <a:pPr lvl="0" algn="ctr" defTabSz="914400" eaLnBrk="0" hangingPunct="0">
              <a:lnSpc>
                <a:spcPts val="2960"/>
              </a:lnSpc>
              <a:defRPr/>
            </a:pPr>
            <a:r>
              <a:rPr lang="en-US" sz="3200" dirty="0">
                <a:solidFill>
                  <a:srgbClr val="02225C"/>
                </a:solidFill>
                <a:latin typeface="Calibri" panose="020F0502020204030204" pitchFamily="34" charset="0"/>
                <a:cs typeface="Calibri" panose="020F0502020204030204" pitchFamily="34" charset="0"/>
              </a:rPr>
              <a:t>Melissa Rikal, FNP-BC, AOCNP</a:t>
            </a:r>
          </a:p>
        </p:txBody>
      </p:sp>
      <p:sp>
        <p:nvSpPr>
          <p:cNvPr id="8" name="Text Box 7">
            <a:extLst>
              <a:ext uri="{FF2B5EF4-FFF2-40B4-BE49-F238E27FC236}">
                <a16:creationId xmlns:a16="http://schemas.microsoft.com/office/drawing/2014/main" id="{4001A1EB-8094-892A-E595-3033E8B185B5}"/>
              </a:ext>
            </a:extLst>
          </p:cNvPr>
          <p:cNvSpPr txBox="1">
            <a:spLocks noChangeArrowheads="1"/>
          </p:cNvSpPr>
          <p:nvPr/>
        </p:nvSpPr>
        <p:spPr bwMode="auto">
          <a:xfrm>
            <a:off x="4647392" y="3924134"/>
            <a:ext cx="28972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Faculty </a:t>
            </a:r>
          </a:p>
        </p:txBody>
      </p:sp>
      <p:sp>
        <p:nvSpPr>
          <p:cNvPr id="9" name="TextBox 8">
            <a:extLst>
              <a:ext uri="{FF2B5EF4-FFF2-40B4-BE49-F238E27FC236}">
                <a16:creationId xmlns:a16="http://schemas.microsoft.com/office/drawing/2014/main" id="{8553A513-0F97-5B71-EE6B-1F7A48D41687}"/>
              </a:ext>
            </a:extLst>
          </p:cNvPr>
          <p:cNvSpPr txBox="1"/>
          <p:nvPr/>
        </p:nvSpPr>
        <p:spPr>
          <a:xfrm>
            <a:off x="-4572" y="1196752"/>
            <a:ext cx="12196571" cy="484748"/>
          </a:xfrm>
          <a:prstGeom prst="rect">
            <a:avLst/>
          </a:prstGeom>
          <a:noFill/>
        </p:spPr>
        <p:txBody>
          <a:bodyPr wrap="square">
            <a:spAutoFit/>
          </a:bodyPr>
          <a:lstStyle/>
          <a:p>
            <a:pPr lvl="0" algn="ctr">
              <a:lnSpc>
                <a:spcPts val="3200"/>
              </a:lnSpc>
              <a:defRPr/>
            </a:pPr>
            <a:r>
              <a:rPr lang="en-US" sz="2500" b="0" i="1" dirty="0">
                <a:solidFill>
                  <a:srgbClr val="015593"/>
                </a:solidFill>
                <a:latin typeface="Calibri" panose="020F0502020204030204" pitchFamily="34" charset="0"/>
                <a:cs typeface="Calibri" panose="020F0502020204030204" pitchFamily="34" charset="0"/>
              </a:rPr>
              <a:t>A Complimentary NCPD Symposium Series Held During the 51</a:t>
            </a:r>
            <a:r>
              <a:rPr lang="en-US" sz="2500" b="0" i="1" baseline="30000" dirty="0">
                <a:solidFill>
                  <a:srgbClr val="015593"/>
                </a:solidFill>
                <a:latin typeface="Calibri" panose="020F0502020204030204" pitchFamily="34" charset="0"/>
                <a:cs typeface="Calibri" panose="020F0502020204030204" pitchFamily="34" charset="0"/>
              </a:rPr>
              <a:t>st</a:t>
            </a:r>
            <a:r>
              <a:rPr lang="en-US" sz="2500" b="0" i="1" dirty="0">
                <a:solidFill>
                  <a:srgbClr val="015593"/>
                </a:solidFill>
                <a:latin typeface="Calibri" panose="020F0502020204030204" pitchFamily="34" charset="0"/>
                <a:cs typeface="Calibri" panose="020F0502020204030204" pitchFamily="34" charset="0"/>
              </a:rPr>
              <a:t> Annual ONS Congress</a:t>
            </a:r>
          </a:p>
        </p:txBody>
      </p:sp>
      <p:sp>
        <p:nvSpPr>
          <p:cNvPr id="13" name="TextBox 12">
            <a:extLst>
              <a:ext uri="{FF2B5EF4-FFF2-40B4-BE49-F238E27FC236}">
                <a16:creationId xmlns:a16="http://schemas.microsoft.com/office/drawing/2014/main" id="{E180256C-CD92-5C41-9DF1-58A69855B8E4}"/>
              </a:ext>
            </a:extLst>
          </p:cNvPr>
          <p:cNvSpPr txBox="1"/>
          <p:nvPr/>
        </p:nvSpPr>
        <p:spPr>
          <a:xfrm>
            <a:off x="0" y="187775"/>
            <a:ext cx="12192000" cy="1118255"/>
          </a:xfrm>
          <a:prstGeom prst="rect">
            <a:avLst/>
          </a:prstGeom>
          <a:noFill/>
        </p:spPr>
        <p:txBody>
          <a:bodyPr wrap="square" anchor="ctr">
            <a:spAutoFit/>
          </a:bodyPr>
          <a:lstStyle/>
          <a:p>
            <a:pPr algn="ctr">
              <a:lnSpc>
                <a:spcPts val="4040"/>
              </a:lnSpc>
              <a:defRPr/>
            </a:pPr>
            <a:r>
              <a:rPr lang="en-US" sz="3500" dirty="0">
                <a:solidFill>
                  <a:srgbClr val="3333CC"/>
                </a:solidFill>
                <a:latin typeface="Calibri" panose="020F0502020204030204" pitchFamily="34" charset="0"/>
                <a:cs typeface="Calibri" panose="020F0502020204030204" pitchFamily="34" charset="0"/>
              </a:rPr>
              <a:t>Recent Advances in Cancer Care — New Paradigms, </a:t>
            </a:r>
            <a:br>
              <a:rPr lang="en-US" sz="3500" dirty="0">
                <a:solidFill>
                  <a:srgbClr val="3333CC"/>
                </a:solidFill>
                <a:latin typeface="Calibri" panose="020F0502020204030204" pitchFamily="34" charset="0"/>
                <a:cs typeface="Calibri" panose="020F0502020204030204" pitchFamily="34" charset="0"/>
              </a:rPr>
            </a:br>
            <a:r>
              <a:rPr lang="en-US" sz="3500" dirty="0">
                <a:solidFill>
                  <a:srgbClr val="3333CC"/>
                </a:solidFill>
                <a:latin typeface="Calibri" panose="020F0502020204030204" pitchFamily="34" charset="0"/>
                <a:cs typeface="Calibri" panose="020F0502020204030204" pitchFamily="34" charset="0"/>
              </a:rPr>
              <a:t>Novel Agents and What It Means for the Oncology Nurse</a:t>
            </a:r>
            <a:endParaRPr kumimoji="0" lang="en-US" sz="3500" b="1" i="0"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endParaRPr>
          </a:p>
        </p:txBody>
      </p:sp>
      <p:sp>
        <p:nvSpPr>
          <p:cNvPr id="3" name="Rectangle 4">
            <a:extLst>
              <a:ext uri="{FF2B5EF4-FFF2-40B4-BE49-F238E27FC236}">
                <a16:creationId xmlns:a16="http://schemas.microsoft.com/office/drawing/2014/main" id="{B90951D7-51BA-6FBD-298C-0C9B87A29CAA}"/>
              </a:ext>
            </a:extLst>
          </p:cNvPr>
          <p:cNvSpPr txBox="1">
            <a:spLocks noChangeArrowheads="1"/>
          </p:cNvSpPr>
          <p:nvPr/>
        </p:nvSpPr>
        <p:spPr bwMode="auto">
          <a:xfrm>
            <a:off x="119336" y="2853993"/>
            <a:ext cx="12192000" cy="1044352"/>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a:lnSpc>
                <a:spcPts val="3900"/>
              </a:lnSpc>
              <a:spcBef>
                <a:spcPts val="0"/>
              </a:spcBef>
            </a:pPr>
            <a:r>
              <a:rPr lang="en-US" sz="3200" dirty="0">
                <a:solidFill>
                  <a:srgbClr val="002060"/>
                </a:solidFill>
                <a:latin typeface="Calibri" panose="020F0502020204030204" pitchFamily="34" charset="0"/>
                <a:cs typeface="Calibri" panose="020F0502020204030204" pitchFamily="34" charset="0"/>
              </a:rPr>
              <a:t>Friday, May 15, 2026</a:t>
            </a:r>
          </a:p>
          <a:p>
            <a:pPr>
              <a:lnSpc>
                <a:spcPts val="3900"/>
              </a:lnSpc>
              <a:spcBef>
                <a:spcPts val="0"/>
              </a:spcBef>
            </a:pPr>
            <a:r>
              <a:rPr lang="en-US" sz="3200" dirty="0">
                <a:solidFill>
                  <a:srgbClr val="002060"/>
                </a:solidFill>
                <a:latin typeface="Calibri" panose="020F0502020204030204" pitchFamily="34" charset="0"/>
                <a:cs typeface="Calibri" panose="020F0502020204030204" pitchFamily="34" charset="0"/>
              </a:rPr>
              <a:t>12:15 PM – 1:45 PM</a:t>
            </a:r>
          </a:p>
        </p:txBody>
      </p:sp>
    </p:spTree>
    <p:custDataLst>
      <p:tags r:id="rId1"/>
    </p:custDataLst>
    <p:extLst>
      <p:ext uri="{BB962C8B-B14F-4D97-AF65-F5344CB8AC3E}">
        <p14:creationId xmlns:p14="http://schemas.microsoft.com/office/powerpoint/2010/main" val="125823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D023607-D86F-90AB-AB69-7A8812296BCC}"/>
              </a:ext>
            </a:extLst>
          </p:cNvPr>
          <p:cNvSpPr/>
          <p:nvPr/>
        </p:nvSpPr>
        <p:spPr bwMode="auto">
          <a:xfrm>
            <a:off x="758948" y="1124744"/>
            <a:ext cx="10809660" cy="936104"/>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93EA6976-58E0-FF4D-B5BE-E3C425F9EA63}"/>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5239D5A5-CF8E-1043-8EA1-EB2202922538}"/>
              </a:ext>
            </a:extLst>
          </p:cNvPr>
          <p:cNvSpPr>
            <a:spLocks noGrp="1"/>
          </p:cNvSpPr>
          <p:nvPr>
            <p:ph idx="1"/>
          </p:nvPr>
        </p:nvSpPr>
        <p:spPr>
          <a:xfrm>
            <a:off x="912286" y="1143000"/>
            <a:ext cx="10512306" cy="4799013"/>
          </a:xfrm>
        </p:spPr>
        <p:txBody>
          <a:bodyPr/>
          <a:lstStyle/>
          <a:p>
            <a:pPr marL="0" indent="0">
              <a:spcBef>
                <a:spcPts val="1800"/>
              </a:spcBef>
              <a:spcAft>
                <a:spcPts val="0"/>
              </a:spcAft>
              <a:buNone/>
            </a:pPr>
            <a:r>
              <a:rPr lang="en-US" sz="2500" dirty="0">
                <a:solidFill>
                  <a:schemeClr val="bg1"/>
                </a:solidFill>
              </a:rPr>
              <a:t>Introduction: Identification of Appropriate Candidates for Agents Targeting the PI3K/AKT/mTOR Pathway </a:t>
            </a:r>
          </a:p>
          <a:p>
            <a:pPr marL="0" indent="0">
              <a:spcBef>
                <a:spcPts val="1800"/>
              </a:spcBef>
              <a:spcAft>
                <a:spcPts val="0"/>
              </a:spcAft>
              <a:buNone/>
            </a:pPr>
            <a:r>
              <a:rPr lang="en-US" sz="2500" dirty="0">
                <a:solidFill>
                  <a:srgbClr val="0432FF"/>
                </a:solidFill>
              </a:rPr>
              <a:t>Module 1: </a:t>
            </a:r>
            <a:r>
              <a:rPr lang="en-US" sz="2500" dirty="0">
                <a:solidFill>
                  <a:schemeClr val="tx1"/>
                </a:solidFill>
              </a:rPr>
              <a:t>Role of Inavolisib in HR-Positive Metastatic Breast Cancer (mBC)</a:t>
            </a:r>
          </a:p>
          <a:p>
            <a:pPr marL="0" indent="0">
              <a:spcBef>
                <a:spcPts val="1800"/>
              </a:spcBef>
              <a:spcAft>
                <a:spcPts val="0"/>
              </a:spcAft>
              <a:buNone/>
            </a:pPr>
            <a:r>
              <a:rPr lang="en-US" sz="2500" dirty="0">
                <a:solidFill>
                  <a:srgbClr val="0432FF"/>
                </a:solidFill>
              </a:rPr>
              <a:t>Module 2: </a:t>
            </a:r>
            <a:r>
              <a:rPr lang="en-US" sz="2500" dirty="0">
                <a:solidFill>
                  <a:schemeClr val="tx1"/>
                </a:solidFill>
              </a:rPr>
              <a:t>Strategies to Prevent and Manage Hyperglycemia</a:t>
            </a:r>
          </a:p>
          <a:p>
            <a:pPr marL="0" indent="0">
              <a:spcBef>
                <a:spcPts val="1800"/>
              </a:spcBef>
              <a:spcAft>
                <a:spcPts val="0"/>
              </a:spcAft>
              <a:buNone/>
            </a:pPr>
            <a:r>
              <a:rPr lang="en-US" sz="2500" dirty="0">
                <a:solidFill>
                  <a:srgbClr val="0432FF"/>
                </a:solidFill>
              </a:rPr>
              <a:t>Module 3: </a:t>
            </a:r>
            <a:r>
              <a:rPr lang="en-US" sz="2500" dirty="0">
                <a:solidFill>
                  <a:schemeClr val="tx1"/>
                </a:solidFill>
              </a:rPr>
              <a:t>Clinical Utility of Capivasertib for HR-Positive mBC</a:t>
            </a:r>
            <a:r>
              <a:rPr lang="en-US" sz="2500" dirty="0">
                <a:solidFill>
                  <a:srgbClr val="0432FF"/>
                </a:solidFill>
              </a:rPr>
              <a:t> </a:t>
            </a:r>
          </a:p>
          <a:p>
            <a:pPr marL="0" indent="0">
              <a:spcBef>
                <a:spcPts val="1800"/>
              </a:spcBef>
              <a:spcAft>
                <a:spcPts val="0"/>
              </a:spcAft>
              <a:buNone/>
            </a:pPr>
            <a:r>
              <a:rPr lang="en-US" sz="2500" dirty="0">
                <a:solidFill>
                  <a:srgbClr val="0432FF"/>
                </a:solidFill>
              </a:rPr>
              <a:t>Module 4: </a:t>
            </a:r>
            <a:r>
              <a:rPr lang="en-US" sz="2500" dirty="0">
                <a:solidFill>
                  <a:schemeClr val="tx1"/>
                </a:solidFill>
              </a:rPr>
              <a:t>Mitigation and Management of Gastrointestinal Adverse Events </a:t>
            </a:r>
          </a:p>
          <a:p>
            <a:pPr marL="0" indent="0">
              <a:spcBef>
                <a:spcPts val="1800"/>
              </a:spcBef>
              <a:spcAft>
                <a:spcPts val="0"/>
              </a:spcAft>
              <a:buNone/>
            </a:pPr>
            <a:r>
              <a:rPr lang="en-US" sz="2500" dirty="0">
                <a:solidFill>
                  <a:srgbClr val="0432FF"/>
                </a:solidFill>
              </a:rPr>
              <a:t>Module 5: </a:t>
            </a:r>
            <a:r>
              <a:rPr lang="en-US" sz="2500" dirty="0">
                <a:solidFill>
                  <a:schemeClr val="tx1"/>
                </a:solidFill>
              </a:rPr>
              <a:t>Management of Dermatologic Adverse Events </a:t>
            </a:r>
          </a:p>
          <a:p>
            <a:pPr marL="0" indent="0">
              <a:spcBef>
                <a:spcPts val="1800"/>
              </a:spcBef>
              <a:spcAft>
                <a:spcPts val="0"/>
              </a:spcAft>
              <a:buNone/>
            </a:pPr>
            <a:r>
              <a:rPr lang="en-US" sz="2500" dirty="0">
                <a:solidFill>
                  <a:srgbClr val="0432FF"/>
                </a:solidFill>
              </a:rPr>
              <a:t>Module 6: </a:t>
            </a:r>
            <a:r>
              <a:rPr lang="en-US" sz="2500" dirty="0">
                <a:solidFill>
                  <a:schemeClr val="tx1"/>
                </a:solidFill>
              </a:rPr>
              <a:t>Potential Role of Gedatolisib in the Management of HR-Positive mBC</a:t>
            </a:r>
          </a:p>
          <a:p>
            <a:pPr marL="0" indent="0">
              <a:spcBef>
                <a:spcPts val="1800"/>
              </a:spcBef>
              <a:spcAft>
                <a:spcPts val="0"/>
              </a:spcAft>
              <a:buNone/>
            </a:pPr>
            <a:r>
              <a:rPr lang="en-US" sz="2500" dirty="0">
                <a:solidFill>
                  <a:srgbClr val="0432FF"/>
                </a:solidFill>
              </a:rPr>
              <a:t>Module 7: </a:t>
            </a:r>
            <a:r>
              <a:rPr lang="en-US" sz="2500" dirty="0">
                <a:solidFill>
                  <a:schemeClr val="tx1"/>
                </a:solidFill>
              </a:rPr>
              <a:t>Monitoring and Management of Cytopenias</a:t>
            </a:r>
          </a:p>
        </p:txBody>
      </p:sp>
    </p:spTree>
    <p:extLst>
      <p:ext uri="{BB962C8B-B14F-4D97-AF65-F5344CB8AC3E}">
        <p14:creationId xmlns:p14="http://schemas.microsoft.com/office/powerpoint/2010/main" val="215234512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334429F-A75F-C548-9710-EB5FD580718C}"/>
              </a:ext>
            </a:extLst>
          </p:cNvPr>
          <p:cNvSpPr>
            <a:spLocks noGrp="1"/>
          </p:cNvSpPr>
          <p:nvPr>
            <p:ph type="title"/>
          </p:nvPr>
        </p:nvSpPr>
        <p:spPr>
          <a:xfrm>
            <a:off x="641350" y="354412"/>
            <a:ext cx="10902950" cy="956516"/>
          </a:xfrm>
        </p:spPr>
        <p:txBody>
          <a:bodyPr/>
          <a:lstStyle/>
          <a:p>
            <a:r>
              <a:rPr lang="en-US" dirty="0"/>
              <a:t>VIKTORIA1: </a:t>
            </a:r>
            <a:r>
              <a:rPr lang="en-US" dirty="0" err="1"/>
              <a:t>Gedatolisib</a:t>
            </a:r>
            <a:r>
              <a:rPr lang="en-US" dirty="0"/>
              <a:t> PAM Pathway Inhibitor</a:t>
            </a:r>
          </a:p>
        </p:txBody>
      </p:sp>
      <p:pic>
        <p:nvPicPr>
          <p:cNvPr id="8" name="Picture 7">
            <a:extLst>
              <a:ext uri="{FF2B5EF4-FFF2-40B4-BE49-F238E27FC236}">
                <a16:creationId xmlns:a16="http://schemas.microsoft.com/office/drawing/2014/main" id="{6D8375D3-21F4-944A-9C65-D795423B1F6C}"/>
              </a:ext>
            </a:extLst>
          </p:cNvPr>
          <p:cNvPicPr>
            <a:picLocks noChangeAspect="1"/>
          </p:cNvPicPr>
          <p:nvPr/>
        </p:nvPicPr>
        <p:blipFill>
          <a:blip r:embed="rId3"/>
          <a:stretch>
            <a:fillRect/>
          </a:stretch>
        </p:blipFill>
        <p:spPr>
          <a:xfrm>
            <a:off x="163785" y="958438"/>
            <a:ext cx="9171888" cy="1896443"/>
          </a:xfrm>
          <a:prstGeom prst="rect">
            <a:avLst/>
          </a:prstGeom>
        </p:spPr>
      </p:pic>
      <p:pic>
        <p:nvPicPr>
          <p:cNvPr id="9" name="Picture 8">
            <a:extLst>
              <a:ext uri="{FF2B5EF4-FFF2-40B4-BE49-F238E27FC236}">
                <a16:creationId xmlns:a16="http://schemas.microsoft.com/office/drawing/2014/main" id="{F304EF59-DF2E-0049-A0BE-A2CD1B40E4BC}"/>
              </a:ext>
            </a:extLst>
          </p:cNvPr>
          <p:cNvPicPr>
            <a:picLocks noChangeAspect="1"/>
          </p:cNvPicPr>
          <p:nvPr/>
        </p:nvPicPr>
        <p:blipFill>
          <a:blip r:embed="rId4"/>
          <a:stretch>
            <a:fillRect/>
          </a:stretch>
        </p:blipFill>
        <p:spPr>
          <a:xfrm>
            <a:off x="2911366" y="3155891"/>
            <a:ext cx="9102924" cy="1206827"/>
          </a:xfrm>
          <a:prstGeom prst="rect">
            <a:avLst/>
          </a:prstGeom>
        </p:spPr>
      </p:pic>
      <p:pic>
        <p:nvPicPr>
          <p:cNvPr id="10" name="Picture 9">
            <a:extLst>
              <a:ext uri="{FF2B5EF4-FFF2-40B4-BE49-F238E27FC236}">
                <a16:creationId xmlns:a16="http://schemas.microsoft.com/office/drawing/2014/main" id="{2ABFCB35-54C3-D244-864D-82B387119D90}"/>
              </a:ext>
            </a:extLst>
          </p:cNvPr>
          <p:cNvPicPr>
            <a:picLocks noChangeAspect="1"/>
          </p:cNvPicPr>
          <p:nvPr/>
        </p:nvPicPr>
        <p:blipFill>
          <a:blip r:embed="rId5"/>
          <a:stretch>
            <a:fillRect/>
          </a:stretch>
        </p:blipFill>
        <p:spPr>
          <a:xfrm>
            <a:off x="163785" y="4663729"/>
            <a:ext cx="8689157" cy="1499914"/>
          </a:xfrm>
          <a:prstGeom prst="rect">
            <a:avLst/>
          </a:prstGeom>
        </p:spPr>
      </p:pic>
      <p:sp>
        <p:nvSpPr>
          <p:cNvPr id="3" name="Rectangle 2">
            <a:extLst>
              <a:ext uri="{FF2B5EF4-FFF2-40B4-BE49-F238E27FC236}">
                <a16:creationId xmlns:a16="http://schemas.microsoft.com/office/drawing/2014/main" id="{08A7B1C5-1E66-05DE-6551-40A554DD9A2B}"/>
              </a:ext>
            </a:extLst>
          </p:cNvPr>
          <p:cNvSpPr/>
          <p:nvPr/>
        </p:nvSpPr>
        <p:spPr>
          <a:xfrm>
            <a:off x="163785" y="958438"/>
            <a:ext cx="9502729" cy="933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2" name="TextBox 1">
            <a:extLst>
              <a:ext uri="{FF2B5EF4-FFF2-40B4-BE49-F238E27FC236}">
                <a16:creationId xmlns:a16="http://schemas.microsoft.com/office/drawing/2014/main" id="{6C114F9A-3267-92C2-CB92-BCF8AE8D3843}"/>
              </a:ext>
            </a:extLst>
          </p:cNvPr>
          <p:cNvSpPr txBox="1"/>
          <p:nvPr/>
        </p:nvSpPr>
        <p:spPr>
          <a:xfrm>
            <a:off x="163785" y="1051919"/>
            <a:ext cx="8159285"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Phase 3 VIKTORIA-1 Trial Achieves Primary Endpoint With Improvement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 Progression-Free Survival in PIK3CA Mutant Cohort</a:t>
            </a:r>
          </a:p>
        </p:txBody>
      </p:sp>
    </p:spTree>
    <p:extLst>
      <p:ext uri="{BB962C8B-B14F-4D97-AF65-F5344CB8AC3E}">
        <p14:creationId xmlns:p14="http://schemas.microsoft.com/office/powerpoint/2010/main" val="250163848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39AC1CA-4023-1C4C-977E-5D814A7E984D}"/>
              </a:ext>
            </a:extLst>
          </p:cNvPr>
          <p:cNvGrpSpPr/>
          <p:nvPr/>
        </p:nvGrpSpPr>
        <p:grpSpPr>
          <a:xfrm>
            <a:off x="468811" y="1376291"/>
            <a:ext cx="11230248" cy="4801315"/>
            <a:chOff x="132482" y="1271188"/>
            <a:chExt cx="11230248" cy="4801315"/>
          </a:xfrm>
        </p:grpSpPr>
        <p:sp>
          <p:nvSpPr>
            <p:cNvPr id="5" name="TextBox 4">
              <a:extLst>
                <a:ext uri="{FF2B5EF4-FFF2-40B4-BE49-F238E27FC236}">
                  <a16:creationId xmlns:a16="http://schemas.microsoft.com/office/drawing/2014/main" id="{455F8986-8238-DD4F-96F7-5E67199CC428}"/>
                </a:ext>
              </a:extLst>
            </p:cNvPr>
            <p:cNvSpPr txBox="1"/>
            <p:nvPr/>
          </p:nvSpPr>
          <p:spPr>
            <a:xfrm>
              <a:off x="132482" y="1271189"/>
              <a:ext cx="2173612" cy="2308324"/>
            </a:xfrm>
            <a:prstGeom prst="rect">
              <a:avLst/>
            </a:prstGeom>
            <a:noFill/>
            <a:ln>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1</a:t>
              </a:r>
              <a:r>
                <a:rPr kumimoji="0" lang="en-US" sz="1800" b="0" i="0" u="none" strike="noStrike" kern="1200" cap="none" spc="0" normalizeH="0" baseline="30000" noProof="0" dirty="0">
                  <a:ln>
                    <a:noFill/>
                  </a:ln>
                  <a:solidFill>
                    <a:srgbClr val="000000"/>
                  </a:solidFill>
                  <a:effectLst/>
                  <a:uLnTx/>
                  <a:uFillTx/>
                  <a:latin typeface="Calibri"/>
                  <a:ea typeface="+mn-ea"/>
                  <a:cs typeface="+mn-cs"/>
                </a:rPr>
                <a:t>st</a:t>
              </a:r>
              <a:r>
                <a:rPr kumimoji="0" lang="en-US" sz="1800" b="0" i="0" u="none" strike="noStrike" kern="1200" cap="none" spc="0" normalizeH="0" baseline="0" noProof="0" dirty="0">
                  <a:ln>
                    <a:noFill/>
                  </a:ln>
                  <a:solidFill>
                    <a:srgbClr val="000000"/>
                  </a:solidFill>
                  <a:effectLst/>
                  <a:uLnTx/>
                  <a:uFillTx/>
                  <a:latin typeface="Calibri"/>
                  <a:ea typeface="+mn-ea"/>
                  <a:cs typeface="+mn-cs"/>
                </a:rPr>
                <a:t> Line::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a:ea typeface="+mn-ea"/>
                  <a:cs typeface="+mn-cs"/>
                </a:rPr>
                <a:t>AI/OS</a:t>
              </a:r>
              <a:r>
                <a:rPr kumimoji="0" lang="en-US" sz="1800" b="0" i="0" u="none" strike="noStrike" kern="1200" cap="none" spc="0" normalizeH="0" baseline="0" noProof="0" dirty="0">
                  <a:ln>
                    <a:noFill/>
                  </a:ln>
                  <a:solidFill>
                    <a:srgbClr val="009AA3">
                      <a:lumMod val="75000"/>
                    </a:srgbClr>
                  </a:solidFill>
                  <a:effectLst/>
                  <a:uLnTx/>
                  <a:uFillTx/>
                  <a:latin typeface="Calibri"/>
                  <a:ea typeface="+mn-ea"/>
                  <a:cs typeface="+mn-cs"/>
                </a:rPr>
                <a:t> </a:t>
              </a:r>
              <a:r>
                <a:rPr kumimoji="0" lang="en-US" sz="1800" b="0" i="0" u="none" strike="noStrike" kern="1200" cap="none" spc="0" normalizeH="0" baseline="0" noProof="0" dirty="0">
                  <a:ln>
                    <a:noFill/>
                  </a:ln>
                  <a:solidFill>
                    <a:srgbClr val="000000"/>
                  </a:solidFill>
                  <a:effectLst/>
                  <a:uLnTx/>
                  <a:uFillTx/>
                  <a:latin typeface="Calibri"/>
                  <a:ea typeface="+mn-ea"/>
                  <a:cs typeface="+mn-cs"/>
                </a:rPr>
                <a:t>+ CDK4/6i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t>
              </a:r>
              <a:r>
                <a:rPr kumimoji="0" lang="en-US" sz="1800" b="0" i="0" u="none" strike="noStrike" kern="1200" cap="none" spc="0" normalizeH="0" baseline="0" noProof="0" dirty="0" err="1">
                  <a:ln>
                    <a:noFill/>
                  </a:ln>
                  <a:solidFill>
                    <a:srgbClr val="000000"/>
                  </a:solidFill>
                  <a:effectLst/>
                  <a:uLnTx/>
                  <a:uFillTx/>
                  <a:latin typeface="Calibri"/>
                  <a:ea typeface="+mn-ea"/>
                  <a:cs typeface="+mn-cs"/>
                </a:rPr>
                <a:t>Ribociclib</a:t>
              </a:r>
              <a:r>
                <a:rPr kumimoji="0" lang="en-US" sz="1800" b="0" i="0" u="none" strike="noStrike" kern="1200" cap="none" spc="0" normalizeH="0" baseline="0" noProof="0" dirty="0">
                  <a:ln>
                    <a:noFill/>
                  </a:ln>
                  <a:solidFill>
                    <a:srgbClr val="000000"/>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0000"/>
                  </a:solidFill>
                  <a:effectLst/>
                  <a:uLnTx/>
                  <a:uFillTx/>
                  <a:latin typeface="Calibri"/>
                  <a:ea typeface="+mn-ea"/>
                  <a:cs typeface="+mn-cs"/>
                </a:rPr>
                <a:t>Fulvestrant</a:t>
              </a:r>
              <a:r>
                <a:rPr kumimoji="0" lang="en-US" sz="1800" b="0" i="0" u="none" strike="noStrike" kern="1200" cap="none" spc="0" normalizeH="0" baseline="0" noProof="0" dirty="0">
                  <a:ln>
                    <a:noFill/>
                  </a:ln>
                  <a:solidFill>
                    <a:srgbClr val="000000"/>
                  </a:solidFill>
                  <a:effectLst/>
                  <a:uLnTx/>
                  <a:uFillTx/>
                  <a:latin typeface="Calibri"/>
                  <a:ea typeface="+mn-ea"/>
                  <a:cs typeface="+mn-cs"/>
                </a:rPr>
                <a:t> + </a:t>
              </a:r>
              <a:r>
                <a:rPr kumimoji="0" lang="en-US" sz="1800" b="0" i="0" u="none" strike="noStrike" kern="1200" cap="none" spc="0" normalizeH="0" baseline="0" noProof="0" dirty="0" err="1">
                  <a:ln>
                    <a:noFill/>
                  </a:ln>
                  <a:solidFill>
                    <a:srgbClr val="000000"/>
                  </a:solidFill>
                  <a:effectLst/>
                  <a:uLnTx/>
                  <a:uFillTx/>
                  <a:latin typeface="Calibri"/>
                  <a:ea typeface="+mn-ea"/>
                  <a:cs typeface="+mn-cs"/>
                </a:rPr>
                <a:t>Palbo</a:t>
              </a: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 </a:t>
              </a:r>
              <a:r>
                <a:rPr kumimoji="0" lang="en-US" sz="1800" b="0" i="0" u="none" strike="noStrike" kern="1200" cap="none" spc="0" normalizeH="0" baseline="0" noProof="0" dirty="0" err="1">
                  <a:ln>
                    <a:noFill/>
                  </a:ln>
                  <a:solidFill>
                    <a:srgbClr val="C00000"/>
                  </a:solidFill>
                  <a:effectLst/>
                  <a:uLnTx/>
                  <a:uFillTx/>
                  <a:latin typeface="Calibri"/>
                  <a:ea typeface="+mn-ea"/>
                  <a:cs typeface="+mn-cs"/>
                </a:rPr>
                <a:t>Inavolisib</a:t>
              </a:r>
              <a:endParaRPr kumimoji="0" lang="en-US" sz="1800" b="0" i="0" u="none" strike="noStrike" kern="1200" cap="none" spc="0" normalizeH="0" baseline="0" noProof="0" dirty="0">
                <a:ln>
                  <a:noFill/>
                </a:ln>
                <a:solidFill>
                  <a:srgbClr val="C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t>
              </a:r>
              <a:r>
                <a:rPr kumimoji="0" lang="en-US" sz="1800" b="0" i="1" u="none" strike="noStrike" kern="1200" cap="none" spc="0" normalizeH="0" baseline="0" noProof="0" dirty="0">
                  <a:ln>
                    <a:noFill/>
                  </a:ln>
                  <a:solidFill>
                    <a:srgbClr val="FF0000"/>
                  </a:solidFill>
                  <a:effectLst/>
                  <a:uLnTx/>
                  <a:uFillTx/>
                  <a:latin typeface="Calibri"/>
                  <a:ea typeface="+mn-ea"/>
                  <a:cs typeface="+mn-cs"/>
                </a:rPr>
                <a:t>PIK3CAm</a:t>
              </a:r>
              <a:r>
                <a:rPr kumimoji="0" lang="en-US" sz="1800" b="0" i="0" u="none" strike="noStrike" kern="1200" cap="none" spc="0" normalizeH="0" baseline="0" noProof="0" dirty="0">
                  <a:ln>
                    <a:noFill/>
                  </a:ln>
                  <a:solidFill>
                    <a:srgbClr val="000000"/>
                  </a:solidFill>
                  <a:effectLst/>
                  <a:uLnTx/>
                  <a:uFillTx/>
                  <a:latin typeface="Calibri"/>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ET refractory)</a:t>
              </a:r>
            </a:p>
          </p:txBody>
        </p:sp>
        <p:sp>
          <p:nvSpPr>
            <p:cNvPr id="6" name="TextBox 5">
              <a:extLst>
                <a:ext uri="{FF2B5EF4-FFF2-40B4-BE49-F238E27FC236}">
                  <a16:creationId xmlns:a16="http://schemas.microsoft.com/office/drawing/2014/main" id="{954D623E-4440-4049-AF9D-1DB30DF16D35}"/>
                </a:ext>
              </a:extLst>
            </p:cNvPr>
            <p:cNvSpPr txBox="1"/>
            <p:nvPr/>
          </p:nvSpPr>
          <p:spPr>
            <a:xfrm>
              <a:off x="3194294" y="1271189"/>
              <a:ext cx="2809834" cy="4801314"/>
            </a:xfrm>
            <a:prstGeom prst="rect">
              <a:avLst/>
            </a:prstGeom>
            <a:noFill/>
            <a:ln>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2</a:t>
              </a:r>
              <a:r>
                <a:rPr kumimoji="0" lang="en-US" sz="1800" b="0" i="0" u="none" strike="noStrike" kern="1200" cap="none" spc="0" normalizeH="0" baseline="30000" noProof="0" dirty="0">
                  <a:ln>
                    <a:noFill/>
                  </a:ln>
                  <a:solidFill>
                    <a:srgbClr val="000000"/>
                  </a:solidFill>
                  <a:effectLst/>
                  <a:uLnTx/>
                  <a:uFillTx/>
                  <a:latin typeface="Calibri"/>
                  <a:ea typeface="+mn-ea"/>
                  <a:cs typeface="+mn-cs"/>
                </a:rPr>
                <a:t>nd</a:t>
              </a:r>
              <a:r>
                <a:rPr kumimoji="0" lang="en-US" sz="1800" b="0" i="0" u="none" strike="noStrike" kern="1200" cap="none" spc="0" normalizeH="0" baseline="0" noProof="0" dirty="0">
                  <a:ln>
                    <a:noFill/>
                  </a:ln>
                  <a:solidFill>
                    <a:srgbClr val="000000"/>
                  </a:solidFill>
                  <a:effectLst/>
                  <a:uLnTx/>
                  <a:uFillTx/>
                  <a:latin typeface="Calibri"/>
                  <a:ea typeface="+mn-ea"/>
                  <a:cs typeface="+mn-cs"/>
                </a:rPr>
                <a:t> Line::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C00000"/>
                  </a:solidFill>
                  <a:effectLst/>
                  <a:uLnTx/>
                  <a:uFillTx/>
                  <a:latin typeface="Calibri"/>
                  <a:ea typeface="+mn-ea"/>
                  <a:cs typeface="+mn-cs"/>
                </a:rPr>
                <a:t>Fulvestrant</a:t>
              </a:r>
              <a:r>
                <a:rPr kumimoji="0" lang="en-US" sz="1800" b="0" i="0" u="none" strike="noStrike" kern="1200" cap="none" spc="0" normalizeH="0" baseline="0" noProof="0" dirty="0">
                  <a:ln>
                    <a:noFill/>
                  </a:ln>
                  <a:solidFill>
                    <a:srgbClr val="000000"/>
                  </a:solidFill>
                  <a:effectLst/>
                  <a:uLnTx/>
                  <a:uFillTx/>
                  <a:latin typeface="Calibri"/>
                  <a:ea typeface="+mn-ea"/>
                  <a:cs typeface="+mn-cs"/>
                </a:rPr>
                <a:t> +/- </a:t>
              </a:r>
              <a:r>
                <a:rPr kumimoji="0" lang="en-US" sz="1800" b="0" i="0" u="none" strike="noStrike" kern="1200" cap="none" spc="0" normalizeH="0" baseline="0" noProof="0" dirty="0" err="1">
                  <a:ln>
                    <a:noFill/>
                  </a:ln>
                  <a:solidFill>
                    <a:srgbClr val="000000"/>
                  </a:solidFill>
                  <a:effectLst/>
                  <a:uLnTx/>
                  <a:uFillTx/>
                  <a:latin typeface="Calibri"/>
                  <a:ea typeface="+mn-ea"/>
                  <a:cs typeface="+mn-cs"/>
                </a:rPr>
                <a:t>Abemaciclib</a:t>
              </a: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Antiestrogen + </a:t>
              </a:r>
              <a:r>
                <a:rPr kumimoji="0" lang="en-US" sz="1800" b="0" i="0" u="none" strike="noStrike" kern="1200" cap="none" spc="0" normalizeH="0" baseline="0" noProof="0" dirty="0" err="1">
                  <a:ln>
                    <a:noFill/>
                  </a:ln>
                  <a:solidFill>
                    <a:srgbClr val="000000"/>
                  </a:solidFill>
                  <a:effectLst/>
                  <a:uLnTx/>
                  <a:uFillTx/>
                  <a:latin typeface="Calibri"/>
                  <a:ea typeface="+mn-ea"/>
                  <a:cs typeface="+mn-cs"/>
                </a:rPr>
                <a:t>Everolimus</a:t>
              </a: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t>
              </a:r>
              <a:r>
                <a:rPr kumimoji="0" lang="en-US" sz="1800" b="0" i="1" u="none" strike="noStrike" kern="1200" cap="none" spc="0" normalizeH="0" baseline="0" noProof="0" dirty="0">
                  <a:ln>
                    <a:noFill/>
                  </a:ln>
                  <a:solidFill>
                    <a:srgbClr val="FF0000"/>
                  </a:solidFill>
                  <a:effectLst/>
                  <a:uLnTx/>
                  <a:uFillTx/>
                  <a:latin typeface="Calibri"/>
                  <a:ea typeface="+mn-ea"/>
                  <a:cs typeface="+mn-cs"/>
                </a:rPr>
                <a:t>NGS Negative</a:t>
              </a:r>
              <a:r>
                <a:rPr kumimoji="0" lang="en-US" sz="1800" b="0" i="1" u="none" strike="noStrike" kern="1200" cap="none" spc="0" normalizeH="0" baseline="0" noProof="0" dirty="0">
                  <a:ln>
                    <a:noFill/>
                  </a:ln>
                  <a:solidFill>
                    <a:srgbClr val="000000"/>
                  </a:solidFill>
                  <a:effectLst/>
                  <a:uLnTx/>
                  <a:uFillTx/>
                  <a:latin typeface="Calibri"/>
                  <a:ea typeface="+mn-ea"/>
                  <a:cs typeface="+mn-cs"/>
                </a:rPr>
                <a:t>)</a:t>
              </a:r>
              <a:endParaRPr kumimoji="0" lang="en-US" sz="1800" b="0" i="1" u="none" strike="noStrike" kern="1200" cap="none" spc="0" normalizeH="0" baseline="0" noProof="0" dirty="0">
                <a:ln>
                  <a:noFill/>
                </a:ln>
                <a:solidFill>
                  <a:srgbClr val="FF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0000"/>
                  </a:solidFill>
                  <a:effectLst/>
                  <a:uLnTx/>
                  <a:uFillTx/>
                  <a:latin typeface="Calibri"/>
                  <a:ea typeface="+mn-ea"/>
                  <a:cs typeface="+mn-cs"/>
                </a:rPr>
                <a:t>Fulvestrant</a:t>
              </a:r>
              <a:r>
                <a:rPr kumimoji="0" lang="en-US" sz="1800" b="0" i="0" u="none" strike="noStrike" kern="1200" cap="none" spc="0" normalizeH="0" baseline="0" noProof="0" dirty="0">
                  <a:ln>
                    <a:noFill/>
                  </a:ln>
                  <a:solidFill>
                    <a:srgbClr val="000000"/>
                  </a:solidFill>
                  <a:effectLst/>
                  <a:uLnTx/>
                  <a:uFillTx/>
                  <a:latin typeface="Calibri"/>
                  <a:ea typeface="+mn-ea"/>
                  <a:cs typeface="+mn-cs"/>
                </a:rPr>
                <a:t> + </a:t>
              </a:r>
              <a:r>
                <a:rPr kumimoji="0" lang="en-US" sz="1800" b="0" i="0" u="none" strike="noStrike" kern="1200" cap="none" spc="0" normalizeH="0" baseline="0" noProof="0" dirty="0" err="1">
                  <a:ln>
                    <a:noFill/>
                  </a:ln>
                  <a:solidFill>
                    <a:srgbClr val="000000"/>
                  </a:solidFill>
                  <a:effectLst/>
                  <a:uLnTx/>
                  <a:uFillTx/>
                  <a:latin typeface="Calibri"/>
                  <a:ea typeface="+mn-ea"/>
                  <a:cs typeface="+mn-cs"/>
                </a:rPr>
                <a:t>Alpelisib</a:t>
              </a: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t>
              </a:r>
              <a:r>
                <a:rPr kumimoji="0" lang="en-US" sz="1800" b="0" i="1" u="none" strike="noStrike" kern="1200" cap="none" spc="0" normalizeH="0" baseline="0" noProof="0" dirty="0">
                  <a:ln>
                    <a:noFill/>
                  </a:ln>
                  <a:solidFill>
                    <a:srgbClr val="FF0000"/>
                  </a:solidFill>
                  <a:effectLst/>
                  <a:uLnTx/>
                  <a:uFillTx/>
                  <a:latin typeface="Calibri"/>
                  <a:ea typeface="+mn-ea"/>
                  <a:cs typeface="+mn-cs"/>
                </a:rPr>
                <a:t>PIK3CAm</a:t>
              </a:r>
              <a:r>
                <a:rPr kumimoji="0" lang="en-US" sz="1800" b="0" i="0" u="none" strike="noStrike" kern="1200" cap="none" spc="0" normalizeH="0" baseline="0" noProof="0" dirty="0">
                  <a:ln>
                    <a:noFill/>
                  </a:ln>
                  <a:solidFill>
                    <a:srgbClr val="000000"/>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0000"/>
                  </a:solidFill>
                  <a:effectLst/>
                  <a:uLnTx/>
                  <a:uFillTx/>
                  <a:latin typeface="Calibri"/>
                  <a:ea typeface="+mn-ea"/>
                  <a:cs typeface="+mn-cs"/>
                </a:rPr>
                <a:t>Fulvestrant</a:t>
              </a:r>
              <a:r>
                <a:rPr kumimoji="0" lang="en-US" sz="1800" b="0" i="0" u="none" strike="noStrike" kern="1200" cap="none" spc="0" normalizeH="0" baseline="0" noProof="0" dirty="0">
                  <a:ln>
                    <a:noFill/>
                  </a:ln>
                  <a:solidFill>
                    <a:srgbClr val="000000"/>
                  </a:solidFill>
                  <a:effectLst/>
                  <a:uLnTx/>
                  <a:uFillTx/>
                  <a:latin typeface="Calibri"/>
                  <a:ea typeface="+mn-ea"/>
                  <a:cs typeface="+mn-cs"/>
                </a:rPr>
                <a:t> + </a:t>
              </a:r>
              <a:r>
                <a:rPr kumimoji="0" lang="en-US" sz="1800" b="0" i="0" u="none" strike="noStrike" kern="1200" cap="none" spc="0" normalizeH="0" baseline="0" noProof="0" dirty="0" err="1">
                  <a:ln>
                    <a:noFill/>
                  </a:ln>
                  <a:solidFill>
                    <a:srgbClr val="000000"/>
                  </a:solidFill>
                  <a:effectLst/>
                  <a:uLnTx/>
                  <a:uFillTx/>
                  <a:latin typeface="Calibri"/>
                  <a:ea typeface="+mn-ea"/>
                  <a:cs typeface="+mn-cs"/>
                </a:rPr>
                <a:t>Capivasertib</a:t>
              </a: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t>
              </a:r>
              <a:r>
                <a:rPr kumimoji="0" lang="en-US" sz="1800" b="0" i="1" u="none" strike="noStrike" kern="1200" cap="none" spc="0" normalizeH="0" baseline="0" noProof="0" dirty="0">
                  <a:ln>
                    <a:noFill/>
                  </a:ln>
                  <a:solidFill>
                    <a:srgbClr val="FF0000"/>
                  </a:solidFill>
                  <a:effectLst/>
                  <a:uLnTx/>
                  <a:uFillTx/>
                  <a:latin typeface="Calibri"/>
                  <a:ea typeface="+mn-ea"/>
                  <a:cs typeface="+mn-cs"/>
                </a:rPr>
                <a:t>PIK3CAm, </a:t>
              </a:r>
              <a:r>
                <a:rPr kumimoji="0" lang="en-US" sz="1800" b="0" i="1" u="none" strike="noStrike" kern="1200" cap="none" spc="0" normalizeH="0" baseline="0" noProof="0" dirty="0" err="1">
                  <a:ln>
                    <a:noFill/>
                  </a:ln>
                  <a:solidFill>
                    <a:srgbClr val="FF0000"/>
                  </a:solidFill>
                  <a:effectLst/>
                  <a:uLnTx/>
                  <a:uFillTx/>
                  <a:latin typeface="Calibri"/>
                  <a:ea typeface="+mn-ea"/>
                  <a:cs typeface="+mn-cs"/>
                </a:rPr>
                <a:t>AKTm</a:t>
              </a:r>
              <a:r>
                <a:rPr kumimoji="0" lang="en-US" sz="1800" b="0" i="1" u="none" strike="noStrike" kern="1200" cap="none" spc="0" normalizeH="0" baseline="0" noProof="0" dirty="0">
                  <a:ln>
                    <a:noFill/>
                  </a:ln>
                  <a:solidFill>
                    <a:srgbClr val="FF0000"/>
                  </a:solidFill>
                  <a:effectLst/>
                  <a:uLnTx/>
                  <a:uFillTx/>
                  <a:latin typeface="Calibri"/>
                  <a:ea typeface="+mn-ea"/>
                  <a:cs typeface="+mn-cs"/>
                </a:rPr>
                <a:t>, </a:t>
              </a:r>
              <a:r>
                <a:rPr kumimoji="0" lang="en-US" sz="1800" b="0" i="1" u="none" strike="noStrike" kern="1200" cap="none" spc="0" normalizeH="0" baseline="0" noProof="0" dirty="0" err="1">
                  <a:ln>
                    <a:noFill/>
                  </a:ln>
                  <a:solidFill>
                    <a:srgbClr val="FF0000"/>
                  </a:solidFill>
                  <a:effectLst/>
                  <a:uLnTx/>
                  <a:uFillTx/>
                  <a:latin typeface="Calibri"/>
                  <a:ea typeface="+mn-ea"/>
                  <a:cs typeface="+mn-cs"/>
                </a:rPr>
                <a:t>PTENm</a:t>
              </a:r>
              <a:r>
                <a:rPr kumimoji="0" lang="en-US" sz="1800" b="0" i="0" u="none" strike="noStrike" kern="1200" cap="none" spc="0" normalizeH="0" baseline="0" noProof="0" dirty="0">
                  <a:ln>
                    <a:noFill/>
                  </a:ln>
                  <a:solidFill>
                    <a:srgbClr val="000000"/>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0000"/>
                  </a:solidFill>
                  <a:effectLst/>
                  <a:uLnTx/>
                  <a:uFillTx/>
                  <a:latin typeface="Calibri"/>
                  <a:ea typeface="+mn-ea"/>
                  <a:cs typeface="+mn-cs"/>
                </a:rPr>
                <a:t>Elacestrant</a:t>
              </a:r>
              <a:r>
                <a:rPr kumimoji="0" lang="en-US" sz="1800" b="0" i="0" u="none" strike="noStrike" kern="1200" cap="none" spc="0" normalizeH="0" baseline="0" noProof="0" dirty="0">
                  <a:ln>
                    <a:noFill/>
                  </a:ln>
                  <a:solidFill>
                    <a:srgbClr val="000000"/>
                  </a:solidFill>
                  <a:effectLst/>
                  <a:uLnTx/>
                  <a:uFillTx/>
                  <a:latin typeface="Calibri"/>
                  <a:ea typeface="+mn-ea"/>
                  <a:cs typeface="+mn-cs"/>
                </a:rPr>
                <a:t>, </a:t>
              </a:r>
              <a:r>
                <a:rPr kumimoji="0" lang="en-US" sz="1800" b="0" i="0" u="none" strike="noStrike" kern="1200" cap="none" spc="0" normalizeH="0" baseline="0" noProof="0" dirty="0" err="1">
                  <a:ln>
                    <a:noFill/>
                  </a:ln>
                  <a:solidFill>
                    <a:srgbClr val="000000"/>
                  </a:solidFill>
                  <a:effectLst/>
                  <a:uLnTx/>
                  <a:uFillTx/>
                  <a:latin typeface="Calibri"/>
                  <a:ea typeface="+mn-ea"/>
                  <a:cs typeface="+mn-cs"/>
                </a:rPr>
                <a:t>Imlunestrant</a:t>
              </a:r>
              <a:r>
                <a:rPr kumimoji="0" lang="en-US" sz="1800" b="0" i="0" u="none" strike="noStrike" kern="1200" cap="none" spc="0" normalizeH="0" baseline="0" noProof="0" dirty="0">
                  <a:ln>
                    <a:noFill/>
                  </a:ln>
                  <a:solidFill>
                    <a:srgbClr val="000000"/>
                  </a:solidFill>
                  <a:effectLst/>
                  <a:uLnTx/>
                  <a:uFillTx/>
                  <a:latin typeface="Calibri"/>
                  <a:ea typeface="+mn-ea"/>
                  <a:cs typeface="+mn-cs"/>
                </a:rPr>
                <a:t>, or </a:t>
              </a:r>
              <a:r>
                <a:rPr kumimoji="0" lang="en-US" sz="1800" b="0" i="0" u="none" strike="noStrike" kern="1200" cap="none" spc="0" normalizeH="0" baseline="0" noProof="0" dirty="0" err="1">
                  <a:ln>
                    <a:noFill/>
                  </a:ln>
                  <a:solidFill>
                    <a:srgbClr val="000000"/>
                  </a:solidFill>
                  <a:effectLst/>
                  <a:uLnTx/>
                  <a:uFillTx/>
                  <a:latin typeface="Calibri"/>
                  <a:ea typeface="+mn-ea"/>
                  <a:cs typeface="+mn-cs"/>
                </a:rPr>
                <a:t>Vepdegestrant</a:t>
              </a: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t>
              </a:r>
              <a:r>
                <a:rPr kumimoji="0" lang="en-US" sz="1800" b="0" i="1" u="none" strike="noStrike" kern="1200" cap="none" spc="0" normalizeH="0" baseline="0" noProof="0" dirty="0">
                  <a:ln>
                    <a:noFill/>
                  </a:ln>
                  <a:solidFill>
                    <a:srgbClr val="FF0000"/>
                  </a:solidFill>
                  <a:effectLst/>
                  <a:uLnTx/>
                  <a:uFillTx/>
                  <a:latin typeface="Calibri"/>
                  <a:ea typeface="+mn-ea"/>
                  <a:cs typeface="+mn-cs"/>
                </a:rPr>
                <a:t>ESR1m</a:t>
              </a:r>
              <a:r>
                <a:rPr kumimoji="0" lang="en-US" sz="1800" b="0" i="0" u="none" strike="noStrike" kern="1200" cap="none" spc="0" normalizeH="0" baseline="0" noProof="0" dirty="0">
                  <a:ln>
                    <a:noFill/>
                  </a:ln>
                  <a:solidFill>
                    <a:srgbClr val="000000"/>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Olaparib</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t>
              </a:r>
              <a:r>
                <a:rPr kumimoji="0" lang="en-US" sz="1800" b="0" i="1" u="none" strike="noStrike" kern="1200" cap="none" spc="0" normalizeH="0" baseline="0" noProof="0" dirty="0" err="1">
                  <a:ln>
                    <a:noFill/>
                  </a:ln>
                  <a:solidFill>
                    <a:srgbClr val="FF0000"/>
                  </a:solidFill>
                  <a:effectLst/>
                  <a:uLnTx/>
                  <a:uFillTx/>
                  <a:latin typeface="Calibri"/>
                  <a:ea typeface="+mn-ea"/>
                  <a:cs typeface="+mn-cs"/>
                </a:rPr>
                <a:t>BRCAm</a:t>
              </a:r>
              <a:r>
                <a:rPr kumimoji="0" lang="en-US" sz="1800" b="0" i="0" u="none" strike="noStrike" kern="1200" cap="none" spc="0" normalizeH="0" baseline="0" noProof="0" dirty="0">
                  <a:ln>
                    <a:noFill/>
                  </a:ln>
                  <a:solidFill>
                    <a:srgbClr val="000000"/>
                  </a:solidFill>
                  <a:effectLst/>
                  <a:uLnTx/>
                  <a:uFillTx/>
                  <a:latin typeface="Calibri"/>
                  <a:ea typeface="+mn-ea"/>
                  <a:cs typeface="+mn-cs"/>
                </a:rPr>
                <a:t>)</a:t>
              </a:r>
            </a:p>
          </p:txBody>
        </p:sp>
        <p:sp>
          <p:nvSpPr>
            <p:cNvPr id="7" name="TextBox 6">
              <a:extLst>
                <a:ext uri="{FF2B5EF4-FFF2-40B4-BE49-F238E27FC236}">
                  <a16:creationId xmlns:a16="http://schemas.microsoft.com/office/drawing/2014/main" id="{1247539D-E52F-CE4C-A05E-D764E4F1119B}"/>
                </a:ext>
              </a:extLst>
            </p:cNvPr>
            <p:cNvSpPr txBox="1"/>
            <p:nvPr/>
          </p:nvSpPr>
          <p:spPr>
            <a:xfrm>
              <a:off x="7237434" y="1271188"/>
              <a:ext cx="4125296" cy="1477328"/>
            </a:xfrm>
            <a:prstGeom prst="rect">
              <a:avLst/>
            </a:prstGeom>
            <a:noFill/>
            <a:ln>
              <a:solidFill>
                <a:schemeClr val="accent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3</a:t>
              </a:r>
              <a:r>
                <a:rPr kumimoji="0" lang="en-US" sz="1800" b="0" i="0" u="none" strike="noStrike" kern="1200" cap="none" spc="0" normalizeH="0" baseline="30000" noProof="0" dirty="0">
                  <a:ln>
                    <a:noFill/>
                  </a:ln>
                  <a:solidFill>
                    <a:srgbClr val="000000"/>
                  </a:solidFill>
                  <a:effectLst/>
                  <a:uLnTx/>
                  <a:uFillTx/>
                  <a:latin typeface="Calibri"/>
                  <a:ea typeface="+mn-ea"/>
                  <a:cs typeface="+mn-cs"/>
                </a:rPr>
                <a:t>rd</a:t>
              </a:r>
              <a:r>
                <a:rPr kumimoji="0" lang="en-US" sz="1800" b="0" i="0" u="none" strike="noStrike" kern="1200" cap="none" spc="0" normalizeH="0" baseline="0" noProof="0" dirty="0">
                  <a:ln>
                    <a:noFill/>
                  </a:ln>
                  <a:solidFill>
                    <a:srgbClr val="000000"/>
                  </a:solidFill>
                  <a:effectLst/>
                  <a:uLnTx/>
                  <a:uFillTx/>
                  <a:latin typeface="Calibri"/>
                  <a:ea typeface="+mn-ea"/>
                  <a:cs typeface="+mn-cs"/>
                </a:rPr>
                <a:t> Line (and beyond)::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Trastuzumab </a:t>
              </a:r>
              <a:r>
                <a:rPr kumimoji="0" lang="en-US" sz="1800" b="0" i="0" u="none" strike="noStrike" kern="1200" cap="none" spc="0" normalizeH="0" baseline="0" noProof="0" dirty="0" err="1">
                  <a:ln>
                    <a:noFill/>
                  </a:ln>
                  <a:solidFill>
                    <a:srgbClr val="000000"/>
                  </a:solidFill>
                  <a:effectLst/>
                  <a:uLnTx/>
                  <a:uFillTx/>
                  <a:latin typeface="Calibri"/>
                  <a:ea typeface="+mn-ea"/>
                  <a:cs typeface="+mn-cs"/>
                </a:rPr>
                <a:t>Deruxtecan</a:t>
              </a:r>
              <a:r>
                <a:rPr kumimoji="0" lang="en-US" sz="1800" b="0" i="0" u="none" strike="noStrike" kern="1200" cap="none" spc="0" normalizeH="0" baseline="0" noProof="0" dirty="0">
                  <a:ln>
                    <a:noFill/>
                  </a:ln>
                  <a:solidFill>
                    <a:srgbClr val="000000"/>
                  </a:solidFill>
                  <a:effectLst/>
                  <a:uLnTx/>
                  <a:uFillTx/>
                  <a:latin typeface="Calibri"/>
                  <a:ea typeface="+mn-ea"/>
                  <a:cs typeface="+mn-cs"/>
                </a:rPr>
                <a:t> (ADC, HER2-low)</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a:ea typeface="+mn-ea"/>
                  <a:cs typeface="+mn-cs"/>
                </a:rPr>
                <a:t>Chemotherapy</a:t>
              </a:r>
              <a:r>
                <a:rPr kumimoji="0" lang="en-US" sz="1800" b="0" i="0" u="none" strike="noStrike" kern="1200" cap="none" spc="0" normalizeH="0" baseline="0" noProof="0" dirty="0">
                  <a:ln>
                    <a:noFill/>
                  </a:ln>
                  <a:solidFill>
                    <a:srgbClr val="000000"/>
                  </a:solidFill>
                  <a:effectLst/>
                  <a:uLnTx/>
                  <a:uFillTx/>
                  <a:latin typeface="Calibri"/>
                  <a:ea typeface="+mn-ea"/>
                  <a:cs typeface="+mn-cs"/>
                </a:rPr>
                <a:t> (many choices)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Sacituzumab </a:t>
              </a:r>
              <a:r>
                <a:rPr kumimoji="0" lang="en-US" sz="1800" b="0" i="0" u="none" strike="noStrike" kern="1200" cap="none" spc="0" normalizeH="0" baseline="0" noProof="0" dirty="0" err="1">
                  <a:ln>
                    <a:noFill/>
                  </a:ln>
                  <a:solidFill>
                    <a:srgbClr val="000000"/>
                  </a:solidFill>
                  <a:effectLst/>
                  <a:uLnTx/>
                  <a:uFillTx/>
                  <a:latin typeface="Calibri"/>
                  <a:ea typeface="+mn-ea"/>
                  <a:cs typeface="+mn-cs"/>
                </a:rPr>
                <a:t>Govitecan</a:t>
              </a:r>
              <a:r>
                <a:rPr kumimoji="0" lang="en-US" sz="1800" b="0" i="0" u="none" strike="noStrike" kern="1200" cap="none" spc="0" normalizeH="0" baseline="0" noProof="0" dirty="0">
                  <a:ln>
                    <a:noFill/>
                  </a:ln>
                  <a:solidFill>
                    <a:srgbClr val="000000"/>
                  </a:solidFill>
                  <a:effectLst/>
                  <a:uLnTx/>
                  <a:uFillTx/>
                  <a:latin typeface="Calibri"/>
                  <a:ea typeface="+mn-ea"/>
                  <a:cs typeface="+mn-cs"/>
                </a:rPr>
                <a:t> (ADC)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0000"/>
                  </a:solidFill>
                  <a:effectLst/>
                  <a:uLnTx/>
                  <a:uFillTx/>
                  <a:latin typeface="Calibri"/>
                  <a:ea typeface="+mn-ea"/>
                  <a:cs typeface="+mn-cs"/>
                </a:rPr>
                <a:t>Datopotamab</a:t>
              </a:r>
              <a:r>
                <a:rPr kumimoji="0" lang="en-US" sz="1800" b="0" i="0" u="none" strike="noStrike" kern="1200" cap="none" spc="0" normalizeH="0" baseline="0" noProof="0" dirty="0">
                  <a:ln>
                    <a:noFill/>
                  </a:ln>
                  <a:solidFill>
                    <a:srgbClr val="000000"/>
                  </a:solidFill>
                  <a:effectLst/>
                  <a:uLnTx/>
                  <a:uFillTx/>
                  <a:latin typeface="Calibri"/>
                  <a:ea typeface="+mn-ea"/>
                  <a:cs typeface="+mn-cs"/>
                </a:rPr>
                <a:t> </a:t>
              </a:r>
              <a:r>
                <a:rPr kumimoji="0" lang="en-US" sz="1800" b="0" i="0" u="none" strike="noStrike" kern="1200" cap="none" spc="0" normalizeH="0" baseline="0" noProof="0" dirty="0" err="1">
                  <a:ln>
                    <a:noFill/>
                  </a:ln>
                  <a:solidFill>
                    <a:srgbClr val="000000"/>
                  </a:solidFill>
                  <a:effectLst/>
                  <a:uLnTx/>
                  <a:uFillTx/>
                  <a:latin typeface="Calibri"/>
                  <a:ea typeface="+mn-ea"/>
                  <a:cs typeface="+mn-cs"/>
                </a:rPr>
                <a:t>Deruxtecan</a:t>
              </a:r>
              <a:r>
                <a:rPr kumimoji="0" lang="en-US" sz="1800" b="0" i="0" u="none" strike="noStrike" kern="1200" cap="none" spc="0" normalizeH="0" baseline="0" noProof="0" dirty="0">
                  <a:ln>
                    <a:noFill/>
                  </a:ln>
                  <a:solidFill>
                    <a:srgbClr val="000000"/>
                  </a:solidFill>
                  <a:effectLst/>
                  <a:uLnTx/>
                  <a:uFillTx/>
                  <a:latin typeface="Calibri"/>
                  <a:ea typeface="+mn-ea"/>
                  <a:cs typeface="+mn-cs"/>
                </a:rPr>
                <a:t> (ADC)</a:t>
              </a:r>
            </a:p>
          </p:txBody>
        </p:sp>
        <p:sp>
          <p:nvSpPr>
            <p:cNvPr id="8" name="Right Arrow 7">
              <a:extLst>
                <a:ext uri="{FF2B5EF4-FFF2-40B4-BE49-F238E27FC236}">
                  <a16:creationId xmlns:a16="http://schemas.microsoft.com/office/drawing/2014/main" id="{9F3F75A2-3573-FB4B-A84A-AF346FF9496C}"/>
                </a:ext>
              </a:extLst>
            </p:cNvPr>
            <p:cNvSpPr/>
            <p:nvPr/>
          </p:nvSpPr>
          <p:spPr>
            <a:xfrm>
              <a:off x="2363699" y="1615755"/>
              <a:ext cx="772988" cy="3265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Right Arrow 8">
              <a:extLst>
                <a:ext uri="{FF2B5EF4-FFF2-40B4-BE49-F238E27FC236}">
                  <a16:creationId xmlns:a16="http://schemas.microsoft.com/office/drawing/2014/main" id="{B15D5E15-CBFE-6B4E-AEDD-449A6CED5DA6}"/>
                </a:ext>
              </a:extLst>
            </p:cNvPr>
            <p:cNvSpPr/>
            <p:nvPr/>
          </p:nvSpPr>
          <p:spPr>
            <a:xfrm>
              <a:off x="6046167" y="1615755"/>
              <a:ext cx="1127386" cy="3265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TextBox 9">
              <a:extLst>
                <a:ext uri="{FF2B5EF4-FFF2-40B4-BE49-F238E27FC236}">
                  <a16:creationId xmlns:a16="http://schemas.microsoft.com/office/drawing/2014/main" id="{6A9C7BCA-34A5-C145-B6D1-F58CABB0F29B}"/>
                </a:ext>
              </a:extLst>
            </p:cNvPr>
            <p:cNvSpPr txBox="1"/>
            <p:nvPr/>
          </p:nvSpPr>
          <p:spPr>
            <a:xfrm>
              <a:off x="1171743" y="4109927"/>
              <a:ext cx="1793082" cy="1323439"/>
            </a:xfrm>
            <a:prstGeom prst="rect">
              <a:avLst/>
            </a:prstGeom>
            <a:noFill/>
            <a:ln>
              <a:solidFill>
                <a:srgbClr val="FF0000"/>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n-ea"/>
                  <a:cs typeface="+mn-cs"/>
                </a:rPr>
                <a:t>NGS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n-ea"/>
                  <a:cs typeface="+mn-cs"/>
                </a:rPr>
                <a:t>Biopsy/</a:t>
              </a:r>
              <a:r>
                <a:rPr kumimoji="0" lang="en-US" sz="1600" b="0" i="0" u="none" strike="noStrike" kern="1200" cap="none" spc="0" normalizeH="0" baseline="0" noProof="0" dirty="0" err="1">
                  <a:ln>
                    <a:noFill/>
                  </a:ln>
                  <a:solidFill>
                    <a:srgbClr val="000000"/>
                  </a:solidFill>
                  <a:effectLst/>
                  <a:uLnTx/>
                  <a:uFillTx/>
                  <a:latin typeface="Calibri"/>
                  <a:ea typeface="+mn-ea"/>
                  <a:cs typeface="+mn-cs"/>
                </a:rPr>
                <a:t>ctDNA</a:t>
              </a:r>
              <a:r>
                <a:rPr kumimoji="0" lang="en-US" sz="1600" b="0" i="0" u="none" strike="noStrike" kern="1200" cap="none" spc="0" normalizeH="0" baseline="0" noProof="0" dirty="0">
                  <a:ln>
                    <a:noFill/>
                  </a:ln>
                  <a:solidFill>
                    <a:srgbClr val="000000"/>
                  </a:solidFill>
                  <a:effectLst/>
                  <a:uLnTx/>
                  <a:uFillTx/>
                  <a:latin typeface="Calibri"/>
                  <a:ea typeface="+mn-ea"/>
                  <a:cs typeface="+mn-cs"/>
                </a:rPr>
                <a:t> @ baseline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srgbClr val="000000"/>
                  </a:solidFill>
                  <a:effectLst/>
                  <a:uLnTx/>
                  <a:uFillTx/>
                  <a:latin typeface="Calibri"/>
                  <a:ea typeface="+mn-ea"/>
                  <a:cs typeface="+mn-cs"/>
                </a:rPr>
                <a:t>ctDNA</a:t>
              </a:r>
              <a:r>
                <a:rPr kumimoji="0" lang="en-US" sz="1600" b="0" i="0" u="none" strike="noStrike" kern="1200" cap="none" spc="0" normalizeH="0" baseline="0" noProof="0" dirty="0">
                  <a:ln>
                    <a:noFill/>
                  </a:ln>
                  <a:solidFill>
                    <a:srgbClr val="000000"/>
                  </a:solidFill>
                  <a:effectLst/>
                  <a:uLnTx/>
                  <a:uFillTx/>
                  <a:latin typeface="Calibri"/>
                  <a:ea typeface="+mn-ea"/>
                  <a:cs typeface="+mn-cs"/>
                </a:rPr>
                <a:t> @ progression</a:t>
              </a:r>
            </a:p>
          </p:txBody>
        </p:sp>
      </p:grpSp>
      <p:pic>
        <p:nvPicPr>
          <p:cNvPr id="11" name="Picture 10">
            <a:extLst>
              <a:ext uri="{FF2B5EF4-FFF2-40B4-BE49-F238E27FC236}">
                <a16:creationId xmlns:a16="http://schemas.microsoft.com/office/drawing/2014/main" id="{1C6439CD-1FDA-EE4F-82DB-970777A3ABC6}"/>
              </a:ext>
            </a:extLst>
          </p:cNvPr>
          <p:cNvPicPr>
            <a:picLocks noChangeAspect="1"/>
          </p:cNvPicPr>
          <p:nvPr/>
        </p:nvPicPr>
        <p:blipFill>
          <a:blip r:embed="rId3"/>
          <a:stretch>
            <a:fillRect/>
          </a:stretch>
        </p:blipFill>
        <p:spPr>
          <a:xfrm>
            <a:off x="520700" y="0"/>
            <a:ext cx="11150600" cy="1130300"/>
          </a:xfrm>
          <a:prstGeom prst="rect">
            <a:avLst/>
          </a:prstGeom>
        </p:spPr>
      </p:pic>
    </p:spTree>
    <p:extLst>
      <p:ext uri="{BB962C8B-B14F-4D97-AF65-F5344CB8AC3E}">
        <p14:creationId xmlns:p14="http://schemas.microsoft.com/office/powerpoint/2010/main" val="384195784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0AB2E7E8-987E-CD40-880E-EC98AE1AE19A}"/>
              </a:ext>
            </a:extLst>
          </p:cNvPr>
          <p:cNvGrpSpPr/>
          <p:nvPr/>
        </p:nvGrpSpPr>
        <p:grpSpPr>
          <a:xfrm>
            <a:off x="468811" y="1376291"/>
            <a:ext cx="11230248" cy="4801315"/>
            <a:chOff x="132482" y="1271188"/>
            <a:chExt cx="11230248" cy="4801315"/>
          </a:xfrm>
        </p:grpSpPr>
        <p:sp>
          <p:nvSpPr>
            <p:cNvPr id="21" name="TextBox 20">
              <a:extLst>
                <a:ext uri="{FF2B5EF4-FFF2-40B4-BE49-F238E27FC236}">
                  <a16:creationId xmlns:a16="http://schemas.microsoft.com/office/drawing/2014/main" id="{1E863EBC-FED6-8B47-AE9A-354D263ACABE}"/>
                </a:ext>
              </a:extLst>
            </p:cNvPr>
            <p:cNvSpPr txBox="1"/>
            <p:nvPr/>
          </p:nvSpPr>
          <p:spPr>
            <a:xfrm>
              <a:off x="132482" y="1271189"/>
              <a:ext cx="2173612" cy="2308324"/>
            </a:xfrm>
            <a:prstGeom prst="rect">
              <a:avLst/>
            </a:prstGeom>
            <a:noFill/>
            <a:ln>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1</a:t>
              </a:r>
              <a:r>
                <a:rPr kumimoji="0" lang="en-US" sz="1800" b="0" i="0" u="none" strike="noStrike" kern="1200" cap="none" spc="0" normalizeH="0" baseline="30000" noProof="0" dirty="0">
                  <a:ln>
                    <a:noFill/>
                  </a:ln>
                  <a:solidFill>
                    <a:srgbClr val="000000"/>
                  </a:solidFill>
                  <a:effectLst/>
                  <a:uLnTx/>
                  <a:uFillTx/>
                  <a:latin typeface="Calibri"/>
                  <a:ea typeface="+mn-ea"/>
                  <a:cs typeface="+mn-cs"/>
                </a:rPr>
                <a:t>st</a:t>
              </a:r>
              <a:r>
                <a:rPr kumimoji="0" lang="en-US" sz="1800" b="0" i="0" u="none" strike="noStrike" kern="1200" cap="none" spc="0" normalizeH="0" baseline="0" noProof="0" dirty="0">
                  <a:ln>
                    <a:noFill/>
                  </a:ln>
                  <a:solidFill>
                    <a:srgbClr val="000000"/>
                  </a:solidFill>
                  <a:effectLst/>
                  <a:uLnTx/>
                  <a:uFillTx/>
                  <a:latin typeface="Calibri"/>
                  <a:ea typeface="+mn-ea"/>
                  <a:cs typeface="+mn-cs"/>
                </a:rPr>
                <a:t> Line::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a:ea typeface="+mn-ea"/>
                  <a:cs typeface="+mn-cs"/>
                </a:rPr>
                <a:t>AI/OS</a:t>
              </a:r>
              <a:r>
                <a:rPr kumimoji="0" lang="en-US" sz="1800" b="0" i="0" u="none" strike="noStrike" kern="1200" cap="none" spc="0" normalizeH="0" baseline="0" noProof="0" dirty="0">
                  <a:ln>
                    <a:noFill/>
                  </a:ln>
                  <a:solidFill>
                    <a:srgbClr val="009AA3">
                      <a:lumMod val="75000"/>
                    </a:srgbClr>
                  </a:solidFill>
                  <a:effectLst/>
                  <a:uLnTx/>
                  <a:uFillTx/>
                  <a:latin typeface="Calibri"/>
                  <a:ea typeface="+mn-ea"/>
                  <a:cs typeface="+mn-cs"/>
                </a:rPr>
                <a:t> </a:t>
              </a:r>
              <a:r>
                <a:rPr kumimoji="0" lang="en-US" sz="1800" b="0" i="0" u="none" strike="noStrike" kern="1200" cap="none" spc="0" normalizeH="0" baseline="0" noProof="0" dirty="0">
                  <a:ln>
                    <a:noFill/>
                  </a:ln>
                  <a:solidFill>
                    <a:srgbClr val="000000"/>
                  </a:solidFill>
                  <a:effectLst/>
                  <a:uLnTx/>
                  <a:uFillTx/>
                  <a:latin typeface="Calibri"/>
                  <a:ea typeface="+mn-ea"/>
                  <a:cs typeface="+mn-cs"/>
                </a:rPr>
                <a:t>+ CDK4/6i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t>
              </a:r>
              <a:r>
                <a:rPr kumimoji="0" lang="en-US" sz="1800" b="0" i="0" u="none" strike="noStrike" kern="1200" cap="none" spc="0" normalizeH="0" baseline="0" noProof="0" dirty="0" err="1">
                  <a:ln>
                    <a:noFill/>
                  </a:ln>
                  <a:solidFill>
                    <a:srgbClr val="000000"/>
                  </a:solidFill>
                  <a:effectLst/>
                  <a:uLnTx/>
                  <a:uFillTx/>
                  <a:latin typeface="Calibri"/>
                  <a:ea typeface="+mn-ea"/>
                  <a:cs typeface="+mn-cs"/>
                </a:rPr>
                <a:t>Ribociclib</a:t>
              </a:r>
              <a:r>
                <a:rPr kumimoji="0" lang="en-US" sz="1800" b="0" i="0" u="none" strike="noStrike" kern="1200" cap="none" spc="0" normalizeH="0" baseline="0" noProof="0" dirty="0">
                  <a:ln>
                    <a:noFill/>
                  </a:ln>
                  <a:solidFill>
                    <a:srgbClr val="000000"/>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0000"/>
                  </a:solidFill>
                  <a:effectLst/>
                  <a:uLnTx/>
                  <a:uFillTx/>
                  <a:latin typeface="Calibri"/>
                  <a:ea typeface="+mn-ea"/>
                  <a:cs typeface="+mn-cs"/>
                </a:rPr>
                <a:t>Fulvestrant</a:t>
              </a:r>
              <a:r>
                <a:rPr kumimoji="0" lang="en-US" sz="1800" b="0" i="0" u="none" strike="noStrike" kern="1200" cap="none" spc="0" normalizeH="0" baseline="0" noProof="0" dirty="0">
                  <a:ln>
                    <a:noFill/>
                  </a:ln>
                  <a:solidFill>
                    <a:srgbClr val="000000"/>
                  </a:solidFill>
                  <a:effectLst/>
                  <a:uLnTx/>
                  <a:uFillTx/>
                  <a:latin typeface="Calibri"/>
                  <a:ea typeface="+mn-ea"/>
                  <a:cs typeface="+mn-cs"/>
                </a:rPr>
                <a:t> + </a:t>
              </a:r>
              <a:r>
                <a:rPr kumimoji="0" lang="en-US" sz="1800" b="0" i="0" u="none" strike="noStrike" kern="1200" cap="none" spc="0" normalizeH="0" baseline="0" noProof="0" dirty="0" err="1">
                  <a:ln>
                    <a:noFill/>
                  </a:ln>
                  <a:solidFill>
                    <a:srgbClr val="000000"/>
                  </a:solidFill>
                  <a:effectLst/>
                  <a:uLnTx/>
                  <a:uFillTx/>
                  <a:latin typeface="Calibri"/>
                  <a:ea typeface="+mn-ea"/>
                  <a:cs typeface="+mn-cs"/>
                </a:rPr>
                <a:t>Palbo</a:t>
              </a: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 </a:t>
              </a:r>
              <a:r>
                <a:rPr kumimoji="0" lang="en-US" sz="1800" b="0" i="0" u="none" strike="noStrike" kern="1200" cap="none" spc="0" normalizeH="0" baseline="0" noProof="0" dirty="0" err="1">
                  <a:ln>
                    <a:noFill/>
                  </a:ln>
                  <a:solidFill>
                    <a:srgbClr val="C00000"/>
                  </a:solidFill>
                  <a:effectLst/>
                  <a:uLnTx/>
                  <a:uFillTx/>
                  <a:latin typeface="Calibri"/>
                  <a:ea typeface="+mn-ea"/>
                  <a:cs typeface="+mn-cs"/>
                </a:rPr>
                <a:t>Inavolisib</a:t>
              </a:r>
              <a:endParaRPr kumimoji="0" lang="en-US" sz="1800" b="0" i="0" u="none" strike="noStrike" kern="1200" cap="none" spc="0" normalizeH="0" baseline="0" noProof="0" dirty="0">
                <a:ln>
                  <a:noFill/>
                </a:ln>
                <a:solidFill>
                  <a:srgbClr val="C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t>
              </a:r>
              <a:r>
                <a:rPr kumimoji="0" lang="en-US" sz="1800" b="0" i="1" u="none" strike="noStrike" kern="1200" cap="none" spc="0" normalizeH="0" baseline="0" noProof="0" dirty="0">
                  <a:ln>
                    <a:noFill/>
                  </a:ln>
                  <a:solidFill>
                    <a:srgbClr val="FF0000"/>
                  </a:solidFill>
                  <a:effectLst/>
                  <a:uLnTx/>
                  <a:uFillTx/>
                  <a:latin typeface="Calibri"/>
                  <a:ea typeface="+mn-ea"/>
                  <a:cs typeface="+mn-cs"/>
                </a:rPr>
                <a:t>PIK3CAm</a:t>
              </a:r>
              <a:r>
                <a:rPr kumimoji="0" lang="en-US" sz="1800" b="0" i="0" u="none" strike="noStrike" kern="1200" cap="none" spc="0" normalizeH="0" baseline="0" noProof="0" dirty="0">
                  <a:ln>
                    <a:noFill/>
                  </a:ln>
                  <a:solidFill>
                    <a:srgbClr val="000000"/>
                  </a:solidFill>
                  <a:effectLst/>
                  <a:uLnTx/>
                  <a:uFillTx/>
                  <a:latin typeface="Calibri"/>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ET refractory)</a:t>
              </a:r>
            </a:p>
          </p:txBody>
        </p:sp>
        <p:sp>
          <p:nvSpPr>
            <p:cNvPr id="22" name="TextBox 21">
              <a:extLst>
                <a:ext uri="{FF2B5EF4-FFF2-40B4-BE49-F238E27FC236}">
                  <a16:creationId xmlns:a16="http://schemas.microsoft.com/office/drawing/2014/main" id="{A3FD775B-96A0-FD4D-85DF-F1077C6E1121}"/>
                </a:ext>
              </a:extLst>
            </p:cNvPr>
            <p:cNvSpPr txBox="1"/>
            <p:nvPr/>
          </p:nvSpPr>
          <p:spPr>
            <a:xfrm>
              <a:off x="3194294" y="1271189"/>
              <a:ext cx="2809834" cy="4801314"/>
            </a:xfrm>
            <a:prstGeom prst="rect">
              <a:avLst/>
            </a:prstGeom>
            <a:noFill/>
            <a:ln>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2</a:t>
              </a:r>
              <a:r>
                <a:rPr kumimoji="0" lang="en-US" sz="1800" b="0" i="0" u="none" strike="noStrike" kern="1200" cap="none" spc="0" normalizeH="0" baseline="30000" noProof="0" dirty="0">
                  <a:ln>
                    <a:noFill/>
                  </a:ln>
                  <a:solidFill>
                    <a:srgbClr val="000000"/>
                  </a:solidFill>
                  <a:effectLst/>
                  <a:uLnTx/>
                  <a:uFillTx/>
                  <a:latin typeface="Calibri"/>
                  <a:ea typeface="+mn-ea"/>
                  <a:cs typeface="+mn-cs"/>
                </a:rPr>
                <a:t>nd</a:t>
              </a:r>
              <a:r>
                <a:rPr kumimoji="0" lang="en-US" sz="1800" b="0" i="0" u="none" strike="noStrike" kern="1200" cap="none" spc="0" normalizeH="0" baseline="0" noProof="0" dirty="0">
                  <a:ln>
                    <a:noFill/>
                  </a:ln>
                  <a:solidFill>
                    <a:srgbClr val="000000"/>
                  </a:solidFill>
                  <a:effectLst/>
                  <a:uLnTx/>
                  <a:uFillTx/>
                  <a:latin typeface="Calibri"/>
                  <a:ea typeface="+mn-ea"/>
                  <a:cs typeface="+mn-cs"/>
                </a:rPr>
                <a:t> Line::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C00000"/>
                  </a:solidFill>
                  <a:effectLst/>
                  <a:uLnTx/>
                  <a:uFillTx/>
                  <a:latin typeface="Calibri"/>
                  <a:ea typeface="+mn-ea"/>
                  <a:cs typeface="+mn-cs"/>
                </a:rPr>
                <a:t>Fulvestrant</a:t>
              </a:r>
              <a:r>
                <a:rPr kumimoji="0" lang="en-US" sz="1800" b="0" i="0" u="none" strike="noStrike" kern="1200" cap="none" spc="0" normalizeH="0" baseline="0" noProof="0" dirty="0">
                  <a:ln>
                    <a:noFill/>
                  </a:ln>
                  <a:solidFill>
                    <a:srgbClr val="000000"/>
                  </a:solidFill>
                  <a:effectLst/>
                  <a:uLnTx/>
                  <a:uFillTx/>
                  <a:latin typeface="Calibri"/>
                  <a:ea typeface="+mn-ea"/>
                  <a:cs typeface="+mn-cs"/>
                </a:rPr>
                <a:t> +/- </a:t>
              </a:r>
              <a:r>
                <a:rPr kumimoji="0" lang="en-US" sz="1800" b="0" i="0" u="none" strike="noStrike" kern="1200" cap="none" spc="0" normalizeH="0" baseline="0" noProof="0" dirty="0" err="1">
                  <a:ln>
                    <a:noFill/>
                  </a:ln>
                  <a:solidFill>
                    <a:srgbClr val="000000"/>
                  </a:solidFill>
                  <a:effectLst/>
                  <a:uLnTx/>
                  <a:uFillTx/>
                  <a:latin typeface="Calibri"/>
                  <a:ea typeface="+mn-ea"/>
                  <a:cs typeface="+mn-cs"/>
                </a:rPr>
                <a:t>Abemaciclib</a:t>
              </a: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Antiestrogen + </a:t>
              </a:r>
              <a:r>
                <a:rPr kumimoji="0" lang="en-US" sz="1800" b="0" i="0" u="none" strike="noStrike" kern="1200" cap="none" spc="0" normalizeH="0" baseline="0" noProof="0" dirty="0" err="1">
                  <a:ln>
                    <a:noFill/>
                  </a:ln>
                  <a:solidFill>
                    <a:srgbClr val="000000"/>
                  </a:solidFill>
                  <a:effectLst/>
                  <a:uLnTx/>
                  <a:uFillTx/>
                  <a:latin typeface="Calibri"/>
                  <a:ea typeface="+mn-ea"/>
                  <a:cs typeface="+mn-cs"/>
                </a:rPr>
                <a:t>Everolimus</a:t>
              </a: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t>
              </a:r>
              <a:r>
                <a:rPr kumimoji="0" lang="en-US" sz="1800" b="0" i="1" u="none" strike="noStrike" kern="1200" cap="none" spc="0" normalizeH="0" baseline="0" noProof="0" dirty="0">
                  <a:ln>
                    <a:noFill/>
                  </a:ln>
                  <a:solidFill>
                    <a:srgbClr val="FF0000"/>
                  </a:solidFill>
                  <a:effectLst/>
                  <a:uLnTx/>
                  <a:uFillTx/>
                  <a:latin typeface="Calibri"/>
                  <a:ea typeface="+mn-ea"/>
                  <a:cs typeface="+mn-cs"/>
                </a:rPr>
                <a:t>NGS Negative</a:t>
              </a:r>
              <a:r>
                <a:rPr kumimoji="0" lang="en-US" sz="1800" b="0" i="1" u="none" strike="noStrike" kern="1200" cap="none" spc="0" normalizeH="0" baseline="0" noProof="0" dirty="0">
                  <a:ln>
                    <a:noFill/>
                  </a:ln>
                  <a:solidFill>
                    <a:srgbClr val="000000"/>
                  </a:solidFill>
                  <a:effectLst/>
                  <a:uLnTx/>
                  <a:uFillTx/>
                  <a:latin typeface="Calibri"/>
                  <a:ea typeface="+mn-ea"/>
                  <a:cs typeface="+mn-cs"/>
                </a:rPr>
                <a:t>)</a:t>
              </a:r>
              <a:endParaRPr kumimoji="0" lang="en-US" sz="1800" b="0" i="1" u="none" strike="noStrike" kern="1200" cap="none" spc="0" normalizeH="0" baseline="0" noProof="0" dirty="0">
                <a:ln>
                  <a:noFill/>
                </a:ln>
                <a:solidFill>
                  <a:srgbClr val="FF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0000"/>
                  </a:solidFill>
                  <a:effectLst/>
                  <a:uLnTx/>
                  <a:uFillTx/>
                  <a:latin typeface="Calibri"/>
                  <a:ea typeface="+mn-ea"/>
                  <a:cs typeface="+mn-cs"/>
                </a:rPr>
                <a:t>Fulvestrant</a:t>
              </a:r>
              <a:r>
                <a:rPr kumimoji="0" lang="en-US" sz="1800" b="0" i="0" u="none" strike="noStrike" kern="1200" cap="none" spc="0" normalizeH="0" baseline="0" noProof="0" dirty="0">
                  <a:ln>
                    <a:noFill/>
                  </a:ln>
                  <a:solidFill>
                    <a:srgbClr val="000000"/>
                  </a:solidFill>
                  <a:effectLst/>
                  <a:uLnTx/>
                  <a:uFillTx/>
                  <a:latin typeface="Calibri"/>
                  <a:ea typeface="+mn-ea"/>
                  <a:cs typeface="+mn-cs"/>
                </a:rPr>
                <a:t> + </a:t>
              </a:r>
              <a:r>
                <a:rPr kumimoji="0" lang="en-US" sz="1800" b="0" i="0" u="none" strike="noStrike" kern="1200" cap="none" spc="0" normalizeH="0" baseline="0" noProof="0" dirty="0" err="1">
                  <a:ln>
                    <a:noFill/>
                  </a:ln>
                  <a:solidFill>
                    <a:srgbClr val="000000"/>
                  </a:solidFill>
                  <a:effectLst/>
                  <a:uLnTx/>
                  <a:uFillTx/>
                  <a:latin typeface="Calibri"/>
                  <a:ea typeface="+mn-ea"/>
                  <a:cs typeface="+mn-cs"/>
                </a:rPr>
                <a:t>Alpelisib</a:t>
              </a: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t>
              </a:r>
              <a:r>
                <a:rPr kumimoji="0" lang="en-US" sz="1800" b="0" i="1" u="none" strike="noStrike" kern="1200" cap="none" spc="0" normalizeH="0" baseline="0" noProof="0" dirty="0">
                  <a:ln>
                    <a:noFill/>
                  </a:ln>
                  <a:solidFill>
                    <a:srgbClr val="FF0000"/>
                  </a:solidFill>
                  <a:effectLst/>
                  <a:uLnTx/>
                  <a:uFillTx/>
                  <a:latin typeface="Calibri"/>
                  <a:ea typeface="+mn-ea"/>
                  <a:cs typeface="+mn-cs"/>
                </a:rPr>
                <a:t>PIK3CAm</a:t>
              </a:r>
              <a:r>
                <a:rPr kumimoji="0" lang="en-US" sz="1800" b="0" i="0" u="none" strike="noStrike" kern="1200" cap="none" spc="0" normalizeH="0" baseline="0" noProof="0" dirty="0">
                  <a:ln>
                    <a:noFill/>
                  </a:ln>
                  <a:solidFill>
                    <a:srgbClr val="000000"/>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0000"/>
                  </a:solidFill>
                  <a:effectLst/>
                  <a:uLnTx/>
                  <a:uFillTx/>
                  <a:latin typeface="Calibri"/>
                  <a:ea typeface="+mn-ea"/>
                  <a:cs typeface="+mn-cs"/>
                </a:rPr>
                <a:t>Fulvestrant</a:t>
              </a:r>
              <a:r>
                <a:rPr kumimoji="0" lang="en-US" sz="1800" b="0" i="0" u="none" strike="noStrike" kern="1200" cap="none" spc="0" normalizeH="0" baseline="0" noProof="0" dirty="0">
                  <a:ln>
                    <a:noFill/>
                  </a:ln>
                  <a:solidFill>
                    <a:srgbClr val="000000"/>
                  </a:solidFill>
                  <a:effectLst/>
                  <a:uLnTx/>
                  <a:uFillTx/>
                  <a:latin typeface="Calibri"/>
                  <a:ea typeface="+mn-ea"/>
                  <a:cs typeface="+mn-cs"/>
                </a:rPr>
                <a:t> + </a:t>
              </a:r>
              <a:r>
                <a:rPr kumimoji="0" lang="en-US" sz="1800" b="0" i="0" u="none" strike="noStrike" kern="1200" cap="none" spc="0" normalizeH="0" baseline="0" noProof="0" dirty="0" err="1">
                  <a:ln>
                    <a:noFill/>
                  </a:ln>
                  <a:solidFill>
                    <a:srgbClr val="000000"/>
                  </a:solidFill>
                  <a:effectLst/>
                  <a:uLnTx/>
                  <a:uFillTx/>
                  <a:latin typeface="Calibri"/>
                  <a:ea typeface="+mn-ea"/>
                  <a:cs typeface="+mn-cs"/>
                </a:rPr>
                <a:t>Capivasertib</a:t>
              </a: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t>
              </a:r>
              <a:r>
                <a:rPr kumimoji="0" lang="en-US" sz="1800" b="0" i="1" u="none" strike="noStrike" kern="1200" cap="none" spc="0" normalizeH="0" baseline="0" noProof="0" dirty="0">
                  <a:ln>
                    <a:noFill/>
                  </a:ln>
                  <a:solidFill>
                    <a:srgbClr val="FF0000"/>
                  </a:solidFill>
                  <a:effectLst/>
                  <a:uLnTx/>
                  <a:uFillTx/>
                  <a:latin typeface="Calibri"/>
                  <a:ea typeface="+mn-ea"/>
                  <a:cs typeface="+mn-cs"/>
                </a:rPr>
                <a:t>PIK3CAm, </a:t>
              </a:r>
              <a:r>
                <a:rPr kumimoji="0" lang="en-US" sz="1800" b="0" i="1" u="none" strike="noStrike" kern="1200" cap="none" spc="0" normalizeH="0" baseline="0" noProof="0" dirty="0" err="1">
                  <a:ln>
                    <a:noFill/>
                  </a:ln>
                  <a:solidFill>
                    <a:srgbClr val="FF0000"/>
                  </a:solidFill>
                  <a:effectLst/>
                  <a:uLnTx/>
                  <a:uFillTx/>
                  <a:latin typeface="Calibri"/>
                  <a:ea typeface="+mn-ea"/>
                  <a:cs typeface="+mn-cs"/>
                </a:rPr>
                <a:t>AKTm</a:t>
              </a:r>
              <a:r>
                <a:rPr kumimoji="0" lang="en-US" sz="1800" b="0" i="1" u="none" strike="noStrike" kern="1200" cap="none" spc="0" normalizeH="0" baseline="0" noProof="0" dirty="0">
                  <a:ln>
                    <a:noFill/>
                  </a:ln>
                  <a:solidFill>
                    <a:srgbClr val="FF0000"/>
                  </a:solidFill>
                  <a:effectLst/>
                  <a:uLnTx/>
                  <a:uFillTx/>
                  <a:latin typeface="Calibri"/>
                  <a:ea typeface="+mn-ea"/>
                  <a:cs typeface="+mn-cs"/>
                </a:rPr>
                <a:t>, </a:t>
              </a:r>
              <a:r>
                <a:rPr kumimoji="0" lang="en-US" sz="1800" b="0" i="1" u="none" strike="noStrike" kern="1200" cap="none" spc="0" normalizeH="0" baseline="0" noProof="0" dirty="0" err="1">
                  <a:ln>
                    <a:noFill/>
                  </a:ln>
                  <a:solidFill>
                    <a:srgbClr val="FF0000"/>
                  </a:solidFill>
                  <a:effectLst/>
                  <a:uLnTx/>
                  <a:uFillTx/>
                  <a:latin typeface="Calibri"/>
                  <a:ea typeface="+mn-ea"/>
                  <a:cs typeface="+mn-cs"/>
                </a:rPr>
                <a:t>PTENm</a:t>
              </a:r>
              <a:r>
                <a:rPr kumimoji="0" lang="en-US" sz="1800" b="0" i="0" u="none" strike="noStrike" kern="1200" cap="none" spc="0" normalizeH="0" baseline="0" noProof="0" dirty="0">
                  <a:ln>
                    <a:noFill/>
                  </a:ln>
                  <a:solidFill>
                    <a:srgbClr val="000000"/>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0000"/>
                  </a:solidFill>
                  <a:effectLst/>
                  <a:uLnTx/>
                  <a:uFillTx/>
                  <a:latin typeface="Calibri"/>
                  <a:ea typeface="+mn-ea"/>
                  <a:cs typeface="+mn-cs"/>
                </a:rPr>
                <a:t>Elacestrant</a:t>
              </a:r>
              <a:r>
                <a:rPr kumimoji="0" lang="en-US" sz="1800" b="0" i="0" u="none" strike="noStrike" kern="1200" cap="none" spc="0" normalizeH="0" baseline="0" noProof="0" dirty="0">
                  <a:ln>
                    <a:noFill/>
                  </a:ln>
                  <a:solidFill>
                    <a:srgbClr val="000000"/>
                  </a:solidFill>
                  <a:effectLst/>
                  <a:uLnTx/>
                  <a:uFillTx/>
                  <a:latin typeface="Calibri"/>
                  <a:ea typeface="+mn-ea"/>
                  <a:cs typeface="+mn-cs"/>
                </a:rPr>
                <a:t>, </a:t>
              </a:r>
              <a:r>
                <a:rPr kumimoji="0" lang="en-US" sz="1800" b="0" i="0" u="none" strike="noStrike" kern="1200" cap="none" spc="0" normalizeH="0" baseline="0" noProof="0" dirty="0" err="1">
                  <a:ln>
                    <a:noFill/>
                  </a:ln>
                  <a:solidFill>
                    <a:srgbClr val="000000"/>
                  </a:solidFill>
                  <a:effectLst/>
                  <a:uLnTx/>
                  <a:uFillTx/>
                  <a:latin typeface="Calibri"/>
                  <a:ea typeface="+mn-ea"/>
                  <a:cs typeface="+mn-cs"/>
                </a:rPr>
                <a:t>Imlunestrant</a:t>
              </a:r>
              <a:r>
                <a:rPr kumimoji="0" lang="en-US" sz="1800" b="0" i="0" u="none" strike="noStrike" kern="1200" cap="none" spc="0" normalizeH="0" baseline="0" noProof="0" dirty="0">
                  <a:ln>
                    <a:noFill/>
                  </a:ln>
                  <a:solidFill>
                    <a:srgbClr val="000000"/>
                  </a:solidFill>
                  <a:effectLst/>
                  <a:uLnTx/>
                  <a:uFillTx/>
                  <a:latin typeface="Calibri"/>
                  <a:ea typeface="+mn-ea"/>
                  <a:cs typeface="+mn-cs"/>
                </a:rPr>
                <a:t>, or </a:t>
              </a:r>
              <a:r>
                <a:rPr kumimoji="0" lang="en-US" sz="1800" b="0" i="0" u="none" strike="noStrike" kern="1200" cap="none" spc="0" normalizeH="0" baseline="0" noProof="0" dirty="0" err="1">
                  <a:ln>
                    <a:noFill/>
                  </a:ln>
                  <a:solidFill>
                    <a:srgbClr val="000000"/>
                  </a:solidFill>
                  <a:effectLst/>
                  <a:uLnTx/>
                  <a:uFillTx/>
                  <a:latin typeface="Calibri"/>
                  <a:ea typeface="+mn-ea"/>
                  <a:cs typeface="+mn-cs"/>
                </a:rPr>
                <a:t>Vepdegestrant</a:t>
              </a: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t>
              </a:r>
              <a:r>
                <a:rPr kumimoji="0" lang="en-US" sz="1800" b="0" i="1" u="none" strike="noStrike" kern="1200" cap="none" spc="0" normalizeH="0" baseline="0" noProof="0" dirty="0">
                  <a:ln>
                    <a:noFill/>
                  </a:ln>
                  <a:solidFill>
                    <a:srgbClr val="FF0000"/>
                  </a:solidFill>
                  <a:effectLst/>
                  <a:uLnTx/>
                  <a:uFillTx/>
                  <a:latin typeface="Calibri"/>
                  <a:ea typeface="+mn-ea"/>
                  <a:cs typeface="+mn-cs"/>
                </a:rPr>
                <a:t>ESR1m</a:t>
              </a:r>
              <a:r>
                <a:rPr kumimoji="0" lang="en-US" sz="1800" b="0" i="0" u="none" strike="noStrike" kern="1200" cap="none" spc="0" normalizeH="0" baseline="0" noProof="0" dirty="0">
                  <a:ln>
                    <a:noFill/>
                  </a:ln>
                  <a:solidFill>
                    <a:srgbClr val="000000"/>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Olaparib</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t>
              </a:r>
              <a:r>
                <a:rPr kumimoji="0" lang="en-US" sz="1800" b="0" i="1" u="none" strike="noStrike" kern="1200" cap="none" spc="0" normalizeH="0" baseline="0" noProof="0" dirty="0" err="1">
                  <a:ln>
                    <a:noFill/>
                  </a:ln>
                  <a:solidFill>
                    <a:srgbClr val="FF0000"/>
                  </a:solidFill>
                  <a:effectLst/>
                  <a:uLnTx/>
                  <a:uFillTx/>
                  <a:latin typeface="Calibri"/>
                  <a:ea typeface="+mn-ea"/>
                  <a:cs typeface="+mn-cs"/>
                </a:rPr>
                <a:t>BRCAm</a:t>
              </a:r>
              <a:r>
                <a:rPr kumimoji="0" lang="en-US" sz="1800" b="0" i="0" u="none" strike="noStrike" kern="1200" cap="none" spc="0" normalizeH="0" baseline="0" noProof="0" dirty="0">
                  <a:ln>
                    <a:noFill/>
                  </a:ln>
                  <a:solidFill>
                    <a:srgbClr val="000000"/>
                  </a:solidFill>
                  <a:effectLst/>
                  <a:uLnTx/>
                  <a:uFillTx/>
                  <a:latin typeface="Calibri"/>
                  <a:ea typeface="+mn-ea"/>
                  <a:cs typeface="+mn-cs"/>
                </a:rPr>
                <a:t>)</a:t>
              </a:r>
            </a:p>
          </p:txBody>
        </p:sp>
        <p:sp>
          <p:nvSpPr>
            <p:cNvPr id="23" name="TextBox 22">
              <a:extLst>
                <a:ext uri="{FF2B5EF4-FFF2-40B4-BE49-F238E27FC236}">
                  <a16:creationId xmlns:a16="http://schemas.microsoft.com/office/drawing/2014/main" id="{5F1FA324-D573-E74B-9D56-7EBCBADBC958}"/>
                </a:ext>
              </a:extLst>
            </p:cNvPr>
            <p:cNvSpPr txBox="1"/>
            <p:nvPr/>
          </p:nvSpPr>
          <p:spPr>
            <a:xfrm>
              <a:off x="7237434" y="1271188"/>
              <a:ext cx="4125296" cy="1477328"/>
            </a:xfrm>
            <a:prstGeom prst="rect">
              <a:avLst/>
            </a:prstGeom>
            <a:noFill/>
            <a:ln>
              <a:solidFill>
                <a:schemeClr val="accent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3</a:t>
              </a:r>
              <a:r>
                <a:rPr kumimoji="0" lang="en-US" sz="1800" b="0" i="0" u="none" strike="noStrike" kern="1200" cap="none" spc="0" normalizeH="0" baseline="30000" noProof="0" dirty="0">
                  <a:ln>
                    <a:noFill/>
                  </a:ln>
                  <a:solidFill>
                    <a:srgbClr val="000000"/>
                  </a:solidFill>
                  <a:effectLst/>
                  <a:uLnTx/>
                  <a:uFillTx/>
                  <a:latin typeface="Calibri"/>
                  <a:ea typeface="+mn-ea"/>
                  <a:cs typeface="+mn-cs"/>
                </a:rPr>
                <a:t>rd</a:t>
              </a:r>
              <a:r>
                <a:rPr kumimoji="0" lang="en-US" sz="1800" b="0" i="0" u="none" strike="noStrike" kern="1200" cap="none" spc="0" normalizeH="0" baseline="0" noProof="0" dirty="0">
                  <a:ln>
                    <a:noFill/>
                  </a:ln>
                  <a:solidFill>
                    <a:srgbClr val="000000"/>
                  </a:solidFill>
                  <a:effectLst/>
                  <a:uLnTx/>
                  <a:uFillTx/>
                  <a:latin typeface="Calibri"/>
                  <a:ea typeface="+mn-ea"/>
                  <a:cs typeface="+mn-cs"/>
                </a:rPr>
                <a:t> Line (and beyond)::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Trastuzumab </a:t>
              </a:r>
              <a:r>
                <a:rPr kumimoji="0" lang="en-US" sz="1800" b="0" i="0" u="none" strike="noStrike" kern="1200" cap="none" spc="0" normalizeH="0" baseline="0" noProof="0" dirty="0" err="1">
                  <a:ln>
                    <a:noFill/>
                  </a:ln>
                  <a:solidFill>
                    <a:srgbClr val="000000"/>
                  </a:solidFill>
                  <a:effectLst/>
                  <a:uLnTx/>
                  <a:uFillTx/>
                  <a:latin typeface="Calibri"/>
                  <a:ea typeface="+mn-ea"/>
                  <a:cs typeface="+mn-cs"/>
                </a:rPr>
                <a:t>Deruxtecan</a:t>
              </a:r>
              <a:r>
                <a:rPr kumimoji="0" lang="en-US" sz="1800" b="0" i="0" u="none" strike="noStrike" kern="1200" cap="none" spc="0" normalizeH="0" baseline="0" noProof="0" dirty="0">
                  <a:ln>
                    <a:noFill/>
                  </a:ln>
                  <a:solidFill>
                    <a:srgbClr val="000000"/>
                  </a:solidFill>
                  <a:effectLst/>
                  <a:uLnTx/>
                  <a:uFillTx/>
                  <a:latin typeface="Calibri"/>
                  <a:ea typeface="+mn-ea"/>
                  <a:cs typeface="+mn-cs"/>
                </a:rPr>
                <a:t> (ADC, HER2-low)</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a:ea typeface="+mn-ea"/>
                  <a:cs typeface="+mn-cs"/>
                </a:rPr>
                <a:t>Chemotherapy</a:t>
              </a:r>
              <a:r>
                <a:rPr kumimoji="0" lang="en-US" sz="1800" b="0" i="0" u="none" strike="noStrike" kern="1200" cap="none" spc="0" normalizeH="0" baseline="0" noProof="0" dirty="0">
                  <a:ln>
                    <a:noFill/>
                  </a:ln>
                  <a:solidFill>
                    <a:srgbClr val="000000"/>
                  </a:solidFill>
                  <a:effectLst/>
                  <a:uLnTx/>
                  <a:uFillTx/>
                  <a:latin typeface="Calibri"/>
                  <a:ea typeface="+mn-ea"/>
                  <a:cs typeface="+mn-cs"/>
                </a:rPr>
                <a:t> (many choices)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Sacituzumab </a:t>
              </a:r>
              <a:r>
                <a:rPr kumimoji="0" lang="en-US" sz="1800" b="0" i="0" u="none" strike="noStrike" kern="1200" cap="none" spc="0" normalizeH="0" baseline="0" noProof="0" dirty="0" err="1">
                  <a:ln>
                    <a:noFill/>
                  </a:ln>
                  <a:solidFill>
                    <a:srgbClr val="000000"/>
                  </a:solidFill>
                  <a:effectLst/>
                  <a:uLnTx/>
                  <a:uFillTx/>
                  <a:latin typeface="Calibri"/>
                  <a:ea typeface="+mn-ea"/>
                  <a:cs typeface="+mn-cs"/>
                </a:rPr>
                <a:t>Govitecan</a:t>
              </a:r>
              <a:r>
                <a:rPr kumimoji="0" lang="en-US" sz="1800" b="0" i="0" u="none" strike="noStrike" kern="1200" cap="none" spc="0" normalizeH="0" baseline="0" noProof="0" dirty="0">
                  <a:ln>
                    <a:noFill/>
                  </a:ln>
                  <a:solidFill>
                    <a:srgbClr val="000000"/>
                  </a:solidFill>
                  <a:effectLst/>
                  <a:uLnTx/>
                  <a:uFillTx/>
                  <a:latin typeface="Calibri"/>
                  <a:ea typeface="+mn-ea"/>
                  <a:cs typeface="+mn-cs"/>
                </a:rPr>
                <a:t> (ADC)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0000"/>
                  </a:solidFill>
                  <a:effectLst/>
                  <a:uLnTx/>
                  <a:uFillTx/>
                  <a:latin typeface="Calibri"/>
                  <a:ea typeface="+mn-ea"/>
                  <a:cs typeface="+mn-cs"/>
                </a:rPr>
                <a:t>Datopotamab</a:t>
              </a:r>
              <a:r>
                <a:rPr kumimoji="0" lang="en-US" sz="1800" b="0" i="0" u="none" strike="noStrike" kern="1200" cap="none" spc="0" normalizeH="0" baseline="0" noProof="0" dirty="0">
                  <a:ln>
                    <a:noFill/>
                  </a:ln>
                  <a:solidFill>
                    <a:srgbClr val="000000"/>
                  </a:solidFill>
                  <a:effectLst/>
                  <a:uLnTx/>
                  <a:uFillTx/>
                  <a:latin typeface="Calibri"/>
                  <a:ea typeface="+mn-ea"/>
                  <a:cs typeface="+mn-cs"/>
                </a:rPr>
                <a:t> </a:t>
              </a:r>
              <a:r>
                <a:rPr kumimoji="0" lang="en-US" sz="1800" b="0" i="0" u="none" strike="noStrike" kern="1200" cap="none" spc="0" normalizeH="0" baseline="0" noProof="0" dirty="0" err="1">
                  <a:ln>
                    <a:noFill/>
                  </a:ln>
                  <a:solidFill>
                    <a:srgbClr val="000000"/>
                  </a:solidFill>
                  <a:effectLst/>
                  <a:uLnTx/>
                  <a:uFillTx/>
                  <a:latin typeface="Calibri"/>
                  <a:ea typeface="+mn-ea"/>
                  <a:cs typeface="+mn-cs"/>
                </a:rPr>
                <a:t>Deruxtecan</a:t>
              </a:r>
              <a:r>
                <a:rPr kumimoji="0" lang="en-US" sz="1800" b="0" i="0" u="none" strike="noStrike" kern="1200" cap="none" spc="0" normalizeH="0" baseline="0" noProof="0" dirty="0">
                  <a:ln>
                    <a:noFill/>
                  </a:ln>
                  <a:solidFill>
                    <a:srgbClr val="000000"/>
                  </a:solidFill>
                  <a:effectLst/>
                  <a:uLnTx/>
                  <a:uFillTx/>
                  <a:latin typeface="Calibri"/>
                  <a:ea typeface="+mn-ea"/>
                  <a:cs typeface="+mn-cs"/>
                </a:rPr>
                <a:t> (ADC)</a:t>
              </a:r>
            </a:p>
          </p:txBody>
        </p:sp>
        <p:sp>
          <p:nvSpPr>
            <p:cNvPr id="24" name="Right Arrow 23">
              <a:extLst>
                <a:ext uri="{FF2B5EF4-FFF2-40B4-BE49-F238E27FC236}">
                  <a16:creationId xmlns:a16="http://schemas.microsoft.com/office/drawing/2014/main" id="{5BDABCA2-8888-6F4A-91BD-1D2295F0F324}"/>
                </a:ext>
              </a:extLst>
            </p:cNvPr>
            <p:cNvSpPr/>
            <p:nvPr/>
          </p:nvSpPr>
          <p:spPr>
            <a:xfrm>
              <a:off x="2363699" y="1615755"/>
              <a:ext cx="772988" cy="3265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25" name="Right Arrow 24">
              <a:extLst>
                <a:ext uri="{FF2B5EF4-FFF2-40B4-BE49-F238E27FC236}">
                  <a16:creationId xmlns:a16="http://schemas.microsoft.com/office/drawing/2014/main" id="{1573D8C1-CB5B-5649-8CCC-61EC0DC144DE}"/>
                </a:ext>
              </a:extLst>
            </p:cNvPr>
            <p:cNvSpPr/>
            <p:nvPr/>
          </p:nvSpPr>
          <p:spPr>
            <a:xfrm>
              <a:off x="6046167" y="1615755"/>
              <a:ext cx="1127386" cy="3265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26" name="TextBox 25">
              <a:extLst>
                <a:ext uri="{FF2B5EF4-FFF2-40B4-BE49-F238E27FC236}">
                  <a16:creationId xmlns:a16="http://schemas.microsoft.com/office/drawing/2014/main" id="{32F41C47-0244-6B4F-A469-2A9ECAA7275F}"/>
                </a:ext>
              </a:extLst>
            </p:cNvPr>
            <p:cNvSpPr txBox="1"/>
            <p:nvPr/>
          </p:nvSpPr>
          <p:spPr>
            <a:xfrm>
              <a:off x="1171743" y="4109927"/>
              <a:ext cx="1793082" cy="1323439"/>
            </a:xfrm>
            <a:prstGeom prst="rect">
              <a:avLst/>
            </a:prstGeom>
            <a:noFill/>
            <a:ln>
              <a:solidFill>
                <a:srgbClr val="FF0000"/>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n-ea"/>
                  <a:cs typeface="+mn-cs"/>
                </a:rPr>
                <a:t>NGS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n-ea"/>
                  <a:cs typeface="+mn-cs"/>
                </a:rPr>
                <a:t>Biopsy/</a:t>
              </a:r>
              <a:r>
                <a:rPr kumimoji="0" lang="en-US" sz="1600" b="0" i="0" u="none" strike="noStrike" kern="1200" cap="none" spc="0" normalizeH="0" baseline="0" noProof="0" dirty="0" err="1">
                  <a:ln>
                    <a:noFill/>
                  </a:ln>
                  <a:solidFill>
                    <a:srgbClr val="000000"/>
                  </a:solidFill>
                  <a:effectLst/>
                  <a:uLnTx/>
                  <a:uFillTx/>
                  <a:latin typeface="Calibri"/>
                  <a:ea typeface="+mn-ea"/>
                  <a:cs typeface="+mn-cs"/>
                </a:rPr>
                <a:t>ctDNA</a:t>
              </a:r>
              <a:r>
                <a:rPr kumimoji="0" lang="en-US" sz="1600" b="0" i="0" u="none" strike="noStrike" kern="1200" cap="none" spc="0" normalizeH="0" baseline="0" noProof="0" dirty="0">
                  <a:ln>
                    <a:noFill/>
                  </a:ln>
                  <a:solidFill>
                    <a:srgbClr val="000000"/>
                  </a:solidFill>
                  <a:effectLst/>
                  <a:uLnTx/>
                  <a:uFillTx/>
                  <a:latin typeface="Calibri"/>
                  <a:ea typeface="+mn-ea"/>
                  <a:cs typeface="+mn-cs"/>
                </a:rPr>
                <a:t> @ baseline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srgbClr val="000000"/>
                  </a:solidFill>
                  <a:effectLst/>
                  <a:uLnTx/>
                  <a:uFillTx/>
                  <a:latin typeface="Calibri"/>
                  <a:ea typeface="+mn-ea"/>
                  <a:cs typeface="+mn-cs"/>
                </a:rPr>
                <a:t>ctDNA</a:t>
              </a:r>
              <a:r>
                <a:rPr kumimoji="0" lang="en-US" sz="1600" b="0" i="0" u="none" strike="noStrike" kern="1200" cap="none" spc="0" normalizeH="0" baseline="0" noProof="0" dirty="0">
                  <a:ln>
                    <a:noFill/>
                  </a:ln>
                  <a:solidFill>
                    <a:srgbClr val="000000"/>
                  </a:solidFill>
                  <a:effectLst/>
                  <a:uLnTx/>
                  <a:uFillTx/>
                  <a:latin typeface="Calibri"/>
                  <a:ea typeface="+mn-ea"/>
                  <a:cs typeface="+mn-cs"/>
                </a:rPr>
                <a:t> @ progression</a:t>
              </a:r>
            </a:p>
          </p:txBody>
        </p:sp>
      </p:grpSp>
      <p:pic>
        <p:nvPicPr>
          <p:cNvPr id="27" name="Picture 26">
            <a:extLst>
              <a:ext uri="{FF2B5EF4-FFF2-40B4-BE49-F238E27FC236}">
                <a16:creationId xmlns:a16="http://schemas.microsoft.com/office/drawing/2014/main" id="{F45188FB-8E53-9543-A8C3-3267C06F475A}"/>
              </a:ext>
            </a:extLst>
          </p:cNvPr>
          <p:cNvPicPr>
            <a:picLocks noChangeAspect="1"/>
          </p:cNvPicPr>
          <p:nvPr/>
        </p:nvPicPr>
        <p:blipFill>
          <a:blip r:embed="rId3"/>
          <a:stretch>
            <a:fillRect/>
          </a:stretch>
        </p:blipFill>
        <p:spPr>
          <a:xfrm>
            <a:off x="520700" y="0"/>
            <a:ext cx="11150600" cy="1130300"/>
          </a:xfrm>
          <a:prstGeom prst="rect">
            <a:avLst/>
          </a:prstGeom>
        </p:spPr>
      </p:pic>
      <p:sp>
        <p:nvSpPr>
          <p:cNvPr id="28" name="TextBox 27">
            <a:extLst>
              <a:ext uri="{FF2B5EF4-FFF2-40B4-BE49-F238E27FC236}">
                <a16:creationId xmlns:a16="http://schemas.microsoft.com/office/drawing/2014/main" id="{5F3654F5-C3B0-DE46-B90E-FFC63AB9FF16}"/>
              </a:ext>
            </a:extLst>
          </p:cNvPr>
          <p:cNvSpPr txBox="1"/>
          <p:nvPr/>
        </p:nvSpPr>
        <p:spPr>
          <a:xfrm>
            <a:off x="6340456" y="4863164"/>
            <a:ext cx="4905613"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Calibri"/>
                <a:ea typeface="+mn-ea"/>
                <a:cs typeface="+mn-cs"/>
              </a:rPr>
              <a:t>(+) Phase III Data (not yet approved)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sng" strike="noStrike" kern="1200" cap="none" spc="0" normalizeH="0" baseline="0" noProof="0" dirty="0">
                <a:ln>
                  <a:noFill/>
                </a:ln>
                <a:solidFill>
                  <a:srgbClr val="000000"/>
                </a:solidFill>
                <a:effectLst/>
                <a:uLnTx/>
                <a:uFillTx/>
                <a:latin typeface="Calibri"/>
                <a:ea typeface="+mn-ea"/>
                <a:cs typeface="+mn-cs"/>
              </a:rPr>
              <a:t>Doublet/Triplet</a:t>
            </a:r>
            <a:r>
              <a:rPr kumimoji="0" lang="en-US" sz="1600" b="0" i="1" u="none" strike="noStrike" kern="1200" cap="none" spc="0" normalizeH="0" baseline="0" noProof="0" dirty="0">
                <a:ln>
                  <a:noFill/>
                </a:ln>
                <a:solidFill>
                  <a:srgbClr val="000000"/>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err="1">
                <a:ln>
                  <a:noFill/>
                </a:ln>
                <a:solidFill>
                  <a:srgbClr val="000000"/>
                </a:solidFill>
                <a:effectLst/>
                <a:uLnTx/>
                <a:uFillTx/>
                <a:latin typeface="Calibri"/>
                <a:ea typeface="+mn-ea"/>
                <a:cs typeface="+mn-cs"/>
              </a:rPr>
              <a:t>Imlunestrant</a:t>
            </a:r>
            <a:r>
              <a:rPr kumimoji="0" lang="en-US" sz="1600" b="0" i="1" u="none" strike="noStrike" kern="1200" cap="none" spc="0" normalizeH="0" baseline="0" noProof="0" dirty="0">
                <a:ln>
                  <a:noFill/>
                </a:ln>
                <a:solidFill>
                  <a:srgbClr val="000000"/>
                </a:solidFill>
                <a:effectLst/>
                <a:uLnTx/>
                <a:uFillTx/>
                <a:latin typeface="Calibri"/>
                <a:ea typeface="+mn-ea"/>
                <a:cs typeface="+mn-cs"/>
              </a:rPr>
              <a:t> + </a:t>
            </a:r>
            <a:r>
              <a:rPr kumimoji="0" lang="en-US" sz="1600" b="0" i="1" u="none" strike="noStrike" kern="1200" cap="none" spc="0" normalizeH="0" baseline="0" noProof="0" dirty="0" err="1">
                <a:ln>
                  <a:noFill/>
                </a:ln>
                <a:solidFill>
                  <a:srgbClr val="000000"/>
                </a:solidFill>
                <a:effectLst/>
                <a:uLnTx/>
                <a:uFillTx/>
                <a:latin typeface="Calibri"/>
                <a:ea typeface="+mn-ea"/>
                <a:cs typeface="+mn-cs"/>
              </a:rPr>
              <a:t>Abemaciclib</a:t>
            </a:r>
            <a:r>
              <a:rPr kumimoji="0" lang="en-US" sz="1600" b="0" i="1" u="none" strike="noStrike" kern="1200" cap="none" spc="0" normalizeH="0" baseline="0" noProof="0" dirty="0">
                <a:ln>
                  <a:noFill/>
                </a:ln>
                <a:solidFill>
                  <a:srgbClr val="000000"/>
                </a:solidFill>
                <a:effectLst/>
                <a:uLnTx/>
                <a:uFillTx/>
                <a:latin typeface="Calibri"/>
                <a:ea typeface="+mn-ea"/>
                <a:cs typeface="+mn-cs"/>
              </a:rPr>
              <a:t>? </a:t>
            </a:r>
            <a:r>
              <a:rPr kumimoji="0" lang="en-US" sz="1600" b="0" i="1" u="none" strike="noStrike" kern="1200" cap="none" spc="0" normalizeH="0" baseline="0" noProof="0" dirty="0">
                <a:ln>
                  <a:noFill/>
                </a:ln>
                <a:solidFill>
                  <a:srgbClr val="FF0000"/>
                </a:solidFill>
                <a:effectLst/>
                <a:uLnTx/>
                <a:uFillTx/>
                <a:latin typeface="Calibri"/>
                <a:ea typeface="+mn-ea"/>
                <a:cs typeface="+mn-cs"/>
              </a:rPr>
              <a:t>NGS agnostic </a:t>
            </a:r>
            <a:r>
              <a:rPr kumimoji="0" lang="en-US" sz="1600" b="0" i="1" u="none" strike="noStrike" kern="1200" cap="none" spc="0" normalizeH="0" baseline="0" noProof="0" dirty="0">
                <a:ln>
                  <a:noFill/>
                </a:ln>
                <a:solidFill>
                  <a:srgbClr val="000000"/>
                </a:solidFill>
                <a:effectLst/>
                <a:uLnTx/>
                <a:uFillTx/>
                <a:latin typeface="Calibri"/>
                <a:ea typeface="+mn-ea"/>
                <a:cs typeface="+mn-cs"/>
              </a:rPr>
              <a:t>or</a:t>
            </a:r>
            <a:r>
              <a:rPr kumimoji="0" lang="en-US" sz="1600" b="0" i="1" u="none" strike="noStrike" kern="1200" cap="none" spc="0" normalizeH="0" baseline="0" noProof="0" dirty="0">
                <a:ln>
                  <a:noFill/>
                </a:ln>
                <a:solidFill>
                  <a:srgbClr val="FF0000"/>
                </a:solidFill>
                <a:effectLst/>
                <a:uLnTx/>
                <a:uFillTx/>
                <a:latin typeface="Calibri"/>
                <a:ea typeface="+mn-ea"/>
                <a:cs typeface="+mn-cs"/>
              </a:rPr>
              <a:t> ESR1m</a:t>
            </a:r>
            <a:r>
              <a:rPr kumimoji="0" lang="en-US" sz="1600" b="0" i="1" u="none" strike="noStrike" kern="1200" cap="none" spc="0" normalizeH="0" baseline="0" noProof="0" dirty="0">
                <a:ln>
                  <a:noFill/>
                </a:ln>
                <a:solidFill>
                  <a:srgbClr val="000000"/>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err="1">
                <a:ln>
                  <a:noFill/>
                </a:ln>
                <a:solidFill>
                  <a:srgbClr val="000000"/>
                </a:solidFill>
                <a:effectLst/>
                <a:uLnTx/>
                <a:uFillTx/>
                <a:latin typeface="Calibri"/>
                <a:ea typeface="+mn-ea"/>
                <a:cs typeface="+mn-cs"/>
              </a:rPr>
              <a:t>Giredestrant</a:t>
            </a:r>
            <a:r>
              <a:rPr kumimoji="0" lang="en-US" sz="1600" b="0" i="1" u="none" strike="noStrike" kern="1200" cap="none" spc="0" normalizeH="0" baseline="0" noProof="0" dirty="0">
                <a:ln>
                  <a:noFill/>
                </a:ln>
                <a:solidFill>
                  <a:srgbClr val="000000"/>
                </a:solidFill>
                <a:effectLst/>
                <a:uLnTx/>
                <a:uFillTx/>
                <a:latin typeface="Calibri"/>
                <a:ea typeface="+mn-ea"/>
                <a:cs typeface="+mn-cs"/>
              </a:rPr>
              <a:t> + </a:t>
            </a:r>
            <a:r>
              <a:rPr kumimoji="0" lang="en-US" sz="1600" b="0" i="1" u="none" strike="noStrike" kern="1200" cap="none" spc="0" normalizeH="0" baseline="0" noProof="0" dirty="0" err="1">
                <a:ln>
                  <a:noFill/>
                </a:ln>
                <a:solidFill>
                  <a:srgbClr val="000000"/>
                </a:solidFill>
                <a:effectLst/>
                <a:uLnTx/>
                <a:uFillTx/>
                <a:latin typeface="Calibri"/>
                <a:ea typeface="+mn-ea"/>
                <a:cs typeface="+mn-cs"/>
              </a:rPr>
              <a:t>Everolimus</a:t>
            </a:r>
            <a:r>
              <a:rPr kumimoji="0" lang="en-US" sz="1600" b="0" i="1" u="none" strike="noStrike" kern="1200" cap="none" spc="0" normalizeH="0" baseline="0" noProof="0" dirty="0">
                <a:ln>
                  <a:noFill/>
                </a:ln>
                <a:solidFill>
                  <a:srgbClr val="000000"/>
                </a:solidFill>
                <a:effectLst/>
                <a:uLnTx/>
                <a:uFillTx/>
                <a:latin typeface="Calibri"/>
                <a:ea typeface="+mn-ea"/>
                <a:cs typeface="+mn-cs"/>
              </a:rPr>
              <a:t>? </a:t>
            </a:r>
            <a:r>
              <a:rPr kumimoji="0" lang="en-US" sz="1600" b="0" i="1" u="none" strike="noStrike" kern="1200" cap="none" spc="0" normalizeH="0" baseline="0" noProof="0" dirty="0">
                <a:ln>
                  <a:noFill/>
                </a:ln>
                <a:solidFill>
                  <a:srgbClr val="FF0000"/>
                </a:solidFill>
                <a:effectLst/>
                <a:uLnTx/>
                <a:uFillTx/>
                <a:latin typeface="Calibri"/>
                <a:ea typeface="+mn-ea"/>
                <a:cs typeface="+mn-cs"/>
              </a:rPr>
              <a:t>ESR1m</a:t>
            </a:r>
            <a:r>
              <a:rPr kumimoji="0" lang="en-US" sz="1600" b="0" i="1" u="none" strike="noStrike" kern="1200" cap="none" spc="0" normalizeH="0" baseline="0" noProof="0" dirty="0">
                <a:ln>
                  <a:noFill/>
                </a:ln>
                <a:solidFill>
                  <a:srgbClr val="000000"/>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1" u="sng" strike="noStrike" kern="1200" cap="none" spc="0" normalizeH="0" baseline="0" noProof="0" dirty="0" err="1">
                <a:ln>
                  <a:noFill/>
                </a:ln>
                <a:solidFill>
                  <a:srgbClr val="000000"/>
                </a:solidFill>
                <a:effectLst/>
                <a:uLnTx/>
                <a:uFillTx/>
                <a:latin typeface="Calibri"/>
                <a:ea typeface="+mn-ea"/>
                <a:cs typeface="+mn-cs"/>
              </a:rPr>
              <a:t>Gedatolisib</a:t>
            </a:r>
            <a:r>
              <a:rPr kumimoji="0" lang="en-US" sz="1600" b="1" i="1" u="sng" strike="noStrike" kern="1200" cap="none" spc="0" normalizeH="0" baseline="0" noProof="0" dirty="0">
                <a:ln>
                  <a:noFill/>
                </a:ln>
                <a:solidFill>
                  <a:srgbClr val="000000"/>
                </a:solidFill>
                <a:effectLst/>
                <a:uLnTx/>
                <a:uFillTx/>
                <a:latin typeface="Calibri"/>
                <a:ea typeface="+mn-ea"/>
                <a:cs typeface="+mn-cs"/>
              </a:rPr>
              <a:t> + </a:t>
            </a:r>
            <a:r>
              <a:rPr kumimoji="0" lang="en-US" sz="1600" b="1" i="1" u="sng" strike="noStrike" kern="1200" cap="none" spc="0" normalizeH="0" baseline="0" noProof="0" dirty="0" err="1">
                <a:ln>
                  <a:noFill/>
                </a:ln>
                <a:solidFill>
                  <a:srgbClr val="000000"/>
                </a:solidFill>
                <a:effectLst/>
                <a:uLnTx/>
                <a:uFillTx/>
                <a:latin typeface="Calibri"/>
                <a:ea typeface="+mn-ea"/>
                <a:cs typeface="+mn-cs"/>
              </a:rPr>
              <a:t>Fulvestrant</a:t>
            </a:r>
            <a:r>
              <a:rPr kumimoji="0" lang="en-US" sz="1600" b="1" i="1" u="sng" strike="noStrike" kern="1200" cap="none" spc="0" normalizeH="0" baseline="0" noProof="0" dirty="0">
                <a:ln>
                  <a:noFill/>
                </a:ln>
                <a:solidFill>
                  <a:srgbClr val="000000"/>
                </a:solidFill>
                <a:effectLst/>
                <a:uLnTx/>
                <a:uFillTx/>
                <a:latin typeface="Calibri"/>
                <a:ea typeface="+mn-ea"/>
                <a:cs typeface="+mn-cs"/>
              </a:rPr>
              <a:t> +/- Palbociclib</a:t>
            </a:r>
            <a:r>
              <a:rPr kumimoji="0" lang="en-US" sz="1600" b="0" i="1" u="none" strike="noStrike" kern="1200" cap="none" spc="0" normalizeH="0" baseline="0" noProof="0" dirty="0">
                <a:ln>
                  <a:noFill/>
                </a:ln>
                <a:solidFill>
                  <a:srgbClr val="000000"/>
                </a:solidFill>
                <a:effectLst/>
                <a:uLnTx/>
                <a:uFillTx/>
                <a:latin typeface="Calibri"/>
                <a:ea typeface="+mn-ea"/>
                <a:cs typeface="+mn-cs"/>
              </a:rPr>
              <a:t>? </a:t>
            </a:r>
            <a:r>
              <a:rPr kumimoji="0" lang="en-US" sz="1600" b="0" i="1" u="none" strike="noStrike" kern="1200" cap="none" spc="0" normalizeH="0" baseline="0" noProof="0" dirty="0">
                <a:ln>
                  <a:noFill/>
                </a:ln>
                <a:solidFill>
                  <a:srgbClr val="FF0000"/>
                </a:solidFill>
                <a:effectLst/>
                <a:uLnTx/>
                <a:uFillTx/>
                <a:latin typeface="Calibri"/>
                <a:ea typeface="+mn-ea"/>
                <a:cs typeface="+mn-cs"/>
              </a:rPr>
              <a:t>NGS agnostic</a:t>
            </a:r>
            <a:r>
              <a:rPr kumimoji="0" lang="en-US" sz="1600" b="0" i="1" u="none" strike="noStrike" kern="1200" cap="none" spc="0" normalizeH="0" baseline="0" noProof="0" dirty="0">
                <a:ln>
                  <a:noFill/>
                </a:ln>
                <a:solidFill>
                  <a:srgbClr val="000000"/>
                </a:solidFill>
                <a:effectLst/>
                <a:uLnTx/>
                <a:uFillTx/>
                <a:latin typeface="Calibri"/>
                <a:ea typeface="+mn-ea"/>
                <a:cs typeface="+mn-cs"/>
              </a:rPr>
              <a:t>?</a:t>
            </a:r>
          </a:p>
        </p:txBody>
      </p:sp>
      <p:sp>
        <p:nvSpPr>
          <p:cNvPr id="29" name="TextBox 28">
            <a:extLst>
              <a:ext uri="{FF2B5EF4-FFF2-40B4-BE49-F238E27FC236}">
                <a16:creationId xmlns:a16="http://schemas.microsoft.com/office/drawing/2014/main" id="{64A6662B-6BDD-1A40-A489-0D5FB6C23564}"/>
              </a:ext>
            </a:extLst>
          </p:cNvPr>
          <p:cNvSpPr txBox="1"/>
          <p:nvPr/>
        </p:nvSpPr>
        <p:spPr>
          <a:xfrm>
            <a:off x="1742782" y="677326"/>
            <a:ext cx="3336597"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Calibri"/>
                <a:ea typeface="+mn-ea"/>
                <a:cs typeface="+mn-cs"/>
              </a:rPr>
              <a:t>(+) Phase III Data (not yet approved)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err="1">
                <a:ln>
                  <a:noFill/>
                </a:ln>
                <a:solidFill>
                  <a:srgbClr val="000000"/>
                </a:solidFill>
                <a:effectLst/>
                <a:uLnTx/>
                <a:uFillTx/>
                <a:latin typeface="Calibri"/>
                <a:ea typeface="+mn-ea"/>
                <a:cs typeface="+mn-cs"/>
              </a:rPr>
              <a:t>Camizestrant</a:t>
            </a:r>
            <a:r>
              <a:rPr kumimoji="0" lang="en-US" sz="1600" b="0" i="1" u="none" strike="noStrike" kern="1200" cap="none" spc="0" normalizeH="0" baseline="0" noProof="0" dirty="0">
                <a:ln>
                  <a:noFill/>
                </a:ln>
                <a:solidFill>
                  <a:srgbClr val="000000"/>
                </a:solidFill>
                <a:effectLst/>
                <a:uLnTx/>
                <a:uFillTx/>
                <a:latin typeface="Calibri"/>
                <a:ea typeface="+mn-ea"/>
                <a:cs typeface="+mn-cs"/>
              </a:rPr>
              <a:t> Switch via ESR1 </a:t>
            </a:r>
            <a:r>
              <a:rPr kumimoji="0" lang="en-US" sz="1600" b="0" i="1" u="none" strike="noStrike" kern="1200" cap="none" spc="0" normalizeH="0" baseline="0" noProof="0" dirty="0" err="1">
                <a:ln>
                  <a:noFill/>
                </a:ln>
                <a:solidFill>
                  <a:srgbClr val="000000"/>
                </a:solidFill>
                <a:effectLst/>
                <a:uLnTx/>
                <a:uFillTx/>
                <a:latin typeface="Calibri"/>
                <a:ea typeface="+mn-ea"/>
                <a:cs typeface="+mn-cs"/>
              </a:rPr>
              <a:t>ctDNA</a:t>
            </a:r>
            <a:r>
              <a:rPr kumimoji="0" lang="en-US" sz="1600" b="0" i="1" u="none" strike="noStrike" kern="1200" cap="none" spc="0" normalizeH="0" baseline="0" noProof="0" dirty="0">
                <a:ln>
                  <a:noFill/>
                </a:ln>
                <a:solidFill>
                  <a:srgbClr val="000000"/>
                </a:solidFill>
                <a:effectLst/>
                <a:uLnTx/>
                <a:uFillTx/>
                <a:latin typeface="Calibri"/>
                <a:ea typeface="+mn-ea"/>
                <a:cs typeface="+mn-cs"/>
              </a:rPr>
              <a:t>?</a:t>
            </a:r>
          </a:p>
        </p:txBody>
      </p:sp>
      <p:sp>
        <p:nvSpPr>
          <p:cNvPr id="30" name="Up Arrow 29">
            <a:extLst>
              <a:ext uri="{FF2B5EF4-FFF2-40B4-BE49-F238E27FC236}">
                <a16:creationId xmlns:a16="http://schemas.microsoft.com/office/drawing/2014/main" id="{5F995791-6846-7E44-BAE2-19AD53092B5E}"/>
              </a:ext>
            </a:extLst>
          </p:cNvPr>
          <p:cNvSpPr/>
          <p:nvPr/>
        </p:nvSpPr>
        <p:spPr>
          <a:xfrm>
            <a:off x="2956291" y="1251592"/>
            <a:ext cx="231228" cy="406614"/>
          </a:xfrm>
          <a:prstGeom prst="upArrow">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31" name="TextBox 30">
            <a:extLst>
              <a:ext uri="{FF2B5EF4-FFF2-40B4-BE49-F238E27FC236}">
                <a16:creationId xmlns:a16="http://schemas.microsoft.com/office/drawing/2014/main" id="{672DD5B1-FCAC-EC47-9107-B6099F72E890}"/>
              </a:ext>
            </a:extLst>
          </p:cNvPr>
          <p:cNvSpPr txBox="1"/>
          <p:nvPr/>
        </p:nvSpPr>
        <p:spPr>
          <a:xfrm>
            <a:off x="7573763" y="2908416"/>
            <a:ext cx="5271551" cy="135421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n-ea"/>
                <a:cs typeface="+mn-cs"/>
              </a:rPr>
              <a:t>**Ongoing clinical trials exploring: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n-ea"/>
                <a:cs typeface="+mn-cs"/>
              </a:rPr>
              <a:t>New antiestrogens (KAT6i) and doublets/triplets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n-ea"/>
                <a:cs typeface="+mn-cs"/>
              </a:rPr>
              <a:t>New CDK4/2 inhibitors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n-ea"/>
                <a:cs typeface="+mn-cs"/>
              </a:rPr>
              <a:t>New targeted agents (PI3K, RAS pathway)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n-ea"/>
                <a:cs typeface="+mn-cs"/>
              </a:rPr>
              <a:t>New ADCs</a:t>
            </a:r>
          </a:p>
        </p:txBody>
      </p:sp>
    </p:spTree>
    <p:extLst>
      <p:ext uri="{BB962C8B-B14F-4D97-AF65-F5344CB8AC3E}">
        <p14:creationId xmlns:p14="http://schemas.microsoft.com/office/powerpoint/2010/main" val="191466522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434E4-497D-2B4E-46E5-660C0F824D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DA50B5-A00F-5F1A-721E-0C2040235B2B}"/>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5219824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22934-26EE-B549-B781-EB5069DD3726}"/>
              </a:ext>
            </a:extLst>
          </p:cNvPr>
          <p:cNvSpPr>
            <a:spLocks noGrp="1"/>
          </p:cNvSpPr>
          <p:nvPr>
            <p:ph type="title"/>
          </p:nvPr>
        </p:nvSpPr>
        <p:spPr/>
        <p:txBody>
          <a:bodyPr/>
          <a:lstStyle/>
          <a:p>
            <a:r>
              <a:rPr lang="en-US" dirty="0"/>
              <a:t>Case Presentation: </a:t>
            </a:r>
            <a:r>
              <a:rPr lang="en-US" dirty="0" err="1"/>
              <a:t>Gedatolisib</a:t>
            </a:r>
            <a:endParaRPr lang="en-US" dirty="0"/>
          </a:p>
        </p:txBody>
      </p:sp>
      <p:sp>
        <p:nvSpPr>
          <p:cNvPr id="3" name="Content Placeholder 2">
            <a:extLst>
              <a:ext uri="{FF2B5EF4-FFF2-40B4-BE49-F238E27FC236}">
                <a16:creationId xmlns:a16="http://schemas.microsoft.com/office/drawing/2014/main" id="{7C2A1509-FD12-EE46-AB42-080BA74B30F8}"/>
              </a:ext>
            </a:extLst>
          </p:cNvPr>
          <p:cNvSpPr>
            <a:spLocks noGrp="1"/>
          </p:cNvSpPr>
          <p:nvPr>
            <p:ph idx="1"/>
          </p:nvPr>
        </p:nvSpPr>
        <p:spPr>
          <a:xfrm>
            <a:off x="641350" y="1130493"/>
            <a:ext cx="10902950" cy="4023360"/>
          </a:xfrm>
        </p:spPr>
        <p:txBody>
          <a:bodyPr/>
          <a:lstStyle/>
          <a:p>
            <a:r>
              <a:rPr lang="en-US" dirty="0"/>
              <a:t>61yo woman with DMII (no insulin, A1c &lt;6%) and HLD</a:t>
            </a:r>
          </a:p>
          <a:p>
            <a:r>
              <a:rPr lang="en-US" dirty="0"/>
              <a:t>No mammograms &gt;5y; presented with progressive fatigue and abdominal discomfort</a:t>
            </a:r>
          </a:p>
          <a:p>
            <a:r>
              <a:rPr lang="en-US" dirty="0"/>
              <a:t>Imaging with multifocal liver lesions, peritoneal deposits, &gt;4cm R breast mass and regional adenopathy</a:t>
            </a:r>
          </a:p>
          <a:p>
            <a:r>
              <a:rPr lang="en-US" dirty="0"/>
              <a:t>Liver biopsy &gt; metastatic breast cancer, ER/PR positive, HER2 IHC 0/null</a:t>
            </a:r>
          </a:p>
          <a:p>
            <a:r>
              <a:rPr lang="en-US" dirty="0"/>
              <a:t>NGS (MGH Snapshot): GATA3 mutation, TP53 mutation, TMB 2, MSS</a:t>
            </a:r>
          </a:p>
          <a:p>
            <a:r>
              <a:rPr lang="en-US" dirty="0" err="1"/>
              <a:t>ctDNA</a:t>
            </a:r>
            <a:r>
              <a:rPr lang="en-US" dirty="0"/>
              <a:t> (Guardant): no actionable alterations</a:t>
            </a:r>
          </a:p>
          <a:p>
            <a:endParaRPr lang="en-US" dirty="0"/>
          </a:p>
          <a:p>
            <a:r>
              <a:rPr lang="en-US" dirty="0"/>
              <a:t>1</a:t>
            </a:r>
            <a:r>
              <a:rPr lang="en-US" baseline="30000" dirty="0"/>
              <a:t>st</a:t>
            </a:r>
            <a:r>
              <a:rPr lang="en-US" dirty="0"/>
              <a:t> line therapy with letrozole + </a:t>
            </a:r>
            <a:r>
              <a:rPr lang="en-US" dirty="0" err="1"/>
              <a:t>ribociclib</a:t>
            </a:r>
            <a:r>
              <a:rPr lang="en-US" dirty="0"/>
              <a:t> &gt; stable disease x10 months</a:t>
            </a:r>
          </a:p>
          <a:p>
            <a:r>
              <a:rPr lang="en-US" dirty="0"/>
              <a:t>New progression in liver and lung (normal LFTs)</a:t>
            </a:r>
          </a:p>
          <a:p>
            <a:r>
              <a:rPr lang="en-US" dirty="0"/>
              <a:t>Repeat </a:t>
            </a:r>
            <a:r>
              <a:rPr lang="en-US" dirty="0" err="1"/>
              <a:t>ctDNA</a:t>
            </a:r>
            <a:r>
              <a:rPr lang="en-US" dirty="0"/>
              <a:t> again negative</a:t>
            </a:r>
          </a:p>
          <a:p>
            <a:endParaRPr lang="en-US" dirty="0"/>
          </a:p>
          <a:p>
            <a:r>
              <a:rPr lang="en-US" dirty="0"/>
              <a:t>Current options: </a:t>
            </a:r>
            <a:r>
              <a:rPr lang="en-US" i="1" dirty="0" err="1"/>
              <a:t>Fulvestrant</a:t>
            </a:r>
            <a:r>
              <a:rPr lang="en-US" i="1" dirty="0"/>
              <a:t> </a:t>
            </a:r>
            <a:r>
              <a:rPr lang="en-US" dirty="0"/>
              <a:t>vs </a:t>
            </a:r>
            <a:r>
              <a:rPr lang="en-US" i="1" dirty="0" err="1"/>
              <a:t>Fulvestrant</a:t>
            </a:r>
            <a:r>
              <a:rPr lang="en-US" i="1" dirty="0"/>
              <a:t>/</a:t>
            </a:r>
            <a:r>
              <a:rPr lang="en-US" i="1" dirty="0" err="1"/>
              <a:t>Everolimus</a:t>
            </a:r>
            <a:r>
              <a:rPr lang="en-US" i="1" dirty="0"/>
              <a:t> </a:t>
            </a:r>
            <a:r>
              <a:rPr lang="en-US" dirty="0"/>
              <a:t>vs </a:t>
            </a:r>
            <a:r>
              <a:rPr lang="en-US" i="1" dirty="0" err="1"/>
              <a:t>Fulvestrant</a:t>
            </a:r>
            <a:r>
              <a:rPr lang="en-US" i="1" dirty="0"/>
              <a:t>/</a:t>
            </a:r>
            <a:r>
              <a:rPr lang="en-US" i="1" dirty="0" err="1"/>
              <a:t>Abemaciclib</a:t>
            </a:r>
            <a:r>
              <a:rPr lang="en-US" i="1" dirty="0"/>
              <a:t> </a:t>
            </a:r>
            <a:r>
              <a:rPr lang="en-US" dirty="0"/>
              <a:t>vs </a:t>
            </a:r>
            <a:r>
              <a:rPr lang="en-US" i="1" dirty="0"/>
              <a:t>Chemo</a:t>
            </a:r>
          </a:p>
          <a:p>
            <a:r>
              <a:rPr lang="en-US" dirty="0"/>
              <a:t>Future option: </a:t>
            </a:r>
            <a:r>
              <a:rPr lang="en-US" b="1" i="1" u="sng" dirty="0" err="1"/>
              <a:t>Fulvestrant</a:t>
            </a:r>
            <a:r>
              <a:rPr lang="en-US" b="1" i="1" u="sng" dirty="0"/>
              <a:t>/</a:t>
            </a:r>
            <a:r>
              <a:rPr lang="en-US" b="1" i="1" u="sng" dirty="0" err="1"/>
              <a:t>Gedatolisib</a:t>
            </a:r>
            <a:r>
              <a:rPr lang="en-US" b="1" i="1" u="sng" dirty="0"/>
              <a:t> +/- Palbociclib</a:t>
            </a:r>
            <a:r>
              <a:rPr lang="en-US" dirty="0"/>
              <a:t>?</a:t>
            </a:r>
          </a:p>
        </p:txBody>
      </p:sp>
    </p:spTree>
    <p:extLst>
      <p:ext uri="{BB962C8B-B14F-4D97-AF65-F5344CB8AC3E}">
        <p14:creationId xmlns:p14="http://schemas.microsoft.com/office/powerpoint/2010/main" val="219790173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08914-EAAD-6E97-21FB-8532BE03E5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A4C810-9CF2-C435-9883-448AE903AC8F}"/>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61508E1B-B3E9-7F86-9148-CEAF78162796}"/>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In which line of therapy do you envisage using gedatolisib opposite current options for patients with PIK3CA wild-type and PIK3CA-mutant disease? </a:t>
            </a:r>
          </a:p>
          <a:p>
            <a:pPr marL="98425" indent="0">
              <a:buNone/>
            </a:pPr>
            <a:r>
              <a:rPr lang="en-US" sz="2800" dirty="0">
                <a:latin typeface="Arial" panose="020B0604020202020204" pitchFamily="34" charset="0"/>
                <a:cs typeface="Arial" panose="020B0604020202020204" pitchFamily="34" charset="0"/>
              </a:rPr>
              <a:t>Which patients do you see as the optimal candidates </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for gedatolisib/fulvestrant/palbociclib versus gedatolisib/</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fulvestrant? </a:t>
            </a:r>
          </a:p>
          <a:p>
            <a:pPr marL="98425" indent="0">
              <a:buNone/>
            </a:pPr>
            <a:r>
              <a:rPr lang="en-US" sz="2800" dirty="0">
                <a:latin typeface="Arial" panose="020B0604020202020204" pitchFamily="34" charset="0"/>
                <a:cs typeface="Arial" panose="020B0604020202020204" pitchFamily="34" charset="0"/>
              </a:rPr>
              <a:t>If gedatolisib were to become available, how would your </a:t>
            </a:r>
            <a:r>
              <a:rPr lang="en-US" sz="2800" kern="100" dirty="0">
                <a:latin typeface="Arial" panose="020B0604020202020204" pitchFamily="34" charset="0"/>
                <a:ea typeface="Aptos" panose="020B0004020202020204" pitchFamily="34" charset="0"/>
                <a:cs typeface="Times New Roman" panose="02020603050405020304" pitchFamily="18" charset="0"/>
              </a:rPr>
              <a:t>pretreatment counseling/education differ for patients who are going to receive that agent versus others targeting the PI3K/AKT/mTOR pathway?</a:t>
            </a:r>
          </a:p>
        </p:txBody>
      </p:sp>
    </p:spTree>
    <p:extLst>
      <p:ext uri="{BB962C8B-B14F-4D97-AF65-F5344CB8AC3E}">
        <p14:creationId xmlns:p14="http://schemas.microsoft.com/office/powerpoint/2010/main" val="307983626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3042E-30CF-575D-8F69-E3A70357EE6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9FC8ED0-9872-32DB-5504-0C029C471CA7}"/>
              </a:ext>
            </a:extLst>
          </p:cNvPr>
          <p:cNvSpPr/>
          <p:nvPr/>
        </p:nvSpPr>
        <p:spPr bwMode="auto">
          <a:xfrm>
            <a:off x="758948" y="5895528"/>
            <a:ext cx="10520766" cy="485800"/>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1F71E5F8-BBB2-C8C5-5DA7-448A3C0DA145}"/>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1620FA88-28ED-9F54-3D97-A0C1E306BB80}"/>
              </a:ext>
            </a:extLst>
          </p:cNvPr>
          <p:cNvSpPr>
            <a:spLocks noGrp="1"/>
          </p:cNvSpPr>
          <p:nvPr>
            <p:ph idx="1"/>
          </p:nvPr>
        </p:nvSpPr>
        <p:spPr>
          <a:xfrm>
            <a:off x="912286" y="1143000"/>
            <a:ext cx="10512306" cy="4799013"/>
          </a:xfrm>
        </p:spPr>
        <p:txBody>
          <a:bodyPr/>
          <a:lstStyle/>
          <a:p>
            <a:pPr marL="0" indent="0">
              <a:spcBef>
                <a:spcPts val="1800"/>
              </a:spcBef>
              <a:spcAft>
                <a:spcPts val="0"/>
              </a:spcAft>
              <a:buNone/>
            </a:pPr>
            <a:r>
              <a:rPr lang="en-US" sz="2500" dirty="0">
                <a:solidFill>
                  <a:srgbClr val="0432FF"/>
                </a:solidFill>
              </a:rPr>
              <a:t>Introduction: </a:t>
            </a:r>
            <a:r>
              <a:rPr lang="en-US" sz="2500" dirty="0">
                <a:solidFill>
                  <a:schemeClr val="tx1"/>
                </a:solidFill>
              </a:rPr>
              <a:t>Identification of Appropriate Candidates for Agents Targeting the PI3K/AKT/mTOR Pathway </a:t>
            </a:r>
          </a:p>
          <a:p>
            <a:pPr marL="0" indent="0">
              <a:spcBef>
                <a:spcPts val="1800"/>
              </a:spcBef>
              <a:spcAft>
                <a:spcPts val="0"/>
              </a:spcAft>
              <a:buNone/>
            </a:pPr>
            <a:r>
              <a:rPr lang="en-US" sz="2500" dirty="0">
                <a:solidFill>
                  <a:srgbClr val="0432FF"/>
                </a:solidFill>
              </a:rPr>
              <a:t>Module 1: </a:t>
            </a:r>
            <a:r>
              <a:rPr lang="en-US" sz="2500" dirty="0">
                <a:solidFill>
                  <a:schemeClr val="tx1"/>
                </a:solidFill>
              </a:rPr>
              <a:t>Role of Inavolisib in HR-Positive Metastatic Breast Cancer (mBC)</a:t>
            </a:r>
          </a:p>
          <a:p>
            <a:pPr marL="0" indent="0">
              <a:spcBef>
                <a:spcPts val="1800"/>
              </a:spcBef>
              <a:spcAft>
                <a:spcPts val="0"/>
              </a:spcAft>
              <a:buNone/>
            </a:pPr>
            <a:r>
              <a:rPr lang="en-US" sz="2500" dirty="0">
                <a:solidFill>
                  <a:srgbClr val="0432FF"/>
                </a:solidFill>
              </a:rPr>
              <a:t>Module 2: </a:t>
            </a:r>
            <a:r>
              <a:rPr lang="en-US" sz="2500" dirty="0">
                <a:solidFill>
                  <a:schemeClr val="tx1"/>
                </a:solidFill>
              </a:rPr>
              <a:t>Strategies to Prevent and Manage Hyperglycemia</a:t>
            </a:r>
          </a:p>
          <a:p>
            <a:pPr marL="0" indent="0">
              <a:spcBef>
                <a:spcPts val="1800"/>
              </a:spcBef>
              <a:spcAft>
                <a:spcPts val="0"/>
              </a:spcAft>
              <a:buNone/>
            </a:pPr>
            <a:r>
              <a:rPr lang="en-US" sz="2500" dirty="0">
                <a:solidFill>
                  <a:srgbClr val="0432FF"/>
                </a:solidFill>
              </a:rPr>
              <a:t>Module 3: </a:t>
            </a:r>
            <a:r>
              <a:rPr lang="en-US" sz="2500" dirty="0">
                <a:solidFill>
                  <a:schemeClr val="tx1"/>
                </a:solidFill>
              </a:rPr>
              <a:t>Clinical Utility of Capivasertib for HR-Positive mBC </a:t>
            </a:r>
          </a:p>
          <a:p>
            <a:pPr marL="0" indent="0">
              <a:spcBef>
                <a:spcPts val="1800"/>
              </a:spcBef>
              <a:spcAft>
                <a:spcPts val="0"/>
              </a:spcAft>
              <a:buNone/>
            </a:pPr>
            <a:r>
              <a:rPr lang="en-US" sz="2500" dirty="0">
                <a:solidFill>
                  <a:srgbClr val="0432FF"/>
                </a:solidFill>
              </a:rPr>
              <a:t>Module 4: </a:t>
            </a:r>
            <a:r>
              <a:rPr lang="en-US" sz="2500" dirty="0">
                <a:solidFill>
                  <a:schemeClr val="tx1"/>
                </a:solidFill>
              </a:rPr>
              <a:t>Mitigation and Management of Gastrointestinal Adverse Events </a:t>
            </a:r>
          </a:p>
          <a:p>
            <a:pPr marL="0" indent="0">
              <a:spcBef>
                <a:spcPts val="1800"/>
              </a:spcBef>
              <a:spcAft>
                <a:spcPts val="0"/>
              </a:spcAft>
              <a:buNone/>
            </a:pPr>
            <a:r>
              <a:rPr lang="en-US" sz="2500" dirty="0">
                <a:solidFill>
                  <a:srgbClr val="0432FF"/>
                </a:solidFill>
              </a:rPr>
              <a:t>Module 5: </a:t>
            </a:r>
            <a:r>
              <a:rPr lang="en-US" sz="2500" dirty="0">
                <a:solidFill>
                  <a:schemeClr val="tx1"/>
                </a:solidFill>
              </a:rPr>
              <a:t>Management of Dermatologic Adverse Events </a:t>
            </a:r>
          </a:p>
          <a:p>
            <a:pPr marL="0" indent="0">
              <a:spcBef>
                <a:spcPts val="1800"/>
              </a:spcBef>
              <a:spcAft>
                <a:spcPts val="0"/>
              </a:spcAft>
              <a:buNone/>
            </a:pPr>
            <a:r>
              <a:rPr lang="en-US" sz="2500" dirty="0">
                <a:solidFill>
                  <a:srgbClr val="0432FF"/>
                </a:solidFill>
              </a:rPr>
              <a:t>Module 6: </a:t>
            </a:r>
            <a:r>
              <a:rPr lang="en-US" sz="2500" dirty="0">
                <a:solidFill>
                  <a:schemeClr val="tx1"/>
                </a:solidFill>
              </a:rPr>
              <a:t>Potential Role of Gedatolisib in the Management of HR-Positive mBC</a:t>
            </a:r>
          </a:p>
          <a:p>
            <a:pPr marL="0" indent="0">
              <a:spcBef>
                <a:spcPts val="1800"/>
              </a:spcBef>
              <a:spcAft>
                <a:spcPts val="0"/>
              </a:spcAft>
              <a:buNone/>
            </a:pPr>
            <a:r>
              <a:rPr lang="en-US" sz="2500" dirty="0">
                <a:solidFill>
                  <a:schemeClr val="bg1"/>
                </a:solidFill>
              </a:rPr>
              <a:t>Module 7: Monitoring and Management of Cytopenias</a:t>
            </a:r>
          </a:p>
        </p:txBody>
      </p:sp>
    </p:spTree>
    <p:extLst>
      <p:ext uri="{BB962C8B-B14F-4D97-AF65-F5344CB8AC3E}">
        <p14:creationId xmlns:p14="http://schemas.microsoft.com/office/powerpoint/2010/main" val="24638688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 name="Rectangle 3">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angle 4">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A3C3780F-0B3A-13D1-1763-561ACA5DDAA9}"/>
              </a:ext>
            </a:extLst>
          </p:cNvPr>
          <p:cNvSpPr>
            <a:spLocks noGrp="1"/>
          </p:cNvSpPr>
          <p:nvPr>
            <p:ph type="title"/>
          </p:nvPr>
        </p:nvSpPr>
        <p:spPr>
          <a:xfrm>
            <a:off x="1524000" y="551962"/>
            <a:ext cx="9144000" cy="2877038"/>
          </a:xfrm>
        </p:spPr>
        <p:txBody>
          <a:bodyPr vert="horz" lIns="91440" tIns="45720" rIns="91440" bIns="45720" rtlCol="0" anchor="ctr">
            <a:normAutofit/>
          </a:bodyPr>
          <a:lstStyle/>
          <a:p>
            <a:pPr algn="ctr"/>
            <a:r>
              <a:rPr lang="en-US" sz="4800" kern="1200" dirty="0">
                <a:solidFill>
                  <a:schemeClr val="tx1"/>
                </a:solidFill>
                <a:latin typeface="+mj-lt"/>
                <a:ea typeface="+mj-ea"/>
                <a:cs typeface="+mj-cs"/>
              </a:rPr>
              <a:t>Cytopenias Documented with Agents Targeting the PI3K/AKT/mTOR Pathway</a:t>
            </a:r>
          </a:p>
        </p:txBody>
      </p:sp>
      <p:cxnSp>
        <p:nvCxnSpPr>
          <p:cNvPr id="8" name="Straight Connector 7">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Title 3">
            <a:extLst>
              <a:ext uri="{FF2B5EF4-FFF2-40B4-BE49-F238E27FC236}">
                <a16:creationId xmlns:a16="http://schemas.microsoft.com/office/drawing/2014/main" id="{1D55ACF4-56CD-80D6-2203-9C37E0173595}"/>
              </a:ext>
            </a:extLst>
          </p:cNvPr>
          <p:cNvSpPr txBox="1">
            <a:spLocks/>
          </p:cNvSpPr>
          <p:nvPr/>
        </p:nvSpPr>
        <p:spPr>
          <a:xfrm>
            <a:off x="1524000" y="3062689"/>
            <a:ext cx="9144000" cy="20941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Display" panose="02110004020202020204"/>
                <a:ea typeface="+mj-ea"/>
                <a:cs typeface="+mj-cs"/>
              </a:rPr>
              <a:t>Kelly Fischer, MSN, FNP-BC</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ptos Display" panose="02110004020202020204"/>
                <a:ea typeface="+mj-ea"/>
                <a:cs typeface="+mj-cs"/>
              </a:rPr>
              <a:t>Family Nurse Practitioner</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ptos Display" panose="02110004020202020204"/>
                <a:ea typeface="+mj-ea"/>
                <a:cs typeface="+mj-cs"/>
              </a:rPr>
              <a:t>Dana-Farber Cancer Institute</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ptos Display" panose="02110004020202020204"/>
                <a:ea typeface="+mj-ea"/>
                <a:cs typeface="+mj-cs"/>
              </a:rPr>
              <a:t>Boston, Massachusetts</a:t>
            </a:r>
          </a:p>
        </p:txBody>
      </p:sp>
    </p:spTree>
    <p:extLst>
      <p:ext uri="{BB962C8B-B14F-4D97-AF65-F5344CB8AC3E}">
        <p14:creationId xmlns:p14="http://schemas.microsoft.com/office/powerpoint/2010/main" val="386245808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Rectangle 6">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aphicFrame>
        <p:nvGraphicFramePr>
          <p:cNvPr id="4" name="Table 3">
            <a:extLst>
              <a:ext uri="{FF2B5EF4-FFF2-40B4-BE49-F238E27FC236}">
                <a16:creationId xmlns:a16="http://schemas.microsoft.com/office/drawing/2014/main" id="{C8F67C3B-376F-0623-A6B1-47EF8C7F72F4}"/>
              </a:ext>
            </a:extLst>
          </p:cNvPr>
          <p:cNvGraphicFramePr>
            <a:graphicFrameLocks noGrp="1"/>
          </p:cNvGraphicFramePr>
          <p:nvPr/>
        </p:nvGraphicFramePr>
        <p:xfrm>
          <a:off x="643467" y="1769968"/>
          <a:ext cx="10905070" cy="3318065"/>
        </p:xfrm>
        <a:graphic>
          <a:graphicData uri="http://schemas.openxmlformats.org/drawingml/2006/table">
            <a:tbl>
              <a:tblPr firstRow="1" bandRow="1">
                <a:tableStyleId>{5C22544A-7EE6-4342-B048-85BDC9FD1C3A}</a:tableStyleId>
              </a:tblPr>
              <a:tblGrid>
                <a:gridCol w="2303102">
                  <a:extLst>
                    <a:ext uri="{9D8B030D-6E8A-4147-A177-3AD203B41FA5}">
                      <a16:colId xmlns:a16="http://schemas.microsoft.com/office/drawing/2014/main" val="2159229225"/>
                    </a:ext>
                  </a:extLst>
                </a:gridCol>
                <a:gridCol w="2495540">
                  <a:extLst>
                    <a:ext uri="{9D8B030D-6E8A-4147-A177-3AD203B41FA5}">
                      <a16:colId xmlns:a16="http://schemas.microsoft.com/office/drawing/2014/main" val="1825375958"/>
                    </a:ext>
                  </a:extLst>
                </a:gridCol>
                <a:gridCol w="1826738">
                  <a:extLst>
                    <a:ext uri="{9D8B030D-6E8A-4147-A177-3AD203B41FA5}">
                      <a16:colId xmlns:a16="http://schemas.microsoft.com/office/drawing/2014/main" val="1891430931"/>
                    </a:ext>
                  </a:extLst>
                </a:gridCol>
                <a:gridCol w="1987629">
                  <a:extLst>
                    <a:ext uri="{9D8B030D-6E8A-4147-A177-3AD203B41FA5}">
                      <a16:colId xmlns:a16="http://schemas.microsoft.com/office/drawing/2014/main" val="1803303691"/>
                    </a:ext>
                  </a:extLst>
                </a:gridCol>
                <a:gridCol w="2292061">
                  <a:extLst>
                    <a:ext uri="{9D8B030D-6E8A-4147-A177-3AD203B41FA5}">
                      <a16:colId xmlns:a16="http://schemas.microsoft.com/office/drawing/2014/main" val="327624079"/>
                    </a:ext>
                  </a:extLst>
                </a:gridCol>
              </a:tblGrid>
              <a:tr h="1454153">
                <a:tc>
                  <a:txBody>
                    <a:bodyPr/>
                    <a:lstStyle/>
                    <a:p>
                      <a:r>
                        <a:rPr lang="en-US" sz="2800"/>
                        <a:t>Adverse Reaction: Cytopenias</a:t>
                      </a:r>
                      <a:endParaRPr lang="en-US" sz="2800" dirty="0"/>
                    </a:p>
                  </a:txBody>
                  <a:tcPr marL="145823" marR="145823" marT="72911" marB="72911"/>
                </a:tc>
                <a:tc>
                  <a:txBody>
                    <a:bodyPr/>
                    <a:lstStyle/>
                    <a:p>
                      <a:r>
                        <a:rPr lang="en-US" sz="2900"/>
                        <a:t>Capivasertib</a:t>
                      </a:r>
                      <a:endParaRPr lang="en-US" sz="2900" dirty="0"/>
                    </a:p>
                  </a:txBody>
                  <a:tcPr marL="145823" marR="145823" marT="72911" marB="72911"/>
                </a:tc>
                <a:tc>
                  <a:txBody>
                    <a:bodyPr/>
                    <a:lstStyle/>
                    <a:p>
                      <a:r>
                        <a:rPr lang="en-US" sz="2900"/>
                        <a:t>Alpelisib</a:t>
                      </a:r>
                    </a:p>
                  </a:txBody>
                  <a:tcPr marL="145823" marR="145823" marT="72911" marB="72911"/>
                </a:tc>
                <a:tc>
                  <a:txBody>
                    <a:bodyPr/>
                    <a:lstStyle/>
                    <a:p>
                      <a:r>
                        <a:rPr lang="en-US" sz="2900"/>
                        <a:t>Inavolisib</a:t>
                      </a:r>
                    </a:p>
                  </a:txBody>
                  <a:tcPr marL="145823" marR="145823" marT="72911" marB="72911"/>
                </a:tc>
                <a:tc>
                  <a:txBody>
                    <a:bodyPr/>
                    <a:lstStyle/>
                    <a:p>
                      <a:r>
                        <a:rPr lang="en-US" sz="2900"/>
                        <a:t>Gedatolisib</a:t>
                      </a:r>
                      <a:endParaRPr lang="en-US" sz="2900" dirty="0"/>
                    </a:p>
                  </a:txBody>
                  <a:tcPr marL="145823" marR="145823" marT="72911" marB="72911"/>
                </a:tc>
                <a:extLst>
                  <a:ext uri="{0D108BD9-81ED-4DB2-BD59-A6C34878D82A}">
                    <a16:rowId xmlns:a16="http://schemas.microsoft.com/office/drawing/2014/main" val="3202643661"/>
                  </a:ext>
                </a:extLst>
              </a:tr>
              <a:tr h="621304">
                <a:tc>
                  <a:txBody>
                    <a:bodyPr/>
                    <a:lstStyle/>
                    <a:p>
                      <a:r>
                        <a:rPr lang="en-US" sz="2400"/>
                        <a:t>Neutropenia</a:t>
                      </a:r>
                      <a:endParaRPr lang="en-US" sz="2400" dirty="0"/>
                    </a:p>
                  </a:txBody>
                  <a:tcPr marL="145823" marR="145823" marT="72911" marB="72911"/>
                </a:tc>
                <a:tc>
                  <a:txBody>
                    <a:bodyPr/>
                    <a:lstStyle/>
                    <a:p>
                      <a:r>
                        <a:rPr lang="en-US" sz="2900"/>
                        <a:t>23%</a:t>
                      </a:r>
                      <a:endParaRPr lang="en-US" sz="2900" dirty="0"/>
                    </a:p>
                  </a:txBody>
                  <a:tcPr marL="145823" marR="145823" marT="72911" marB="72911"/>
                </a:tc>
                <a:tc>
                  <a:txBody>
                    <a:bodyPr/>
                    <a:lstStyle/>
                    <a:p>
                      <a:r>
                        <a:rPr lang="en-US" sz="2900"/>
                        <a:t>-</a:t>
                      </a:r>
                      <a:endParaRPr lang="en-US" sz="2900" dirty="0"/>
                    </a:p>
                  </a:txBody>
                  <a:tcPr marL="145823" marR="145823" marT="72911" marB="72911"/>
                </a:tc>
                <a:tc>
                  <a:txBody>
                    <a:bodyPr/>
                    <a:lstStyle/>
                    <a:p>
                      <a:r>
                        <a:rPr lang="en-US" sz="2900"/>
                        <a:t>89%</a:t>
                      </a:r>
                      <a:endParaRPr lang="en-US" sz="2900" dirty="0"/>
                    </a:p>
                  </a:txBody>
                  <a:tcPr marL="145823" marR="145823" marT="72911" marB="72911"/>
                </a:tc>
                <a:tc>
                  <a:txBody>
                    <a:bodyPr/>
                    <a:lstStyle/>
                    <a:p>
                      <a:r>
                        <a:rPr lang="en-US" sz="2900"/>
                        <a:t>65%</a:t>
                      </a:r>
                      <a:endParaRPr lang="en-US" sz="2900" dirty="0"/>
                    </a:p>
                  </a:txBody>
                  <a:tcPr marL="145823" marR="145823" marT="72911" marB="72911"/>
                </a:tc>
                <a:extLst>
                  <a:ext uri="{0D108BD9-81ED-4DB2-BD59-A6C34878D82A}">
                    <a16:rowId xmlns:a16="http://schemas.microsoft.com/office/drawing/2014/main" val="2159217213"/>
                  </a:ext>
                </a:extLst>
              </a:tr>
              <a:tr h="621304">
                <a:tc>
                  <a:txBody>
                    <a:bodyPr/>
                    <a:lstStyle/>
                    <a:p>
                      <a:r>
                        <a:rPr lang="en-US" sz="2400"/>
                        <a:t>Anemia</a:t>
                      </a:r>
                      <a:endParaRPr lang="en-US" sz="2400" dirty="0"/>
                    </a:p>
                  </a:txBody>
                  <a:tcPr marL="145823" marR="145823" marT="72911" marB="72911"/>
                </a:tc>
                <a:tc>
                  <a:txBody>
                    <a:bodyPr/>
                    <a:lstStyle/>
                    <a:p>
                      <a:r>
                        <a:rPr lang="en-US" sz="2900"/>
                        <a:t>45%</a:t>
                      </a:r>
                      <a:endParaRPr lang="en-US" sz="2900" dirty="0"/>
                    </a:p>
                  </a:txBody>
                  <a:tcPr marL="145823" marR="145823" marT="72911" marB="72911"/>
                </a:tc>
                <a:tc>
                  <a:txBody>
                    <a:bodyPr/>
                    <a:lstStyle/>
                    <a:p>
                      <a:r>
                        <a:rPr lang="en-US" sz="2900"/>
                        <a:t>42%</a:t>
                      </a:r>
                      <a:endParaRPr lang="en-US" sz="2900" dirty="0"/>
                    </a:p>
                  </a:txBody>
                  <a:tcPr marL="145823" marR="145823" marT="72911" marB="72911"/>
                </a:tc>
                <a:tc>
                  <a:txBody>
                    <a:bodyPr/>
                    <a:lstStyle/>
                    <a:p>
                      <a:r>
                        <a:rPr lang="en-US" sz="2900"/>
                        <a:t>37%</a:t>
                      </a:r>
                      <a:endParaRPr lang="en-US" sz="2900" dirty="0"/>
                    </a:p>
                  </a:txBody>
                  <a:tcPr marL="145823" marR="145823" marT="72911" marB="72911"/>
                </a:tc>
                <a:tc>
                  <a:txBody>
                    <a:bodyPr/>
                    <a:lstStyle/>
                    <a:p>
                      <a:r>
                        <a:rPr lang="en-US" sz="2900"/>
                        <a:t>42%</a:t>
                      </a:r>
                      <a:endParaRPr lang="en-US" sz="2900" dirty="0"/>
                    </a:p>
                  </a:txBody>
                  <a:tcPr marL="145823" marR="145823" marT="72911" marB="72911"/>
                </a:tc>
                <a:extLst>
                  <a:ext uri="{0D108BD9-81ED-4DB2-BD59-A6C34878D82A}">
                    <a16:rowId xmlns:a16="http://schemas.microsoft.com/office/drawing/2014/main" val="204407484"/>
                  </a:ext>
                </a:extLst>
              </a:tr>
              <a:tr h="621304">
                <a:tc>
                  <a:txBody>
                    <a:bodyPr/>
                    <a:lstStyle/>
                    <a:p>
                      <a:r>
                        <a:rPr lang="en-US" sz="1800"/>
                        <a:t>Thrombocytopenia</a:t>
                      </a:r>
                      <a:endParaRPr lang="en-US" sz="1800" dirty="0"/>
                    </a:p>
                  </a:txBody>
                  <a:tcPr marL="145823" marR="145823" marT="72911" marB="72911"/>
                </a:tc>
                <a:tc>
                  <a:txBody>
                    <a:bodyPr/>
                    <a:lstStyle/>
                    <a:p>
                      <a:r>
                        <a:rPr lang="en-US" sz="2900"/>
                        <a:t>12%</a:t>
                      </a:r>
                      <a:endParaRPr lang="en-US" sz="2900" dirty="0"/>
                    </a:p>
                  </a:txBody>
                  <a:tcPr marL="145823" marR="145823" marT="72911" marB="72911"/>
                </a:tc>
                <a:tc>
                  <a:txBody>
                    <a:bodyPr/>
                    <a:lstStyle/>
                    <a:p>
                      <a:r>
                        <a:rPr lang="en-US" sz="2900"/>
                        <a:t>14%</a:t>
                      </a:r>
                      <a:endParaRPr lang="en-US" sz="2900" dirty="0"/>
                    </a:p>
                  </a:txBody>
                  <a:tcPr marL="145823" marR="145823" marT="72911" marB="72911"/>
                </a:tc>
                <a:tc>
                  <a:txBody>
                    <a:bodyPr/>
                    <a:lstStyle/>
                    <a:p>
                      <a:r>
                        <a:rPr lang="en-US" sz="2900"/>
                        <a:t>48%</a:t>
                      </a:r>
                      <a:endParaRPr lang="en-US" sz="2900" dirty="0"/>
                    </a:p>
                  </a:txBody>
                  <a:tcPr marL="145823" marR="145823" marT="72911" marB="72911"/>
                </a:tc>
                <a:tc>
                  <a:txBody>
                    <a:bodyPr/>
                    <a:lstStyle/>
                    <a:p>
                      <a:r>
                        <a:rPr lang="en-US" sz="2900"/>
                        <a:t>4%</a:t>
                      </a:r>
                      <a:endParaRPr lang="en-US" sz="2900" dirty="0"/>
                    </a:p>
                  </a:txBody>
                  <a:tcPr marL="145823" marR="145823" marT="72911" marB="72911"/>
                </a:tc>
                <a:extLst>
                  <a:ext uri="{0D108BD9-81ED-4DB2-BD59-A6C34878D82A}">
                    <a16:rowId xmlns:a16="http://schemas.microsoft.com/office/drawing/2014/main" val="2027730070"/>
                  </a:ext>
                </a:extLst>
              </a:tr>
            </a:tbl>
          </a:graphicData>
        </a:graphic>
      </p:graphicFrame>
    </p:spTree>
    <p:extLst>
      <p:ext uri="{BB962C8B-B14F-4D97-AF65-F5344CB8AC3E}">
        <p14:creationId xmlns:p14="http://schemas.microsoft.com/office/powerpoint/2010/main" val="105381752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7" name="Group 6">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Rectangle 7">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099F4C19-B5C4-695A-C43B-FB1B49EAC6BA}"/>
              </a:ext>
            </a:extLst>
          </p:cNvPr>
          <p:cNvSpPr>
            <a:spLocks noGrp="1"/>
          </p:cNvSpPr>
          <p:nvPr>
            <p:ph type="title"/>
          </p:nvPr>
        </p:nvSpPr>
        <p:spPr>
          <a:xfrm>
            <a:off x="1043631" y="809898"/>
            <a:ext cx="10173010" cy="1554480"/>
          </a:xfrm>
        </p:spPr>
        <p:txBody>
          <a:bodyPr anchor="ctr">
            <a:normAutofit/>
          </a:bodyPr>
          <a:lstStyle/>
          <a:p>
            <a:r>
              <a:rPr lang="en-US" sz="3400"/>
              <a:t>Appropriate monitoring of complete blood counts in patients receiving agents targeting the PI3K/AKT/mTOR pathway</a:t>
            </a:r>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10" name="Content Placeholder 2">
            <a:extLst>
              <a:ext uri="{FF2B5EF4-FFF2-40B4-BE49-F238E27FC236}">
                <a16:creationId xmlns:a16="http://schemas.microsoft.com/office/drawing/2014/main" id="{692BBE5D-0AF0-FF04-9037-AE135DACA2AB}"/>
              </a:ext>
            </a:extLst>
          </p:cNvPr>
          <p:cNvGraphicFramePr>
            <a:graphicFrameLocks noGrp="1"/>
          </p:cNvGraphicFramePr>
          <p:nvPr>
            <p:ph idx="1"/>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038287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5EB88-3189-84E1-0623-F72019F32E35}"/>
              </a:ext>
            </a:extLst>
          </p:cNvPr>
          <p:cNvSpPr>
            <a:spLocks noGrp="1"/>
          </p:cNvSpPr>
          <p:nvPr>
            <p:ph type="ctrTitle"/>
          </p:nvPr>
        </p:nvSpPr>
        <p:spPr/>
        <p:txBody>
          <a:bodyPr>
            <a:normAutofit/>
          </a:bodyPr>
          <a:lstStyle/>
          <a:p>
            <a:r>
              <a:rPr lang="en-US" dirty="0"/>
              <a:t>The Role of the PI3K Pathway in HR+ Breast Cancer</a:t>
            </a:r>
          </a:p>
        </p:txBody>
      </p:sp>
      <p:sp>
        <p:nvSpPr>
          <p:cNvPr id="3" name="Subtitle 2">
            <a:extLst>
              <a:ext uri="{FF2B5EF4-FFF2-40B4-BE49-F238E27FC236}">
                <a16:creationId xmlns:a16="http://schemas.microsoft.com/office/drawing/2014/main" id="{D22E62E9-EE0D-3299-6D3F-430CBC468CC9}"/>
              </a:ext>
            </a:extLst>
          </p:cNvPr>
          <p:cNvSpPr>
            <a:spLocks noGrp="1"/>
          </p:cNvSpPr>
          <p:nvPr>
            <p:ph type="subTitle" idx="1"/>
          </p:nvPr>
        </p:nvSpPr>
        <p:spPr>
          <a:xfrm>
            <a:off x="704849" y="5648003"/>
            <a:ext cx="10572751" cy="1069526"/>
          </a:xfrm>
        </p:spPr>
        <p:txBody>
          <a:bodyPr>
            <a:normAutofit fontScale="85000" lnSpcReduction="20000"/>
          </a:bodyPr>
          <a:lstStyle/>
          <a:p>
            <a:r>
              <a:rPr lang="en-US" dirty="0"/>
              <a:t>Reva Basho, MD</a:t>
            </a:r>
          </a:p>
          <a:p>
            <a:r>
              <a:rPr lang="en-US" dirty="0"/>
              <a:t>Associate Professor of Medicine</a:t>
            </a:r>
          </a:p>
          <a:p>
            <a:r>
              <a:rPr lang="en-US" dirty="0"/>
              <a:t>Chief Medical Officer</a:t>
            </a:r>
          </a:p>
          <a:p>
            <a:r>
              <a:rPr lang="en-US" dirty="0"/>
              <a:t>Ellison Medical Institute</a:t>
            </a:r>
          </a:p>
        </p:txBody>
      </p:sp>
      <p:sp>
        <p:nvSpPr>
          <p:cNvPr id="4" name="AutoShape 2">
            <a:extLst>
              <a:ext uri="{FF2B5EF4-FFF2-40B4-BE49-F238E27FC236}">
                <a16:creationId xmlns:a16="http://schemas.microsoft.com/office/drawing/2014/main" id="{71E64968-0140-C73C-B538-0065DBFE263A}"/>
              </a:ext>
            </a:extLst>
          </p:cNvPr>
          <p:cNvSpPr/>
          <p:nvPr/>
        </p:nvSpPr>
        <p:spPr>
          <a:xfrm flipV="1">
            <a:off x="698500" y="5308601"/>
            <a:ext cx="10579100" cy="39951"/>
          </a:xfrm>
          <a:prstGeom prst="line">
            <a:avLst/>
          </a:prstGeom>
          <a:ln w="47625" cap="flat">
            <a:solidFill>
              <a:srgbClr val="FFFFFF"/>
            </a:solidFill>
            <a:prstDash val="solid"/>
            <a:headEnd type="none" w="sm" len="sm"/>
            <a:tailEnd type="none" w="sm" len="sm"/>
          </a:ln>
        </p:spPr>
        <p:txBody>
          <a:body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84465994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0F157720-4C12-EDB9-60F5-ADC26131945D}"/>
              </a:ext>
            </a:extLst>
          </p:cNvPr>
          <p:cNvSpPr>
            <a:spLocks noGrp="1"/>
          </p:cNvSpPr>
          <p:nvPr>
            <p:ph type="title"/>
          </p:nvPr>
        </p:nvSpPr>
        <p:spPr>
          <a:xfrm>
            <a:off x="1383564" y="348865"/>
            <a:ext cx="9718111" cy="1576446"/>
          </a:xfrm>
        </p:spPr>
        <p:txBody>
          <a:bodyPr anchor="ctr">
            <a:normAutofit/>
          </a:bodyPr>
          <a:lstStyle/>
          <a:p>
            <a:pPr algn="ctr"/>
            <a:r>
              <a:rPr lang="en-US" sz="3400" dirty="0">
                <a:solidFill>
                  <a:srgbClr val="FFFFFF"/>
                </a:solidFill>
              </a:rPr>
              <a:t>Thresholds for dose modification, treatment interruption and treatment discontinuation in patients experiencing cytopenias: </a:t>
            </a:r>
            <a:r>
              <a:rPr lang="en-US" sz="3400" dirty="0" err="1">
                <a:solidFill>
                  <a:srgbClr val="FFFFFF"/>
                </a:solidFill>
              </a:rPr>
              <a:t>Inavolisib</a:t>
            </a:r>
            <a:r>
              <a:rPr lang="en-US" sz="3400" dirty="0">
                <a:solidFill>
                  <a:srgbClr val="FFFFFF"/>
                </a:solidFill>
              </a:rPr>
              <a:t> </a:t>
            </a:r>
          </a:p>
        </p:txBody>
      </p:sp>
      <p:graphicFrame>
        <p:nvGraphicFramePr>
          <p:cNvPr id="4" name="Content Placeholder 3">
            <a:extLst>
              <a:ext uri="{FF2B5EF4-FFF2-40B4-BE49-F238E27FC236}">
                <a16:creationId xmlns:a16="http://schemas.microsoft.com/office/drawing/2014/main" id="{4E84D110-8347-88B5-ABED-2A5F05808E8E}"/>
              </a:ext>
            </a:extLst>
          </p:cNvPr>
          <p:cNvGraphicFramePr>
            <a:graphicFrameLocks noGrp="1"/>
          </p:cNvGraphicFramePr>
          <p:nvPr>
            <p:ph idx="1"/>
          </p:nvPr>
        </p:nvGraphicFramePr>
        <p:xfrm>
          <a:off x="644056" y="2628218"/>
          <a:ext cx="10927829" cy="3664928"/>
        </p:xfrm>
        <a:graphic>
          <a:graphicData uri="http://schemas.openxmlformats.org/drawingml/2006/table">
            <a:tbl>
              <a:tblPr firstRow="1" bandRow="1">
                <a:tableStyleId>{5C22544A-7EE6-4342-B048-85BDC9FD1C3A}</a:tableStyleId>
              </a:tblPr>
              <a:tblGrid>
                <a:gridCol w="3572295">
                  <a:extLst>
                    <a:ext uri="{9D8B030D-6E8A-4147-A177-3AD203B41FA5}">
                      <a16:colId xmlns:a16="http://schemas.microsoft.com/office/drawing/2014/main" val="3674828784"/>
                    </a:ext>
                  </a:extLst>
                </a:gridCol>
                <a:gridCol w="7355534">
                  <a:extLst>
                    <a:ext uri="{9D8B030D-6E8A-4147-A177-3AD203B41FA5}">
                      <a16:colId xmlns:a16="http://schemas.microsoft.com/office/drawing/2014/main" val="267256826"/>
                    </a:ext>
                  </a:extLst>
                </a:gridCol>
              </a:tblGrid>
              <a:tr h="726382">
                <a:tc>
                  <a:txBody>
                    <a:bodyPr/>
                    <a:lstStyle/>
                    <a:p>
                      <a:r>
                        <a:rPr lang="en-US" sz="3200"/>
                        <a:t>Severity </a:t>
                      </a:r>
                    </a:p>
                  </a:txBody>
                  <a:tcPr marL="165087" marR="165087" marT="82543" marB="82543"/>
                </a:tc>
                <a:tc>
                  <a:txBody>
                    <a:bodyPr/>
                    <a:lstStyle/>
                    <a:p>
                      <a:r>
                        <a:rPr lang="en-US" sz="3200"/>
                        <a:t>Dose Modification </a:t>
                      </a:r>
                    </a:p>
                  </a:txBody>
                  <a:tcPr marL="165087" marR="165087" marT="82543" marB="82543"/>
                </a:tc>
                <a:extLst>
                  <a:ext uri="{0D108BD9-81ED-4DB2-BD59-A6C34878D82A}">
                    <a16:rowId xmlns:a16="http://schemas.microsoft.com/office/drawing/2014/main" val="1075932055"/>
                  </a:ext>
                </a:extLst>
              </a:tr>
              <a:tr h="726382">
                <a:tc>
                  <a:txBody>
                    <a:bodyPr/>
                    <a:lstStyle/>
                    <a:p>
                      <a:r>
                        <a:rPr lang="en-US" sz="3200"/>
                        <a:t>Grade 1, 2, or 3 </a:t>
                      </a:r>
                    </a:p>
                  </a:txBody>
                  <a:tcPr marL="165087" marR="165087" marT="82543" marB="82543"/>
                </a:tc>
                <a:tc>
                  <a:txBody>
                    <a:bodyPr/>
                    <a:lstStyle/>
                    <a:p>
                      <a:r>
                        <a:rPr lang="en-US" sz="3200" dirty="0"/>
                        <a:t>None required</a:t>
                      </a:r>
                    </a:p>
                  </a:txBody>
                  <a:tcPr marL="165087" marR="165087" marT="82543" marB="82543"/>
                </a:tc>
                <a:extLst>
                  <a:ext uri="{0D108BD9-81ED-4DB2-BD59-A6C34878D82A}">
                    <a16:rowId xmlns:a16="http://schemas.microsoft.com/office/drawing/2014/main" val="879561196"/>
                  </a:ext>
                </a:extLst>
              </a:tr>
              <a:tr h="2212164">
                <a:tc>
                  <a:txBody>
                    <a:bodyPr/>
                    <a:lstStyle/>
                    <a:p>
                      <a:r>
                        <a:rPr lang="en-US" sz="3200"/>
                        <a:t>Grade 4 </a:t>
                      </a:r>
                    </a:p>
                  </a:txBody>
                  <a:tcPr marL="165087" marR="165087" marT="82543" marB="82543"/>
                </a:tc>
                <a:tc>
                  <a:txBody>
                    <a:bodyPr/>
                    <a:lstStyle/>
                    <a:p>
                      <a:r>
                        <a:rPr lang="en-US" sz="3200" dirty="0"/>
                        <a:t>Hold until recover to less than or equal to grade 2</a:t>
                      </a:r>
                    </a:p>
                    <a:p>
                      <a:r>
                        <a:rPr lang="en-US" sz="3200" dirty="0"/>
                        <a:t>Resume at same dose or reduce one dose level</a:t>
                      </a:r>
                    </a:p>
                  </a:txBody>
                  <a:tcPr marL="165087" marR="165087" marT="82543" marB="82543"/>
                </a:tc>
                <a:extLst>
                  <a:ext uri="{0D108BD9-81ED-4DB2-BD59-A6C34878D82A}">
                    <a16:rowId xmlns:a16="http://schemas.microsoft.com/office/drawing/2014/main" val="198262981"/>
                  </a:ext>
                </a:extLst>
              </a:tr>
            </a:tbl>
          </a:graphicData>
        </a:graphic>
      </p:graphicFrame>
    </p:spTree>
    <p:extLst>
      <p:ext uri="{BB962C8B-B14F-4D97-AF65-F5344CB8AC3E}">
        <p14:creationId xmlns:p14="http://schemas.microsoft.com/office/powerpoint/2010/main" val="255825540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Rectangle 6">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Rectangle 7">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A1E63C20-3DFF-FDC9-1463-ACFB561133DC}"/>
              </a:ext>
            </a:extLst>
          </p:cNvPr>
          <p:cNvSpPr>
            <a:spLocks noGrp="1"/>
          </p:cNvSpPr>
          <p:nvPr>
            <p:ph type="title"/>
          </p:nvPr>
        </p:nvSpPr>
        <p:spPr>
          <a:xfrm>
            <a:off x="1372547" y="149861"/>
            <a:ext cx="9718111" cy="1576446"/>
          </a:xfrm>
        </p:spPr>
        <p:txBody>
          <a:bodyPr anchor="ctr">
            <a:noAutofit/>
          </a:bodyPr>
          <a:lstStyle/>
          <a:p>
            <a:pPr algn="ctr"/>
            <a:br>
              <a:rPr lang="en-US" sz="3400" dirty="0">
                <a:solidFill>
                  <a:srgbClr val="FFFFFF"/>
                </a:solidFill>
              </a:rPr>
            </a:br>
            <a:r>
              <a:rPr lang="en-US" sz="3400" dirty="0">
                <a:solidFill>
                  <a:srgbClr val="FFFFFF"/>
                </a:solidFill>
              </a:rPr>
              <a:t>Thresholds for dose modification, treatment interruption and treatment discontinuation in patients experiencing cytopenias: </a:t>
            </a:r>
            <a:r>
              <a:rPr lang="en-US" sz="3400" dirty="0" err="1">
                <a:solidFill>
                  <a:srgbClr val="FFFFFF"/>
                </a:solidFill>
              </a:rPr>
              <a:t>Capivasertib</a:t>
            </a:r>
            <a:endParaRPr lang="en-US" sz="3400" dirty="0">
              <a:solidFill>
                <a:srgbClr val="FFFFFF"/>
              </a:solidFill>
            </a:endParaRPr>
          </a:p>
        </p:txBody>
      </p:sp>
      <p:graphicFrame>
        <p:nvGraphicFramePr>
          <p:cNvPr id="4" name="Content Placeholder 3">
            <a:extLst>
              <a:ext uri="{FF2B5EF4-FFF2-40B4-BE49-F238E27FC236}">
                <a16:creationId xmlns:a16="http://schemas.microsoft.com/office/drawing/2014/main" id="{41BA3966-A6B2-1A84-1893-40AE7CCC3F79}"/>
              </a:ext>
            </a:extLst>
          </p:cNvPr>
          <p:cNvGraphicFramePr>
            <a:graphicFrameLocks noGrp="1"/>
          </p:cNvGraphicFramePr>
          <p:nvPr>
            <p:ph idx="1"/>
          </p:nvPr>
        </p:nvGraphicFramePr>
        <p:xfrm>
          <a:off x="644056" y="2752363"/>
          <a:ext cx="10927830" cy="3416639"/>
        </p:xfrm>
        <a:graphic>
          <a:graphicData uri="http://schemas.openxmlformats.org/drawingml/2006/table">
            <a:tbl>
              <a:tblPr firstRow="1" bandRow="1">
                <a:tableStyleId>{5C22544A-7EE6-4342-B048-85BDC9FD1C3A}</a:tableStyleId>
              </a:tblPr>
              <a:tblGrid>
                <a:gridCol w="2890739">
                  <a:extLst>
                    <a:ext uri="{9D8B030D-6E8A-4147-A177-3AD203B41FA5}">
                      <a16:colId xmlns:a16="http://schemas.microsoft.com/office/drawing/2014/main" val="3062122281"/>
                    </a:ext>
                  </a:extLst>
                </a:gridCol>
                <a:gridCol w="8037091">
                  <a:extLst>
                    <a:ext uri="{9D8B030D-6E8A-4147-A177-3AD203B41FA5}">
                      <a16:colId xmlns:a16="http://schemas.microsoft.com/office/drawing/2014/main" val="3744765579"/>
                    </a:ext>
                  </a:extLst>
                </a:gridCol>
              </a:tblGrid>
              <a:tr h="461142">
                <a:tc>
                  <a:txBody>
                    <a:bodyPr/>
                    <a:lstStyle/>
                    <a:p>
                      <a:r>
                        <a:rPr lang="en-US" sz="2100"/>
                        <a:t>Severity </a:t>
                      </a:r>
                    </a:p>
                  </a:txBody>
                  <a:tcPr marL="104805" marR="104805" marT="52402" marB="52402"/>
                </a:tc>
                <a:tc>
                  <a:txBody>
                    <a:bodyPr/>
                    <a:lstStyle/>
                    <a:p>
                      <a:r>
                        <a:rPr lang="en-US" sz="2100" dirty="0"/>
                        <a:t>Dose Modification </a:t>
                      </a:r>
                    </a:p>
                  </a:txBody>
                  <a:tcPr marL="104805" marR="104805" marT="52402" marB="52402"/>
                </a:tc>
                <a:extLst>
                  <a:ext uri="{0D108BD9-81ED-4DB2-BD59-A6C34878D82A}">
                    <a16:rowId xmlns:a16="http://schemas.microsoft.com/office/drawing/2014/main" val="3008503258"/>
                  </a:ext>
                </a:extLst>
              </a:tr>
              <a:tr h="775556">
                <a:tc>
                  <a:txBody>
                    <a:bodyPr/>
                    <a:lstStyle/>
                    <a:p>
                      <a:r>
                        <a:rPr lang="en-US" sz="2100" dirty="0"/>
                        <a:t>Grade 2</a:t>
                      </a:r>
                    </a:p>
                  </a:txBody>
                  <a:tcPr marL="104805" marR="104805" marT="52402" marB="52402"/>
                </a:tc>
                <a:tc>
                  <a:txBody>
                    <a:bodyPr/>
                    <a:lstStyle/>
                    <a:p>
                      <a:r>
                        <a:rPr lang="en-US" sz="2100" dirty="0"/>
                        <a:t>Withhold </a:t>
                      </a:r>
                      <a:r>
                        <a:rPr lang="en-US" sz="2100" dirty="0" err="1"/>
                        <a:t>Capivaertib</a:t>
                      </a:r>
                      <a:r>
                        <a:rPr lang="en-US" sz="2100" dirty="0"/>
                        <a:t> until recovery to less than or equal to Grade 1 </a:t>
                      </a:r>
                    </a:p>
                    <a:p>
                      <a:r>
                        <a:rPr lang="en-US" sz="2100" dirty="0"/>
                        <a:t>Resume </a:t>
                      </a:r>
                      <a:r>
                        <a:rPr lang="en-US" sz="2100" dirty="0" err="1"/>
                        <a:t>Capivasertib</a:t>
                      </a:r>
                      <a:r>
                        <a:rPr lang="en-US" sz="2100" dirty="0"/>
                        <a:t> at same dose </a:t>
                      </a:r>
                    </a:p>
                  </a:txBody>
                  <a:tcPr marL="104805" marR="104805" marT="52402" marB="52402"/>
                </a:tc>
                <a:extLst>
                  <a:ext uri="{0D108BD9-81ED-4DB2-BD59-A6C34878D82A}">
                    <a16:rowId xmlns:a16="http://schemas.microsoft.com/office/drawing/2014/main" val="1274212762"/>
                  </a:ext>
                </a:extLst>
              </a:tr>
              <a:tr h="1718799">
                <a:tc>
                  <a:txBody>
                    <a:bodyPr/>
                    <a:lstStyle/>
                    <a:p>
                      <a:r>
                        <a:rPr lang="en-US" sz="2100"/>
                        <a:t>Grade 3</a:t>
                      </a:r>
                    </a:p>
                  </a:txBody>
                  <a:tcPr marL="104805" marR="104805" marT="52402" marB="52402"/>
                </a:tc>
                <a:tc>
                  <a:txBody>
                    <a:bodyPr/>
                    <a:lstStyle/>
                    <a:p>
                      <a:r>
                        <a:rPr lang="en-US" sz="2100"/>
                        <a:t>Withhold Capivasertib until recovery to less than or equal to Grade 1</a:t>
                      </a:r>
                    </a:p>
                    <a:p>
                      <a:r>
                        <a:rPr lang="en-US" sz="2100"/>
                        <a:t>If recovery occurs in less than or equal to 28 days, resume at same dose. If recovery occurs in greater than 28 days, resume at one lower dose</a:t>
                      </a:r>
                    </a:p>
                  </a:txBody>
                  <a:tcPr marL="104805" marR="104805" marT="52402" marB="52402"/>
                </a:tc>
                <a:extLst>
                  <a:ext uri="{0D108BD9-81ED-4DB2-BD59-A6C34878D82A}">
                    <a16:rowId xmlns:a16="http://schemas.microsoft.com/office/drawing/2014/main" val="1607420164"/>
                  </a:ext>
                </a:extLst>
              </a:tr>
              <a:tr h="461142">
                <a:tc>
                  <a:txBody>
                    <a:bodyPr/>
                    <a:lstStyle/>
                    <a:p>
                      <a:r>
                        <a:rPr lang="en-US" sz="2100"/>
                        <a:t>Grade 4 </a:t>
                      </a:r>
                    </a:p>
                  </a:txBody>
                  <a:tcPr marL="104805" marR="104805" marT="52402" marB="52402"/>
                </a:tc>
                <a:tc>
                  <a:txBody>
                    <a:bodyPr/>
                    <a:lstStyle/>
                    <a:p>
                      <a:r>
                        <a:rPr lang="en-US" sz="2100" dirty="0"/>
                        <a:t>Permanently discontinue </a:t>
                      </a:r>
                    </a:p>
                  </a:txBody>
                  <a:tcPr marL="104805" marR="104805" marT="52402" marB="52402"/>
                </a:tc>
                <a:extLst>
                  <a:ext uri="{0D108BD9-81ED-4DB2-BD59-A6C34878D82A}">
                    <a16:rowId xmlns:a16="http://schemas.microsoft.com/office/drawing/2014/main" val="2261668382"/>
                  </a:ext>
                </a:extLst>
              </a:tr>
            </a:tbl>
          </a:graphicData>
        </a:graphic>
      </p:graphicFrame>
    </p:spTree>
    <p:extLst>
      <p:ext uri="{BB962C8B-B14F-4D97-AF65-F5344CB8AC3E}">
        <p14:creationId xmlns:p14="http://schemas.microsoft.com/office/powerpoint/2010/main" val="413500077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30B7B-E1A6-EF13-521A-57CDB6EAB693}"/>
              </a:ext>
            </a:extLst>
          </p:cNvPr>
          <p:cNvSpPr>
            <a:spLocks noGrp="1"/>
          </p:cNvSpPr>
          <p:nvPr>
            <p:ph type="title"/>
          </p:nvPr>
        </p:nvSpPr>
        <p:spPr>
          <a:xfrm>
            <a:off x="838200" y="681037"/>
            <a:ext cx="10515600" cy="1325563"/>
          </a:xfrm>
        </p:spPr>
        <p:txBody>
          <a:bodyPr>
            <a:normAutofit fontScale="90000"/>
          </a:bodyPr>
          <a:lstStyle/>
          <a:p>
            <a:r>
              <a:rPr lang="en-US"/>
              <a:t>Role of other supportive care strategies to manage cytopenias with agents targeting the PI3K/AKT/mTOR pathway</a:t>
            </a:r>
            <a:endParaRPr lang="en-US" dirty="0"/>
          </a:p>
        </p:txBody>
      </p:sp>
      <p:sp>
        <p:nvSpPr>
          <p:cNvPr id="3" name="Content Placeholder 2">
            <a:extLst>
              <a:ext uri="{FF2B5EF4-FFF2-40B4-BE49-F238E27FC236}">
                <a16:creationId xmlns:a16="http://schemas.microsoft.com/office/drawing/2014/main" id="{7BCCE2F5-06F6-A1C2-E49E-B1C2568D12F7}"/>
              </a:ext>
            </a:extLst>
          </p:cNvPr>
          <p:cNvSpPr>
            <a:spLocks noGrp="1"/>
          </p:cNvSpPr>
          <p:nvPr>
            <p:ph idx="1"/>
          </p:nvPr>
        </p:nvSpPr>
        <p:spPr>
          <a:xfrm>
            <a:off x="699304" y="2506662"/>
            <a:ext cx="10515600" cy="4351338"/>
          </a:xfrm>
        </p:spPr>
        <p:txBody>
          <a:bodyPr/>
          <a:lstStyle/>
          <a:p>
            <a:r>
              <a:rPr lang="en-US"/>
              <a:t>Usually, first step in managing cytopenias is to interrupt therapy and/or modify dose if needed </a:t>
            </a:r>
          </a:p>
          <a:p>
            <a:r>
              <a:rPr lang="en-US"/>
              <a:t>Growth factor support (ie filgrastim) is not usually recommended as a prophylactic measure when starting these therapies</a:t>
            </a:r>
          </a:p>
          <a:p>
            <a:r>
              <a:rPr lang="en-US"/>
              <a:t>Can consider transfusions as needed for anemia, thrombocytopenia</a:t>
            </a:r>
            <a:endParaRPr lang="en-US" dirty="0"/>
          </a:p>
        </p:txBody>
      </p:sp>
    </p:spTree>
    <p:extLst>
      <p:ext uri="{BB962C8B-B14F-4D97-AF65-F5344CB8AC3E}">
        <p14:creationId xmlns:p14="http://schemas.microsoft.com/office/powerpoint/2010/main" val="120585888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0F0AF-91E4-6E66-D7E5-3CCC208ED5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583ADB-7E4F-BFEA-5830-353FC1891692}"/>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414334328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82A57-3398-AE3D-8567-B3EC1B94A19E}"/>
              </a:ext>
            </a:extLst>
          </p:cNvPr>
          <p:cNvSpPr>
            <a:spLocks noGrp="1"/>
          </p:cNvSpPr>
          <p:nvPr>
            <p:ph type="title"/>
          </p:nvPr>
        </p:nvSpPr>
        <p:spPr>
          <a:xfrm>
            <a:off x="757177" y="399849"/>
            <a:ext cx="10515600" cy="1325563"/>
          </a:xfrm>
        </p:spPr>
        <p:txBody>
          <a:bodyPr>
            <a:normAutofit/>
          </a:bodyPr>
          <a:lstStyle/>
          <a:p>
            <a:r>
              <a:rPr lang="en-US" sz="3600" dirty="0"/>
              <a:t>Case Presentation: A 54-year-old female with hormone positive, HER2 negative metastatic breast cancer</a:t>
            </a:r>
          </a:p>
        </p:txBody>
      </p:sp>
      <p:sp>
        <p:nvSpPr>
          <p:cNvPr id="3" name="Content Placeholder 2">
            <a:extLst>
              <a:ext uri="{FF2B5EF4-FFF2-40B4-BE49-F238E27FC236}">
                <a16:creationId xmlns:a16="http://schemas.microsoft.com/office/drawing/2014/main" id="{4692B373-5821-6962-BC52-BDA23D4E56E9}"/>
              </a:ext>
            </a:extLst>
          </p:cNvPr>
          <p:cNvSpPr>
            <a:spLocks noGrp="1"/>
          </p:cNvSpPr>
          <p:nvPr>
            <p:ph idx="1"/>
          </p:nvPr>
        </p:nvSpPr>
        <p:spPr>
          <a:xfrm>
            <a:off x="676153" y="1818009"/>
            <a:ext cx="10814439" cy="4902280"/>
          </a:xfrm>
        </p:spPr>
        <p:txBody>
          <a:bodyPr>
            <a:normAutofit fontScale="92500" lnSpcReduction="20000"/>
          </a:bodyPr>
          <a:lstStyle/>
          <a:p>
            <a:pPr>
              <a:lnSpc>
                <a:spcPct val="110000"/>
              </a:lnSpc>
              <a:buFontTx/>
              <a:buChar char="-"/>
            </a:pPr>
            <a:r>
              <a:rPr lang="en-US" sz="2400" dirty="0"/>
              <a:t>March 2023: Diagnosed with left invasive ductal carcinoma, ER+, PR+, HER2- (IHC 1+). </a:t>
            </a:r>
          </a:p>
          <a:p>
            <a:pPr>
              <a:lnSpc>
                <a:spcPct val="110000"/>
              </a:lnSpc>
              <a:buFontTx/>
              <a:buChar char="-"/>
            </a:pPr>
            <a:r>
              <a:rPr lang="en-US" sz="2400" dirty="0"/>
              <a:t>April 2023: Underwent left mastectomy and SLNB, showed IDC, grade 3, 4 cm, multifocal LVI, 0/3 SLNs involved by malignancy though one with ITCs </a:t>
            </a:r>
            <a:r>
              <a:rPr lang="en-US" sz="2400" dirty="0">
                <a:sym typeface="Wingdings" panose="05000000000000000000" pitchFamily="2" charset="2"/>
              </a:rPr>
              <a:t> pT2N0(</a:t>
            </a:r>
            <a:r>
              <a:rPr lang="en-US" sz="2400" dirty="0" err="1">
                <a:sym typeface="Wingdings" panose="05000000000000000000" pitchFamily="2" charset="2"/>
              </a:rPr>
              <a:t>i</a:t>
            </a:r>
            <a:r>
              <a:rPr lang="en-US" sz="2400" dirty="0">
                <a:sym typeface="Wingdings" panose="05000000000000000000" pitchFamily="2" charset="2"/>
              </a:rPr>
              <a:t>+)(</a:t>
            </a:r>
            <a:r>
              <a:rPr lang="en-US" sz="2400" dirty="0" err="1">
                <a:sym typeface="Wingdings" panose="05000000000000000000" pitchFamily="2" charset="2"/>
              </a:rPr>
              <a:t>sn</a:t>
            </a:r>
            <a:r>
              <a:rPr lang="en-US" sz="2400" dirty="0">
                <a:sym typeface="Wingdings" panose="05000000000000000000" pitchFamily="2" charset="2"/>
              </a:rPr>
              <a:t>). Oncotype 33.</a:t>
            </a:r>
          </a:p>
          <a:p>
            <a:pPr>
              <a:lnSpc>
                <a:spcPct val="110000"/>
              </a:lnSpc>
              <a:buFontTx/>
              <a:buChar char="-"/>
            </a:pPr>
            <a:r>
              <a:rPr lang="en-US" sz="2400" dirty="0">
                <a:sym typeface="Wingdings" panose="05000000000000000000" pitchFamily="2" charset="2"/>
              </a:rPr>
              <a:t>May-August 2023: </a:t>
            </a:r>
            <a:r>
              <a:rPr lang="en-US" sz="2400" dirty="0" err="1">
                <a:sym typeface="Wingdings" panose="05000000000000000000" pitchFamily="2" charset="2"/>
              </a:rPr>
              <a:t>ddAC</a:t>
            </a:r>
            <a:r>
              <a:rPr lang="en-US" sz="2400" dirty="0">
                <a:sym typeface="Wingdings" panose="05000000000000000000" pitchFamily="2" charset="2"/>
              </a:rPr>
              <a:t>-T (</a:t>
            </a:r>
            <a:r>
              <a:rPr lang="en-US" sz="2400" dirty="0" err="1">
                <a:sym typeface="Wingdings" panose="05000000000000000000" pitchFamily="2" charset="2"/>
              </a:rPr>
              <a:t>taxol</a:t>
            </a:r>
            <a:r>
              <a:rPr lang="en-US" sz="2400" dirty="0">
                <a:sym typeface="Wingdings" panose="05000000000000000000" pitchFamily="2" charset="2"/>
              </a:rPr>
              <a:t> DR for neuropathy).</a:t>
            </a:r>
          </a:p>
          <a:p>
            <a:pPr>
              <a:lnSpc>
                <a:spcPct val="110000"/>
              </a:lnSpc>
              <a:buFontTx/>
              <a:buChar char="-"/>
            </a:pPr>
            <a:r>
              <a:rPr lang="en-US" sz="2400" dirty="0">
                <a:sym typeface="Wingdings" panose="05000000000000000000" pitchFamily="2" charset="2"/>
              </a:rPr>
              <a:t>October-November 2023: PMRT.</a:t>
            </a:r>
          </a:p>
          <a:p>
            <a:pPr>
              <a:lnSpc>
                <a:spcPct val="110000"/>
              </a:lnSpc>
              <a:buFontTx/>
              <a:buChar char="-"/>
            </a:pPr>
            <a:r>
              <a:rPr lang="en-US" sz="2400" dirty="0">
                <a:sym typeface="Wingdings" panose="05000000000000000000" pitchFamily="2" charset="2"/>
              </a:rPr>
              <a:t>December 2023: Start anastrozole. Then switch to exemestane in June 2024.</a:t>
            </a:r>
          </a:p>
          <a:p>
            <a:pPr>
              <a:lnSpc>
                <a:spcPct val="110000"/>
              </a:lnSpc>
              <a:buFontTx/>
              <a:buChar char="-"/>
            </a:pPr>
            <a:r>
              <a:rPr lang="en-US" sz="2400" dirty="0">
                <a:sym typeface="Wingdings" panose="05000000000000000000" pitchFamily="2" charset="2"/>
              </a:rPr>
              <a:t>March 2025: Develops left groin pain.</a:t>
            </a:r>
          </a:p>
          <a:p>
            <a:pPr>
              <a:lnSpc>
                <a:spcPct val="110000"/>
              </a:lnSpc>
              <a:buFontTx/>
              <a:buChar char="-"/>
            </a:pPr>
            <a:r>
              <a:rPr lang="en-US" sz="2400" dirty="0">
                <a:sym typeface="Wingdings" panose="05000000000000000000" pitchFamily="2" charset="2"/>
              </a:rPr>
              <a:t>June 2025: PET CT shows diffuse avid lytic bone lesions, and a large 9.6 cm lesion in left iliac with non-displaced pathologic fracture.</a:t>
            </a:r>
          </a:p>
          <a:p>
            <a:pPr>
              <a:lnSpc>
                <a:spcPct val="110000"/>
              </a:lnSpc>
              <a:buFontTx/>
              <a:buChar char="-"/>
            </a:pPr>
            <a:r>
              <a:rPr lang="en-US" sz="2400" dirty="0">
                <a:sym typeface="Wingdings" panose="05000000000000000000" pitchFamily="2" charset="2"/>
              </a:rPr>
              <a:t>June 2025: Bone biopsy confirms metastatic ER+, PR low, HER2- (IHC 0+ aka ultralow) breast cancer. </a:t>
            </a:r>
          </a:p>
        </p:txBody>
      </p:sp>
    </p:spTree>
    <p:extLst>
      <p:ext uri="{BB962C8B-B14F-4D97-AF65-F5344CB8AC3E}">
        <p14:creationId xmlns:p14="http://schemas.microsoft.com/office/powerpoint/2010/main" val="163584693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ED74F-017D-1AE7-927B-ED1C97B47ABE}"/>
              </a:ext>
            </a:extLst>
          </p:cNvPr>
          <p:cNvSpPr>
            <a:spLocks noGrp="1"/>
          </p:cNvSpPr>
          <p:nvPr>
            <p:ph type="title"/>
          </p:nvPr>
        </p:nvSpPr>
        <p:spPr/>
        <p:txBody>
          <a:bodyPr>
            <a:normAutofit/>
          </a:bodyPr>
          <a:lstStyle/>
          <a:p>
            <a:r>
              <a:rPr lang="en-US" sz="3600" dirty="0"/>
              <a:t>Case Presentation: A 54-year-old female with hormone positive, HER2 negative metastatic breast cancer</a:t>
            </a:r>
          </a:p>
        </p:txBody>
      </p:sp>
      <p:sp>
        <p:nvSpPr>
          <p:cNvPr id="3" name="Content Placeholder 2">
            <a:extLst>
              <a:ext uri="{FF2B5EF4-FFF2-40B4-BE49-F238E27FC236}">
                <a16:creationId xmlns:a16="http://schemas.microsoft.com/office/drawing/2014/main" id="{6CE9911B-D3D6-BA16-927E-E3C109B9FB9D}"/>
              </a:ext>
            </a:extLst>
          </p:cNvPr>
          <p:cNvSpPr>
            <a:spLocks noGrp="1"/>
          </p:cNvSpPr>
          <p:nvPr>
            <p:ph idx="1"/>
          </p:nvPr>
        </p:nvSpPr>
        <p:spPr>
          <a:xfrm>
            <a:off x="838200" y="1825625"/>
            <a:ext cx="10515600" cy="4667250"/>
          </a:xfrm>
        </p:spPr>
        <p:txBody>
          <a:bodyPr>
            <a:normAutofit fontScale="92500" lnSpcReduction="10000"/>
          </a:bodyPr>
          <a:lstStyle/>
          <a:p>
            <a:r>
              <a:rPr lang="en-US" sz="2400" dirty="0"/>
              <a:t>June 2025: Palliative RT to left hip.</a:t>
            </a:r>
          </a:p>
          <a:p>
            <a:r>
              <a:rPr lang="en-US" sz="2400" dirty="0"/>
              <a:t>July 2025: Started</a:t>
            </a:r>
            <a:r>
              <a:rPr lang="en-US" sz="2400" b="1" dirty="0"/>
              <a:t> fulvestrant </a:t>
            </a:r>
            <a:r>
              <a:rPr lang="en-US" sz="2400" dirty="0"/>
              <a:t>+ </a:t>
            </a:r>
            <a:r>
              <a:rPr lang="en-US" sz="2400" b="1" dirty="0"/>
              <a:t>palbociclib</a:t>
            </a:r>
            <a:r>
              <a:rPr lang="en-US" sz="2400" dirty="0"/>
              <a:t>. Also monthly denosumab.</a:t>
            </a:r>
          </a:p>
          <a:p>
            <a:r>
              <a:rPr lang="en-US" sz="2400" dirty="0"/>
              <a:t>August 2025: Found to have </a:t>
            </a:r>
            <a:r>
              <a:rPr lang="en-US" sz="2400" b="1" dirty="0"/>
              <a:t>PIK3CA mutation </a:t>
            </a:r>
            <a:r>
              <a:rPr lang="en-US" sz="2400" dirty="0"/>
              <a:t>on NGS. </a:t>
            </a:r>
            <a:r>
              <a:rPr lang="en-US" sz="2400" b="1" dirty="0" err="1"/>
              <a:t>Inavolisib</a:t>
            </a:r>
            <a:r>
              <a:rPr lang="en-US" sz="2400" b="1" dirty="0"/>
              <a:t> </a:t>
            </a:r>
            <a:r>
              <a:rPr lang="en-US" sz="2400" dirty="0"/>
              <a:t>added to regimen.</a:t>
            </a:r>
          </a:p>
          <a:p>
            <a:r>
              <a:rPr lang="en-US" sz="2400" dirty="0"/>
              <a:t>September 2025: Admitted with hyperglycemia (blood sugar &gt; 600). </a:t>
            </a:r>
            <a:r>
              <a:rPr lang="en-US" sz="2400" dirty="0" err="1"/>
              <a:t>Inavolisib</a:t>
            </a:r>
            <a:r>
              <a:rPr lang="en-US" sz="2400" dirty="0"/>
              <a:t> held for several weeks. </a:t>
            </a:r>
          </a:p>
          <a:p>
            <a:r>
              <a:rPr lang="en-US" sz="2400" dirty="0"/>
              <a:t>October-November 2025: RT to cervical spine (pain due to lytic lesion and fracture). Palbo and </a:t>
            </a:r>
            <a:r>
              <a:rPr lang="en-US" sz="2400" dirty="0" err="1"/>
              <a:t>inavo</a:t>
            </a:r>
            <a:r>
              <a:rPr lang="en-US" sz="2400" dirty="0"/>
              <a:t> held during RT.</a:t>
            </a:r>
          </a:p>
          <a:p>
            <a:r>
              <a:rPr lang="en-US" sz="2400" dirty="0"/>
              <a:t>October 2025: New baseline re-staging scans show similar mixed sclerotic/lytic osseous lesions.</a:t>
            </a:r>
          </a:p>
          <a:p>
            <a:r>
              <a:rPr lang="en-US" sz="2400" dirty="0"/>
              <a:t>December 2025: Re-staging scans show increased sclerosis of osseous lesions, likely treatment effect. </a:t>
            </a:r>
          </a:p>
          <a:p>
            <a:r>
              <a:rPr lang="en-US" sz="2400" dirty="0"/>
              <a:t>February 2025: Scans stable. </a:t>
            </a:r>
          </a:p>
        </p:txBody>
      </p:sp>
    </p:spTree>
    <p:extLst>
      <p:ext uri="{BB962C8B-B14F-4D97-AF65-F5344CB8AC3E}">
        <p14:creationId xmlns:p14="http://schemas.microsoft.com/office/powerpoint/2010/main" val="124804120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Rectangle 6">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Content Placeholder 4">
            <a:extLst>
              <a:ext uri="{FF2B5EF4-FFF2-40B4-BE49-F238E27FC236}">
                <a16:creationId xmlns:a16="http://schemas.microsoft.com/office/drawing/2014/main" id="{BAE63708-18DF-19F6-9A8C-6A33A3893429}"/>
              </a:ext>
            </a:extLst>
          </p:cNvPr>
          <p:cNvPicPr>
            <a:picLocks noGrp="1" noChangeAspect="1"/>
          </p:cNvPicPr>
          <p:nvPr>
            <p:ph idx="1"/>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497778" y="1595582"/>
            <a:ext cx="11196443" cy="3666835"/>
          </a:xfrm>
          <a:prstGeom prst="rect">
            <a:avLst/>
          </a:prstGeom>
        </p:spPr>
      </p:pic>
    </p:spTree>
    <p:extLst>
      <p:ext uri="{BB962C8B-B14F-4D97-AF65-F5344CB8AC3E}">
        <p14:creationId xmlns:p14="http://schemas.microsoft.com/office/powerpoint/2010/main" val="18503006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1D611-8C7F-D185-B67A-15129FDCB1D8}"/>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5953F4D8-9FBC-6F5E-B4DA-001070C46AA4}"/>
              </a:ext>
            </a:extLst>
          </p:cNvPr>
          <p:cNvSpPr>
            <a:spLocks noGrp="1"/>
          </p:cNvSpPr>
          <p:nvPr>
            <p:ph type="ftr" sz="quarter" idx="3"/>
          </p:nvPr>
        </p:nvSpPr>
        <p:spPr/>
        <p:txBody>
          <a:bodyPr/>
          <a:lstStyle/>
          <a:p>
            <a:pPr marL="0" marR="0" lvl="0" indent="0" algn="r" defTabSz="914446"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792" b="0" i="0" u="none" strike="noStrike" kern="1200" cap="none" spc="0" normalizeH="0" baseline="0" noProof="0">
                <a:ln>
                  <a:noFill/>
                </a:ln>
                <a:solidFill>
                  <a:srgbClr val="A96D4B"/>
                </a:solidFill>
                <a:effectLst/>
                <a:uLnTx/>
                <a:uFillTx/>
                <a:latin typeface="Tahoma" panose="020B0604030504040204" pitchFamily="34" charset="0"/>
                <a:ea typeface="Tahoma" panose="020B0604030504040204" pitchFamily="34" charset="0"/>
                <a:cs typeface="Tahoma" panose="020B0604030504040204" pitchFamily="34" charset="0"/>
              </a:rPr>
              <a:t>Ellison Medical Institute</a:t>
            </a:r>
          </a:p>
        </p:txBody>
      </p:sp>
      <p:sp>
        <p:nvSpPr>
          <p:cNvPr id="23" name="TextBox 22">
            <a:extLst>
              <a:ext uri="{FF2B5EF4-FFF2-40B4-BE49-F238E27FC236}">
                <a16:creationId xmlns:a16="http://schemas.microsoft.com/office/drawing/2014/main" id="{B6E05B77-340F-0985-94CA-29149D6DEDFE}"/>
              </a:ext>
            </a:extLst>
          </p:cNvPr>
          <p:cNvSpPr txBox="1"/>
          <p:nvPr/>
        </p:nvSpPr>
        <p:spPr>
          <a:xfrm>
            <a:off x="8720727" y="5923002"/>
            <a:ext cx="2945414" cy="584968"/>
          </a:xfrm>
          <a:prstGeom prst="rect">
            <a:avLst/>
          </a:prstGeom>
          <a:noFill/>
        </p:spPr>
        <p:txBody>
          <a:bodyPr wrap="square" rtlCol="0">
            <a:spAutoFit/>
          </a:bodyPr>
          <a:lstStyle/>
          <a:p>
            <a:pPr marL="0" marR="0" lvl="0" indent="0" algn="r" defTabSz="609539"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Janku. Nat Rev Clin Oncol 2018. </a:t>
            </a:r>
          </a:p>
          <a:p>
            <a:pPr marL="0" marR="0" lvl="0" indent="0" algn="r" defTabSz="609539"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TCGA. Nature 2012. </a:t>
            </a:r>
          </a:p>
          <a:p>
            <a:pPr marL="0" marR="0" lvl="0" indent="0" algn="r" defTabSz="609539"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err="1">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Bareche</a:t>
            </a:r>
            <a:r>
              <a:rPr kumimoji="0" lang="en-US" sz="1067"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 Annals of Oncology 2018.</a:t>
            </a:r>
          </a:p>
        </p:txBody>
      </p:sp>
      <p:grpSp>
        <p:nvGrpSpPr>
          <p:cNvPr id="2" name="Group 1">
            <a:extLst>
              <a:ext uri="{FF2B5EF4-FFF2-40B4-BE49-F238E27FC236}">
                <a16:creationId xmlns:a16="http://schemas.microsoft.com/office/drawing/2014/main" id="{63B7C98F-D515-1AE4-3575-4006174AA66F}"/>
              </a:ext>
            </a:extLst>
          </p:cNvPr>
          <p:cNvGrpSpPr/>
          <p:nvPr/>
        </p:nvGrpSpPr>
        <p:grpSpPr>
          <a:xfrm>
            <a:off x="8040319" y="1545631"/>
            <a:ext cx="3556102" cy="1619619"/>
            <a:chOff x="11637180" y="2400300"/>
            <a:chExt cx="5334153" cy="2429429"/>
          </a:xfrm>
        </p:grpSpPr>
        <p:grpSp>
          <p:nvGrpSpPr>
            <p:cNvPr id="14" name="Group 13">
              <a:extLst>
                <a:ext uri="{FF2B5EF4-FFF2-40B4-BE49-F238E27FC236}">
                  <a16:creationId xmlns:a16="http://schemas.microsoft.com/office/drawing/2014/main" id="{872AE8F1-E1CC-B11D-6C94-5867386D835A}"/>
                </a:ext>
              </a:extLst>
            </p:cNvPr>
            <p:cNvGrpSpPr/>
            <p:nvPr/>
          </p:nvGrpSpPr>
          <p:grpSpPr>
            <a:xfrm>
              <a:off x="11637180" y="3467100"/>
              <a:ext cx="5334153" cy="1362629"/>
              <a:chOff x="7780102" y="1257669"/>
              <a:chExt cx="3556102" cy="908419"/>
            </a:xfrm>
          </p:grpSpPr>
          <p:sp>
            <p:nvSpPr>
              <p:cNvPr id="15" name="Oval 14">
                <a:extLst>
                  <a:ext uri="{FF2B5EF4-FFF2-40B4-BE49-F238E27FC236}">
                    <a16:creationId xmlns:a16="http://schemas.microsoft.com/office/drawing/2014/main" id="{1390D9F0-1A58-26FC-8A32-1107A0A3A6B5}"/>
                  </a:ext>
                </a:extLst>
              </p:cNvPr>
              <p:cNvSpPr/>
              <p:nvPr/>
            </p:nvSpPr>
            <p:spPr>
              <a:xfrm>
                <a:off x="9336038" y="1257669"/>
                <a:ext cx="2000166" cy="908419"/>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2933" b="1" i="0" u="none" strike="noStrike" kern="1200" cap="none" spc="0" normalizeH="0" baseline="0" noProof="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p85</a:t>
                </a:r>
              </a:p>
            </p:txBody>
          </p:sp>
          <mc:AlternateContent xmlns:mc="http://schemas.openxmlformats.org/markup-compatibility/2006" xmlns:a14="http://schemas.microsoft.com/office/drawing/2010/main">
            <mc:Choice Requires="a14">
              <p:sp>
                <p:nvSpPr>
                  <p:cNvPr id="17" name="Oval 16">
                    <a:extLst>
                      <a:ext uri="{FF2B5EF4-FFF2-40B4-BE49-F238E27FC236}">
                        <a16:creationId xmlns:a16="http://schemas.microsoft.com/office/drawing/2014/main" id="{4D1F06C1-D211-283F-E3C3-33FABA97AFE9}"/>
                      </a:ext>
                    </a:extLst>
                  </p:cNvPr>
                  <p:cNvSpPr/>
                  <p:nvPr/>
                </p:nvSpPr>
                <p:spPr>
                  <a:xfrm>
                    <a:off x="7780102" y="1257669"/>
                    <a:ext cx="2000166" cy="908419"/>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2933" b="1"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p110</a:t>
                    </a:r>
                    <a14:m>
                      <m:oMath xmlns:m="http://schemas.openxmlformats.org/officeDocument/2006/math">
                        <m:r>
                          <a:rPr kumimoji="0" lang="en-US" sz="2933" b="1" i="1" u="none" strike="noStrike" kern="1200" cap="none" spc="0" normalizeH="0" baseline="0" noProof="0">
                            <a:ln>
                              <a:noFill/>
                            </a:ln>
                            <a:solidFill>
                              <a:srgbClr val="494747"/>
                            </a:solidFill>
                            <a:effectLst/>
                            <a:uLnTx/>
                            <a:uFillTx/>
                            <a:latin typeface="Cambria Math" panose="02040503050406030204" pitchFamily="18" charset="0"/>
                            <a:ea typeface="Cambria Math" panose="02040503050406030204" pitchFamily="18" charset="0"/>
                            <a:cs typeface="Tahoma" panose="020B0604030504040204" pitchFamily="34" charset="0"/>
                          </a:rPr>
                          <m:t>𝜶</m:t>
                        </m:r>
                      </m:oMath>
                    </a14:m>
                    <a:endParaRPr kumimoji="0" lang="en-US" sz="2933" b="1"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17" name="Oval 16">
                    <a:extLst>
                      <a:ext uri="{FF2B5EF4-FFF2-40B4-BE49-F238E27FC236}">
                        <a16:creationId xmlns:a16="http://schemas.microsoft.com/office/drawing/2014/main" id="{4D1F06C1-D211-283F-E3C3-33FABA97AFE9}"/>
                      </a:ext>
                    </a:extLst>
                  </p:cNvPr>
                  <p:cNvSpPr>
                    <a:spLocks noRot="1" noChangeAspect="1" noMove="1" noResize="1" noEditPoints="1" noAdjustHandles="1" noChangeArrowheads="1" noChangeShapeType="1" noTextEdit="1"/>
                  </p:cNvSpPr>
                  <p:nvPr/>
                </p:nvSpPr>
                <p:spPr>
                  <a:xfrm>
                    <a:off x="7780102" y="1257669"/>
                    <a:ext cx="2000166" cy="908419"/>
                  </a:xfrm>
                  <a:prstGeom prst="ellipse">
                    <a:avLst/>
                  </a:prstGeom>
                  <a:blipFill>
                    <a:blip r:embed="rId3"/>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E59D4797-9892-04BC-F46C-E4C8625048EF}"/>
                    </a:ext>
                  </a:extLst>
                </p:cNvPr>
                <p:cNvSpPr txBox="1"/>
                <p:nvPr/>
              </p:nvSpPr>
              <p:spPr>
                <a:xfrm>
                  <a:off x="13286219" y="2400300"/>
                  <a:ext cx="2036075" cy="754149"/>
                </a:xfrm>
                <a:prstGeom prst="rect">
                  <a:avLst/>
                </a:prstGeom>
                <a:noFill/>
              </p:spPr>
              <p:txBody>
                <a:bodyPr wrap="square" rtlCol="0">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2667" b="1" i="0" u="sng"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PI3K</a:t>
                  </a:r>
                  <a14:m>
                    <m:oMath xmlns:m="http://schemas.openxmlformats.org/officeDocument/2006/math">
                      <m:r>
                        <a:rPr kumimoji="0" lang="en-US" sz="2667" b="1" i="1" u="sng" strike="noStrike" kern="1200" cap="none" spc="0" normalizeH="0" baseline="0" noProof="0">
                          <a:ln>
                            <a:noFill/>
                          </a:ln>
                          <a:solidFill>
                            <a:srgbClr val="494747"/>
                          </a:solidFill>
                          <a:effectLst/>
                          <a:uLnTx/>
                          <a:uFillTx/>
                          <a:latin typeface="Cambria Math" panose="02040503050406030204" pitchFamily="18" charset="0"/>
                          <a:ea typeface="Cambria Math" panose="02040503050406030204" pitchFamily="18" charset="0"/>
                          <a:cs typeface="Tahoma" panose="020B0604030504040204" pitchFamily="34" charset="0"/>
                        </a:rPr>
                        <m:t>𝜶</m:t>
                      </m:r>
                    </m:oMath>
                  </a14:m>
                  <a:endParaRPr kumimoji="0" lang="en-US" sz="2667" b="1" i="0" u="sng"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32" name="TextBox 31">
                  <a:extLst>
                    <a:ext uri="{FF2B5EF4-FFF2-40B4-BE49-F238E27FC236}">
                      <a16:creationId xmlns:a16="http://schemas.microsoft.com/office/drawing/2014/main" id="{E59D4797-9892-04BC-F46C-E4C8625048EF}"/>
                    </a:ext>
                  </a:extLst>
                </p:cNvPr>
                <p:cNvSpPr txBox="1">
                  <a:spLocks noRot="1" noChangeAspect="1" noMove="1" noResize="1" noEditPoints="1" noAdjustHandles="1" noChangeArrowheads="1" noChangeShapeType="1" noTextEdit="1"/>
                </p:cNvSpPr>
                <p:nvPr/>
              </p:nvSpPr>
              <p:spPr>
                <a:xfrm>
                  <a:off x="13286219" y="2400300"/>
                  <a:ext cx="2036075" cy="754149"/>
                </a:xfrm>
                <a:prstGeom prst="rect">
                  <a:avLst/>
                </a:prstGeom>
                <a:blipFill>
                  <a:blip r:embed="rId4"/>
                  <a:stretch>
                    <a:fillRect l="-4630" t="-12195" b="-26829"/>
                  </a:stretch>
                </a:blipFill>
              </p:spPr>
              <p:txBody>
                <a:bodyPr/>
                <a:lstStyle/>
                <a:p>
                  <a:r>
                    <a:rPr lang="en-US">
                      <a:noFill/>
                    </a:rPr>
                    <a:t> </a:t>
                  </a:r>
                </a:p>
              </p:txBody>
            </p:sp>
          </mc:Fallback>
        </mc:AlternateContent>
      </p:grpSp>
      <p:pic>
        <p:nvPicPr>
          <p:cNvPr id="5" name="Picture 4">
            <a:extLst>
              <a:ext uri="{FF2B5EF4-FFF2-40B4-BE49-F238E27FC236}">
                <a16:creationId xmlns:a16="http://schemas.microsoft.com/office/drawing/2014/main" id="{24D42225-1CD9-41B7-4ACA-60B8277D075A}"/>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Layer>
                </a14:imgProps>
              </a:ext>
            </a:extLst>
          </a:blip>
          <a:srcRect b="9309"/>
          <a:stretch/>
        </p:blipFill>
        <p:spPr>
          <a:xfrm>
            <a:off x="877778" y="1153809"/>
            <a:ext cx="6255873" cy="4999600"/>
          </a:xfrm>
          <a:prstGeom prst="rect">
            <a:avLst/>
          </a:prstGeom>
        </p:spPr>
      </p:pic>
      <p:graphicFrame>
        <p:nvGraphicFramePr>
          <p:cNvPr id="6" name="Table 5">
            <a:extLst>
              <a:ext uri="{FF2B5EF4-FFF2-40B4-BE49-F238E27FC236}">
                <a16:creationId xmlns:a16="http://schemas.microsoft.com/office/drawing/2014/main" id="{BD3C443A-7CED-3ABB-BFC6-1F3A5B07BC3E}"/>
              </a:ext>
            </a:extLst>
          </p:cNvPr>
          <p:cNvGraphicFramePr>
            <a:graphicFrameLocks noGrp="1"/>
          </p:cNvGraphicFramePr>
          <p:nvPr/>
        </p:nvGraphicFramePr>
        <p:xfrm>
          <a:off x="7533320" y="3429000"/>
          <a:ext cx="4132821" cy="2042160"/>
        </p:xfrm>
        <a:graphic>
          <a:graphicData uri="http://schemas.openxmlformats.org/drawingml/2006/table">
            <a:tbl>
              <a:tblPr firstRow="1" bandRow="1">
                <a:tableStyleId>{EB344D84-9AFB-497E-A393-DC336BA19D2E}</a:tableStyleId>
              </a:tblPr>
              <a:tblGrid>
                <a:gridCol w="2432416">
                  <a:extLst>
                    <a:ext uri="{9D8B030D-6E8A-4147-A177-3AD203B41FA5}">
                      <a16:colId xmlns:a16="http://schemas.microsoft.com/office/drawing/2014/main" val="1517185882"/>
                    </a:ext>
                  </a:extLst>
                </a:gridCol>
                <a:gridCol w="1700405">
                  <a:extLst>
                    <a:ext uri="{9D8B030D-6E8A-4147-A177-3AD203B41FA5}">
                      <a16:colId xmlns:a16="http://schemas.microsoft.com/office/drawing/2014/main" val="1227194484"/>
                    </a:ext>
                  </a:extLst>
                </a:gridCol>
              </a:tblGrid>
              <a:tr h="518160">
                <a:tc>
                  <a:txBody>
                    <a:bodyPr/>
                    <a:lstStyle/>
                    <a:p>
                      <a:r>
                        <a:rPr lang="en-US" sz="1900" dirty="0"/>
                        <a:t>Gene</a:t>
                      </a:r>
                      <a:endParaRPr lang="en-US" sz="1900"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en-US" sz="1900"/>
                        <a:t>HR+ HER2-</a:t>
                      </a:r>
                      <a:endParaRPr lang="en-US" sz="1900">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4087357126"/>
                  </a:ext>
                </a:extLst>
              </a:tr>
              <a:tr h="375920">
                <a:tc>
                  <a:txBody>
                    <a:bodyPr/>
                    <a:lstStyle/>
                    <a:p>
                      <a:r>
                        <a:rPr lang="en-US" sz="1900" dirty="0"/>
                        <a:t>PIK3CA mut</a:t>
                      </a:r>
                      <a:endParaRPr lang="en-US" sz="1900"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en-US" sz="1900" dirty="0">
                          <a:solidFill>
                            <a:srgbClr val="FF0000"/>
                          </a:solidFill>
                        </a:rPr>
                        <a:t>40%</a:t>
                      </a:r>
                      <a:endParaRPr lang="en-US" sz="1900" dirty="0">
                        <a:solidFill>
                          <a:srgbClr val="FF0000"/>
                        </a:solidFill>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1842696037"/>
                  </a:ext>
                </a:extLst>
              </a:tr>
              <a:tr h="375920">
                <a:tc>
                  <a:txBody>
                    <a:bodyPr/>
                    <a:lstStyle/>
                    <a:p>
                      <a:r>
                        <a:rPr lang="en-US" sz="1900" dirty="0"/>
                        <a:t>PTEN mut/loss</a:t>
                      </a:r>
                      <a:endParaRPr lang="en-US" sz="1900" dirty="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en-US" sz="1900"/>
                        <a:t>2-4%</a:t>
                      </a:r>
                      <a:endParaRPr lang="en-US" sz="1900">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4133282888"/>
                  </a:ext>
                </a:extLst>
              </a:tr>
              <a:tr h="375920">
                <a:tc>
                  <a:txBody>
                    <a:bodyPr/>
                    <a:lstStyle/>
                    <a:p>
                      <a:r>
                        <a:rPr lang="en-US" sz="1900"/>
                        <a:t>PIK3R1 mut</a:t>
                      </a:r>
                      <a:endParaRPr lang="en-US" sz="1900" i="1">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en-US" sz="1900"/>
                        <a:t>3%</a:t>
                      </a:r>
                      <a:endParaRPr lang="en-US" sz="1900">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1209011533"/>
                  </a:ext>
                </a:extLst>
              </a:tr>
              <a:tr h="375920">
                <a:tc>
                  <a:txBody>
                    <a:bodyPr/>
                    <a:lstStyle/>
                    <a:p>
                      <a:r>
                        <a:rPr lang="en-US" sz="1900"/>
                        <a:t>AKT1 </a:t>
                      </a:r>
                      <a:r>
                        <a:rPr lang="en-US" sz="1900" err="1"/>
                        <a:t>mut</a:t>
                      </a:r>
                      <a:endParaRPr lang="en-US" sz="190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en-US" sz="1900" dirty="0"/>
                        <a:t>2-3%</a:t>
                      </a:r>
                      <a:endParaRPr lang="en-US" sz="1900" dirty="0">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3317784562"/>
                  </a:ext>
                </a:extLst>
              </a:tr>
            </a:tbl>
          </a:graphicData>
        </a:graphic>
      </p:graphicFrame>
      <p:sp>
        <p:nvSpPr>
          <p:cNvPr id="10" name="Title 1">
            <a:extLst>
              <a:ext uri="{FF2B5EF4-FFF2-40B4-BE49-F238E27FC236}">
                <a16:creationId xmlns:a16="http://schemas.microsoft.com/office/drawing/2014/main" id="{CC05FC41-60C0-60EC-C9C9-631B37E9CD46}"/>
              </a:ext>
            </a:extLst>
          </p:cNvPr>
          <p:cNvSpPr>
            <a:spLocks noGrp="1"/>
          </p:cNvSpPr>
          <p:nvPr>
            <p:ph type="title"/>
          </p:nvPr>
        </p:nvSpPr>
        <p:spPr>
          <a:xfrm>
            <a:off x="1117600" y="133349"/>
            <a:ext cx="10261600" cy="704851"/>
          </a:xfrm>
        </p:spPr>
        <p:txBody>
          <a:bodyPr/>
          <a:lstStyle/>
          <a:p>
            <a:pPr algn="ctr"/>
            <a:r>
              <a:rPr lang="en-US"/>
              <a:t>The PI3K-AKT Pathway</a:t>
            </a:r>
          </a:p>
        </p:txBody>
      </p:sp>
      <p:sp>
        <p:nvSpPr>
          <p:cNvPr id="11" name="AutoShape 4">
            <a:extLst>
              <a:ext uri="{FF2B5EF4-FFF2-40B4-BE49-F238E27FC236}">
                <a16:creationId xmlns:a16="http://schemas.microsoft.com/office/drawing/2014/main" id="{28A20A59-C106-437A-A768-38A2C04703DB}"/>
              </a:ext>
            </a:extLst>
          </p:cNvPr>
          <p:cNvSpPr/>
          <p:nvPr/>
        </p:nvSpPr>
        <p:spPr>
          <a:xfrm>
            <a:off x="1117600" y="939800"/>
            <a:ext cx="10261600" cy="0"/>
          </a:xfrm>
          <a:prstGeom prst="line">
            <a:avLst/>
          </a:prstGeom>
          <a:ln w="47625" cap="flat">
            <a:solidFill>
              <a:srgbClr val="D6D2C4"/>
            </a:solidFill>
            <a:prstDash val="solid"/>
            <a:headEnd type="none" w="sm" len="sm"/>
            <a:tailEnd type="none" w="sm" len="sm"/>
          </a:ln>
        </p:spPr>
        <p:txBody>
          <a:body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94747"/>
              </a:solidFill>
              <a:effectLst/>
              <a:uLnTx/>
              <a:uFillTx/>
              <a:latin typeface="Calibri"/>
              <a:ea typeface="+mn-ea"/>
              <a:cs typeface="+mn-cs"/>
            </a:endParaRPr>
          </a:p>
        </p:txBody>
      </p:sp>
    </p:spTree>
    <p:extLst>
      <p:ext uri="{BB962C8B-B14F-4D97-AF65-F5344CB8AC3E}">
        <p14:creationId xmlns:p14="http://schemas.microsoft.com/office/powerpoint/2010/main" val="69299955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3CAB1-054F-B5A0-34E2-617321D99261}"/>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30B93A8E-20E5-5BBE-944E-4E5A7E9032AB}"/>
              </a:ext>
            </a:extLst>
          </p:cNvPr>
          <p:cNvSpPr>
            <a:spLocks noGrp="1"/>
          </p:cNvSpPr>
          <p:nvPr>
            <p:ph type="ftr" sz="quarter" idx="3"/>
          </p:nvPr>
        </p:nvSpPr>
        <p:spPr/>
        <p:txBody>
          <a:bodyPr/>
          <a:lstStyle/>
          <a:p>
            <a:pPr marL="0" marR="0" lvl="0" indent="0" algn="r" defTabSz="914446"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792" b="0" i="0" u="none" strike="noStrike" kern="1200" cap="none" spc="0" normalizeH="0" baseline="0" noProof="0">
                <a:ln>
                  <a:noFill/>
                </a:ln>
                <a:solidFill>
                  <a:srgbClr val="A96D4B"/>
                </a:solidFill>
                <a:effectLst/>
                <a:uLnTx/>
                <a:uFillTx/>
                <a:latin typeface="Tahoma" panose="020B0604030504040204" pitchFamily="34" charset="0"/>
                <a:ea typeface="Tahoma" panose="020B0604030504040204" pitchFamily="34" charset="0"/>
                <a:cs typeface="Tahoma" panose="020B0604030504040204" pitchFamily="34" charset="0"/>
              </a:rPr>
              <a:t>Ellison Medical Institute</a:t>
            </a:r>
          </a:p>
        </p:txBody>
      </p:sp>
      <p:sp>
        <p:nvSpPr>
          <p:cNvPr id="6" name="object 4">
            <a:extLst>
              <a:ext uri="{FF2B5EF4-FFF2-40B4-BE49-F238E27FC236}">
                <a16:creationId xmlns:a16="http://schemas.microsoft.com/office/drawing/2014/main" id="{61DD8136-706B-A88A-6B85-E3D86ADFDEC1}"/>
              </a:ext>
            </a:extLst>
          </p:cNvPr>
          <p:cNvSpPr txBox="1"/>
          <p:nvPr/>
        </p:nvSpPr>
        <p:spPr>
          <a:xfrm>
            <a:off x="2155825" y="6405817"/>
            <a:ext cx="2749550" cy="172762"/>
          </a:xfrm>
          <a:prstGeom prst="rect">
            <a:avLst/>
          </a:prstGeom>
        </p:spPr>
        <p:txBody>
          <a:bodyPr vert="horz" wrap="square" lIns="0" tIns="8467" rIns="0" bIns="0" rtlCol="0">
            <a:spAutoFit/>
          </a:bodyPr>
          <a:lstStyle/>
          <a:p>
            <a:pPr marL="0" marR="0" lvl="0" indent="0" algn="ctr" defTabSz="609660" rtl="0" eaLnBrk="1" fontAlgn="auto" latinLnBrk="0" hangingPunct="1">
              <a:lnSpc>
                <a:spcPct val="100000"/>
              </a:lnSpc>
              <a:spcBef>
                <a:spcPts val="67"/>
              </a:spcBef>
              <a:spcAft>
                <a:spcPts val="0"/>
              </a:spcAft>
              <a:buClrTx/>
              <a:buSzTx/>
              <a:buFontTx/>
              <a:buNone/>
              <a:tabLst/>
              <a:defRPr/>
            </a:pPr>
            <a:r>
              <a:rPr kumimoji="0" lang="en-US" sz="1067" b="0" i="0" u="none" strike="noStrike" kern="1200" cap="none" spc="0" normalizeH="0" baseline="0" noProof="0" dirty="0">
                <a:ln>
                  <a:noFill/>
                </a:ln>
                <a:solidFill>
                  <a:srgbClr val="484646"/>
                </a:solidFill>
                <a:effectLst/>
                <a:uLnTx/>
                <a:uFillTx/>
                <a:latin typeface="Tahoma" panose="020B0604030504040204" pitchFamily="34" charset="0"/>
                <a:ea typeface="Tahoma" panose="020B0604030504040204" pitchFamily="34" charset="0"/>
                <a:cs typeface="Tahoma" panose="020B0604030504040204" pitchFamily="34" charset="0"/>
              </a:rPr>
              <a:t>Mosele. Annals of Oncology 2020. </a:t>
            </a:r>
            <a:endParaRPr kumimoji="0" sz="1067"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1" name="TextBox 10">
            <a:extLst>
              <a:ext uri="{FF2B5EF4-FFF2-40B4-BE49-F238E27FC236}">
                <a16:creationId xmlns:a16="http://schemas.microsoft.com/office/drawing/2014/main" id="{43891768-26BD-3AFE-BC92-7F6852522104}"/>
              </a:ext>
            </a:extLst>
          </p:cNvPr>
          <p:cNvSpPr txBox="1"/>
          <p:nvPr/>
        </p:nvSpPr>
        <p:spPr>
          <a:xfrm>
            <a:off x="1727200" y="1489678"/>
            <a:ext cx="3606800" cy="272960"/>
          </a:xfrm>
          <a:prstGeom prst="rect">
            <a:avLst/>
          </a:prstGeom>
          <a:noFill/>
        </p:spPr>
        <p:txBody>
          <a:bodyPr wrap="square" lIns="0" tIns="0" rIns="0" bIns="0" rtlCol="0" anchor="ctr" anchorCtr="0">
            <a:spAutoFit/>
          </a:bodyPr>
          <a:lstStyle/>
          <a:p>
            <a:pPr marL="0" marR="0" lvl="0" indent="0" algn="ctr" defTabSz="609660" rtl="0" eaLnBrk="1" fontAlgn="auto" latinLnBrk="0" hangingPunct="1">
              <a:lnSpc>
                <a:spcPct val="95000"/>
              </a:lnSpc>
              <a:spcBef>
                <a:spcPts val="0"/>
              </a:spcBef>
              <a:spcAft>
                <a:spcPts val="0"/>
              </a:spcAft>
              <a:buClrTx/>
              <a:buSzTx/>
              <a:buFontTx/>
              <a:buNone/>
              <a:tabLst/>
              <a:defRPr/>
            </a:pPr>
            <a:r>
              <a:rPr kumimoji="0" lang="en-US" sz="1867" b="1" i="0" u="none" strike="noStrike" kern="1200" cap="none" spc="0" normalizeH="0" baseline="0" noProof="0">
                <a:ln>
                  <a:noFill/>
                </a:ln>
                <a:solidFill>
                  <a:srgbClr val="4E3B30"/>
                </a:solidFill>
                <a:effectLst/>
                <a:uLnTx/>
                <a:uFillTx/>
                <a:latin typeface="Tahoma" panose="020B0604030504040204" pitchFamily="34" charset="0"/>
                <a:ea typeface="Tahoma" panose="020B0604030504040204" pitchFamily="34" charset="0"/>
                <a:cs typeface="Tahoma" panose="020B0604030504040204" pitchFamily="34" charset="0"/>
              </a:rPr>
              <a:t>SAFIR02</a:t>
            </a:r>
          </a:p>
        </p:txBody>
      </p:sp>
      <p:sp>
        <p:nvSpPr>
          <p:cNvPr id="12" name="TextBox 11">
            <a:extLst>
              <a:ext uri="{FF2B5EF4-FFF2-40B4-BE49-F238E27FC236}">
                <a16:creationId xmlns:a16="http://schemas.microsoft.com/office/drawing/2014/main" id="{C15FC8CF-8E8B-03C0-3CC5-9B1C9FCBAEFB}"/>
              </a:ext>
            </a:extLst>
          </p:cNvPr>
          <p:cNvSpPr txBox="1"/>
          <p:nvPr/>
        </p:nvSpPr>
        <p:spPr>
          <a:xfrm>
            <a:off x="6231925" y="1489678"/>
            <a:ext cx="5429679" cy="272960"/>
          </a:xfrm>
          <a:prstGeom prst="rect">
            <a:avLst/>
          </a:prstGeom>
          <a:noFill/>
        </p:spPr>
        <p:txBody>
          <a:bodyPr wrap="square" lIns="0" tIns="0" rIns="0" bIns="0" rtlCol="0" anchor="ctr" anchorCtr="0">
            <a:spAutoFit/>
          </a:bodyPr>
          <a:lstStyle/>
          <a:p>
            <a:pPr marL="0" marR="0" lvl="0" indent="0" algn="ctr" defTabSz="609660" rtl="0" eaLnBrk="1" fontAlgn="auto" latinLnBrk="0" hangingPunct="1">
              <a:lnSpc>
                <a:spcPct val="95000"/>
              </a:lnSpc>
              <a:spcBef>
                <a:spcPts val="0"/>
              </a:spcBef>
              <a:spcAft>
                <a:spcPts val="0"/>
              </a:spcAft>
              <a:buClrTx/>
              <a:buSzTx/>
              <a:buFontTx/>
              <a:buNone/>
              <a:tabLst/>
              <a:defRPr/>
            </a:pPr>
            <a:r>
              <a:rPr kumimoji="0" lang="en-US" sz="1867" b="1" i="0" u="none" strike="noStrike" kern="1200" cap="none" spc="0" normalizeH="0" baseline="0" noProof="0">
                <a:ln>
                  <a:noFill/>
                </a:ln>
                <a:solidFill>
                  <a:srgbClr val="4E3B30"/>
                </a:solidFill>
                <a:effectLst/>
                <a:uLnTx/>
                <a:uFillTx/>
                <a:latin typeface="Tahoma" panose="020B0604030504040204" pitchFamily="34" charset="0"/>
                <a:ea typeface="Tahoma" panose="020B0604030504040204" pitchFamily="34" charset="0"/>
                <a:cs typeface="Tahoma" panose="020B0604030504040204" pitchFamily="34" charset="0"/>
              </a:rPr>
              <a:t>Meta-Analysis of Published Trials in HR+ ABC</a:t>
            </a:r>
          </a:p>
        </p:txBody>
      </p:sp>
      <p:sp>
        <p:nvSpPr>
          <p:cNvPr id="13" name="object 4">
            <a:extLst>
              <a:ext uri="{FF2B5EF4-FFF2-40B4-BE49-F238E27FC236}">
                <a16:creationId xmlns:a16="http://schemas.microsoft.com/office/drawing/2014/main" id="{A27737AB-148C-E7DB-4AFD-9383F0536313}"/>
              </a:ext>
            </a:extLst>
          </p:cNvPr>
          <p:cNvSpPr txBox="1"/>
          <p:nvPr/>
        </p:nvSpPr>
        <p:spPr>
          <a:xfrm>
            <a:off x="7450416" y="6405817"/>
            <a:ext cx="2749550" cy="172762"/>
          </a:xfrm>
          <a:prstGeom prst="rect">
            <a:avLst/>
          </a:prstGeom>
        </p:spPr>
        <p:txBody>
          <a:bodyPr vert="horz" wrap="square" lIns="0" tIns="8467" rIns="0" bIns="0" rtlCol="0">
            <a:spAutoFit/>
          </a:bodyPr>
          <a:lstStyle/>
          <a:p>
            <a:pPr marL="0" marR="0" lvl="0" indent="0" algn="ctr" defTabSz="609660" rtl="0" eaLnBrk="1" fontAlgn="auto" latinLnBrk="0" hangingPunct="1">
              <a:lnSpc>
                <a:spcPct val="100000"/>
              </a:lnSpc>
              <a:spcBef>
                <a:spcPts val="67"/>
              </a:spcBef>
              <a:spcAft>
                <a:spcPts val="0"/>
              </a:spcAft>
              <a:buClrTx/>
              <a:buSzTx/>
              <a:buFontTx/>
              <a:buNone/>
              <a:tabLst/>
              <a:defRPr/>
            </a:pPr>
            <a:r>
              <a:rPr kumimoji="0" lang="en-US" sz="1067" b="0" i="0" u="none" strike="noStrike" kern="1200" cap="none" spc="0" normalizeH="0" baseline="0" noProof="0" dirty="0" err="1">
                <a:ln>
                  <a:noFill/>
                </a:ln>
                <a:solidFill>
                  <a:srgbClr val="484646"/>
                </a:solidFill>
                <a:effectLst/>
                <a:uLnTx/>
                <a:uFillTx/>
                <a:latin typeface="Tahoma" panose="020B0604030504040204" pitchFamily="34" charset="0"/>
                <a:ea typeface="Tahoma" panose="020B0604030504040204" pitchFamily="34" charset="0"/>
                <a:cs typeface="Tahoma" panose="020B0604030504040204" pitchFamily="34" charset="0"/>
              </a:rPr>
              <a:t>Fillbrunn</a:t>
            </a:r>
            <a:r>
              <a:rPr kumimoji="0" lang="en-US" sz="1067" b="0" i="0" u="none" strike="noStrike" kern="1200" cap="none" spc="0" normalizeH="0" baseline="0" noProof="0" dirty="0">
                <a:ln>
                  <a:noFill/>
                </a:ln>
                <a:solidFill>
                  <a:srgbClr val="484646"/>
                </a:solidFill>
                <a:effectLst/>
                <a:uLnTx/>
                <a:uFillTx/>
                <a:latin typeface="Tahoma" panose="020B0604030504040204" pitchFamily="34" charset="0"/>
                <a:ea typeface="Tahoma" panose="020B0604030504040204" pitchFamily="34" charset="0"/>
                <a:cs typeface="Tahoma" panose="020B0604030504040204" pitchFamily="34" charset="0"/>
              </a:rPr>
              <a:t>. BMC Cancer 2022. </a:t>
            </a:r>
            <a:endParaRPr kumimoji="0" sz="1067"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0" name="Title 1">
            <a:extLst>
              <a:ext uri="{FF2B5EF4-FFF2-40B4-BE49-F238E27FC236}">
                <a16:creationId xmlns:a16="http://schemas.microsoft.com/office/drawing/2014/main" id="{42CFBEB6-7D56-DCA0-EC03-F0E79CA58579}"/>
              </a:ext>
            </a:extLst>
          </p:cNvPr>
          <p:cNvSpPr>
            <a:spLocks noGrp="1"/>
          </p:cNvSpPr>
          <p:nvPr>
            <p:ph type="title"/>
          </p:nvPr>
        </p:nvSpPr>
        <p:spPr>
          <a:xfrm>
            <a:off x="1117600" y="133349"/>
            <a:ext cx="10261600" cy="704851"/>
          </a:xfrm>
        </p:spPr>
        <p:txBody>
          <a:bodyPr/>
          <a:lstStyle/>
          <a:p>
            <a:pPr algn="ctr"/>
            <a:r>
              <a:rPr lang="en-US" dirty="0"/>
              <a:t>PIK3CA Mutation is Associated with Worse Outcomes</a:t>
            </a:r>
          </a:p>
        </p:txBody>
      </p:sp>
      <p:sp>
        <p:nvSpPr>
          <p:cNvPr id="15" name="AutoShape 4">
            <a:extLst>
              <a:ext uri="{FF2B5EF4-FFF2-40B4-BE49-F238E27FC236}">
                <a16:creationId xmlns:a16="http://schemas.microsoft.com/office/drawing/2014/main" id="{91DD2475-79E5-D58B-EC13-3D3EB05E2238}"/>
              </a:ext>
            </a:extLst>
          </p:cNvPr>
          <p:cNvSpPr/>
          <p:nvPr/>
        </p:nvSpPr>
        <p:spPr>
          <a:xfrm>
            <a:off x="1117600" y="939800"/>
            <a:ext cx="10261600" cy="0"/>
          </a:xfrm>
          <a:prstGeom prst="line">
            <a:avLst/>
          </a:prstGeom>
          <a:ln w="47625" cap="flat">
            <a:solidFill>
              <a:srgbClr val="D6D2C4"/>
            </a:solidFill>
            <a:prstDash val="solid"/>
            <a:headEnd type="none" w="sm" len="sm"/>
            <a:tailEnd type="none" w="sm" len="sm"/>
          </a:ln>
        </p:spPr>
        <p:txBody>
          <a:body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94747"/>
              </a:solidFill>
              <a:effectLst/>
              <a:uLnTx/>
              <a:uFillTx/>
              <a:latin typeface="Calibri"/>
              <a:ea typeface="+mn-ea"/>
              <a:cs typeface="+mn-cs"/>
            </a:endParaRPr>
          </a:p>
        </p:txBody>
      </p:sp>
      <p:sp>
        <p:nvSpPr>
          <p:cNvPr id="2" name="TextBox 1">
            <a:extLst>
              <a:ext uri="{FF2B5EF4-FFF2-40B4-BE49-F238E27FC236}">
                <a16:creationId xmlns:a16="http://schemas.microsoft.com/office/drawing/2014/main" id="{ACE64540-4F59-78D4-544D-CB80A55133D7}"/>
              </a:ext>
            </a:extLst>
          </p:cNvPr>
          <p:cNvSpPr txBox="1"/>
          <p:nvPr/>
        </p:nvSpPr>
        <p:spPr>
          <a:xfrm>
            <a:off x="508000" y="1762605"/>
            <a:ext cx="497305" cy="1207318"/>
          </a:xfrm>
          <a:prstGeom prst="rect">
            <a:avLst/>
          </a:prstGeom>
        </p:spPr>
        <p:txBody>
          <a:bodyPr wrap="square" lIns="0" tIns="0" rIns="0" bIns="0" rtlCol="0" anchor="t">
            <a:spAutoFit/>
          </a:bodyPr>
          <a:lstStyle/>
          <a:p>
            <a:pPr marL="0" marR="0" lvl="0" indent="0" algn="l" defTabSz="609539" rtl="0" eaLnBrk="1" fontAlgn="auto" latinLnBrk="0" hangingPunct="1">
              <a:lnSpc>
                <a:spcPts val="10827"/>
              </a:lnSpc>
              <a:spcBef>
                <a:spcPts val="0"/>
              </a:spcBef>
              <a:spcAft>
                <a:spcPts val="0"/>
              </a:spcAft>
              <a:buClrTx/>
              <a:buSzTx/>
              <a:buFontTx/>
              <a:buNone/>
              <a:tabLst/>
              <a:defRPr/>
            </a:pPr>
            <a:endParaRPr kumimoji="0" lang="en-US" sz="6400" b="1" i="0" u="none" strike="noStrike" kern="1200" cap="none" spc="0" normalizeH="0" baseline="0" noProof="0" dirty="0" err="1">
              <a:ln>
                <a:noFill/>
              </a:ln>
              <a:solidFill>
                <a:srgbClr val="F6F4EC"/>
              </a:solidFill>
              <a:effectLst/>
              <a:uLnTx/>
              <a:uFillTx/>
              <a:latin typeface="Tahoma Bold"/>
              <a:ea typeface="Tahoma Bold"/>
              <a:cs typeface="Tahoma Bold"/>
              <a:sym typeface="Tahoma Bold"/>
            </a:endParaRPr>
          </a:p>
        </p:txBody>
      </p:sp>
      <p:grpSp>
        <p:nvGrpSpPr>
          <p:cNvPr id="9" name="Group 8">
            <a:extLst>
              <a:ext uri="{FF2B5EF4-FFF2-40B4-BE49-F238E27FC236}">
                <a16:creationId xmlns:a16="http://schemas.microsoft.com/office/drawing/2014/main" id="{F38623C7-D418-64DA-E513-BC0B384C5323}"/>
              </a:ext>
            </a:extLst>
          </p:cNvPr>
          <p:cNvGrpSpPr/>
          <p:nvPr/>
        </p:nvGrpSpPr>
        <p:grpSpPr>
          <a:xfrm>
            <a:off x="508000" y="1762606"/>
            <a:ext cx="5093110" cy="3952395"/>
            <a:chOff x="762000" y="2643908"/>
            <a:chExt cx="7639665" cy="5928593"/>
          </a:xfrm>
        </p:grpSpPr>
        <p:pic>
          <p:nvPicPr>
            <p:cNvPr id="5" name="Picture 2">
              <a:extLst>
                <a:ext uri="{FF2B5EF4-FFF2-40B4-BE49-F238E27FC236}">
                  <a16:creationId xmlns:a16="http://schemas.microsoft.com/office/drawing/2014/main" id="{EEF0CDA5-BED6-703C-50B3-D4732CF649B9}"/>
                </a:ext>
              </a:extLst>
            </p:cNvPr>
            <p:cNvPicPr>
              <a:picLocks noChangeAspect="1" noChangeArrowheads="1"/>
            </p:cNvPicPr>
            <p:nvPr/>
          </p:nvPicPr>
          <p:blipFill rotWithShape="1">
            <a:blip r:embed="rId3" cstate="screen">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a:stretch/>
          </p:blipFill>
          <p:spPr bwMode="auto">
            <a:xfrm>
              <a:off x="762000" y="2705100"/>
              <a:ext cx="7639665" cy="586740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7177BEF-4D2E-AA40-553D-A2EE821D0CD5}"/>
                </a:ext>
              </a:extLst>
            </p:cNvPr>
            <p:cNvSpPr txBox="1"/>
            <p:nvPr/>
          </p:nvSpPr>
          <p:spPr>
            <a:xfrm>
              <a:off x="978569" y="2643908"/>
              <a:ext cx="385011" cy="1810977"/>
            </a:xfrm>
            <a:prstGeom prst="rect">
              <a:avLst/>
            </a:prstGeom>
            <a:solidFill>
              <a:srgbClr val="FFFFFF"/>
            </a:solidFill>
            <a:ln>
              <a:noFill/>
            </a:ln>
          </p:spPr>
          <p:txBody>
            <a:bodyPr wrap="square" lIns="0" tIns="0" rIns="0" bIns="0" rtlCol="0" anchor="t">
              <a:spAutoFit/>
            </a:bodyPr>
            <a:lstStyle/>
            <a:p>
              <a:pPr marL="0" marR="0" lvl="0" indent="0" algn="l" defTabSz="609539" rtl="0" eaLnBrk="1" fontAlgn="auto" latinLnBrk="0" hangingPunct="1">
                <a:lnSpc>
                  <a:spcPts val="10827"/>
                </a:lnSpc>
                <a:spcBef>
                  <a:spcPts val="0"/>
                </a:spcBef>
                <a:spcAft>
                  <a:spcPts val="0"/>
                </a:spcAft>
                <a:buClrTx/>
                <a:buSzTx/>
                <a:buFontTx/>
                <a:buNone/>
                <a:tabLst/>
                <a:defRPr/>
              </a:pPr>
              <a:endParaRPr kumimoji="0" lang="en-US" sz="6400" b="1" i="0" u="none" strike="noStrike" kern="1200" cap="none" spc="0" normalizeH="0" baseline="0" noProof="0" dirty="0" err="1">
                <a:ln>
                  <a:noFill/>
                </a:ln>
                <a:solidFill>
                  <a:srgbClr val="F6F4EC"/>
                </a:solidFill>
                <a:effectLst/>
                <a:uLnTx/>
                <a:uFillTx/>
                <a:latin typeface="Tahoma Bold"/>
                <a:ea typeface="Tahoma Bold"/>
                <a:cs typeface="Tahoma Bold"/>
                <a:sym typeface="Tahoma Bold"/>
              </a:endParaRPr>
            </a:p>
          </p:txBody>
        </p:sp>
      </p:grpSp>
      <p:grpSp>
        <p:nvGrpSpPr>
          <p:cNvPr id="21" name="Group 20">
            <a:extLst>
              <a:ext uri="{FF2B5EF4-FFF2-40B4-BE49-F238E27FC236}">
                <a16:creationId xmlns:a16="http://schemas.microsoft.com/office/drawing/2014/main" id="{59A8E047-674F-99DF-6166-C6223D25B776}"/>
              </a:ext>
            </a:extLst>
          </p:cNvPr>
          <p:cNvGrpSpPr/>
          <p:nvPr/>
        </p:nvGrpSpPr>
        <p:grpSpPr>
          <a:xfrm>
            <a:off x="5923321" y="2098446"/>
            <a:ext cx="6244023" cy="2996950"/>
            <a:chOff x="1598744" y="9608725"/>
            <a:chExt cx="10104118" cy="4495425"/>
          </a:xfrm>
        </p:grpSpPr>
        <p:grpSp>
          <p:nvGrpSpPr>
            <p:cNvPr id="19" name="Group 18">
              <a:extLst>
                <a:ext uri="{FF2B5EF4-FFF2-40B4-BE49-F238E27FC236}">
                  <a16:creationId xmlns:a16="http://schemas.microsoft.com/office/drawing/2014/main" id="{C07FFEEA-29C9-8A72-962B-98B923DD5BF8}"/>
                </a:ext>
              </a:extLst>
            </p:cNvPr>
            <p:cNvGrpSpPr/>
            <p:nvPr/>
          </p:nvGrpSpPr>
          <p:grpSpPr>
            <a:xfrm>
              <a:off x="1598744" y="9608725"/>
              <a:ext cx="10104118" cy="4495425"/>
              <a:chOff x="2895384" y="6179898"/>
              <a:chExt cx="10104118" cy="4495425"/>
            </a:xfrm>
          </p:grpSpPr>
          <p:pic>
            <p:nvPicPr>
              <p:cNvPr id="1028" name="Picture 4">
                <a:extLst>
                  <a:ext uri="{FF2B5EF4-FFF2-40B4-BE49-F238E27FC236}">
                    <a16:creationId xmlns:a16="http://schemas.microsoft.com/office/drawing/2014/main" id="{643F7F8E-6649-4A2C-ED87-DD7751D86898}"/>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l="-1" r="45364" b="8459"/>
              <a:stretch>
                <a:fillRect/>
              </a:stretch>
            </p:blipFill>
            <p:spPr bwMode="auto">
              <a:xfrm>
                <a:off x="3007485" y="6179898"/>
                <a:ext cx="9992017" cy="403846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a:extLst>
                  <a:ext uri="{FF2B5EF4-FFF2-40B4-BE49-F238E27FC236}">
                    <a16:creationId xmlns:a16="http://schemas.microsoft.com/office/drawing/2014/main" id="{60589E86-D057-F32E-7B60-7605F57FB89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499" t="89642" r="43864"/>
              <a:stretch>
                <a:fillRect/>
              </a:stretch>
            </p:blipFill>
            <p:spPr bwMode="auto">
              <a:xfrm>
                <a:off x="2895384" y="10218363"/>
                <a:ext cx="9992018" cy="456960"/>
              </a:xfrm>
              <a:prstGeom prst="rect">
                <a:avLst/>
              </a:prstGeom>
              <a:noFill/>
              <a:extLst>
                <a:ext uri="{909E8E84-426E-40DD-AFC4-6F175D3DCCD1}">
                  <a14:hiddenFill xmlns:a14="http://schemas.microsoft.com/office/drawing/2010/main">
                    <a:solidFill>
                      <a:srgbClr val="FFFFFF"/>
                    </a:solidFill>
                  </a14:hiddenFill>
                </a:ext>
              </a:extLst>
            </p:spPr>
          </p:pic>
        </p:grpSp>
        <p:sp>
          <p:nvSpPr>
            <p:cNvPr id="20" name="Rectangle 19">
              <a:extLst>
                <a:ext uri="{FF2B5EF4-FFF2-40B4-BE49-F238E27FC236}">
                  <a16:creationId xmlns:a16="http://schemas.microsoft.com/office/drawing/2014/main" id="{46034945-CC85-A018-F71F-E2DCE739FA59}"/>
                </a:ext>
              </a:extLst>
            </p:cNvPr>
            <p:cNvSpPr/>
            <p:nvPr/>
          </p:nvSpPr>
          <p:spPr>
            <a:xfrm>
              <a:off x="1676400" y="9608725"/>
              <a:ext cx="360218" cy="392525"/>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6F3EC"/>
                </a:solidFill>
                <a:effectLst/>
                <a:uLnTx/>
                <a:uFillTx/>
                <a:latin typeface="Calibri"/>
                <a:ea typeface="+mn-ea"/>
                <a:cs typeface="+mn-cs"/>
              </a:endParaRPr>
            </a:p>
          </p:txBody>
        </p:sp>
      </p:grpSp>
    </p:spTree>
    <p:extLst>
      <p:ext uri="{BB962C8B-B14F-4D97-AF65-F5344CB8AC3E}">
        <p14:creationId xmlns:p14="http://schemas.microsoft.com/office/powerpoint/2010/main" val="22300361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A8AC5-68DD-A54D-EA46-F978B18D1D80}"/>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9B118084-2E12-8D58-B140-F8C84C61D8E6}"/>
              </a:ext>
            </a:extLst>
          </p:cNvPr>
          <p:cNvSpPr>
            <a:spLocks noGrp="1"/>
          </p:cNvSpPr>
          <p:nvPr>
            <p:ph type="ftr" sz="quarter" idx="3"/>
          </p:nvPr>
        </p:nvSpPr>
        <p:spPr/>
        <p:txBody>
          <a:bodyPr/>
          <a:lstStyle/>
          <a:p>
            <a:pPr marL="0" marR="0" lvl="0" indent="0" algn="r" defTabSz="914446"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792" b="0" i="0" u="none" strike="noStrike" kern="1200" cap="none" spc="0" normalizeH="0" baseline="0" noProof="0">
                <a:ln>
                  <a:noFill/>
                </a:ln>
                <a:solidFill>
                  <a:srgbClr val="A96D4B"/>
                </a:solidFill>
                <a:effectLst/>
                <a:uLnTx/>
                <a:uFillTx/>
                <a:latin typeface="Tahoma" panose="020B0604030504040204" pitchFamily="34" charset="0"/>
                <a:ea typeface="Tahoma" panose="020B0604030504040204" pitchFamily="34" charset="0"/>
                <a:cs typeface="Tahoma" panose="020B0604030504040204" pitchFamily="34" charset="0"/>
              </a:rPr>
              <a:t>Ellison Medical Institute</a:t>
            </a:r>
          </a:p>
        </p:txBody>
      </p:sp>
      <p:sp>
        <p:nvSpPr>
          <p:cNvPr id="19" name="Title 1">
            <a:extLst>
              <a:ext uri="{FF2B5EF4-FFF2-40B4-BE49-F238E27FC236}">
                <a16:creationId xmlns:a16="http://schemas.microsoft.com/office/drawing/2014/main" id="{67DB3797-9DE3-F4EB-764E-4237363C76A8}"/>
              </a:ext>
            </a:extLst>
          </p:cNvPr>
          <p:cNvSpPr>
            <a:spLocks noGrp="1"/>
          </p:cNvSpPr>
          <p:nvPr>
            <p:ph type="title"/>
          </p:nvPr>
        </p:nvSpPr>
        <p:spPr>
          <a:xfrm>
            <a:off x="1117600" y="133349"/>
            <a:ext cx="10261600" cy="704851"/>
          </a:xfrm>
        </p:spPr>
        <p:txBody>
          <a:bodyPr/>
          <a:lstStyle/>
          <a:p>
            <a:pPr algn="ctr"/>
            <a:r>
              <a:rPr lang="en-US"/>
              <a:t>AI + CDK4/6 Inhibition 1</a:t>
            </a:r>
            <a:r>
              <a:rPr lang="en-US" baseline="30000"/>
              <a:t>st</a:t>
            </a:r>
            <a:r>
              <a:rPr lang="en-US"/>
              <a:t> Line</a:t>
            </a:r>
          </a:p>
        </p:txBody>
      </p:sp>
      <p:sp>
        <p:nvSpPr>
          <p:cNvPr id="20" name="AutoShape 4">
            <a:extLst>
              <a:ext uri="{FF2B5EF4-FFF2-40B4-BE49-F238E27FC236}">
                <a16:creationId xmlns:a16="http://schemas.microsoft.com/office/drawing/2014/main" id="{E9D655E8-C073-4CAE-07D7-3E0DE18484FF}"/>
              </a:ext>
            </a:extLst>
          </p:cNvPr>
          <p:cNvSpPr/>
          <p:nvPr/>
        </p:nvSpPr>
        <p:spPr>
          <a:xfrm>
            <a:off x="1117600" y="939800"/>
            <a:ext cx="10261600" cy="0"/>
          </a:xfrm>
          <a:prstGeom prst="line">
            <a:avLst/>
          </a:prstGeom>
          <a:ln w="47625" cap="flat">
            <a:solidFill>
              <a:srgbClr val="D6D2C4"/>
            </a:solidFill>
            <a:prstDash val="solid"/>
            <a:headEnd type="none" w="sm" len="sm"/>
            <a:tailEnd type="none" w="sm" len="sm"/>
          </a:ln>
        </p:spPr>
        <p:txBody>
          <a:body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94747"/>
              </a:solidFill>
              <a:effectLst/>
              <a:uLnTx/>
              <a:uFillTx/>
              <a:latin typeface="Calibri"/>
              <a:ea typeface="+mn-ea"/>
              <a:cs typeface="+mn-cs"/>
            </a:endParaRPr>
          </a:p>
        </p:txBody>
      </p:sp>
      <p:graphicFrame>
        <p:nvGraphicFramePr>
          <p:cNvPr id="8" name="Table 7">
            <a:extLst>
              <a:ext uri="{FF2B5EF4-FFF2-40B4-BE49-F238E27FC236}">
                <a16:creationId xmlns:a16="http://schemas.microsoft.com/office/drawing/2014/main" id="{712CD7C0-3935-DF60-7444-6BCCBEFA78FC}"/>
              </a:ext>
            </a:extLst>
          </p:cNvPr>
          <p:cNvGraphicFramePr>
            <a:graphicFrameLocks noGrp="1"/>
          </p:cNvGraphicFramePr>
          <p:nvPr/>
        </p:nvGraphicFramePr>
        <p:xfrm>
          <a:off x="1117600" y="1415176"/>
          <a:ext cx="10261600" cy="4383248"/>
        </p:xfrm>
        <a:graphic>
          <a:graphicData uri="http://schemas.openxmlformats.org/drawingml/2006/table">
            <a:tbl>
              <a:tblPr firstRow="1" bandRow="1">
                <a:tableStyleId>{F5AB1C69-6EDB-4FF4-983F-18BD219EF322}</a:tableStyleId>
              </a:tblPr>
              <a:tblGrid>
                <a:gridCol w="2782007">
                  <a:extLst>
                    <a:ext uri="{9D8B030D-6E8A-4147-A177-3AD203B41FA5}">
                      <a16:colId xmlns:a16="http://schemas.microsoft.com/office/drawing/2014/main" val="290366680"/>
                    </a:ext>
                  </a:extLst>
                </a:gridCol>
                <a:gridCol w="2782007">
                  <a:extLst>
                    <a:ext uri="{9D8B030D-6E8A-4147-A177-3AD203B41FA5}">
                      <a16:colId xmlns:a16="http://schemas.microsoft.com/office/drawing/2014/main" val="830798308"/>
                    </a:ext>
                  </a:extLst>
                </a:gridCol>
                <a:gridCol w="2348793">
                  <a:extLst>
                    <a:ext uri="{9D8B030D-6E8A-4147-A177-3AD203B41FA5}">
                      <a16:colId xmlns:a16="http://schemas.microsoft.com/office/drawing/2014/main" val="4089606345"/>
                    </a:ext>
                  </a:extLst>
                </a:gridCol>
                <a:gridCol w="2348793">
                  <a:extLst>
                    <a:ext uri="{9D8B030D-6E8A-4147-A177-3AD203B41FA5}">
                      <a16:colId xmlns:a16="http://schemas.microsoft.com/office/drawing/2014/main" val="3670628081"/>
                    </a:ext>
                  </a:extLst>
                </a:gridCol>
              </a:tblGrid>
              <a:tr h="930087">
                <a:tc>
                  <a:txBody>
                    <a:bodyPr/>
                    <a:lstStyle/>
                    <a:p>
                      <a:pPr algn="ctr"/>
                      <a:r>
                        <a:rPr lang="en-US" sz="1700" b="1" dirty="0">
                          <a:latin typeface="Tahoma" panose="020B0604030504040204" pitchFamily="34" charset="0"/>
                          <a:ea typeface="Tahoma" panose="020B0604030504040204" pitchFamily="34" charset="0"/>
                          <a:cs typeface="Tahoma" panose="020B0604030504040204" pitchFamily="34" charset="0"/>
                        </a:rPr>
                        <a:t>Study</a:t>
                      </a:r>
                    </a:p>
                  </a:txBody>
                  <a:tcPr marL="60960" marR="60960" marT="30480" marB="30480" anchor="ctr"/>
                </a:tc>
                <a:tc>
                  <a:txBody>
                    <a:bodyPr/>
                    <a:lstStyle/>
                    <a:p>
                      <a:pPr algn="ctr"/>
                      <a:r>
                        <a:rPr lang="en-US" sz="1700" dirty="0">
                          <a:latin typeface="Tahoma" panose="020B0604030504040204" pitchFamily="34" charset="0"/>
                          <a:ea typeface="Tahoma" panose="020B0604030504040204" pitchFamily="34" charset="0"/>
                          <a:cs typeface="Tahoma" panose="020B0604030504040204" pitchFamily="34" charset="0"/>
                        </a:rPr>
                        <a:t>Agents</a:t>
                      </a:r>
                    </a:p>
                  </a:txBody>
                  <a:tcPr marL="60960" marR="60960" marT="30480" marB="30480" anchor="ctr"/>
                </a:tc>
                <a:tc>
                  <a:txBody>
                    <a:bodyPr/>
                    <a:lstStyle/>
                    <a:p>
                      <a:pPr algn="ctr"/>
                      <a:r>
                        <a:rPr lang="en-US" sz="1700" dirty="0">
                          <a:latin typeface="Tahoma" panose="020B0604030504040204" pitchFamily="34" charset="0"/>
                          <a:ea typeface="Tahoma" panose="020B0604030504040204" pitchFamily="34" charset="0"/>
                          <a:cs typeface="Tahoma" panose="020B0604030504040204" pitchFamily="34" charset="0"/>
                        </a:rPr>
                        <a:t>PFS (months)</a:t>
                      </a:r>
                    </a:p>
                  </a:txBody>
                  <a:tcPr marL="60960" marR="60960" marT="30480" marB="30480" anchor="ctr"/>
                </a:tc>
                <a:tc>
                  <a:txBody>
                    <a:bodyPr/>
                    <a:lstStyle/>
                    <a:p>
                      <a:pPr algn="ctr"/>
                      <a:r>
                        <a:rPr lang="en-US" sz="1700" dirty="0">
                          <a:latin typeface="Tahoma" panose="020B0604030504040204" pitchFamily="34" charset="0"/>
                          <a:ea typeface="Tahoma" panose="020B0604030504040204" pitchFamily="34" charset="0"/>
                          <a:cs typeface="Tahoma" panose="020B0604030504040204" pitchFamily="34" charset="0"/>
                        </a:rPr>
                        <a:t>OS (months)</a:t>
                      </a:r>
                    </a:p>
                  </a:txBody>
                  <a:tcPr marL="60960" marR="60960" marT="30480" marB="30480" anchor="ctr"/>
                </a:tc>
                <a:extLst>
                  <a:ext uri="{0D108BD9-81ED-4DB2-BD59-A6C34878D82A}">
                    <a16:rowId xmlns:a16="http://schemas.microsoft.com/office/drawing/2014/main" val="4058108671"/>
                  </a:ext>
                </a:extLst>
              </a:tr>
              <a:tr h="1159893">
                <a:tc>
                  <a:txBody>
                    <a:bodyPr/>
                    <a:lstStyle/>
                    <a:p>
                      <a:pPr algn="ctr"/>
                      <a:r>
                        <a:rPr lang="en-US" sz="1700" b="1" dirty="0">
                          <a:latin typeface="Tahoma" panose="020B0604030504040204" pitchFamily="34" charset="0"/>
                          <a:ea typeface="Tahoma" panose="020B0604030504040204" pitchFamily="34" charset="0"/>
                          <a:cs typeface="Tahoma" panose="020B0604030504040204" pitchFamily="34" charset="0"/>
                        </a:rPr>
                        <a:t>PALOMA-2</a:t>
                      </a:r>
                    </a:p>
                  </a:txBody>
                  <a:tcPr marL="60960" marR="60960" marT="30480" marB="30480" anchor="ctr"/>
                </a:tc>
                <a:tc>
                  <a:txBody>
                    <a:bodyPr/>
                    <a:lstStyle/>
                    <a:p>
                      <a:pPr algn="ctr"/>
                      <a:r>
                        <a:rPr lang="en-US" sz="1700" dirty="0">
                          <a:latin typeface="Tahoma" panose="020B0604030504040204" pitchFamily="34" charset="0"/>
                          <a:ea typeface="Tahoma" panose="020B0604030504040204" pitchFamily="34" charset="0"/>
                          <a:cs typeface="Tahoma" panose="020B0604030504040204" pitchFamily="34" charset="0"/>
                        </a:rPr>
                        <a:t>Palbociclib + letrozole</a:t>
                      </a:r>
                    </a:p>
                  </a:txBody>
                  <a:tcPr marL="60960" marR="60960" marT="30480" marB="30480" anchor="ctr"/>
                </a:tc>
                <a:tc>
                  <a:txBody>
                    <a:bodyPr/>
                    <a:lstStyle/>
                    <a:p>
                      <a:pPr algn="ctr"/>
                      <a:r>
                        <a:rPr lang="en-US" sz="1700" dirty="0">
                          <a:solidFill>
                            <a:srgbClr val="C00000"/>
                          </a:solidFill>
                          <a:latin typeface="Tahoma" panose="020B0604030504040204" pitchFamily="34" charset="0"/>
                          <a:ea typeface="Tahoma" panose="020B0604030504040204" pitchFamily="34" charset="0"/>
                          <a:cs typeface="Tahoma" panose="020B0604030504040204" pitchFamily="34" charset="0"/>
                        </a:rPr>
                        <a:t>24.8 vs 14.5</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700" dirty="0">
                          <a:solidFill>
                            <a:srgbClr val="C00000"/>
                          </a:solidFill>
                          <a:latin typeface="Tahoma" panose="020B0604030504040204" pitchFamily="34" charset="0"/>
                          <a:ea typeface="Tahoma" panose="020B0604030504040204" pitchFamily="34" charset="0"/>
                          <a:cs typeface="Tahoma" panose="020B0604030504040204" pitchFamily="34" charset="0"/>
                        </a:rPr>
                        <a:t>HR </a:t>
                      </a:r>
                      <a:r>
                        <a:rPr lang="en-GB" sz="1700" b="0" u="none" strike="noStrike" cap="none" spc="-10" dirty="0">
                          <a:solidFill>
                            <a:srgbClr val="C00000"/>
                          </a:solidFill>
                          <a:latin typeface="Tahoma" panose="020B0604030504040204" pitchFamily="34" charset="0"/>
                          <a:ea typeface="Tahoma" panose="020B0604030504040204" pitchFamily="34" charset="0"/>
                          <a:cs typeface="Tahoma" panose="020B0604030504040204" pitchFamily="34" charset="0"/>
                          <a:sym typeface="Arial"/>
                        </a:rPr>
                        <a:t>0.58 (0.46-0.72)</a:t>
                      </a:r>
                    </a:p>
                  </a:txBody>
                  <a:tcPr marL="60960" marR="60960" marT="30480" marB="3048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700" b="0" u="none" strike="noStrike" cap="none" spc="-10" dirty="0">
                          <a:solidFill>
                            <a:srgbClr val="484646"/>
                          </a:solidFill>
                          <a:latin typeface="Tahoma" panose="020B0604030504040204" pitchFamily="34" charset="0"/>
                          <a:ea typeface="Tahoma" panose="020B0604030504040204" pitchFamily="34" charset="0"/>
                          <a:cs typeface="Tahoma" panose="020B0604030504040204" pitchFamily="34" charset="0"/>
                          <a:sym typeface="Arial"/>
                        </a:rPr>
                        <a:t>53.9 vs 51.2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700" b="0" i="0" u="none" strike="noStrike" cap="none" spc="-10" dirty="0">
                          <a:solidFill>
                            <a:srgbClr val="484646"/>
                          </a:solidFill>
                          <a:latin typeface="Tahoma" panose="020B0604030504040204" pitchFamily="34" charset="0"/>
                          <a:ea typeface="Tahoma" panose="020B0604030504040204" pitchFamily="34" charset="0"/>
                          <a:cs typeface="Tahoma" panose="020B0604030504040204" pitchFamily="34" charset="0"/>
                          <a:sym typeface="Arial"/>
                        </a:rPr>
                        <a:t>HR </a:t>
                      </a:r>
                      <a:r>
                        <a:rPr lang="en-US" sz="1700" b="0" u="none" strike="noStrike" cap="none" spc="-10" dirty="0">
                          <a:solidFill>
                            <a:srgbClr val="484646"/>
                          </a:solidFill>
                          <a:latin typeface="Tahoma" panose="020B0604030504040204" pitchFamily="34" charset="0"/>
                          <a:ea typeface="Tahoma" panose="020B0604030504040204" pitchFamily="34" charset="0"/>
                          <a:cs typeface="Tahoma" panose="020B0604030504040204" pitchFamily="34" charset="0"/>
                          <a:sym typeface="Arial"/>
                        </a:rPr>
                        <a:t>0.96 (0.78-1.18)</a:t>
                      </a:r>
                      <a:endParaRPr lang="en-US" sz="1700" b="0" i="0" u="none" strike="noStrike" cap="none" spc="-10" dirty="0">
                        <a:solidFill>
                          <a:srgbClr val="484646"/>
                        </a:solidFill>
                        <a:latin typeface="Tahoma" panose="020B0604030504040204" pitchFamily="34" charset="0"/>
                        <a:ea typeface="Tahoma" panose="020B0604030504040204" pitchFamily="34" charset="0"/>
                        <a:cs typeface="Tahoma" panose="020B0604030504040204" pitchFamily="34" charset="0"/>
                        <a:sym typeface="Arial"/>
                      </a:endParaRPr>
                    </a:p>
                  </a:txBody>
                  <a:tcPr marL="60960" marR="60960" marT="30480" marB="30480" anchor="ctr"/>
                </a:tc>
                <a:extLst>
                  <a:ext uri="{0D108BD9-81ED-4DB2-BD59-A6C34878D82A}">
                    <a16:rowId xmlns:a16="http://schemas.microsoft.com/office/drawing/2014/main" val="88032998"/>
                  </a:ext>
                </a:extLst>
              </a:tr>
              <a:tr h="1146634">
                <a:tc>
                  <a:txBody>
                    <a:bodyPr/>
                    <a:lstStyle/>
                    <a:p>
                      <a:pPr algn="ctr"/>
                      <a:r>
                        <a:rPr lang="en-US" sz="1700" b="1" dirty="0">
                          <a:latin typeface="Tahoma" panose="020B0604030504040204" pitchFamily="34" charset="0"/>
                          <a:ea typeface="Tahoma" panose="020B0604030504040204" pitchFamily="34" charset="0"/>
                          <a:cs typeface="Tahoma" panose="020B0604030504040204" pitchFamily="34" charset="0"/>
                        </a:rPr>
                        <a:t>MONALEESA-2</a:t>
                      </a:r>
                    </a:p>
                  </a:txBody>
                  <a:tcPr marL="60960" marR="60960" marT="30480" marB="30480" anchor="ctr"/>
                </a:tc>
                <a:tc>
                  <a:txBody>
                    <a:bodyPr/>
                    <a:lstStyle/>
                    <a:p>
                      <a:pPr algn="ctr"/>
                      <a:r>
                        <a:rPr lang="en-US" sz="1700" dirty="0">
                          <a:latin typeface="Tahoma" panose="020B0604030504040204" pitchFamily="34" charset="0"/>
                          <a:ea typeface="Tahoma" panose="020B0604030504040204" pitchFamily="34" charset="0"/>
                          <a:cs typeface="Tahoma" panose="020B0604030504040204" pitchFamily="34" charset="0"/>
                        </a:rPr>
                        <a:t>Ribociclib + letrozole</a:t>
                      </a:r>
                    </a:p>
                  </a:txBody>
                  <a:tcPr marL="60960" marR="60960" marT="30480" marB="3048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700" b="0" u="none" strike="noStrike" cap="none" spc="-10" dirty="0">
                          <a:solidFill>
                            <a:srgbClr val="C00000"/>
                          </a:solidFill>
                          <a:latin typeface="Tahoma" panose="020B0604030504040204" pitchFamily="34" charset="0"/>
                          <a:ea typeface="Tahoma" panose="020B0604030504040204" pitchFamily="34" charset="0"/>
                          <a:cs typeface="Tahoma" panose="020B0604030504040204" pitchFamily="34" charset="0"/>
                          <a:sym typeface="Arial"/>
                        </a:rPr>
                        <a:t>25.3 vs 16.0</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700" b="0" i="0" u="none" strike="noStrike" cap="none" spc="-10" dirty="0">
                          <a:solidFill>
                            <a:srgbClr val="C00000"/>
                          </a:solidFill>
                          <a:latin typeface="Tahoma" panose="020B0604030504040204" pitchFamily="34" charset="0"/>
                          <a:ea typeface="Tahoma" panose="020B0604030504040204" pitchFamily="34" charset="0"/>
                          <a:cs typeface="Tahoma" panose="020B0604030504040204" pitchFamily="34" charset="0"/>
                          <a:sym typeface="Arial"/>
                        </a:rPr>
                        <a:t>HR </a:t>
                      </a:r>
                      <a:r>
                        <a:rPr lang="en-GB" sz="1700" b="0" u="none" strike="noStrike" cap="none" spc="-10" dirty="0">
                          <a:solidFill>
                            <a:srgbClr val="C00000"/>
                          </a:solidFill>
                          <a:latin typeface="Tahoma" panose="020B0604030504040204" pitchFamily="34" charset="0"/>
                          <a:ea typeface="Tahoma" panose="020B0604030504040204" pitchFamily="34" charset="0"/>
                          <a:cs typeface="Tahoma" panose="020B0604030504040204" pitchFamily="34" charset="0"/>
                          <a:sym typeface="Arial"/>
                        </a:rPr>
                        <a:t>0.57 (0.46-0.70)</a:t>
                      </a:r>
                      <a:endParaRPr lang="en-GB" sz="1700" b="0" i="0" u="none" strike="noStrike" cap="none" spc="-10" dirty="0">
                        <a:solidFill>
                          <a:srgbClr val="C00000"/>
                        </a:solidFill>
                        <a:latin typeface="Tahoma" panose="020B0604030504040204" pitchFamily="34" charset="0"/>
                        <a:ea typeface="Tahoma" panose="020B0604030504040204" pitchFamily="34" charset="0"/>
                        <a:cs typeface="Tahoma" panose="020B0604030504040204" pitchFamily="34" charset="0"/>
                        <a:sym typeface="Arial"/>
                      </a:endParaRPr>
                    </a:p>
                  </a:txBody>
                  <a:tcPr marL="60960" marR="60960" marT="30480" marB="3048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700" b="0" u="none" strike="noStrike" cap="none" spc="-10" dirty="0">
                          <a:solidFill>
                            <a:srgbClr val="C00000"/>
                          </a:solidFill>
                          <a:latin typeface="Tahoma" panose="020B0604030504040204" pitchFamily="34" charset="0"/>
                          <a:ea typeface="Tahoma" panose="020B0604030504040204" pitchFamily="34" charset="0"/>
                          <a:cs typeface="Tahoma" panose="020B0604030504040204" pitchFamily="34" charset="0"/>
                          <a:sym typeface="Arial"/>
                        </a:rPr>
                        <a:t>63.9 vs 51.4</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700" b="0" i="0" u="none" strike="noStrike" cap="none" spc="-10" dirty="0">
                          <a:solidFill>
                            <a:srgbClr val="C00000"/>
                          </a:solidFill>
                          <a:latin typeface="Tahoma" panose="020B0604030504040204" pitchFamily="34" charset="0"/>
                          <a:ea typeface="Tahoma" panose="020B0604030504040204" pitchFamily="34" charset="0"/>
                          <a:cs typeface="Tahoma" panose="020B0604030504040204" pitchFamily="34" charset="0"/>
                          <a:sym typeface="Arial"/>
                        </a:rPr>
                        <a:t>HR </a:t>
                      </a:r>
                      <a:r>
                        <a:rPr lang="en-US" sz="1700" b="0" u="none" strike="noStrike" cap="none" spc="-10" dirty="0">
                          <a:solidFill>
                            <a:srgbClr val="C00000"/>
                          </a:solidFill>
                          <a:latin typeface="Tahoma" panose="020B0604030504040204" pitchFamily="34" charset="0"/>
                          <a:ea typeface="Tahoma" panose="020B0604030504040204" pitchFamily="34" charset="0"/>
                          <a:cs typeface="Tahoma" panose="020B0604030504040204" pitchFamily="34" charset="0"/>
                          <a:sym typeface="Arial"/>
                        </a:rPr>
                        <a:t>0.76 (0.63-0.93)</a:t>
                      </a:r>
                      <a:endParaRPr lang="en-US" sz="1700" b="0" i="0" u="none" strike="noStrike" cap="none" spc="-10" dirty="0">
                        <a:solidFill>
                          <a:srgbClr val="C00000"/>
                        </a:solidFill>
                        <a:latin typeface="Tahoma" panose="020B0604030504040204" pitchFamily="34" charset="0"/>
                        <a:ea typeface="Tahoma" panose="020B0604030504040204" pitchFamily="34" charset="0"/>
                        <a:cs typeface="Tahoma" panose="020B0604030504040204" pitchFamily="34" charset="0"/>
                        <a:sym typeface="Arial"/>
                      </a:endParaRPr>
                    </a:p>
                  </a:txBody>
                  <a:tcPr marL="60960" marR="60960" marT="30480" marB="30480" anchor="ctr"/>
                </a:tc>
                <a:extLst>
                  <a:ext uri="{0D108BD9-81ED-4DB2-BD59-A6C34878D82A}">
                    <a16:rowId xmlns:a16="http://schemas.microsoft.com/office/drawing/2014/main" val="1718194329"/>
                  </a:ext>
                </a:extLst>
              </a:tr>
              <a:tr h="1146634">
                <a:tc>
                  <a:txBody>
                    <a:bodyPr/>
                    <a:lstStyle/>
                    <a:p>
                      <a:pPr algn="ctr"/>
                      <a:r>
                        <a:rPr lang="en-US" sz="1700" b="1" dirty="0">
                          <a:latin typeface="Tahoma" panose="020B0604030504040204" pitchFamily="34" charset="0"/>
                          <a:ea typeface="Tahoma" panose="020B0604030504040204" pitchFamily="34" charset="0"/>
                          <a:cs typeface="Tahoma" panose="020B0604030504040204" pitchFamily="34" charset="0"/>
                        </a:rPr>
                        <a:t>MONARCH-3</a:t>
                      </a:r>
                    </a:p>
                  </a:txBody>
                  <a:tcPr marL="60960" marR="60960" marT="30480" marB="30480" anchor="ctr"/>
                </a:tc>
                <a:tc>
                  <a:txBody>
                    <a:bodyPr/>
                    <a:lstStyle/>
                    <a:p>
                      <a:pPr algn="ctr"/>
                      <a:r>
                        <a:rPr lang="en-US" sz="1700" dirty="0">
                          <a:latin typeface="Tahoma" panose="020B0604030504040204" pitchFamily="34" charset="0"/>
                          <a:ea typeface="Tahoma" panose="020B0604030504040204" pitchFamily="34" charset="0"/>
                          <a:cs typeface="Tahoma" panose="020B0604030504040204" pitchFamily="34" charset="0"/>
                        </a:rPr>
                        <a:t>Abemaciclib + letrozole/</a:t>
                      </a:r>
                    </a:p>
                    <a:p>
                      <a:pPr algn="ctr"/>
                      <a:r>
                        <a:rPr lang="en-US" sz="1700" dirty="0">
                          <a:latin typeface="Tahoma" panose="020B0604030504040204" pitchFamily="34" charset="0"/>
                          <a:ea typeface="Tahoma" panose="020B0604030504040204" pitchFamily="34" charset="0"/>
                          <a:cs typeface="Tahoma" panose="020B0604030504040204" pitchFamily="34" charset="0"/>
                        </a:rPr>
                        <a:t>anastrozole</a:t>
                      </a:r>
                    </a:p>
                  </a:txBody>
                  <a:tcPr marL="60960" marR="60960" marT="30480" marB="30480" anchor="ctr"/>
                </a:tc>
                <a:tc>
                  <a:txBody>
                    <a:bodyPr/>
                    <a:lstStyle/>
                    <a:p>
                      <a:pPr algn="ctr"/>
                      <a:r>
                        <a:rPr lang="en-US" sz="1700" dirty="0">
                          <a:solidFill>
                            <a:srgbClr val="C00000"/>
                          </a:solidFill>
                          <a:latin typeface="Tahoma" panose="020B0604030504040204" pitchFamily="34" charset="0"/>
                          <a:ea typeface="Tahoma" panose="020B0604030504040204" pitchFamily="34" charset="0"/>
                          <a:cs typeface="Tahoma" panose="020B0604030504040204" pitchFamily="34" charset="0"/>
                        </a:rPr>
                        <a:t>28.2 vs 14.8</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700" dirty="0">
                          <a:solidFill>
                            <a:srgbClr val="C00000"/>
                          </a:solidFill>
                          <a:latin typeface="Tahoma" panose="020B0604030504040204" pitchFamily="34" charset="0"/>
                          <a:ea typeface="Tahoma" panose="020B0604030504040204" pitchFamily="34" charset="0"/>
                          <a:cs typeface="Tahoma" panose="020B0604030504040204" pitchFamily="34" charset="0"/>
                        </a:rPr>
                        <a:t>HR </a:t>
                      </a:r>
                      <a:r>
                        <a:rPr lang="en-GB" sz="1700" b="0" u="none" strike="noStrike" cap="none" spc="-10" dirty="0">
                          <a:solidFill>
                            <a:srgbClr val="C00000"/>
                          </a:solidFill>
                          <a:latin typeface="Tahoma" panose="020B0604030504040204" pitchFamily="34" charset="0"/>
                          <a:ea typeface="Tahoma" panose="020B0604030504040204" pitchFamily="34" charset="0"/>
                          <a:cs typeface="Tahoma" panose="020B0604030504040204" pitchFamily="34" charset="0"/>
                          <a:sym typeface="Arial"/>
                        </a:rPr>
                        <a:t>0.54 (0.42-0.70)</a:t>
                      </a:r>
                      <a:endParaRPr lang="en-GB" sz="1700" b="0" i="0" u="none" strike="noStrike" cap="none" spc="-10" dirty="0">
                        <a:solidFill>
                          <a:srgbClr val="C00000"/>
                        </a:solidFill>
                        <a:latin typeface="Tahoma" panose="020B0604030504040204" pitchFamily="34" charset="0"/>
                        <a:ea typeface="Tahoma" panose="020B0604030504040204" pitchFamily="34" charset="0"/>
                        <a:cs typeface="Tahoma" panose="020B0604030504040204" pitchFamily="34" charset="0"/>
                        <a:sym typeface="Arial"/>
                      </a:endParaRPr>
                    </a:p>
                  </a:txBody>
                  <a:tcPr marL="60960" marR="60960" marT="30480" marB="3048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700" b="0" u="none" strike="noStrike" cap="none" spc="-10" dirty="0">
                          <a:solidFill>
                            <a:srgbClr val="484646"/>
                          </a:solidFill>
                          <a:latin typeface="Tahoma" panose="020B0604030504040204" pitchFamily="34" charset="0"/>
                          <a:ea typeface="Tahoma" panose="020B0604030504040204" pitchFamily="34" charset="0"/>
                          <a:cs typeface="Tahoma" panose="020B0604030504040204" pitchFamily="34" charset="0"/>
                          <a:sym typeface="Arial"/>
                        </a:rPr>
                        <a:t>66.8 vs 53.7</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700" b="0" i="0" u="none" strike="noStrike" cap="none" spc="-10" dirty="0">
                          <a:solidFill>
                            <a:srgbClr val="484646"/>
                          </a:solidFill>
                          <a:latin typeface="Tahoma" panose="020B0604030504040204" pitchFamily="34" charset="0"/>
                          <a:ea typeface="Tahoma" panose="020B0604030504040204" pitchFamily="34" charset="0"/>
                          <a:cs typeface="Tahoma" panose="020B0604030504040204" pitchFamily="34" charset="0"/>
                          <a:sym typeface="Arial"/>
                        </a:rPr>
                        <a:t>HR </a:t>
                      </a:r>
                      <a:r>
                        <a:rPr lang="en-US" sz="1700" b="0" u="none" strike="noStrike" cap="none" spc="-10" dirty="0">
                          <a:solidFill>
                            <a:srgbClr val="484646"/>
                          </a:solidFill>
                          <a:latin typeface="Tahoma" panose="020B0604030504040204" pitchFamily="34" charset="0"/>
                          <a:ea typeface="Tahoma" panose="020B0604030504040204" pitchFamily="34" charset="0"/>
                          <a:cs typeface="Tahoma" panose="020B0604030504040204" pitchFamily="34" charset="0"/>
                          <a:sym typeface="Arial"/>
                        </a:rPr>
                        <a:t>0.80 (0.64-1.02)</a:t>
                      </a:r>
                      <a:endParaRPr lang="en-US" sz="1700" b="0" i="0" u="none" strike="noStrike" cap="none" spc="-10" dirty="0">
                        <a:solidFill>
                          <a:srgbClr val="484646"/>
                        </a:solidFill>
                        <a:latin typeface="Tahoma" panose="020B0604030504040204" pitchFamily="34" charset="0"/>
                        <a:ea typeface="Tahoma" panose="020B0604030504040204" pitchFamily="34" charset="0"/>
                        <a:cs typeface="Tahoma" panose="020B0604030504040204" pitchFamily="34" charset="0"/>
                        <a:sym typeface="Arial"/>
                      </a:endParaRPr>
                    </a:p>
                  </a:txBody>
                  <a:tcPr marL="60960" marR="60960" marT="30480" marB="30480" anchor="ctr"/>
                </a:tc>
                <a:extLst>
                  <a:ext uri="{0D108BD9-81ED-4DB2-BD59-A6C34878D82A}">
                    <a16:rowId xmlns:a16="http://schemas.microsoft.com/office/drawing/2014/main" val="905887624"/>
                  </a:ext>
                </a:extLst>
              </a:tr>
            </a:tbl>
          </a:graphicData>
        </a:graphic>
      </p:graphicFrame>
    </p:spTree>
    <p:extLst>
      <p:ext uri="{BB962C8B-B14F-4D97-AF65-F5344CB8AC3E}">
        <p14:creationId xmlns:p14="http://schemas.microsoft.com/office/powerpoint/2010/main" val="128619251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C8323-DAF2-66B1-CD64-4843DE4B1617}"/>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3675B5B2-696A-542B-B0D4-0FEBCA5A3F54}"/>
              </a:ext>
            </a:extLst>
          </p:cNvPr>
          <p:cNvSpPr>
            <a:spLocks noGrp="1"/>
          </p:cNvSpPr>
          <p:nvPr>
            <p:ph type="ftr" sz="quarter" idx="3"/>
          </p:nvPr>
        </p:nvSpPr>
        <p:spPr/>
        <p:txBody>
          <a:bodyPr/>
          <a:lstStyle/>
          <a:p>
            <a:pPr marL="0" marR="0" lvl="0" indent="0" algn="r" defTabSz="914446"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792" b="0" i="0" u="none" strike="noStrike" kern="1200" cap="none" spc="0" normalizeH="0" baseline="0" noProof="0">
                <a:ln>
                  <a:noFill/>
                </a:ln>
                <a:solidFill>
                  <a:srgbClr val="A96D4B"/>
                </a:solidFill>
                <a:effectLst/>
                <a:uLnTx/>
                <a:uFillTx/>
                <a:latin typeface="Tahoma" panose="020B0604030504040204" pitchFamily="34" charset="0"/>
                <a:ea typeface="Tahoma" panose="020B0604030504040204" pitchFamily="34" charset="0"/>
                <a:cs typeface="Tahoma" panose="020B0604030504040204" pitchFamily="34" charset="0"/>
              </a:rPr>
              <a:t>Ellison Medical Institute</a:t>
            </a:r>
          </a:p>
        </p:txBody>
      </p:sp>
      <p:sp>
        <p:nvSpPr>
          <p:cNvPr id="8" name="TextBox 7">
            <a:extLst>
              <a:ext uri="{FF2B5EF4-FFF2-40B4-BE49-F238E27FC236}">
                <a16:creationId xmlns:a16="http://schemas.microsoft.com/office/drawing/2014/main" id="{11A01D98-D809-A746-211C-E961E329D1DF}"/>
              </a:ext>
            </a:extLst>
          </p:cNvPr>
          <p:cNvSpPr txBox="1"/>
          <p:nvPr/>
        </p:nvSpPr>
        <p:spPr>
          <a:xfrm>
            <a:off x="3628846" y="6477000"/>
            <a:ext cx="4934307" cy="256545"/>
          </a:xfrm>
          <a:prstGeom prst="rect">
            <a:avLst/>
          </a:prstGeom>
          <a:noFill/>
        </p:spPr>
        <p:txBody>
          <a:bodyPr wrap="square" rtlCol="0">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err="1">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Hortobagyi</a:t>
            </a:r>
            <a:r>
              <a:rPr kumimoji="0" lang="en-US" sz="1067"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 Annals of Oncology 2018. Kalinsky. J Clin Oncol 2023.</a:t>
            </a:r>
          </a:p>
        </p:txBody>
      </p:sp>
      <p:sp>
        <p:nvSpPr>
          <p:cNvPr id="6" name="TextBox 5">
            <a:extLst>
              <a:ext uri="{FF2B5EF4-FFF2-40B4-BE49-F238E27FC236}">
                <a16:creationId xmlns:a16="http://schemas.microsoft.com/office/drawing/2014/main" id="{46C9D898-B1BF-DD38-45E1-43A0A24D96BE}"/>
              </a:ext>
            </a:extLst>
          </p:cNvPr>
          <p:cNvSpPr txBox="1"/>
          <p:nvPr/>
        </p:nvSpPr>
        <p:spPr>
          <a:xfrm>
            <a:off x="1989589" y="1282903"/>
            <a:ext cx="2743200" cy="328231"/>
          </a:xfrm>
          <a:prstGeom prst="rect">
            <a:avLst/>
          </a:prstGeom>
        </p:spPr>
        <p:txBody>
          <a:bodyPr wrap="square" lIns="0" tIns="0" rIns="0" bIns="0" rtlCol="0" anchor="t">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2133" b="1" i="0" u="none" strike="noStrike" kern="1200" cap="none" spc="0" normalizeH="0" baseline="0" noProof="0">
                <a:ln>
                  <a:noFill/>
                </a:ln>
                <a:solidFill>
                  <a:srgbClr val="494747"/>
                </a:solidFill>
                <a:effectLst/>
                <a:uLnTx/>
                <a:uFillTx/>
                <a:latin typeface="Tahoma Bold"/>
                <a:ea typeface="Tahoma Bold"/>
                <a:cs typeface="Tahoma Bold"/>
                <a:sym typeface="Tahoma Bold"/>
              </a:rPr>
              <a:t>MONALEESA-2</a:t>
            </a:r>
          </a:p>
        </p:txBody>
      </p:sp>
      <p:pic>
        <p:nvPicPr>
          <p:cNvPr id="13" name="object 10">
            <a:extLst>
              <a:ext uri="{FF2B5EF4-FFF2-40B4-BE49-F238E27FC236}">
                <a16:creationId xmlns:a16="http://schemas.microsoft.com/office/drawing/2014/main" id="{89077486-0E58-023B-CCCF-7548521CA95A}"/>
              </a:ext>
            </a:extLst>
          </p:cNvPr>
          <p:cNvPicPr/>
          <p:nvPr/>
        </p:nvPicPr>
        <p:blipFill>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b="10109"/>
          <a:stretch>
            <a:fillRect/>
          </a:stretch>
        </p:blipFill>
        <p:spPr>
          <a:xfrm>
            <a:off x="6464383" y="1778734"/>
            <a:ext cx="4914817" cy="2172426"/>
          </a:xfrm>
          <a:prstGeom prst="rect">
            <a:avLst/>
          </a:prstGeom>
        </p:spPr>
      </p:pic>
      <p:pic>
        <p:nvPicPr>
          <p:cNvPr id="14" name="object 11">
            <a:extLst>
              <a:ext uri="{FF2B5EF4-FFF2-40B4-BE49-F238E27FC236}">
                <a16:creationId xmlns:a16="http://schemas.microsoft.com/office/drawing/2014/main" id="{3D3B7C02-B9B8-3CEB-5F48-B20763F0048F}"/>
              </a:ext>
            </a:extLst>
          </p:cNvPr>
          <p:cNvPicPr/>
          <p:nvPr/>
        </p:nvPicPr>
        <p:blipFill>
          <a:blip r:embed="rId5" cstate="screen">
            <a:extLst>
              <a:ext uri="{28A0092B-C50C-407E-A947-70E740481C1C}">
                <a14:useLocalDpi xmlns:a14="http://schemas.microsoft.com/office/drawing/2010/main"/>
              </a:ext>
            </a:extLst>
          </a:blip>
          <a:srcRect b="4062"/>
          <a:stretch>
            <a:fillRect/>
          </a:stretch>
        </p:blipFill>
        <p:spPr>
          <a:xfrm>
            <a:off x="6444893" y="4183213"/>
            <a:ext cx="4934307" cy="1965731"/>
          </a:xfrm>
          <a:prstGeom prst="rect">
            <a:avLst/>
          </a:prstGeom>
          <a:solidFill>
            <a:schemeClr val="bg1"/>
          </a:solidFill>
        </p:spPr>
      </p:pic>
      <p:sp>
        <p:nvSpPr>
          <p:cNvPr id="15" name="TextBox 14">
            <a:extLst>
              <a:ext uri="{FF2B5EF4-FFF2-40B4-BE49-F238E27FC236}">
                <a16:creationId xmlns:a16="http://schemas.microsoft.com/office/drawing/2014/main" id="{F85BD47A-E066-1CAF-0E7B-D116EED18418}"/>
              </a:ext>
            </a:extLst>
          </p:cNvPr>
          <p:cNvSpPr txBox="1"/>
          <p:nvPr/>
        </p:nvSpPr>
        <p:spPr>
          <a:xfrm>
            <a:off x="7550191" y="1282902"/>
            <a:ext cx="2743200" cy="328231"/>
          </a:xfrm>
          <a:prstGeom prst="rect">
            <a:avLst/>
          </a:prstGeom>
        </p:spPr>
        <p:txBody>
          <a:bodyPr wrap="square" lIns="0" tIns="0" rIns="0" bIns="0" rtlCol="0" anchor="t">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2133" b="1" i="0" u="none" strike="noStrike" kern="1200" cap="none" spc="0" normalizeH="0" baseline="0" noProof="0">
                <a:ln>
                  <a:noFill/>
                </a:ln>
                <a:solidFill>
                  <a:srgbClr val="494747"/>
                </a:solidFill>
                <a:effectLst/>
                <a:uLnTx/>
                <a:uFillTx/>
                <a:latin typeface="Tahoma Bold"/>
                <a:ea typeface="Tahoma Bold"/>
                <a:cs typeface="Tahoma Bold"/>
                <a:sym typeface="Tahoma Bold"/>
              </a:rPr>
              <a:t>MAINTAIN</a:t>
            </a:r>
          </a:p>
        </p:txBody>
      </p:sp>
      <p:grpSp>
        <p:nvGrpSpPr>
          <p:cNvPr id="17" name="Group 16">
            <a:extLst>
              <a:ext uri="{FF2B5EF4-FFF2-40B4-BE49-F238E27FC236}">
                <a16:creationId xmlns:a16="http://schemas.microsoft.com/office/drawing/2014/main" id="{4F72C018-6FD6-81CB-4BCB-A66DE4CF22E4}"/>
              </a:ext>
            </a:extLst>
          </p:cNvPr>
          <p:cNvGrpSpPr/>
          <p:nvPr/>
        </p:nvGrpSpPr>
        <p:grpSpPr>
          <a:xfrm>
            <a:off x="478705" y="1843251"/>
            <a:ext cx="5826664" cy="4074943"/>
            <a:chOff x="718057" y="3086100"/>
            <a:chExt cx="8417728" cy="5784029"/>
          </a:xfrm>
        </p:grpSpPr>
        <p:pic>
          <p:nvPicPr>
            <p:cNvPr id="5" name="Picture 4">
              <a:extLst>
                <a:ext uri="{FF2B5EF4-FFF2-40B4-BE49-F238E27FC236}">
                  <a16:creationId xmlns:a16="http://schemas.microsoft.com/office/drawing/2014/main" id="{A40D1D0A-86FA-922D-81AA-5DF2D1A2936D}"/>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Layer>
                  </a14:imgProps>
                </a:ext>
              </a:extLst>
            </a:blip>
            <a:srcRect l="-1" t="21765" r="45860" b="17059"/>
            <a:stretch>
              <a:fillRect/>
            </a:stretch>
          </p:blipFill>
          <p:spPr>
            <a:xfrm>
              <a:off x="718057" y="3109495"/>
              <a:ext cx="8417728" cy="5760634"/>
            </a:xfrm>
            <a:prstGeom prst="rect">
              <a:avLst/>
            </a:prstGeom>
          </p:spPr>
        </p:pic>
        <p:sp>
          <p:nvSpPr>
            <p:cNvPr id="16" name="Rectangle 15">
              <a:extLst>
                <a:ext uri="{FF2B5EF4-FFF2-40B4-BE49-F238E27FC236}">
                  <a16:creationId xmlns:a16="http://schemas.microsoft.com/office/drawing/2014/main" id="{362409CC-4D4C-3060-E4C8-B55EE4F17F66}"/>
                </a:ext>
              </a:extLst>
            </p:cNvPr>
            <p:cNvSpPr/>
            <p:nvPr/>
          </p:nvSpPr>
          <p:spPr>
            <a:xfrm>
              <a:off x="762000" y="3086100"/>
              <a:ext cx="914400" cy="23622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6F3EC"/>
                </a:solidFill>
                <a:effectLst/>
                <a:uLnTx/>
                <a:uFillTx/>
                <a:latin typeface="Calibri"/>
                <a:ea typeface="+mn-ea"/>
                <a:cs typeface="+mn-cs"/>
              </a:endParaRPr>
            </a:p>
          </p:txBody>
        </p:sp>
      </p:grpSp>
      <p:sp>
        <p:nvSpPr>
          <p:cNvPr id="11" name="Title 1">
            <a:extLst>
              <a:ext uri="{FF2B5EF4-FFF2-40B4-BE49-F238E27FC236}">
                <a16:creationId xmlns:a16="http://schemas.microsoft.com/office/drawing/2014/main" id="{25C3B708-8021-0A00-5197-D816E952CD70}"/>
              </a:ext>
            </a:extLst>
          </p:cNvPr>
          <p:cNvSpPr>
            <a:spLocks noGrp="1"/>
          </p:cNvSpPr>
          <p:nvPr>
            <p:ph type="title"/>
          </p:nvPr>
        </p:nvSpPr>
        <p:spPr>
          <a:xfrm>
            <a:off x="1117600" y="133349"/>
            <a:ext cx="10261600" cy="704851"/>
          </a:xfrm>
        </p:spPr>
        <p:txBody>
          <a:bodyPr/>
          <a:lstStyle/>
          <a:p>
            <a:pPr algn="ctr"/>
            <a:r>
              <a:rPr lang="en-US" dirty="0"/>
              <a:t>PI3K-Altered Tumors: </a:t>
            </a:r>
            <a:br>
              <a:rPr lang="en-US" dirty="0"/>
            </a:br>
            <a:r>
              <a:rPr lang="en-US" dirty="0"/>
              <a:t>Inferior Response to CDK4/6 Inhibition</a:t>
            </a:r>
          </a:p>
        </p:txBody>
      </p:sp>
      <p:sp>
        <p:nvSpPr>
          <p:cNvPr id="12" name="AutoShape 4">
            <a:extLst>
              <a:ext uri="{FF2B5EF4-FFF2-40B4-BE49-F238E27FC236}">
                <a16:creationId xmlns:a16="http://schemas.microsoft.com/office/drawing/2014/main" id="{213F4574-B784-5C74-C3DC-9FD23C2550FF}"/>
              </a:ext>
            </a:extLst>
          </p:cNvPr>
          <p:cNvSpPr/>
          <p:nvPr/>
        </p:nvSpPr>
        <p:spPr>
          <a:xfrm>
            <a:off x="1117600" y="939800"/>
            <a:ext cx="10261600" cy="0"/>
          </a:xfrm>
          <a:prstGeom prst="line">
            <a:avLst/>
          </a:prstGeom>
          <a:ln w="47625" cap="flat">
            <a:solidFill>
              <a:srgbClr val="D6D2C4"/>
            </a:solidFill>
            <a:prstDash val="solid"/>
            <a:headEnd type="none" w="sm" len="sm"/>
            <a:tailEnd type="none" w="sm" len="sm"/>
          </a:ln>
        </p:spPr>
        <p:txBody>
          <a:body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94747"/>
              </a:solidFill>
              <a:effectLst/>
              <a:uLnTx/>
              <a:uFillTx/>
              <a:latin typeface="Calibri"/>
              <a:ea typeface="+mn-ea"/>
              <a:cs typeface="+mn-cs"/>
            </a:endParaRPr>
          </a:p>
        </p:txBody>
      </p:sp>
    </p:spTree>
    <p:extLst>
      <p:ext uri="{BB962C8B-B14F-4D97-AF65-F5344CB8AC3E}">
        <p14:creationId xmlns:p14="http://schemas.microsoft.com/office/powerpoint/2010/main" val="42723215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D24C6-FF76-38BC-ED0E-86D72471261E}"/>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415FB182-C165-724A-F67F-3A83E819C11C}"/>
              </a:ext>
            </a:extLst>
          </p:cNvPr>
          <p:cNvSpPr>
            <a:spLocks noGrp="1"/>
          </p:cNvSpPr>
          <p:nvPr>
            <p:ph type="ftr" sz="quarter" idx="3"/>
          </p:nvPr>
        </p:nvSpPr>
        <p:spPr/>
        <p:txBody>
          <a:bodyPr/>
          <a:lstStyle/>
          <a:p>
            <a:pPr marL="0" marR="0" lvl="0" indent="0" algn="r" defTabSz="914446"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792" b="0" i="0" u="none" strike="noStrike" kern="1200" cap="none" spc="0" normalizeH="0" baseline="0" noProof="0" dirty="0">
                <a:ln>
                  <a:noFill/>
                </a:ln>
                <a:solidFill>
                  <a:srgbClr val="A96D4B"/>
                </a:solidFill>
                <a:effectLst/>
                <a:uLnTx/>
                <a:uFillTx/>
                <a:latin typeface="Tahoma" panose="020B0604030504040204" pitchFamily="34" charset="0"/>
                <a:ea typeface="Tahoma" panose="020B0604030504040204" pitchFamily="34" charset="0"/>
                <a:cs typeface="Tahoma" panose="020B0604030504040204" pitchFamily="34" charset="0"/>
              </a:rPr>
              <a:t>Ellison Medical Institute</a:t>
            </a:r>
          </a:p>
        </p:txBody>
      </p:sp>
      <p:sp>
        <p:nvSpPr>
          <p:cNvPr id="8" name="Title 1">
            <a:extLst>
              <a:ext uri="{FF2B5EF4-FFF2-40B4-BE49-F238E27FC236}">
                <a16:creationId xmlns:a16="http://schemas.microsoft.com/office/drawing/2014/main" id="{F3800405-7651-CBCB-971D-146DCCD4507E}"/>
              </a:ext>
            </a:extLst>
          </p:cNvPr>
          <p:cNvSpPr>
            <a:spLocks noGrp="1"/>
          </p:cNvSpPr>
          <p:nvPr>
            <p:ph type="title"/>
          </p:nvPr>
        </p:nvSpPr>
        <p:spPr>
          <a:xfrm>
            <a:off x="1117600" y="133349"/>
            <a:ext cx="10261600" cy="704851"/>
          </a:xfrm>
        </p:spPr>
        <p:txBody>
          <a:bodyPr/>
          <a:lstStyle/>
          <a:p>
            <a:pPr algn="ctr"/>
            <a:r>
              <a:rPr lang="en-US" dirty="0"/>
              <a:t>Treatment after Progression on 1L CDK4/6i</a:t>
            </a:r>
          </a:p>
        </p:txBody>
      </p:sp>
      <p:sp>
        <p:nvSpPr>
          <p:cNvPr id="13" name="AutoShape 4">
            <a:extLst>
              <a:ext uri="{FF2B5EF4-FFF2-40B4-BE49-F238E27FC236}">
                <a16:creationId xmlns:a16="http://schemas.microsoft.com/office/drawing/2014/main" id="{55753E57-988F-A3F7-0830-EC9CD4320960}"/>
              </a:ext>
            </a:extLst>
          </p:cNvPr>
          <p:cNvSpPr/>
          <p:nvPr/>
        </p:nvSpPr>
        <p:spPr>
          <a:xfrm>
            <a:off x="1117600" y="939800"/>
            <a:ext cx="10261600" cy="0"/>
          </a:xfrm>
          <a:prstGeom prst="line">
            <a:avLst/>
          </a:prstGeom>
          <a:ln w="47625" cap="flat">
            <a:solidFill>
              <a:srgbClr val="D6D2C4"/>
            </a:solidFill>
            <a:prstDash val="solid"/>
            <a:headEnd type="none" w="sm" len="sm"/>
            <a:tailEnd type="none" w="sm" len="sm"/>
          </a:ln>
        </p:spPr>
        <p:txBody>
          <a:body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94747"/>
              </a:solidFill>
              <a:effectLst/>
              <a:uLnTx/>
              <a:uFillTx/>
              <a:latin typeface="Calibri"/>
              <a:ea typeface="+mn-ea"/>
              <a:cs typeface="+mn-cs"/>
            </a:endParaRPr>
          </a:p>
        </p:txBody>
      </p:sp>
      <p:grpSp>
        <p:nvGrpSpPr>
          <p:cNvPr id="15" name="Group 14">
            <a:extLst>
              <a:ext uri="{FF2B5EF4-FFF2-40B4-BE49-F238E27FC236}">
                <a16:creationId xmlns:a16="http://schemas.microsoft.com/office/drawing/2014/main" id="{D3E8858A-723C-3838-A126-09E66B75BEB9}"/>
              </a:ext>
            </a:extLst>
          </p:cNvPr>
          <p:cNvGrpSpPr/>
          <p:nvPr/>
        </p:nvGrpSpPr>
        <p:grpSpPr>
          <a:xfrm>
            <a:off x="1117600" y="1333178"/>
            <a:ext cx="10261600" cy="5042222"/>
            <a:chOff x="642552" y="1804088"/>
            <a:chExt cx="15392400" cy="7563333"/>
          </a:xfrm>
        </p:grpSpPr>
        <p:sp>
          <p:nvSpPr>
            <p:cNvPr id="7" name="Rectangle: Rounded Corners 2">
              <a:extLst>
                <a:ext uri="{FF2B5EF4-FFF2-40B4-BE49-F238E27FC236}">
                  <a16:creationId xmlns:a16="http://schemas.microsoft.com/office/drawing/2014/main" id="{383312A1-3D55-031B-5605-98B02A2FC8D6}"/>
                </a:ext>
              </a:extLst>
            </p:cNvPr>
            <p:cNvSpPr/>
            <p:nvPr/>
          </p:nvSpPr>
          <p:spPr>
            <a:xfrm>
              <a:off x="642552" y="1804088"/>
              <a:ext cx="15392400" cy="7563333"/>
            </a:xfrm>
            <a:prstGeom prst="roundRect">
              <a:avLst>
                <a:gd name="adj" fmla="val 8135"/>
              </a:avLst>
            </a:prstGeom>
            <a:solidFill>
              <a:schemeClr val="bg1"/>
            </a:solidFill>
            <a:ln>
              <a:noFill/>
            </a:ln>
            <a:effectLst>
              <a:outerShdw blurRad="635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10" name="object 4">
              <a:extLst>
                <a:ext uri="{FF2B5EF4-FFF2-40B4-BE49-F238E27FC236}">
                  <a16:creationId xmlns:a16="http://schemas.microsoft.com/office/drawing/2014/main" id="{1B12C51D-3751-4DB6-847D-7D133AC110EA}"/>
                </a:ext>
              </a:extLst>
            </p:cNvPr>
            <p:cNvSpPr txBox="1"/>
            <p:nvPr/>
          </p:nvSpPr>
          <p:spPr>
            <a:xfrm>
              <a:off x="1003857" y="4712104"/>
              <a:ext cx="3343577" cy="2312967"/>
            </a:xfrm>
            <a:prstGeom prst="rect">
              <a:avLst/>
            </a:prstGeom>
            <a:solidFill>
              <a:schemeClr val="accent5">
                <a:alpha val="67842"/>
              </a:schemeClr>
            </a:solidFill>
          </p:spPr>
          <p:txBody>
            <a:bodyPr vert="horz" wrap="square" lIns="0" tIns="0" rIns="0" bIns="0" rtlCol="0" anchor="ctr">
              <a:noAutofit/>
            </a:bodyPr>
            <a:lstStyle/>
            <a:p>
              <a:pPr marL="0" marR="96530" lvl="0" indent="0" algn="ctr" defTabSz="609660" rtl="0" eaLnBrk="1" fontAlgn="auto" latinLnBrk="0" hangingPunct="1">
                <a:lnSpc>
                  <a:spcPct val="100000"/>
                </a:lnSpc>
                <a:spcBef>
                  <a:spcPts val="1910"/>
                </a:spcBef>
                <a:spcAft>
                  <a:spcPts val="0"/>
                </a:spcAft>
                <a:buClrTx/>
                <a:buSzTx/>
                <a:buFontTx/>
                <a:buNone/>
                <a:tabLst/>
                <a:defRPr/>
              </a:pPr>
              <a:r>
                <a:rPr kumimoji="0" sz="2400" b="1" i="0" u="none" strike="noStrike" kern="1200" cap="none" spc="0" normalizeH="0" baseline="0" noProof="0" dirty="0">
                  <a:ln>
                    <a:noFill/>
                  </a:ln>
                  <a:solidFill>
                    <a:srgbClr val="494747"/>
                  </a:solidFill>
                  <a:effectLst/>
                  <a:uLnTx/>
                  <a:uFillTx/>
                  <a:latin typeface="Calibri" panose="020F0502020204030204" pitchFamily="34" charset="0"/>
                  <a:ea typeface="+mn-ea"/>
                  <a:cs typeface="Calibri" panose="020F0502020204030204" pitchFamily="34" charset="0"/>
                </a:rPr>
                <a:t>Progression</a:t>
              </a:r>
              <a:r>
                <a:rPr kumimoji="0" sz="2400" b="1" i="0" u="none" strike="noStrike" kern="1200" cap="none" spc="-37" normalizeH="0" baseline="0" noProof="0" dirty="0">
                  <a:ln>
                    <a:noFill/>
                  </a:ln>
                  <a:solidFill>
                    <a:srgbClr val="494747"/>
                  </a:solidFill>
                  <a:effectLst/>
                  <a:uLnTx/>
                  <a:uFillTx/>
                  <a:latin typeface="Calibri" panose="020F0502020204030204" pitchFamily="34" charset="0"/>
                  <a:ea typeface="+mn-ea"/>
                  <a:cs typeface="Calibri" panose="020F0502020204030204" pitchFamily="34" charset="0"/>
                </a:rPr>
                <a:t> </a:t>
              </a:r>
              <a:r>
                <a:rPr kumimoji="0" sz="2400" b="1" i="0" u="none" strike="noStrike" kern="1200" cap="none" spc="0" normalizeH="0" baseline="0" noProof="0" dirty="0">
                  <a:ln>
                    <a:noFill/>
                  </a:ln>
                  <a:solidFill>
                    <a:srgbClr val="494747"/>
                  </a:solidFill>
                  <a:effectLst/>
                  <a:uLnTx/>
                  <a:uFillTx/>
                  <a:latin typeface="Calibri" panose="020F0502020204030204" pitchFamily="34" charset="0"/>
                  <a:ea typeface="+mn-ea"/>
                  <a:cs typeface="Calibri" panose="020F0502020204030204" pitchFamily="34" charset="0"/>
                </a:rPr>
                <a:t>on</a:t>
              </a:r>
              <a:r>
                <a:rPr kumimoji="0" sz="2400" b="1" i="0" u="none" strike="noStrike" kern="1200" cap="none" spc="-20" normalizeH="0" baseline="0" noProof="0" dirty="0">
                  <a:ln>
                    <a:noFill/>
                  </a:ln>
                  <a:solidFill>
                    <a:srgbClr val="494747"/>
                  </a:solidFill>
                  <a:effectLst/>
                  <a:uLnTx/>
                  <a:uFillTx/>
                  <a:latin typeface="Calibri" panose="020F0502020204030204" pitchFamily="34" charset="0"/>
                  <a:ea typeface="+mn-ea"/>
                  <a:cs typeface="Calibri" panose="020F0502020204030204" pitchFamily="34" charset="0"/>
                </a:rPr>
                <a:t> </a:t>
              </a:r>
              <a:r>
                <a:rPr kumimoji="0" sz="2400" b="1" i="0" u="none" strike="noStrike" kern="1200" cap="none" spc="-17" normalizeH="0" baseline="0" noProof="0" dirty="0">
                  <a:ln>
                    <a:noFill/>
                  </a:ln>
                  <a:solidFill>
                    <a:srgbClr val="494747"/>
                  </a:solidFill>
                  <a:effectLst/>
                  <a:uLnTx/>
                  <a:uFillTx/>
                  <a:latin typeface="Calibri" panose="020F0502020204030204" pitchFamily="34" charset="0"/>
                  <a:ea typeface="+mn-ea"/>
                  <a:cs typeface="Calibri" panose="020F0502020204030204" pitchFamily="34" charset="0"/>
                </a:rPr>
                <a:t>1L </a:t>
              </a:r>
              <a:r>
                <a:rPr kumimoji="0" sz="2400" b="1" i="0" u="none" strike="noStrike" kern="1200" cap="none" spc="-7" normalizeH="0" baseline="0" noProof="0" dirty="0">
                  <a:ln>
                    <a:noFill/>
                  </a:ln>
                  <a:solidFill>
                    <a:srgbClr val="494747"/>
                  </a:solidFill>
                  <a:effectLst/>
                  <a:uLnTx/>
                  <a:uFillTx/>
                  <a:latin typeface="Calibri" panose="020F0502020204030204" pitchFamily="34" charset="0"/>
                  <a:ea typeface="+mn-ea"/>
                  <a:cs typeface="Calibri" panose="020F0502020204030204" pitchFamily="34" charset="0"/>
                </a:rPr>
                <a:t>CDK4/6i</a:t>
              </a:r>
              <a:endParaRPr kumimoji="0" sz="2400" b="0" i="0" u="none" strike="noStrike" kern="1200" cap="none" spc="0" normalizeH="0" baseline="0" noProof="0" dirty="0">
                <a:ln>
                  <a:noFill/>
                </a:ln>
                <a:solidFill>
                  <a:srgbClr val="494747"/>
                </a:solidFill>
                <a:effectLst/>
                <a:uLnTx/>
                <a:uFillTx/>
                <a:latin typeface="Calibri" panose="020F0502020204030204" pitchFamily="34" charset="0"/>
                <a:ea typeface="+mn-ea"/>
                <a:cs typeface="Calibri" panose="020F0502020204030204" pitchFamily="34" charset="0"/>
              </a:endParaRPr>
            </a:p>
          </p:txBody>
        </p:sp>
        <p:sp>
          <p:nvSpPr>
            <p:cNvPr id="22" name="object 11">
              <a:extLst>
                <a:ext uri="{FF2B5EF4-FFF2-40B4-BE49-F238E27FC236}">
                  <a16:creationId xmlns:a16="http://schemas.microsoft.com/office/drawing/2014/main" id="{FB6475C1-D6EB-885E-A965-97D10ED77DB7}"/>
                </a:ext>
              </a:extLst>
            </p:cNvPr>
            <p:cNvSpPr txBox="1"/>
            <p:nvPr/>
          </p:nvSpPr>
          <p:spPr>
            <a:xfrm>
              <a:off x="10427523" y="4207388"/>
              <a:ext cx="5195270" cy="1085650"/>
            </a:xfrm>
            <a:prstGeom prst="rect">
              <a:avLst/>
            </a:prstGeom>
            <a:solidFill>
              <a:schemeClr val="accent3"/>
            </a:solidFill>
          </p:spPr>
          <p:txBody>
            <a:bodyPr vert="horz" wrap="square" lIns="0" tIns="0" rIns="0" bIns="0" rtlCol="0" anchor="ctr">
              <a:noAutofit/>
            </a:bodyPr>
            <a:lstStyle/>
            <a:p>
              <a:pPr marL="0" marR="0" lvl="0" indent="0" algn="ctr" defTabSz="609660" rtl="0" eaLnBrk="1" fontAlgn="auto" latinLnBrk="0" hangingPunct="1">
                <a:lnSpc>
                  <a:spcPct val="100000"/>
                </a:lnSpc>
                <a:spcBef>
                  <a:spcPts val="1430"/>
                </a:spcBef>
                <a:spcAft>
                  <a:spcPts val="0"/>
                </a:spcAft>
                <a:buClrTx/>
                <a:buSzTx/>
                <a:buFontTx/>
                <a:buNone/>
                <a:tabLst/>
                <a:defRPr/>
              </a:pPr>
              <a:r>
                <a:rPr kumimoji="0" sz="2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Targetable</a:t>
              </a:r>
              <a:r>
                <a:rPr kumimoji="0" sz="2400" b="1" i="0" u="none" strike="noStrike" kern="1200" cap="none" spc="-87"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sz="2400" b="1" i="0" u="none" strike="noStrike" kern="1200" cap="none" spc="-7"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Mutations</a:t>
              </a:r>
              <a:endParaRPr kumimoji="0" sz="24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23" name="object 12">
              <a:extLst>
                <a:ext uri="{FF2B5EF4-FFF2-40B4-BE49-F238E27FC236}">
                  <a16:creationId xmlns:a16="http://schemas.microsoft.com/office/drawing/2014/main" id="{8462C84B-C0BB-C978-BA9B-E6E1F27129E3}"/>
                </a:ext>
              </a:extLst>
            </p:cNvPr>
            <p:cNvSpPr txBox="1"/>
            <p:nvPr/>
          </p:nvSpPr>
          <p:spPr>
            <a:xfrm>
              <a:off x="10427523" y="6482246"/>
              <a:ext cx="5195270" cy="1085650"/>
            </a:xfrm>
            <a:prstGeom prst="rect">
              <a:avLst/>
            </a:prstGeom>
            <a:solidFill>
              <a:schemeClr val="accent3"/>
            </a:solidFill>
          </p:spPr>
          <p:txBody>
            <a:bodyPr vert="horz" wrap="square" lIns="0" tIns="0" rIns="0" bIns="0" rtlCol="0" anchor="ctr">
              <a:noAutofit/>
            </a:bodyPr>
            <a:lstStyle/>
            <a:p>
              <a:pPr marL="0" marR="0" lvl="0" indent="0" algn="ctr" defTabSz="609660" rtl="0" eaLnBrk="1" fontAlgn="auto" latinLnBrk="0" hangingPunct="1">
                <a:lnSpc>
                  <a:spcPct val="100000"/>
                </a:lnSpc>
                <a:spcBef>
                  <a:spcPts val="1437"/>
                </a:spcBef>
                <a:spcAft>
                  <a:spcPts val="0"/>
                </a:spcAft>
                <a:buClrTx/>
                <a:buSzTx/>
                <a:buFontTx/>
                <a:buNone/>
                <a:tabLst/>
                <a:defRPr/>
              </a:pPr>
              <a:r>
                <a:rPr kumimoji="0" sz="2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No</a:t>
              </a:r>
              <a:r>
                <a:rPr kumimoji="0" sz="2400" b="1" i="0" u="none" strike="noStrike" kern="1200" cap="none" spc="-6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sz="2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Targetable</a:t>
              </a:r>
              <a:r>
                <a:rPr kumimoji="0" sz="2400" b="1" i="0" u="none" strike="noStrike" kern="1200" cap="none" spc="-57"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sz="2400" b="1" i="0" u="none" strike="noStrike" kern="1200" cap="none" spc="-7"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Mutations</a:t>
              </a:r>
              <a:endParaRPr kumimoji="0" sz="24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pic>
          <p:nvPicPr>
            <p:cNvPr id="24" name="object 13">
              <a:extLst>
                <a:ext uri="{FF2B5EF4-FFF2-40B4-BE49-F238E27FC236}">
                  <a16:creationId xmlns:a16="http://schemas.microsoft.com/office/drawing/2014/main" id="{D6DAD3D2-2D48-2CB2-9F1D-538D22465B0B}"/>
                </a:ext>
              </a:extLst>
            </p:cNvPr>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1795380" y="2263561"/>
              <a:ext cx="2459555" cy="1943827"/>
            </a:xfrm>
            <a:prstGeom prst="rect">
              <a:avLst/>
            </a:prstGeom>
          </p:spPr>
        </p:pic>
        <p:sp>
          <p:nvSpPr>
            <p:cNvPr id="2" name="object 11">
              <a:extLst>
                <a:ext uri="{FF2B5EF4-FFF2-40B4-BE49-F238E27FC236}">
                  <a16:creationId xmlns:a16="http://schemas.microsoft.com/office/drawing/2014/main" id="{7AD66793-1C68-DC6F-F308-439A281F767E}"/>
                </a:ext>
              </a:extLst>
            </p:cNvPr>
            <p:cNvSpPr txBox="1"/>
            <p:nvPr/>
          </p:nvSpPr>
          <p:spPr>
            <a:xfrm>
              <a:off x="5937027" y="5026196"/>
              <a:ext cx="1923447" cy="1728808"/>
            </a:xfrm>
            <a:prstGeom prst="rect">
              <a:avLst/>
            </a:prstGeom>
            <a:solidFill>
              <a:schemeClr val="accent3"/>
            </a:solidFill>
          </p:spPr>
          <p:txBody>
            <a:bodyPr vert="horz" wrap="square" lIns="0" tIns="0" rIns="0" bIns="0" rtlCol="0" anchor="ctr">
              <a:noAutofit/>
            </a:bodyPr>
            <a:lstStyle/>
            <a:p>
              <a:pPr marL="0" marR="0" lvl="0" indent="0" algn="ctr" defTabSz="609660" rtl="0" eaLnBrk="1" fontAlgn="auto" latinLnBrk="0" hangingPunct="1">
                <a:lnSpc>
                  <a:spcPct val="100000"/>
                </a:lnSpc>
                <a:spcBef>
                  <a:spcPts val="143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NGS Testing</a:t>
              </a:r>
              <a:endParaRPr kumimoji="0" sz="24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6" name="Right Arrow 5">
              <a:extLst>
                <a:ext uri="{FF2B5EF4-FFF2-40B4-BE49-F238E27FC236}">
                  <a16:creationId xmlns:a16="http://schemas.microsoft.com/office/drawing/2014/main" id="{E6017575-7573-AA2A-05DE-507C5C7B328B}"/>
                </a:ext>
              </a:extLst>
            </p:cNvPr>
            <p:cNvSpPr/>
            <p:nvPr/>
          </p:nvSpPr>
          <p:spPr>
            <a:xfrm>
              <a:off x="4697387" y="5602528"/>
              <a:ext cx="889687" cy="532118"/>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6F3EC"/>
                </a:solidFill>
                <a:effectLst/>
                <a:uLnTx/>
                <a:uFillTx/>
                <a:latin typeface="Calibri" panose="020F0502020204030204" pitchFamily="34" charset="0"/>
                <a:ea typeface="+mn-ea"/>
                <a:cs typeface="Calibri" panose="020F0502020204030204" pitchFamily="34" charset="0"/>
              </a:endParaRPr>
            </a:p>
          </p:txBody>
        </p:sp>
        <p:sp>
          <p:nvSpPr>
            <p:cNvPr id="9" name="object 9">
              <a:extLst>
                <a:ext uri="{FF2B5EF4-FFF2-40B4-BE49-F238E27FC236}">
                  <a16:creationId xmlns:a16="http://schemas.microsoft.com/office/drawing/2014/main" id="{FDFF72C1-D46D-3E1B-510E-67619DBC3DAD}"/>
                </a:ext>
              </a:extLst>
            </p:cNvPr>
            <p:cNvSpPr/>
            <p:nvPr/>
          </p:nvSpPr>
          <p:spPr>
            <a:xfrm rot="255672" flipV="1">
              <a:off x="8182275" y="6048610"/>
              <a:ext cx="1923447" cy="1085650"/>
            </a:xfrm>
            <a:custGeom>
              <a:avLst/>
              <a:gdLst/>
              <a:ahLst/>
              <a:cxnLst/>
              <a:rect l="l" t="t" r="r" b="b"/>
              <a:pathLst>
                <a:path w="1838959" h="956945">
                  <a:moveTo>
                    <a:pt x="1472692" y="0"/>
                  </a:moveTo>
                  <a:lnTo>
                    <a:pt x="1521587" y="134238"/>
                  </a:lnTo>
                  <a:lnTo>
                    <a:pt x="0" y="687958"/>
                  </a:lnTo>
                  <a:lnTo>
                    <a:pt x="97663" y="956563"/>
                  </a:lnTo>
                  <a:lnTo>
                    <a:pt x="1619250" y="402716"/>
                  </a:lnTo>
                  <a:lnTo>
                    <a:pt x="1668145" y="536955"/>
                  </a:lnTo>
                  <a:lnTo>
                    <a:pt x="1838960" y="170687"/>
                  </a:lnTo>
                  <a:lnTo>
                    <a:pt x="1472692" y="0"/>
                  </a:lnTo>
                  <a:close/>
                </a:path>
              </a:pathLst>
            </a:custGeom>
            <a:solidFill>
              <a:srgbClr val="433D2D"/>
            </a:solidFill>
          </p:spPr>
          <p:txBody>
            <a:bodyPr wrap="square" lIns="0" tIns="0" rIns="0" bIns="0" rtlCol="0"/>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494747"/>
                </a:solidFill>
                <a:effectLst/>
                <a:uLnTx/>
                <a:uFillTx/>
                <a:latin typeface="Calibri" panose="020F0502020204030204" pitchFamily="34" charset="0"/>
                <a:ea typeface="+mn-ea"/>
                <a:cs typeface="Calibri" panose="020F0502020204030204" pitchFamily="34" charset="0"/>
              </a:endParaRPr>
            </a:p>
          </p:txBody>
        </p:sp>
        <p:sp>
          <p:nvSpPr>
            <p:cNvPr id="14" name="object 9">
              <a:extLst>
                <a:ext uri="{FF2B5EF4-FFF2-40B4-BE49-F238E27FC236}">
                  <a16:creationId xmlns:a16="http://schemas.microsoft.com/office/drawing/2014/main" id="{0A488624-4580-7E85-491D-4FFEC259F375}"/>
                </a:ext>
              </a:extLst>
            </p:cNvPr>
            <p:cNvSpPr/>
            <p:nvPr/>
          </p:nvSpPr>
          <p:spPr>
            <a:xfrm rot="21176645">
              <a:off x="8182275" y="4712104"/>
              <a:ext cx="1923447" cy="1085650"/>
            </a:xfrm>
            <a:custGeom>
              <a:avLst/>
              <a:gdLst/>
              <a:ahLst/>
              <a:cxnLst/>
              <a:rect l="l" t="t" r="r" b="b"/>
              <a:pathLst>
                <a:path w="1838959" h="956945">
                  <a:moveTo>
                    <a:pt x="1472692" y="0"/>
                  </a:moveTo>
                  <a:lnTo>
                    <a:pt x="1521587" y="134238"/>
                  </a:lnTo>
                  <a:lnTo>
                    <a:pt x="0" y="687958"/>
                  </a:lnTo>
                  <a:lnTo>
                    <a:pt x="97663" y="956563"/>
                  </a:lnTo>
                  <a:lnTo>
                    <a:pt x="1619250" y="402716"/>
                  </a:lnTo>
                  <a:lnTo>
                    <a:pt x="1668145" y="536955"/>
                  </a:lnTo>
                  <a:lnTo>
                    <a:pt x="1838960" y="170687"/>
                  </a:lnTo>
                  <a:lnTo>
                    <a:pt x="1472692" y="0"/>
                  </a:lnTo>
                  <a:close/>
                </a:path>
              </a:pathLst>
            </a:custGeom>
            <a:solidFill>
              <a:srgbClr val="433D2D"/>
            </a:solidFill>
          </p:spPr>
          <p:txBody>
            <a:bodyPr wrap="square" lIns="0" tIns="0" rIns="0" bIns="0" rtlCol="0"/>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494747"/>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4674529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1CACF-819F-E5E8-8E0D-7052192502C3}"/>
            </a:ext>
          </a:extLst>
        </p:cNvPr>
        <p:cNvGrpSpPr/>
        <p:nvPr/>
      </p:nvGrpSpPr>
      <p:grpSpPr>
        <a:xfrm>
          <a:off x="0" y="0"/>
          <a:ext cx="0" cy="0"/>
          <a:chOff x="0" y="0"/>
          <a:chExt cx="0" cy="0"/>
        </a:xfrm>
      </p:grpSpPr>
      <p:pic>
        <p:nvPicPr>
          <p:cNvPr id="16" name="New picture">
            <a:extLst>
              <a:ext uri="{FF2B5EF4-FFF2-40B4-BE49-F238E27FC236}">
                <a16:creationId xmlns:a16="http://schemas.microsoft.com/office/drawing/2014/main" id="{96285CF7-2E08-9D3B-DF87-8AACC85E95DA}"/>
              </a:ext>
            </a:extLst>
          </p:cNvPr>
          <p:cNvPicPr>
            <a:picLocks noChangeAspect="1" noChangeArrowheads="1"/>
          </p:cNvPicPr>
          <p:nvPr>
            <p:custDataLst>
              <p:tags r:id="rId1"/>
            </p:custDataLst>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2338" t="34264" r="54102" b="35565"/>
          <a:stretch>
            <a:fillRect/>
          </a:stretch>
        </p:blipFill>
        <p:spPr bwMode="auto">
          <a:xfrm>
            <a:off x="6609910" y="1410778"/>
            <a:ext cx="5178154" cy="5078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pic>
      <p:sp>
        <p:nvSpPr>
          <p:cNvPr id="3" name="Footer Placeholder 2">
            <a:extLst>
              <a:ext uri="{FF2B5EF4-FFF2-40B4-BE49-F238E27FC236}">
                <a16:creationId xmlns:a16="http://schemas.microsoft.com/office/drawing/2014/main" id="{04D8FE9F-ED2C-910E-6999-694AFFC36ABA}"/>
              </a:ext>
            </a:extLst>
          </p:cNvPr>
          <p:cNvSpPr>
            <a:spLocks noGrp="1"/>
          </p:cNvSpPr>
          <p:nvPr>
            <p:ph type="ftr" sz="quarter" idx="3"/>
          </p:nvPr>
        </p:nvSpPr>
        <p:spPr/>
        <p:txBody>
          <a:bodyPr/>
          <a:lstStyle/>
          <a:p>
            <a:pPr marL="0" marR="0" lvl="0" indent="0" algn="r" defTabSz="914446"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792" b="0" i="0" u="none" strike="noStrike" kern="1200" cap="none" spc="0" normalizeH="0" baseline="0" noProof="0">
                <a:ln>
                  <a:noFill/>
                </a:ln>
                <a:solidFill>
                  <a:srgbClr val="A96D4B"/>
                </a:solidFill>
                <a:effectLst/>
                <a:uLnTx/>
                <a:uFillTx/>
                <a:latin typeface="Tahoma" panose="020B0604030504040204" pitchFamily="34" charset="0"/>
                <a:ea typeface="Tahoma" panose="020B0604030504040204" pitchFamily="34" charset="0"/>
                <a:cs typeface="Tahoma" panose="020B0604030504040204" pitchFamily="34" charset="0"/>
              </a:rPr>
              <a:t>Ellison Medical Institute</a:t>
            </a:r>
          </a:p>
        </p:txBody>
      </p:sp>
      <p:sp>
        <p:nvSpPr>
          <p:cNvPr id="8" name="TextBox 7">
            <a:extLst>
              <a:ext uri="{FF2B5EF4-FFF2-40B4-BE49-F238E27FC236}">
                <a16:creationId xmlns:a16="http://schemas.microsoft.com/office/drawing/2014/main" id="{52013154-BB0F-CE9D-B7C1-F087E1A3D0D4}"/>
              </a:ext>
            </a:extLst>
          </p:cNvPr>
          <p:cNvSpPr txBox="1"/>
          <p:nvPr/>
        </p:nvSpPr>
        <p:spPr>
          <a:xfrm>
            <a:off x="6751605" y="6320339"/>
            <a:ext cx="4934307" cy="256545"/>
          </a:xfrm>
          <a:prstGeom prst="rect">
            <a:avLst/>
          </a:prstGeom>
          <a:noFill/>
        </p:spPr>
        <p:txBody>
          <a:bodyPr wrap="square" rtlCol="0">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O’Leary. Cancer </a:t>
            </a:r>
            <a:r>
              <a:rPr kumimoji="0" lang="en-US" sz="1067" b="0" i="0" u="none" strike="noStrike" kern="1200" cap="none" spc="0" normalizeH="0" baseline="0" noProof="0" dirty="0" err="1">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Discov</a:t>
            </a:r>
            <a:r>
              <a:rPr kumimoji="0" lang="en-US" sz="1067"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 2018.</a:t>
            </a:r>
          </a:p>
        </p:txBody>
      </p:sp>
      <p:sp>
        <p:nvSpPr>
          <p:cNvPr id="10" name="Title 1">
            <a:extLst>
              <a:ext uri="{FF2B5EF4-FFF2-40B4-BE49-F238E27FC236}">
                <a16:creationId xmlns:a16="http://schemas.microsoft.com/office/drawing/2014/main" id="{11EE2A9E-CE6E-5CFB-D7F7-34AD66541C83}"/>
              </a:ext>
            </a:extLst>
          </p:cNvPr>
          <p:cNvSpPr>
            <a:spLocks noGrp="1"/>
          </p:cNvSpPr>
          <p:nvPr>
            <p:ph type="title"/>
          </p:nvPr>
        </p:nvSpPr>
        <p:spPr>
          <a:xfrm>
            <a:off x="1117600" y="133349"/>
            <a:ext cx="10261600" cy="704851"/>
          </a:xfrm>
        </p:spPr>
        <p:txBody>
          <a:bodyPr/>
          <a:lstStyle/>
          <a:p>
            <a:pPr algn="ctr"/>
            <a:r>
              <a:rPr lang="en-US" dirty="0"/>
              <a:t>PI3K Pathway</a:t>
            </a:r>
            <a:br>
              <a:rPr lang="en-US" dirty="0"/>
            </a:br>
            <a:r>
              <a:rPr lang="en-US" dirty="0"/>
              <a:t>Through the Course of CDK4/6i Treatment</a:t>
            </a:r>
          </a:p>
        </p:txBody>
      </p:sp>
      <p:sp>
        <p:nvSpPr>
          <p:cNvPr id="11" name="AutoShape 4">
            <a:extLst>
              <a:ext uri="{FF2B5EF4-FFF2-40B4-BE49-F238E27FC236}">
                <a16:creationId xmlns:a16="http://schemas.microsoft.com/office/drawing/2014/main" id="{5EDDDF08-124A-F5D1-E9EC-69964B575AD3}"/>
              </a:ext>
            </a:extLst>
          </p:cNvPr>
          <p:cNvSpPr/>
          <p:nvPr/>
        </p:nvSpPr>
        <p:spPr>
          <a:xfrm>
            <a:off x="1117600" y="939800"/>
            <a:ext cx="10261600" cy="0"/>
          </a:xfrm>
          <a:prstGeom prst="line">
            <a:avLst/>
          </a:prstGeom>
          <a:ln w="47625" cap="flat">
            <a:solidFill>
              <a:srgbClr val="D6D2C4"/>
            </a:solidFill>
            <a:prstDash val="solid"/>
            <a:headEnd type="none" w="sm" len="sm"/>
            <a:tailEnd type="none" w="sm" len="sm"/>
          </a:ln>
        </p:spPr>
        <p:txBody>
          <a:body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94747"/>
              </a:solidFill>
              <a:effectLst/>
              <a:uLnTx/>
              <a:uFillTx/>
              <a:latin typeface="Calibri"/>
              <a:ea typeface="+mn-ea"/>
              <a:cs typeface="+mn-cs"/>
            </a:endParaRPr>
          </a:p>
        </p:txBody>
      </p:sp>
      <p:grpSp>
        <p:nvGrpSpPr>
          <p:cNvPr id="2" name="Group 1">
            <a:extLst>
              <a:ext uri="{FF2B5EF4-FFF2-40B4-BE49-F238E27FC236}">
                <a16:creationId xmlns:a16="http://schemas.microsoft.com/office/drawing/2014/main" id="{86E5F79C-1125-DF9E-8F17-9BCB21F6A646}"/>
              </a:ext>
            </a:extLst>
          </p:cNvPr>
          <p:cNvGrpSpPr/>
          <p:nvPr/>
        </p:nvGrpSpPr>
        <p:grpSpPr>
          <a:xfrm>
            <a:off x="685879" y="1716633"/>
            <a:ext cx="5451641" cy="4241799"/>
            <a:chOff x="3212973" y="1829691"/>
            <a:chExt cx="11382921" cy="7429796"/>
          </a:xfrm>
        </p:grpSpPr>
        <p:sp>
          <p:nvSpPr>
            <p:cNvPr id="6" name="Rectangle: Rounded Corners 4">
              <a:extLst>
                <a:ext uri="{FF2B5EF4-FFF2-40B4-BE49-F238E27FC236}">
                  <a16:creationId xmlns:a16="http://schemas.microsoft.com/office/drawing/2014/main" id="{395C9231-4B16-8E9A-4EC3-9DC5B460FD43}"/>
                </a:ext>
              </a:extLst>
            </p:cNvPr>
            <p:cNvSpPr/>
            <p:nvPr/>
          </p:nvSpPr>
          <p:spPr>
            <a:xfrm>
              <a:off x="3692106" y="1829691"/>
              <a:ext cx="10903788" cy="7429796"/>
            </a:xfrm>
            <a:prstGeom prst="roundRect">
              <a:avLst>
                <a:gd name="adj" fmla="val 8135"/>
              </a:avLst>
            </a:prstGeom>
            <a:solidFill>
              <a:schemeClr val="bg1"/>
            </a:solidFill>
            <a:ln>
              <a:noFill/>
            </a:ln>
            <a:effectLst>
              <a:outerShdw blurRad="635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66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prstClr val="white"/>
                </a:solidFill>
                <a:effectLst/>
                <a:uLnTx/>
                <a:uFillTx/>
                <a:latin typeface="Roche Sans Light Light" panose="020B0304030201040101" pitchFamily="34" charset="0"/>
                <a:ea typeface="+mn-ea"/>
                <a:cs typeface="+mn-cs"/>
              </a:endParaRPr>
            </a:p>
          </p:txBody>
        </p:sp>
        <p:pic>
          <p:nvPicPr>
            <p:cNvPr id="7" name="object 7">
              <a:extLst>
                <a:ext uri="{FF2B5EF4-FFF2-40B4-BE49-F238E27FC236}">
                  <a16:creationId xmlns:a16="http://schemas.microsoft.com/office/drawing/2014/main" id="{13DEC4A9-4D77-EC73-2596-B7273B8A7A49}"/>
                </a:ext>
              </a:extLst>
            </p:cNvPr>
            <p:cNvPicPr/>
            <p:nvPr/>
          </p:nvPicPr>
          <p:blipFill>
            <a:blip r:embed="rId6" cstate="print">
              <a:extLst>
                <a:ext uri="{28A0092B-C50C-407E-A947-70E740481C1C}">
                  <a14:useLocalDpi xmlns:a14="http://schemas.microsoft.com/office/drawing/2010/main"/>
                </a:ext>
              </a:extLst>
            </a:blip>
            <a:stretch>
              <a:fillRect/>
            </a:stretch>
          </p:blipFill>
          <p:spPr>
            <a:xfrm>
              <a:off x="4724400" y="2072303"/>
              <a:ext cx="9296400" cy="6881197"/>
            </a:xfrm>
            <a:prstGeom prst="rect">
              <a:avLst/>
            </a:prstGeom>
          </p:spPr>
        </p:pic>
        <p:grpSp>
          <p:nvGrpSpPr>
            <p:cNvPr id="9" name="object 8">
              <a:extLst>
                <a:ext uri="{FF2B5EF4-FFF2-40B4-BE49-F238E27FC236}">
                  <a16:creationId xmlns:a16="http://schemas.microsoft.com/office/drawing/2014/main" id="{709717AA-E863-2D59-E6CA-3F4303853DF4}"/>
                </a:ext>
              </a:extLst>
            </p:cNvPr>
            <p:cNvGrpSpPr/>
            <p:nvPr/>
          </p:nvGrpSpPr>
          <p:grpSpPr>
            <a:xfrm>
              <a:off x="3212973" y="4720144"/>
              <a:ext cx="1295401" cy="847092"/>
              <a:chOff x="3124580" y="4944998"/>
              <a:chExt cx="1295401" cy="847091"/>
            </a:xfrm>
          </p:grpSpPr>
          <p:sp>
            <p:nvSpPr>
              <p:cNvPr id="12" name="object 9">
                <a:extLst>
                  <a:ext uri="{FF2B5EF4-FFF2-40B4-BE49-F238E27FC236}">
                    <a16:creationId xmlns:a16="http://schemas.microsoft.com/office/drawing/2014/main" id="{B3643E66-CEE6-B278-6781-8DD38F54FC6B}"/>
                  </a:ext>
                </a:extLst>
              </p:cNvPr>
              <p:cNvSpPr/>
              <p:nvPr/>
            </p:nvSpPr>
            <p:spPr>
              <a:xfrm>
                <a:off x="3124580" y="4944999"/>
                <a:ext cx="1295400" cy="847090"/>
              </a:xfrm>
              <a:custGeom>
                <a:avLst/>
                <a:gdLst/>
                <a:ahLst/>
                <a:cxnLst/>
                <a:rect l="l" t="t" r="r" b="b"/>
                <a:pathLst>
                  <a:path w="1295400" h="847089">
                    <a:moveTo>
                      <a:pt x="872108" y="0"/>
                    </a:moveTo>
                    <a:lnTo>
                      <a:pt x="872108" y="211581"/>
                    </a:lnTo>
                    <a:lnTo>
                      <a:pt x="0" y="211581"/>
                    </a:lnTo>
                    <a:lnTo>
                      <a:pt x="0" y="634873"/>
                    </a:lnTo>
                    <a:lnTo>
                      <a:pt x="872108" y="634873"/>
                    </a:lnTo>
                    <a:lnTo>
                      <a:pt x="872108" y="846581"/>
                    </a:lnTo>
                    <a:lnTo>
                      <a:pt x="1295399" y="423290"/>
                    </a:lnTo>
                    <a:lnTo>
                      <a:pt x="872108" y="0"/>
                    </a:lnTo>
                    <a:close/>
                  </a:path>
                </a:pathLst>
              </a:custGeom>
              <a:solidFill>
                <a:srgbClr val="A96C4A"/>
              </a:solidFill>
            </p:spPr>
            <p:txBody>
              <a:bodyPr wrap="square" lIns="0" tIns="0" rIns="0" bIns="0" rtlCol="0"/>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494747"/>
                  </a:solidFill>
                  <a:effectLst/>
                  <a:uLnTx/>
                  <a:uFillTx/>
                  <a:latin typeface="Calibri"/>
                  <a:ea typeface="+mn-ea"/>
                  <a:cs typeface="+mn-cs"/>
                </a:endParaRPr>
              </a:p>
            </p:txBody>
          </p:sp>
          <p:sp>
            <p:nvSpPr>
              <p:cNvPr id="13" name="object 10">
                <a:extLst>
                  <a:ext uri="{FF2B5EF4-FFF2-40B4-BE49-F238E27FC236}">
                    <a16:creationId xmlns:a16="http://schemas.microsoft.com/office/drawing/2014/main" id="{4700DA81-1273-5717-11C8-F7AF0E8C32F8}"/>
                  </a:ext>
                </a:extLst>
              </p:cNvPr>
              <p:cNvSpPr/>
              <p:nvPr/>
            </p:nvSpPr>
            <p:spPr>
              <a:xfrm>
                <a:off x="3124580" y="4944999"/>
                <a:ext cx="1295400" cy="847090"/>
              </a:xfrm>
              <a:custGeom>
                <a:avLst/>
                <a:gdLst/>
                <a:ahLst/>
                <a:cxnLst/>
                <a:rect l="l" t="t" r="r" b="b"/>
                <a:pathLst>
                  <a:path w="1295400" h="847089">
                    <a:moveTo>
                      <a:pt x="0" y="211581"/>
                    </a:moveTo>
                    <a:lnTo>
                      <a:pt x="872108" y="211581"/>
                    </a:lnTo>
                    <a:lnTo>
                      <a:pt x="872108" y="0"/>
                    </a:lnTo>
                    <a:lnTo>
                      <a:pt x="1295399" y="423290"/>
                    </a:lnTo>
                    <a:lnTo>
                      <a:pt x="872108" y="846581"/>
                    </a:lnTo>
                    <a:lnTo>
                      <a:pt x="872108" y="634873"/>
                    </a:lnTo>
                    <a:lnTo>
                      <a:pt x="0" y="634873"/>
                    </a:lnTo>
                    <a:lnTo>
                      <a:pt x="0" y="211581"/>
                    </a:lnTo>
                    <a:close/>
                  </a:path>
                </a:pathLst>
              </a:custGeom>
              <a:ln w="25146">
                <a:solidFill>
                  <a:srgbClr val="A96C4A"/>
                </a:solidFill>
              </a:ln>
            </p:spPr>
            <p:txBody>
              <a:bodyPr wrap="square" lIns="0" tIns="0" rIns="0" bIns="0" rtlCol="0"/>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srgbClr val="494747"/>
                  </a:solidFill>
                  <a:effectLst/>
                  <a:uLnTx/>
                  <a:uFillTx/>
                  <a:latin typeface="Calibri"/>
                  <a:ea typeface="+mn-ea"/>
                  <a:cs typeface="+mn-cs"/>
                </a:endParaRPr>
              </a:p>
            </p:txBody>
          </p:sp>
        </p:grpSp>
      </p:grpSp>
      <p:sp>
        <p:nvSpPr>
          <p:cNvPr id="14" name="TextBox 13">
            <a:extLst>
              <a:ext uri="{FF2B5EF4-FFF2-40B4-BE49-F238E27FC236}">
                <a16:creationId xmlns:a16="http://schemas.microsoft.com/office/drawing/2014/main" id="{7614D798-A3C9-A5D0-5FD2-A71FC6EC1456}"/>
              </a:ext>
            </a:extLst>
          </p:cNvPr>
          <p:cNvSpPr txBox="1"/>
          <p:nvPr/>
        </p:nvSpPr>
        <p:spPr>
          <a:xfrm>
            <a:off x="6731834" y="1082483"/>
            <a:ext cx="4934307" cy="328231"/>
          </a:xfrm>
          <a:prstGeom prst="rect">
            <a:avLst/>
          </a:prstGeom>
        </p:spPr>
        <p:txBody>
          <a:bodyPr wrap="square" lIns="0" tIns="0" rIns="0" bIns="0" rtlCol="0" anchor="t">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2133" b="1" i="0" u="none" strike="noStrike" kern="1200" cap="none" spc="0" normalizeH="0" baseline="0" noProof="0" dirty="0">
                <a:ln>
                  <a:noFill/>
                </a:ln>
                <a:solidFill>
                  <a:srgbClr val="494747"/>
                </a:solidFill>
                <a:effectLst/>
                <a:uLnTx/>
                <a:uFillTx/>
                <a:latin typeface="Tahoma Bold"/>
                <a:ea typeface="Tahoma Bold"/>
                <a:cs typeface="Tahoma Bold"/>
                <a:sym typeface="Tahoma Bold"/>
              </a:rPr>
              <a:t>MONALEESA-2 PIK3CA Mutations</a:t>
            </a:r>
          </a:p>
        </p:txBody>
      </p:sp>
      <p:sp>
        <p:nvSpPr>
          <p:cNvPr id="15" name="TextBox 14">
            <a:extLst>
              <a:ext uri="{FF2B5EF4-FFF2-40B4-BE49-F238E27FC236}">
                <a16:creationId xmlns:a16="http://schemas.microsoft.com/office/drawing/2014/main" id="{F648B4B1-8894-907D-FCC4-A747F7165BCF}"/>
              </a:ext>
            </a:extLst>
          </p:cNvPr>
          <p:cNvSpPr txBox="1"/>
          <p:nvPr/>
        </p:nvSpPr>
        <p:spPr>
          <a:xfrm>
            <a:off x="1059282" y="6320339"/>
            <a:ext cx="4934307" cy="256545"/>
          </a:xfrm>
          <a:prstGeom prst="rect">
            <a:avLst/>
          </a:prstGeom>
          <a:noFill/>
        </p:spPr>
        <p:txBody>
          <a:bodyPr wrap="square" rtlCol="0">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Portman. </a:t>
            </a:r>
            <a:r>
              <a:rPr kumimoji="0" lang="en-US" sz="1067" b="0" i="0" u="none" strike="noStrike" kern="1200" cap="none" spc="0" normalizeH="0" baseline="0" noProof="0" dirty="0" err="1">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Endocr</a:t>
            </a:r>
            <a:r>
              <a:rPr kumimoji="0" lang="en-US" sz="1067"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067" b="0" i="0" u="none" strike="noStrike" kern="1200" cap="none" spc="0" normalizeH="0" baseline="0" noProof="0" dirty="0" err="1">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Relat</a:t>
            </a:r>
            <a:r>
              <a:rPr kumimoji="0" lang="en-US" sz="1067"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 Cancer 2019.</a:t>
            </a:r>
          </a:p>
        </p:txBody>
      </p:sp>
    </p:spTree>
    <p:extLst>
      <p:ext uri="{BB962C8B-B14F-4D97-AF65-F5344CB8AC3E}">
        <p14:creationId xmlns:p14="http://schemas.microsoft.com/office/powerpoint/2010/main" val="422837920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4E4E6-94F0-A36C-51F3-8C66FB0B3E9A}"/>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E5DE6EC8-20AF-7DC3-A45D-32800B9F9C92}"/>
              </a:ext>
            </a:extLst>
          </p:cNvPr>
          <p:cNvSpPr>
            <a:spLocks noGrp="1"/>
          </p:cNvSpPr>
          <p:nvPr>
            <p:ph type="ftr" sz="quarter" idx="3"/>
          </p:nvPr>
        </p:nvSpPr>
        <p:spPr/>
        <p:txBody>
          <a:bodyPr/>
          <a:lstStyle/>
          <a:p>
            <a:pPr marL="0" marR="0" lvl="0" indent="0" algn="r" defTabSz="914446"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792" b="0" i="0" u="none" strike="noStrike" kern="1200" cap="none" spc="0" normalizeH="0" baseline="0" noProof="0">
                <a:ln>
                  <a:noFill/>
                </a:ln>
                <a:solidFill>
                  <a:srgbClr val="A96D4B"/>
                </a:solidFill>
                <a:effectLst/>
                <a:uLnTx/>
                <a:uFillTx/>
                <a:latin typeface="Tahoma" panose="020B0604030504040204" pitchFamily="34" charset="0"/>
                <a:ea typeface="Tahoma" panose="020B0604030504040204" pitchFamily="34" charset="0"/>
                <a:cs typeface="Tahoma" panose="020B0604030504040204" pitchFamily="34" charset="0"/>
              </a:rPr>
              <a:t>Ellison Medical Institute</a:t>
            </a:r>
          </a:p>
        </p:txBody>
      </p:sp>
      <p:sp>
        <p:nvSpPr>
          <p:cNvPr id="7" name="Title 1">
            <a:extLst>
              <a:ext uri="{FF2B5EF4-FFF2-40B4-BE49-F238E27FC236}">
                <a16:creationId xmlns:a16="http://schemas.microsoft.com/office/drawing/2014/main" id="{1FDBC17B-CAD6-3F75-637D-0994F0525291}"/>
              </a:ext>
            </a:extLst>
          </p:cNvPr>
          <p:cNvSpPr>
            <a:spLocks noGrp="1"/>
          </p:cNvSpPr>
          <p:nvPr>
            <p:ph type="title"/>
          </p:nvPr>
        </p:nvSpPr>
        <p:spPr>
          <a:xfrm>
            <a:off x="1117600" y="133349"/>
            <a:ext cx="10261600" cy="704851"/>
          </a:xfrm>
        </p:spPr>
        <p:txBody>
          <a:bodyPr/>
          <a:lstStyle/>
          <a:p>
            <a:pPr algn="ctr"/>
            <a:r>
              <a:rPr lang="en-US" dirty="0"/>
              <a:t>NGS Testing to Guide 2L Therapy</a:t>
            </a:r>
          </a:p>
        </p:txBody>
      </p:sp>
      <p:sp>
        <p:nvSpPr>
          <p:cNvPr id="10" name="AutoShape 4">
            <a:extLst>
              <a:ext uri="{FF2B5EF4-FFF2-40B4-BE49-F238E27FC236}">
                <a16:creationId xmlns:a16="http://schemas.microsoft.com/office/drawing/2014/main" id="{6DB46C9C-0E16-FA94-44CA-5A1F8DAB27E4}"/>
              </a:ext>
            </a:extLst>
          </p:cNvPr>
          <p:cNvSpPr/>
          <p:nvPr/>
        </p:nvSpPr>
        <p:spPr>
          <a:xfrm>
            <a:off x="1117600" y="939800"/>
            <a:ext cx="10261600" cy="0"/>
          </a:xfrm>
          <a:prstGeom prst="line">
            <a:avLst/>
          </a:prstGeom>
          <a:ln w="47625" cap="flat">
            <a:solidFill>
              <a:srgbClr val="D6D2C4"/>
            </a:solidFill>
            <a:prstDash val="solid"/>
            <a:headEnd type="none" w="sm" len="sm"/>
            <a:tailEnd type="none" w="sm" len="sm"/>
          </a:ln>
        </p:spPr>
        <p:txBody>
          <a:body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94747"/>
              </a:solidFill>
              <a:effectLst/>
              <a:uLnTx/>
              <a:uFillTx/>
              <a:latin typeface="Calibri"/>
              <a:ea typeface="+mn-ea"/>
              <a:cs typeface="+mn-cs"/>
            </a:endParaRPr>
          </a:p>
        </p:txBody>
      </p:sp>
      <p:graphicFrame>
        <p:nvGraphicFramePr>
          <p:cNvPr id="2" name="Table 1">
            <a:extLst>
              <a:ext uri="{FF2B5EF4-FFF2-40B4-BE49-F238E27FC236}">
                <a16:creationId xmlns:a16="http://schemas.microsoft.com/office/drawing/2014/main" id="{E013A8EF-7D3A-F20B-D1ED-B10050E4AA46}"/>
              </a:ext>
            </a:extLst>
          </p:cNvPr>
          <p:cNvGraphicFramePr>
            <a:graphicFrameLocks noGrp="1"/>
          </p:cNvGraphicFramePr>
          <p:nvPr/>
        </p:nvGraphicFramePr>
        <p:xfrm>
          <a:off x="457800" y="3634596"/>
          <a:ext cx="5409249" cy="2857346"/>
        </p:xfrm>
        <a:graphic>
          <a:graphicData uri="http://schemas.openxmlformats.org/drawingml/2006/table">
            <a:tbl>
              <a:tblPr firstRow="1" bandRow="1">
                <a:tableStyleId>{F5AB1C69-6EDB-4FF4-983F-18BD219EF322}</a:tableStyleId>
              </a:tblPr>
              <a:tblGrid>
                <a:gridCol w="5409249">
                  <a:extLst>
                    <a:ext uri="{9D8B030D-6E8A-4147-A177-3AD203B41FA5}">
                      <a16:colId xmlns:a16="http://schemas.microsoft.com/office/drawing/2014/main" val="3807518629"/>
                    </a:ext>
                  </a:extLst>
                </a:gridCol>
              </a:tblGrid>
              <a:tr h="386080">
                <a:tc>
                  <a:txBody>
                    <a:bodyPr/>
                    <a:lstStyle/>
                    <a:p>
                      <a:pPr algn="ctr"/>
                      <a:r>
                        <a:rPr lang="en-US" sz="2100" dirty="0"/>
                        <a:t>Pros</a:t>
                      </a:r>
                    </a:p>
                  </a:txBody>
                  <a:tcPr marL="60960" marR="60960" marT="30480" marB="30480" anchor="ctr"/>
                </a:tc>
                <a:extLst>
                  <a:ext uri="{0D108BD9-81ED-4DB2-BD59-A6C34878D82A}">
                    <a16:rowId xmlns:a16="http://schemas.microsoft.com/office/drawing/2014/main" val="1205348596"/>
                  </a:ext>
                </a:extLst>
              </a:tr>
              <a:tr h="1042593">
                <a:tc>
                  <a:txBody>
                    <a:bodyPr/>
                    <a:lstStyle/>
                    <a:p>
                      <a:pPr marL="0" indent="0" algn="l">
                        <a:buFontTx/>
                        <a:buNone/>
                      </a:pPr>
                      <a:r>
                        <a:rPr lang="en-US" sz="2100" dirty="0"/>
                        <a:t>- Can use archival samples</a:t>
                      </a:r>
                    </a:p>
                    <a:p>
                      <a:pPr marL="0" indent="0" algn="l">
                        <a:buFontTx/>
                        <a:buNone/>
                      </a:pPr>
                      <a:r>
                        <a:rPr lang="en-US" sz="2100" dirty="0"/>
                        <a:t>- Histology/molecular profiling</a:t>
                      </a:r>
                    </a:p>
                  </a:txBody>
                  <a:tcPr marL="60960" marR="60960" marT="30480" marB="30480" anchor="ctr"/>
                </a:tc>
                <a:extLst>
                  <a:ext uri="{0D108BD9-81ED-4DB2-BD59-A6C34878D82A}">
                    <a16:rowId xmlns:a16="http://schemas.microsoft.com/office/drawing/2014/main" val="3063808846"/>
                  </a:ext>
                </a:extLst>
              </a:tr>
              <a:tr h="386080">
                <a:tc>
                  <a:txBody>
                    <a:bodyPr/>
                    <a:lstStyle/>
                    <a:p>
                      <a:pPr algn="ctr"/>
                      <a:r>
                        <a:rPr lang="en-US" sz="2100" b="1" dirty="0">
                          <a:solidFill>
                            <a:srgbClr val="FFFFFF"/>
                          </a:solidFill>
                        </a:rPr>
                        <a:t>Cons</a:t>
                      </a:r>
                    </a:p>
                  </a:txBody>
                  <a:tcPr marL="60960" marR="60960" marT="30480" marB="30480" anchor="ctr">
                    <a:solidFill>
                      <a:srgbClr val="7E98AB"/>
                    </a:solidFill>
                  </a:tcPr>
                </a:tc>
                <a:extLst>
                  <a:ext uri="{0D108BD9-81ED-4DB2-BD59-A6C34878D82A}">
                    <a16:rowId xmlns:a16="http://schemas.microsoft.com/office/drawing/2014/main" val="618523595"/>
                  </a:ext>
                </a:extLst>
              </a:tr>
              <a:tr h="1042593">
                <a:tc>
                  <a:txBody>
                    <a:bodyPr/>
                    <a:lstStyle/>
                    <a:p>
                      <a:pPr marL="0" indent="0" algn="l">
                        <a:buFontTx/>
                        <a:buNone/>
                      </a:pPr>
                      <a:r>
                        <a:rPr lang="en-US" sz="2100" dirty="0"/>
                        <a:t>- Invasive</a:t>
                      </a:r>
                    </a:p>
                    <a:p>
                      <a:pPr marL="0" indent="0" algn="l">
                        <a:buFontTx/>
                        <a:buNone/>
                      </a:pPr>
                      <a:r>
                        <a:rPr lang="en-US" sz="2100" dirty="0"/>
                        <a:t>- Limited insights into tumor heterogeneity</a:t>
                      </a:r>
                    </a:p>
                  </a:txBody>
                  <a:tcPr marL="60960" marR="60960" marT="30480" marB="30480" anchor="ctr"/>
                </a:tc>
                <a:extLst>
                  <a:ext uri="{0D108BD9-81ED-4DB2-BD59-A6C34878D82A}">
                    <a16:rowId xmlns:a16="http://schemas.microsoft.com/office/drawing/2014/main" val="2707721433"/>
                  </a:ext>
                </a:extLst>
              </a:tr>
            </a:tbl>
          </a:graphicData>
        </a:graphic>
      </p:graphicFrame>
      <p:pic>
        <p:nvPicPr>
          <p:cNvPr id="15" name="Picture 14">
            <a:extLst>
              <a:ext uri="{FF2B5EF4-FFF2-40B4-BE49-F238E27FC236}">
                <a16:creationId xmlns:a16="http://schemas.microsoft.com/office/drawing/2014/main" id="{8A23EA59-C802-0774-FEA2-42FAEEB93B36}"/>
              </a:ext>
              <a:ext uri="{C183D7F6-B498-43B3-948B-1728B52AA6E4}">
                <adec:decorative xmlns:adec="http://schemas.microsoft.com/office/drawing/2017/decorative" val="1"/>
              </a:ext>
            </a:extLst>
          </p:cNvPr>
          <p:cNvPicPr>
            <a:picLocks noChangeAspect="1"/>
          </p:cNvPicPr>
          <p:nvPr/>
        </p:nvPicPr>
        <p:blipFill>
          <a:blip r:embed="rId3"/>
          <a:srcRect l="62329" t="24866" r="17636" b="33854"/>
          <a:stretch>
            <a:fillRect/>
          </a:stretch>
        </p:blipFill>
        <p:spPr>
          <a:xfrm>
            <a:off x="8295107" y="1522989"/>
            <a:ext cx="1468939" cy="1964997"/>
          </a:xfrm>
          <a:prstGeom prst="rect">
            <a:avLst/>
          </a:prstGeom>
        </p:spPr>
      </p:pic>
      <p:grpSp>
        <p:nvGrpSpPr>
          <p:cNvPr id="20" name="Group 19">
            <a:extLst>
              <a:ext uri="{FF2B5EF4-FFF2-40B4-BE49-F238E27FC236}">
                <a16:creationId xmlns:a16="http://schemas.microsoft.com/office/drawing/2014/main" id="{F06B517B-6701-47A1-1D2E-210653AEF2F2}"/>
              </a:ext>
            </a:extLst>
          </p:cNvPr>
          <p:cNvGrpSpPr/>
          <p:nvPr/>
        </p:nvGrpSpPr>
        <p:grpSpPr>
          <a:xfrm>
            <a:off x="2058891" y="1476006"/>
            <a:ext cx="2207067" cy="2146014"/>
            <a:chOff x="3379520" y="1448755"/>
            <a:chExt cx="2146637" cy="1832279"/>
          </a:xfrm>
        </p:grpSpPr>
        <p:pic>
          <p:nvPicPr>
            <p:cNvPr id="11" name="Picture 10">
              <a:extLst>
                <a:ext uri="{FF2B5EF4-FFF2-40B4-BE49-F238E27FC236}">
                  <a16:creationId xmlns:a16="http://schemas.microsoft.com/office/drawing/2014/main" id="{AD127AC9-8D7B-E093-D2D7-1617537BB418}"/>
                </a:ext>
                <a:ext uri="{C183D7F6-B498-43B3-948B-1728B52AA6E4}">
                  <adec:decorative xmlns:adec="http://schemas.microsoft.com/office/drawing/2017/decorative" val="1"/>
                </a:ext>
              </a:extLst>
            </p:cNvPr>
            <p:cNvPicPr>
              <a:picLocks noChangeAspect="1"/>
            </p:cNvPicPr>
            <p:nvPr/>
          </p:nvPicPr>
          <p:blipFill>
            <a:blip r:embed="rId3"/>
            <a:srcRect t="5735" r="50000" b="31657"/>
            <a:stretch>
              <a:fillRect/>
            </a:stretch>
          </p:blipFill>
          <p:spPr>
            <a:xfrm>
              <a:off x="3379520" y="1488870"/>
              <a:ext cx="2063748" cy="1677725"/>
            </a:xfrm>
            <a:prstGeom prst="rect">
              <a:avLst/>
            </a:prstGeom>
          </p:spPr>
        </p:pic>
        <p:sp>
          <p:nvSpPr>
            <p:cNvPr id="17" name="TextBox 16">
              <a:extLst>
                <a:ext uri="{FF2B5EF4-FFF2-40B4-BE49-F238E27FC236}">
                  <a16:creationId xmlns:a16="http://schemas.microsoft.com/office/drawing/2014/main" id="{D38627B1-9EBA-812F-3762-EFE4846130C3}"/>
                </a:ext>
              </a:extLst>
            </p:cNvPr>
            <p:cNvSpPr txBox="1"/>
            <p:nvPr/>
          </p:nvSpPr>
          <p:spPr>
            <a:xfrm>
              <a:off x="5160397" y="2250219"/>
              <a:ext cx="365760" cy="1030815"/>
            </a:xfrm>
            <a:prstGeom prst="rect">
              <a:avLst/>
            </a:prstGeom>
            <a:solidFill>
              <a:srgbClr val="FFFFFF"/>
            </a:solidFill>
          </p:spPr>
          <p:txBody>
            <a:bodyPr wrap="square" lIns="0" tIns="0" rIns="0" bIns="0" rtlCol="0" anchor="t">
              <a:spAutoFit/>
            </a:bodyPr>
            <a:lstStyle/>
            <a:p>
              <a:pPr marL="0" marR="0" lvl="0" indent="0" algn="l" defTabSz="609539" rtl="0" eaLnBrk="1" fontAlgn="auto" latinLnBrk="0" hangingPunct="1">
                <a:lnSpc>
                  <a:spcPts val="10827"/>
                </a:lnSpc>
                <a:spcBef>
                  <a:spcPts val="0"/>
                </a:spcBef>
                <a:spcAft>
                  <a:spcPts val="0"/>
                </a:spcAft>
                <a:buClrTx/>
                <a:buSzTx/>
                <a:buFontTx/>
                <a:buNone/>
                <a:tabLst/>
                <a:defRPr/>
              </a:pPr>
              <a:endParaRPr kumimoji="0" lang="en-US" sz="6400" b="1" i="0" u="none" strike="noStrike" kern="1200" cap="none" spc="0" normalizeH="0" baseline="0" noProof="0" dirty="0" err="1">
                <a:ln>
                  <a:noFill/>
                </a:ln>
                <a:solidFill>
                  <a:srgbClr val="F6F4EC"/>
                </a:solidFill>
                <a:effectLst/>
                <a:uLnTx/>
                <a:uFillTx/>
                <a:latin typeface="Tahoma Bold"/>
                <a:ea typeface="Tahoma Bold"/>
                <a:cs typeface="Tahoma Bold"/>
                <a:sym typeface="Tahoma Bold"/>
              </a:endParaRPr>
            </a:p>
          </p:txBody>
        </p:sp>
        <p:sp>
          <p:nvSpPr>
            <p:cNvPr id="19" name="TextBox 18">
              <a:extLst>
                <a:ext uri="{FF2B5EF4-FFF2-40B4-BE49-F238E27FC236}">
                  <a16:creationId xmlns:a16="http://schemas.microsoft.com/office/drawing/2014/main" id="{EE842EE7-2F05-D40C-6493-6E096316DC1F}"/>
                </a:ext>
              </a:extLst>
            </p:cNvPr>
            <p:cNvSpPr txBox="1"/>
            <p:nvPr/>
          </p:nvSpPr>
          <p:spPr>
            <a:xfrm>
              <a:off x="3873710" y="1448755"/>
              <a:ext cx="914400" cy="350430"/>
            </a:xfrm>
            <a:prstGeom prst="rect">
              <a:avLst/>
            </a:prstGeom>
            <a:solidFill>
              <a:srgbClr val="FFFFFF"/>
            </a:solidFill>
          </p:spPr>
          <p:txBody>
            <a:bodyPr wrap="square" lIns="0" tIns="0" rIns="0" bIns="0" rtlCol="0" anchor="t">
              <a:noAutofit/>
            </a:bodyPr>
            <a:lstStyle/>
            <a:p>
              <a:pPr marL="0" marR="0" lvl="0" indent="0" algn="l" defTabSz="609539" rtl="0" eaLnBrk="1" fontAlgn="auto" latinLnBrk="0" hangingPunct="1">
                <a:lnSpc>
                  <a:spcPts val="10827"/>
                </a:lnSpc>
                <a:spcBef>
                  <a:spcPts val="0"/>
                </a:spcBef>
                <a:spcAft>
                  <a:spcPts val="0"/>
                </a:spcAft>
                <a:buClrTx/>
                <a:buSzTx/>
                <a:buFontTx/>
                <a:buNone/>
                <a:tabLst/>
                <a:defRPr/>
              </a:pPr>
              <a:endParaRPr kumimoji="0" lang="en-US" sz="6400" b="1" i="0" u="none" strike="noStrike" kern="1200" cap="none" spc="0" normalizeH="0" baseline="0" noProof="0" dirty="0" err="1">
                <a:ln>
                  <a:noFill/>
                </a:ln>
                <a:solidFill>
                  <a:srgbClr val="F6F4EC"/>
                </a:solidFill>
                <a:effectLst/>
                <a:uLnTx/>
                <a:uFillTx/>
                <a:latin typeface="Tahoma Bold"/>
                <a:ea typeface="Tahoma Bold"/>
                <a:cs typeface="Tahoma Bold"/>
                <a:sym typeface="Tahoma Bold"/>
              </a:endParaRPr>
            </a:p>
          </p:txBody>
        </p:sp>
      </p:grpSp>
      <p:sp>
        <p:nvSpPr>
          <p:cNvPr id="21" name="TextBox 20">
            <a:extLst>
              <a:ext uri="{FF2B5EF4-FFF2-40B4-BE49-F238E27FC236}">
                <a16:creationId xmlns:a16="http://schemas.microsoft.com/office/drawing/2014/main" id="{65CCD747-E31E-B253-7410-CE11ABB523B2}"/>
              </a:ext>
            </a:extLst>
          </p:cNvPr>
          <p:cNvSpPr txBox="1"/>
          <p:nvPr/>
        </p:nvSpPr>
        <p:spPr>
          <a:xfrm>
            <a:off x="1965434" y="1065573"/>
            <a:ext cx="2393981" cy="410433"/>
          </a:xfrm>
          <a:prstGeom prst="rect">
            <a:avLst/>
          </a:prstGeom>
        </p:spPr>
        <p:txBody>
          <a:bodyPr wrap="square" lIns="0" tIns="0" rIns="0" bIns="0" rtlCol="0" anchor="t">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2667" b="1" i="0" u="sng" strike="noStrike" kern="1200" cap="none" spc="0" normalizeH="0" baseline="0" noProof="0" dirty="0">
                <a:ln>
                  <a:noFill/>
                </a:ln>
                <a:solidFill>
                  <a:srgbClr val="494747"/>
                </a:solidFill>
                <a:effectLst/>
                <a:uLnTx/>
                <a:uFillTx/>
                <a:latin typeface="Tahoma Bold"/>
                <a:ea typeface="Tahoma Bold"/>
                <a:cs typeface="Tahoma Bold"/>
                <a:sym typeface="Tahoma Bold"/>
              </a:rPr>
              <a:t>Tissue Biopsy</a:t>
            </a:r>
          </a:p>
        </p:txBody>
      </p:sp>
      <p:sp>
        <p:nvSpPr>
          <p:cNvPr id="22" name="TextBox 21">
            <a:extLst>
              <a:ext uri="{FF2B5EF4-FFF2-40B4-BE49-F238E27FC236}">
                <a16:creationId xmlns:a16="http://schemas.microsoft.com/office/drawing/2014/main" id="{6FA923B5-0E90-D7D5-02E5-A00FDD1D2B33}"/>
              </a:ext>
            </a:extLst>
          </p:cNvPr>
          <p:cNvSpPr txBox="1"/>
          <p:nvPr/>
        </p:nvSpPr>
        <p:spPr>
          <a:xfrm>
            <a:off x="7832587" y="1065573"/>
            <a:ext cx="2393981" cy="410433"/>
          </a:xfrm>
          <a:prstGeom prst="rect">
            <a:avLst/>
          </a:prstGeom>
        </p:spPr>
        <p:txBody>
          <a:bodyPr wrap="square" lIns="0" tIns="0" rIns="0" bIns="0" rtlCol="0" anchor="t">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2667" b="1" i="0" u="sng" strike="noStrike" kern="1200" cap="none" spc="0" normalizeH="0" baseline="0" noProof="0" dirty="0">
                <a:ln>
                  <a:noFill/>
                </a:ln>
                <a:solidFill>
                  <a:srgbClr val="494747"/>
                </a:solidFill>
                <a:effectLst/>
                <a:uLnTx/>
                <a:uFillTx/>
                <a:latin typeface="Tahoma Bold"/>
                <a:ea typeface="Tahoma Bold"/>
                <a:cs typeface="Tahoma Bold"/>
                <a:sym typeface="Tahoma Bold"/>
              </a:rPr>
              <a:t>Liquid Biopsy</a:t>
            </a:r>
          </a:p>
        </p:txBody>
      </p:sp>
      <p:graphicFrame>
        <p:nvGraphicFramePr>
          <p:cNvPr id="23" name="Table 22">
            <a:extLst>
              <a:ext uri="{FF2B5EF4-FFF2-40B4-BE49-F238E27FC236}">
                <a16:creationId xmlns:a16="http://schemas.microsoft.com/office/drawing/2014/main" id="{EF2D76A8-C63C-F7B4-DD34-6D692CE3C030}"/>
              </a:ext>
            </a:extLst>
          </p:cNvPr>
          <p:cNvGraphicFramePr>
            <a:graphicFrameLocks noGrp="1"/>
          </p:cNvGraphicFramePr>
          <p:nvPr/>
        </p:nvGraphicFramePr>
        <p:xfrm>
          <a:off x="6324952" y="3592117"/>
          <a:ext cx="5409249" cy="2857346"/>
        </p:xfrm>
        <a:graphic>
          <a:graphicData uri="http://schemas.openxmlformats.org/drawingml/2006/table">
            <a:tbl>
              <a:tblPr firstRow="1" bandRow="1">
                <a:tableStyleId>{F5AB1C69-6EDB-4FF4-983F-18BD219EF322}</a:tableStyleId>
              </a:tblPr>
              <a:tblGrid>
                <a:gridCol w="5409249">
                  <a:extLst>
                    <a:ext uri="{9D8B030D-6E8A-4147-A177-3AD203B41FA5}">
                      <a16:colId xmlns:a16="http://schemas.microsoft.com/office/drawing/2014/main" val="3807518629"/>
                    </a:ext>
                  </a:extLst>
                </a:gridCol>
              </a:tblGrid>
              <a:tr h="386080">
                <a:tc>
                  <a:txBody>
                    <a:bodyPr/>
                    <a:lstStyle/>
                    <a:p>
                      <a:pPr algn="ctr"/>
                      <a:r>
                        <a:rPr lang="en-US" sz="2100" dirty="0"/>
                        <a:t>Pros</a:t>
                      </a:r>
                    </a:p>
                  </a:txBody>
                  <a:tcPr marL="60960" marR="60960" marT="30480" marB="30480" anchor="ctr"/>
                </a:tc>
                <a:extLst>
                  <a:ext uri="{0D108BD9-81ED-4DB2-BD59-A6C34878D82A}">
                    <a16:rowId xmlns:a16="http://schemas.microsoft.com/office/drawing/2014/main" val="1205348596"/>
                  </a:ext>
                </a:extLst>
              </a:tr>
              <a:tr h="1042593">
                <a:tc>
                  <a:txBody>
                    <a:bodyPr/>
                    <a:lstStyle/>
                    <a:p>
                      <a:pPr marL="0" indent="0" algn="l">
                        <a:buFontTx/>
                        <a:buNone/>
                      </a:pPr>
                      <a:r>
                        <a:rPr lang="en-US" sz="2100" dirty="0"/>
                        <a:t>- Non-invasive blood test</a:t>
                      </a:r>
                    </a:p>
                    <a:p>
                      <a:pPr marL="0" indent="0" algn="l">
                        <a:buFontTx/>
                        <a:buNone/>
                      </a:pPr>
                      <a:r>
                        <a:rPr lang="en-US" sz="2100" dirty="0"/>
                        <a:t>- Reflects tumor heterogeneity</a:t>
                      </a:r>
                    </a:p>
                    <a:p>
                      <a:pPr marL="0" indent="0" algn="l">
                        <a:buFontTx/>
                        <a:buNone/>
                      </a:pPr>
                      <a:r>
                        <a:rPr lang="en-US" sz="2100" dirty="0"/>
                        <a:t>- Real-time sequencing</a:t>
                      </a:r>
                    </a:p>
                  </a:txBody>
                  <a:tcPr marL="60960" marR="60960" marT="30480" marB="30480" anchor="ctr"/>
                </a:tc>
                <a:extLst>
                  <a:ext uri="{0D108BD9-81ED-4DB2-BD59-A6C34878D82A}">
                    <a16:rowId xmlns:a16="http://schemas.microsoft.com/office/drawing/2014/main" val="3063808846"/>
                  </a:ext>
                </a:extLst>
              </a:tr>
              <a:tr h="386080">
                <a:tc>
                  <a:txBody>
                    <a:bodyPr/>
                    <a:lstStyle/>
                    <a:p>
                      <a:pPr algn="ctr"/>
                      <a:r>
                        <a:rPr lang="en-US" sz="2100" b="1" dirty="0">
                          <a:solidFill>
                            <a:srgbClr val="FFFFFF"/>
                          </a:solidFill>
                        </a:rPr>
                        <a:t>Cons</a:t>
                      </a:r>
                    </a:p>
                  </a:txBody>
                  <a:tcPr marL="60960" marR="60960" marT="30480" marB="30480" anchor="ctr">
                    <a:solidFill>
                      <a:srgbClr val="7E98AB"/>
                    </a:solidFill>
                  </a:tcPr>
                </a:tc>
                <a:extLst>
                  <a:ext uri="{0D108BD9-81ED-4DB2-BD59-A6C34878D82A}">
                    <a16:rowId xmlns:a16="http://schemas.microsoft.com/office/drawing/2014/main" val="618523595"/>
                  </a:ext>
                </a:extLst>
              </a:tr>
              <a:tr h="1042593">
                <a:tc>
                  <a:txBody>
                    <a:bodyPr/>
                    <a:lstStyle/>
                    <a:p>
                      <a:pPr marL="0" indent="0" algn="l">
                        <a:buFontTx/>
                        <a:buNone/>
                      </a:pPr>
                      <a:r>
                        <a:rPr lang="en-US" sz="2100" dirty="0"/>
                        <a:t>- False positives from clonal hematopoiesis</a:t>
                      </a:r>
                    </a:p>
                    <a:p>
                      <a:pPr marL="0" indent="0" algn="l">
                        <a:buFontTx/>
                        <a:buNone/>
                      </a:pPr>
                      <a:r>
                        <a:rPr lang="en-US" sz="2100" dirty="0"/>
                        <a:t>- Lower sensitivity</a:t>
                      </a:r>
                    </a:p>
                  </a:txBody>
                  <a:tcPr marL="60960" marR="60960" marT="30480" marB="30480" anchor="ctr"/>
                </a:tc>
                <a:extLst>
                  <a:ext uri="{0D108BD9-81ED-4DB2-BD59-A6C34878D82A}">
                    <a16:rowId xmlns:a16="http://schemas.microsoft.com/office/drawing/2014/main" val="2707721433"/>
                  </a:ext>
                </a:extLst>
              </a:tr>
            </a:tbl>
          </a:graphicData>
        </a:graphic>
      </p:graphicFrame>
    </p:spTree>
    <p:extLst>
      <p:ext uri="{BB962C8B-B14F-4D97-AF65-F5344CB8AC3E}">
        <p14:creationId xmlns:p14="http://schemas.microsoft.com/office/powerpoint/2010/main" val="197338408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0641E-0710-EC90-BEE4-0CB7B186B9DC}"/>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175067FF-D281-EDE6-B257-EA0B99029CBF}"/>
              </a:ext>
            </a:extLst>
          </p:cNvPr>
          <p:cNvSpPr>
            <a:spLocks noGrp="1"/>
          </p:cNvSpPr>
          <p:nvPr>
            <p:ph type="title"/>
          </p:nvPr>
        </p:nvSpPr>
        <p:spPr>
          <a:xfrm>
            <a:off x="1117600" y="133349"/>
            <a:ext cx="10261600" cy="704851"/>
          </a:xfrm>
        </p:spPr>
        <p:txBody>
          <a:bodyPr/>
          <a:lstStyle/>
          <a:p>
            <a:pPr algn="ctr"/>
            <a:r>
              <a:rPr lang="en-US" dirty="0"/>
              <a:t>FDA Approvals of Targeted Therapies for HR+ Advanced Breast Cancer over the Years</a:t>
            </a:r>
          </a:p>
        </p:txBody>
      </p:sp>
      <p:sp>
        <p:nvSpPr>
          <p:cNvPr id="15" name="AutoShape 4">
            <a:extLst>
              <a:ext uri="{FF2B5EF4-FFF2-40B4-BE49-F238E27FC236}">
                <a16:creationId xmlns:a16="http://schemas.microsoft.com/office/drawing/2014/main" id="{854E7BC0-2218-3F74-65FA-DC4CC9FFDD3C}"/>
              </a:ext>
            </a:extLst>
          </p:cNvPr>
          <p:cNvSpPr/>
          <p:nvPr/>
        </p:nvSpPr>
        <p:spPr>
          <a:xfrm>
            <a:off x="1117600" y="939800"/>
            <a:ext cx="10261600" cy="0"/>
          </a:xfrm>
          <a:prstGeom prst="line">
            <a:avLst/>
          </a:prstGeom>
          <a:ln w="47625" cap="flat">
            <a:solidFill>
              <a:srgbClr val="D6D2C4"/>
            </a:solidFill>
            <a:prstDash val="solid"/>
            <a:headEnd type="none" w="sm" len="sm"/>
            <a:tailEnd type="none" w="sm" len="sm"/>
          </a:ln>
        </p:spPr>
        <p:txBody>
          <a:body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94747"/>
              </a:solidFill>
              <a:effectLst/>
              <a:uLnTx/>
              <a:uFillTx/>
              <a:latin typeface="Calibri"/>
              <a:ea typeface="+mn-ea"/>
              <a:cs typeface="+mn-cs"/>
            </a:endParaRPr>
          </a:p>
        </p:txBody>
      </p:sp>
      <p:sp>
        <p:nvSpPr>
          <p:cNvPr id="2" name="TextBox 1">
            <a:extLst>
              <a:ext uri="{FF2B5EF4-FFF2-40B4-BE49-F238E27FC236}">
                <a16:creationId xmlns:a16="http://schemas.microsoft.com/office/drawing/2014/main" id="{19FEE53A-37C6-6251-174B-F52B0F6E795F}"/>
              </a:ext>
            </a:extLst>
          </p:cNvPr>
          <p:cNvSpPr txBox="1"/>
          <p:nvPr/>
        </p:nvSpPr>
        <p:spPr>
          <a:xfrm>
            <a:off x="508000" y="1762605"/>
            <a:ext cx="497305" cy="1207318"/>
          </a:xfrm>
          <a:prstGeom prst="rect">
            <a:avLst/>
          </a:prstGeom>
        </p:spPr>
        <p:txBody>
          <a:bodyPr wrap="square" lIns="0" tIns="0" rIns="0" bIns="0" rtlCol="0" anchor="t">
            <a:spAutoFit/>
          </a:bodyPr>
          <a:lstStyle/>
          <a:p>
            <a:pPr marL="0" marR="0" lvl="0" indent="0" algn="l" defTabSz="609539" rtl="0" eaLnBrk="1" fontAlgn="auto" latinLnBrk="0" hangingPunct="1">
              <a:lnSpc>
                <a:spcPts val="10827"/>
              </a:lnSpc>
              <a:spcBef>
                <a:spcPts val="0"/>
              </a:spcBef>
              <a:spcAft>
                <a:spcPts val="0"/>
              </a:spcAft>
              <a:buClrTx/>
              <a:buSzTx/>
              <a:buFontTx/>
              <a:buNone/>
              <a:tabLst/>
              <a:defRPr/>
            </a:pPr>
            <a:endParaRPr kumimoji="0" lang="en-US" sz="6400" b="1" i="0" u="none" strike="noStrike" kern="1200" cap="none" spc="0" normalizeH="0" baseline="0" noProof="0" dirty="0" err="1">
              <a:ln>
                <a:noFill/>
              </a:ln>
              <a:solidFill>
                <a:srgbClr val="F6F4EC"/>
              </a:solidFill>
              <a:effectLst/>
              <a:uLnTx/>
              <a:uFillTx/>
              <a:latin typeface="Tahoma Bold"/>
              <a:ea typeface="Tahoma Bold"/>
              <a:cs typeface="Tahoma Bold"/>
              <a:sym typeface="Tahoma Bold"/>
            </a:endParaRPr>
          </a:p>
        </p:txBody>
      </p:sp>
      <p:pic>
        <p:nvPicPr>
          <p:cNvPr id="5" name="Picture 4">
            <a:extLst>
              <a:ext uri="{FF2B5EF4-FFF2-40B4-BE49-F238E27FC236}">
                <a16:creationId xmlns:a16="http://schemas.microsoft.com/office/drawing/2014/main" id="{FE59D884-B0CC-655D-8504-7281C9A609A2}"/>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306770" y="1130303"/>
            <a:ext cx="9578460" cy="5537197"/>
          </a:xfrm>
          <a:prstGeom prst="rect">
            <a:avLst/>
          </a:prstGeom>
        </p:spPr>
      </p:pic>
      <p:sp>
        <p:nvSpPr>
          <p:cNvPr id="6" name="5-Point Star 5">
            <a:extLst>
              <a:ext uri="{FF2B5EF4-FFF2-40B4-BE49-F238E27FC236}">
                <a16:creationId xmlns:a16="http://schemas.microsoft.com/office/drawing/2014/main" id="{5C8D305B-E0BE-7546-68C6-70DC2CD95CCB}"/>
              </a:ext>
            </a:extLst>
          </p:cNvPr>
          <p:cNvSpPr/>
          <p:nvPr/>
        </p:nvSpPr>
        <p:spPr>
          <a:xfrm>
            <a:off x="1932561" y="2127115"/>
            <a:ext cx="376136" cy="350196"/>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6F3EC"/>
              </a:solidFill>
              <a:effectLst/>
              <a:uLnTx/>
              <a:uFillTx/>
              <a:latin typeface="Calibri"/>
              <a:ea typeface="+mn-ea"/>
              <a:cs typeface="+mn-cs"/>
            </a:endParaRPr>
          </a:p>
        </p:txBody>
      </p:sp>
      <p:sp>
        <p:nvSpPr>
          <p:cNvPr id="8" name="5-Point Star 7">
            <a:extLst>
              <a:ext uri="{FF2B5EF4-FFF2-40B4-BE49-F238E27FC236}">
                <a16:creationId xmlns:a16="http://schemas.microsoft.com/office/drawing/2014/main" id="{8D939C88-7C44-5453-F69A-ED924BA7F6F3}"/>
              </a:ext>
            </a:extLst>
          </p:cNvPr>
          <p:cNvSpPr/>
          <p:nvPr/>
        </p:nvSpPr>
        <p:spPr>
          <a:xfrm>
            <a:off x="1813669" y="2851283"/>
            <a:ext cx="376136" cy="350196"/>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6F3EC"/>
              </a:solidFill>
              <a:effectLst/>
              <a:uLnTx/>
              <a:uFillTx/>
              <a:latin typeface="Calibri"/>
              <a:ea typeface="+mn-ea"/>
              <a:cs typeface="+mn-cs"/>
            </a:endParaRPr>
          </a:p>
        </p:txBody>
      </p:sp>
      <p:sp>
        <p:nvSpPr>
          <p:cNvPr id="9" name="5-Point Star 8">
            <a:extLst>
              <a:ext uri="{FF2B5EF4-FFF2-40B4-BE49-F238E27FC236}">
                <a16:creationId xmlns:a16="http://schemas.microsoft.com/office/drawing/2014/main" id="{88364EE6-6419-5732-A584-262F6FEF938F}"/>
              </a:ext>
            </a:extLst>
          </p:cNvPr>
          <p:cNvSpPr/>
          <p:nvPr/>
        </p:nvSpPr>
        <p:spPr>
          <a:xfrm>
            <a:off x="2008221" y="3214453"/>
            <a:ext cx="376136" cy="350196"/>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6F3EC"/>
              </a:solidFill>
              <a:effectLst/>
              <a:uLnTx/>
              <a:uFillTx/>
              <a:latin typeface="Calibri"/>
              <a:ea typeface="+mn-ea"/>
              <a:cs typeface="+mn-cs"/>
            </a:endParaRPr>
          </a:p>
        </p:txBody>
      </p:sp>
      <p:sp>
        <p:nvSpPr>
          <p:cNvPr id="11" name="5-Point Star 10">
            <a:extLst>
              <a:ext uri="{FF2B5EF4-FFF2-40B4-BE49-F238E27FC236}">
                <a16:creationId xmlns:a16="http://schemas.microsoft.com/office/drawing/2014/main" id="{BC00FE2C-07C1-142D-8E9F-1CB33F8BFDB6}"/>
              </a:ext>
            </a:extLst>
          </p:cNvPr>
          <p:cNvSpPr/>
          <p:nvPr/>
        </p:nvSpPr>
        <p:spPr>
          <a:xfrm>
            <a:off x="1748816" y="4693055"/>
            <a:ext cx="376136" cy="350196"/>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6F3EC"/>
              </a:solidFill>
              <a:effectLst/>
              <a:uLnTx/>
              <a:uFillTx/>
              <a:latin typeface="Calibri"/>
              <a:ea typeface="+mn-ea"/>
              <a:cs typeface="+mn-cs"/>
            </a:endParaRPr>
          </a:p>
        </p:txBody>
      </p:sp>
      <p:sp>
        <p:nvSpPr>
          <p:cNvPr id="3" name="Footer Placeholder 2">
            <a:extLst>
              <a:ext uri="{FF2B5EF4-FFF2-40B4-BE49-F238E27FC236}">
                <a16:creationId xmlns:a16="http://schemas.microsoft.com/office/drawing/2014/main" id="{851CF6A0-E953-BAB7-1246-97A5E673E4AA}"/>
              </a:ext>
            </a:extLst>
          </p:cNvPr>
          <p:cNvSpPr>
            <a:spLocks noGrp="1"/>
          </p:cNvSpPr>
          <p:nvPr>
            <p:ph type="ftr" sz="quarter" idx="3"/>
          </p:nvPr>
        </p:nvSpPr>
        <p:spPr/>
        <p:txBody>
          <a:bodyPr/>
          <a:lstStyle/>
          <a:p>
            <a:pPr marL="0" marR="0" lvl="0" indent="0" algn="r" defTabSz="914446"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792" b="0" i="0" u="none" strike="noStrike" kern="1200" cap="none" spc="0" normalizeH="0" baseline="0" noProof="0" dirty="0">
                <a:ln>
                  <a:noFill/>
                </a:ln>
                <a:solidFill>
                  <a:srgbClr val="A96D4B"/>
                </a:solidFill>
                <a:effectLst/>
                <a:uLnTx/>
                <a:uFillTx/>
                <a:latin typeface="Tahoma" panose="020B0604030504040204" pitchFamily="34" charset="0"/>
                <a:ea typeface="Tahoma" panose="020B0604030504040204" pitchFamily="34" charset="0"/>
                <a:cs typeface="Tahoma" panose="020B0604030504040204" pitchFamily="34" charset="0"/>
              </a:rPr>
              <a:t>Ellison Medical Institute</a:t>
            </a:r>
          </a:p>
        </p:txBody>
      </p:sp>
    </p:spTree>
    <p:extLst>
      <p:ext uri="{BB962C8B-B14F-4D97-AF65-F5344CB8AC3E}">
        <p14:creationId xmlns:p14="http://schemas.microsoft.com/office/powerpoint/2010/main" val="142353866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4707E-4C5C-07F6-FC89-DE7BC54509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E63BB2-8AF3-0412-03EF-D19253810A3E}"/>
              </a:ext>
            </a:extLst>
          </p:cNvPr>
          <p:cNvSpPr>
            <a:spLocks noGrp="1"/>
          </p:cNvSpPr>
          <p:nvPr>
            <p:ph type="title"/>
          </p:nvPr>
        </p:nvSpPr>
        <p:spPr>
          <a:xfrm>
            <a:off x="575221" y="5366"/>
            <a:ext cx="11041558" cy="903354"/>
          </a:xfrm>
        </p:spPr>
        <p:txBody>
          <a:bodyPr/>
          <a:lstStyle/>
          <a:p>
            <a:r>
              <a:rPr lang="en-US" dirty="0"/>
              <a:t>Faculty</a:t>
            </a:r>
          </a:p>
        </p:txBody>
      </p:sp>
      <p:sp>
        <p:nvSpPr>
          <p:cNvPr id="12" name="Text Box 7">
            <a:extLst>
              <a:ext uri="{FF2B5EF4-FFF2-40B4-BE49-F238E27FC236}">
                <a16:creationId xmlns:a16="http://schemas.microsoft.com/office/drawing/2014/main" id="{F076DD26-7D0A-49CA-B25F-1D25D7CFC35C}"/>
              </a:ext>
            </a:extLst>
          </p:cNvPr>
          <p:cNvSpPr txBox="1">
            <a:spLocks noChangeArrowheads="1"/>
          </p:cNvSpPr>
          <p:nvPr/>
        </p:nvSpPr>
        <p:spPr bwMode="auto">
          <a:xfrm>
            <a:off x="1575812" y="1228900"/>
            <a:ext cx="4325112"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Reva Basho, MD</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Breast Medical Oncology</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Chief Medical Officer</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Ellison Medical Institute</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Los Angeles, California</a:t>
            </a:r>
          </a:p>
        </p:txBody>
      </p:sp>
      <p:pic>
        <p:nvPicPr>
          <p:cNvPr id="15" name="Picture 14">
            <a:extLst>
              <a:ext uri="{FF2B5EF4-FFF2-40B4-BE49-F238E27FC236}">
                <a16:creationId xmlns:a16="http://schemas.microsoft.com/office/drawing/2014/main" id="{AFD09EDB-71F4-81D0-F810-9A31ABC7041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54173" y="1228900"/>
            <a:ext cx="1261872" cy="1261872"/>
          </a:xfrm>
          <a:prstGeom prst="rect">
            <a:avLst/>
          </a:prstGeom>
        </p:spPr>
      </p:pic>
      <p:sp>
        <p:nvSpPr>
          <p:cNvPr id="14" name="Text Box 7">
            <a:extLst>
              <a:ext uri="{FF2B5EF4-FFF2-40B4-BE49-F238E27FC236}">
                <a16:creationId xmlns:a16="http://schemas.microsoft.com/office/drawing/2014/main" id="{FFF38A00-E6A1-FA80-816C-A51879CECA91}"/>
              </a:ext>
            </a:extLst>
          </p:cNvPr>
          <p:cNvSpPr txBox="1">
            <a:spLocks noChangeArrowheads="1"/>
          </p:cNvSpPr>
          <p:nvPr/>
        </p:nvSpPr>
        <p:spPr bwMode="auto">
          <a:xfrm>
            <a:off x="1575812" y="3736293"/>
            <a:ext cx="4325112" cy="1531803"/>
          </a:xfrm>
          <a:prstGeom prst="rect">
            <a:avLst/>
          </a:prstGeom>
          <a:noFill/>
          <a:ln w="9525">
            <a:noFill/>
            <a:miter lim="800000"/>
            <a:headEnd/>
            <a:tailEnd/>
          </a:ln>
        </p:spPr>
        <p:txBody>
          <a:bodyPr lIns="91440" tIns="0" rIns="0" bIns="0">
            <a:prstTxWarp prst="textNoShape">
              <a:avLst/>
            </a:prstTxWarp>
          </a:bodyPr>
          <a:lstStyle/>
          <a:p>
            <a:pPr lvl="0">
              <a:defRPr/>
            </a:pPr>
            <a:r>
              <a:rPr lang="en-US" sz="1600" dirty="0">
                <a:solidFill>
                  <a:srgbClr val="000000"/>
                </a:solidFill>
                <a:latin typeface="Calibri" panose="020F0502020204030204" pitchFamily="34" charset="0"/>
                <a:ea typeface="ＭＳ Ｐゴシック" charset="0"/>
                <a:cs typeface="Calibri" panose="020F0502020204030204" pitchFamily="34" charset="0"/>
              </a:rPr>
              <a:t>Kelly Fischer, MSN, FNP-BC</a:t>
            </a:r>
          </a:p>
          <a:p>
            <a:pPr lvl="0">
              <a:defRPr/>
            </a:pPr>
            <a:r>
              <a:rPr lang="en-US" sz="1600" b="0" dirty="0">
                <a:solidFill>
                  <a:srgbClr val="000000"/>
                </a:solidFill>
                <a:latin typeface="Calibri" panose="020F0502020204030204" pitchFamily="34" charset="0"/>
                <a:ea typeface="ＭＳ Ｐゴシック" charset="0"/>
                <a:cs typeface="Calibri" panose="020F0502020204030204" pitchFamily="34" charset="0"/>
              </a:rPr>
              <a:t>Family Nurse Practitioner</a:t>
            </a:r>
          </a:p>
          <a:p>
            <a:pPr lvl="0">
              <a:defRPr/>
            </a:pPr>
            <a:r>
              <a:rPr lang="en-US" sz="1600" b="0" dirty="0">
                <a:solidFill>
                  <a:srgbClr val="000000"/>
                </a:solidFill>
                <a:latin typeface="Calibri" panose="020F0502020204030204" pitchFamily="34" charset="0"/>
                <a:ea typeface="ＭＳ Ｐゴシック" charset="0"/>
                <a:cs typeface="Calibri" panose="020F0502020204030204" pitchFamily="34" charset="0"/>
              </a:rPr>
              <a:t>Dana-Farber Cancer Institute</a:t>
            </a:r>
          </a:p>
          <a:p>
            <a:pPr lvl="0">
              <a:defRPr/>
            </a:pPr>
            <a:r>
              <a:rPr lang="en-US" sz="1600" b="0" dirty="0">
                <a:solidFill>
                  <a:srgbClr val="000000"/>
                </a:solidFill>
                <a:latin typeface="Calibri" panose="020F0502020204030204" pitchFamily="34" charset="0"/>
                <a:ea typeface="ＭＳ Ｐゴシック" charset="0"/>
                <a:cs typeface="Calibri" panose="020F0502020204030204" pitchFamily="34" charset="0"/>
              </a:rPr>
              <a:t>Boston, Massachusetts</a:t>
            </a:r>
          </a:p>
        </p:txBody>
      </p:sp>
      <p:sp>
        <p:nvSpPr>
          <p:cNvPr id="18" name="Text Box 7">
            <a:extLst>
              <a:ext uri="{FF2B5EF4-FFF2-40B4-BE49-F238E27FC236}">
                <a16:creationId xmlns:a16="http://schemas.microsoft.com/office/drawing/2014/main" id="{500B0546-B479-9BBE-1054-600101BAE499}"/>
              </a:ext>
            </a:extLst>
          </p:cNvPr>
          <p:cNvSpPr txBox="1">
            <a:spLocks noChangeArrowheads="1"/>
          </p:cNvSpPr>
          <p:nvPr/>
        </p:nvSpPr>
        <p:spPr bwMode="auto">
          <a:xfrm>
            <a:off x="7705670" y="1228900"/>
            <a:ext cx="4325112" cy="1379702"/>
          </a:xfrm>
          <a:prstGeom prst="rect">
            <a:avLst/>
          </a:prstGeom>
          <a:noFill/>
          <a:ln w="9525">
            <a:noFill/>
            <a:miter lim="800000"/>
            <a:headEnd/>
            <a:tailEnd/>
          </a:ln>
        </p:spPr>
        <p:txBody>
          <a:bodyPr lIns="91440" tIns="0" rIns="0" bIns="0">
            <a:prstTxWarp prst="textNoShape">
              <a:avLst/>
            </a:prstTxWarp>
          </a:bodyPr>
          <a:lstStyle/>
          <a:p>
            <a:pPr lvl="0">
              <a:defRPr/>
            </a:pPr>
            <a:r>
              <a:rPr lang="en-US" sz="1600" dirty="0">
                <a:solidFill>
                  <a:srgbClr val="000000"/>
                </a:solidFill>
                <a:latin typeface="Calibri" panose="020F0502020204030204" pitchFamily="34" charset="0"/>
                <a:ea typeface="ＭＳ Ｐゴシック" charset="0"/>
                <a:cs typeface="Calibri" panose="020F0502020204030204" pitchFamily="34" charset="0"/>
              </a:rPr>
              <a:t>Melissa Rikal, FNP-BC, AOCNP</a:t>
            </a:r>
          </a:p>
          <a:p>
            <a:pPr lvl="0">
              <a:defRPr/>
            </a:pPr>
            <a:r>
              <a:rPr lang="en-US" sz="1600" b="0" dirty="0">
                <a:solidFill>
                  <a:srgbClr val="000000"/>
                </a:solidFill>
                <a:latin typeface="Calibri" panose="020F0502020204030204" pitchFamily="34" charset="0"/>
                <a:ea typeface="ＭＳ Ｐゴシック" charset="0"/>
                <a:cs typeface="Calibri" panose="020F0502020204030204" pitchFamily="34" charset="0"/>
              </a:rPr>
              <a:t>Nurse Practitioner</a:t>
            </a:r>
          </a:p>
          <a:p>
            <a:pPr lvl="0">
              <a:defRPr/>
            </a:pPr>
            <a:r>
              <a:rPr lang="en-US" sz="1600" b="0" dirty="0">
                <a:solidFill>
                  <a:srgbClr val="000000"/>
                </a:solidFill>
                <a:latin typeface="Calibri" panose="020F0502020204030204" pitchFamily="34" charset="0"/>
                <a:ea typeface="ＭＳ Ｐゴシック" charset="0"/>
                <a:cs typeface="Calibri" panose="020F0502020204030204" pitchFamily="34" charset="0"/>
              </a:rPr>
              <a:t>Sarah Cannon Research Institute</a:t>
            </a:r>
          </a:p>
          <a:p>
            <a:pPr lvl="0">
              <a:defRPr/>
            </a:pPr>
            <a:r>
              <a:rPr lang="en-US" sz="1600" b="0" dirty="0">
                <a:solidFill>
                  <a:srgbClr val="000000"/>
                </a:solidFill>
                <a:latin typeface="Calibri" panose="020F0502020204030204" pitchFamily="34" charset="0"/>
                <a:ea typeface="ＭＳ Ｐゴシック" charset="0"/>
                <a:cs typeface="Calibri" panose="020F0502020204030204" pitchFamily="34" charset="0"/>
              </a:rPr>
              <a:t>Nashville, Tennessee</a:t>
            </a:r>
          </a:p>
        </p:txBody>
      </p:sp>
      <p:sp>
        <p:nvSpPr>
          <p:cNvPr id="3" name="Text Box 9">
            <a:extLst>
              <a:ext uri="{FF2B5EF4-FFF2-40B4-BE49-F238E27FC236}">
                <a16:creationId xmlns:a16="http://schemas.microsoft.com/office/drawing/2014/main" id="{3306D6E8-C889-87FD-BB73-528F7BEB0718}"/>
              </a:ext>
            </a:extLst>
          </p:cNvPr>
          <p:cNvSpPr txBox="1">
            <a:spLocks noChangeArrowheads="1"/>
          </p:cNvSpPr>
          <p:nvPr/>
        </p:nvSpPr>
        <p:spPr bwMode="auto">
          <a:xfrm>
            <a:off x="7673960" y="3736293"/>
            <a:ext cx="4038664" cy="1296144"/>
          </a:xfrm>
          <a:prstGeom prst="rect">
            <a:avLst/>
          </a:prstGeom>
          <a:noFill/>
          <a:ln w="9525">
            <a:noFill/>
            <a:miter lim="800000"/>
            <a:headEnd/>
            <a:tailEnd/>
          </a:ln>
        </p:spPr>
        <p:txBody>
          <a:bodyPr lIns="91440" tIns="0" rIns="0" bIns="0">
            <a:prstTxWarp prst="textNoShape">
              <a:avLst/>
            </a:prstTxWarp>
          </a:bodyPr>
          <a:lstStyle/>
          <a:p>
            <a:pPr marL="0" marR="0" lvl="0" indent="0" algn="l" defTabSz="455613" rtl="0" eaLnBrk="1" fontAlgn="base" latinLnBrk="0" hangingPunct="1">
              <a:lnSpc>
                <a:spcPct val="100000"/>
              </a:lnSpc>
              <a:spcBef>
                <a:spcPts val="0"/>
              </a:spcBef>
              <a:spcAft>
                <a:spcPts val="0"/>
              </a:spcAft>
              <a:buClr>
                <a:srgbClr val="000000"/>
              </a:buClr>
              <a:buSzPct val="100000"/>
              <a:buFontTx/>
              <a:buNone/>
              <a:tabLst/>
              <a:defRPr/>
            </a:pPr>
            <a:r>
              <a:rPr kumimoji="0" lang="en-US" sz="2000" b="1" i="0" u="none" strike="noStrike" kern="1200" cap="none" spc="0" normalizeH="0" baseline="0" noProof="0" dirty="0">
                <a:ln>
                  <a:noFill/>
                </a:ln>
                <a:solidFill>
                  <a:srgbClr val="0432FF"/>
                </a:solidFill>
                <a:effectLst/>
                <a:uLnTx/>
                <a:uFillTx/>
                <a:latin typeface="Calibri" pitchFamily="-72" charset="0"/>
                <a:ea typeface="MS PGothic" charset="0"/>
              </a:rPr>
              <a:t>Moderator</a:t>
            </a:r>
            <a:br>
              <a:rPr kumimoji="0" lang="en-US" sz="1700" b="1" i="0" u="none" strike="noStrike" kern="1200" cap="none" spc="0" normalizeH="0" baseline="0" noProof="0" dirty="0">
                <a:ln>
                  <a:noFill/>
                </a:ln>
                <a:solidFill>
                  <a:srgbClr val="000000"/>
                </a:solidFill>
                <a:effectLst/>
                <a:uLnTx/>
                <a:uFillTx/>
                <a:latin typeface="Calibri" pitchFamily="-72" charset="0"/>
                <a:ea typeface="MS PGothic" charset="0"/>
              </a:rPr>
            </a:br>
            <a:r>
              <a:rPr kumimoji="0" lang="en-US" sz="1700" b="1" i="0" u="none" strike="noStrike" kern="1200" cap="none" spc="0" normalizeH="0" baseline="0" noProof="0" dirty="0">
                <a:ln>
                  <a:noFill/>
                </a:ln>
                <a:solidFill>
                  <a:srgbClr val="000000"/>
                </a:solidFill>
                <a:effectLst/>
                <a:uLnTx/>
                <a:uFillTx/>
                <a:latin typeface="Calibri" pitchFamily="-72" charset="0"/>
                <a:ea typeface="MS PGothic" charset="0"/>
              </a:rPr>
              <a:t>Seth Wander, MD, PhD</a:t>
            </a:r>
          </a:p>
          <a:p>
            <a:pPr marL="0" marR="0" lvl="0" indent="0" algn="l" defTabSz="455613" rtl="0" eaLnBrk="1" fontAlgn="base" latinLnBrk="0" hangingPunct="1">
              <a:lnSpc>
                <a:spcPct val="100000"/>
              </a:lnSpc>
              <a:spcBef>
                <a:spcPts val="0"/>
              </a:spcBef>
              <a:spcAft>
                <a:spcPts val="0"/>
              </a:spcAft>
              <a:buClr>
                <a:srgbClr val="000000"/>
              </a:buClr>
              <a:buSzPct val="100000"/>
              <a:buFontTx/>
              <a:buNone/>
              <a:tabLst/>
              <a:defRPr/>
            </a:pPr>
            <a:r>
              <a:rPr kumimoji="0" lang="en-US" sz="1700" b="0" i="0" u="none" strike="noStrike" kern="1200" cap="none" spc="0" normalizeH="0" baseline="0" noProof="0" dirty="0">
                <a:ln>
                  <a:noFill/>
                </a:ln>
                <a:solidFill>
                  <a:srgbClr val="000000"/>
                </a:solidFill>
                <a:effectLst/>
                <a:uLnTx/>
                <a:uFillTx/>
                <a:latin typeface="Calibri" pitchFamily="-72" charset="0"/>
                <a:ea typeface="MS PGothic" charset="0"/>
              </a:rPr>
              <a:t>Director of Precision Medicine</a:t>
            </a:r>
          </a:p>
          <a:p>
            <a:pPr marL="0" marR="0" lvl="0" indent="0" algn="l" defTabSz="455613" rtl="0" eaLnBrk="1" fontAlgn="base" latinLnBrk="0" hangingPunct="1">
              <a:lnSpc>
                <a:spcPct val="100000"/>
              </a:lnSpc>
              <a:spcBef>
                <a:spcPts val="0"/>
              </a:spcBef>
              <a:spcAft>
                <a:spcPts val="0"/>
              </a:spcAft>
              <a:buClr>
                <a:srgbClr val="000000"/>
              </a:buClr>
              <a:buSzPct val="100000"/>
              <a:buFontTx/>
              <a:buNone/>
              <a:tabLst/>
              <a:defRPr/>
            </a:pPr>
            <a:r>
              <a:rPr kumimoji="0" lang="en-US" sz="1700" b="0" i="0" u="none" strike="noStrike" kern="1200" cap="none" spc="0" normalizeH="0" baseline="0" noProof="0" dirty="0">
                <a:ln>
                  <a:noFill/>
                </a:ln>
                <a:solidFill>
                  <a:srgbClr val="000000"/>
                </a:solidFill>
                <a:effectLst/>
                <a:uLnTx/>
                <a:uFillTx/>
                <a:latin typeface="Calibri" pitchFamily="-72" charset="0"/>
                <a:ea typeface="MS PGothic" charset="0"/>
              </a:rPr>
              <a:t>Termeer Center for Targeted Therapies</a:t>
            </a:r>
          </a:p>
          <a:p>
            <a:pPr marL="0" marR="0" lvl="0" indent="0" algn="l" defTabSz="455613" rtl="0" eaLnBrk="1" fontAlgn="base" latinLnBrk="0" hangingPunct="1">
              <a:lnSpc>
                <a:spcPct val="100000"/>
              </a:lnSpc>
              <a:spcBef>
                <a:spcPts val="0"/>
              </a:spcBef>
              <a:spcAft>
                <a:spcPts val="0"/>
              </a:spcAft>
              <a:buClr>
                <a:srgbClr val="000000"/>
              </a:buClr>
              <a:buSzPct val="100000"/>
              <a:buFontTx/>
              <a:buNone/>
              <a:tabLst/>
              <a:defRPr/>
            </a:pPr>
            <a:r>
              <a:rPr kumimoji="0" lang="en-US" sz="1700" b="0" i="0" u="none" strike="noStrike" kern="1200" cap="none" spc="0" normalizeH="0" baseline="0" noProof="0" dirty="0">
                <a:ln>
                  <a:noFill/>
                </a:ln>
                <a:solidFill>
                  <a:srgbClr val="000000"/>
                </a:solidFill>
                <a:effectLst/>
                <a:uLnTx/>
                <a:uFillTx/>
                <a:latin typeface="Calibri" pitchFamily="-72" charset="0"/>
                <a:ea typeface="MS PGothic" charset="0"/>
              </a:rPr>
              <a:t>Director of Translational Research</a:t>
            </a:r>
          </a:p>
          <a:p>
            <a:pPr marL="0" marR="0" lvl="0" indent="0" algn="l" defTabSz="455613" rtl="0" eaLnBrk="1" fontAlgn="base" latinLnBrk="0" hangingPunct="1">
              <a:lnSpc>
                <a:spcPct val="100000"/>
              </a:lnSpc>
              <a:spcBef>
                <a:spcPts val="0"/>
              </a:spcBef>
              <a:spcAft>
                <a:spcPts val="0"/>
              </a:spcAft>
              <a:buClr>
                <a:srgbClr val="000000"/>
              </a:buClr>
              <a:buSzPct val="100000"/>
              <a:buFontTx/>
              <a:buNone/>
              <a:tabLst/>
              <a:defRPr/>
            </a:pPr>
            <a:r>
              <a:rPr kumimoji="0" lang="en-US" sz="1700" b="0" i="0" u="none" strike="noStrike" kern="1200" cap="none" spc="0" normalizeH="0" baseline="0" noProof="0" dirty="0">
                <a:ln>
                  <a:noFill/>
                </a:ln>
                <a:solidFill>
                  <a:srgbClr val="000000"/>
                </a:solidFill>
                <a:effectLst/>
                <a:uLnTx/>
                <a:uFillTx/>
                <a:latin typeface="Calibri" pitchFamily="-72" charset="0"/>
                <a:ea typeface="MS PGothic" charset="0"/>
              </a:rPr>
              <a:t>Breast Oncology Program</a:t>
            </a:r>
          </a:p>
          <a:p>
            <a:pPr marL="0" marR="0" lvl="0" indent="0" algn="l" defTabSz="455613" rtl="0" eaLnBrk="1" fontAlgn="base" latinLnBrk="0" hangingPunct="1">
              <a:lnSpc>
                <a:spcPct val="100000"/>
              </a:lnSpc>
              <a:spcBef>
                <a:spcPts val="0"/>
              </a:spcBef>
              <a:spcAft>
                <a:spcPts val="0"/>
              </a:spcAft>
              <a:buClr>
                <a:srgbClr val="000000"/>
              </a:buClr>
              <a:buSzPct val="100000"/>
              <a:buFontTx/>
              <a:buNone/>
              <a:tabLst/>
              <a:defRPr/>
            </a:pPr>
            <a:r>
              <a:rPr kumimoji="0" lang="en-US" sz="1700" b="0" i="0" u="none" strike="noStrike" kern="1200" cap="none" spc="0" normalizeH="0" baseline="0" noProof="0" dirty="0">
                <a:ln>
                  <a:noFill/>
                </a:ln>
                <a:solidFill>
                  <a:srgbClr val="000000"/>
                </a:solidFill>
                <a:effectLst/>
                <a:uLnTx/>
                <a:uFillTx/>
                <a:latin typeface="Calibri" pitchFamily="-72" charset="0"/>
                <a:ea typeface="MS PGothic" charset="0"/>
              </a:rPr>
              <a:t>Massachusetts General Hospital</a:t>
            </a:r>
          </a:p>
          <a:p>
            <a:pPr marL="0" marR="0" lvl="0" indent="0" algn="l" defTabSz="455613" rtl="0" eaLnBrk="1" fontAlgn="base" latinLnBrk="0" hangingPunct="1">
              <a:lnSpc>
                <a:spcPct val="100000"/>
              </a:lnSpc>
              <a:spcBef>
                <a:spcPts val="0"/>
              </a:spcBef>
              <a:spcAft>
                <a:spcPts val="0"/>
              </a:spcAft>
              <a:buClr>
                <a:srgbClr val="000000"/>
              </a:buClr>
              <a:buSzPct val="100000"/>
              <a:buFontTx/>
              <a:buNone/>
              <a:tabLst/>
              <a:defRPr/>
            </a:pPr>
            <a:r>
              <a:rPr kumimoji="0" lang="en-US" sz="1700" b="0" i="0" u="none" strike="noStrike" kern="1200" cap="none" spc="0" normalizeH="0" baseline="0" noProof="0" dirty="0">
                <a:ln>
                  <a:noFill/>
                </a:ln>
                <a:solidFill>
                  <a:srgbClr val="000000"/>
                </a:solidFill>
                <a:effectLst/>
                <a:uLnTx/>
                <a:uFillTx/>
                <a:latin typeface="Calibri" pitchFamily="-72" charset="0"/>
                <a:ea typeface="MS PGothic" charset="0"/>
              </a:rPr>
              <a:t>Assistant Professor of Medicine</a:t>
            </a:r>
          </a:p>
          <a:p>
            <a:pPr marL="0" marR="0" lvl="0" indent="0" algn="l" defTabSz="455613" rtl="0" eaLnBrk="1" fontAlgn="base" latinLnBrk="0" hangingPunct="1">
              <a:lnSpc>
                <a:spcPct val="100000"/>
              </a:lnSpc>
              <a:spcBef>
                <a:spcPts val="0"/>
              </a:spcBef>
              <a:spcAft>
                <a:spcPts val="0"/>
              </a:spcAft>
              <a:buClr>
                <a:srgbClr val="000000"/>
              </a:buClr>
              <a:buSzPct val="100000"/>
              <a:buFontTx/>
              <a:buNone/>
              <a:tabLst/>
              <a:defRPr/>
            </a:pPr>
            <a:r>
              <a:rPr kumimoji="0" lang="en-US" sz="1700" b="0" i="0" u="none" strike="noStrike" kern="1200" cap="none" spc="0" normalizeH="0" baseline="0" noProof="0" dirty="0">
                <a:ln>
                  <a:noFill/>
                </a:ln>
                <a:solidFill>
                  <a:srgbClr val="000000"/>
                </a:solidFill>
                <a:effectLst/>
                <a:uLnTx/>
                <a:uFillTx/>
                <a:latin typeface="Calibri" pitchFamily="-72" charset="0"/>
                <a:ea typeface="MS PGothic" charset="0"/>
              </a:rPr>
              <a:t>Harvard Medical School</a:t>
            </a:r>
          </a:p>
          <a:p>
            <a:pPr marL="0" marR="0" lvl="0" indent="0" algn="l" defTabSz="455613" rtl="0" eaLnBrk="1" fontAlgn="base" latinLnBrk="0" hangingPunct="1">
              <a:lnSpc>
                <a:spcPct val="100000"/>
              </a:lnSpc>
              <a:spcBef>
                <a:spcPts val="0"/>
              </a:spcBef>
              <a:spcAft>
                <a:spcPts val="0"/>
              </a:spcAft>
              <a:buClr>
                <a:srgbClr val="000000"/>
              </a:buClr>
              <a:buSzPct val="100000"/>
              <a:buFontTx/>
              <a:buNone/>
              <a:tabLst/>
              <a:defRPr/>
            </a:pPr>
            <a:r>
              <a:rPr kumimoji="0" lang="en-US" sz="1700" b="0" i="0" u="none" strike="noStrike" kern="1200" cap="none" spc="0" normalizeH="0" baseline="0" noProof="0" dirty="0">
                <a:ln>
                  <a:noFill/>
                </a:ln>
                <a:solidFill>
                  <a:srgbClr val="000000"/>
                </a:solidFill>
                <a:effectLst/>
                <a:uLnTx/>
                <a:uFillTx/>
                <a:latin typeface="Calibri" pitchFamily="-72" charset="0"/>
                <a:ea typeface="MS PGothic" charset="0"/>
              </a:rPr>
              <a:t>Boston, Massachusetts</a:t>
            </a:r>
          </a:p>
        </p:txBody>
      </p:sp>
      <p:pic>
        <p:nvPicPr>
          <p:cNvPr id="4" name="Picture 3">
            <a:extLst>
              <a:ext uri="{FF2B5EF4-FFF2-40B4-BE49-F238E27FC236}">
                <a16:creationId xmlns:a16="http://schemas.microsoft.com/office/drawing/2014/main" id="{FE410752-0B0B-5EC4-185E-AAD981DD0FA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352321" y="3736293"/>
            <a:ext cx="1261872" cy="1261872"/>
          </a:xfrm>
          <a:prstGeom prst="rect">
            <a:avLst/>
          </a:prstGeom>
        </p:spPr>
      </p:pic>
      <p:pic>
        <p:nvPicPr>
          <p:cNvPr id="7" name="Picture 6">
            <a:extLst>
              <a:ext uri="{FF2B5EF4-FFF2-40B4-BE49-F238E27FC236}">
                <a16:creationId xmlns:a16="http://schemas.microsoft.com/office/drawing/2014/main" id="{6E53AE19-C189-8852-596A-CC31000B8475}"/>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384032" y="1228900"/>
            <a:ext cx="1261872" cy="1261872"/>
          </a:xfrm>
          <a:prstGeom prst="rect">
            <a:avLst/>
          </a:prstGeom>
        </p:spPr>
      </p:pic>
      <p:pic>
        <p:nvPicPr>
          <p:cNvPr id="5" name="Picture 4">
            <a:extLst>
              <a:ext uri="{FF2B5EF4-FFF2-40B4-BE49-F238E27FC236}">
                <a16:creationId xmlns:a16="http://schemas.microsoft.com/office/drawing/2014/main" id="{9CB9D2D1-3418-2A21-E607-7BC9B2BC02B3}"/>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54173" y="3736293"/>
            <a:ext cx="1261872" cy="1261872"/>
          </a:xfrm>
          <a:prstGeom prst="rect">
            <a:avLst/>
          </a:prstGeom>
        </p:spPr>
      </p:pic>
    </p:spTree>
    <p:custDataLst>
      <p:tags r:id="rId1"/>
    </p:custDataLst>
    <p:extLst>
      <p:ext uri="{BB962C8B-B14F-4D97-AF65-F5344CB8AC3E}">
        <p14:creationId xmlns:p14="http://schemas.microsoft.com/office/powerpoint/2010/main" val="29119703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F8E03-FEAD-4F1F-04B3-3960DDB9C5C2}"/>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344759708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D2C1C-B513-570D-2F5E-3F65538FEC03}"/>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CA25DE8B-BB32-DB48-C933-17AC374879B5}"/>
              </a:ext>
            </a:extLst>
          </p:cNvPr>
          <p:cNvSpPr>
            <a:spLocks noGrp="1"/>
          </p:cNvSpPr>
          <p:nvPr>
            <p:ph type="ftr" sz="quarter" idx="3"/>
          </p:nvPr>
        </p:nvSpPr>
        <p:spPr/>
        <p:txBody>
          <a:bodyPr/>
          <a:lstStyle/>
          <a:p>
            <a:pPr marL="0" marR="0" lvl="0" indent="0" algn="r" defTabSz="914446"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792" b="0" i="0" u="none" strike="noStrike" kern="1200" cap="none" spc="0" normalizeH="0" baseline="0" noProof="0">
                <a:ln>
                  <a:noFill/>
                </a:ln>
                <a:solidFill>
                  <a:srgbClr val="A96D4B"/>
                </a:solidFill>
                <a:effectLst/>
                <a:uLnTx/>
                <a:uFillTx/>
                <a:latin typeface="Tahoma" panose="020B0604030504040204" pitchFamily="34" charset="0"/>
                <a:ea typeface="Tahoma" panose="020B0604030504040204" pitchFamily="34" charset="0"/>
                <a:cs typeface="Tahoma" panose="020B0604030504040204" pitchFamily="34" charset="0"/>
              </a:rPr>
              <a:t>Ellison Medical Institute</a:t>
            </a:r>
          </a:p>
        </p:txBody>
      </p:sp>
      <p:sp>
        <p:nvSpPr>
          <p:cNvPr id="11" name="Title 1">
            <a:extLst>
              <a:ext uri="{FF2B5EF4-FFF2-40B4-BE49-F238E27FC236}">
                <a16:creationId xmlns:a16="http://schemas.microsoft.com/office/drawing/2014/main" id="{07494E38-B2EB-6292-902A-DA35887B9101}"/>
              </a:ext>
            </a:extLst>
          </p:cNvPr>
          <p:cNvSpPr>
            <a:spLocks noGrp="1"/>
          </p:cNvSpPr>
          <p:nvPr>
            <p:ph type="title"/>
          </p:nvPr>
        </p:nvSpPr>
        <p:spPr>
          <a:xfrm>
            <a:off x="1117600" y="133349"/>
            <a:ext cx="10261600" cy="704851"/>
          </a:xfrm>
        </p:spPr>
        <p:txBody>
          <a:bodyPr/>
          <a:lstStyle/>
          <a:p>
            <a:pPr algn="ctr"/>
            <a:r>
              <a:rPr lang="en-US" dirty="0"/>
              <a:t>Case Presentation</a:t>
            </a:r>
          </a:p>
        </p:txBody>
      </p:sp>
      <p:sp>
        <p:nvSpPr>
          <p:cNvPr id="12" name="AutoShape 4">
            <a:extLst>
              <a:ext uri="{FF2B5EF4-FFF2-40B4-BE49-F238E27FC236}">
                <a16:creationId xmlns:a16="http://schemas.microsoft.com/office/drawing/2014/main" id="{FABBD10F-A53B-40C5-5A31-A326B9730FC0}"/>
              </a:ext>
            </a:extLst>
          </p:cNvPr>
          <p:cNvSpPr/>
          <p:nvPr/>
        </p:nvSpPr>
        <p:spPr>
          <a:xfrm>
            <a:off x="1117600" y="939800"/>
            <a:ext cx="10261600" cy="0"/>
          </a:xfrm>
          <a:prstGeom prst="line">
            <a:avLst/>
          </a:prstGeom>
          <a:ln w="47625" cap="flat">
            <a:solidFill>
              <a:srgbClr val="D6D2C4"/>
            </a:solidFill>
            <a:prstDash val="solid"/>
            <a:headEnd type="none" w="sm" len="sm"/>
            <a:tailEnd type="none" w="sm" len="sm"/>
          </a:ln>
        </p:spPr>
        <p:txBody>
          <a:body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94747"/>
              </a:solidFill>
              <a:effectLst/>
              <a:uLnTx/>
              <a:uFillTx/>
              <a:latin typeface="Calibri"/>
              <a:ea typeface="+mn-ea"/>
              <a:cs typeface="+mn-cs"/>
            </a:endParaRPr>
          </a:p>
        </p:txBody>
      </p:sp>
      <p:sp>
        <p:nvSpPr>
          <p:cNvPr id="6" name="Content Placeholder 4">
            <a:extLst>
              <a:ext uri="{FF2B5EF4-FFF2-40B4-BE49-F238E27FC236}">
                <a16:creationId xmlns:a16="http://schemas.microsoft.com/office/drawing/2014/main" id="{388BEC5B-1D71-1497-A48B-0A75072CBED9}"/>
              </a:ext>
            </a:extLst>
          </p:cNvPr>
          <p:cNvSpPr txBox="1">
            <a:spLocks/>
          </p:cNvSpPr>
          <p:nvPr/>
        </p:nvSpPr>
        <p:spPr>
          <a:xfrm>
            <a:off x="1117600" y="1804708"/>
            <a:ext cx="10261600" cy="4216400"/>
          </a:xfrm>
          <a:prstGeom prst="rect">
            <a:avLst/>
          </a:prstGeom>
        </p:spPr>
        <p:txBody>
          <a:bodyPr vert="horz" lIns="60960" tIns="30480" rIns="60960" bIns="30480" rtlCol="0">
            <a:normAutofit fontScale="92500" lnSpcReduction="10000"/>
          </a:bodyPr>
          <a:lstStyle>
            <a:lvl1pPr marL="342900" indent="-342900" algn="l" defTabSz="914400" rtl="0" eaLnBrk="1" latinLnBrk="0" hangingPunct="1">
              <a:spcBef>
                <a:spcPct val="20000"/>
              </a:spcBef>
              <a:buClr>
                <a:schemeClr val="accent3"/>
              </a:buClr>
              <a:buFont typeface="Arial"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7E98AB"/>
              </a:buClr>
              <a:buSzTx/>
              <a:buFont typeface="Arial" pitchFamily="34" charset="0"/>
              <a:buNone/>
              <a:tabLst/>
              <a:defRPr/>
            </a:pPr>
            <a:r>
              <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Patient is a 62 </a:t>
            </a:r>
            <a:r>
              <a:rPr kumimoji="0" lang="en-US" sz="2133" b="0" i="0" u="none" strike="noStrike" kern="1200" cap="none" spc="0" normalizeH="0" baseline="0" noProof="0" dirty="0" err="1">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yo</a:t>
            </a:r>
            <a:r>
              <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 F with no significant PMH who presents with L breast mass and worsening R hip pain</a:t>
            </a:r>
          </a:p>
          <a:p>
            <a:pPr marL="0" marR="0" lvl="0" indent="0" algn="l" defTabSz="914400" rtl="0" eaLnBrk="1" fontAlgn="auto" latinLnBrk="0" hangingPunct="1">
              <a:lnSpc>
                <a:spcPct val="100000"/>
              </a:lnSpc>
              <a:spcBef>
                <a:spcPct val="20000"/>
              </a:spcBef>
              <a:spcAft>
                <a:spcPts val="0"/>
              </a:spcAft>
              <a:buClr>
                <a:srgbClr val="7E98AB"/>
              </a:buClr>
              <a:buSzTx/>
              <a:buFont typeface="Arial" pitchFamily="34" charset="0"/>
              <a:buNone/>
              <a:tabLst/>
              <a:defRPr/>
            </a:pPr>
            <a:endPar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endParaRPr>
          </a:p>
          <a:p>
            <a:pPr marL="342900" marR="0" lvl="0" indent="-342900" algn="l" defTabSz="914400" rtl="0" eaLnBrk="1" fontAlgn="auto" latinLnBrk="0" hangingPunct="1">
              <a:lnSpc>
                <a:spcPct val="100000"/>
              </a:lnSpc>
              <a:spcBef>
                <a:spcPct val="20000"/>
              </a:spcBef>
              <a:spcAft>
                <a:spcPts val="0"/>
              </a:spcAft>
              <a:buClr>
                <a:srgbClr val="7E98AB"/>
              </a:buClr>
              <a:buSzTx/>
              <a:buFont typeface="Arial" pitchFamily="34" charset="0"/>
              <a:buChar char="•"/>
              <a:tabLst/>
              <a:defRPr/>
            </a:pPr>
            <a:r>
              <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She is diagnosed with HR+/HER2- MBC with disease in the hip and spine</a:t>
            </a:r>
          </a:p>
          <a:p>
            <a:pPr marL="342900" marR="0" lvl="0" indent="-342900" algn="l" defTabSz="914400" rtl="0" eaLnBrk="1" fontAlgn="auto" latinLnBrk="0" hangingPunct="1">
              <a:lnSpc>
                <a:spcPct val="100000"/>
              </a:lnSpc>
              <a:spcBef>
                <a:spcPct val="20000"/>
              </a:spcBef>
              <a:spcAft>
                <a:spcPts val="0"/>
              </a:spcAft>
              <a:buClr>
                <a:srgbClr val="7E98AB"/>
              </a:buClr>
              <a:buSzTx/>
              <a:buFont typeface="Arial" pitchFamily="34" charset="0"/>
              <a:buChar char="•"/>
              <a:tabLst/>
              <a:defRPr/>
            </a:pPr>
            <a:r>
              <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She is started on 1L therapy with letrozole + ribociclib + denosumab</a:t>
            </a:r>
          </a:p>
          <a:p>
            <a:pPr marL="342900" marR="0" lvl="0" indent="-342900" algn="l" defTabSz="914400" rtl="0" eaLnBrk="1" fontAlgn="auto" latinLnBrk="0" hangingPunct="1">
              <a:lnSpc>
                <a:spcPct val="100000"/>
              </a:lnSpc>
              <a:spcBef>
                <a:spcPct val="20000"/>
              </a:spcBef>
              <a:spcAft>
                <a:spcPts val="0"/>
              </a:spcAft>
              <a:buClr>
                <a:srgbClr val="7E98AB"/>
              </a:buClr>
              <a:buSzTx/>
              <a:buFont typeface="Arial" pitchFamily="34" charset="0"/>
              <a:buChar char="•"/>
              <a:tabLst/>
              <a:defRPr/>
            </a:pPr>
            <a:r>
              <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She does well for approximately 2 years</a:t>
            </a:r>
          </a:p>
          <a:p>
            <a:pPr marL="342900" marR="0" lvl="0" indent="-342900" algn="l" defTabSz="914400" rtl="0" eaLnBrk="1" fontAlgn="auto" latinLnBrk="0" hangingPunct="1">
              <a:lnSpc>
                <a:spcPct val="100000"/>
              </a:lnSpc>
              <a:spcBef>
                <a:spcPct val="20000"/>
              </a:spcBef>
              <a:spcAft>
                <a:spcPts val="0"/>
              </a:spcAft>
              <a:buClr>
                <a:srgbClr val="7E98AB"/>
              </a:buClr>
              <a:buSzTx/>
              <a:buFont typeface="Arial" pitchFamily="34" charset="0"/>
              <a:buChar char="•"/>
              <a:tabLst/>
              <a:defRPr/>
            </a:pPr>
            <a:r>
              <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Recently, she was found to have progression of her disease with new liver metastases</a:t>
            </a:r>
          </a:p>
          <a:p>
            <a:pPr marL="342900" marR="0" lvl="0" indent="-342900" algn="l" defTabSz="914400" rtl="0" eaLnBrk="1" fontAlgn="auto" latinLnBrk="0" hangingPunct="1">
              <a:lnSpc>
                <a:spcPct val="100000"/>
              </a:lnSpc>
              <a:spcBef>
                <a:spcPct val="20000"/>
              </a:spcBef>
              <a:spcAft>
                <a:spcPts val="0"/>
              </a:spcAft>
              <a:buClr>
                <a:srgbClr val="7E98AB"/>
              </a:buClr>
              <a:buSzTx/>
              <a:buFont typeface="Arial" pitchFamily="34" charset="0"/>
              <a:buChar char="•"/>
              <a:tabLst/>
              <a:defRPr/>
            </a:pPr>
            <a:r>
              <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Change in therapy is planned</a:t>
            </a:r>
          </a:p>
          <a:p>
            <a:pPr marL="342900" marR="0" lvl="0" indent="-342900" algn="l" defTabSz="914400" rtl="0" eaLnBrk="1" fontAlgn="auto" latinLnBrk="0" hangingPunct="1">
              <a:lnSpc>
                <a:spcPct val="100000"/>
              </a:lnSpc>
              <a:spcBef>
                <a:spcPct val="20000"/>
              </a:spcBef>
              <a:spcAft>
                <a:spcPts val="0"/>
              </a:spcAft>
              <a:buClr>
                <a:srgbClr val="7E98AB"/>
              </a:buClr>
              <a:buSzTx/>
              <a:buFont typeface="Arial" pitchFamily="34" charset="0"/>
              <a:buChar char="•"/>
              <a:tabLst/>
              <a:defRPr/>
            </a:pPr>
            <a:r>
              <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What should you do to guide 2L therapy?</a:t>
            </a:r>
          </a:p>
          <a:p>
            <a:pPr marL="0" marR="0" lvl="0" indent="0" algn="l" defTabSz="914400" rtl="0" eaLnBrk="1" fontAlgn="auto" latinLnBrk="0" hangingPunct="1">
              <a:lnSpc>
                <a:spcPct val="100000"/>
              </a:lnSpc>
              <a:spcBef>
                <a:spcPct val="20000"/>
              </a:spcBef>
              <a:spcAft>
                <a:spcPts val="0"/>
              </a:spcAft>
              <a:buClr>
                <a:srgbClr val="7E98AB"/>
              </a:buClr>
              <a:buSzTx/>
              <a:buFont typeface="Arial" pitchFamily="34" charset="0"/>
              <a:buNone/>
              <a:tabLst/>
              <a:defRPr/>
            </a:pPr>
            <a:endPar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ct val="20000"/>
              </a:spcBef>
              <a:spcAft>
                <a:spcPts val="0"/>
              </a:spcAft>
              <a:buClr>
                <a:srgbClr val="7E98AB"/>
              </a:buClr>
              <a:buSzTx/>
              <a:buFont typeface="Arial" pitchFamily="34" charset="0"/>
              <a:buNone/>
              <a:tabLst/>
              <a:defRPr/>
            </a:pPr>
            <a:r>
              <a:rPr kumimoji="0" lang="en-US" sz="2133" b="0" i="0" u="none" strike="noStrike" kern="1200" cap="none" spc="0" normalizeH="0" baseline="0" noProof="0" dirty="0">
                <a:ln>
                  <a:noFill/>
                </a:ln>
                <a:solidFill>
                  <a:srgbClr val="C00000"/>
                </a:solidFill>
                <a:effectLst/>
                <a:uLnTx/>
                <a:uFillTx/>
                <a:latin typeface="Tahoma" panose="020B0604030504040204" pitchFamily="34" charset="0"/>
                <a:ea typeface="Tahoma" panose="020B0604030504040204" pitchFamily="34" charset="0"/>
                <a:cs typeface="Tahoma" panose="020B0604030504040204" pitchFamily="34" charset="0"/>
              </a:rPr>
              <a:t>NGS testing to guide next-line therapy. Can test archival tissue biopsy (if not already done) and/or send liquid biopsy.</a:t>
            </a:r>
          </a:p>
        </p:txBody>
      </p:sp>
    </p:spTree>
    <p:extLst>
      <p:ext uri="{BB962C8B-B14F-4D97-AF65-F5344CB8AC3E}">
        <p14:creationId xmlns:p14="http://schemas.microsoft.com/office/powerpoint/2010/main" val="34079015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C9A8D-6C56-010E-BC5C-F05D871F7ABB}"/>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C554BDF9-A782-CDA7-BAC0-CDC850C93649}"/>
              </a:ext>
            </a:extLst>
          </p:cNvPr>
          <p:cNvSpPr>
            <a:spLocks noGrp="1"/>
          </p:cNvSpPr>
          <p:nvPr>
            <p:ph type="ftr" sz="quarter" idx="3"/>
          </p:nvPr>
        </p:nvSpPr>
        <p:spPr/>
        <p:txBody>
          <a:bodyPr/>
          <a:lstStyle/>
          <a:p>
            <a:pPr marL="0" marR="0" lvl="0" indent="0" algn="r" defTabSz="914446"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792" b="0" i="0" u="none" strike="noStrike" kern="1200" cap="none" spc="0" normalizeH="0" baseline="0" noProof="0">
                <a:ln>
                  <a:noFill/>
                </a:ln>
                <a:solidFill>
                  <a:srgbClr val="A96D4B"/>
                </a:solidFill>
                <a:effectLst/>
                <a:uLnTx/>
                <a:uFillTx/>
                <a:latin typeface="Tahoma" panose="020B0604030504040204" pitchFamily="34" charset="0"/>
                <a:ea typeface="Tahoma" panose="020B0604030504040204" pitchFamily="34" charset="0"/>
                <a:cs typeface="Tahoma" panose="020B0604030504040204" pitchFamily="34" charset="0"/>
              </a:rPr>
              <a:t>Ellison Medical Institute</a:t>
            </a:r>
          </a:p>
        </p:txBody>
      </p:sp>
      <p:sp>
        <p:nvSpPr>
          <p:cNvPr id="11" name="Title 1">
            <a:extLst>
              <a:ext uri="{FF2B5EF4-FFF2-40B4-BE49-F238E27FC236}">
                <a16:creationId xmlns:a16="http://schemas.microsoft.com/office/drawing/2014/main" id="{211994D2-AAC0-0265-7C48-28AE5F879609}"/>
              </a:ext>
            </a:extLst>
          </p:cNvPr>
          <p:cNvSpPr>
            <a:spLocks noGrp="1"/>
          </p:cNvSpPr>
          <p:nvPr>
            <p:ph type="title"/>
          </p:nvPr>
        </p:nvSpPr>
        <p:spPr>
          <a:xfrm>
            <a:off x="1117600" y="133349"/>
            <a:ext cx="10261600" cy="704851"/>
          </a:xfrm>
        </p:spPr>
        <p:txBody>
          <a:bodyPr/>
          <a:lstStyle/>
          <a:p>
            <a:pPr algn="ctr"/>
            <a:r>
              <a:rPr lang="en-US" dirty="0"/>
              <a:t>Take Home Points</a:t>
            </a:r>
          </a:p>
        </p:txBody>
      </p:sp>
      <p:sp>
        <p:nvSpPr>
          <p:cNvPr id="12" name="AutoShape 4">
            <a:extLst>
              <a:ext uri="{FF2B5EF4-FFF2-40B4-BE49-F238E27FC236}">
                <a16:creationId xmlns:a16="http://schemas.microsoft.com/office/drawing/2014/main" id="{2DDF295F-2AEB-5E91-8780-A35292324107}"/>
              </a:ext>
            </a:extLst>
          </p:cNvPr>
          <p:cNvSpPr/>
          <p:nvPr/>
        </p:nvSpPr>
        <p:spPr>
          <a:xfrm>
            <a:off x="1117600" y="939800"/>
            <a:ext cx="10261600" cy="0"/>
          </a:xfrm>
          <a:prstGeom prst="line">
            <a:avLst/>
          </a:prstGeom>
          <a:ln w="47625" cap="flat">
            <a:solidFill>
              <a:srgbClr val="D6D2C4"/>
            </a:solidFill>
            <a:prstDash val="solid"/>
            <a:headEnd type="none" w="sm" len="sm"/>
            <a:tailEnd type="none" w="sm" len="sm"/>
          </a:ln>
        </p:spPr>
        <p:txBody>
          <a:body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94747"/>
              </a:solidFill>
              <a:effectLst/>
              <a:uLnTx/>
              <a:uFillTx/>
              <a:latin typeface="Calibri"/>
              <a:ea typeface="+mn-ea"/>
              <a:cs typeface="+mn-cs"/>
            </a:endParaRPr>
          </a:p>
        </p:txBody>
      </p:sp>
      <p:sp>
        <p:nvSpPr>
          <p:cNvPr id="6" name="Content Placeholder 4">
            <a:extLst>
              <a:ext uri="{FF2B5EF4-FFF2-40B4-BE49-F238E27FC236}">
                <a16:creationId xmlns:a16="http://schemas.microsoft.com/office/drawing/2014/main" id="{2F681735-54D6-39C4-D3E9-55DAD68E1AE7}"/>
              </a:ext>
            </a:extLst>
          </p:cNvPr>
          <p:cNvSpPr txBox="1">
            <a:spLocks/>
          </p:cNvSpPr>
          <p:nvPr/>
        </p:nvSpPr>
        <p:spPr>
          <a:xfrm>
            <a:off x="1117600" y="1804708"/>
            <a:ext cx="10261600" cy="4216400"/>
          </a:xfrm>
          <a:prstGeom prst="rect">
            <a:avLst/>
          </a:prstGeom>
        </p:spPr>
        <p:txBody>
          <a:bodyPr vert="horz" lIns="60960" tIns="30480" rIns="60960" bIns="30480" rtlCol="0">
            <a:normAutofit/>
          </a:bodyPr>
          <a:lstStyle>
            <a:lvl1pPr marL="342900" indent="-342900" algn="l" defTabSz="914400" rtl="0" eaLnBrk="1" latinLnBrk="0" hangingPunct="1">
              <a:spcBef>
                <a:spcPct val="20000"/>
              </a:spcBef>
              <a:buClr>
                <a:schemeClr val="accent3"/>
              </a:buClr>
              <a:buFont typeface="Arial"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50000"/>
              </a:lnSpc>
              <a:spcBef>
                <a:spcPct val="20000"/>
              </a:spcBef>
              <a:spcAft>
                <a:spcPts val="0"/>
              </a:spcAft>
              <a:buClr>
                <a:srgbClr val="7E98AB"/>
              </a:buClr>
              <a:buSzTx/>
              <a:buFont typeface="Arial" pitchFamily="34" charset="0"/>
              <a:buChar char="•"/>
              <a:tabLst/>
              <a:defRPr/>
            </a:pPr>
            <a:r>
              <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Alterations in the PI3K pathway are prevalent in HR+ metastatic breast cancer</a:t>
            </a:r>
          </a:p>
          <a:p>
            <a:pPr marL="742950" marR="0" lvl="1" indent="-285750" algn="l" defTabSz="914400" rtl="0" eaLnBrk="1" fontAlgn="auto" latinLnBrk="0" hangingPunct="1">
              <a:lnSpc>
                <a:spcPct val="150000"/>
              </a:lnSpc>
              <a:spcBef>
                <a:spcPct val="20000"/>
              </a:spcBef>
              <a:spcAft>
                <a:spcPts val="0"/>
              </a:spcAft>
              <a:buClrTx/>
              <a:buSzTx/>
              <a:buFont typeface="Arial" pitchFamily="34" charset="0"/>
              <a:buChar char="–"/>
              <a:tabLst/>
              <a:defRPr/>
            </a:pPr>
            <a:r>
              <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~40% have PIK3CA mutation</a:t>
            </a:r>
          </a:p>
          <a:p>
            <a:pPr marL="342900" marR="0" lvl="0" indent="-342900" algn="l" defTabSz="914400" rtl="0" eaLnBrk="1" fontAlgn="auto" latinLnBrk="0" hangingPunct="1">
              <a:lnSpc>
                <a:spcPct val="150000"/>
              </a:lnSpc>
              <a:spcBef>
                <a:spcPct val="20000"/>
              </a:spcBef>
              <a:spcAft>
                <a:spcPts val="0"/>
              </a:spcAft>
              <a:buClr>
                <a:srgbClr val="7E98AB"/>
              </a:buClr>
              <a:buSzTx/>
              <a:buFont typeface="Arial" pitchFamily="34" charset="0"/>
              <a:buChar char="•"/>
              <a:tabLst/>
              <a:defRPr/>
            </a:pPr>
            <a:r>
              <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PI3K pathway activation is associated with worse clinical outcomes</a:t>
            </a:r>
          </a:p>
          <a:p>
            <a:pPr marL="342900" marR="0" lvl="0" indent="-342900" algn="l" defTabSz="914400" rtl="0" eaLnBrk="1" fontAlgn="auto" latinLnBrk="0" hangingPunct="1">
              <a:lnSpc>
                <a:spcPct val="150000"/>
              </a:lnSpc>
              <a:spcBef>
                <a:spcPct val="20000"/>
              </a:spcBef>
              <a:spcAft>
                <a:spcPts val="0"/>
              </a:spcAft>
              <a:buClr>
                <a:srgbClr val="7E98AB"/>
              </a:buClr>
              <a:buSzTx/>
              <a:buFont typeface="Arial" pitchFamily="34" charset="0"/>
              <a:buChar char="•"/>
              <a:tabLst/>
              <a:defRPr/>
            </a:pPr>
            <a:r>
              <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There are a growing number of agents targeting the PI3K pathway</a:t>
            </a:r>
          </a:p>
          <a:p>
            <a:pPr marL="342900" marR="0" lvl="0" indent="-342900" algn="l" defTabSz="914400" rtl="0" eaLnBrk="1" fontAlgn="auto" latinLnBrk="0" hangingPunct="1">
              <a:lnSpc>
                <a:spcPct val="150000"/>
              </a:lnSpc>
              <a:spcBef>
                <a:spcPct val="20000"/>
              </a:spcBef>
              <a:spcAft>
                <a:spcPts val="0"/>
              </a:spcAft>
              <a:buClr>
                <a:srgbClr val="7E98AB"/>
              </a:buClr>
              <a:buSzTx/>
              <a:buFont typeface="Arial" pitchFamily="34" charset="0"/>
              <a:buChar char="•"/>
              <a:tabLst/>
              <a:defRPr/>
            </a:pPr>
            <a:r>
              <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Timely sequencing for identification of patients for pathway-directed therapy is important</a:t>
            </a:r>
          </a:p>
        </p:txBody>
      </p:sp>
    </p:spTree>
    <p:extLst>
      <p:ext uri="{BB962C8B-B14F-4D97-AF65-F5344CB8AC3E}">
        <p14:creationId xmlns:p14="http://schemas.microsoft.com/office/powerpoint/2010/main" val="65626749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EF44D-26E7-72E3-CE12-85C0DB3620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BB38C0-2750-6987-1C55-B3161C8A4122}"/>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5852E0E7-FAB9-5B6A-2D61-96A2C2E82960}"/>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How do you approach testing for alterations in the PI3K/AKT/mTOR pathway in your own practice? What role can oncology nurses play in facilitating appropriate testing?</a:t>
            </a:r>
          </a:p>
        </p:txBody>
      </p:sp>
    </p:spTree>
    <p:extLst>
      <p:ext uri="{BB962C8B-B14F-4D97-AF65-F5344CB8AC3E}">
        <p14:creationId xmlns:p14="http://schemas.microsoft.com/office/powerpoint/2010/main" val="243607157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C8DCD-FB67-C0EF-B901-5B07ADD3738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B9890C1-C800-B9F8-3345-DAAAE24DEBF2}"/>
              </a:ext>
            </a:extLst>
          </p:cNvPr>
          <p:cNvSpPr/>
          <p:nvPr/>
        </p:nvSpPr>
        <p:spPr bwMode="auto">
          <a:xfrm>
            <a:off x="758948" y="2132856"/>
            <a:ext cx="10512305" cy="432048"/>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77DBC697-4C17-539A-812E-76B6ABDFD44C}"/>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C9F305D3-D674-171F-F3BC-71CB8655FEF5}"/>
              </a:ext>
            </a:extLst>
          </p:cNvPr>
          <p:cNvSpPr>
            <a:spLocks noGrp="1"/>
          </p:cNvSpPr>
          <p:nvPr>
            <p:ph idx="1"/>
          </p:nvPr>
        </p:nvSpPr>
        <p:spPr>
          <a:xfrm>
            <a:off x="912286" y="1143000"/>
            <a:ext cx="10512306" cy="4799013"/>
          </a:xfrm>
        </p:spPr>
        <p:txBody>
          <a:bodyPr/>
          <a:lstStyle/>
          <a:p>
            <a:pPr marL="0" indent="0">
              <a:spcBef>
                <a:spcPts val="1800"/>
              </a:spcBef>
              <a:spcAft>
                <a:spcPts val="0"/>
              </a:spcAft>
              <a:buNone/>
            </a:pPr>
            <a:r>
              <a:rPr lang="en-US" sz="2500" dirty="0">
                <a:solidFill>
                  <a:srgbClr val="0432FF"/>
                </a:solidFill>
              </a:rPr>
              <a:t>Introduction: </a:t>
            </a:r>
            <a:r>
              <a:rPr lang="en-US" sz="2500" dirty="0">
                <a:solidFill>
                  <a:schemeClr val="tx1"/>
                </a:solidFill>
              </a:rPr>
              <a:t>Identification of Appropriate Candidates for Agents Targeting the PI3K/AKT/mTOR Pathway </a:t>
            </a:r>
          </a:p>
          <a:p>
            <a:pPr marL="0" indent="0">
              <a:spcBef>
                <a:spcPts val="1800"/>
              </a:spcBef>
              <a:spcAft>
                <a:spcPts val="0"/>
              </a:spcAft>
              <a:buNone/>
            </a:pPr>
            <a:r>
              <a:rPr lang="en-US" sz="2500" dirty="0">
                <a:solidFill>
                  <a:schemeClr val="bg1"/>
                </a:solidFill>
              </a:rPr>
              <a:t>Module 1: Role of Inavolisib in HR-Positive Metastatic Breast Cancer (mBC)</a:t>
            </a:r>
          </a:p>
          <a:p>
            <a:pPr marL="0" indent="0">
              <a:spcBef>
                <a:spcPts val="1800"/>
              </a:spcBef>
              <a:spcAft>
                <a:spcPts val="0"/>
              </a:spcAft>
              <a:buNone/>
            </a:pPr>
            <a:r>
              <a:rPr lang="en-US" sz="2500" dirty="0">
                <a:solidFill>
                  <a:srgbClr val="0432FF"/>
                </a:solidFill>
              </a:rPr>
              <a:t>Module 2: </a:t>
            </a:r>
            <a:r>
              <a:rPr lang="en-US" sz="2500" dirty="0">
                <a:solidFill>
                  <a:schemeClr val="tx1"/>
                </a:solidFill>
              </a:rPr>
              <a:t>Strategies to Prevent and Manage Hyperglycemia</a:t>
            </a:r>
          </a:p>
          <a:p>
            <a:pPr marL="0" indent="0">
              <a:spcBef>
                <a:spcPts val="1800"/>
              </a:spcBef>
              <a:spcAft>
                <a:spcPts val="0"/>
              </a:spcAft>
              <a:buNone/>
            </a:pPr>
            <a:r>
              <a:rPr lang="en-US" sz="2500" dirty="0">
                <a:solidFill>
                  <a:srgbClr val="0432FF"/>
                </a:solidFill>
              </a:rPr>
              <a:t>Module 3: </a:t>
            </a:r>
            <a:r>
              <a:rPr lang="en-US" sz="2500" dirty="0">
                <a:solidFill>
                  <a:schemeClr val="tx1"/>
                </a:solidFill>
              </a:rPr>
              <a:t>Clinical Utility of Capivasertib for HR-Positive mBC</a:t>
            </a:r>
            <a:r>
              <a:rPr lang="en-US" sz="2500" dirty="0">
                <a:solidFill>
                  <a:srgbClr val="0432FF"/>
                </a:solidFill>
              </a:rPr>
              <a:t> </a:t>
            </a:r>
          </a:p>
          <a:p>
            <a:pPr marL="0" indent="0">
              <a:spcBef>
                <a:spcPts val="1800"/>
              </a:spcBef>
              <a:spcAft>
                <a:spcPts val="0"/>
              </a:spcAft>
              <a:buNone/>
            </a:pPr>
            <a:r>
              <a:rPr lang="en-US" sz="2500" dirty="0">
                <a:solidFill>
                  <a:srgbClr val="0432FF"/>
                </a:solidFill>
              </a:rPr>
              <a:t>Module 4: </a:t>
            </a:r>
            <a:r>
              <a:rPr lang="en-US" sz="2500" dirty="0">
                <a:solidFill>
                  <a:schemeClr val="tx1"/>
                </a:solidFill>
              </a:rPr>
              <a:t>Mitigation and Management of Gastrointestinal Adverse Events </a:t>
            </a:r>
          </a:p>
          <a:p>
            <a:pPr marL="0" indent="0">
              <a:spcBef>
                <a:spcPts val="1800"/>
              </a:spcBef>
              <a:spcAft>
                <a:spcPts val="0"/>
              </a:spcAft>
              <a:buNone/>
            </a:pPr>
            <a:r>
              <a:rPr lang="en-US" sz="2500" dirty="0">
                <a:solidFill>
                  <a:srgbClr val="0432FF"/>
                </a:solidFill>
              </a:rPr>
              <a:t>Module 5: </a:t>
            </a:r>
            <a:r>
              <a:rPr lang="en-US" sz="2500" dirty="0">
                <a:solidFill>
                  <a:schemeClr val="tx1"/>
                </a:solidFill>
              </a:rPr>
              <a:t>Management of Dermatologic Adverse Events </a:t>
            </a:r>
          </a:p>
          <a:p>
            <a:pPr marL="0" indent="0">
              <a:spcBef>
                <a:spcPts val="1800"/>
              </a:spcBef>
              <a:spcAft>
                <a:spcPts val="0"/>
              </a:spcAft>
              <a:buNone/>
            </a:pPr>
            <a:r>
              <a:rPr lang="en-US" sz="2500" dirty="0">
                <a:solidFill>
                  <a:srgbClr val="0432FF"/>
                </a:solidFill>
              </a:rPr>
              <a:t>Module 6: </a:t>
            </a:r>
            <a:r>
              <a:rPr lang="en-US" sz="2500" dirty="0">
                <a:solidFill>
                  <a:schemeClr val="tx1"/>
                </a:solidFill>
              </a:rPr>
              <a:t>Potential Role of Gedatolisib in the Management of HR-Positive mBC</a:t>
            </a:r>
          </a:p>
          <a:p>
            <a:pPr marL="0" indent="0">
              <a:spcBef>
                <a:spcPts val="1800"/>
              </a:spcBef>
              <a:spcAft>
                <a:spcPts val="0"/>
              </a:spcAft>
              <a:buNone/>
            </a:pPr>
            <a:r>
              <a:rPr lang="en-US" sz="2500" dirty="0">
                <a:solidFill>
                  <a:srgbClr val="0432FF"/>
                </a:solidFill>
              </a:rPr>
              <a:t>Module 7: </a:t>
            </a:r>
            <a:r>
              <a:rPr lang="en-US" sz="2500" dirty="0">
                <a:solidFill>
                  <a:schemeClr val="tx1"/>
                </a:solidFill>
              </a:rPr>
              <a:t>Monitoring and Management of Cytopenias</a:t>
            </a:r>
          </a:p>
        </p:txBody>
      </p:sp>
    </p:spTree>
    <p:extLst>
      <p:ext uri="{BB962C8B-B14F-4D97-AF65-F5344CB8AC3E}">
        <p14:creationId xmlns:p14="http://schemas.microsoft.com/office/powerpoint/2010/main" val="258622712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BC85A99-6036-554D-7F40-63E6ADDC06B5}"/>
              </a:ext>
            </a:extLst>
          </p:cNvPr>
          <p:cNvSpPr txBox="1">
            <a:spLocks/>
          </p:cNvSpPr>
          <p:nvPr/>
        </p:nvSpPr>
        <p:spPr>
          <a:xfrm>
            <a:off x="641350" y="1823720"/>
            <a:ext cx="10902950" cy="956516"/>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sz="6000" kern="1200">
                <a:solidFill>
                  <a:schemeClr val="accent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003A93"/>
                </a:solidFill>
                <a:effectLst/>
                <a:uLnTx/>
                <a:uFillTx/>
                <a:latin typeface="Georgia"/>
                <a:ea typeface="+mj-ea"/>
                <a:cs typeface="+mj-cs"/>
              </a:rPr>
              <a:t>Role of </a:t>
            </a:r>
            <a:r>
              <a:rPr kumimoji="0" lang="en-US" sz="3200" b="1" i="0" u="none" strike="noStrike" kern="1200" cap="none" spc="0" normalizeH="0" baseline="0" noProof="0" dirty="0" err="1">
                <a:ln>
                  <a:noFill/>
                </a:ln>
                <a:solidFill>
                  <a:srgbClr val="003A93"/>
                </a:solidFill>
                <a:effectLst/>
                <a:uLnTx/>
                <a:uFillTx/>
                <a:latin typeface="Georgia"/>
                <a:ea typeface="+mj-ea"/>
                <a:cs typeface="+mj-cs"/>
              </a:rPr>
              <a:t>Inavolisib</a:t>
            </a:r>
            <a:r>
              <a:rPr kumimoji="0" lang="en-US" sz="3200" b="1" i="0" u="none" strike="noStrike" kern="1200" cap="none" spc="0" normalizeH="0" baseline="0" noProof="0" dirty="0">
                <a:ln>
                  <a:noFill/>
                </a:ln>
                <a:solidFill>
                  <a:srgbClr val="003A93"/>
                </a:solidFill>
                <a:effectLst/>
                <a:uLnTx/>
                <a:uFillTx/>
                <a:latin typeface="Georgia"/>
                <a:ea typeface="+mj-ea"/>
                <a:cs typeface="+mj-cs"/>
              </a:rPr>
              <a:t> in HR+ Metastatic Breast Cancer</a:t>
            </a:r>
          </a:p>
        </p:txBody>
      </p:sp>
      <p:sp>
        <p:nvSpPr>
          <p:cNvPr id="4" name="Content Placeholder 2">
            <a:extLst>
              <a:ext uri="{FF2B5EF4-FFF2-40B4-BE49-F238E27FC236}">
                <a16:creationId xmlns:a16="http://schemas.microsoft.com/office/drawing/2014/main" id="{93C0C90A-C0B4-C047-9DEC-BBE0703D40B8}"/>
              </a:ext>
            </a:extLst>
          </p:cNvPr>
          <p:cNvSpPr txBox="1">
            <a:spLocks/>
          </p:cNvSpPr>
          <p:nvPr/>
        </p:nvSpPr>
        <p:spPr>
          <a:xfrm>
            <a:off x="641350" y="3302876"/>
            <a:ext cx="10902950" cy="402336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2400" b="0" kern="1200">
                <a:solidFill>
                  <a:schemeClr val="tx1"/>
                </a:solidFill>
                <a:latin typeface="+mn-lt"/>
                <a:ea typeface="+mn-ea"/>
                <a:cs typeface="+mn-cs"/>
              </a:defRPr>
            </a:lvl1pPr>
            <a:lvl2pPr marL="457200" indent="0" algn="ctr" defTabSz="914400" rtl="0" eaLnBrk="1" latinLnBrk="0" hangingPunct="1">
              <a:lnSpc>
                <a:spcPct val="100000"/>
              </a:lnSpc>
              <a:spcBef>
                <a:spcPts val="0"/>
              </a:spcBef>
              <a:buSzPct val="95000"/>
              <a:buFont typeface="Arial" panose="020B0604020202020204" pitchFamily="34" charset="0"/>
              <a:buNone/>
              <a:tabLst/>
              <a:defRPr sz="2000" kern="1200">
                <a:solidFill>
                  <a:schemeClr val="tx1"/>
                </a:solidFill>
                <a:latin typeface="+mn-lt"/>
                <a:ea typeface="+mn-ea"/>
                <a:cs typeface="+mn-cs"/>
              </a:defRPr>
            </a:lvl2pPr>
            <a:lvl3pPr marL="914400" indent="0" algn="ctr" defTabSz="914400" rtl="0" eaLnBrk="1" latinLnBrk="0" hangingPunct="1">
              <a:lnSpc>
                <a:spcPct val="100000"/>
              </a:lnSpc>
              <a:spcBef>
                <a:spcPts val="0"/>
              </a:spcBef>
              <a:buFont typeface="Calibri" panose="020F0502020204030204" pitchFamily="34" charset="0"/>
              <a:buNone/>
              <a:tabLst/>
              <a:defRPr sz="1800" kern="1200">
                <a:solidFill>
                  <a:schemeClr val="tx1"/>
                </a:solidFill>
                <a:latin typeface="+mn-lt"/>
                <a:ea typeface="+mn-ea"/>
                <a:cs typeface="+mn-cs"/>
              </a:defRPr>
            </a:lvl3pPr>
            <a:lvl4pPr marL="1371600" indent="0" algn="ctr" defTabSz="914400" rtl="0" eaLnBrk="1" latinLnBrk="0" hangingPunct="1">
              <a:lnSpc>
                <a:spcPct val="100000"/>
              </a:lnSpc>
              <a:spcBef>
                <a:spcPts val="0"/>
              </a:spcBef>
              <a:buSzPct val="80000"/>
              <a:buFont typeface="Wingdings" pitchFamily="2" charset="2"/>
              <a:buNone/>
              <a:tabLst/>
              <a:defRPr sz="1600" kern="1200">
                <a:solidFill>
                  <a:schemeClr val="tx1"/>
                </a:solidFill>
                <a:latin typeface="+mn-lt"/>
                <a:ea typeface="+mn-ea"/>
                <a:cs typeface="+mn-cs"/>
              </a:defRPr>
            </a:lvl4pPr>
            <a:lvl5pPr marL="1828800" indent="0" algn="ctr" defTabSz="914400" rtl="0" eaLnBrk="1" latinLnBrk="0" hangingPunct="1">
              <a:lnSpc>
                <a:spcPct val="100000"/>
              </a:lnSpc>
              <a:spcBef>
                <a:spcPts val="0"/>
              </a:spcBef>
              <a:buSzPct val="90000"/>
              <a:buFont typeface="System Font Regular"/>
              <a:buNone/>
              <a:tabLst/>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Calibri"/>
                <a:ea typeface="+mn-ea"/>
                <a:cs typeface="+mn-cs"/>
              </a:rPr>
              <a:t>Oncology Nursing Society Annual Meeting – May 2026</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Calibri"/>
                <a:ea typeface="+mn-ea"/>
                <a:cs typeface="+mn-cs"/>
              </a:rPr>
              <a:t>PI3K/AKT/mTOR Pathway in HR+ Metastatic Breast Cancer Symposium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Calibri"/>
                <a:ea typeface="+mn-ea"/>
                <a:cs typeface="+mn-cs"/>
              </a:rPr>
              <a:t>Research to Practice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000" b="1"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Calibri"/>
                <a:ea typeface="+mn-ea"/>
                <a:cs typeface="+mn-cs"/>
              </a:rPr>
              <a:t>Seth A. Wander, MD, PhD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Calibri"/>
                <a:ea typeface="+mn-ea"/>
                <a:cs typeface="+mn-cs"/>
              </a:rPr>
              <a:t>Director of Precision Medicine, </a:t>
            </a:r>
            <a:r>
              <a:rPr kumimoji="0" lang="en-US" sz="2000" b="1" i="0" u="none" strike="noStrike" kern="1200" cap="none" spc="0" normalizeH="0" baseline="0" noProof="0" dirty="0" err="1">
                <a:ln>
                  <a:noFill/>
                </a:ln>
                <a:solidFill>
                  <a:srgbClr val="000000"/>
                </a:solidFill>
                <a:effectLst/>
                <a:uLnTx/>
                <a:uFillTx/>
                <a:latin typeface="Calibri"/>
                <a:ea typeface="+mn-ea"/>
                <a:cs typeface="+mn-cs"/>
              </a:rPr>
              <a:t>Termeer</a:t>
            </a:r>
            <a:r>
              <a:rPr kumimoji="0" lang="en-US" sz="2000" b="1" i="0" u="none" strike="noStrike" kern="1200" cap="none" spc="0" normalizeH="0" baseline="0" noProof="0" dirty="0">
                <a:ln>
                  <a:noFill/>
                </a:ln>
                <a:solidFill>
                  <a:srgbClr val="000000"/>
                </a:solidFill>
                <a:effectLst/>
                <a:uLnTx/>
                <a:uFillTx/>
                <a:latin typeface="Calibri"/>
                <a:ea typeface="+mn-ea"/>
                <a:cs typeface="+mn-cs"/>
              </a:rPr>
              <a:t> Center for Targeted Therapies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Calibri"/>
                <a:ea typeface="+mn-ea"/>
                <a:cs typeface="+mn-cs"/>
              </a:rPr>
              <a:t>Director of Translational Research, Breast Oncology </a:t>
            </a:r>
            <a:r>
              <a:rPr kumimoji="0" lang="en-US" sz="2000" b="1" i="0" u="none" strike="noStrike" kern="1200" cap="none" spc="0" normalizeH="0" baseline="0" noProof="0" dirty="0" err="1">
                <a:ln>
                  <a:noFill/>
                </a:ln>
                <a:solidFill>
                  <a:srgbClr val="000000"/>
                </a:solidFill>
                <a:effectLst/>
                <a:uLnTx/>
                <a:uFillTx/>
                <a:latin typeface="Calibri"/>
                <a:ea typeface="+mn-ea"/>
                <a:cs typeface="+mn-cs"/>
              </a:rPr>
              <a:t>Progra</a:t>
            </a:r>
            <a:r>
              <a:rPr kumimoji="0" lang="en-US" sz="2000" b="1" i="0" u="none" strike="noStrike" kern="1200" cap="none" spc="0" normalizeH="0" baseline="0" noProof="0" dirty="0">
                <a:ln>
                  <a:noFill/>
                </a:ln>
                <a:solidFill>
                  <a:srgbClr val="000000"/>
                </a:solidFill>
                <a:effectLst/>
                <a:uLnTx/>
                <a:uFillTx/>
                <a:latin typeface="Calibri"/>
                <a:ea typeface="+mn-ea"/>
                <a:cs typeface="+mn-cs"/>
              </a:rPr>
              <a:t>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Calibri"/>
                <a:ea typeface="+mn-ea"/>
                <a:cs typeface="+mn-cs"/>
              </a:rPr>
              <a:t>Assistant Professor of Medicine, Harvard Medical School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Calibri"/>
                <a:ea typeface="+mn-ea"/>
                <a:cs typeface="+mn-cs"/>
              </a:rPr>
              <a:t>Massachusetts General Hospital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000" b="1"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1" i="0" u="none" strike="noStrike" kern="1200" cap="none" spc="0" normalizeH="0" baseline="0" noProof="0" dirty="0" err="1">
                <a:ln>
                  <a:noFill/>
                </a:ln>
                <a:solidFill>
                  <a:srgbClr val="000000"/>
                </a:solidFill>
                <a:effectLst/>
                <a:uLnTx/>
                <a:uFillTx/>
                <a:latin typeface="Calibri"/>
                <a:ea typeface="+mn-ea"/>
                <a:cs typeface="+mn-cs"/>
              </a:rPr>
              <a:t>swander@mgh.harvard.edu</a:t>
            </a:r>
            <a:endParaRPr kumimoji="0" lang="en-US" sz="2000" b="1"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5507094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15A8D-2EC9-D44E-82B1-160D8EF16FD6}"/>
              </a:ext>
            </a:extLst>
          </p:cNvPr>
          <p:cNvSpPr>
            <a:spLocks noGrp="1"/>
          </p:cNvSpPr>
          <p:nvPr>
            <p:ph type="title"/>
          </p:nvPr>
        </p:nvSpPr>
        <p:spPr>
          <a:xfrm>
            <a:off x="641350" y="173920"/>
            <a:ext cx="10902950" cy="956516"/>
          </a:xfrm>
        </p:spPr>
        <p:txBody>
          <a:bodyPr/>
          <a:lstStyle/>
          <a:p>
            <a:r>
              <a:rPr lang="en-US" dirty="0"/>
              <a:t>Regional Targets for Various PI3K Inhibitors</a:t>
            </a:r>
          </a:p>
        </p:txBody>
      </p:sp>
      <p:sp>
        <p:nvSpPr>
          <p:cNvPr id="8" name="TextBox 7">
            <a:extLst>
              <a:ext uri="{FF2B5EF4-FFF2-40B4-BE49-F238E27FC236}">
                <a16:creationId xmlns:a16="http://schemas.microsoft.com/office/drawing/2014/main" id="{E777473B-6F99-7F4D-92BC-9CE7F9DC0C5E}"/>
              </a:ext>
            </a:extLst>
          </p:cNvPr>
          <p:cNvSpPr txBox="1"/>
          <p:nvPr/>
        </p:nvSpPr>
        <p:spPr>
          <a:xfrm>
            <a:off x="9285308" y="5481022"/>
            <a:ext cx="2528709" cy="738664"/>
          </a:xfrm>
          <a:prstGeom prst="rect">
            <a:avLst/>
          </a:prstGeom>
          <a:noFill/>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OTNEJMQuadraat"/>
                <a:ea typeface="+mn-ea"/>
                <a:cs typeface="+mn-cs"/>
              </a:rPr>
              <a:t>Single Mutant Selective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OTNEJMQuadraat"/>
                <a:ea typeface="+mn-ea"/>
                <a:cs typeface="+mn-cs"/>
              </a:rPr>
              <a:t>Bind hotspot mutant site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OTNEJMQuadraat"/>
                <a:ea typeface="+mn-ea"/>
                <a:cs typeface="+mn-cs"/>
              </a:rPr>
              <a:t>Inhibits only one mutant PI3Ka</a:t>
            </a:r>
            <a:endParaRPr kumimoji="0" lang="en-US" sz="1400" b="1" i="0" u="none" strike="noStrike" kern="1200" cap="none" spc="0" normalizeH="0" baseline="0" noProof="0" dirty="0">
              <a:ln>
                <a:noFill/>
              </a:ln>
              <a:solidFill>
                <a:srgbClr val="FF0000"/>
              </a:solidFill>
              <a:effectLst/>
              <a:uLnTx/>
              <a:uFillTx/>
              <a:latin typeface="Calibri"/>
              <a:ea typeface="+mn-ea"/>
              <a:cs typeface="+mn-cs"/>
            </a:endParaRPr>
          </a:p>
        </p:txBody>
      </p:sp>
      <p:grpSp>
        <p:nvGrpSpPr>
          <p:cNvPr id="9" name="Group 8">
            <a:extLst>
              <a:ext uri="{FF2B5EF4-FFF2-40B4-BE49-F238E27FC236}">
                <a16:creationId xmlns:a16="http://schemas.microsoft.com/office/drawing/2014/main" id="{268827A5-D1B6-124D-8677-4878C675C205}"/>
              </a:ext>
            </a:extLst>
          </p:cNvPr>
          <p:cNvGrpSpPr/>
          <p:nvPr/>
        </p:nvGrpSpPr>
        <p:grpSpPr>
          <a:xfrm>
            <a:off x="1487533" y="1923789"/>
            <a:ext cx="7931163" cy="3524017"/>
            <a:chOff x="722489" y="1393531"/>
            <a:chExt cx="10148712" cy="4509331"/>
          </a:xfrm>
        </p:grpSpPr>
        <p:pic>
          <p:nvPicPr>
            <p:cNvPr id="3" name="Picture 2">
              <a:extLst>
                <a:ext uri="{FF2B5EF4-FFF2-40B4-BE49-F238E27FC236}">
                  <a16:creationId xmlns:a16="http://schemas.microsoft.com/office/drawing/2014/main" id="{2714385E-C540-7348-BCD6-2E7CE8CA39C1}"/>
                </a:ext>
              </a:extLst>
            </p:cNvPr>
            <p:cNvPicPr>
              <a:picLocks noChangeAspect="1"/>
            </p:cNvPicPr>
            <p:nvPr/>
          </p:nvPicPr>
          <p:blipFill>
            <a:blip r:embed="rId3"/>
            <a:stretch>
              <a:fillRect/>
            </a:stretch>
          </p:blipFill>
          <p:spPr>
            <a:xfrm>
              <a:off x="722489" y="1393531"/>
              <a:ext cx="10148712" cy="4509331"/>
            </a:xfrm>
            <a:prstGeom prst="rect">
              <a:avLst/>
            </a:prstGeom>
          </p:spPr>
        </p:pic>
        <p:sp>
          <p:nvSpPr>
            <p:cNvPr id="4" name="Rectangle 3">
              <a:extLst>
                <a:ext uri="{FF2B5EF4-FFF2-40B4-BE49-F238E27FC236}">
                  <a16:creationId xmlns:a16="http://schemas.microsoft.com/office/drawing/2014/main" id="{42302517-ADDD-EE42-9481-63FCFAE27ABD}"/>
                </a:ext>
              </a:extLst>
            </p:cNvPr>
            <p:cNvSpPr/>
            <p:nvPr/>
          </p:nvSpPr>
          <p:spPr>
            <a:xfrm>
              <a:off x="846667" y="5260622"/>
              <a:ext cx="584317" cy="5826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grpSp>
      <p:sp>
        <p:nvSpPr>
          <p:cNvPr id="6" name="TextBox 5">
            <a:extLst>
              <a:ext uri="{FF2B5EF4-FFF2-40B4-BE49-F238E27FC236}">
                <a16:creationId xmlns:a16="http://schemas.microsoft.com/office/drawing/2014/main" id="{56C09564-36C2-484E-95E2-A7D19DCEAC56}"/>
              </a:ext>
            </a:extLst>
          </p:cNvPr>
          <p:cNvSpPr txBox="1"/>
          <p:nvPr/>
        </p:nvSpPr>
        <p:spPr>
          <a:xfrm>
            <a:off x="256105" y="1554457"/>
            <a:ext cx="2365017" cy="738664"/>
          </a:xfrm>
          <a:prstGeom prst="rect">
            <a:avLst/>
          </a:prstGeom>
          <a:noFill/>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OTNEJMQuadraat"/>
                <a:ea typeface="+mn-ea"/>
                <a:cs typeface="+mn-cs"/>
              </a:rPr>
              <a:t>Non-Mutant Selective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OTNEJMQuadraat"/>
                <a:ea typeface="+mn-ea"/>
                <a:cs typeface="+mn-cs"/>
              </a:rPr>
              <a:t>Bind </a:t>
            </a:r>
            <a:r>
              <a:rPr kumimoji="0" lang="en-US" sz="1400" b="1" i="0" u="none" strike="noStrike" kern="1200" cap="none" spc="0" normalizeH="0" baseline="0" noProof="0" dirty="0" err="1">
                <a:ln>
                  <a:noFill/>
                </a:ln>
                <a:solidFill>
                  <a:srgbClr val="FF0000"/>
                </a:solidFill>
                <a:effectLst/>
                <a:uLnTx/>
                <a:uFillTx/>
                <a:latin typeface="OTNEJMQuadraat"/>
                <a:ea typeface="+mn-ea"/>
                <a:cs typeface="+mn-cs"/>
              </a:rPr>
              <a:t>orthosteric</a:t>
            </a:r>
            <a:r>
              <a:rPr kumimoji="0" lang="en-US" sz="1400" b="1" i="0" u="none" strike="noStrike" kern="1200" cap="none" spc="0" normalizeH="0" baseline="0" noProof="0" dirty="0">
                <a:ln>
                  <a:noFill/>
                </a:ln>
                <a:solidFill>
                  <a:srgbClr val="FF0000"/>
                </a:solidFill>
                <a:effectLst/>
                <a:uLnTx/>
                <a:uFillTx/>
                <a:latin typeface="OTNEJMQuadraat"/>
                <a:ea typeface="+mn-ea"/>
                <a:cs typeface="+mn-cs"/>
              </a:rPr>
              <a:t> (active) site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OTNEJMQuadraat"/>
                <a:ea typeface="+mn-ea"/>
                <a:cs typeface="+mn-cs"/>
              </a:rPr>
              <a:t>Inhibit WT and mutant PI3Ka</a:t>
            </a:r>
            <a:endParaRPr kumimoji="0" lang="en-US" sz="1400" b="1" i="0" u="none" strike="noStrike" kern="1200" cap="none" spc="0" normalizeH="0" baseline="0" noProof="0" dirty="0">
              <a:ln>
                <a:noFill/>
              </a:ln>
              <a:solidFill>
                <a:srgbClr val="FF0000"/>
              </a:solidFill>
              <a:effectLst/>
              <a:uLnTx/>
              <a:uFillTx/>
              <a:latin typeface="Calibri"/>
              <a:ea typeface="+mn-ea"/>
              <a:cs typeface="+mn-cs"/>
            </a:endParaRPr>
          </a:p>
        </p:txBody>
      </p:sp>
      <p:sp>
        <p:nvSpPr>
          <p:cNvPr id="7" name="TextBox 6">
            <a:extLst>
              <a:ext uri="{FF2B5EF4-FFF2-40B4-BE49-F238E27FC236}">
                <a16:creationId xmlns:a16="http://schemas.microsoft.com/office/drawing/2014/main" id="{AFF48C67-B8BD-754B-86C0-A3D9A8C6BB96}"/>
              </a:ext>
            </a:extLst>
          </p:cNvPr>
          <p:cNvSpPr txBox="1"/>
          <p:nvPr/>
        </p:nvSpPr>
        <p:spPr>
          <a:xfrm>
            <a:off x="9285308" y="1345132"/>
            <a:ext cx="2528709" cy="738664"/>
          </a:xfrm>
          <a:prstGeom prst="rect">
            <a:avLst/>
          </a:prstGeom>
          <a:noFill/>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OTNEJMQuadraat"/>
                <a:ea typeface="+mn-ea"/>
                <a:cs typeface="+mn-cs"/>
              </a:rPr>
              <a:t>Pan-Mutant Selective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OTNEJMQuadraat"/>
                <a:ea typeface="+mn-ea"/>
                <a:cs typeface="+mn-cs"/>
              </a:rPr>
              <a:t>Bind novel allosteric site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OTNEJMQuadraat"/>
                <a:ea typeface="+mn-ea"/>
                <a:cs typeface="+mn-cs"/>
              </a:rPr>
              <a:t>Inhibits multiple mutant PI3Ka</a:t>
            </a:r>
            <a:endParaRPr kumimoji="0" lang="en-US" sz="1400" b="1" i="0" u="none" strike="noStrike" kern="1200" cap="none" spc="0" normalizeH="0" baseline="0" noProof="0" dirty="0">
              <a:ln>
                <a:noFill/>
              </a:ln>
              <a:solidFill>
                <a:srgbClr val="FF0000"/>
              </a:solidFill>
              <a:effectLst/>
              <a:uLnTx/>
              <a:uFillTx/>
              <a:latin typeface="Calibri"/>
              <a:ea typeface="+mn-ea"/>
              <a:cs typeface="+mn-cs"/>
            </a:endParaRPr>
          </a:p>
        </p:txBody>
      </p:sp>
      <p:sp>
        <p:nvSpPr>
          <p:cNvPr id="10" name="TextBox 9">
            <a:extLst>
              <a:ext uri="{FF2B5EF4-FFF2-40B4-BE49-F238E27FC236}">
                <a16:creationId xmlns:a16="http://schemas.microsoft.com/office/drawing/2014/main" id="{B269A163-7211-DB41-8953-46FE9EFFDC85}"/>
              </a:ext>
            </a:extLst>
          </p:cNvPr>
          <p:cNvSpPr txBox="1"/>
          <p:nvPr/>
        </p:nvSpPr>
        <p:spPr>
          <a:xfrm>
            <a:off x="3469776" y="5657131"/>
            <a:ext cx="2139246" cy="738664"/>
          </a:xfrm>
          <a:prstGeom prst="rect">
            <a:avLst/>
          </a:prstGeom>
          <a:noFill/>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OTNEJMQuadraat"/>
                <a:ea typeface="+mn-ea"/>
                <a:cs typeface="+mn-cs"/>
              </a:rPr>
              <a:t>Downstream Inhibitors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OTNEJMQuadraat"/>
                <a:ea typeface="+mn-ea"/>
                <a:cs typeface="+mn-cs"/>
              </a:rPr>
              <a:t>Block pathway elements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err="1">
                <a:ln>
                  <a:noFill/>
                </a:ln>
                <a:solidFill>
                  <a:srgbClr val="FF0000"/>
                </a:solidFill>
                <a:effectLst/>
                <a:uLnTx/>
                <a:uFillTx/>
                <a:latin typeface="OTNEJMQuadraat"/>
                <a:ea typeface="+mn-ea"/>
                <a:cs typeface="+mn-cs"/>
              </a:rPr>
              <a:t>AKTi</a:t>
            </a:r>
            <a:r>
              <a:rPr kumimoji="0" lang="en-US" sz="1400" b="1" i="0" u="none" strike="noStrike" kern="1200" cap="none" spc="0" normalizeH="0" baseline="0" noProof="0" dirty="0">
                <a:ln>
                  <a:noFill/>
                </a:ln>
                <a:solidFill>
                  <a:srgbClr val="FF0000"/>
                </a:solidFill>
                <a:effectLst/>
                <a:uLnTx/>
                <a:uFillTx/>
                <a:latin typeface="OTNEJMQuadraat"/>
                <a:ea typeface="+mn-ea"/>
                <a:cs typeface="+mn-cs"/>
              </a:rPr>
              <a:t>, </a:t>
            </a:r>
            <a:r>
              <a:rPr kumimoji="0" lang="en-US" sz="1400" b="1" i="0" u="none" strike="noStrike" kern="1200" cap="none" spc="0" normalizeH="0" baseline="0" noProof="0" dirty="0" err="1">
                <a:ln>
                  <a:noFill/>
                </a:ln>
                <a:solidFill>
                  <a:srgbClr val="FF0000"/>
                </a:solidFill>
                <a:effectLst/>
                <a:uLnTx/>
                <a:uFillTx/>
                <a:latin typeface="OTNEJMQuadraat"/>
                <a:ea typeface="+mn-ea"/>
                <a:cs typeface="+mn-cs"/>
              </a:rPr>
              <a:t>mTORi</a:t>
            </a:r>
            <a:r>
              <a:rPr kumimoji="0" lang="en-US" sz="1400" b="1" i="0" u="none" strike="noStrike" kern="1200" cap="none" spc="0" normalizeH="0" baseline="0" noProof="0" dirty="0">
                <a:ln>
                  <a:noFill/>
                </a:ln>
                <a:solidFill>
                  <a:srgbClr val="FF0000"/>
                </a:solidFill>
                <a:effectLst/>
                <a:uLnTx/>
                <a:uFillTx/>
                <a:latin typeface="OTNEJMQuadraat"/>
                <a:ea typeface="+mn-ea"/>
                <a:cs typeface="+mn-cs"/>
              </a:rPr>
              <a:t>, </a:t>
            </a:r>
            <a:r>
              <a:rPr kumimoji="0" lang="en-US" sz="1400" b="1" i="0" u="none" strike="noStrike" kern="1200" cap="none" spc="0" normalizeH="0" baseline="0" noProof="0" dirty="0" err="1">
                <a:ln>
                  <a:noFill/>
                </a:ln>
                <a:solidFill>
                  <a:srgbClr val="FF0000"/>
                </a:solidFill>
                <a:effectLst/>
                <a:uLnTx/>
                <a:uFillTx/>
                <a:latin typeface="OTNEJMQuadraat"/>
                <a:ea typeface="+mn-ea"/>
                <a:cs typeface="+mn-cs"/>
              </a:rPr>
              <a:t>etc</a:t>
            </a:r>
            <a:endParaRPr kumimoji="0" lang="en-US" sz="1400" b="1" i="0" u="none" strike="noStrike" kern="1200" cap="none" spc="0" normalizeH="0" baseline="0" noProof="0" dirty="0">
              <a:ln>
                <a:noFill/>
              </a:ln>
              <a:solidFill>
                <a:srgbClr val="FF0000"/>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5DCE5FBE-37E1-3541-BDDB-BEDBECE265A6}"/>
              </a:ext>
            </a:extLst>
          </p:cNvPr>
          <p:cNvSpPr txBox="1"/>
          <p:nvPr/>
        </p:nvSpPr>
        <p:spPr>
          <a:xfrm>
            <a:off x="8370126" y="6281995"/>
            <a:ext cx="60960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Slide modified courtesy of Dr. A </a:t>
            </a:r>
            <a:r>
              <a:rPr kumimoji="0" lang="en-US" sz="12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Varkaris</a:t>
            </a:r>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p:txBody>
      </p:sp>
    </p:spTree>
    <p:extLst>
      <p:ext uri="{BB962C8B-B14F-4D97-AF65-F5344CB8AC3E}">
        <p14:creationId xmlns:p14="http://schemas.microsoft.com/office/powerpoint/2010/main" val="250391614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a:extLst>
              <a:ext uri="{FF2B5EF4-FFF2-40B4-BE49-F238E27FC236}">
                <a16:creationId xmlns:a16="http://schemas.microsoft.com/office/drawing/2014/main" id="{0CA4B87C-4991-6651-9370-A768EBCAA71F}"/>
              </a:ext>
            </a:extLst>
          </p:cNvPr>
          <p:cNvSpPr>
            <a:spLocks noGrp="1" noChangeArrowheads="1"/>
          </p:cNvSpPr>
          <p:nvPr>
            <p:ph type="title"/>
          </p:nvPr>
        </p:nvSpPr>
        <p:spPr>
          <a:xfrm>
            <a:off x="838200" y="125413"/>
            <a:ext cx="10515600" cy="485775"/>
          </a:xfrm>
        </p:spPr>
        <p:txBody>
          <a:bodyPr/>
          <a:lstStyle/>
          <a:p>
            <a:pPr algn="ctr" eaLnBrk="1" hangingPunct="1"/>
            <a:r>
              <a:rPr lang="en-US" altLang="en-US" sz="2800" b="1" dirty="0"/>
              <a:t>Resistance Drivers Define New Therapeutic Targets</a:t>
            </a:r>
            <a:endParaRPr lang="en-US" altLang="en-US" sz="2800" b="1" dirty="0">
              <a:cs typeface="Arial" panose="020B0604020202020204" pitchFamily="34" charset="0"/>
            </a:endParaRPr>
          </a:p>
        </p:txBody>
      </p:sp>
      <p:pic>
        <p:nvPicPr>
          <p:cNvPr id="37890" name="Picture 8" descr="Diagram&#10;&#10;Description automatically generated">
            <a:extLst>
              <a:ext uri="{FF2B5EF4-FFF2-40B4-BE49-F238E27FC236}">
                <a16:creationId xmlns:a16="http://schemas.microsoft.com/office/drawing/2014/main" id="{53EE68D0-9650-8CC5-EFAB-E0A531AE97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322513"/>
            <a:ext cx="5659438" cy="400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a:extLst>
              <a:ext uri="{FF2B5EF4-FFF2-40B4-BE49-F238E27FC236}">
                <a16:creationId xmlns:a16="http://schemas.microsoft.com/office/drawing/2014/main" id="{AFCAD247-9D8D-806C-F8E2-0D58B28EE4A6}"/>
              </a:ext>
            </a:extLst>
          </p:cNvPr>
          <p:cNvSpPr txBox="1">
            <a:spLocks/>
          </p:cNvSpPr>
          <p:nvPr/>
        </p:nvSpPr>
        <p:spPr>
          <a:xfrm>
            <a:off x="996951" y="6037439"/>
            <a:ext cx="6858000" cy="857250"/>
          </a:xfrm>
          <a:prstGeom prst="rect">
            <a:avLst/>
          </a:prstGeom>
        </p:spPr>
        <p:txBody>
          <a:bodyPr lIns="68580" tIns="34290" rIns="68580" bIns="3429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Lloyd MR et al CCR 2022</a:t>
            </a:r>
          </a:p>
        </p:txBody>
      </p:sp>
      <p:sp>
        <p:nvSpPr>
          <p:cNvPr id="37892" name="TextBox 12">
            <a:extLst>
              <a:ext uri="{FF2B5EF4-FFF2-40B4-BE49-F238E27FC236}">
                <a16:creationId xmlns:a16="http://schemas.microsoft.com/office/drawing/2014/main" id="{CF19F843-1A6B-C3CA-10EE-79821699DFB3}"/>
              </a:ext>
            </a:extLst>
          </p:cNvPr>
          <p:cNvSpPr txBox="1">
            <a:spLocks noChangeArrowheads="1"/>
          </p:cNvSpPr>
          <p:nvPr/>
        </p:nvSpPr>
        <p:spPr bwMode="auto">
          <a:xfrm>
            <a:off x="282575" y="913349"/>
            <a:ext cx="592296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Oncogenic growth signaling mediators</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alt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Receptor tyrosine kinases</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RAS / MAPK pathway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PI3K/AKT/mTOR pathway</a:t>
            </a:r>
            <a:endParaRPr kumimoji="0" lang="en-US" alt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sp>
        <p:nvSpPr>
          <p:cNvPr id="37893" name="TextBox 10">
            <a:extLst>
              <a:ext uri="{FF2B5EF4-FFF2-40B4-BE49-F238E27FC236}">
                <a16:creationId xmlns:a16="http://schemas.microsoft.com/office/drawing/2014/main" id="{B502477F-993E-31DB-A0C7-218EA7763B41}"/>
              </a:ext>
            </a:extLst>
          </p:cNvPr>
          <p:cNvSpPr txBox="1">
            <a:spLocks noChangeArrowheads="1"/>
          </p:cNvSpPr>
          <p:nvPr/>
        </p:nvSpPr>
        <p:spPr bwMode="auto">
          <a:xfrm>
            <a:off x="7586663" y="2322513"/>
            <a:ext cx="37671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PI3K &gt;&gt;&gt;&gt;&gt;&gt; Activated PI3K</a:t>
            </a:r>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37894" name="TextBox 13">
            <a:extLst>
              <a:ext uri="{FF2B5EF4-FFF2-40B4-BE49-F238E27FC236}">
                <a16:creationId xmlns:a16="http://schemas.microsoft.com/office/drawing/2014/main" id="{118C0CA5-6CBE-222B-C22C-131F709A1F86}"/>
              </a:ext>
            </a:extLst>
          </p:cNvPr>
          <p:cNvSpPr txBox="1">
            <a:spLocks noChangeArrowheads="1"/>
          </p:cNvSpPr>
          <p:nvPr/>
        </p:nvSpPr>
        <p:spPr bwMode="auto">
          <a:xfrm>
            <a:off x="7329488" y="1252538"/>
            <a:ext cx="61293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RTKs @ cell surface + external ligands</a:t>
            </a:r>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37896" name="TextBox 15">
            <a:extLst>
              <a:ext uri="{FF2B5EF4-FFF2-40B4-BE49-F238E27FC236}">
                <a16:creationId xmlns:a16="http://schemas.microsoft.com/office/drawing/2014/main" id="{575EEB58-64A1-7E6D-5329-0DD60DF9AB8E}"/>
              </a:ext>
            </a:extLst>
          </p:cNvPr>
          <p:cNvSpPr txBox="1">
            <a:spLocks noChangeArrowheads="1"/>
          </p:cNvSpPr>
          <p:nvPr/>
        </p:nvSpPr>
        <p:spPr bwMode="auto">
          <a:xfrm>
            <a:off x="9469438" y="3641725"/>
            <a:ext cx="9858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AKT</a:t>
            </a:r>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37897" name="TextBox 16">
            <a:extLst>
              <a:ext uri="{FF2B5EF4-FFF2-40B4-BE49-F238E27FC236}">
                <a16:creationId xmlns:a16="http://schemas.microsoft.com/office/drawing/2014/main" id="{62FE7A5A-3442-A45B-11D4-876160882BBF}"/>
              </a:ext>
            </a:extLst>
          </p:cNvPr>
          <p:cNvSpPr txBox="1">
            <a:spLocks noChangeArrowheads="1"/>
          </p:cNvSpPr>
          <p:nvPr/>
        </p:nvSpPr>
        <p:spPr bwMode="auto">
          <a:xfrm>
            <a:off x="9312275" y="4960938"/>
            <a:ext cx="22875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mTOR::</a:t>
            </a:r>
            <a:endParaRPr kumimoji="0" lang="en-US" alt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cxnSp>
        <p:nvCxnSpPr>
          <p:cNvPr id="19" name="Straight Arrow Connector 18">
            <a:extLst>
              <a:ext uri="{FF2B5EF4-FFF2-40B4-BE49-F238E27FC236}">
                <a16:creationId xmlns:a16="http://schemas.microsoft.com/office/drawing/2014/main" id="{2D6255B5-F631-DE41-85DE-0116E04ACD65}"/>
              </a:ext>
            </a:extLst>
          </p:cNvPr>
          <p:cNvCxnSpPr>
            <a:cxnSpLocks/>
          </p:cNvCxnSpPr>
          <p:nvPr/>
        </p:nvCxnSpPr>
        <p:spPr>
          <a:xfrm>
            <a:off x="9772650" y="2692400"/>
            <a:ext cx="0" cy="94932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44BBF2BC-B98C-1E4A-3500-5C152301E6F0}"/>
              </a:ext>
            </a:extLst>
          </p:cNvPr>
          <p:cNvCxnSpPr>
            <a:cxnSpLocks/>
          </p:cNvCxnSpPr>
          <p:nvPr/>
        </p:nvCxnSpPr>
        <p:spPr>
          <a:xfrm>
            <a:off x="9767888" y="4011613"/>
            <a:ext cx="0" cy="94932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37901" name="TextBox 25">
            <a:extLst>
              <a:ext uri="{FF2B5EF4-FFF2-40B4-BE49-F238E27FC236}">
                <a16:creationId xmlns:a16="http://schemas.microsoft.com/office/drawing/2014/main" id="{E7D2940C-AE13-402E-D6BB-257E4AC0168D}"/>
              </a:ext>
            </a:extLst>
          </p:cNvPr>
          <p:cNvSpPr txBox="1">
            <a:spLocks noChangeArrowheads="1"/>
          </p:cNvSpPr>
          <p:nvPr/>
        </p:nvSpPr>
        <p:spPr bwMode="auto">
          <a:xfrm>
            <a:off x="10218738" y="2663825"/>
            <a:ext cx="12604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1"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Alpelisib</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1"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Inavolisib</a:t>
            </a:r>
            <a:endParaRPr kumimoji="0" lang="en-US" altLang="en-US" sz="1800" b="0" i="1" u="none" strike="noStrike" kern="1200" cap="none" spc="0" normalizeH="0" baseline="0" noProof="0">
              <a:ln>
                <a:noFill/>
              </a:ln>
              <a:solidFill>
                <a:srgbClr val="C00000"/>
              </a:solidFill>
              <a:effectLst/>
              <a:uLnTx/>
              <a:uFillTx/>
              <a:latin typeface="Calibri" panose="020F0502020204030204" pitchFamily="34" charset="0"/>
              <a:ea typeface="+mn-ea"/>
              <a:cs typeface="+mn-cs"/>
            </a:endParaRPr>
          </a:p>
        </p:txBody>
      </p:sp>
      <p:sp>
        <p:nvSpPr>
          <p:cNvPr id="37902" name="TextBox 26">
            <a:extLst>
              <a:ext uri="{FF2B5EF4-FFF2-40B4-BE49-F238E27FC236}">
                <a16:creationId xmlns:a16="http://schemas.microsoft.com/office/drawing/2014/main" id="{2D7458B2-D71F-C112-D07F-6C36F789E0F0}"/>
              </a:ext>
            </a:extLst>
          </p:cNvPr>
          <p:cNvSpPr txBox="1">
            <a:spLocks noChangeArrowheads="1"/>
          </p:cNvSpPr>
          <p:nvPr/>
        </p:nvSpPr>
        <p:spPr bwMode="auto">
          <a:xfrm>
            <a:off x="9952038" y="3932238"/>
            <a:ext cx="15271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1" u="none" strike="noStrike" kern="1200" cap="none" spc="0" normalizeH="0" baseline="0" noProof="0" dirty="0" err="1">
                <a:ln>
                  <a:noFill/>
                </a:ln>
                <a:solidFill>
                  <a:srgbClr val="C00000"/>
                </a:solidFill>
                <a:effectLst/>
                <a:uLnTx/>
                <a:uFillTx/>
                <a:latin typeface="Arial" panose="020B0604020202020204" pitchFamily="34" charset="0"/>
                <a:ea typeface="+mn-ea"/>
                <a:cs typeface="Arial" panose="020B0604020202020204" pitchFamily="34" charset="0"/>
              </a:rPr>
              <a:t>Capivasertib</a:t>
            </a:r>
            <a:endParaRPr kumimoji="0" lang="en-US" altLang="en-US" sz="1800" b="0" i="1" u="none" strike="noStrike" kern="1200" cap="none" spc="0" normalizeH="0" baseline="0" noProof="0" dirty="0">
              <a:ln>
                <a:noFill/>
              </a:ln>
              <a:solidFill>
                <a:srgbClr val="C00000"/>
              </a:solidFill>
              <a:effectLst/>
              <a:uLnTx/>
              <a:uFillTx/>
              <a:latin typeface="Calibri" panose="020F0502020204030204" pitchFamily="34" charset="0"/>
              <a:ea typeface="+mn-ea"/>
              <a:cs typeface="+mn-cs"/>
            </a:endParaRPr>
          </a:p>
        </p:txBody>
      </p:sp>
      <p:cxnSp>
        <p:nvCxnSpPr>
          <p:cNvPr id="28" name="Straight Arrow Connector 27">
            <a:extLst>
              <a:ext uri="{FF2B5EF4-FFF2-40B4-BE49-F238E27FC236}">
                <a16:creationId xmlns:a16="http://schemas.microsoft.com/office/drawing/2014/main" id="{DEC4CD80-BA40-8BCF-B86C-CBA9B4E08C8F}"/>
              </a:ext>
            </a:extLst>
          </p:cNvPr>
          <p:cNvCxnSpPr>
            <a:cxnSpLocks/>
          </p:cNvCxnSpPr>
          <p:nvPr/>
        </p:nvCxnSpPr>
        <p:spPr>
          <a:xfrm>
            <a:off x="7935913" y="1620838"/>
            <a:ext cx="0" cy="61595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0" name="TextBox 16">
            <a:extLst>
              <a:ext uri="{FF2B5EF4-FFF2-40B4-BE49-F238E27FC236}">
                <a16:creationId xmlns:a16="http://schemas.microsoft.com/office/drawing/2014/main" id="{A622ED80-D5C9-4649-8F98-D617CE7EBA16}"/>
              </a:ext>
            </a:extLst>
          </p:cNvPr>
          <p:cNvSpPr txBox="1">
            <a:spLocks noChangeArrowheads="1"/>
          </p:cNvSpPr>
          <p:nvPr/>
        </p:nvSpPr>
        <p:spPr bwMode="auto">
          <a:xfrm>
            <a:off x="9311481" y="5330270"/>
            <a:ext cx="22875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Cellular Growth</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Survival + Division</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Motility + Metastasis</a:t>
            </a:r>
            <a:endParaRPr kumimoji="0" lang="en-US" alt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sp>
        <p:nvSpPr>
          <p:cNvPr id="23" name="TextBox 26">
            <a:extLst>
              <a:ext uri="{FF2B5EF4-FFF2-40B4-BE49-F238E27FC236}">
                <a16:creationId xmlns:a16="http://schemas.microsoft.com/office/drawing/2014/main" id="{A0ED48BE-31D9-B140-AFC9-A28CA79915FB}"/>
              </a:ext>
            </a:extLst>
          </p:cNvPr>
          <p:cNvSpPr txBox="1">
            <a:spLocks noChangeArrowheads="1"/>
          </p:cNvSpPr>
          <p:nvPr/>
        </p:nvSpPr>
        <p:spPr bwMode="auto">
          <a:xfrm>
            <a:off x="7983584" y="4961970"/>
            <a:ext cx="15271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1" u="none" strike="noStrike" kern="1200" cap="none" spc="0" normalizeH="0" baseline="0" noProof="0" dirty="0" err="1">
                <a:ln>
                  <a:noFill/>
                </a:ln>
                <a:solidFill>
                  <a:srgbClr val="C00000"/>
                </a:solidFill>
                <a:effectLst/>
                <a:uLnTx/>
                <a:uFillTx/>
                <a:latin typeface="Arial" panose="020B0604020202020204" pitchFamily="34" charset="0"/>
                <a:ea typeface="+mn-ea"/>
                <a:cs typeface="Arial" panose="020B0604020202020204" pitchFamily="34" charset="0"/>
              </a:rPr>
              <a:t>Everolimus</a:t>
            </a:r>
            <a:endParaRPr kumimoji="0" lang="en-US" altLang="en-US" sz="1800" b="0" i="1" u="none" strike="noStrike" kern="1200" cap="none" spc="0" normalizeH="0" baseline="0" noProof="0" dirty="0">
              <a:ln>
                <a:noFill/>
              </a:ln>
              <a:solidFill>
                <a:srgbClr val="C00000"/>
              </a:solidFill>
              <a:effectLst/>
              <a:uLnTx/>
              <a:uFillTx/>
              <a:latin typeface="Calibri" panose="020F0502020204030204" pitchFamily="34" charset="0"/>
              <a:ea typeface="+mn-ea"/>
              <a:cs typeface="+mn-cs"/>
            </a:endParaRPr>
          </a:p>
        </p:txBody>
      </p:sp>
      <p:sp>
        <p:nvSpPr>
          <p:cNvPr id="25" name="TextBox 26">
            <a:extLst>
              <a:ext uri="{FF2B5EF4-FFF2-40B4-BE49-F238E27FC236}">
                <a16:creationId xmlns:a16="http://schemas.microsoft.com/office/drawing/2014/main" id="{45CE757E-2778-C54A-8363-72688626E2F3}"/>
              </a:ext>
            </a:extLst>
          </p:cNvPr>
          <p:cNvSpPr txBox="1">
            <a:spLocks noChangeArrowheads="1"/>
          </p:cNvSpPr>
          <p:nvPr/>
        </p:nvSpPr>
        <p:spPr bwMode="auto">
          <a:xfrm>
            <a:off x="6600825" y="3641196"/>
            <a:ext cx="15271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dirty="0" err="1">
                <a:ln>
                  <a:noFill/>
                </a:ln>
                <a:solidFill>
                  <a:srgbClr val="C00000"/>
                </a:solidFill>
                <a:effectLst/>
                <a:uLnTx/>
                <a:uFillTx/>
                <a:latin typeface="Arial" panose="020B0604020202020204" pitchFamily="34" charset="0"/>
                <a:ea typeface="+mn-ea"/>
                <a:cs typeface="Arial" panose="020B0604020202020204" pitchFamily="34" charset="0"/>
              </a:rPr>
              <a:t>Gedatolisib</a:t>
            </a:r>
            <a:endParaRPr kumimoji="0" lang="en-US" altLang="en-US" sz="1800" b="0" i="0" u="none" strike="noStrike" kern="1200" cap="none" spc="0" normalizeH="0" baseline="0" noProof="0" dirty="0">
              <a:ln>
                <a:noFill/>
              </a:ln>
              <a:solidFill>
                <a:srgbClr val="C00000"/>
              </a:solidFill>
              <a:effectLst/>
              <a:uLnTx/>
              <a:uFillTx/>
              <a:latin typeface="Calibri" panose="020F0502020204030204" pitchFamily="34" charset="0"/>
              <a:ea typeface="+mn-ea"/>
              <a:cs typeface="+mn-cs"/>
            </a:endParaRPr>
          </a:p>
        </p:txBody>
      </p:sp>
      <p:cxnSp>
        <p:nvCxnSpPr>
          <p:cNvPr id="26" name="Straight Arrow Connector 25">
            <a:extLst>
              <a:ext uri="{FF2B5EF4-FFF2-40B4-BE49-F238E27FC236}">
                <a16:creationId xmlns:a16="http://schemas.microsoft.com/office/drawing/2014/main" id="{67A0673F-6804-B042-B70C-5178DD05610F}"/>
              </a:ext>
            </a:extLst>
          </p:cNvPr>
          <p:cNvCxnSpPr>
            <a:cxnSpLocks/>
          </p:cNvCxnSpPr>
          <p:nvPr/>
        </p:nvCxnSpPr>
        <p:spPr>
          <a:xfrm flipV="1">
            <a:off x="7222243" y="2692400"/>
            <a:ext cx="488068" cy="94879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A63EA89E-AE0E-EA49-AF99-1A3664CC4757}"/>
              </a:ext>
            </a:extLst>
          </p:cNvPr>
          <p:cNvCxnSpPr>
            <a:cxnSpLocks/>
          </p:cNvCxnSpPr>
          <p:nvPr/>
        </p:nvCxnSpPr>
        <p:spPr>
          <a:xfrm>
            <a:off x="7935913" y="3825346"/>
            <a:ext cx="1375568"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DFBDB305-2C4F-3C4D-AD4D-9F2AEFE10BC7}"/>
              </a:ext>
            </a:extLst>
          </p:cNvPr>
          <p:cNvCxnSpPr>
            <a:cxnSpLocks/>
          </p:cNvCxnSpPr>
          <p:nvPr/>
        </p:nvCxnSpPr>
        <p:spPr>
          <a:xfrm>
            <a:off x="7935913" y="4085695"/>
            <a:ext cx="1375568" cy="87524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98152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8F0CD1B-C078-7340-A4B5-BF13FC22494C}"/>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E33F7A0-71F0-446B-9DE8-6D75BE64EE0F}" type="slidenum">
              <a:rPr kumimoji="0" lang="en-US" sz="1800" b="0" i="0" u="none" strike="noStrike" kern="1200" cap="none" spc="0" normalizeH="0" baseline="0" noProof="0" smtClean="0">
                <a:ln>
                  <a:noFill/>
                </a:ln>
                <a:solidFill>
                  <a:srgbClr val="FFFFFF"/>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5" name="TextBox 14">
            <a:extLst>
              <a:ext uri="{FF2B5EF4-FFF2-40B4-BE49-F238E27FC236}">
                <a16:creationId xmlns:a16="http://schemas.microsoft.com/office/drawing/2014/main" id="{9277B5A2-2BF6-8646-AAC2-7E64552FF0A4}"/>
              </a:ext>
            </a:extLst>
          </p:cNvPr>
          <p:cNvSpPr txBox="1"/>
          <p:nvPr/>
        </p:nvSpPr>
        <p:spPr>
          <a:xfrm>
            <a:off x="995604" y="6308619"/>
            <a:ext cx="6105292"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a:ea typeface="+mn-ea"/>
                <a:cs typeface="+mn-cs"/>
              </a:rPr>
              <a:t>Andre F et al NEJM 2019</a:t>
            </a:r>
            <a:endParaRPr kumimoji="0" lang="da-DK" sz="1200" b="1" i="0" u="none" strike="noStrike" kern="1200" cap="none" spc="0" normalizeH="0" baseline="0" noProof="0" dirty="0">
              <a:ln>
                <a:noFill/>
              </a:ln>
              <a:solidFill>
                <a:srgbClr val="000000"/>
              </a:solidFill>
              <a:effectLst/>
              <a:uLnTx/>
              <a:uFillTx/>
              <a:latin typeface="Calibri"/>
              <a:ea typeface="+mn-ea"/>
              <a:cs typeface="Arial" panose="020B0604020202020204" pitchFamily="34" charset="0"/>
            </a:endParaRPr>
          </a:p>
        </p:txBody>
      </p:sp>
      <p:pic>
        <p:nvPicPr>
          <p:cNvPr id="8" name="Picture 4" descr="Image">
            <a:extLst>
              <a:ext uri="{FF2B5EF4-FFF2-40B4-BE49-F238E27FC236}">
                <a16:creationId xmlns:a16="http://schemas.microsoft.com/office/drawing/2014/main" id="{318931B5-3D90-0040-8316-7EB7560EFBFF}"/>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t="18617" b="20688"/>
          <a:stretch/>
        </p:blipFill>
        <p:spPr bwMode="auto">
          <a:xfrm>
            <a:off x="619130" y="1533178"/>
            <a:ext cx="11175634" cy="3791643"/>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a:extLst>
              <a:ext uri="{FF2B5EF4-FFF2-40B4-BE49-F238E27FC236}">
                <a16:creationId xmlns:a16="http://schemas.microsoft.com/office/drawing/2014/main" id="{3B6B4027-F96F-2F4C-B1B2-5F9563FF0A9C}"/>
              </a:ext>
            </a:extLst>
          </p:cNvPr>
          <p:cNvSpPr>
            <a:spLocks noGrp="1"/>
          </p:cNvSpPr>
          <p:nvPr>
            <p:ph type="title"/>
          </p:nvPr>
        </p:nvSpPr>
        <p:spPr>
          <a:xfrm>
            <a:off x="233950" y="380999"/>
            <a:ext cx="11724100" cy="1141035"/>
          </a:xfrm>
        </p:spPr>
        <p:txBody>
          <a:bodyPr>
            <a:normAutofit/>
          </a:bodyPr>
          <a:lstStyle/>
          <a:p>
            <a:r>
              <a:rPr lang="en-US" sz="3200" dirty="0"/>
              <a:t>SOLAR-1: 1</a:t>
            </a:r>
            <a:r>
              <a:rPr lang="en-US" sz="3200" baseline="30000" dirty="0"/>
              <a:t>st</a:t>
            </a:r>
            <a:r>
              <a:rPr lang="en-US" sz="3200" dirty="0"/>
              <a:t> Generation PI3K inhibition in HR+ MBC</a:t>
            </a:r>
            <a:endParaRPr lang="en-US" sz="2800" dirty="0"/>
          </a:p>
        </p:txBody>
      </p:sp>
    </p:spTree>
    <p:extLst>
      <p:ext uri="{BB962C8B-B14F-4D97-AF65-F5344CB8AC3E}">
        <p14:creationId xmlns:p14="http://schemas.microsoft.com/office/powerpoint/2010/main" val="63525040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C0689C6-FE8B-E849-BB59-8283E9633E4D}"/>
              </a:ext>
            </a:extLst>
          </p:cNvPr>
          <p:cNvSpPr txBox="1"/>
          <p:nvPr/>
        </p:nvSpPr>
        <p:spPr>
          <a:xfrm>
            <a:off x="995604" y="6308619"/>
            <a:ext cx="6105292"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a:ea typeface="+mn-ea"/>
                <a:cs typeface="+mn-cs"/>
              </a:rPr>
              <a:t>Andre F et al NEJM 2019; Andre F et al Ann </a:t>
            </a:r>
            <a:r>
              <a:rPr kumimoji="0" lang="en-US" sz="1200" b="1" i="0" u="none" strike="noStrike" kern="1200" cap="none" spc="0" normalizeH="0" baseline="0" noProof="0" dirty="0" err="1">
                <a:ln>
                  <a:noFill/>
                </a:ln>
                <a:solidFill>
                  <a:srgbClr val="000000"/>
                </a:solidFill>
                <a:effectLst/>
                <a:uLnTx/>
                <a:uFillTx/>
                <a:latin typeface="Calibri"/>
                <a:ea typeface="+mn-ea"/>
                <a:cs typeface="+mn-cs"/>
              </a:rPr>
              <a:t>Onc</a:t>
            </a:r>
            <a:r>
              <a:rPr kumimoji="0" lang="en-US" sz="1200" b="1" i="0" u="none" strike="noStrike" kern="1200" cap="none" spc="0" normalizeH="0" baseline="0" noProof="0" dirty="0">
                <a:ln>
                  <a:noFill/>
                </a:ln>
                <a:solidFill>
                  <a:srgbClr val="000000"/>
                </a:solidFill>
                <a:effectLst/>
                <a:uLnTx/>
                <a:uFillTx/>
                <a:latin typeface="Calibri"/>
                <a:ea typeface="+mn-ea"/>
                <a:cs typeface="+mn-cs"/>
              </a:rPr>
              <a:t> 2020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200" b="1" i="0" u="none" strike="noStrike" kern="1200" cap="none" spc="0" normalizeH="0" baseline="0" noProof="0" dirty="0">
              <a:ln>
                <a:noFill/>
              </a:ln>
              <a:solidFill>
                <a:srgbClr val="000000"/>
              </a:solidFill>
              <a:effectLst/>
              <a:uLnTx/>
              <a:uFillTx/>
              <a:latin typeface="Calibri"/>
              <a:ea typeface="+mn-ea"/>
              <a:cs typeface="Arial" panose="020B0604020202020204" pitchFamily="34" charset="0"/>
            </a:endParaRPr>
          </a:p>
        </p:txBody>
      </p:sp>
      <p:sp>
        <p:nvSpPr>
          <p:cNvPr id="3" name="Title 1">
            <a:extLst>
              <a:ext uri="{FF2B5EF4-FFF2-40B4-BE49-F238E27FC236}">
                <a16:creationId xmlns:a16="http://schemas.microsoft.com/office/drawing/2014/main" id="{8B83F2B0-74F9-C24E-83B7-F098C8C39147}"/>
              </a:ext>
            </a:extLst>
          </p:cNvPr>
          <p:cNvSpPr>
            <a:spLocks noGrp="1"/>
          </p:cNvSpPr>
          <p:nvPr>
            <p:ph type="title"/>
          </p:nvPr>
        </p:nvSpPr>
        <p:spPr>
          <a:xfrm>
            <a:off x="233950" y="150435"/>
            <a:ext cx="11724100" cy="1371600"/>
          </a:xfrm>
        </p:spPr>
        <p:txBody>
          <a:bodyPr>
            <a:normAutofit/>
          </a:bodyPr>
          <a:lstStyle/>
          <a:p>
            <a:r>
              <a:rPr lang="en-US" sz="3200" dirty="0"/>
              <a:t>SOLAR-1: </a:t>
            </a:r>
            <a:r>
              <a:rPr lang="en-US" sz="3200" dirty="0" err="1"/>
              <a:t>Alpelisib</a:t>
            </a:r>
            <a:r>
              <a:rPr lang="en-US" sz="3200" dirty="0"/>
              <a:t> Clinical Outcomes</a:t>
            </a:r>
            <a:endParaRPr lang="en-US" sz="2800" dirty="0"/>
          </a:p>
        </p:txBody>
      </p:sp>
      <p:pic>
        <p:nvPicPr>
          <p:cNvPr id="4" name="Picture 3">
            <a:extLst>
              <a:ext uri="{FF2B5EF4-FFF2-40B4-BE49-F238E27FC236}">
                <a16:creationId xmlns:a16="http://schemas.microsoft.com/office/drawing/2014/main" id="{3BA64477-7F7A-0E48-882D-E3DED2B87F64}"/>
              </a:ext>
            </a:extLst>
          </p:cNvPr>
          <p:cNvPicPr>
            <a:picLocks noChangeAspect="1"/>
          </p:cNvPicPr>
          <p:nvPr/>
        </p:nvPicPr>
        <p:blipFill>
          <a:blip r:embed="rId3"/>
          <a:stretch>
            <a:fillRect/>
          </a:stretch>
        </p:blipFill>
        <p:spPr>
          <a:xfrm>
            <a:off x="233950" y="924040"/>
            <a:ext cx="7700433" cy="5009920"/>
          </a:xfrm>
          <a:prstGeom prst="rect">
            <a:avLst/>
          </a:prstGeom>
        </p:spPr>
      </p:pic>
      <p:pic>
        <p:nvPicPr>
          <p:cNvPr id="5" name="Picture 4">
            <a:extLst>
              <a:ext uri="{FF2B5EF4-FFF2-40B4-BE49-F238E27FC236}">
                <a16:creationId xmlns:a16="http://schemas.microsoft.com/office/drawing/2014/main" id="{91B6EB5C-004D-5248-AB57-6BC784DC8BD3}"/>
              </a:ext>
            </a:extLst>
          </p:cNvPr>
          <p:cNvPicPr>
            <a:picLocks noChangeAspect="1"/>
          </p:cNvPicPr>
          <p:nvPr/>
        </p:nvPicPr>
        <p:blipFill>
          <a:blip r:embed="rId4"/>
          <a:stretch>
            <a:fillRect/>
          </a:stretch>
        </p:blipFill>
        <p:spPr>
          <a:xfrm>
            <a:off x="6931892" y="924040"/>
            <a:ext cx="4931566" cy="2657360"/>
          </a:xfrm>
          <a:prstGeom prst="rect">
            <a:avLst/>
          </a:prstGeom>
        </p:spPr>
      </p:pic>
    </p:spTree>
    <p:extLst>
      <p:ext uri="{BB962C8B-B14F-4D97-AF65-F5344CB8AC3E}">
        <p14:creationId xmlns:p14="http://schemas.microsoft.com/office/powerpoint/2010/main" val="28169218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E413D-2FB8-1D18-316B-0D0F57C518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CE103F-B6CE-9519-E36D-F3F40771F379}"/>
              </a:ext>
            </a:extLst>
          </p:cNvPr>
          <p:cNvSpPr>
            <a:spLocks noGrp="1"/>
          </p:cNvSpPr>
          <p:nvPr>
            <p:ph type="title"/>
          </p:nvPr>
        </p:nvSpPr>
        <p:spPr>
          <a:xfrm>
            <a:off x="916516" y="116632"/>
            <a:ext cx="10358967" cy="1196752"/>
          </a:xfrm>
        </p:spPr>
        <p:txBody>
          <a:bodyPr/>
          <a:lstStyle/>
          <a:p>
            <a:r>
              <a:rPr lang="en-US" sz="3200" dirty="0">
                <a:solidFill>
                  <a:srgbClr val="0432FF"/>
                </a:solidFill>
              </a:rPr>
              <a:t>Dr Basho — Disclosures</a:t>
            </a:r>
          </a:p>
        </p:txBody>
      </p:sp>
      <p:graphicFrame>
        <p:nvGraphicFramePr>
          <p:cNvPr id="5" name="Content Placeholder 3">
            <a:extLst>
              <a:ext uri="{FF2B5EF4-FFF2-40B4-BE49-F238E27FC236}">
                <a16:creationId xmlns:a16="http://schemas.microsoft.com/office/drawing/2014/main" id="{E5F2F703-45F2-4B35-210B-6D58DD6F3540}"/>
              </a:ext>
            </a:extLst>
          </p:cNvPr>
          <p:cNvGraphicFramePr>
            <a:graphicFrameLocks/>
          </p:cNvGraphicFramePr>
          <p:nvPr>
            <p:extLst>
              <p:ext uri="{D42A27DB-BD31-4B8C-83A1-F6EECF244321}">
                <p14:modId xmlns:p14="http://schemas.microsoft.com/office/powerpoint/2010/main" val="4285520417"/>
              </p:ext>
            </p:extLst>
          </p:nvPr>
        </p:nvGraphicFramePr>
        <p:xfrm>
          <a:off x="527050" y="1340768"/>
          <a:ext cx="11185573" cy="4536502"/>
        </p:xfrm>
        <a:graphic>
          <a:graphicData uri="http://schemas.openxmlformats.org/drawingml/2006/table">
            <a:tbl>
              <a:tblPr firstRow="1" bandRow="1">
                <a:tableStyleId>{F2DE63D5-997A-4646-A377-4702673A728D}</a:tableStyleId>
              </a:tblPr>
              <a:tblGrid>
                <a:gridCol w="2904654">
                  <a:extLst>
                    <a:ext uri="{9D8B030D-6E8A-4147-A177-3AD203B41FA5}">
                      <a16:colId xmlns:a16="http://schemas.microsoft.com/office/drawing/2014/main" val="20000"/>
                    </a:ext>
                  </a:extLst>
                </a:gridCol>
                <a:gridCol w="8280919">
                  <a:extLst>
                    <a:ext uri="{9D8B030D-6E8A-4147-A177-3AD203B41FA5}">
                      <a16:colId xmlns:a16="http://schemas.microsoft.com/office/drawing/2014/main" val="20001"/>
                    </a:ext>
                  </a:extLst>
                </a:gridCol>
              </a:tblGrid>
              <a:tr h="548087">
                <a:tc>
                  <a:txBody>
                    <a:bodyPr/>
                    <a:lstStyle/>
                    <a:p>
                      <a:r>
                        <a:rPr lang="en-US" sz="1800" b="1" kern="1200" dirty="0">
                          <a:solidFill>
                            <a:schemeClr val="tx1"/>
                          </a:solidFill>
                          <a:effectLst/>
                          <a:latin typeface="+mn-lt"/>
                          <a:ea typeface="+mn-ea"/>
                          <a:cs typeface="+mn-cs"/>
                        </a:rPr>
                        <a:t>Advisory Committees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AstraZeneca Pharmaceuticals LP, </a:t>
                      </a:r>
                      <a:r>
                        <a:rPr lang="en-US" sz="1800" b="0" kern="1200" dirty="0" err="1">
                          <a:solidFill>
                            <a:schemeClr val="tx1"/>
                          </a:solidFill>
                          <a:effectLst/>
                          <a:latin typeface="+mn-lt"/>
                          <a:ea typeface="+mn-ea"/>
                          <a:cs typeface="+mn-cs"/>
                        </a:rPr>
                        <a:t>Celcuity</a:t>
                      </a:r>
                      <a:r>
                        <a:rPr lang="en-US" sz="1800" b="0" kern="1200" dirty="0">
                          <a:solidFill>
                            <a:schemeClr val="tx1"/>
                          </a:solidFill>
                          <a:effectLst/>
                          <a:latin typeface="+mn-lt"/>
                          <a:ea typeface="+mn-ea"/>
                          <a:cs typeface="+mn-cs"/>
                        </a:rPr>
                        <a:t>, Novartis, Pfizer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860082">
                <a:tc>
                  <a:txBody>
                    <a:bodyPr/>
                    <a:lstStyle/>
                    <a:p>
                      <a:r>
                        <a:rPr lang="en-US" sz="1800" b="1" kern="1200" dirty="0">
                          <a:solidFill>
                            <a:schemeClr val="tx1"/>
                          </a:solidFill>
                          <a:effectLst/>
                          <a:latin typeface="+mn-lt"/>
                          <a:ea typeface="+mn-ea"/>
                          <a:cs typeface="+mn-cs"/>
                        </a:rPr>
                        <a:t>Consulting Agreements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AstraZeneca Pharmaceuticals LP, </a:t>
                      </a:r>
                      <a:r>
                        <a:rPr lang="en-US" sz="1800" b="0" kern="1200" dirty="0" err="1">
                          <a:solidFill>
                            <a:schemeClr val="tx1"/>
                          </a:solidFill>
                          <a:effectLst/>
                          <a:latin typeface="+mn-lt"/>
                          <a:ea typeface="+mn-ea"/>
                          <a:cs typeface="+mn-cs"/>
                        </a:rPr>
                        <a:t>Celcuity</a:t>
                      </a:r>
                      <a:r>
                        <a:rPr lang="en-US" sz="1800" b="0" kern="1200" dirty="0">
                          <a:solidFill>
                            <a:schemeClr val="tx1"/>
                          </a:solidFill>
                          <a:effectLst/>
                          <a:latin typeface="+mn-lt"/>
                          <a:ea typeface="+mn-ea"/>
                          <a:cs typeface="+mn-cs"/>
                        </a:rPr>
                        <a:t>, Daiichi Sankyo Inc, Genentech, a member of the Roche Group, Pfizer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14671425"/>
                  </a:ext>
                </a:extLst>
              </a:tr>
              <a:tr h="860082">
                <a:tc>
                  <a:txBody>
                    <a:bodyPr/>
                    <a:lstStyle/>
                    <a:p>
                      <a:r>
                        <a:rPr lang="en-US" sz="1800" b="1" kern="1200" dirty="0">
                          <a:solidFill>
                            <a:schemeClr val="tx1"/>
                          </a:solidFill>
                          <a:effectLst/>
                          <a:latin typeface="+mn-lt"/>
                          <a:ea typeface="+mn-ea"/>
                          <a:cs typeface="+mn-cs"/>
                        </a:rPr>
                        <a:t>Contracted Research</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AstraZeneca Pharmaceuticals LP, Boehringer Ingelheim Pharmaceuticals Inc, Genentech, a member of the Roche Group, Scorpion Therapeutics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75611131"/>
                  </a:ext>
                </a:extLst>
              </a:tr>
              <a:tr h="860082">
                <a:tc>
                  <a:txBody>
                    <a:bodyPr/>
                    <a:lstStyle/>
                    <a:p>
                      <a:r>
                        <a:rPr lang="en-US" sz="1800" b="1" kern="1200" dirty="0">
                          <a:solidFill>
                            <a:schemeClr val="tx1"/>
                          </a:solidFill>
                          <a:effectLst/>
                          <a:latin typeface="+mn-lt"/>
                          <a:ea typeface="+mn-ea"/>
                          <a:cs typeface="+mn-cs"/>
                        </a:rPr>
                        <a:t>Data and Safety Monitoring Boards/Committees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Pfizer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41841958"/>
                  </a:ext>
                </a:extLst>
              </a:tr>
              <a:tr h="548087">
                <a:tc>
                  <a:txBody>
                    <a:bodyPr/>
                    <a:lstStyle/>
                    <a:p>
                      <a:r>
                        <a:rPr lang="en-US" sz="1800" b="1" kern="1200" dirty="0">
                          <a:solidFill>
                            <a:schemeClr val="tx1"/>
                          </a:solidFill>
                          <a:effectLst/>
                          <a:latin typeface="+mn-lt"/>
                          <a:ea typeface="+mn-ea"/>
                          <a:cs typeface="+mn-cs"/>
                        </a:rPr>
                        <a:t>Speakers Bureaus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DAVA Oncology, </a:t>
                      </a:r>
                      <a:r>
                        <a:rPr lang="en-US" sz="1800" b="0" kern="1200" dirty="0" err="1">
                          <a:solidFill>
                            <a:schemeClr val="tx1"/>
                          </a:solidFill>
                          <a:effectLst/>
                          <a:latin typeface="+mn-lt"/>
                          <a:ea typeface="+mn-ea"/>
                          <a:cs typeface="+mn-cs"/>
                        </a:rPr>
                        <a:t>MDOutlook</a:t>
                      </a:r>
                      <a:endParaRPr lang="en-US" sz="1800" b="0" kern="1200" dirty="0">
                        <a:solidFill>
                          <a:schemeClr val="tx1"/>
                        </a:solidFill>
                        <a:effectLst/>
                        <a:latin typeface="+mn-lt"/>
                        <a:ea typeface="+mn-ea"/>
                        <a:cs typeface="+mn-cs"/>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44130068"/>
                  </a:ext>
                </a:extLst>
              </a:tr>
              <a:tr h="860082">
                <a:tc>
                  <a:txBody>
                    <a:bodyPr/>
                    <a:lstStyle/>
                    <a:p>
                      <a:r>
                        <a:rPr lang="en-US" sz="1800" b="1" kern="1200" dirty="0">
                          <a:solidFill>
                            <a:schemeClr val="tx1"/>
                          </a:solidFill>
                          <a:effectLst/>
                          <a:latin typeface="+mn-lt"/>
                          <a:ea typeface="+mn-ea"/>
                          <a:cs typeface="+mn-cs"/>
                        </a:rPr>
                        <a:t>Nonrelevant Financial Relationships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Community Health Media, </a:t>
                      </a:r>
                      <a:r>
                        <a:rPr lang="en-US" sz="1800" b="0" kern="1200" dirty="0" err="1">
                          <a:solidFill>
                            <a:schemeClr val="tx1"/>
                          </a:solidFill>
                          <a:effectLst/>
                          <a:latin typeface="+mn-lt"/>
                          <a:ea typeface="+mn-ea"/>
                          <a:cs typeface="+mn-cs"/>
                        </a:rPr>
                        <a:t>OncLive</a:t>
                      </a:r>
                      <a:r>
                        <a:rPr lang="en-US" sz="1800" b="0" kern="1200" dirty="0">
                          <a:solidFill>
                            <a:schemeClr val="tx1"/>
                          </a:solidFill>
                          <a:effectLst/>
                          <a:latin typeface="+mn-lt"/>
                          <a:ea typeface="+mn-ea"/>
                          <a:cs typeface="+mn-cs"/>
                        </a:rPr>
                        <a:t>, Targeted Oncology</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42836138"/>
                  </a:ext>
                </a:extLst>
              </a:tr>
            </a:tbl>
          </a:graphicData>
        </a:graphic>
      </p:graphicFrame>
    </p:spTree>
    <p:custDataLst>
      <p:tags r:id="rId1"/>
    </p:custDataLst>
    <p:extLst>
      <p:ext uri="{BB962C8B-B14F-4D97-AF65-F5344CB8AC3E}">
        <p14:creationId xmlns:p14="http://schemas.microsoft.com/office/powerpoint/2010/main" val="165367103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95D19A-93C4-8E40-8D80-2B3485A859DA}"/>
              </a:ext>
            </a:extLst>
          </p:cNvPr>
          <p:cNvSpPr txBox="1"/>
          <p:nvPr/>
        </p:nvSpPr>
        <p:spPr>
          <a:xfrm>
            <a:off x="995604" y="6308619"/>
            <a:ext cx="6105292"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a:ea typeface="+mn-ea"/>
                <a:cs typeface="+mn-cs"/>
              </a:rPr>
              <a:t>Andre F et al NEJM 2019; Andre F et al Ann </a:t>
            </a:r>
            <a:r>
              <a:rPr kumimoji="0" lang="en-US" sz="1200" b="1" i="0" u="none" strike="noStrike" kern="1200" cap="none" spc="0" normalizeH="0" baseline="0" noProof="0" dirty="0" err="1">
                <a:ln>
                  <a:noFill/>
                </a:ln>
                <a:solidFill>
                  <a:srgbClr val="000000"/>
                </a:solidFill>
                <a:effectLst/>
                <a:uLnTx/>
                <a:uFillTx/>
                <a:latin typeface="Calibri"/>
                <a:ea typeface="+mn-ea"/>
                <a:cs typeface="+mn-cs"/>
              </a:rPr>
              <a:t>Onc</a:t>
            </a:r>
            <a:r>
              <a:rPr kumimoji="0" lang="en-US" sz="1200" b="1" i="0" u="none" strike="noStrike" kern="1200" cap="none" spc="0" normalizeH="0" baseline="0" noProof="0" dirty="0">
                <a:ln>
                  <a:noFill/>
                </a:ln>
                <a:solidFill>
                  <a:srgbClr val="000000"/>
                </a:solidFill>
                <a:effectLst/>
                <a:uLnTx/>
                <a:uFillTx/>
                <a:latin typeface="Calibri"/>
                <a:ea typeface="+mn-ea"/>
                <a:cs typeface="+mn-cs"/>
              </a:rPr>
              <a:t> 2020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200" b="1" i="0" u="none" strike="noStrike" kern="1200" cap="none" spc="0" normalizeH="0" baseline="0" noProof="0" dirty="0">
              <a:ln>
                <a:noFill/>
              </a:ln>
              <a:solidFill>
                <a:srgbClr val="000000"/>
              </a:solidFill>
              <a:effectLst/>
              <a:uLnTx/>
              <a:uFillTx/>
              <a:latin typeface="Calibri"/>
              <a:ea typeface="+mn-ea"/>
              <a:cs typeface="Arial" panose="020B0604020202020204" pitchFamily="34" charset="0"/>
            </a:endParaRPr>
          </a:p>
        </p:txBody>
      </p:sp>
      <p:pic>
        <p:nvPicPr>
          <p:cNvPr id="4" name="Picture 3">
            <a:extLst>
              <a:ext uri="{FF2B5EF4-FFF2-40B4-BE49-F238E27FC236}">
                <a16:creationId xmlns:a16="http://schemas.microsoft.com/office/drawing/2014/main" id="{8AC9D33E-F09D-A340-BD59-351C34BACD98}"/>
              </a:ext>
            </a:extLst>
          </p:cNvPr>
          <p:cNvPicPr>
            <a:picLocks noChangeAspect="1"/>
          </p:cNvPicPr>
          <p:nvPr/>
        </p:nvPicPr>
        <p:blipFill>
          <a:blip r:embed="rId3"/>
          <a:stretch>
            <a:fillRect/>
          </a:stretch>
        </p:blipFill>
        <p:spPr>
          <a:xfrm>
            <a:off x="2348089" y="674010"/>
            <a:ext cx="7495822" cy="5566875"/>
          </a:xfrm>
          <a:prstGeom prst="rect">
            <a:avLst/>
          </a:prstGeom>
        </p:spPr>
      </p:pic>
      <p:sp>
        <p:nvSpPr>
          <p:cNvPr id="7" name="Title 1">
            <a:extLst>
              <a:ext uri="{FF2B5EF4-FFF2-40B4-BE49-F238E27FC236}">
                <a16:creationId xmlns:a16="http://schemas.microsoft.com/office/drawing/2014/main" id="{C29A1C39-79A6-E44A-84A4-B6A03C96847F}"/>
              </a:ext>
            </a:extLst>
          </p:cNvPr>
          <p:cNvSpPr>
            <a:spLocks noGrp="1"/>
          </p:cNvSpPr>
          <p:nvPr>
            <p:ph type="title"/>
          </p:nvPr>
        </p:nvSpPr>
        <p:spPr>
          <a:xfrm>
            <a:off x="233950" y="150435"/>
            <a:ext cx="11724100" cy="1371600"/>
          </a:xfrm>
        </p:spPr>
        <p:txBody>
          <a:bodyPr>
            <a:normAutofit/>
          </a:bodyPr>
          <a:lstStyle/>
          <a:p>
            <a:r>
              <a:rPr lang="en-US" sz="3200" dirty="0"/>
              <a:t>SOLAR-1: </a:t>
            </a:r>
            <a:r>
              <a:rPr lang="en-US" sz="3200" dirty="0" err="1"/>
              <a:t>Alpelisib</a:t>
            </a:r>
            <a:r>
              <a:rPr lang="en-US" sz="3200" dirty="0"/>
              <a:t> Clinical Outcomes</a:t>
            </a:r>
            <a:endParaRPr lang="en-US" sz="2800" dirty="0"/>
          </a:p>
        </p:txBody>
      </p:sp>
    </p:spTree>
    <p:extLst>
      <p:ext uri="{BB962C8B-B14F-4D97-AF65-F5344CB8AC3E}">
        <p14:creationId xmlns:p14="http://schemas.microsoft.com/office/powerpoint/2010/main" val="158524934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95E19A4-BA2E-0A47-BDB2-B27854C2051A}"/>
              </a:ext>
            </a:extLst>
          </p:cNvPr>
          <p:cNvPicPr>
            <a:picLocks noChangeAspect="1"/>
          </p:cNvPicPr>
          <p:nvPr/>
        </p:nvPicPr>
        <p:blipFill>
          <a:blip r:embed="rId3"/>
          <a:stretch>
            <a:fillRect/>
          </a:stretch>
        </p:blipFill>
        <p:spPr>
          <a:xfrm>
            <a:off x="1189030" y="836235"/>
            <a:ext cx="7903780" cy="5400916"/>
          </a:xfrm>
          <a:prstGeom prst="rect">
            <a:avLst/>
          </a:prstGeom>
        </p:spPr>
      </p:pic>
      <p:sp>
        <p:nvSpPr>
          <p:cNvPr id="3" name="TextBox 2">
            <a:extLst>
              <a:ext uri="{FF2B5EF4-FFF2-40B4-BE49-F238E27FC236}">
                <a16:creationId xmlns:a16="http://schemas.microsoft.com/office/drawing/2014/main" id="{86C6362B-F26D-9049-A0C9-299E7C93FABC}"/>
              </a:ext>
            </a:extLst>
          </p:cNvPr>
          <p:cNvSpPr txBox="1"/>
          <p:nvPr/>
        </p:nvSpPr>
        <p:spPr>
          <a:xfrm>
            <a:off x="995604" y="6308619"/>
            <a:ext cx="6105292"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a:ea typeface="+mn-ea"/>
                <a:cs typeface="+mn-cs"/>
              </a:rPr>
              <a:t>Andre F et al NEJM 2019</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200" b="1" i="0" u="none" strike="noStrike" kern="1200" cap="none" spc="0" normalizeH="0" baseline="0" noProof="0" dirty="0">
              <a:ln>
                <a:noFill/>
              </a:ln>
              <a:solidFill>
                <a:srgbClr val="000000"/>
              </a:solidFill>
              <a:effectLst/>
              <a:uLnTx/>
              <a:uFillTx/>
              <a:latin typeface="Calibri"/>
              <a:ea typeface="+mn-ea"/>
              <a:cs typeface="Arial" panose="020B0604020202020204" pitchFamily="34" charset="0"/>
            </a:endParaRPr>
          </a:p>
        </p:txBody>
      </p:sp>
      <p:sp>
        <p:nvSpPr>
          <p:cNvPr id="4" name="Title 1">
            <a:extLst>
              <a:ext uri="{FF2B5EF4-FFF2-40B4-BE49-F238E27FC236}">
                <a16:creationId xmlns:a16="http://schemas.microsoft.com/office/drawing/2014/main" id="{68D9D339-1080-0640-931F-DADB5D5DA224}"/>
              </a:ext>
            </a:extLst>
          </p:cNvPr>
          <p:cNvSpPr>
            <a:spLocks noGrp="1"/>
          </p:cNvSpPr>
          <p:nvPr>
            <p:ph type="title"/>
          </p:nvPr>
        </p:nvSpPr>
        <p:spPr>
          <a:xfrm>
            <a:off x="233950" y="150435"/>
            <a:ext cx="11724100" cy="1371600"/>
          </a:xfrm>
        </p:spPr>
        <p:txBody>
          <a:bodyPr>
            <a:normAutofit/>
          </a:bodyPr>
          <a:lstStyle/>
          <a:p>
            <a:r>
              <a:rPr lang="en-US" sz="3200" dirty="0"/>
              <a:t>SOLAR-1: </a:t>
            </a:r>
            <a:r>
              <a:rPr lang="en-US" sz="3200" dirty="0" err="1"/>
              <a:t>Alpelisib</a:t>
            </a:r>
            <a:r>
              <a:rPr lang="en-US" sz="3200" dirty="0"/>
              <a:t> Toxicity</a:t>
            </a:r>
            <a:endParaRPr lang="en-US" sz="2800" dirty="0"/>
          </a:p>
        </p:txBody>
      </p:sp>
      <p:sp>
        <p:nvSpPr>
          <p:cNvPr id="5" name="TextBox 4">
            <a:extLst>
              <a:ext uri="{FF2B5EF4-FFF2-40B4-BE49-F238E27FC236}">
                <a16:creationId xmlns:a16="http://schemas.microsoft.com/office/drawing/2014/main" id="{52E4D943-2945-004F-A265-B655D8D7E2A9}"/>
              </a:ext>
            </a:extLst>
          </p:cNvPr>
          <p:cNvSpPr txBox="1"/>
          <p:nvPr/>
        </p:nvSpPr>
        <p:spPr>
          <a:xfrm>
            <a:off x="9144000" y="836235"/>
            <a:ext cx="60960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41413"/>
                </a:solidFill>
                <a:effectLst/>
                <a:uLnTx/>
                <a:uFillTx/>
                <a:latin typeface="Helvetica" pitchFamily="2" charset="0"/>
                <a:ea typeface="+mn-ea"/>
                <a:cs typeface="+mn-cs"/>
              </a:rPr>
              <a:t>A1c &lt; 6.4%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41413"/>
                </a:solidFill>
                <a:effectLst/>
                <a:uLnTx/>
                <a:uFillTx/>
                <a:latin typeface="Helvetica" pitchFamily="2" charset="0"/>
                <a:ea typeface="+mn-ea"/>
                <a:cs typeface="+mn-cs"/>
              </a:rPr>
              <a:t>Discontinuation Rate: 25%</a:t>
            </a: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6745103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F0473-3ED6-5444-BF1D-55C1A8A38088}"/>
              </a:ext>
            </a:extLst>
          </p:cNvPr>
          <p:cNvSpPr>
            <a:spLocks noGrp="1"/>
          </p:cNvSpPr>
          <p:nvPr>
            <p:ph type="title"/>
          </p:nvPr>
        </p:nvSpPr>
        <p:spPr>
          <a:xfrm>
            <a:off x="641350" y="523875"/>
            <a:ext cx="10902950" cy="956516"/>
          </a:xfrm>
        </p:spPr>
        <p:txBody>
          <a:bodyPr/>
          <a:lstStyle/>
          <a:p>
            <a:r>
              <a:rPr lang="en-US" dirty="0"/>
              <a:t>INAVO120: </a:t>
            </a:r>
            <a:r>
              <a:rPr lang="en-US" dirty="0" err="1"/>
              <a:t>Inavolisib</a:t>
            </a:r>
            <a:r>
              <a:rPr lang="en-US" dirty="0"/>
              <a:t> Triplet in ET-Refractory HR+ MBC</a:t>
            </a:r>
          </a:p>
        </p:txBody>
      </p:sp>
      <p:pic>
        <p:nvPicPr>
          <p:cNvPr id="3" name="Picture 2">
            <a:extLst>
              <a:ext uri="{FF2B5EF4-FFF2-40B4-BE49-F238E27FC236}">
                <a16:creationId xmlns:a16="http://schemas.microsoft.com/office/drawing/2014/main" id="{A7ABBF52-866F-6243-9F39-A6F681E9CA65}"/>
              </a:ext>
            </a:extLst>
          </p:cNvPr>
          <p:cNvPicPr>
            <a:picLocks noChangeAspect="1"/>
          </p:cNvPicPr>
          <p:nvPr/>
        </p:nvPicPr>
        <p:blipFill rotWithShape="1">
          <a:blip r:embed="rId3"/>
          <a:srcRect t="15631" b="35782"/>
          <a:stretch/>
        </p:blipFill>
        <p:spPr>
          <a:xfrm>
            <a:off x="181548" y="1830363"/>
            <a:ext cx="11828904" cy="2825794"/>
          </a:xfrm>
          <a:prstGeom prst="rect">
            <a:avLst/>
          </a:prstGeom>
        </p:spPr>
      </p:pic>
      <p:sp>
        <p:nvSpPr>
          <p:cNvPr id="4" name="TextBox 3">
            <a:extLst>
              <a:ext uri="{FF2B5EF4-FFF2-40B4-BE49-F238E27FC236}">
                <a16:creationId xmlns:a16="http://schemas.microsoft.com/office/drawing/2014/main" id="{7375F8E9-7238-7F47-99FF-B79F49CC0273}"/>
              </a:ext>
            </a:extLst>
          </p:cNvPr>
          <p:cNvSpPr txBox="1"/>
          <p:nvPr/>
        </p:nvSpPr>
        <p:spPr>
          <a:xfrm>
            <a:off x="916581" y="6308619"/>
            <a:ext cx="6105292"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a:ea typeface="+mn-ea"/>
                <a:cs typeface="+mn-cs"/>
              </a:rPr>
              <a:t>Turner NC et al NEJM 2024</a:t>
            </a:r>
            <a:endParaRPr kumimoji="0" lang="da-DK" sz="1200" b="1" i="0" u="none" strike="noStrike" kern="1200" cap="none" spc="0" normalizeH="0" baseline="0" noProof="0" dirty="0">
              <a:ln>
                <a:noFill/>
              </a:ln>
              <a:solidFill>
                <a:srgbClr val="000000"/>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72861373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D753794-50FC-F44D-B1B7-7A8CCADFABD7}"/>
              </a:ext>
            </a:extLst>
          </p:cNvPr>
          <p:cNvSpPr txBox="1">
            <a:spLocks/>
          </p:cNvSpPr>
          <p:nvPr/>
        </p:nvSpPr>
        <p:spPr>
          <a:xfrm>
            <a:off x="916568" y="6068325"/>
            <a:ext cx="6477000" cy="642938"/>
          </a:xfrm>
          <a:prstGeom prst="rect">
            <a:avLst/>
          </a:prstGeom>
        </p:spPr>
        <p:txBody>
          <a:bodyPr vert="horz" lIns="51435" tIns="25718" rIns="51435" bIns="25718"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1200"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Jhaveri</a:t>
            </a:r>
            <a:r>
              <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KL et al NEJM 2025</a:t>
            </a:r>
          </a:p>
        </p:txBody>
      </p:sp>
      <p:sp>
        <p:nvSpPr>
          <p:cNvPr id="4" name="Title 1">
            <a:extLst>
              <a:ext uri="{FF2B5EF4-FFF2-40B4-BE49-F238E27FC236}">
                <a16:creationId xmlns:a16="http://schemas.microsoft.com/office/drawing/2014/main" id="{B7A5F223-DA05-4142-9171-9C4B601630CE}"/>
              </a:ext>
            </a:extLst>
          </p:cNvPr>
          <p:cNvSpPr>
            <a:spLocks noGrp="1"/>
          </p:cNvSpPr>
          <p:nvPr>
            <p:ph type="title"/>
          </p:nvPr>
        </p:nvSpPr>
        <p:spPr>
          <a:xfrm>
            <a:off x="641350" y="523875"/>
            <a:ext cx="10902950" cy="956516"/>
          </a:xfrm>
        </p:spPr>
        <p:txBody>
          <a:bodyPr/>
          <a:lstStyle/>
          <a:p>
            <a:r>
              <a:rPr lang="en-US" dirty="0"/>
              <a:t>INAVO120: </a:t>
            </a:r>
            <a:r>
              <a:rPr lang="en-US" dirty="0" err="1"/>
              <a:t>Inavolisib</a:t>
            </a:r>
            <a:r>
              <a:rPr lang="en-US" dirty="0"/>
              <a:t> Clinical Outcomes</a:t>
            </a:r>
          </a:p>
        </p:txBody>
      </p:sp>
      <p:pic>
        <p:nvPicPr>
          <p:cNvPr id="8" name="Picture 7">
            <a:extLst>
              <a:ext uri="{FF2B5EF4-FFF2-40B4-BE49-F238E27FC236}">
                <a16:creationId xmlns:a16="http://schemas.microsoft.com/office/drawing/2014/main" id="{9BCC3C9E-0A5B-564C-B244-951F1509A041}"/>
              </a:ext>
            </a:extLst>
          </p:cNvPr>
          <p:cNvPicPr>
            <a:picLocks noChangeAspect="1"/>
          </p:cNvPicPr>
          <p:nvPr/>
        </p:nvPicPr>
        <p:blipFill>
          <a:blip r:embed="rId3"/>
          <a:stretch>
            <a:fillRect/>
          </a:stretch>
        </p:blipFill>
        <p:spPr>
          <a:xfrm>
            <a:off x="1306286" y="1186543"/>
            <a:ext cx="9727536" cy="4793533"/>
          </a:xfrm>
          <a:prstGeom prst="rect">
            <a:avLst/>
          </a:prstGeom>
        </p:spPr>
      </p:pic>
    </p:spTree>
    <p:extLst>
      <p:ext uri="{BB962C8B-B14F-4D97-AF65-F5344CB8AC3E}">
        <p14:creationId xmlns:p14="http://schemas.microsoft.com/office/powerpoint/2010/main" val="261526474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AEE68-96A6-5147-93DF-6B16666405C0}"/>
              </a:ext>
            </a:extLst>
          </p:cNvPr>
          <p:cNvSpPr txBox="1">
            <a:spLocks/>
          </p:cNvSpPr>
          <p:nvPr/>
        </p:nvSpPr>
        <p:spPr>
          <a:xfrm>
            <a:off x="916568" y="6068325"/>
            <a:ext cx="6477000" cy="642938"/>
          </a:xfrm>
          <a:prstGeom prst="rect">
            <a:avLst/>
          </a:prstGeom>
        </p:spPr>
        <p:txBody>
          <a:bodyPr vert="horz" lIns="51435" tIns="25718" rIns="51435" bIns="25718"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1200"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Jhaveri</a:t>
            </a:r>
            <a:r>
              <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KL et al NEJM 2025</a:t>
            </a:r>
          </a:p>
        </p:txBody>
      </p:sp>
      <p:pic>
        <p:nvPicPr>
          <p:cNvPr id="8" name="Picture 7">
            <a:extLst>
              <a:ext uri="{FF2B5EF4-FFF2-40B4-BE49-F238E27FC236}">
                <a16:creationId xmlns:a16="http://schemas.microsoft.com/office/drawing/2014/main" id="{6DE4C80C-E0B8-114A-94EB-D40F0B20715C}"/>
              </a:ext>
            </a:extLst>
          </p:cNvPr>
          <p:cNvPicPr>
            <a:picLocks noChangeAspect="1"/>
          </p:cNvPicPr>
          <p:nvPr/>
        </p:nvPicPr>
        <p:blipFill>
          <a:blip r:embed="rId3"/>
          <a:stretch>
            <a:fillRect/>
          </a:stretch>
        </p:blipFill>
        <p:spPr>
          <a:xfrm>
            <a:off x="1528708" y="1164772"/>
            <a:ext cx="9398478" cy="4903554"/>
          </a:xfrm>
          <a:prstGeom prst="rect">
            <a:avLst/>
          </a:prstGeom>
        </p:spPr>
      </p:pic>
      <p:sp>
        <p:nvSpPr>
          <p:cNvPr id="7" name="Title 1">
            <a:extLst>
              <a:ext uri="{FF2B5EF4-FFF2-40B4-BE49-F238E27FC236}">
                <a16:creationId xmlns:a16="http://schemas.microsoft.com/office/drawing/2014/main" id="{0AA8F29F-BBC3-AE40-A3DD-EC75117E5C0E}"/>
              </a:ext>
            </a:extLst>
          </p:cNvPr>
          <p:cNvSpPr>
            <a:spLocks noGrp="1"/>
          </p:cNvSpPr>
          <p:nvPr>
            <p:ph type="title"/>
          </p:nvPr>
        </p:nvSpPr>
        <p:spPr>
          <a:xfrm>
            <a:off x="641350" y="523875"/>
            <a:ext cx="10902950" cy="956516"/>
          </a:xfrm>
        </p:spPr>
        <p:txBody>
          <a:bodyPr/>
          <a:lstStyle/>
          <a:p>
            <a:r>
              <a:rPr lang="en-US" dirty="0"/>
              <a:t>INAVO120: </a:t>
            </a:r>
            <a:r>
              <a:rPr lang="en-US" dirty="0" err="1"/>
              <a:t>Inavolisib</a:t>
            </a:r>
            <a:r>
              <a:rPr lang="en-US" dirty="0"/>
              <a:t> Clinical Outcomes</a:t>
            </a:r>
          </a:p>
        </p:txBody>
      </p:sp>
    </p:spTree>
    <p:extLst>
      <p:ext uri="{BB962C8B-B14F-4D97-AF65-F5344CB8AC3E}">
        <p14:creationId xmlns:p14="http://schemas.microsoft.com/office/powerpoint/2010/main" val="95989707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AF027-69F2-2841-B772-399D21D08F23}"/>
              </a:ext>
            </a:extLst>
          </p:cNvPr>
          <p:cNvSpPr>
            <a:spLocks noGrp="1"/>
          </p:cNvSpPr>
          <p:nvPr>
            <p:ph type="title"/>
          </p:nvPr>
        </p:nvSpPr>
        <p:spPr/>
        <p:txBody>
          <a:bodyPr/>
          <a:lstStyle/>
          <a:p>
            <a:r>
              <a:rPr lang="en-US" dirty="0"/>
              <a:t>INAVO120: Toxicity Experience</a:t>
            </a:r>
          </a:p>
        </p:txBody>
      </p:sp>
      <p:pic>
        <p:nvPicPr>
          <p:cNvPr id="5" name="Picture 4">
            <a:extLst>
              <a:ext uri="{FF2B5EF4-FFF2-40B4-BE49-F238E27FC236}">
                <a16:creationId xmlns:a16="http://schemas.microsoft.com/office/drawing/2014/main" id="{A27FAE2F-7EB4-8440-B9D2-FDAADEE9C04A}"/>
              </a:ext>
            </a:extLst>
          </p:cNvPr>
          <p:cNvPicPr>
            <a:picLocks noChangeAspect="1"/>
          </p:cNvPicPr>
          <p:nvPr/>
        </p:nvPicPr>
        <p:blipFill>
          <a:blip r:embed="rId3"/>
          <a:stretch>
            <a:fillRect/>
          </a:stretch>
        </p:blipFill>
        <p:spPr>
          <a:xfrm>
            <a:off x="746235" y="1184390"/>
            <a:ext cx="7263743" cy="4883935"/>
          </a:xfrm>
          <a:prstGeom prst="rect">
            <a:avLst/>
          </a:prstGeom>
        </p:spPr>
      </p:pic>
      <p:sp>
        <p:nvSpPr>
          <p:cNvPr id="6" name="Title 1">
            <a:extLst>
              <a:ext uri="{FF2B5EF4-FFF2-40B4-BE49-F238E27FC236}">
                <a16:creationId xmlns:a16="http://schemas.microsoft.com/office/drawing/2014/main" id="{B4B673F7-7444-F84B-97A5-BB52B199BBCF}"/>
              </a:ext>
            </a:extLst>
          </p:cNvPr>
          <p:cNvSpPr txBox="1">
            <a:spLocks/>
          </p:cNvSpPr>
          <p:nvPr/>
        </p:nvSpPr>
        <p:spPr>
          <a:xfrm>
            <a:off x="916568" y="6068325"/>
            <a:ext cx="6477000" cy="642938"/>
          </a:xfrm>
          <a:prstGeom prst="rect">
            <a:avLst/>
          </a:prstGeom>
        </p:spPr>
        <p:txBody>
          <a:bodyPr vert="horz" lIns="51435" tIns="25718" rIns="51435" bIns="25718"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Turner NC et al NEJM 2024</a:t>
            </a:r>
          </a:p>
        </p:txBody>
      </p:sp>
      <p:sp>
        <p:nvSpPr>
          <p:cNvPr id="7" name="TextBox 6">
            <a:extLst>
              <a:ext uri="{FF2B5EF4-FFF2-40B4-BE49-F238E27FC236}">
                <a16:creationId xmlns:a16="http://schemas.microsoft.com/office/drawing/2014/main" id="{F1F04F3B-EDD6-0744-8172-0C8F43B2BFDE}"/>
              </a:ext>
            </a:extLst>
          </p:cNvPr>
          <p:cNvSpPr txBox="1"/>
          <p:nvPr/>
        </p:nvSpPr>
        <p:spPr>
          <a:xfrm>
            <a:off x="8114863" y="1184390"/>
            <a:ext cx="60960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41413"/>
                </a:solidFill>
                <a:effectLst/>
                <a:uLnTx/>
                <a:uFillTx/>
                <a:latin typeface="Helvetica" pitchFamily="2" charset="0"/>
                <a:ea typeface="+mn-ea"/>
                <a:cs typeface="+mn-cs"/>
              </a:rPr>
              <a:t>A1c &lt; 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41413"/>
                </a:solidFill>
                <a:effectLst/>
                <a:uLnTx/>
                <a:uFillTx/>
                <a:latin typeface="Helvetica" pitchFamily="2" charset="0"/>
                <a:ea typeface="+mn-ea"/>
                <a:cs typeface="+mn-cs"/>
              </a:rPr>
              <a:t>Discontinuation Rate: 6.8%</a:t>
            </a: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4143600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F2D596E-4178-B84B-BE6F-B178A9B6DD4D}"/>
              </a:ext>
            </a:extLst>
          </p:cNvPr>
          <p:cNvPicPr>
            <a:picLocks noChangeAspect="1"/>
          </p:cNvPicPr>
          <p:nvPr/>
        </p:nvPicPr>
        <p:blipFill>
          <a:blip r:embed="rId3"/>
          <a:stretch>
            <a:fillRect/>
          </a:stretch>
        </p:blipFill>
        <p:spPr>
          <a:xfrm>
            <a:off x="203200" y="1739900"/>
            <a:ext cx="11785600" cy="3378200"/>
          </a:xfrm>
          <a:prstGeom prst="rect">
            <a:avLst/>
          </a:prstGeom>
        </p:spPr>
      </p:pic>
      <p:sp>
        <p:nvSpPr>
          <p:cNvPr id="8" name="Title 1">
            <a:extLst>
              <a:ext uri="{FF2B5EF4-FFF2-40B4-BE49-F238E27FC236}">
                <a16:creationId xmlns:a16="http://schemas.microsoft.com/office/drawing/2014/main" id="{5BF3E613-FE28-224B-9DF3-9637F97B525C}"/>
              </a:ext>
            </a:extLst>
          </p:cNvPr>
          <p:cNvSpPr>
            <a:spLocks noGrp="1"/>
          </p:cNvSpPr>
          <p:nvPr>
            <p:ph type="title"/>
          </p:nvPr>
        </p:nvSpPr>
        <p:spPr>
          <a:xfrm>
            <a:off x="233950" y="333911"/>
            <a:ext cx="11724100" cy="1371600"/>
          </a:xfrm>
        </p:spPr>
        <p:txBody>
          <a:bodyPr>
            <a:normAutofit/>
          </a:bodyPr>
          <a:lstStyle/>
          <a:p>
            <a:r>
              <a:rPr lang="en-US" i="0" u="none" strike="noStrike" dirty="0">
                <a:effectLst/>
              </a:rPr>
              <a:t>Key Toxicity Experience Across PAM Pathway Inhibitors</a:t>
            </a:r>
            <a:endParaRPr lang="en-US" sz="2800" dirty="0"/>
          </a:p>
        </p:txBody>
      </p:sp>
      <p:sp>
        <p:nvSpPr>
          <p:cNvPr id="9" name="TextBox 8">
            <a:extLst>
              <a:ext uri="{FF2B5EF4-FFF2-40B4-BE49-F238E27FC236}">
                <a16:creationId xmlns:a16="http://schemas.microsoft.com/office/drawing/2014/main" id="{706214D3-9E62-154C-8BA0-970F38514857}"/>
              </a:ext>
            </a:extLst>
          </p:cNvPr>
          <p:cNvSpPr txBox="1"/>
          <p:nvPr/>
        </p:nvSpPr>
        <p:spPr>
          <a:xfrm>
            <a:off x="954682" y="5842337"/>
            <a:ext cx="6105292"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a:ea typeface="+mn-ea"/>
                <a:cs typeface="+mn-cs"/>
              </a:rPr>
              <a:t>Andre F et al NEJM 2019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a:ea typeface="+mn-ea"/>
                <a:cs typeface="+mn-cs"/>
              </a:rPr>
              <a:t>Turner NC et al NEJM 2024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1" i="0"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Turner NC et al NEJM 2023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1" i="0" u="none" strike="noStrike" kern="1200" cap="none" spc="0" normalizeH="0" baseline="0" noProof="0" dirty="0" err="1">
                <a:ln>
                  <a:noFill/>
                </a:ln>
                <a:solidFill>
                  <a:srgbClr val="000000"/>
                </a:solidFill>
                <a:effectLst/>
                <a:uLnTx/>
                <a:uFillTx/>
                <a:latin typeface="Calibri"/>
                <a:ea typeface="+mn-ea"/>
                <a:cs typeface="Arial" panose="020B0604020202020204" pitchFamily="34" charset="0"/>
              </a:rPr>
              <a:t>Hurvitz</a:t>
            </a:r>
            <a:r>
              <a:rPr kumimoji="0" lang="da-DK" sz="1200" b="1" i="0"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 SA et al ESMO 2025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200" b="1" i="0" u="none" strike="noStrike" kern="1200" cap="none" spc="0" normalizeH="0" baseline="0" noProof="0" dirty="0">
              <a:ln>
                <a:noFill/>
              </a:ln>
              <a:solidFill>
                <a:srgbClr val="000000"/>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96627202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1C5DD-35DC-274F-B338-81C61320C50F}"/>
              </a:ext>
            </a:extLst>
          </p:cNvPr>
          <p:cNvSpPr>
            <a:spLocks noGrp="1"/>
          </p:cNvSpPr>
          <p:nvPr>
            <p:ph type="title"/>
          </p:nvPr>
        </p:nvSpPr>
        <p:spPr>
          <a:xfrm>
            <a:off x="641350" y="261116"/>
            <a:ext cx="10902950" cy="956516"/>
          </a:xfrm>
        </p:spPr>
        <p:txBody>
          <a:bodyPr/>
          <a:lstStyle/>
          <a:p>
            <a:r>
              <a:rPr lang="en-US" dirty="0"/>
              <a:t>INAVO123: Triplet Therapy in the 1L Metastatic Setting</a:t>
            </a:r>
          </a:p>
        </p:txBody>
      </p:sp>
      <p:pic>
        <p:nvPicPr>
          <p:cNvPr id="6" name="Picture 5" descr="A screenshot of a computer screen&#10;&#10;Description automatically generated">
            <a:extLst>
              <a:ext uri="{FF2B5EF4-FFF2-40B4-BE49-F238E27FC236}">
                <a16:creationId xmlns:a16="http://schemas.microsoft.com/office/drawing/2014/main" id="{DA4E68A5-1254-7442-9042-3A5D3497853F}"/>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1467903" y="776944"/>
            <a:ext cx="9256194" cy="5304111"/>
          </a:xfrm>
          <a:prstGeom prst="rect">
            <a:avLst/>
          </a:prstGeom>
        </p:spPr>
      </p:pic>
      <p:sp>
        <p:nvSpPr>
          <p:cNvPr id="8" name="TextBox 7">
            <a:extLst>
              <a:ext uri="{FF2B5EF4-FFF2-40B4-BE49-F238E27FC236}">
                <a16:creationId xmlns:a16="http://schemas.microsoft.com/office/drawing/2014/main" id="{244DDE51-00EA-8C46-9948-70FE1E251A07}"/>
              </a:ext>
            </a:extLst>
          </p:cNvPr>
          <p:cNvSpPr txBox="1"/>
          <p:nvPr/>
        </p:nvSpPr>
        <p:spPr>
          <a:xfrm>
            <a:off x="945932" y="6248571"/>
            <a:ext cx="6096000"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B1B1B"/>
                </a:solidFill>
                <a:effectLst/>
                <a:uLnTx/>
                <a:uFillTx/>
                <a:latin typeface="Roboto" panose="02000000000000000000" pitchFamily="2" charset="0"/>
                <a:ea typeface="+mn-ea"/>
                <a:cs typeface="+mn-cs"/>
              </a:rPr>
              <a:t>NCT06790693</a:t>
            </a:r>
            <a:endParaRPr kumimoji="0" lang="en-US" sz="1200" b="1" i="0" u="none" strike="noStrike" kern="1200" cap="none" spc="0" normalizeH="0" baseline="0" noProof="0" dirty="0">
              <a:ln>
                <a:noFill/>
              </a:ln>
              <a:solidFill>
                <a:srgbClr val="000000"/>
              </a:solidFill>
              <a:effectLst/>
              <a:uLnTx/>
              <a:uFillTx/>
              <a:latin typeface="Calibri"/>
              <a:ea typeface="+mn-ea"/>
              <a:cs typeface="+mn-cs"/>
            </a:endParaRPr>
          </a:p>
        </p:txBody>
      </p:sp>
      <p:sp>
        <p:nvSpPr>
          <p:cNvPr id="3" name="Rectangle 2">
            <a:extLst>
              <a:ext uri="{FF2B5EF4-FFF2-40B4-BE49-F238E27FC236}">
                <a16:creationId xmlns:a16="http://schemas.microsoft.com/office/drawing/2014/main" id="{D37AE37C-126F-F916-F01F-D556CC4A5541}"/>
              </a:ext>
            </a:extLst>
          </p:cNvPr>
          <p:cNvSpPr/>
          <p:nvPr/>
        </p:nvSpPr>
        <p:spPr>
          <a:xfrm>
            <a:off x="5508171" y="5932714"/>
            <a:ext cx="1621972" cy="3158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21527463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6510B-1428-08CD-AD4F-82E0FEB0A6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8742F1-9A9F-3F0A-0806-E06208F3C5B0}"/>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76797973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22934-26EE-B549-B781-EB5069DD3726}"/>
              </a:ext>
            </a:extLst>
          </p:cNvPr>
          <p:cNvSpPr>
            <a:spLocks noGrp="1"/>
          </p:cNvSpPr>
          <p:nvPr>
            <p:ph type="title"/>
          </p:nvPr>
        </p:nvSpPr>
        <p:spPr/>
        <p:txBody>
          <a:bodyPr/>
          <a:lstStyle/>
          <a:p>
            <a:r>
              <a:rPr lang="en-US" dirty="0"/>
              <a:t>Case Presentation: </a:t>
            </a:r>
            <a:r>
              <a:rPr lang="en-US" dirty="0" err="1"/>
              <a:t>Inavolisib</a:t>
            </a:r>
            <a:endParaRPr lang="en-US" dirty="0"/>
          </a:p>
        </p:txBody>
      </p:sp>
      <p:sp>
        <p:nvSpPr>
          <p:cNvPr id="3" name="Content Placeholder 2">
            <a:extLst>
              <a:ext uri="{FF2B5EF4-FFF2-40B4-BE49-F238E27FC236}">
                <a16:creationId xmlns:a16="http://schemas.microsoft.com/office/drawing/2014/main" id="{7C2A1509-FD12-EE46-AB42-080BA74B30F8}"/>
              </a:ext>
            </a:extLst>
          </p:cNvPr>
          <p:cNvSpPr>
            <a:spLocks noGrp="1"/>
          </p:cNvSpPr>
          <p:nvPr>
            <p:ph idx="1"/>
          </p:nvPr>
        </p:nvSpPr>
        <p:spPr>
          <a:xfrm>
            <a:off x="641350" y="1298659"/>
            <a:ext cx="10902950" cy="4023360"/>
          </a:xfrm>
        </p:spPr>
        <p:txBody>
          <a:bodyPr/>
          <a:lstStyle/>
          <a:p>
            <a:r>
              <a:rPr lang="en-US" sz="2200" dirty="0"/>
              <a:t>52yo post-menopausal woman with HTN and HLD (A1c WNL)</a:t>
            </a:r>
          </a:p>
          <a:p>
            <a:r>
              <a:rPr lang="en-US" sz="2200" dirty="0"/>
              <a:t>Prior pT2N1 HR+/HER2- breast cancer diagnosed 4 years prior: treated with bilateral mastectomy (BRCA-WT), adjuvant TC, ovarian suppression and letrozole (good adherence)</a:t>
            </a:r>
          </a:p>
          <a:p>
            <a:endParaRPr lang="en-US" sz="2200" dirty="0"/>
          </a:p>
          <a:p>
            <a:r>
              <a:rPr lang="en-US" sz="2200" dirty="0"/>
              <a:t>New back and hip pain &gt; imaging concerning for multifocal lytic osseous disease and several liver lesions up to 2.3cm (normal LFTs)</a:t>
            </a:r>
          </a:p>
          <a:p>
            <a:endParaRPr lang="en-US" sz="2200" dirty="0"/>
          </a:p>
          <a:p>
            <a:r>
              <a:rPr lang="en-US" sz="2200" dirty="0"/>
              <a:t>Liver biopsy: metastatic breast cancer, ER/PR+, HER2 IHC 1+</a:t>
            </a:r>
          </a:p>
          <a:p>
            <a:r>
              <a:rPr lang="en-US" sz="2200" dirty="0"/>
              <a:t>NGS (MGH Snapshot): </a:t>
            </a:r>
            <a:r>
              <a:rPr lang="en-US" sz="2200" dirty="0">
                <a:solidFill>
                  <a:srgbClr val="FF0000"/>
                </a:solidFill>
              </a:rPr>
              <a:t>PIK3CA H1047R (VAF 35%)</a:t>
            </a:r>
            <a:r>
              <a:rPr lang="en-US" sz="2200" dirty="0"/>
              <a:t>, TP53 SNV, TMB 7, MSS</a:t>
            </a:r>
          </a:p>
          <a:p>
            <a:r>
              <a:rPr lang="en-US" sz="2200" dirty="0" err="1"/>
              <a:t>ctDNA</a:t>
            </a:r>
            <a:r>
              <a:rPr lang="en-US" sz="2200" dirty="0"/>
              <a:t> (Guardant): </a:t>
            </a:r>
            <a:r>
              <a:rPr lang="en-US" sz="2200" dirty="0">
                <a:solidFill>
                  <a:srgbClr val="FF0000"/>
                </a:solidFill>
              </a:rPr>
              <a:t>PIK3CA H1047R (VAF 26%)</a:t>
            </a:r>
            <a:r>
              <a:rPr lang="en-US" sz="2200" dirty="0"/>
              <a:t>, TP53 SNV, TMB 4</a:t>
            </a:r>
          </a:p>
          <a:p>
            <a:endParaRPr lang="en-US" sz="2200" dirty="0"/>
          </a:p>
          <a:p>
            <a:r>
              <a:rPr lang="en-US" sz="2200" dirty="0"/>
              <a:t>1</a:t>
            </a:r>
            <a:r>
              <a:rPr lang="en-US" sz="2200" baseline="30000" dirty="0"/>
              <a:t>st</a:t>
            </a:r>
            <a:r>
              <a:rPr lang="en-US" sz="2200" dirty="0"/>
              <a:t> line therapy initiated with </a:t>
            </a:r>
            <a:r>
              <a:rPr lang="en-US" sz="2200" b="1" i="1" dirty="0" err="1"/>
              <a:t>fulvestrant</a:t>
            </a:r>
            <a:r>
              <a:rPr lang="en-US" sz="2200" b="1" i="1" dirty="0"/>
              <a:t>, </a:t>
            </a:r>
            <a:r>
              <a:rPr lang="en-US" sz="2200" b="1" i="1" dirty="0" err="1"/>
              <a:t>palbociclib</a:t>
            </a:r>
            <a:r>
              <a:rPr lang="en-US" sz="2200" b="1" i="1" dirty="0"/>
              <a:t> and </a:t>
            </a:r>
            <a:r>
              <a:rPr lang="en-US" sz="2200" b="1" i="1" dirty="0" err="1"/>
              <a:t>inavolisib</a:t>
            </a:r>
            <a:r>
              <a:rPr lang="en-US" sz="2200" b="1" i="1" dirty="0"/>
              <a:t> </a:t>
            </a:r>
            <a:r>
              <a:rPr lang="en-US" sz="2200" dirty="0"/>
              <a:t>&gt; ongoing response x14m</a:t>
            </a:r>
          </a:p>
        </p:txBody>
      </p:sp>
    </p:spTree>
    <p:extLst>
      <p:ext uri="{BB962C8B-B14F-4D97-AF65-F5344CB8AC3E}">
        <p14:creationId xmlns:p14="http://schemas.microsoft.com/office/powerpoint/2010/main" val="22161750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116632"/>
            <a:ext cx="10358967" cy="1196752"/>
          </a:xfrm>
        </p:spPr>
        <p:txBody>
          <a:bodyPr/>
          <a:lstStyle/>
          <a:p>
            <a:r>
              <a:rPr lang="en-US" sz="3200" dirty="0" err="1">
                <a:solidFill>
                  <a:srgbClr val="0432FF"/>
                </a:solidFill>
              </a:rPr>
              <a:t>Ms</a:t>
            </a:r>
            <a:r>
              <a:rPr lang="en-US" sz="3200" dirty="0">
                <a:solidFill>
                  <a:srgbClr val="0432FF"/>
                </a:solidFill>
              </a:rPr>
              <a:t> Fischer — Disclosures</a:t>
            </a:r>
          </a:p>
        </p:txBody>
      </p:sp>
      <p:graphicFrame>
        <p:nvGraphicFramePr>
          <p:cNvPr id="6" name="Content Placeholder 3">
            <a:extLst>
              <a:ext uri="{FF2B5EF4-FFF2-40B4-BE49-F238E27FC236}">
                <a16:creationId xmlns:a16="http://schemas.microsoft.com/office/drawing/2014/main" id="{5F6C75BB-0401-7087-ACED-865E379D2A87}"/>
              </a:ext>
            </a:extLst>
          </p:cNvPr>
          <p:cNvGraphicFramePr>
            <a:graphicFrameLocks/>
          </p:cNvGraphicFramePr>
          <p:nvPr/>
        </p:nvGraphicFramePr>
        <p:xfrm>
          <a:off x="1236095" y="2204864"/>
          <a:ext cx="9719807" cy="1224136"/>
        </p:xfrm>
        <a:graphic>
          <a:graphicData uri="http://schemas.openxmlformats.org/drawingml/2006/table">
            <a:tbl>
              <a:tblPr firstRow="1" bandRow="1">
                <a:tableStyleId>{F2DE63D5-997A-4646-A377-4702673A728D}</a:tableStyleId>
              </a:tblPr>
              <a:tblGrid>
                <a:gridCol w="9719807">
                  <a:extLst>
                    <a:ext uri="{9D8B030D-6E8A-4147-A177-3AD203B41FA5}">
                      <a16:colId xmlns:a16="http://schemas.microsoft.com/office/drawing/2014/main" val="20000"/>
                    </a:ext>
                  </a:extLst>
                </a:gridCol>
              </a:tblGrid>
              <a:tr h="1224136">
                <a:tc>
                  <a:txBody>
                    <a:bodyPr/>
                    <a:lstStyle/>
                    <a:p>
                      <a:pPr algn="ctr"/>
                      <a:r>
                        <a:rPr lang="en-US" sz="1800" b="0" kern="1200" dirty="0">
                          <a:solidFill>
                            <a:schemeClr val="tx1"/>
                          </a:solidFill>
                          <a:effectLst/>
                          <a:latin typeface="+mn-lt"/>
                          <a:ea typeface="+mn-ea"/>
                          <a:cs typeface="+mn-cs"/>
                        </a:rPr>
                        <a:t>No relevant financial relationships to disclose.</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Tree>
    <p:custDataLst>
      <p:tags r:id="rId1"/>
    </p:custDataLst>
    <p:extLst>
      <p:ext uri="{BB962C8B-B14F-4D97-AF65-F5344CB8AC3E}">
        <p14:creationId xmlns:p14="http://schemas.microsoft.com/office/powerpoint/2010/main" val="7725635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05168-400D-158E-8173-1B475282B4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605E6B-F028-AAFF-18A8-1859DE3AB0AD}"/>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A20B5F1E-4261-637A-770F-461F41EB4EE8}"/>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For which patients are you prioritizing the triplet regimen of inavolisib/palbociclib/fulvestrant in the front-line setting? </a:t>
            </a:r>
          </a:p>
          <a:p>
            <a:pPr marL="98425" indent="0">
              <a:buNone/>
            </a:pPr>
            <a:r>
              <a:rPr lang="en-US" sz="2800" kern="100" dirty="0">
                <a:latin typeface="Arial" panose="020B0604020202020204" pitchFamily="34" charset="0"/>
                <a:ea typeface="Aptos" panose="020B0004020202020204" pitchFamily="34" charset="0"/>
                <a:cs typeface="Times New Roman" panose="02020603050405020304" pitchFamily="18" charset="0"/>
              </a:rPr>
              <a:t>What side effects can occur with </a:t>
            </a:r>
            <a:r>
              <a:rPr lang="en-US" sz="2800" dirty="0">
                <a:latin typeface="Arial" panose="020B0604020202020204" pitchFamily="34" charset="0"/>
                <a:cs typeface="Arial" panose="020B0604020202020204" pitchFamily="34" charset="0"/>
              </a:rPr>
              <a:t>inavolisib</a:t>
            </a:r>
            <a:r>
              <a:rPr lang="en-US" sz="2800" kern="100" dirty="0">
                <a:latin typeface="Arial" panose="020B0604020202020204" pitchFamily="34" charset="0"/>
                <a:ea typeface="Aptos" panose="020B0004020202020204" pitchFamily="34" charset="0"/>
                <a:cs typeface="Times New Roman" panose="02020603050405020304" pitchFamily="18" charset="0"/>
              </a:rPr>
              <a:t>? What are the top things that you would tell a patient who is to going receive </a:t>
            </a:r>
            <a:r>
              <a:rPr lang="en-US" sz="2800" dirty="0">
                <a:latin typeface="Arial" panose="020B0604020202020204" pitchFamily="34" charset="0"/>
                <a:cs typeface="Arial" panose="020B0604020202020204" pitchFamily="34" charset="0"/>
              </a:rPr>
              <a:t>inavolisib/palbociclib/fulvestrant </a:t>
            </a:r>
            <a:r>
              <a:rPr lang="en-US" sz="2800" kern="100" dirty="0">
                <a:latin typeface="Arial" panose="020B0604020202020204" pitchFamily="34" charset="0"/>
                <a:ea typeface="Aptos" panose="020B0004020202020204" pitchFamily="34" charset="0"/>
                <a:cs typeface="Times New Roman" panose="02020603050405020304" pitchFamily="18" charset="0"/>
              </a:rPr>
              <a:t>about potential toxicities? </a:t>
            </a:r>
          </a:p>
        </p:txBody>
      </p:sp>
    </p:spTree>
    <p:extLst>
      <p:ext uri="{BB962C8B-B14F-4D97-AF65-F5344CB8AC3E}">
        <p14:creationId xmlns:p14="http://schemas.microsoft.com/office/powerpoint/2010/main" val="37724559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9DEB4F-4CE3-123A-E116-6113F6BE1B2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E763B17-05E8-4870-6D08-DBBE5F3AF740}"/>
              </a:ext>
            </a:extLst>
          </p:cNvPr>
          <p:cNvSpPr/>
          <p:nvPr/>
        </p:nvSpPr>
        <p:spPr bwMode="auto">
          <a:xfrm>
            <a:off x="758948" y="2780928"/>
            <a:ext cx="10512305" cy="432048"/>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F439AB16-B75A-2E49-058A-82C44227143E}"/>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63F36229-3B4F-3066-12A7-1941A044F435}"/>
              </a:ext>
            </a:extLst>
          </p:cNvPr>
          <p:cNvSpPr>
            <a:spLocks noGrp="1"/>
          </p:cNvSpPr>
          <p:nvPr>
            <p:ph idx="1"/>
          </p:nvPr>
        </p:nvSpPr>
        <p:spPr>
          <a:xfrm>
            <a:off x="912286" y="1143000"/>
            <a:ext cx="10512306" cy="4799013"/>
          </a:xfrm>
        </p:spPr>
        <p:txBody>
          <a:bodyPr/>
          <a:lstStyle/>
          <a:p>
            <a:pPr marL="0" indent="0">
              <a:spcBef>
                <a:spcPts val="1800"/>
              </a:spcBef>
              <a:spcAft>
                <a:spcPts val="0"/>
              </a:spcAft>
              <a:buNone/>
            </a:pPr>
            <a:r>
              <a:rPr lang="en-US" sz="2500" dirty="0">
                <a:solidFill>
                  <a:srgbClr val="0432FF"/>
                </a:solidFill>
              </a:rPr>
              <a:t>Introduction: </a:t>
            </a:r>
            <a:r>
              <a:rPr lang="en-US" sz="2500" dirty="0">
                <a:solidFill>
                  <a:schemeClr val="tx1"/>
                </a:solidFill>
              </a:rPr>
              <a:t>Identification of Appropriate Candidates for Agents Targeting the PI3K/AKT/mTOR Pathway </a:t>
            </a:r>
          </a:p>
          <a:p>
            <a:pPr marL="0" indent="0">
              <a:spcBef>
                <a:spcPts val="1800"/>
              </a:spcBef>
              <a:spcAft>
                <a:spcPts val="0"/>
              </a:spcAft>
              <a:buNone/>
            </a:pPr>
            <a:r>
              <a:rPr lang="en-US" sz="2500" dirty="0">
                <a:solidFill>
                  <a:srgbClr val="0432FF"/>
                </a:solidFill>
              </a:rPr>
              <a:t>Module 1: </a:t>
            </a:r>
            <a:r>
              <a:rPr lang="en-US" sz="2500" dirty="0">
                <a:solidFill>
                  <a:schemeClr val="tx1"/>
                </a:solidFill>
              </a:rPr>
              <a:t>Role of Inavolisib in HR-Positive Metastatic Breast Cancer (mBC)</a:t>
            </a:r>
          </a:p>
          <a:p>
            <a:pPr marL="0" indent="0">
              <a:spcBef>
                <a:spcPts val="1800"/>
              </a:spcBef>
              <a:spcAft>
                <a:spcPts val="0"/>
              </a:spcAft>
              <a:buNone/>
            </a:pPr>
            <a:r>
              <a:rPr lang="en-US" sz="2500" dirty="0">
                <a:solidFill>
                  <a:schemeClr val="bg1"/>
                </a:solidFill>
              </a:rPr>
              <a:t>Module 2: Strategies to Prevent and Manage Hyperglycemia</a:t>
            </a:r>
          </a:p>
          <a:p>
            <a:pPr marL="0" indent="0">
              <a:spcBef>
                <a:spcPts val="1800"/>
              </a:spcBef>
              <a:spcAft>
                <a:spcPts val="0"/>
              </a:spcAft>
              <a:buNone/>
            </a:pPr>
            <a:r>
              <a:rPr lang="en-US" sz="2500" dirty="0">
                <a:solidFill>
                  <a:srgbClr val="0432FF"/>
                </a:solidFill>
              </a:rPr>
              <a:t>Module 3: </a:t>
            </a:r>
            <a:r>
              <a:rPr lang="en-US" sz="2500" dirty="0">
                <a:solidFill>
                  <a:schemeClr val="tx1"/>
                </a:solidFill>
              </a:rPr>
              <a:t>Clinical Utility of Capivasertib for HR-Positive mBC</a:t>
            </a:r>
            <a:r>
              <a:rPr lang="en-US" sz="2500" dirty="0">
                <a:solidFill>
                  <a:srgbClr val="0432FF"/>
                </a:solidFill>
              </a:rPr>
              <a:t> </a:t>
            </a:r>
          </a:p>
          <a:p>
            <a:pPr marL="0" indent="0">
              <a:spcBef>
                <a:spcPts val="1800"/>
              </a:spcBef>
              <a:spcAft>
                <a:spcPts val="0"/>
              </a:spcAft>
              <a:buNone/>
            </a:pPr>
            <a:r>
              <a:rPr lang="en-US" sz="2500" dirty="0">
                <a:solidFill>
                  <a:srgbClr val="0432FF"/>
                </a:solidFill>
              </a:rPr>
              <a:t>Module 4: </a:t>
            </a:r>
            <a:r>
              <a:rPr lang="en-US" sz="2500" dirty="0">
                <a:solidFill>
                  <a:schemeClr val="tx1"/>
                </a:solidFill>
              </a:rPr>
              <a:t>Mitigation and Management of Gastrointestinal Adverse Events </a:t>
            </a:r>
          </a:p>
          <a:p>
            <a:pPr marL="0" indent="0">
              <a:spcBef>
                <a:spcPts val="1800"/>
              </a:spcBef>
              <a:spcAft>
                <a:spcPts val="0"/>
              </a:spcAft>
              <a:buNone/>
            </a:pPr>
            <a:r>
              <a:rPr lang="en-US" sz="2500" dirty="0">
                <a:solidFill>
                  <a:srgbClr val="0432FF"/>
                </a:solidFill>
              </a:rPr>
              <a:t>Module 5: </a:t>
            </a:r>
            <a:r>
              <a:rPr lang="en-US" sz="2500" dirty="0">
                <a:solidFill>
                  <a:schemeClr val="tx1"/>
                </a:solidFill>
              </a:rPr>
              <a:t>Management of Dermatologic Adverse Events </a:t>
            </a:r>
          </a:p>
          <a:p>
            <a:pPr marL="0" indent="0">
              <a:spcBef>
                <a:spcPts val="1800"/>
              </a:spcBef>
              <a:spcAft>
                <a:spcPts val="0"/>
              </a:spcAft>
              <a:buNone/>
            </a:pPr>
            <a:r>
              <a:rPr lang="en-US" sz="2500" dirty="0">
                <a:solidFill>
                  <a:srgbClr val="0432FF"/>
                </a:solidFill>
              </a:rPr>
              <a:t>Module 6: </a:t>
            </a:r>
            <a:r>
              <a:rPr lang="en-US" sz="2500" dirty="0">
                <a:solidFill>
                  <a:schemeClr val="tx1"/>
                </a:solidFill>
              </a:rPr>
              <a:t>Potential Role of Gedatolisib in the Management of HR-Positive mBC</a:t>
            </a:r>
          </a:p>
          <a:p>
            <a:pPr marL="0" indent="0">
              <a:spcBef>
                <a:spcPts val="1800"/>
              </a:spcBef>
              <a:spcAft>
                <a:spcPts val="0"/>
              </a:spcAft>
              <a:buNone/>
            </a:pPr>
            <a:r>
              <a:rPr lang="en-US" sz="2500" dirty="0">
                <a:solidFill>
                  <a:srgbClr val="0432FF"/>
                </a:solidFill>
              </a:rPr>
              <a:t>Module 7: </a:t>
            </a:r>
            <a:r>
              <a:rPr lang="en-US" sz="2500" dirty="0">
                <a:solidFill>
                  <a:schemeClr val="tx1"/>
                </a:solidFill>
              </a:rPr>
              <a:t>Monitoring and Management of Cytopenias</a:t>
            </a:r>
          </a:p>
        </p:txBody>
      </p:sp>
    </p:spTree>
    <p:extLst>
      <p:ext uri="{BB962C8B-B14F-4D97-AF65-F5344CB8AC3E}">
        <p14:creationId xmlns:p14="http://schemas.microsoft.com/office/powerpoint/2010/main" val="127829325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9BF7AA6-C4D8-B252-5887-A0BCEC5B18EC}"/>
              </a:ext>
            </a:extLst>
          </p:cNvPr>
          <p:cNvSpPr>
            <a:spLocks noGrp="1"/>
          </p:cNvSpPr>
          <p:nvPr>
            <p:ph type="ctrTitle"/>
          </p:nvPr>
        </p:nvSpPr>
        <p:spPr>
          <a:xfrm>
            <a:off x="1524000" y="1122363"/>
            <a:ext cx="9416716" cy="2387600"/>
          </a:xfrm>
        </p:spPr>
        <p:txBody>
          <a:bodyPr>
            <a:normAutofit fontScale="90000"/>
          </a:bodyPr>
          <a:lstStyle/>
          <a:p>
            <a:r>
              <a:rPr lang="en-US" b="1" dirty="0"/>
              <a:t>Hyperglycemia Associated with Agents Targeting the PI3K/AKT/mTOR Pathway</a:t>
            </a:r>
            <a:endParaRPr lang="en-US" dirty="0"/>
          </a:p>
        </p:txBody>
      </p:sp>
      <p:sp>
        <p:nvSpPr>
          <p:cNvPr id="6" name="Subtitle 5">
            <a:extLst>
              <a:ext uri="{FF2B5EF4-FFF2-40B4-BE49-F238E27FC236}">
                <a16:creationId xmlns:a16="http://schemas.microsoft.com/office/drawing/2014/main" id="{1BFFF80F-E922-B693-3623-B8E0C0625391}"/>
              </a:ext>
            </a:extLst>
          </p:cNvPr>
          <p:cNvSpPr>
            <a:spLocks noGrp="1"/>
          </p:cNvSpPr>
          <p:nvPr>
            <p:ph type="subTitle" idx="1"/>
          </p:nvPr>
        </p:nvSpPr>
        <p:spPr>
          <a:xfrm>
            <a:off x="1524000" y="4079875"/>
            <a:ext cx="9144000" cy="1655762"/>
          </a:xfrm>
        </p:spPr>
        <p:txBody>
          <a:bodyPr>
            <a:normAutofit lnSpcReduction="10000"/>
          </a:bodyPr>
          <a:lstStyle/>
          <a:p>
            <a:r>
              <a:rPr lang="en-US" b="1" dirty="0"/>
              <a:t>Melissa </a:t>
            </a:r>
            <a:r>
              <a:rPr lang="en-US" b="1" dirty="0" err="1"/>
              <a:t>Rikal</a:t>
            </a:r>
            <a:r>
              <a:rPr lang="en-US" b="1" dirty="0"/>
              <a:t>, FNP-BC, AOCNP</a:t>
            </a:r>
          </a:p>
          <a:p>
            <a:r>
              <a:rPr lang="en-US" dirty="0"/>
              <a:t>Nurse Practitioner</a:t>
            </a:r>
          </a:p>
          <a:p>
            <a:r>
              <a:rPr lang="en-US" dirty="0"/>
              <a:t>Sarah Cannon Research Institute</a:t>
            </a:r>
          </a:p>
          <a:p>
            <a:r>
              <a:rPr lang="en-US" dirty="0"/>
              <a:t>Nashville, Tennessee</a:t>
            </a:r>
          </a:p>
        </p:txBody>
      </p:sp>
    </p:spTree>
    <p:extLst>
      <p:ext uri="{BB962C8B-B14F-4D97-AF65-F5344CB8AC3E}">
        <p14:creationId xmlns:p14="http://schemas.microsoft.com/office/powerpoint/2010/main" val="83750105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11348B6-144A-7E05-DD83-E0E5E6D8F700}"/>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17451" r="17687"/>
          <a:stretch>
            <a:fillRect/>
          </a:stretch>
        </p:blipFill>
        <p:spPr>
          <a:xfrm>
            <a:off x="6256420" y="1282864"/>
            <a:ext cx="5304742" cy="5452381"/>
          </a:xfrm>
          <a:prstGeom prst="rect">
            <a:avLst/>
          </a:prstGeom>
        </p:spPr>
      </p:pic>
      <p:sp>
        <p:nvSpPr>
          <p:cNvPr id="2" name="Title 1">
            <a:extLst>
              <a:ext uri="{FF2B5EF4-FFF2-40B4-BE49-F238E27FC236}">
                <a16:creationId xmlns:a16="http://schemas.microsoft.com/office/drawing/2014/main" id="{6728E593-C259-8C87-D45F-1A823F79E194}"/>
              </a:ext>
            </a:extLst>
          </p:cNvPr>
          <p:cNvSpPr>
            <a:spLocks noGrp="1"/>
          </p:cNvSpPr>
          <p:nvPr>
            <p:ph type="title"/>
          </p:nvPr>
        </p:nvSpPr>
        <p:spPr>
          <a:xfrm>
            <a:off x="838200" y="466190"/>
            <a:ext cx="10760242" cy="693654"/>
          </a:xfrm>
        </p:spPr>
        <p:txBody>
          <a:bodyPr>
            <a:normAutofit fontScale="90000"/>
          </a:bodyPr>
          <a:lstStyle/>
          <a:p>
            <a:r>
              <a:rPr lang="en-US" dirty="0"/>
              <a:t>Mechanism of hyperglycemia with PI3K/AKT/mTOR pathway inhibitors</a:t>
            </a:r>
          </a:p>
        </p:txBody>
      </p:sp>
      <p:sp>
        <p:nvSpPr>
          <p:cNvPr id="7" name="Content Placeholder 6">
            <a:extLst>
              <a:ext uri="{FF2B5EF4-FFF2-40B4-BE49-F238E27FC236}">
                <a16:creationId xmlns:a16="http://schemas.microsoft.com/office/drawing/2014/main" id="{EE86C685-C6B0-52C0-A6AF-7B07A3B0E7C3}"/>
              </a:ext>
            </a:extLst>
          </p:cNvPr>
          <p:cNvSpPr>
            <a:spLocks noGrp="1"/>
          </p:cNvSpPr>
          <p:nvPr>
            <p:ph sz="half" idx="1"/>
          </p:nvPr>
        </p:nvSpPr>
        <p:spPr>
          <a:xfrm>
            <a:off x="630838" y="1825625"/>
            <a:ext cx="5986913" cy="3872531"/>
          </a:xfrm>
        </p:spPr>
        <p:txBody>
          <a:bodyPr/>
          <a:lstStyle/>
          <a:p>
            <a:r>
              <a:rPr lang="en-US" dirty="0"/>
              <a:t>Inhibition of the PI3K/AKT/mTOR pathway impairs insulin signaling </a:t>
            </a:r>
          </a:p>
          <a:p>
            <a:r>
              <a:rPr lang="en-US" dirty="0"/>
              <a:t>↓ Glucose uptake in muscle and adipose tissue </a:t>
            </a:r>
          </a:p>
          <a:p>
            <a:r>
              <a:rPr lang="en-US" dirty="0"/>
              <a:t>↑ Hepatic glucose production→ elevated blood glucose </a:t>
            </a:r>
          </a:p>
          <a:p>
            <a:endParaRPr lang="en-US" dirty="0"/>
          </a:p>
        </p:txBody>
      </p:sp>
    </p:spTree>
    <p:extLst>
      <p:ext uri="{BB962C8B-B14F-4D97-AF65-F5344CB8AC3E}">
        <p14:creationId xmlns:p14="http://schemas.microsoft.com/office/powerpoint/2010/main" val="1607753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092AC-B423-81A6-95FC-CA671D4AB730}"/>
              </a:ext>
            </a:extLst>
          </p:cNvPr>
          <p:cNvSpPr>
            <a:spLocks noGrp="1"/>
          </p:cNvSpPr>
          <p:nvPr>
            <p:ph type="title"/>
          </p:nvPr>
        </p:nvSpPr>
        <p:spPr/>
        <p:txBody>
          <a:bodyPr/>
          <a:lstStyle/>
          <a:p>
            <a:r>
              <a:rPr lang="en-US" dirty="0"/>
              <a:t>Risk Factors for Hyperglycemia with PI3K/AKT/mTOR Inhibitors</a:t>
            </a:r>
          </a:p>
        </p:txBody>
      </p:sp>
      <p:sp>
        <p:nvSpPr>
          <p:cNvPr id="3" name="Content Placeholder 2">
            <a:extLst>
              <a:ext uri="{FF2B5EF4-FFF2-40B4-BE49-F238E27FC236}">
                <a16:creationId xmlns:a16="http://schemas.microsoft.com/office/drawing/2014/main" id="{C927052F-1CD4-0E0C-13A3-A6C9965DC90A}"/>
              </a:ext>
            </a:extLst>
          </p:cNvPr>
          <p:cNvSpPr>
            <a:spLocks noGrp="1"/>
          </p:cNvSpPr>
          <p:nvPr>
            <p:ph idx="1"/>
          </p:nvPr>
        </p:nvSpPr>
        <p:spPr/>
        <p:txBody>
          <a:bodyPr>
            <a:normAutofit fontScale="77500" lnSpcReduction="20000"/>
          </a:bodyPr>
          <a:lstStyle/>
          <a:p>
            <a:r>
              <a:rPr lang="en-US" b="1" dirty="0"/>
              <a:t>Patient-Related Risk Factors:</a:t>
            </a:r>
            <a:endParaRPr lang="en-US" dirty="0"/>
          </a:p>
          <a:p>
            <a:pPr lvl="1"/>
            <a:r>
              <a:rPr lang="en-US" dirty="0"/>
              <a:t>Pre-existing Type 2 Diabetes or prediabetes </a:t>
            </a:r>
          </a:p>
          <a:p>
            <a:pPr lvl="1"/>
            <a:r>
              <a:rPr lang="en-US" dirty="0"/>
              <a:t>Obesity (↑ insulin resistance) </a:t>
            </a:r>
          </a:p>
          <a:p>
            <a:pPr lvl="1"/>
            <a:r>
              <a:rPr lang="en-US" dirty="0"/>
              <a:t>Advanced age </a:t>
            </a:r>
          </a:p>
          <a:p>
            <a:pPr lvl="1"/>
            <a:r>
              <a:rPr lang="en-US" dirty="0"/>
              <a:t>Family history of diabetes </a:t>
            </a:r>
          </a:p>
          <a:p>
            <a:pPr lvl="1"/>
            <a:r>
              <a:rPr lang="en-US" dirty="0"/>
              <a:t>Sedentary lifestyle </a:t>
            </a:r>
          </a:p>
          <a:p>
            <a:r>
              <a:rPr lang="en-US" b="1" dirty="0"/>
              <a:t>Treatment-Related Risk Factors:</a:t>
            </a:r>
            <a:endParaRPr lang="en-US" dirty="0"/>
          </a:p>
          <a:p>
            <a:pPr lvl="1"/>
            <a:r>
              <a:rPr lang="en-US" dirty="0"/>
              <a:t>Use of potent PI3K inhibitors (e.g., Alpelisib) </a:t>
            </a:r>
          </a:p>
          <a:p>
            <a:pPr lvl="1"/>
            <a:r>
              <a:rPr lang="en-US" dirty="0"/>
              <a:t>Higher drug doses or combination regimens </a:t>
            </a:r>
          </a:p>
          <a:p>
            <a:pPr lvl="1"/>
            <a:r>
              <a:rPr lang="en-US" dirty="0"/>
              <a:t>Concurrent use of corticosteroids </a:t>
            </a:r>
          </a:p>
          <a:p>
            <a:pPr lvl="1"/>
            <a:r>
              <a:rPr lang="en-US" dirty="0"/>
              <a:t>Longer duration of therapy </a:t>
            </a:r>
          </a:p>
          <a:p>
            <a:r>
              <a:rPr lang="en-US" b="1" dirty="0"/>
              <a:t>Laboratory/Clinical Risk Indicators:</a:t>
            </a:r>
            <a:endParaRPr lang="en-US" dirty="0"/>
          </a:p>
          <a:p>
            <a:pPr lvl="1"/>
            <a:r>
              <a:rPr lang="en-US" dirty="0"/>
              <a:t>Elevated baseline fasting plasma glucose </a:t>
            </a:r>
          </a:p>
          <a:p>
            <a:pPr lvl="1"/>
            <a:r>
              <a:rPr lang="en-US" dirty="0"/>
              <a:t>High HbA1c prior to treatment </a:t>
            </a:r>
          </a:p>
          <a:p>
            <a:pPr lvl="1"/>
            <a:r>
              <a:rPr lang="en-US" dirty="0"/>
              <a:t>Insulin resistance markers (e.g., high fasting insulin)</a:t>
            </a:r>
          </a:p>
          <a:p>
            <a:endParaRPr lang="en-US" dirty="0"/>
          </a:p>
        </p:txBody>
      </p:sp>
    </p:spTree>
    <p:extLst>
      <p:ext uri="{BB962C8B-B14F-4D97-AF65-F5344CB8AC3E}">
        <p14:creationId xmlns:p14="http://schemas.microsoft.com/office/powerpoint/2010/main" val="40041484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CB269-B73D-DE01-B29D-FA2E6821A4D2}"/>
              </a:ext>
            </a:extLst>
          </p:cNvPr>
          <p:cNvSpPr>
            <a:spLocks noGrp="1"/>
          </p:cNvSpPr>
          <p:nvPr>
            <p:ph type="title"/>
          </p:nvPr>
        </p:nvSpPr>
        <p:spPr>
          <a:xfrm>
            <a:off x="326571" y="435429"/>
            <a:ext cx="12072258" cy="620486"/>
          </a:xfrm>
        </p:spPr>
        <p:txBody>
          <a:bodyPr>
            <a:normAutofit/>
          </a:bodyPr>
          <a:lstStyle/>
          <a:p>
            <a:r>
              <a:rPr lang="en-US" sz="3200" dirty="0"/>
              <a:t>Comparative Hyperglycemia with PI3K/AKT/mTOR Pathway Inhibitors</a:t>
            </a:r>
          </a:p>
        </p:txBody>
      </p:sp>
      <p:sp>
        <p:nvSpPr>
          <p:cNvPr id="3" name="Content Placeholder 2">
            <a:extLst>
              <a:ext uri="{FF2B5EF4-FFF2-40B4-BE49-F238E27FC236}">
                <a16:creationId xmlns:a16="http://schemas.microsoft.com/office/drawing/2014/main" id="{AFF4C7D6-E76B-CF11-2A57-5F4218EB9915}"/>
              </a:ext>
            </a:extLst>
          </p:cNvPr>
          <p:cNvSpPr>
            <a:spLocks noGrp="1"/>
          </p:cNvSpPr>
          <p:nvPr>
            <p:ph idx="1"/>
          </p:nvPr>
        </p:nvSpPr>
        <p:spPr>
          <a:xfrm>
            <a:off x="718458" y="1371601"/>
            <a:ext cx="11038114" cy="5181599"/>
          </a:xfrm>
        </p:spPr>
        <p:txBody>
          <a:bodyPr>
            <a:normAutofit fontScale="55000" lnSpcReduction="20000"/>
          </a:bodyPr>
          <a:lstStyle/>
          <a:p>
            <a:pPr marL="0" indent="0">
              <a:buNone/>
            </a:pPr>
            <a:r>
              <a:rPr lang="en-US" b="1" dirty="0"/>
              <a:t>1. Incidence (All-grade hyperglycemia)</a:t>
            </a:r>
          </a:p>
          <a:p>
            <a:pPr lvl="1"/>
            <a:r>
              <a:rPr lang="en-US" b="1" dirty="0"/>
              <a:t>Inavolisib</a:t>
            </a:r>
            <a:r>
              <a:rPr lang="en-US" dirty="0"/>
              <a:t>: ~58–85% (highest among approved agents) </a:t>
            </a:r>
          </a:p>
          <a:p>
            <a:pPr lvl="1"/>
            <a:r>
              <a:rPr lang="en-US" b="1" dirty="0"/>
              <a:t>Alpelisib</a:t>
            </a:r>
            <a:r>
              <a:rPr lang="en-US" dirty="0"/>
              <a:t>: ~60–65% </a:t>
            </a:r>
          </a:p>
          <a:p>
            <a:pPr lvl="1"/>
            <a:r>
              <a:rPr lang="en-US" b="1" dirty="0"/>
              <a:t>Capivasertib</a:t>
            </a:r>
            <a:r>
              <a:rPr lang="en-US" dirty="0"/>
              <a:t>: ~16–37% (lower vs PI3K inhibitors) </a:t>
            </a:r>
          </a:p>
          <a:p>
            <a:pPr lvl="1"/>
            <a:r>
              <a:rPr lang="en-US" b="1" dirty="0"/>
              <a:t>Gedatolisib</a:t>
            </a:r>
            <a:r>
              <a:rPr lang="en-US" dirty="0"/>
              <a:t> (investigational): ~9-11%</a:t>
            </a:r>
          </a:p>
          <a:p>
            <a:pPr marL="0" indent="0">
              <a:buNone/>
            </a:pPr>
            <a:r>
              <a:rPr lang="en-US" b="1" dirty="0"/>
              <a:t>*Key pattern:</a:t>
            </a:r>
            <a:r>
              <a:rPr lang="en-US" dirty="0"/>
              <a:t> PI3K</a:t>
            </a:r>
            <a:r>
              <a:rPr lang="el-GR" dirty="0"/>
              <a:t>α </a:t>
            </a:r>
            <a:r>
              <a:rPr lang="en-US" dirty="0"/>
              <a:t>inhibitors &gt; AKT inhibitors in frequency</a:t>
            </a:r>
          </a:p>
          <a:p>
            <a:pPr marL="0" indent="0">
              <a:buNone/>
            </a:pPr>
            <a:r>
              <a:rPr lang="en-US" b="1" dirty="0"/>
              <a:t>2. Severity (Grade ≥3 hyperglycemia)</a:t>
            </a:r>
          </a:p>
          <a:p>
            <a:pPr lvl="1"/>
            <a:r>
              <a:rPr lang="en-US" b="1" dirty="0"/>
              <a:t>Alpelisib</a:t>
            </a:r>
            <a:r>
              <a:rPr lang="en-US" dirty="0"/>
              <a:t>: ~33–37% (highest severity burden) </a:t>
            </a:r>
          </a:p>
          <a:p>
            <a:pPr lvl="1"/>
            <a:r>
              <a:rPr lang="en-US" b="1" dirty="0"/>
              <a:t>Inavolisib</a:t>
            </a:r>
            <a:r>
              <a:rPr lang="en-US" dirty="0"/>
              <a:t>: ~5–6% (lower severe rate despite high incidence) </a:t>
            </a:r>
          </a:p>
          <a:p>
            <a:pPr lvl="1"/>
            <a:r>
              <a:rPr lang="en-US" b="1" dirty="0"/>
              <a:t>Capivasertib</a:t>
            </a:r>
            <a:r>
              <a:rPr lang="en-US" dirty="0"/>
              <a:t>: ~2–3%</a:t>
            </a:r>
          </a:p>
          <a:p>
            <a:pPr lvl="1"/>
            <a:r>
              <a:rPr lang="en-US" b="1" dirty="0"/>
              <a:t>Gedatolisib</a:t>
            </a:r>
            <a:r>
              <a:rPr lang="en-US" dirty="0"/>
              <a:t>: ~2%</a:t>
            </a:r>
          </a:p>
          <a:p>
            <a:r>
              <a:rPr lang="en-US" dirty="0"/>
              <a:t>*</a:t>
            </a:r>
            <a:r>
              <a:rPr lang="en-US" b="1" dirty="0"/>
              <a:t>Key pattern: </a:t>
            </a:r>
            <a:r>
              <a:rPr lang="en-US" dirty="0"/>
              <a:t>Severity highest with alpelisib </a:t>
            </a:r>
          </a:p>
          <a:p>
            <a:pPr marL="0" indent="0">
              <a:buNone/>
            </a:pPr>
            <a:r>
              <a:rPr lang="en-US" b="1" dirty="0"/>
              <a:t>3. Timing of Onset</a:t>
            </a:r>
          </a:p>
          <a:p>
            <a:pPr lvl="1"/>
            <a:r>
              <a:rPr lang="en-US" b="1" dirty="0"/>
              <a:t>Alpelisib</a:t>
            </a:r>
            <a:r>
              <a:rPr lang="en-US" dirty="0"/>
              <a:t>: rapid onset; median ~15 days (often within 1–2 weeks) </a:t>
            </a:r>
          </a:p>
          <a:p>
            <a:pPr lvl="1"/>
            <a:r>
              <a:rPr lang="en-US" b="1" dirty="0"/>
              <a:t>Inavolisib</a:t>
            </a:r>
            <a:r>
              <a:rPr lang="en-US" dirty="0"/>
              <a:t>: early onset </a:t>
            </a:r>
          </a:p>
          <a:p>
            <a:pPr lvl="1"/>
            <a:r>
              <a:rPr lang="en-US" b="1" dirty="0"/>
              <a:t>Capivasertib</a:t>
            </a:r>
            <a:r>
              <a:rPr lang="en-US" dirty="0"/>
              <a:t>: generally later and less abrupt </a:t>
            </a:r>
          </a:p>
          <a:p>
            <a:pPr lvl="1"/>
            <a:r>
              <a:rPr lang="en-US" b="1" dirty="0"/>
              <a:t>Gedatolisib</a:t>
            </a:r>
            <a:r>
              <a:rPr lang="en-US" dirty="0"/>
              <a:t>: limited published timing; likely early but variable</a:t>
            </a:r>
          </a:p>
          <a:p>
            <a:pPr marL="0" indent="0">
              <a:buNone/>
            </a:pPr>
            <a:r>
              <a:rPr lang="en-US" b="1" dirty="0"/>
              <a:t>*Key pattern:</a:t>
            </a:r>
          </a:p>
          <a:p>
            <a:pPr marL="0" indent="0">
              <a:buNone/>
            </a:pPr>
            <a:r>
              <a:rPr lang="en-US" dirty="0"/>
              <a:t>	PI3K inhibitors → early, rapid onset </a:t>
            </a:r>
          </a:p>
          <a:p>
            <a:pPr marL="0" indent="0">
              <a:buNone/>
            </a:pPr>
            <a:r>
              <a:rPr lang="en-US" dirty="0"/>
              <a:t>	AKT inhibitors → less abrupt, less frequent</a:t>
            </a:r>
          </a:p>
          <a:p>
            <a:pPr marL="457200" lvl="1" indent="0">
              <a:buNone/>
            </a:pPr>
            <a:endParaRPr lang="en-US" dirty="0"/>
          </a:p>
          <a:p>
            <a:endParaRPr lang="en-US" dirty="0"/>
          </a:p>
        </p:txBody>
      </p:sp>
    </p:spTree>
    <p:extLst>
      <p:ext uri="{BB962C8B-B14F-4D97-AF65-F5344CB8AC3E}">
        <p14:creationId xmlns:p14="http://schemas.microsoft.com/office/powerpoint/2010/main" val="190373404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278A89C-4F18-7D11-430A-5A279BA0AD8A}"/>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180045984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B03D48C-2F13-4B0B-E793-156795E8114D}"/>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6844489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3769E-4F87-6BD2-391F-4A7DFCCA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91A4A5-9C3C-737E-4F33-02E5DF87132F}"/>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4660228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91467-831C-3EE2-8528-C09D4FCAA756}"/>
              </a:ext>
            </a:extLst>
          </p:cNvPr>
          <p:cNvSpPr>
            <a:spLocks noGrp="1"/>
          </p:cNvSpPr>
          <p:nvPr>
            <p:ph type="title"/>
          </p:nvPr>
        </p:nvSpPr>
        <p:spPr/>
        <p:txBody>
          <a:bodyPr>
            <a:normAutofit fontScale="90000"/>
          </a:bodyPr>
          <a:lstStyle/>
          <a:p>
            <a:r>
              <a:rPr lang="en-US" dirty="0"/>
              <a:t>Case Study: Metastatic ER+ / HER2-Negative Breast Cancer Complicated by </a:t>
            </a:r>
            <a:r>
              <a:rPr lang="en-US" dirty="0" err="1"/>
              <a:t>Alpelisib</a:t>
            </a:r>
            <a:r>
              <a:rPr lang="en-US" dirty="0"/>
              <a:t>-Induced Hyperglycemia</a:t>
            </a:r>
          </a:p>
        </p:txBody>
      </p:sp>
      <p:sp>
        <p:nvSpPr>
          <p:cNvPr id="3" name="Content Placeholder 2">
            <a:extLst>
              <a:ext uri="{FF2B5EF4-FFF2-40B4-BE49-F238E27FC236}">
                <a16:creationId xmlns:a16="http://schemas.microsoft.com/office/drawing/2014/main" id="{7F80B25A-A945-F54C-B218-F21CAA1EB052}"/>
              </a:ext>
            </a:extLst>
          </p:cNvPr>
          <p:cNvSpPr>
            <a:spLocks noGrp="1"/>
          </p:cNvSpPr>
          <p:nvPr>
            <p:ph idx="1"/>
          </p:nvPr>
        </p:nvSpPr>
        <p:spPr/>
        <p:txBody>
          <a:bodyPr>
            <a:normAutofit/>
          </a:bodyPr>
          <a:lstStyle/>
          <a:p>
            <a:pPr marL="0" indent="0">
              <a:buNone/>
            </a:pPr>
            <a:endParaRPr lang="en-US" sz="1800" b="1" dirty="0"/>
          </a:p>
          <a:p>
            <a:pPr marL="0" indent="0">
              <a:buNone/>
            </a:pPr>
            <a:r>
              <a:rPr lang="en-US" sz="1800" b="1" dirty="0"/>
              <a:t>Patient: </a:t>
            </a:r>
            <a:r>
              <a:rPr lang="en-US" sz="1800" dirty="0"/>
              <a:t>58-year old Caucasian female with HR+ HER2- metastatic breast cancer. She works as a high school art teacher, lives alone in a suburban area. Divorced, one adult daughter living out of state. Actively involved in a local community theater group where she designs costumes. The patient has a strong creative identity and values independence. She is hesitant to “burden” her daughter and often underreports symptoms to avoid worrying others. She also relies heavily on comfort foods during periods of stress and is overweight as a result. </a:t>
            </a:r>
          </a:p>
          <a:p>
            <a:pPr marL="0" lvl="0" indent="0" eaLnBrk="0" fontAlgn="base" hangingPunct="0">
              <a:lnSpc>
                <a:spcPct val="100000"/>
              </a:lnSpc>
              <a:spcBef>
                <a:spcPct val="0"/>
              </a:spcBef>
              <a:spcAft>
                <a:spcPct val="0"/>
              </a:spcAft>
              <a:buNone/>
            </a:pPr>
            <a:endParaRPr lang="en-US" sz="1800" dirty="0"/>
          </a:p>
          <a:p>
            <a:pPr marL="0" lvl="0" indent="0" eaLnBrk="0" fontAlgn="base" hangingPunct="0">
              <a:lnSpc>
                <a:spcPct val="100000"/>
              </a:lnSpc>
              <a:spcBef>
                <a:spcPct val="0"/>
              </a:spcBef>
              <a:spcAft>
                <a:spcPct val="0"/>
              </a:spcAft>
              <a:buNone/>
            </a:pPr>
            <a:r>
              <a:rPr lang="en-US" sz="1800" b="1" dirty="0"/>
              <a:t>History: </a:t>
            </a:r>
            <a:r>
              <a:rPr lang="en-US" altLang="en-US" sz="1800" dirty="0"/>
              <a:t>Prior early breast cancer, ER-positive, PR-positive, HER2-negative; s/p lumpectomy, adjuvant chemo and radiation. Completed 5 years of adjuvant AI, 2 years later develops back pain  and imaging revealed bone metastases (spine, pelvis); Biopsy confirmed metastatic ER+/HER2-negative disease. 1</a:t>
            </a:r>
            <a:r>
              <a:rPr lang="en-US" altLang="en-US" sz="1800" baseline="30000" dirty="0"/>
              <a:t>st</a:t>
            </a:r>
            <a:r>
              <a:rPr lang="en-US" altLang="en-US" sz="1800" dirty="0"/>
              <a:t> line CDK4/6 inhibitor + letrozole with zoledronic acid, Achieved stable disease for ~18 months, then surveillance scans show PD to liver. NGS liquid biopsy performed showing PIK3CA mutation.</a:t>
            </a:r>
          </a:p>
          <a:p>
            <a:pPr marL="0" lvl="0" indent="0" eaLnBrk="0" fontAlgn="base" hangingPunct="0">
              <a:lnSpc>
                <a:spcPct val="100000"/>
              </a:lnSpc>
              <a:spcBef>
                <a:spcPct val="0"/>
              </a:spcBef>
              <a:spcAft>
                <a:spcPct val="0"/>
              </a:spcAft>
              <a:buNone/>
            </a:pPr>
            <a:endParaRPr lang="en-US" altLang="en-US" sz="1800" dirty="0"/>
          </a:p>
          <a:p>
            <a:pPr marL="0" lvl="0" indent="0" eaLnBrk="0" fontAlgn="base" hangingPunct="0">
              <a:lnSpc>
                <a:spcPct val="100000"/>
              </a:lnSpc>
              <a:spcBef>
                <a:spcPct val="0"/>
              </a:spcBef>
              <a:spcAft>
                <a:spcPct val="0"/>
              </a:spcAft>
              <a:buNone/>
            </a:pPr>
            <a:r>
              <a:rPr lang="en-US" altLang="en-US" sz="1800" b="1" dirty="0"/>
              <a:t>Current Treatment: </a:t>
            </a:r>
            <a:r>
              <a:rPr lang="en-US" altLang="en-US" sz="1800" dirty="0" err="1"/>
              <a:t>alpelisib</a:t>
            </a:r>
            <a:r>
              <a:rPr lang="en-US" altLang="en-US" sz="1800" dirty="0"/>
              <a:t> + fulvestrant</a:t>
            </a:r>
          </a:p>
          <a:p>
            <a:endParaRPr lang="en-US" dirty="0"/>
          </a:p>
          <a:p>
            <a:endParaRPr lang="en-US" dirty="0"/>
          </a:p>
        </p:txBody>
      </p:sp>
    </p:spTree>
    <p:extLst>
      <p:ext uri="{BB962C8B-B14F-4D97-AF65-F5344CB8AC3E}">
        <p14:creationId xmlns:p14="http://schemas.microsoft.com/office/powerpoint/2010/main" val="82666722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EFD1C-E826-4EE9-247F-4859E8739B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E3ACF8-76D7-EBEC-C6B1-AC1DAA766BEE}"/>
              </a:ext>
            </a:extLst>
          </p:cNvPr>
          <p:cNvSpPr>
            <a:spLocks noGrp="1"/>
          </p:cNvSpPr>
          <p:nvPr>
            <p:ph type="title"/>
          </p:nvPr>
        </p:nvSpPr>
        <p:spPr>
          <a:xfrm>
            <a:off x="916516" y="116632"/>
            <a:ext cx="10358967" cy="1196752"/>
          </a:xfrm>
        </p:spPr>
        <p:txBody>
          <a:bodyPr/>
          <a:lstStyle/>
          <a:p>
            <a:r>
              <a:rPr lang="en-US" sz="3200" dirty="0" err="1">
                <a:solidFill>
                  <a:srgbClr val="0432FF"/>
                </a:solidFill>
              </a:rPr>
              <a:t>Ms</a:t>
            </a:r>
            <a:r>
              <a:rPr lang="en-US" sz="3200" dirty="0">
                <a:solidFill>
                  <a:srgbClr val="0432FF"/>
                </a:solidFill>
              </a:rPr>
              <a:t> Rikal — Disclosures</a:t>
            </a:r>
          </a:p>
        </p:txBody>
      </p:sp>
      <p:graphicFrame>
        <p:nvGraphicFramePr>
          <p:cNvPr id="5" name="Content Placeholder 3">
            <a:extLst>
              <a:ext uri="{FF2B5EF4-FFF2-40B4-BE49-F238E27FC236}">
                <a16:creationId xmlns:a16="http://schemas.microsoft.com/office/drawing/2014/main" id="{427AAF8F-9B9B-899A-7DCD-E7A9F0324E45}"/>
              </a:ext>
            </a:extLst>
          </p:cNvPr>
          <p:cNvGraphicFramePr>
            <a:graphicFrameLocks/>
          </p:cNvGraphicFramePr>
          <p:nvPr>
            <p:extLst>
              <p:ext uri="{D42A27DB-BD31-4B8C-83A1-F6EECF244321}">
                <p14:modId xmlns:p14="http://schemas.microsoft.com/office/powerpoint/2010/main" val="2863011473"/>
              </p:ext>
            </p:extLst>
          </p:nvPr>
        </p:nvGraphicFramePr>
        <p:xfrm>
          <a:off x="983556" y="1772816"/>
          <a:ext cx="9793087" cy="2304256"/>
        </p:xfrm>
        <a:graphic>
          <a:graphicData uri="http://schemas.openxmlformats.org/drawingml/2006/table">
            <a:tbl>
              <a:tblPr firstRow="1" bandRow="1">
                <a:tableStyleId>{F2DE63D5-997A-4646-A377-4702673A728D}</a:tableStyleId>
              </a:tblPr>
              <a:tblGrid>
                <a:gridCol w="2688298">
                  <a:extLst>
                    <a:ext uri="{9D8B030D-6E8A-4147-A177-3AD203B41FA5}">
                      <a16:colId xmlns:a16="http://schemas.microsoft.com/office/drawing/2014/main" val="20000"/>
                    </a:ext>
                  </a:extLst>
                </a:gridCol>
                <a:gridCol w="7104789">
                  <a:extLst>
                    <a:ext uri="{9D8B030D-6E8A-4147-A177-3AD203B41FA5}">
                      <a16:colId xmlns:a16="http://schemas.microsoft.com/office/drawing/2014/main" val="20001"/>
                    </a:ext>
                  </a:extLst>
                </a:gridCol>
              </a:tblGrid>
              <a:tr h="1097398">
                <a:tc>
                  <a:txBody>
                    <a:bodyPr/>
                    <a:lstStyle/>
                    <a:p>
                      <a:r>
                        <a:rPr lang="en-US" sz="1800" b="1" kern="1200" dirty="0">
                          <a:solidFill>
                            <a:schemeClr val="tx1"/>
                          </a:solidFill>
                          <a:effectLst/>
                          <a:latin typeface="+mn-lt"/>
                          <a:ea typeface="+mn-ea"/>
                          <a:cs typeface="+mn-cs"/>
                        </a:rPr>
                        <a:t>Advisory Committees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err="1">
                          <a:solidFill>
                            <a:schemeClr val="tx1"/>
                          </a:solidFill>
                          <a:effectLst/>
                          <a:latin typeface="+mn-lt"/>
                          <a:ea typeface="+mn-ea"/>
                          <a:cs typeface="+mn-cs"/>
                        </a:rPr>
                        <a:t>Stemline</a:t>
                      </a:r>
                      <a:r>
                        <a:rPr lang="en-US" sz="1800" b="0" kern="1200" dirty="0">
                          <a:solidFill>
                            <a:schemeClr val="tx1"/>
                          </a:solidFill>
                          <a:effectLst/>
                          <a:latin typeface="+mn-lt"/>
                          <a:ea typeface="+mn-ea"/>
                          <a:cs typeface="+mn-cs"/>
                        </a:rPr>
                        <a:t> Therapeutics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1206858">
                <a:tc>
                  <a:txBody>
                    <a:bodyPr/>
                    <a:lstStyle/>
                    <a:p>
                      <a:r>
                        <a:rPr lang="en-US" sz="1800" b="1" kern="1200" dirty="0">
                          <a:solidFill>
                            <a:schemeClr val="tx1"/>
                          </a:solidFill>
                          <a:effectLst/>
                          <a:latin typeface="+mn-lt"/>
                          <a:ea typeface="+mn-ea"/>
                          <a:cs typeface="+mn-cs"/>
                        </a:rPr>
                        <a:t>Consulting Agreements and Speakers Bureaus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AstraZeneca Pharmaceuticals LP, Daiichi Sankyo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14671425"/>
                  </a:ext>
                </a:extLst>
              </a:tr>
            </a:tbl>
          </a:graphicData>
        </a:graphic>
      </p:graphicFrame>
    </p:spTree>
    <p:custDataLst>
      <p:tags r:id="rId1"/>
    </p:custDataLst>
    <p:extLst>
      <p:ext uri="{BB962C8B-B14F-4D97-AF65-F5344CB8AC3E}">
        <p14:creationId xmlns:p14="http://schemas.microsoft.com/office/powerpoint/2010/main" val="328207706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5E06F-FD07-EF41-0E07-E34DB675B40C}"/>
              </a:ext>
            </a:extLst>
          </p:cNvPr>
          <p:cNvSpPr>
            <a:spLocks noGrp="1"/>
          </p:cNvSpPr>
          <p:nvPr>
            <p:ph type="title"/>
          </p:nvPr>
        </p:nvSpPr>
        <p:spPr/>
        <p:txBody>
          <a:bodyPr/>
          <a:lstStyle/>
          <a:p>
            <a:r>
              <a:rPr lang="en-US" dirty="0"/>
              <a:t>Case continued</a:t>
            </a:r>
          </a:p>
        </p:txBody>
      </p:sp>
      <p:sp>
        <p:nvSpPr>
          <p:cNvPr id="4" name="Rectangle 1">
            <a:extLst>
              <a:ext uri="{FF2B5EF4-FFF2-40B4-BE49-F238E27FC236}">
                <a16:creationId xmlns:a16="http://schemas.microsoft.com/office/drawing/2014/main" id="{A822BED8-D832-4987-09C7-58EEAA45BC60}"/>
              </a:ext>
            </a:extLst>
          </p:cNvPr>
          <p:cNvSpPr>
            <a:spLocks noGrp="1" noChangeArrowheads="1"/>
          </p:cNvSpPr>
          <p:nvPr>
            <p:ph idx="1"/>
          </p:nvPr>
        </p:nvSpPr>
        <p:spPr bwMode="auto">
          <a:xfrm>
            <a:off x="827315" y="2072731"/>
            <a:ext cx="11364685" cy="2712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a:buNone/>
            </a:pPr>
            <a:r>
              <a:rPr lang="en-US" sz="2400" dirty="0"/>
              <a:t>Risk Factors Identified prior to starting Alpelisib.</a:t>
            </a:r>
          </a:p>
          <a:p>
            <a:pPr lvl="1"/>
            <a:r>
              <a:rPr lang="en-US" dirty="0"/>
              <a:t>Overweight (BMI ~29) </a:t>
            </a:r>
          </a:p>
          <a:p>
            <a:pPr lvl="1"/>
            <a:r>
              <a:rPr lang="en-US" dirty="0"/>
              <a:t>Sedentary periods during grading seasons </a:t>
            </a:r>
          </a:p>
          <a:p>
            <a:pPr lvl="1"/>
            <a:r>
              <a:rPr lang="en-US" dirty="0"/>
              <a:t>Stress-related dietary habits (high refined carbohydrate intake) </a:t>
            </a:r>
          </a:p>
          <a:p>
            <a:pPr lvl="1"/>
            <a:r>
              <a:rPr lang="en-US" dirty="0"/>
              <a:t>Possible baseline insulin resistance- fasting glucose 110 mg/dL and Hgb A1c 5.6% pre-diabetes (though not previously diagnosed)</a:t>
            </a:r>
          </a:p>
          <a:p>
            <a:pPr marL="457200" lvl="1" indent="0" eaLnBrk="0" fontAlgn="base" hangingPunct="0">
              <a:lnSpc>
                <a:spcPct val="100000"/>
              </a:lnSpc>
              <a:spcBef>
                <a:spcPct val="0"/>
              </a:spcBef>
              <a:spcAft>
                <a:spcPct val="0"/>
              </a:spcAft>
              <a:buFontTx/>
              <a:buChar char="•"/>
            </a:pPr>
            <a:endParaRPr kumimoji="0" lang="en-US" altLang="en-US"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6731713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4B605-0C5C-6A45-D493-DFD555CCE32F}"/>
              </a:ext>
            </a:extLst>
          </p:cNvPr>
          <p:cNvSpPr>
            <a:spLocks noGrp="1"/>
          </p:cNvSpPr>
          <p:nvPr>
            <p:ph type="title"/>
          </p:nvPr>
        </p:nvSpPr>
        <p:spPr>
          <a:xfrm>
            <a:off x="838200" y="111737"/>
            <a:ext cx="10515600" cy="1325563"/>
          </a:xfrm>
        </p:spPr>
        <p:txBody>
          <a:bodyPr/>
          <a:lstStyle/>
          <a:p>
            <a:r>
              <a:rPr lang="en-US" dirty="0"/>
              <a:t>Case continued</a:t>
            </a:r>
          </a:p>
        </p:txBody>
      </p:sp>
      <p:sp>
        <p:nvSpPr>
          <p:cNvPr id="3" name="Content Placeholder 2">
            <a:extLst>
              <a:ext uri="{FF2B5EF4-FFF2-40B4-BE49-F238E27FC236}">
                <a16:creationId xmlns:a16="http://schemas.microsoft.com/office/drawing/2014/main" id="{4EB2365C-30E5-EE23-2ABB-81940D21EAB4}"/>
              </a:ext>
            </a:extLst>
          </p:cNvPr>
          <p:cNvSpPr>
            <a:spLocks noGrp="1"/>
          </p:cNvSpPr>
          <p:nvPr>
            <p:ph idx="1"/>
          </p:nvPr>
        </p:nvSpPr>
        <p:spPr>
          <a:xfrm>
            <a:off x="838200" y="1561220"/>
            <a:ext cx="10515600" cy="4351338"/>
          </a:xfrm>
        </p:spPr>
        <p:txBody>
          <a:bodyPr>
            <a:normAutofit fontScale="92500" lnSpcReduction="10000"/>
          </a:bodyPr>
          <a:lstStyle/>
          <a:p>
            <a:r>
              <a:rPr lang="en-US" dirty="0"/>
              <a:t>Approximately 3 weeks after initiating alpelisib, the patient reports:</a:t>
            </a:r>
          </a:p>
          <a:p>
            <a:pPr lvl="1"/>
            <a:r>
              <a:rPr lang="en-US" dirty="0"/>
              <a:t>Increased thirst </a:t>
            </a:r>
          </a:p>
          <a:p>
            <a:pPr lvl="1"/>
            <a:r>
              <a:rPr lang="en-US" dirty="0"/>
              <a:t>Frequent urination </a:t>
            </a:r>
          </a:p>
          <a:p>
            <a:pPr lvl="1"/>
            <a:r>
              <a:rPr lang="en-US" dirty="0"/>
              <a:t>Fatigue (which she initially attributes to work stress) </a:t>
            </a:r>
          </a:p>
          <a:p>
            <a:pPr lvl="1"/>
            <a:r>
              <a:rPr lang="en-US" dirty="0"/>
              <a:t>She delayed reporting symptoms for a week, assuming they were “just side effects” she should tolerate.</a:t>
            </a:r>
          </a:p>
          <a:p>
            <a:pPr lvl="1"/>
            <a:r>
              <a:rPr lang="en-US" dirty="0"/>
              <a:t>You bring her in for evaluation and lab check, fasting glucose is 198 mg/dL.</a:t>
            </a:r>
          </a:p>
          <a:p>
            <a:r>
              <a:rPr lang="en-US" dirty="0"/>
              <a:t>Management: </a:t>
            </a:r>
          </a:p>
          <a:p>
            <a:pPr lvl="1"/>
            <a:r>
              <a:rPr lang="en-US" dirty="0"/>
              <a:t>Initiate metformin 500mg BID</a:t>
            </a:r>
          </a:p>
          <a:p>
            <a:pPr lvl="1"/>
            <a:r>
              <a:rPr lang="en-US" dirty="0"/>
              <a:t>Discuss lifestyle changes w/ practical, low-effort meals due to her schedule but with a focus on reduction in refined sugars, short walks after work or during planning periods.</a:t>
            </a:r>
          </a:p>
          <a:p>
            <a:pPr lvl="1"/>
            <a:r>
              <a:rPr lang="en-US" dirty="0"/>
              <a:t>Lay out clear plan to monitor glucose weekly until consistently well controlled</a:t>
            </a:r>
          </a:p>
        </p:txBody>
      </p:sp>
    </p:spTree>
    <p:extLst>
      <p:ext uri="{BB962C8B-B14F-4D97-AF65-F5344CB8AC3E}">
        <p14:creationId xmlns:p14="http://schemas.microsoft.com/office/powerpoint/2010/main" val="413827084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5FAF3-3AF7-C33B-E008-1BB199BC4AF2}"/>
              </a:ext>
            </a:extLst>
          </p:cNvPr>
          <p:cNvSpPr>
            <a:spLocks noGrp="1"/>
          </p:cNvSpPr>
          <p:nvPr>
            <p:ph type="title"/>
          </p:nvPr>
        </p:nvSpPr>
        <p:spPr/>
        <p:txBody>
          <a:bodyPr/>
          <a:lstStyle/>
          <a:p>
            <a:r>
              <a:rPr lang="en-US" dirty="0"/>
              <a:t>Case continued</a:t>
            </a:r>
          </a:p>
        </p:txBody>
      </p:sp>
      <p:sp>
        <p:nvSpPr>
          <p:cNvPr id="3" name="Content Placeholder 2">
            <a:extLst>
              <a:ext uri="{FF2B5EF4-FFF2-40B4-BE49-F238E27FC236}">
                <a16:creationId xmlns:a16="http://schemas.microsoft.com/office/drawing/2014/main" id="{A07906A3-64C3-9B3D-7B4F-866DCC366906}"/>
              </a:ext>
            </a:extLst>
          </p:cNvPr>
          <p:cNvSpPr>
            <a:spLocks noGrp="1"/>
          </p:cNvSpPr>
          <p:nvPr>
            <p:ph idx="1"/>
          </p:nvPr>
        </p:nvSpPr>
        <p:spPr>
          <a:xfrm>
            <a:off x="838200" y="1825625"/>
            <a:ext cx="10515600" cy="4667250"/>
          </a:xfrm>
        </p:spPr>
        <p:txBody>
          <a:bodyPr>
            <a:normAutofit fontScale="92500" lnSpcReduction="20000"/>
          </a:bodyPr>
          <a:lstStyle/>
          <a:p>
            <a:pPr>
              <a:lnSpc>
                <a:spcPct val="110000"/>
              </a:lnSpc>
            </a:pPr>
            <a:r>
              <a:rPr lang="en-US" dirty="0"/>
              <a:t>2 week follow up: Fasting glucose remains elevated at 165 mg/dL. Decision to keep metformin at same dose to avoid diarrhea w/ work schedule and lack of home support. Dapagliflozin 5mg once daily added. Endocrinology consult ordered. Discussion of treatment hold if remains &gt;160 mg/dL in one week. </a:t>
            </a:r>
          </a:p>
          <a:p>
            <a:pPr>
              <a:lnSpc>
                <a:spcPct val="110000"/>
              </a:lnSpc>
            </a:pPr>
            <a:r>
              <a:rPr lang="en-US" dirty="0"/>
              <a:t>3 week follow up: Fasting glucose improving at 125 mg/dL, home glucose monitoring initiated to reduce frequent clinic lab checks moving forward. Recommend she keep record of levels in her sketch book which she always has with her.</a:t>
            </a:r>
          </a:p>
          <a:p>
            <a:pPr>
              <a:lnSpc>
                <a:spcPct val="110000"/>
              </a:lnSpc>
            </a:pPr>
            <a:r>
              <a:rPr lang="en-US" dirty="0"/>
              <a:t>4 week follow up: Fasting glucose maintains at 120mg/dL and consistently in 110-130mg/dL range with home monitoring. Transition to 2 week monitoring given stability, upcoming endocrinologist visit</a:t>
            </a:r>
          </a:p>
        </p:txBody>
      </p:sp>
    </p:spTree>
    <p:extLst>
      <p:ext uri="{BB962C8B-B14F-4D97-AF65-F5344CB8AC3E}">
        <p14:creationId xmlns:p14="http://schemas.microsoft.com/office/powerpoint/2010/main" val="400526938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499B0-BF0F-8C5E-ACEB-89A543356EE8}"/>
              </a:ext>
            </a:extLst>
          </p:cNvPr>
          <p:cNvSpPr>
            <a:spLocks noGrp="1"/>
          </p:cNvSpPr>
          <p:nvPr>
            <p:ph type="title"/>
          </p:nvPr>
        </p:nvSpPr>
        <p:spPr/>
        <p:txBody>
          <a:bodyPr/>
          <a:lstStyle/>
          <a:p>
            <a:r>
              <a:rPr lang="en-US" dirty="0"/>
              <a:t>Case continued</a:t>
            </a:r>
          </a:p>
        </p:txBody>
      </p:sp>
      <p:sp>
        <p:nvSpPr>
          <p:cNvPr id="3" name="Content Placeholder 2">
            <a:extLst>
              <a:ext uri="{FF2B5EF4-FFF2-40B4-BE49-F238E27FC236}">
                <a16:creationId xmlns:a16="http://schemas.microsoft.com/office/drawing/2014/main" id="{7B7B0186-92A4-C586-E2B6-D6F2F4CC254E}"/>
              </a:ext>
            </a:extLst>
          </p:cNvPr>
          <p:cNvSpPr>
            <a:spLocks noGrp="1"/>
          </p:cNvSpPr>
          <p:nvPr>
            <p:ph idx="1"/>
          </p:nvPr>
        </p:nvSpPr>
        <p:spPr>
          <a:xfrm>
            <a:off x="838200" y="1690688"/>
            <a:ext cx="10515600" cy="4930449"/>
          </a:xfrm>
        </p:spPr>
        <p:txBody>
          <a:bodyPr>
            <a:normAutofit fontScale="92500"/>
          </a:bodyPr>
          <a:lstStyle/>
          <a:p>
            <a:pPr lvl="0"/>
            <a:r>
              <a:rPr lang="en-US" dirty="0"/>
              <a:t>Week 6 update: Reports her endocrinologist visit went well. No changes were made given current glucose control. She reports improved sense of control. Opens up more to her daughter after a care team discussion about support systems. Continues working and participating in theater, which remains a major protective factor for her mental health. </a:t>
            </a:r>
          </a:p>
          <a:p>
            <a:r>
              <a:rPr lang="en-US" dirty="0"/>
              <a:t>Key Takeaways: </a:t>
            </a:r>
          </a:p>
          <a:p>
            <a:pPr lvl="1"/>
            <a:r>
              <a:rPr lang="en-US" dirty="0"/>
              <a:t>Alpelisib-associated hyperglycemia is common </a:t>
            </a:r>
          </a:p>
          <a:p>
            <a:pPr lvl="1"/>
            <a:r>
              <a:rPr lang="en-US" dirty="0"/>
              <a:t>Early monitoring (especially in first 2–4 weeks) is critical </a:t>
            </a:r>
          </a:p>
          <a:p>
            <a:pPr lvl="1"/>
            <a:r>
              <a:rPr lang="en-US" dirty="0"/>
              <a:t>Management requires a multidisciplinary approach (oncology + endocrinology + nutrition) </a:t>
            </a:r>
          </a:p>
          <a:p>
            <a:pPr lvl="1"/>
            <a:r>
              <a:rPr lang="en-US" dirty="0"/>
              <a:t>Psychosocial factors strongly influence symptom reporting and adherence </a:t>
            </a:r>
          </a:p>
          <a:p>
            <a:pPr lvl="1"/>
            <a:r>
              <a:rPr lang="en-US" dirty="0"/>
              <a:t>Treatment can often be continued successfully with proactive glucose control</a:t>
            </a:r>
          </a:p>
        </p:txBody>
      </p:sp>
    </p:spTree>
    <p:extLst>
      <p:ext uri="{BB962C8B-B14F-4D97-AF65-F5344CB8AC3E}">
        <p14:creationId xmlns:p14="http://schemas.microsoft.com/office/powerpoint/2010/main" val="292944083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9696A-B4E8-E7AF-9804-F7CE356B932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8993AA2-0D2C-9B49-1581-900A8F27EBD7}"/>
              </a:ext>
            </a:extLst>
          </p:cNvPr>
          <p:cNvSpPr/>
          <p:nvPr/>
        </p:nvSpPr>
        <p:spPr bwMode="auto">
          <a:xfrm>
            <a:off x="758948" y="3429000"/>
            <a:ext cx="10512305" cy="432048"/>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91ED8F8F-2AF5-8B48-B1C2-C9766BCD4EFE}"/>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BE4877BB-E9A9-2BD9-1330-9F5D0BBA20F0}"/>
              </a:ext>
            </a:extLst>
          </p:cNvPr>
          <p:cNvSpPr>
            <a:spLocks noGrp="1"/>
          </p:cNvSpPr>
          <p:nvPr>
            <p:ph idx="1"/>
          </p:nvPr>
        </p:nvSpPr>
        <p:spPr>
          <a:xfrm>
            <a:off x="912286" y="1143000"/>
            <a:ext cx="10512306" cy="4799013"/>
          </a:xfrm>
        </p:spPr>
        <p:txBody>
          <a:bodyPr/>
          <a:lstStyle/>
          <a:p>
            <a:pPr marL="0" indent="0">
              <a:spcBef>
                <a:spcPts val="1800"/>
              </a:spcBef>
              <a:spcAft>
                <a:spcPts val="0"/>
              </a:spcAft>
              <a:buNone/>
            </a:pPr>
            <a:r>
              <a:rPr lang="en-US" sz="2500" dirty="0">
                <a:solidFill>
                  <a:srgbClr val="0432FF"/>
                </a:solidFill>
              </a:rPr>
              <a:t>Introduction: </a:t>
            </a:r>
            <a:r>
              <a:rPr lang="en-US" sz="2500" dirty="0">
                <a:solidFill>
                  <a:schemeClr val="tx1"/>
                </a:solidFill>
              </a:rPr>
              <a:t>Identification of Appropriate Candidates for Agents Targeting the PI3K/AKT/mTOR Pathway </a:t>
            </a:r>
          </a:p>
          <a:p>
            <a:pPr marL="0" indent="0">
              <a:spcBef>
                <a:spcPts val="1800"/>
              </a:spcBef>
              <a:spcAft>
                <a:spcPts val="0"/>
              </a:spcAft>
              <a:buNone/>
            </a:pPr>
            <a:r>
              <a:rPr lang="en-US" sz="2500" dirty="0">
                <a:solidFill>
                  <a:srgbClr val="0432FF"/>
                </a:solidFill>
              </a:rPr>
              <a:t>Module 1: </a:t>
            </a:r>
            <a:r>
              <a:rPr lang="en-US" sz="2500" dirty="0">
                <a:solidFill>
                  <a:schemeClr val="tx1"/>
                </a:solidFill>
              </a:rPr>
              <a:t>Role of Inavolisib in HR-Positive Metastatic Breast Cancer (mBC)</a:t>
            </a:r>
          </a:p>
          <a:p>
            <a:pPr marL="0" indent="0">
              <a:spcBef>
                <a:spcPts val="1800"/>
              </a:spcBef>
              <a:spcAft>
                <a:spcPts val="0"/>
              </a:spcAft>
              <a:buNone/>
            </a:pPr>
            <a:r>
              <a:rPr lang="en-US" sz="2500" dirty="0">
                <a:solidFill>
                  <a:srgbClr val="0432FF"/>
                </a:solidFill>
              </a:rPr>
              <a:t>Module 2: </a:t>
            </a:r>
            <a:r>
              <a:rPr lang="en-US" sz="2500" dirty="0">
                <a:solidFill>
                  <a:schemeClr val="tx1"/>
                </a:solidFill>
              </a:rPr>
              <a:t>Strategies to Prevent and Manage Hyperglycemia</a:t>
            </a:r>
          </a:p>
          <a:p>
            <a:pPr marL="0" indent="0">
              <a:spcBef>
                <a:spcPts val="1800"/>
              </a:spcBef>
              <a:spcAft>
                <a:spcPts val="0"/>
              </a:spcAft>
              <a:buNone/>
            </a:pPr>
            <a:r>
              <a:rPr lang="en-US" sz="2500" dirty="0">
                <a:solidFill>
                  <a:schemeClr val="bg1"/>
                </a:solidFill>
              </a:rPr>
              <a:t>Module 3: Clinical Utility of Capivasertib for HR-Positive mBC </a:t>
            </a:r>
          </a:p>
          <a:p>
            <a:pPr marL="0" indent="0">
              <a:spcBef>
                <a:spcPts val="1800"/>
              </a:spcBef>
              <a:spcAft>
                <a:spcPts val="0"/>
              </a:spcAft>
              <a:buNone/>
            </a:pPr>
            <a:r>
              <a:rPr lang="en-US" sz="2500" dirty="0">
                <a:solidFill>
                  <a:srgbClr val="0432FF"/>
                </a:solidFill>
              </a:rPr>
              <a:t>Module 4: </a:t>
            </a:r>
            <a:r>
              <a:rPr lang="en-US" sz="2500" dirty="0">
                <a:solidFill>
                  <a:schemeClr val="tx1"/>
                </a:solidFill>
              </a:rPr>
              <a:t>Mitigation and Management of Gastrointestinal Adverse Events </a:t>
            </a:r>
          </a:p>
          <a:p>
            <a:pPr marL="0" indent="0">
              <a:spcBef>
                <a:spcPts val="1800"/>
              </a:spcBef>
              <a:spcAft>
                <a:spcPts val="0"/>
              </a:spcAft>
              <a:buNone/>
            </a:pPr>
            <a:r>
              <a:rPr lang="en-US" sz="2500" dirty="0">
                <a:solidFill>
                  <a:srgbClr val="0432FF"/>
                </a:solidFill>
              </a:rPr>
              <a:t>Module 5: </a:t>
            </a:r>
            <a:r>
              <a:rPr lang="en-US" sz="2500" dirty="0">
                <a:solidFill>
                  <a:schemeClr val="tx1"/>
                </a:solidFill>
              </a:rPr>
              <a:t>Management of Dermatologic Adverse Events </a:t>
            </a:r>
          </a:p>
          <a:p>
            <a:pPr marL="0" indent="0">
              <a:spcBef>
                <a:spcPts val="1800"/>
              </a:spcBef>
              <a:spcAft>
                <a:spcPts val="0"/>
              </a:spcAft>
              <a:buNone/>
            </a:pPr>
            <a:r>
              <a:rPr lang="en-US" sz="2500" dirty="0">
                <a:solidFill>
                  <a:srgbClr val="0432FF"/>
                </a:solidFill>
              </a:rPr>
              <a:t>Module 6: </a:t>
            </a:r>
            <a:r>
              <a:rPr lang="en-US" sz="2500" dirty="0">
                <a:solidFill>
                  <a:schemeClr val="tx1"/>
                </a:solidFill>
              </a:rPr>
              <a:t>Potential Role of Gedatolisib in the Management of HR-Positive mBC</a:t>
            </a:r>
          </a:p>
          <a:p>
            <a:pPr marL="0" indent="0">
              <a:spcBef>
                <a:spcPts val="1800"/>
              </a:spcBef>
              <a:spcAft>
                <a:spcPts val="0"/>
              </a:spcAft>
              <a:buNone/>
            </a:pPr>
            <a:r>
              <a:rPr lang="en-US" sz="2500" dirty="0">
                <a:solidFill>
                  <a:srgbClr val="0432FF"/>
                </a:solidFill>
              </a:rPr>
              <a:t>Module 7: </a:t>
            </a:r>
            <a:r>
              <a:rPr lang="en-US" sz="2500" dirty="0">
                <a:solidFill>
                  <a:schemeClr val="tx1"/>
                </a:solidFill>
              </a:rPr>
              <a:t>Monitoring and Management of Cytopenias</a:t>
            </a:r>
          </a:p>
        </p:txBody>
      </p:sp>
    </p:spTree>
    <p:extLst>
      <p:ext uri="{BB962C8B-B14F-4D97-AF65-F5344CB8AC3E}">
        <p14:creationId xmlns:p14="http://schemas.microsoft.com/office/powerpoint/2010/main" val="170004717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5EB88-3189-84E1-0623-F72019F32E35}"/>
              </a:ext>
            </a:extLst>
          </p:cNvPr>
          <p:cNvSpPr>
            <a:spLocks noGrp="1"/>
          </p:cNvSpPr>
          <p:nvPr>
            <p:ph type="ctrTitle"/>
          </p:nvPr>
        </p:nvSpPr>
        <p:spPr/>
        <p:txBody>
          <a:bodyPr>
            <a:normAutofit/>
          </a:bodyPr>
          <a:lstStyle/>
          <a:p>
            <a:r>
              <a:rPr lang="en-US" dirty="0"/>
              <a:t>The Role of Capivasertib in </a:t>
            </a:r>
            <a:br>
              <a:rPr lang="en-US" dirty="0"/>
            </a:br>
            <a:r>
              <a:rPr lang="en-US" dirty="0"/>
              <a:t>HR-Positive mBC</a:t>
            </a:r>
          </a:p>
        </p:txBody>
      </p:sp>
      <p:sp>
        <p:nvSpPr>
          <p:cNvPr id="3" name="Subtitle 2">
            <a:extLst>
              <a:ext uri="{FF2B5EF4-FFF2-40B4-BE49-F238E27FC236}">
                <a16:creationId xmlns:a16="http://schemas.microsoft.com/office/drawing/2014/main" id="{D22E62E9-EE0D-3299-6D3F-430CBC468CC9}"/>
              </a:ext>
            </a:extLst>
          </p:cNvPr>
          <p:cNvSpPr>
            <a:spLocks noGrp="1"/>
          </p:cNvSpPr>
          <p:nvPr>
            <p:ph type="subTitle" idx="1"/>
          </p:nvPr>
        </p:nvSpPr>
        <p:spPr>
          <a:xfrm>
            <a:off x="704849" y="5648003"/>
            <a:ext cx="10572751" cy="1069526"/>
          </a:xfrm>
        </p:spPr>
        <p:txBody>
          <a:bodyPr>
            <a:normAutofit fontScale="85000" lnSpcReduction="20000"/>
          </a:bodyPr>
          <a:lstStyle/>
          <a:p>
            <a:r>
              <a:rPr lang="en-US" dirty="0"/>
              <a:t>Reva Basho, MD</a:t>
            </a:r>
          </a:p>
          <a:p>
            <a:r>
              <a:rPr lang="en-US" dirty="0"/>
              <a:t>Associate Professor of Medicine</a:t>
            </a:r>
          </a:p>
          <a:p>
            <a:r>
              <a:rPr lang="en-US" dirty="0"/>
              <a:t>Chief Medical Officer</a:t>
            </a:r>
          </a:p>
          <a:p>
            <a:r>
              <a:rPr lang="en-US" dirty="0"/>
              <a:t>Ellison Medical Institute</a:t>
            </a:r>
          </a:p>
        </p:txBody>
      </p:sp>
      <p:sp>
        <p:nvSpPr>
          <p:cNvPr id="4" name="AutoShape 2">
            <a:extLst>
              <a:ext uri="{FF2B5EF4-FFF2-40B4-BE49-F238E27FC236}">
                <a16:creationId xmlns:a16="http://schemas.microsoft.com/office/drawing/2014/main" id="{71E64968-0140-C73C-B538-0065DBFE263A}"/>
              </a:ext>
            </a:extLst>
          </p:cNvPr>
          <p:cNvSpPr/>
          <p:nvPr/>
        </p:nvSpPr>
        <p:spPr>
          <a:xfrm flipV="1">
            <a:off x="698500" y="5308601"/>
            <a:ext cx="10579100" cy="39951"/>
          </a:xfrm>
          <a:prstGeom prst="line">
            <a:avLst/>
          </a:prstGeom>
          <a:ln w="47625" cap="flat">
            <a:solidFill>
              <a:srgbClr val="FFFFFF"/>
            </a:solidFill>
            <a:prstDash val="solid"/>
            <a:headEnd type="none" w="sm" len="sm"/>
            <a:tailEnd type="none" w="sm" len="sm"/>
          </a:ln>
        </p:spPr>
        <p:txBody>
          <a:body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92688642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FF09E-ACBA-5A8D-14F7-1854B8700855}"/>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3E0AB21D-7C67-6B8C-B769-49FCE7FFBD7E}"/>
              </a:ext>
            </a:extLst>
          </p:cNvPr>
          <p:cNvSpPr>
            <a:spLocks noGrp="1"/>
          </p:cNvSpPr>
          <p:nvPr>
            <p:ph type="ftr" sz="quarter" idx="3"/>
          </p:nvPr>
        </p:nvSpPr>
        <p:spPr/>
        <p:txBody>
          <a:bodyPr/>
          <a:lstStyle/>
          <a:p>
            <a:pPr marL="0" marR="0" lvl="0" indent="0" algn="r" defTabSz="914446"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792" b="0" i="0" u="none" strike="noStrike" kern="1200" cap="none" spc="0" normalizeH="0" baseline="0" noProof="0">
                <a:ln>
                  <a:noFill/>
                </a:ln>
                <a:solidFill>
                  <a:srgbClr val="A96D4B"/>
                </a:solidFill>
                <a:effectLst/>
                <a:uLnTx/>
                <a:uFillTx/>
                <a:latin typeface="Tahoma" panose="020B0604030504040204" pitchFamily="34" charset="0"/>
                <a:ea typeface="Tahoma" panose="020B0604030504040204" pitchFamily="34" charset="0"/>
                <a:cs typeface="Tahoma" panose="020B0604030504040204" pitchFamily="34" charset="0"/>
              </a:rPr>
              <a:t>Ellison Medical Institute</a:t>
            </a:r>
          </a:p>
        </p:txBody>
      </p:sp>
      <p:sp>
        <p:nvSpPr>
          <p:cNvPr id="10" name="Title 1">
            <a:extLst>
              <a:ext uri="{FF2B5EF4-FFF2-40B4-BE49-F238E27FC236}">
                <a16:creationId xmlns:a16="http://schemas.microsoft.com/office/drawing/2014/main" id="{17195489-13F8-BFEE-7195-4E3320F7FCEB}"/>
              </a:ext>
            </a:extLst>
          </p:cNvPr>
          <p:cNvSpPr>
            <a:spLocks noGrp="1"/>
          </p:cNvSpPr>
          <p:nvPr>
            <p:ph type="title"/>
          </p:nvPr>
        </p:nvSpPr>
        <p:spPr>
          <a:xfrm>
            <a:off x="1117600" y="133349"/>
            <a:ext cx="10261600" cy="704851"/>
          </a:xfrm>
        </p:spPr>
        <p:txBody>
          <a:bodyPr/>
          <a:lstStyle/>
          <a:p>
            <a:pPr algn="ctr"/>
            <a:r>
              <a:rPr lang="en-US" dirty="0"/>
              <a:t>Sequencing Therapy in HR+ Metastatic Breast Cancer</a:t>
            </a:r>
          </a:p>
        </p:txBody>
      </p:sp>
      <p:sp>
        <p:nvSpPr>
          <p:cNvPr id="11" name="AutoShape 4">
            <a:extLst>
              <a:ext uri="{FF2B5EF4-FFF2-40B4-BE49-F238E27FC236}">
                <a16:creationId xmlns:a16="http://schemas.microsoft.com/office/drawing/2014/main" id="{19ADFACC-4B0A-8506-167A-74DA6C28C3ED}"/>
              </a:ext>
            </a:extLst>
          </p:cNvPr>
          <p:cNvSpPr/>
          <p:nvPr/>
        </p:nvSpPr>
        <p:spPr>
          <a:xfrm>
            <a:off x="1117600" y="939800"/>
            <a:ext cx="10261600" cy="0"/>
          </a:xfrm>
          <a:prstGeom prst="line">
            <a:avLst/>
          </a:prstGeom>
          <a:ln w="47625" cap="flat">
            <a:solidFill>
              <a:srgbClr val="D6D2C4"/>
            </a:solidFill>
            <a:prstDash val="solid"/>
            <a:headEnd type="none" w="sm" len="sm"/>
            <a:tailEnd type="none" w="sm" len="sm"/>
          </a:ln>
        </p:spPr>
        <p:txBody>
          <a:body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94747"/>
              </a:solidFill>
              <a:effectLst/>
              <a:uLnTx/>
              <a:uFillTx/>
              <a:latin typeface="Calibri"/>
              <a:ea typeface="+mn-ea"/>
              <a:cs typeface="+mn-cs"/>
            </a:endParaRPr>
          </a:p>
        </p:txBody>
      </p:sp>
      <p:grpSp>
        <p:nvGrpSpPr>
          <p:cNvPr id="33" name="Group 32">
            <a:extLst>
              <a:ext uri="{FF2B5EF4-FFF2-40B4-BE49-F238E27FC236}">
                <a16:creationId xmlns:a16="http://schemas.microsoft.com/office/drawing/2014/main" id="{14BE72B5-CE54-B574-616D-5ED61021C3DA}"/>
              </a:ext>
            </a:extLst>
          </p:cNvPr>
          <p:cNvGrpSpPr/>
          <p:nvPr/>
        </p:nvGrpSpPr>
        <p:grpSpPr>
          <a:xfrm>
            <a:off x="1105307" y="1221479"/>
            <a:ext cx="10273887" cy="909007"/>
            <a:chOff x="1657955" y="4611584"/>
            <a:chExt cx="15410830" cy="1363510"/>
          </a:xfrm>
        </p:grpSpPr>
        <p:sp>
          <p:nvSpPr>
            <p:cNvPr id="7" name="Rectangle 6">
              <a:extLst>
                <a:ext uri="{FF2B5EF4-FFF2-40B4-BE49-F238E27FC236}">
                  <a16:creationId xmlns:a16="http://schemas.microsoft.com/office/drawing/2014/main" id="{A2570C4C-050E-881F-A2C9-7DDED3633D7C}"/>
                </a:ext>
              </a:extLst>
            </p:cNvPr>
            <p:cNvSpPr/>
            <p:nvPr/>
          </p:nvSpPr>
          <p:spPr>
            <a:xfrm>
              <a:off x="1657968" y="4611584"/>
              <a:ext cx="7088566" cy="680949"/>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94747"/>
                  </a:solidFill>
                  <a:effectLst/>
                  <a:uLnTx/>
                  <a:uFillTx/>
                  <a:latin typeface="Calibri"/>
                  <a:ea typeface="+mn-ea"/>
                  <a:cs typeface="+mn-cs"/>
                </a:rPr>
                <a:t>CDK4/6 Inh</a:t>
              </a:r>
            </a:p>
          </p:txBody>
        </p:sp>
        <p:sp>
          <p:nvSpPr>
            <p:cNvPr id="8" name="Rectangle 7">
              <a:extLst>
                <a:ext uri="{FF2B5EF4-FFF2-40B4-BE49-F238E27FC236}">
                  <a16:creationId xmlns:a16="http://schemas.microsoft.com/office/drawing/2014/main" id="{6C054D26-D92F-D0C0-C007-78C4AC6F12BD}"/>
                </a:ext>
              </a:extLst>
            </p:cNvPr>
            <p:cNvSpPr/>
            <p:nvPr/>
          </p:nvSpPr>
          <p:spPr>
            <a:xfrm>
              <a:off x="1657955" y="5292533"/>
              <a:ext cx="7088566" cy="680949"/>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94747"/>
                  </a:solidFill>
                  <a:effectLst/>
                  <a:uLnTx/>
                  <a:uFillTx/>
                  <a:latin typeface="Calibri"/>
                  <a:ea typeface="+mn-ea"/>
                  <a:cs typeface="+mn-cs"/>
                </a:rPr>
                <a:t>ET</a:t>
              </a:r>
            </a:p>
          </p:txBody>
        </p:sp>
        <p:sp>
          <p:nvSpPr>
            <p:cNvPr id="9" name="Rectangle 8">
              <a:extLst>
                <a:ext uri="{FF2B5EF4-FFF2-40B4-BE49-F238E27FC236}">
                  <a16:creationId xmlns:a16="http://schemas.microsoft.com/office/drawing/2014/main" id="{9E479B2B-EBDE-82DD-7077-099C842D9D06}"/>
                </a:ext>
              </a:extLst>
            </p:cNvPr>
            <p:cNvSpPr/>
            <p:nvPr/>
          </p:nvSpPr>
          <p:spPr>
            <a:xfrm>
              <a:off x="9980219" y="4611584"/>
              <a:ext cx="7088566" cy="680949"/>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94747"/>
                  </a:solidFill>
                  <a:effectLst/>
                  <a:uLnTx/>
                  <a:uFillTx/>
                  <a:latin typeface="Calibri"/>
                  <a:ea typeface="+mn-ea"/>
                  <a:cs typeface="+mn-cs"/>
                </a:rPr>
                <a:t>PI3K </a:t>
              </a:r>
              <a:r>
                <a:rPr kumimoji="0" lang="en-US" sz="1600" b="1" i="0" u="none" strike="noStrike" kern="1200" cap="none" spc="0" normalizeH="0" baseline="0" noProof="0" dirty="0" err="1">
                  <a:ln>
                    <a:noFill/>
                  </a:ln>
                  <a:solidFill>
                    <a:srgbClr val="494747"/>
                  </a:solidFill>
                  <a:effectLst/>
                  <a:uLnTx/>
                  <a:uFillTx/>
                  <a:latin typeface="Calibri"/>
                  <a:ea typeface="+mn-ea"/>
                  <a:cs typeface="+mn-cs"/>
                </a:rPr>
                <a:t>Inh</a:t>
              </a:r>
              <a:endParaRPr kumimoji="0" lang="en-US" sz="1600" b="1" i="0" u="none" strike="noStrike" kern="1200" cap="none" spc="0" normalizeH="0" baseline="0" noProof="0" dirty="0">
                <a:ln>
                  <a:noFill/>
                </a:ln>
                <a:solidFill>
                  <a:srgbClr val="494747"/>
                </a:solidFill>
                <a:effectLst/>
                <a:uLnTx/>
                <a:uFillTx/>
                <a:latin typeface="Calibri"/>
                <a:ea typeface="+mn-ea"/>
                <a:cs typeface="+mn-cs"/>
              </a:endParaRPr>
            </a:p>
          </p:txBody>
        </p:sp>
        <p:sp>
          <p:nvSpPr>
            <p:cNvPr id="12" name="Rectangle 11">
              <a:extLst>
                <a:ext uri="{FF2B5EF4-FFF2-40B4-BE49-F238E27FC236}">
                  <a16:creationId xmlns:a16="http://schemas.microsoft.com/office/drawing/2014/main" id="{A2F87F7D-0126-C6B3-9C98-B9ADE9223DC5}"/>
                </a:ext>
              </a:extLst>
            </p:cNvPr>
            <p:cNvSpPr/>
            <p:nvPr/>
          </p:nvSpPr>
          <p:spPr>
            <a:xfrm>
              <a:off x="9980219" y="5294145"/>
              <a:ext cx="7088566" cy="680949"/>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94747"/>
                  </a:solidFill>
                  <a:effectLst/>
                  <a:uLnTx/>
                  <a:uFillTx/>
                  <a:latin typeface="Calibri"/>
                  <a:ea typeface="+mn-ea"/>
                  <a:cs typeface="+mn-cs"/>
                </a:rPr>
                <a:t>ET</a:t>
              </a:r>
            </a:p>
          </p:txBody>
        </p:sp>
        <p:sp>
          <p:nvSpPr>
            <p:cNvPr id="13" name="Right Arrow 12">
              <a:extLst>
                <a:ext uri="{FF2B5EF4-FFF2-40B4-BE49-F238E27FC236}">
                  <a16:creationId xmlns:a16="http://schemas.microsoft.com/office/drawing/2014/main" id="{CA842092-2778-243B-5A18-8105A81890E2}"/>
                </a:ext>
              </a:extLst>
            </p:cNvPr>
            <p:cNvSpPr/>
            <p:nvPr/>
          </p:nvSpPr>
          <p:spPr>
            <a:xfrm>
              <a:off x="9101986" y="4844081"/>
              <a:ext cx="522755" cy="887296"/>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6F3EC"/>
                </a:solidFill>
                <a:effectLst/>
                <a:uLnTx/>
                <a:uFillTx/>
                <a:latin typeface="Calibri"/>
                <a:ea typeface="+mn-ea"/>
                <a:cs typeface="+mn-cs"/>
              </a:endParaRPr>
            </a:p>
          </p:txBody>
        </p:sp>
      </p:grpSp>
      <p:grpSp>
        <p:nvGrpSpPr>
          <p:cNvPr id="42" name="Group 41">
            <a:extLst>
              <a:ext uri="{FF2B5EF4-FFF2-40B4-BE49-F238E27FC236}">
                <a16:creationId xmlns:a16="http://schemas.microsoft.com/office/drawing/2014/main" id="{BD8E2451-250B-8218-AB32-E0CF8D168657}"/>
              </a:ext>
            </a:extLst>
          </p:cNvPr>
          <p:cNvGrpSpPr/>
          <p:nvPr/>
        </p:nvGrpSpPr>
        <p:grpSpPr>
          <a:xfrm>
            <a:off x="1105306" y="2707415"/>
            <a:ext cx="10273891" cy="1375877"/>
            <a:chOff x="1657961" y="3962712"/>
            <a:chExt cx="15410836" cy="2063815"/>
          </a:xfrm>
        </p:grpSpPr>
        <p:grpSp>
          <p:nvGrpSpPr>
            <p:cNvPr id="25" name="Group 24">
              <a:extLst>
                <a:ext uri="{FF2B5EF4-FFF2-40B4-BE49-F238E27FC236}">
                  <a16:creationId xmlns:a16="http://schemas.microsoft.com/office/drawing/2014/main" id="{D947B68C-8564-F562-AFAF-B6BF31BE792E}"/>
                </a:ext>
              </a:extLst>
            </p:cNvPr>
            <p:cNvGrpSpPr/>
            <p:nvPr/>
          </p:nvGrpSpPr>
          <p:grpSpPr>
            <a:xfrm>
              <a:off x="1657961" y="4561124"/>
              <a:ext cx="7984813" cy="887296"/>
              <a:chOff x="978660" y="5514112"/>
              <a:chExt cx="5290520" cy="595747"/>
            </a:xfrm>
          </p:grpSpPr>
          <p:sp>
            <p:nvSpPr>
              <p:cNvPr id="29" name="Rectangle 28">
                <a:extLst>
                  <a:ext uri="{FF2B5EF4-FFF2-40B4-BE49-F238E27FC236}">
                    <a16:creationId xmlns:a16="http://schemas.microsoft.com/office/drawing/2014/main" id="{3E914B48-8EB8-1988-03A2-2F228BB10D84}"/>
                  </a:ext>
                </a:extLst>
              </p:cNvPr>
              <p:cNvSpPr/>
              <p:nvPr/>
            </p:nvSpPr>
            <p:spPr>
              <a:xfrm>
                <a:off x="978660" y="5563538"/>
                <a:ext cx="4696691" cy="457202"/>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94747"/>
                    </a:solidFill>
                    <a:effectLst/>
                    <a:uLnTx/>
                    <a:uFillTx/>
                    <a:latin typeface="Calibri"/>
                    <a:ea typeface="+mn-ea"/>
                    <a:cs typeface="+mn-cs"/>
                  </a:rPr>
                  <a:t>ET</a:t>
                </a:r>
              </a:p>
            </p:txBody>
          </p:sp>
          <p:sp>
            <p:nvSpPr>
              <p:cNvPr id="30" name="Right Arrow 29">
                <a:extLst>
                  <a:ext uri="{FF2B5EF4-FFF2-40B4-BE49-F238E27FC236}">
                    <a16:creationId xmlns:a16="http://schemas.microsoft.com/office/drawing/2014/main" id="{DBC30A53-0623-A6F1-1EB9-F4F07150AF0F}"/>
                  </a:ext>
                </a:extLst>
              </p:cNvPr>
              <p:cNvSpPr/>
              <p:nvPr/>
            </p:nvSpPr>
            <p:spPr>
              <a:xfrm>
                <a:off x="5922817" y="5514112"/>
                <a:ext cx="346363" cy="595747"/>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6F3EC"/>
                  </a:solidFill>
                  <a:effectLst/>
                  <a:uLnTx/>
                  <a:uFillTx/>
                  <a:latin typeface="Calibri"/>
                  <a:ea typeface="+mn-ea"/>
                  <a:cs typeface="+mn-cs"/>
                </a:endParaRPr>
              </a:p>
            </p:txBody>
          </p:sp>
        </p:grpSp>
        <p:sp>
          <p:nvSpPr>
            <p:cNvPr id="36" name="Rectangle 35">
              <a:extLst>
                <a:ext uri="{FF2B5EF4-FFF2-40B4-BE49-F238E27FC236}">
                  <a16:creationId xmlns:a16="http://schemas.microsoft.com/office/drawing/2014/main" id="{86EA406F-9960-8ADA-828E-3CCF42C5F500}"/>
                </a:ext>
              </a:extLst>
            </p:cNvPr>
            <p:cNvSpPr/>
            <p:nvPr/>
          </p:nvSpPr>
          <p:spPr>
            <a:xfrm>
              <a:off x="9980231" y="3962712"/>
              <a:ext cx="7088566" cy="680949"/>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94747"/>
                  </a:solidFill>
                  <a:effectLst/>
                  <a:uLnTx/>
                  <a:uFillTx/>
                  <a:latin typeface="Calibri"/>
                  <a:ea typeface="+mn-ea"/>
                  <a:cs typeface="+mn-cs"/>
                </a:rPr>
                <a:t>PI3K </a:t>
              </a:r>
              <a:r>
                <a:rPr kumimoji="0" lang="en-US" sz="1600" b="1" i="0" u="none" strike="noStrike" kern="1200" cap="none" spc="0" normalizeH="0" baseline="0" noProof="0" dirty="0" err="1">
                  <a:ln>
                    <a:noFill/>
                  </a:ln>
                  <a:solidFill>
                    <a:srgbClr val="494747"/>
                  </a:solidFill>
                  <a:effectLst/>
                  <a:uLnTx/>
                  <a:uFillTx/>
                  <a:latin typeface="Calibri"/>
                  <a:ea typeface="+mn-ea"/>
                  <a:cs typeface="+mn-cs"/>
                </a:rPr>
                <a:t>Inh</a:t>
              </a:r>
              <a:endParaRPr kumimoji="0" lang="en-US" sz="1600" b="1" i="0" u="none" strike="noStrike" kern="1200" cap="none" spc="0" normalizeH="0" baseline="0" noProof="0" dirty="0">
                <a:ln>
                  <a:noFill/>
                </a:ln>
                <a:solidFill>
                  <a:srgbClr val="494747"/>
                </a:solidFill>
                <a:effectLst/>
                <a:uLnTx/>
                <a:uFillTx/>
                <a:latin typeface="Calibri"/>
                <a:ea typeface="+mn-ea"/>
                <a:cs typeface="+mn-cs"/>
              </a:endParaRPr>
            </a:p>
          </p:txBody>
        </p:sp>
        <p:sp>
          <p:nvSpPr>
            <p:cNvPr id="37" name="Rectangle 36">
              <a:extLst>
                <a:ext uri="{FF2B5EF4-FFF2-40B4-BE49-F238E27FC236}">
                  <a16:creationId xmlns:a16="http://schemas.microsoft.com/office/drawing/2014/main" id="{AA1A86F5-B97C-341E-E83F-30A32BF3EDD7}"/>
                </a:ext>
              </a:extLst>
            </p:cNvPr>
            <p:cNvSpPr/>
            <p:nvPr/>
          </p:nvSpPr>
          <p:spPr>
            <a:xfrm>
              <a:off x="9980231" y="4664297"/>
              <a:ext cx="7088566" cy="680949"/>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94747"/>
                  </a:solidFill>
                  <a:effectLst/>
                  <a:uLnTx/>
                  <a:uFillTx/>
                  <a:latin typeface="Calibri"/>
                  <a:ea typeface="+mn-ea"/>
                  <a:cs typeface="+mn-cs"/>
                </a:rPr>
                <a:t>CDK4/6 Inh</a:t>
              </a:r>
            </a:p>
          </p:txBody>
        </p:sp>
        <p:sp>
          <p:nvSpPr>
            <p:cNvPr id="38" name="Rectangle 37">
              <a:extLst>
                <a:ext uri="{FF2B5EF4-FFF2-40B4-BE49-F238E27FC236}">
                  <a16:creationId xmlns:a16="http://schemas.microsoft.com/office/drawing/2014/main" id="{A76E6441-57F0-F9E1-2C7C-FD96224A4E74}"/>
                </a:ext>
              </a:extLst>
            </p:cNvPr>
            <p:cNvSpPr/>
            <p:nvPr/>
          </p:nvSpPr>
          <p:spPr>
            <a:xfrm>
              <a:off x="9980231" y="5354580"/>
              <a:ext cx="7088566" cy="671947"/>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94747"/>
                  </a:solidFill>
                  <a:effectLst/>
                  <a:uLnTx/>
                  <a:uFillTx/>
                  <a:latin typeface="Calibri"/>
                  <a:ea typeface="+mn-ea"/>
                  <a:cs typeface="+mn-cs"/>
                </a:rPr>
                <a:t>ET</a:t>
              </a:r>
            </a:p>
          </p:txBody>
        </p:sp>
      </p:grpSp>
      <p:grpSp>
        <p:nvGrpSpPr>
          <p:cNvPr id="43" name="Group 42">
            <a:extLst>
              <a:ext uri="{FF2B5EF4-FFF2-40B4-BE49-F238E27FC236}">
                <a16:creationId xmlns:a16="http://schemas.microsoft.com/office/drawing/2014/main" id="{BC67CF3E-402D-8DAA-F2DE-D84E4492B2BB}"/>
              </a:ext>
            </a:extLst>
          </p:cNvPr>
          <p:cNvGrpSpPr/>
          <p:nvPr/>
        </p:nvGrpSpPr>
        <p:grpSpPr>
          <a:xfrm>
            <a:off x="1105306" y="4661296"/>
            <a:ext cx="10273888" cy="1375877"/>
            <a:chOff x="1657959" y="6813483"/>
            <a:chExt cx="15410832" cy="2063815"/>
          </a:xfrm>
        </p:grpSpPr>
        <p:sp>
          <p:nvSpPr>
            <p:cNvPr id="21" name="Rectangle 20">
              <a:extLst>
                <a:ext uri="{FF2B5EF4-FFF2-40B4-BE49-F238E27FC236}">
                  <a16:creationId xmlns:a16="http://schemas.microsoft.com/office/drawing/2014/main" id="{EAA09E1C-22AE-7FEF-212D-9EB18BA496F0}"/>
                </a:ext>
              </a:extLst>
            </p:cNvPr>
            <p:cNvSpPr/>
            <p:nvPr/>
          </p:nvSpPr>
          <p:spPr>
            <a:xfrm>
              <a:off x="9980225" y="7153957"/>
              <a:ext cx="7088566" cy="680949"/>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94747"/>
                  </a:solidFill>
                  <a:effectLst/>
                  <a:uLnTx/>
                  <a:uFillTx/>
                  <a:latin typeface="Calibri"/>
                  <a:ea typeface="+mn-ea"/>
                  <a:cs typeface="+mn-cs"/>
                </a:rPr>
                <a:t>Alternative Agents</a:t>
              </a:r>
            </a:p>
          </p:txBody>
        </p:sp>
        <p:sp>
          <p:nvSpPr>
            <p:cNvPr id="22" name="Rectangle 21">
              <a:extLst>
                <a:ext uri="{FF2B5EF4-FFF2-40B4-BE49-F238E27FC236}">
                  <a16:creationId xmlns:a16="http://schemas.microsoft.com/office/drawing/2014/main" id="{16819CEF-3E78-9B0D-8976-33BA58970985}"/>
                </a:ext>
              </a:extLst>
            </p:cNvPr>
            <p:cNvSpPr/>
            <p:nvPr/>
          </p:nvSpPr>
          <p:spPr>
            <a:xfrm>
              <a:off x="9980225" y="7864876"/>
              <a:ext cx="7088566" cy="680949"/>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94747"/>
                  </a:solidFill>
                  <a:effectLst/>
                  <a:uLnTx/>
                  <a:uFillTx/>
                  <a:latin typeface="Calibri"/>
                  <a:ea typeface="+mn-ea"/>
                  <a:cs typeface="+mn-cs"/>
                </a:rPr>
                <a:t>ET</a:t>
              </a:r>
            </a:p>
          </p:txBody>
        </p:sp>
        <p:sp>
          <p:nvSpPr>
            <p:cNvPr id="24" name="Right Arrow 23">
              <a:extLst>
                <a:ext uri="{FF2B5EF4-FFF2-40B4-BE49-F238E27FC236}">
                  <a16:creationId xmlns:a16="http://schemas.microsoft.com/office/drawing/2014/main" id="{B90E07D1-C017-F516-AD09-BDC725D615F4}"/>
                </a:ext>
              </a:extLst>
            </p:cNvPr>
            <p:cNvSpPr/>
            <p:nvPr/>
          </p:nvSpPr>
          <p:spPr>
            <a:xfrm>
              <a:off x="9102002" y="7397409"/>
              <a:ext cx="522755" cy="887296"/>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6F3EC"/>
                </a:solidFill>
                <a:effectLst/>
                <a:uLnTx/>
                <a:uFillTx/>
                <a:latin typeface="Calibri"/>
                <a:ea typeface="+mn-ea"/>
                <a:cs typeface="+mn-cs"/>
              </a:endParaRPr>
            </a:p>
          </p:txBody>
        </p:sp>
        <p:sp>
          <p:nvSpPr>
            <p:cNvPr id="39" name="Rectangle 38">
              <a:extLst>
                <a:ext uri="{FF2B5EF4-FFF2-40B4-BE49-F238E27FC236}">
                  <a16:creationId xmlns:a16="http://schemas.microsoft.com/office/drawing/2014/main" id="{BEC813B3-1BDA-8A6D-22A1-32A4870CCD9A}"/>
                </a:ext>
              </a:extLst>
            </p:cNvPr>
            <p:cNvSpPr/>
            <p:nvPr/>
          </p:nvSpPr>
          <p:spPr>
            <a:xfrm>
              <a:off x="1657959" y="6813483"/>
              <a:ext cx="7088566" cy="680949"/>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94747"/>
                  </a:solidFill>
                  <a:effectLst/>
                  <a:uLnTx/>
                  <a:uFillTx/>
                  <a:latin typeface="Calibri"/>
                  <a:ea typeface="+mn-ea"/>
                  <a:cs typeface="+mn-cs"/>
                </a:rPr>
                <a:t>PI3K </a:t>
              </a:r>
              <a:r>
                <a:rPr kumimoji="0" lang="en-US" sz="1600" b="1" i="0" u="none" strike="noStrike" kern="1200" cap="none" spc="0" normalizeH="0" baseline="0" noProof="0" dirty="0" err="1">
                  <a:ln>
                    <a:noFill/>
                  </a:ln>
                  <a:solidFill>
                    <a:srgbClr val="494747"/>
                  </a:solidFill>
                  <a:effectLst/>
                  <a:uLnTx/>
                  <a:uFillTx/>
                  <a:latin typeface="Calibri"/>
                  <a:ea typeface="+mn-ea"/>
                  <a:cs typeface="+mn-cs"/>
                </a:rPr>
                <a:t>Inh</a:t>
              </a:r>
              <a:endParaRPr kumimoji="0" lang="en-US" sz="1600" b="1" i="0" u="none" strike="noStrike" kern="1200" cap="none" spc="0" normalizeH="0" baseline="0" noProof="0" dirty="0">
                <a:ln>
                  <a:noFill/>
                </a:ln>
                <a:solidFill>
                  <a:srgbClr val="494747"/>
                </a:solidFill>
                <a:effectLst/>
                <a:uLnTx/>
                <a:uFillTx/>
                <a:latin typeface="Calibri"/>
                <a:ea typeface="+mn-ea"/>
                <a:cs typeface="+mn-cs"/>
              </a:endParaRPr>
            </a:p>
          </p:txBody>
        </p:sp>
        <p:sp>
          <p:nvSpPr>
            <p:cNvPr id="40" name="Rectangle 39">
              <a:extLst>
                <a:ext uri="{FF2B5EF4-FFF2-40B4-BE49-F238E27FC236}">
                  <a16:creationId xmlns:a16="http://schemas.microsoft.com/office/drawing/2014/main" id="{03C69E51-778E-E359-DF52-9808498EC8F2}"/>
                </a:ext>
              </a:extLst>
            </p:cNvPr>
            <p:cNvSpPr/>
            <p:nvPr/>
          </p:nvSpPr>
          <p:spPr>
            <a:xfrm>
              <a:off x="1657959" y="7515068"/>
              <a:ext cx="7088566" cy="680949"/>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94747"/>
                  </a:solidFill>
                  <a:effectLst/>
                  <a:uLnTx/>
                  <a:uFillTx/>
                  <a:latin typeface="Calibri"/>
                  <a:ea typeface="+mn-ea"/>
                  <a:cs typeface="+mn-cs"/>
                </a:rPr>
                <a:t>CDK4/6 Inh</a:t>
              </a:r>
            </a:p>
          </p:txBody>
        </p:sp>
        <p:sp>
          <p:nvSpPr>
            <p:cNvPr id="41" name="Rectangle 40">
              <a:extLst>
                <a:ext uri="{FF2B5EF4-FFF2-40B4-BE49-F238E27FC236}">
                  <a16:creationId xmlns:a16="http://schemas.microsoft.com/office/drawing/2014/main" id="{6FAEBE4D-B200-1C9C-BAA1-4222084597B1}"/>
                </a:ext>
              </a:extLst>
            </p:cNvPr>
            <p:cNvSpPr/>
            <p:nvPr/>
          </p:nvSpPr>
          <p:spPr>
            <a:xfrm>
              <a:off x="1657959" y="8205351"/>
              <a:ext cx="7088566" cy="671947"/>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94747"/>
                  </a:solidFill>
                  <a:effectLst/>
                  <a:uLnTx/>
                  <a:uFillTx/>
                  <a:latin typeface="Calibri"/>
                  <a:ea typeface="+mn-ea"/>
                  <a:cs typeface="+mn-cs"/>
                </a:rPr>
                <a:t>ET</a:t>
              </a:r>
            </a:p>
          </p:txBody>
        </p:sp>
      </p:grpSp>
      <p:sp>
        <p:nvSpPr>
          <p:cNvPr id="44" name="Rectangle 43">
            <a:extLst>
              <a:ext uri="{FF2B5EF4-FFF2-40B4-BE49-F238E27FC236}">
                <a16:creationId xmlns:a16="http://schemas.microsoft.com/office/drawing/2014/main" id="{2A3CF047-E82C-95F4-228A-637571D73CB8}"/>
              </a:ext>
            </a:extLst>
          </p:cNvPr>
          <p:cNvSpPr/>
          <p:nvPr/>
        </p:nvSpPr>
        <p:spPr>
          <a:xfrm>
            <a:off x="959796" y="1050587"/>
            <a:ext cx="10523544" cy="133593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6F3EC"/>
              </a:solidFill>
              <a:effectLst/>
              <a:uLnTx/>
              <a:uFillTx/>
              <a:latin typeface="Calibri"/>
              <a:ea typeface="+mn-ea"/>
              <a:cs typeface="+mn-cs"/>
            </a:endParaRPr>
          </a:p>
        </p:txBody>
      </p:sp>
    </p:spTree>
    <p:extLst>
      <p:ext uri="{BB962C8B-B14F-4D97-AF65-F5344CB8AC3E}">
        <p14:creationId xmlns:p14="http://schemas.microsoft.com/office/powerpoint/2010/main" val="141264292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0B1602-0EAB-D689-99AD-67F43CB119C5}"/>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2A9DD509-C975-44C6-E2E4-D9EDC0949243}"/>
              </a:ext>
            </a:extLst>
          </p:cNvPr>
          <p:cNvSpPr>
            <a:spLocks noGrp="1"/>
          </p:cNvSpPr>
          <p:nvPr>
            <p:ph type="ftr" sz="quarter" idx="3"/>
          </p:nvPr>
        </p:nvSpPr>
        <p:spPr/>
        <p:txBody>
          <a:bodyPr/>
          <a:lstStyle/>
          <a:p>
            <a:pPr marL="0" marR="0" lvl="0" indent="0" algn="r" defTabSz="914446"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792" b="0" i="0" u="none" strike="noStrike" kern="1200" cap="none" spc="0" normalizeH="0" baseline="0" noProof="0">
                <a:ln>
                  <a:noFill/>
                </a:ln>
                <a:solidFill>
                  <a:srgbClr val="A96D4B"/>
                </a:solidFill>
                <a:effectLst/>
                <a:uLnTx/>
                <a:uFillTx/>
                <a:latin typeface="Tahoma" panose="020B0604030504040204" pitchFamily="34" charset="0"/>
                <a:ea typeface="Tahoma" panose="020B0604030504040204" pitchFamily="34" charset="0"/>
                <a:cs typeface="Tahoma" panose="020B0604030504040204" pitchFamily="34" charset="0"/>
              </a:rPr>
              <a:t>Ellison Medical Institute</a:t>
            </a:r>
          </a:p>
        </p:txBody>
      </p:sp>
      <p:pic>
        <p:nvPicPr>
          <p:cNvPr id="5" name="Picture 3">
            <a:extLst>
              <a:ext uri="{FF2B5EF4-FFF2-40B4-BE49-F238E27FC236}">
                <a16:creationId xmlns:a16="http://schemas.microsoft.com/office/drawing/2014/main" id="{9CF023E2-51C6-EAAD-49D8-24D40ACCF73D}"/>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13175" t="53744" r="1710" b="11052"/>
          <a:stretch/>
        </p:blipFill>
        <p:spPr bwMode="auto">
          <a:xfrm>
            <a:off x="6197601" y="4004790"/>
            <a:ext cx="5169562" cy="236115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3">
            <a:extLst>
              <a:ext uri="{FF2B5EF4-FFF2-40B4-BE49-F238E27FC236}">
                <a16:creationId xmlns:a16="http://schemas.microsoft.com/office/drawing/2014/main" id="{B322DDF2-26C5-E641-EA89-064565C9169F}"/>
              </a:ext>
            </a:extLst>
          </p:cNvPr>
          <p:cNvPicPr>
            <a:picLocks noChangeAspect="1" noChangeArrowheads="1"/>
          </p:cNvPicPr>
          <p:nvPr/>
        </p:nvPicPr>
        <p:blipFill rotWithShape="1">
          <a:blip r:embed="rId3">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12832" t="4147" r="1881" b="60402"/>
          <a:stretch/>
        </p:blipFill>
        <p:spPr bwMode="auto">
          <a:xfrm>
            <a:off x="6197600" y="1244600"/>
            <a:ext cx="5169562" cy="236115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 name="TextBox 9">
            <a:extLst>
              <a:ext uri="{FF2B5EF4-FFF2-40B4-BE49-F238E27FC236}">
                <a16:creationId xmlns:a16="http://schemas.microsoft.com/office/drawing/2014/main" id="{8156CEA4-C3E2-8F02-A295-D85F76D8E76C}"/>
              </a:ext>
            </a:extLst>
          </p:cNvPr>
          <p:cNvSpPr txBox="1"/>
          <p:nvPr/>
        </p:nvSpPr>
        <p:spPr>
          <a:xfrm>
            <a:off x="4841318" y="6554649"/>
            <a:ext cx="2509364" cy="256545"/>
          </a:xfrm>
          <a:prstGeom prst="rect">
            <a:avLst/>
          </a:prstGeom>
          <a:noFill/>
        </p:spPr>
        <p:txBody>
          <a:bodyPr wrap="square" rtlCol="0">
            <a:spAutoFit/>
          </a:bodyPr>
          <a:lstStyle/>
          <a:p>
            <a:pPr marL="0" marR="0" lvl="0" indent="0" algn="ctr" defTabSz="609539" rtl="0" eaLnBrk="1" fontAlgn="auto" latinLnBrk="0" hangingPunct="1">
              <a:lnSpc>
                <a:spcPct val="100000"/>
              </a:lnSpc>
              <a:spcBef>
                <a:spcPts val="0"/>
              </a:spcBef>
              <a:spcAft>
                <a:spcPts val="600"/>
              </a:spcAft>
              <a:buClrTx/>
              <a:buSzTx/>
              <a:buFontTx/>
              <a:buNone/>
              <a:tabLst/>
              <a:defRPr/>
            </a:pPr>
            <a:r>
              <a:rPr kumimoji="0" lang="en-US" sz="1067"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Andre NEJM 2019.</a:t>
            </a:r>
          </a:p>
        </p:txBody>
      </p:sp>
      <p:graphicFrame>
        <p:nvGraphicFramePr>
          <p:cNvPr id="25" name="Table 24">
            <a:extLst>
              <a:ext uri="{FF2B5EF4-FFF2-40B4-BE49-F238E27FC236}">
                <a16:creationId xmlns:a16="http://schemas.microsoft.com/office/drawing/2014/main" id="{C9F88D20-BBCE-CBEC-3837-7C88967C2C8B}"/>
              </a:ext>
            </a:extLst>
          </p:cNvPr>
          <p:cNvGraphicFramePr>
            <a:graphicFrameLocks noGrp="1"/>
          </p:cNvGraphicFramePr>
          <p:nvPr/>
        </p:nvGraphicFramePr>
        <p:xfrm>
          <a:off x="8839201" y="3882370"/>
          <a:ext cx="2633518" cy="914400"/>
        </p:xfrm>
        <a:graphic>
          <a:graphicData uri="http://schemas.openxmlformats.org/drawingml/2006/table">
            <a:tbl>
              <a:tblPr firstRow="1" bandRow="1">
                <a:tableStyleId>{5C22544A-7EE6-4342-B048-85BDC9FD1C3A}</a:tableStyleId>
              </a:tblPr>
              <a:tblGrid>
                <a:gridCol w="1228268">
                  <a:extLst>
                    <a:ext uri="{9D8B030D-6E8A-4147-A177-3AD203B41FA5}">
                      <a16:colId xmlns:a16="http://schemas.microsoft.com/office/drawing/2014/main" val="2824958470"/>
                    </a:ext>
                  </a:extLst>
                </a:gridCol>
                <a:gridCol w="702625">
                  <a:extLst>
                    <a:ext uri="{9D8B030D-6E8A-4147-A177-3AD203B41FA5}">
                      <a16:colId xmlns:a16="http://schemas.microsoft.com/office/drawing/2014/main" val="2348976102"/>
                    </a:ext>
                  </a:extLst>
                </a:gridCol>
                <a:gridCol w="702625">
                  <a:extLst>
                    <a:ext uri="{9D8B030D-6E8A-4147-A177-3AD203B41FA5}">
                      <a16:colId xmlns:a16="http://schemas.microsoft.com/office/drawing/2014/main" val="2443461113"/>
                    </a:ext>
                  </a:extLst>
                </a:gridCol>
              </a:tblGrid>
              <a:tr h="300408">
                <a:tc>
                  <a:txBody>
                    <a:bodyPr/>
                    <a:lstStyle/>
                    <a:p>
                      <a:r>
                        <a:rPr lang="en-US" sz="700" b="1" i="0" dirty="0">
                          <a:solidFill>
                            <a:schemeClr val="tx1"/>
                          </a:solidFill>
                          <a:latin typeface="Tahoma" panose="020B0604030504040204" pitchFamily="34" charset="0"/>
                          <a:ea typeface="Tahoma" panose="020B0604030504040204" pitchFamily="34" charset="0"/>
                          <a:cs typeface="Tahoma" panose="020B0604030504040204" pitchFamily="34" charset="0"/>
                        </a:rPr>
                        <a:t>Treatment Arm</a:t>
                      </a:r>
                    </a:p>
                  </a:txBody>
                  <a:tcPr anchor="ctr">
                    <a:solidFill>
                      <a:schemeClr val="bg1">
                        <a:lumMod val="75000"/>
                      </a:schemeClr>
                    </a:solidFill>
                  </a:tcPr>
                </a:tc>
                <a:tc>
                  <a:txBody>
                    <a:bodyPr/>
                    <a:lstStyle/>
                    <a:p>
                      <a:pPr algn="ctr"/>
                      <a:r>
                        <a:rPr lang="en-US" sz="700" b="1" i="0" err="1">
                          <a:solidFill>
                            <a:schemeClr val="bg1"/>
                          </a:solidFill>
                          <a:latin typeface="Tahoma" panose="020B0604030504040204" pitchFamily="34" charset="0"/>
                          <a:ea typeface="Tahoma" panose="020B0604030504040204" pitchFamily="34" charset="0"/>
                          <a:cs typeface="Tahoma" panose="020B0604030504040204" pitchFamily="34" charset="0"/>
                        </a:rPr>
                        <a:t>Alpelisib</a:t>
                      </a:r>
                      <a:endParaRPr lang="en-US" sz="700" b="1" i="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a:r>
                        <a:rPr lang="en-US" sz="700" b="1" i="0">
                          <a:solidFill>
                            <a:schemeClr val="bg1"/>
                          </a:solidFill>
                          <a:latin typeface="Tahoma" panose="020B0604030504040204" pitchFamily="34" charset="0"/>
                          <a:ea typeface="Tahoma" panose="020B0604030504040204" pitchFamily="34" charset="0"/>
                          <a:cs typeface="Tahoma" panose="020B0604030504040204" pitchFamily="34" charset="0"/>
                        </a:rPr>
                        <a:t>N=115</a:t>
                      </a:r>
                    </a:p>
                  </a:txBody>
                  <a:tcPr anchor="ctr">
                    <a:solidFill>
                      <a:srgbClr val="5888C0"/>
                    </a:solidFill>
                  </a:tcPr>
                </a:tc>
                <a:tc>
                  <a:txBody>
                    <a:bodyPr/>
                    <a:lstStyle/>
                    <a:p>
                      <a:pPr algn="ctr"/>
                      <a:r>
                        <a:rPr lang="en-US" sz="700" b="1" i="0">
                          <a:solidFill>
                            <a:schemeClr val="bg1"/>
                          </a:solidFill>
                          <a:latin typeface="Tahoma" panose="020B0604030504040204" pitchFamily="34" charset="0"/>
                          <a:ea typeface="Tahoma" panose="020B0604030504040204" pitchFamily="34" charset="0"/>
                          <a:cs typeface="Tahoma" panose="020B0604030504040204" pitchFamily="34" charset="0"/>
                        </a:rPr>
                        <a:t>Placebo</a:t>
                      </a:r>
                    </a:p>
                    <a:p>
                      <a:pPr algn="ctr"/>
                      <a:r>
                        <a:rPr lang="en-US" sz="700" b="1" i="0">
                          <a:solidFill>
                            <a:schemeClr val="bg1"/>
                          </a:solidFill>
                          <a:latin typeface="Tahoma" panose="020B0604030504040204" pitchFamily="34" charset="0"/>
                          <a:ea typeface="Tahoma" panose="020B0604030504040204" pitchFamily="34" charset="0"/>
                          <a:cs typeface="Tahoma" panose="020B0604030504040204" pitchFamily="34" charset="0"/>
                        </a:rPr>
                        <a:t>N=116</a:t>
                      </a:r>
                    </a:p>
                  </a:txBody>
                  <a:tcPr>
                    <a:solidFill>
                      <a:srgbClr val="880001"/>
                    </a:solidFill>
                  </a:tcPr>
                </a:tc>
                <a:extLst>
                  <a:ext uri="{0D108BD9-81ED-4DB2-BD59-A6C34878D82A}">
                    <a16:rowId xmlns:a16="http://schemas.microsoft.com/office/drawing/2014/main" val="2897686015"/>
                  </a:ext>
                </a:extLst>
              </a:tr>
              <a:tr h="300408">
                <a:tc>
                  <a:txBody>
                    <a:bodyPr/>
                    <a:lstStyle/>
                    <a:p>
                      <a:r>
                        <a:rPr lang="en-US" sz="700" b="1" i="0">
                          <a:latin typeface="Tahoma" panose="020B0604030504040204" pitchFamily="34" charset="0"/>
                          <a:ea typeface="Tahoma" panose="020B0604030504040204" pitchFamily="34" charset="0"/>
                          <a:cs typeface="Tahoma" panose="020B0604030504040204" pitchFamily="34" charset="0"/>
                        </a:rPr>
                        <a:t>Median PFS, months</a:t>
                      </a:r>
                    </a:p>
                    <a:p>
                      <a:r>
                        <a:rPr lang="en-US" sz="700" b="1" i="0">
                          <a:latin typeface="Tahoma" panose="020B0604030504040204" pitchFamily="34" charset="0"/>
                          <a:ea typeface="Tahoma" panose="020B0604030504040204" pitchFamily="34" charset="0"/>
                          <a:cs typeface="Tahoma" panose="020B0604030504040204" pitchFamily="34" charset="0"/>
                        </a:rPr>
                        <a:t>(95% CI)</a:t>
                      </a:r>
                    </a:p>
                  </a:txBody>
                  <a:tcPr anchor="ctr">
                    <a:solidFill>
                      <a:schemeClr val="bg1">
                        <a:lumMod val="75000"/>
                      </a:schemeClr>
                    </a:solidFill>
                  </a:tcPr>
                </a:tc>
                <a:tc>
                  <a:txBody>
                    <a:bodyPr/>
                    <a:lstStyle/>
                    <a:p>
                      <a:pPr algn="ctr"/>
                      <a:r>
                        <a:rPr lang="en-US" sz="700" b="1" i="0" dirty="0">
                          <a:solidFill>
                            <a:schemeClr val="bg1"/>
                          </a:solidFill>
                          <a:latin typeface="Tahoma" panose="020B0604030504040204" pitchFamily="34" charset="0"/>
                          <a:ea typeface="Tahoma" panose="020B0604030504040204" pitchFamily="34" charset="0"/>
                          <a:cs typeface="Tahoma" panose="020B0604030504040204" pitchFamily="34" charset="0"/>
                        </a:rPr>
                        <a:t>7.4</a:t>
                      </a:r>
                    </a:p>
                    <a:p>
                      <a:pPr algn="ctr"/>
                      <a:r>
                        <a:rPr lang="en-US" sz="700" b="1" i="0" dirty="0">
                          <a:solidFill>
                            <a:schemeClr val="bg1"/>
                          </a:solidFill>
                          <a:latin typeface="Tahoma" panose="020B0604030504040204" pitchFamily="34" charset="0"/>
                          <a:ea typeface="Tahoma" panose="020B0604030504040204" pitchFamily="34" charset="0"/>
                          <a:cs typeface="Tahoma" panose="020B0604030504040204" pitchFamily="34" charset="0"/>
                        </a:rPr>
                        <a:t>(5.4-9.3)</a:t>
                      </a:r>
                    </a:p>
                  </a:txBody>
                  <a:tcPr anchor="ctr">
                    <a:solidFill>
                      <a:srgbClr val="5888C0"/>
                    </a:solidFill>
                  </a:tcPr>
                </a:tc>
                <a:tc>
                  <a:txBody>
                    <a:bodyPr/>
                    <a:lstStyle/>
                    <a:p>
                      <a:pPr algn="ctr"/>
                      <a:r>
                        <a:rPr lang="en-US" sz="700" b="1" i="0">
                          <a:solidFill>
                            <a:schemeClr val="bg1"/>
                          </a:solidFill>
                          <a:latin typeface="Tahoma" panose="020B0604030504040204" pitchFamily="34" charset="0"/>
                          <a:ea typeface="Tahoma" panose="020B0604030504040204" pitchFamily="34" charset="0"/>
                          <a:cs typeface="Tahoma" panose="020B0604030504040204" pitchFamily="34" charset="0"/>
                        </a:rPr>
                        <a:t>5.6 </a:t>
                      </a:r>
                    </a:p>
                    <a:p>
                      <a:pPr algn="ctr"/>
                      <a:r>
                        <a:rPr lang="en-US" sz="700" b="1" i="0">
                          <a:solidFill>
                            <a:schemeClr val="bg1"/>
                          </a:solidFill>
                          <a:latin typeface="Tahoma" panose="020B0604030504040204" pitchFamily="34" charset="0"/>
                          <a:ea typeface="Tahoma" panose="020B0604030504040204" pitchFamily="34" charset="0"/>
                          <a:cs typeface="Tahoma" panose="020B0604030504040204" pitchFamily="34" charset="0"/>
                        </a:rPr>
                        <a:t>(3.9-9.1)</a:t>
                      </a:r>
                    </a:p>
                  </a:txBody>
                  <a:tcPr>
                    <a:solidFill>
                      <a:srgbClr val="880001"/>
                    </a:solidFill>
                  </a:tcPr>
                </a:tc>
                <a:extLst>
                  <a:ext uri="{0D108BD9-81ED-4DB2-BD59-A6C34878D82A}">
                    <a16:rowId xmlns:a16="http://schemas.microsoft.com/office/drawing/2014/main" val="493609451"/>
                  </a:ext>
                </a:extLst>
              </a:tr>
              <a:tr h="300408">
                <a:tc gridSpan="3">
                  <a:txBody>
                    <a:bodyPr/>
                    <a:lstStyle/>
                    <a:p>
                      <a:pPr algn="ctr"/>
                      <a:r>
                        <a:rPr lang="en-US" sz="700" b="1" i="0" dirty="0">
                          <a:latin typeface="Tahoma" panose="020B0604030504040204" pitchFamily="34" charset="0"/>
                          <a:ea typeface="Tahoma" panose="020B0604030504040204" pitchFamily="34" charset="0"/>
                          <a:cs typeface="Tahoma" panose="020B0604030504040204" pitchFamily="34" charset="0"/>
                        </a:rPr>
                        <a:t>HR 0.85 (95% CI 0.58-1.25)</a:t>
                      </a:r>
                    </a:p>
                    <a:p>
                      <a:pPr algn="ctr"/>
                      <a:r>
                        <a:rPr lang="en-US" sz="700" b="1" i="0" dirty="0">
                          <a:latin typeface="Tahoma" panose="020B0604030504040204" pitchFamily="34" charset="0"/>
                          <a:ea typeface="Tahoma" panose="020B0604030504040204" pitchFamily="34" charset="0"/>
                          <a:cs typeface="Tahoma" panose="020B0604030504040204" pitchFamily="34" charset="0"/>
                        </a:rPr>
                        <a:t>Posterior probability of true HR &lt; 1.00, 79.4%</a:t>
                      </a:r>
                    </a:p>
                  </a:txBody>
                  <a:tcPr anchor="ctr">
                    <a:solidFill>
                      <a:schemeClr val="bg1">
                        <a:lumMod val="75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59318081"/>
                  </a:ext>
                </a:extLst>
              </a:tr>
            </a:tbl>
          </a:graphicData>
        </a:graphic>
      </p:graphicFrame>
      <p:graphicFrame>
        <p:nvGraphicFramePr>
          <p:cNvPr id="26" name="Table 25">
            <a:extLst>
              <a:ext uri="{FF2B5EF4-FFF2-40B4-BE49-F238E27FC236}">
                <a16:creationId xmlns:a16="http://schemas.microsoft.com/office/drawing/2014/main" id="{2DEC187B-9320-37B8-C6E5-F8E2E5E77F9B}"/>
              </a:ext>
            </a:extLst>
          </p:cNvPr>
          <p:cNvGraphicFramePr>
            <a:graphicFrameLocks noGrp="1"/>
          </p:cNvGraphicFramePr>
          <p:nvPr/>
        </p:nvGraphicFramePr>
        <p:xfrm>
          <a:off x="8839199" y="1277595"/>
          <a:ext cx="2633517" cy="914400"/>
        </p:xfrm>
        <a:graphic>
          <a:graphicData uri="http://schemas.openxmlformats.org/drawingml/2006/table">
            <a:tbl>
              <a:tblPr firstRow="1" bandRow="1">
                <a:tableStyleId>{5C22544A-7EE6-4342-B048-85BDC9FD1C3A}</a:tableStyleId>
              </a:tblPr>
              <a:tblGrid>
                <a:gridCol w="1134894">
                  <a:extLst>
                    <a:ext uri="{9D8B030D-6E8A-4147-A177-3AD203B41FA5}">
                      <a16:colId xmlns:a16="http://schemas.microsoft.com/office/drawing/2014/main" val="2824958470"/>
                    </a:ext>
                  </a:extLst>
                </a:gridCol>
                <a:gridCol w="796436">
                  <a:extLst>
                    <a:ext uri="{9D8B030D-6E8A-4147-A177-3AD203B41FA5}">
                      <a16:colId xmlns:a16="http://schemas.microsoft.com/office/drawing/2014/main" val="2348976102"/>
                    </a:ext>
                  </a:extLst>
                </a:gridCol>
                <a:gridCol w="702187">
                  <a:extLst>
                    <a:ext uri="{9D8B030D-6E8A-4147-A177-3AD203B41FA5}">
                      <a16:colId xmlns:a16="http://schemas.microsoft.com/office/drawing/2014/main" val="2443461113"/>
                    </a:ext>
                  </a:extLst>
                </a:gridCol>
              </a:tblGrid>
              <a:tr h="300408">
                <a:tc>
                  <a:txBody>
                    <a:bodyPr/>
                    <a:lstStyle/>
                    <a:p>
                      <a:r>
                        <a:rPr lang="en-US" sz="700" b="1" i="0">
                          <a:solidFill>
                            <a:schemeClr val="tx1"/>
                          </a:solidFill>
                          <a:latin typeface="Tahoma" panose="020B0604030504040204" pitchFamily="34" charset="0"/>
                          <a:ea typeface="Tahoma" panose="020B0604030504040204" pitchFamily="34" charset="0"/>
                          <a:cs typeface="Tahoma" panose="020B0604030504040204" pitchFamily="34" charset="0"/>
                        </a:rPr>
                        <a:t>Treatment Arm</a:t>
                      </a:r>
                    </a:p>
                  </a:txBody>
                  <a:tcPr anchor="ctr">
                    <a:solidFill>
                      <a:schemeClr val="bg1">
                        <a:lumMod val="75000"/>
                      </a:schemeClr>
                    </a:solidFill>
                  </a:tcPr>
                </a:tc>
                <a:tc>
                  <a:txBody>
                    <a:bodyPr/>
                    <a:lstStyle/>
                    <a:p>
                      <a:pPr algn="ctr"/>
                      <a:r>
                        <a:rPr lang="en-US" sz="700" b="1" i="0" err="1">
                          <a:solidFill>
                            <a:schemeClr val="bg1"/>
                          </a:solidFill>
                          <a:latin typeface="Tahoma" panose="020B0604030504040204" pitchFamily="34" charset="0"/>
                          <a:ea typeface="Tahoma" panose="020B0604030504040204" pitchFamily="34" charset="0"/>
                          <a:cs typeface="Tahoma" panose="020B0604030504040204" pitchFamily="34" charset="0"/>
                        </a:rPr>
                        <a:t>Alpelisib</a:t>
                      </a:r>
                      <a:endParaRPr lang="en-US" sz="700" b="1" i="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a:r>
                        <a:rPr lang="en-US" sz="700" b="1" i="0">
                          <a:solidFill>
                            <a:schemeClr val="bg1"/>
                          </a:solidFill>
                          <a:latin typeface="Tahoma" panose="020B0604030504040204" pitchFamily="34" charset="0"/>
                          <a:ea typeface="Tahoma" panose="020B0604030504040204" pitchFamily="34" charset="0"/>
                          <a:cs typeface="Tahoma" panose="020B0604030504040204" pitchFamily="34" charset="0"/>
                        </a:rPr>
                        <a:t>N=169</a:t>
                      </a:r>
                    </a:p>
                  </a:txBody>
                  <a:tcPr anchor="ctr">
                    <a:solidFill>
                      <a:srgbClr val="5888C0"/>
                    </a:solidFill>
                  </a:tcPr>
                </a:tc>
                <a:tc>
                  <a:txBody>
                    <a:bodyPr/>
                    <a:lstStyle/>
                    <a:p>
                      <a:pPr algn="ctr"/>
                      <a:r>
                        <a:rPr lang="en-US" sz="700" b="1" i="0">
                          <a:solidFill>
                            <a:schemeClr val="bg1"/>
                          </a:solidFill>
                          <a:latin typeface="Tahoma" panose="020B0604030504040204" pitchFamily="34" charset="0"/>
                          <a:ea typeface="Tahoma" panose="020B0604030504040204" pitchFamily="34" charset="0"/>
                          <a:cs typeface="Tahoma" panose="020B0604030504040204" pitchFamily="34" charset="0"/>
                        </a:rPr>
                        <a:t>Placebo</a:t>
                      </a:r>
                    </a:p>
                    <a:p>
                      <a:pPr algn="ctr"/>
                      <a:r>
                        <a:rPr lang="en-US" sz="700" b="1" i="0">
                          <a:solidFill>
                            <a:schemeClr val="bg1"/>
                          </a:solidFill>
                          <a:latin typeface="Tahoma" panose="020B0604030504040204" pitchFamily="34" charset="0"/>
                          <a:ea typeface="Tahoma" panose="020B0604030504040204" pitchFamily="34" charset="0"/>
                          <a:cs typeface="Tahoma" panose="020B0604030504040204" pitchFamily="34" charset="0"/>
                        </a:rPr>
                        <a:t>N=172</a:t>
                      </a:r>
                    </a:p>
                  </a:txBody>
                  <a:tcPr>
                    <a:solidFill>
                      <a:srgbClr val="880001"/>
                    </a:solidFill>
                  </a:tcPr>
                </a:tc>
                <a:extLst>
                  <a:ext uri="{0D108BD9-81ED-4DB2-BD59-A6C34878D82A}">
                    <a16:rowId xmlns:a16="http://schemas.microsoft.com/office/drawing/2014/main" val="2897686015"/>
                  </a:ext>
                </a:extLst>
              </a:tr>
              <a:tr h="300408">
                <a:tc>
                  <a:txBody>
                    <a:bodyPr/>
                    <a:lstStyle/>
                    <a:p>
                      <a:r>
                        <a:rPr lang="en-US" sz="700" b="1" i="0">
                          <a:latin typeface="Tahoma" panose="020B0604030504040204" pitchFamily="34" charset="0"/>
                          <a:ea typeface="Tahoma" panose="020B0604030504040204" pitchFamily="34" charset="0"/>
                          <a:cs typeface="Tahoma" panose="020B0604030504040204" pitchFamily="34" charset="0"/>
                        </a:rPr>
                        <a:t>Median PFS, months</a:t>
                      </a:r>
                    </a:p>
                    <a:p>
                      <a:r>
                        <a:rPr lang="en-US" sz="700" b="1" i="0">
                          <a:latin typeface="Tahoma" panose="020B0604030504040204" pitchFamily="34" charset="0"/>
                          <a:ea typeface="Tahoma" panose="020B0604030504040204" pitchFamily="34" charset="0"/>
                          <a:cs typeface="Tahoma" panose="020B0604030504040204" pitchFamily="34" charset="0"/>
                        </a:rPr>
                        <a:t>(95% CI)</a:t>
                      </a:r>
                    </a:p>
                  </a:txBody>
                  <a:tcPr anchor="ctr">
                    <a:solidFill>
                      <a:schemeClr val="bg1">
                        <a:lumMod val="75000"/>
                      </a:schemeClr>
                    </a:solidFill>
                  </a:tcPr>
                </a:tc>
                <a:tc>
                  <a:txBody>
                    <a:bodyPr/>
                    <a:lstStyle/>
                    <a:p>
                      <a:pPr algn="ctr"/>
                      <a:r>
                        <a:rPr lang="en-US" sz="700" b="1" i="0" dirty="0">
                          <a:solidFill>
                            <a:schemeClr val="bg1"/>
                          </a:solidFill>
                          <a:latin typeface="Tahoma" panose="020B0604030504040204" pitchFamily="34" charset="0"/>
                          <a:ea typeface="Tahoma" panose="020B0604030504040204" pitchFamily="34" charset="0"/>
                          <a:cs typeface="Tahoma" panose="020B0604030504040204" pitchFamily="34" charset="0"/>
                        </a:rPr>
                        <a:t>11.0</a:t>
                      </a:r>
                    </a:p>
                    <a:p>
                      <a:pPr algn="ctr"/>
                      <a:r>
                        <a:rPr lang="en-US" sz="700" b="1" i="0" dirty="0">
                          <a:solidFill>
                            <a:schemeClr val="bg1"/>
                          </a:solidFill>
                          <a:latin typeface="Tahoma" panose="020B0604030504040204" pitchFamily="34" charset="0"/>
                          <a:ea typeface="Tahoma" panose="020B0604030504040204" pitchFamily="34" charset="0"/>
                          <a:cs typeface="Tahoma" panose="020B0604030504040204" pitchFamily="34" charset="0"/>
                        </a:rPr>
                        <a:t>(7.5-14.5)</a:t>
                      </a:r>
                    </a:p>
                  </a:txBody>
                  <a:tcPr anchor="ctr">
                    <a:solidFill>
                      <a:srgbClr val="5888C0"/>
                    </a:solidFill>
                  </a:tcPr>
                </a:tc>
                <a:tc>
                  <a:txBody>
                    <a:bodyPr/>
                    <a:lstStyle/>
                    <a:p>
                      <a:pPr algn="ctr"/>
                      <a:r>
                        <a:rPr lang="en-US" sz="700" b="1" i="0">
                          <a:solidFill>
                            <a:schemeClr val="bg1"/>
                          </a:solidFill>
                          <a:latin typeface="Tahoma" panose="020B0604030504040204" pitchFamily="34" charset="0"/>
                          <a:ea typeface="Tahoma" panose="020B0604030504040204" pitchFamily="34" charset="0"/>
                          <a:cs typeface="Tahoma" panose="020B0604030504040204" pitchFamily="34" charset="0"/>
                        </a:rPr>
                        <a:t>5.7 </a:t>
                      </a:r>
                    </a:p>
                    <a:p>
                      <a:pPr algn="ctr"/>
                      <a:r>
                        <a:rPr lang="en-US" sz="700" b="1" i="0">
                          <a:solidFill>
                            <a:schemeClr val="bg1"/>
                          </a:solidFill>
                          <a:latin typeface="Tahoma" panose="020B0604030504040204" pitchFamily="34" charset="0"/>
                          <a:ea typeface="Tahoma" panose="020B0604030504040204" pitchFamily="34" charset="0"/>
                          <a:cs typeface="Tahoma" panose="020B0604030504040204" pitchFamily="34" charset="0"/>
                        </a:rPr>
                        <a:t>(3.7-7.4)</a:t>
                      </a:r>
                    </a:p>
                  </a:txBody>
                  <a:tcPr>
                    <a:solidFill>
                      <a:srgbClr val="880001"/>
                    </a:solidFill>
                  </a:tcPr>
                </a:tc>
                <a:extLst>
                  <a:ext uri="{0D108BD9-81ED-4DB2-BD59-A6C34878D82A}">
                    <a16:rowId xmlns:a16="http://schemas.microsoft.com/office/drawing/2014/main" val="493609451"/>
                  </a:ext>
                </a:extLst>
              </a:tr>
              <a:tr h="300408">
                <a:tc gridSpan="3">
                  <a:txBody>
                    <a:bodyPr/>
                    <a:lstStyle/>
                    <a:p>
                      <a:pPr algn="ctr"/>
                      <a:r>
                        <a:rPr lang="en-US" sz="700" b="1" i="0" dirty="0">
                          <a:latin typeface="Tahoma" panose="020B0604030504040204" pitchFamily="34" charset="0"/>
                          <a:ea typeface="Tahoma" panose="020B0604030504040204" pitchFamily="34" charset="0"/>
                          <a:cs typeface="Tahoma" panose="020B0604030504040204" pitchFamily="34" charset="0"/>
                        </a:rPr>
                        <a:t>HR 0.65 (95% CI 0.50-0.85)</a:t>
                      </a:r>
                    </a:p>
                    <a:p>
                      <a:pPr algn="ctr"/>
                      <a:r>
                        <a:rPr lang="en-US" sz="700" b="1" i="0" dirty="0">
                          <a:latin typeface="Tahoma" panose="020B0604030504040204" pitchFamily="34" charset="0"/>
                          <a:ea typeface="Tahoma" panose="020B0604030504040204" pitchFamily="34" charset="0"/>
                          <a:cs typeface="Tahoma" panose="020B0604030504040204" pitchFamily="34" charset="0"/>
                        </a:rPr>
                        <a:t>P&lt;0.001</a:t>
                      </a:r>
                    </a:p>
                  </a:txBody>
                  <a:tcPr anchor="ctr">
                    <a:solidFill>
                      <a:schemeClr val="bg1">
                        <a:lumMod val="75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59318081"/>
                  </a:ext>
                </a:extLst>
              </a:tr>
            </a:tbl>
          </a:graphicData>
        </a:graphic>
      </p:graphicFrame>
      <p:sp>
        <p:nvSpPr>
          <p:cNvPr id="27" name="TextBox 26">
            <a:extLst>
              <a:ext uri="{FF2B5EF4-FFF2-40B4-BE49-F238E27FC236}">
                <a16:creationId xmlns:a16="http://schemas.microsoft.com/office/drawing/2014/main" id="{04038FC3-47E0-CF82-860F-A1628F7F5EBA}"/>
              </a:ext>
            </a:extLst>
          </p:cNvPr>
          <p:cNvSpPr txBox="1"/>
          <p:nvPr/>
        </p:nvSpPr>
        <p:spPr>
          <a:xfrm>
            <a:off x="7844078" y="1294145"/>
            <a:ext cx="791922" cy="420756"/>
          </a:xfrm>
          <a:prstGeom prst="rect">
            <a:avLst/>
          </a:prstGeom>
          <a:solidFill>
            <a:schemeClr val="accent2"/>
          </a:solidFill>
        </p:spPr>
        <p:txBody>
          <a:bodyPr wrap="square" rtlCol="0">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PIK3CA Mutant</a:t>
            </a:r>
          </a:p>
        </p:txBody>
      </p:sp>
      <p:sp>
        <p:nvSpPr>
          <p:cNvPr id="28" name="TextBox 27">
            <a:extLst>
              <a:ext uri="{FF2B5EF4-FFF2-40B4-BE49-F238E27FC236}">
                <a16:creationId xmlns:a16="http://schemas.microsoft.com/office/drawing/2014/main" id="{59C9D11D-CCE1-C708-9727-3022E345773B}"/>
              </a:ext>
            </a:extLst>
          </p:cNvPr>
          <p:cNvSpPr txBox="1"/>
          <p:nvPr/>
        </p:nvSpPr>
        <p:spPr>
          <a:xfrm>
            <a:off x="7844078" y="3882370"/>
            <a:ext cx="791922" cy="420756"/>
          </a:xfrm>
          <a:prstGeom prst="rect">
            <a:avLst/>
          </a:prstGeom>
          <a:solidFill>
            <a:schemeClr val="accent2"/>
          </a:solidFill>
        </p:spPr>
        <p:txBody>
          <a:bodyPr wrap="square" rtlCol="0">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PIK3CA WT</a:t>
            </a:r>
          </a:p>
        </p:txBody>
      </p:sp>
      <p:sp>
        <p:nvSpPr>
          <p:cNvPr id="14" name="Title 1">
            <a:extLst>
              <a:ext uri="{FF2B5EF4-FFF2-40B4-BE49-F238E27FC236}">
                <a16:creationId xmlns:a16="http://schemas.microsoft.com/office/drawing/2014/main" id="{B6BE98D7-98D7-E99B-68DE-024BE6B4E5D7}"/>
              </a:ext>
            </a:extLst>
          </p:cNvPr>
          <p:cNvSpPr>
            <a:spLocks noGrp="1"/>
          </p:cNvSpPr>
          <p:nvPr>
            <p:ph type="title"/>
          </p:nvPr>
        </p:nvSpPr>
        <p:spPr>
          <a:xfrm>
            <a:off x="1117600" y="133349"/>
            <a:ext cx="10261600" cy="704851"/>
          </a:xfrm>
        </p:spPr>
        <p:txBody>
          <a:bodyPr/>
          <a:lstStyle/>
          <a:p>
            <a:pPr algn="ctr"/>
            <a:r>
              <a:rPr lang="en-US" dirty="0"/>
              <a:t>SOLAR-1: Alpelisib + Fulvestrant in HR+ MBC After AI</a:t>
            </a:r>
          </a:p>
        </p:txBody>
      </p:sp>
      <p:sp>
        <p:nvSpPr>
          <p:cNvPr id="15" name="AutoShape 4">
            <a:extLst>
              <a:ext uri="{FF2B5EF4-FFF2-40B4-BE49-F238E27FC236}">
                <a16:creationId xmlns:a16="http://schemas.microsoft.com/office/drawing/2014/main" id="{DE85DC0E-057C-3BD5-0853-B81DCC1D5B6D}"/>
              </a:ext>
            </a:extLst>
          </p:cNvPr>
          <p:cNvSpPr/>
          <p:nvPr/>
        </p:nvSpPr>
        <p:spPr>
          <a:xfrm>
            <a:off x="1117600" y="939800"/>
            <a:ext cx="10261600" cy="0"/>
          </a:xfrm>
          <a:prstGeom prst="line">
            <a:avLst/>
          </a:prstGeom>
          <a:ln w="47625" cap="flat">
            <a:solidFill>
              <a:srgbClr val="D6D2C4"/>
            </a:solidFill>
            <a:prstDash val="solid"/>
            <a:headEnd type="none" w="sm" len="sm"/>
            <a:tailEnd type="none" w="sm" len="sm"/>
          </a:ln>
        </p:spPr>
        <p:txBody>
          <a:body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94747"/>
              </a:solidFill>
              <a:effectLst/>
              <a:uLnTx/>
              <a:uFillTx/>
              <a:latin typeface="Calibri"/>
              <a:ea typeface="+mn-ea"/>
              <a:cs typeface="+mn-cs"/>
            </a:endParaRPr>
          </a:p>
        </p:txBody>
      </p:sp>
      <p:grpSp>
        <p:nvGrpSpPr>
          <p:cNvPr id="2" name="Group 1">
            <a:extLst>
              <a:ext uri="{FF2B5EF4-FFF2-40B4-BE49-F238E27FC236}">
                <a16:creationId xmlns:a16="http://schemas.microsoft.com/office/drawing/2014/main" id="{6C45442A-0D3C-7F00-69B2-91A3D78874B3}"/>
              </a:ext>
            </a:extLst>
          </p:cNvPr>
          <p:cNvGrpSpPr/>
          <p:nvPr/>
        </p:nvGrpSpPr>
        <p:grpSpPr>
          <a:xfrm>
            <a:off x="1117600" y="1851243"/>
            <a:ext cx="4662605" cy="4452103"/>
            <a:chOff x="643593" y="931715"/>
            <a:chExt cx="4493151" cy="2669318"/>
          </a:xfrm>
        </p:grpSpPr>
        <p:sp>
          <p:nvSpPr>
            <p:cNvPr id="9" name="Rectangle 8">
              <a:extLst>
                <a:ext uri="{FF2B5EF4-FFF2-40B4-BE49-F238E27FC236}">
                  <a16:creationId xmlns:a16="http://schemas.microsoft.com/office/drawing/2014/main" id="{85C5D668-17FF-7E44-53C3-9332952F5A5D}"/>
                </a:ext>
              </a:extLst>
            </p:cNvPr>
            <p:cNvSpPr/>
            <p:nvPr/>
          </p:nvSpPr>
          <p:spPr>
            <a:xfrm>
              <a:off x="1246898" y="931715"/>
              <a:ext cx="3315009" cy="362128"/>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494747"/>
                  </a:solidFill>
                  <a:effectLst/>
                  <a:uLnTx/>
                  <a:uFillTx/>
                  <a:latin typeface="Calibri"/>
                  <a:ea typeface="+mn-ea"/>
                  <a:cs typeface="Arial" panose="020B0604020202020204" pitchFamily="34" charset="0"/>
                </a:rPr>
                <a:t>Men and postmenopausal women with HR+ ABC; prior AI</a:t>
              </a:r>
            </a:p>
          </p:txBody>
        </p:sp>
        <p:sp>
          <p:nvSpPr>
            <p:cNvPr id="12" name="Down Arrow 11">
              <a:extLst>
                <a:ext uri="{FF2B5EF4-FFF2-40B4-BE49-F238E27FC236}">
                  <a16:creationId xmlns:a16="http://schemas.microsoft.com/office/drawing/2014/main" id="{A20867FA-ABFE-2E34-B035-59FB98CB82B9}"/>
                </a:ext>
              </a:extLst>
            </p:cNvPr>
            <p:cNvSpPr/>
            <p:nvPr/>
          </p:nvSpPr>
          <p:spPr>
            <a:xfrm>
              <a:off x="2785768" y="1336282"/>
              <a:ext cx="215890" cy="182880"/>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US" sz="1267" b="0" i="0" u="none" strike="noStrike" kern="1200" cap="none" spc="0" normalizeH="0" baseline="0" noProof="0">
                <a:ln>
                  <a:noFill/>
                </a:ln>
                <a:solidFill>
                  <a:srgbClr val="F6F3EC"/>
                </a:solidFill>
                <a:effectLst/>
                <a:uLnTx/>
                <a:uFillTx/>
                <a:latin typeface="Calibri"/>
                <a:ea typeface="+mn-ea"/>
                <a:cs typeface="Arial" panose="020B0604020202020204" pitchFamily="34" charset="0"/>
              </a:endParaRPr>
            </a:p>
          </p:txBody>
        </p:sp>
        <p:sp>
          <p:nvSpPr>
            <p:cNvPr id="13" name="Rectangle 12">
              <a:extLst>
                <a:ext uri="{FF2B5EF4-FFF2-40B4-BE49-F238E27FC236}">
                  <a16:creationId xmlns:a16="http://schemas.microsoft.com/office/drawing/2014/main" id="{72FCF6F7-D987-1AD1-80A3-BD1868C300AD}"/>
                </a:ext>
              </a:extLst>
            </p:cNvPr>
            <p:cNvSpPr/>
            <p:nvPr/>
          </p:nvSpPr>
          <p:spPr>
            <a:xfrm>
              <a:off x="1246898" y="1513925"/>
              <a:ext cx="1294892" cy="287690"/>
            </a:xfrm>
            <a:prstGeom prst="rect">
              <a:avLst/>
            </a:prstGeom>
            <a:solidFill>
              <a:srgbClr val="5888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6F3EC"/>
                  </a:solidFill>
                  <a:effectLst/>
                  <a:uLnTx/>
                  <a:uFillTx/>
                  <a:latin typeface="Calibri"/>
                  <a:ea typeface="+mn-ea"/>
                  <a:cs typeface="Arial" panose="020B0604020202020204" pitchFamily="34" charset="0"/>
                </a:rPr>
                <a:t>PIK3CA Mutant</a:t>
              </a:r>
            </a:p>
          </p:txBody>
        </p:sp>
        <p:sp>
          <p:nvSpPr>
            <p:cNvPr id="16" name="Rectangle 15">
              <a:extLst>
                <a:ext uri="{FF2B5EF4-FFF2-40B4-BE49-F238E27FC236}">
                  <a16:creationId xmlns:a16="http://schemas.microsoft.com/office/drawing/2014/main" id="{4120FBD2-EBE0-1B20-8A47-F653E9D0E8B4}"/>
                </a:ext>
              </a:extLst>
            </p:cNvPr>
            <p:cNvSpPr/>
            <p:nvPr/>
          </p:nvSpPr>
          <p:spPr>
            <a:xfrm>
              <a:off x="3245636" y="1524045"/>
              <a:ext cx="1294892" cy="287690"/>
            </a:xfrm>
            <a:prstGeom prst="rect">
              <a:avLst/>
            </a:prstGeom>
            <a:solidFill>
              <a:srgbClr val="5888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6F3EC"/>
                  </a:solidFill>
                  <a:effectLst/>
                  <a:uLnTx/>
                  <a:uFillTx/>
                  <a:latin typeface="Calibri"/>
                  <a:ea typeface="+mn-ea"/>
                  <a:cs typeface="Arial" panose="020B0604020202020204" pitchFamily="34" charset="0"/>
                </a:rPr>
                <a:t>PIK3CA WT</a:t>
              </a:r>
            </a:p>
          </p:txBody>
        </p:sp>
        <p:sp>
          <p:nvSpPr>
            <p:cNvPr id="17" name="Rectangle 16">
              <a:extLst>
                <a:ext uri="{FF2B5EF4-FFF2-40B4-BE49-F238E27FC236}">
                  <a16:creationId xmlns:a16="http://schemas.microsoft.com/office/drawing/2014/main" id="{284191CE-A10A-95F4-8BF9-B29AB3176765}"/>
                </a:ext>
              </a:extLst>
            </p:cNvPr>
            <p:cNvSpPr/>
            <p:nvPr/>
          </p:nvSpPr>
          <p:spPr>
            <a:xfrm>
              <a:off x="1246898" y="2074687"/>
              <a:ext cx="3293631" cy="731972"/>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494747"/>
                  </a:solidFill>
                  <a:effectLst/>
                  <a:uLnTx/>
                  <a:uFillTx/>
                  <a:latin typeface="Calibri"/>
                  <a:ea typeface="+mn-ea"/>
                  <a:cs typeface="Arial" panose="020B0604020202020204" pitchFamily="34" charset="0"/>
                </a:rPr>
                <a:t>Randomization (1</a:t>
              </a:r>
              <a:r>
                <a:rPr kumimoji="0" lang="en-US" sz="1267" b="1" i="0" u="none" strike="noStrike" kern="1200" cap="none" spc="0" normalizeH="0" baseline="0" noProof="0" dirty="0">
                  <a:ln>
                    <a:noFill/>
                  </a:ln>
                  <a:solidFill>
                    <a:srgbClr val="494747"/>
                  </a:solidFill>
                  <a:effectLst/>
                  <a:uLnTx/>
                  <a:uFillTx/>
                  <a:latin typeface="Calibri"/>
                  <a:ea typeface="+mn-ea"/>
                  <a:cs typeface="Arial" panose="020B0604020202020204" pitchFamily="34" charset="0"/>
                  <a:sym typeface="Wingdings" pitchFamily="2" charset="2"/>
                </a:rPr>
                <a:t>:1)</a:t>
              </a:r>
            </a:p>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US" sz="1267" b="1" i="0" u="none" strike="noStrike" kern="1200" cap="none" spc="0" normalizeH="0" baseline="0" noProof="0" dirty="0">
                <a:ln>
                  <a:noFill/>
                </a:ln>
                <a:solidFill>
                  <a:srgbClr val="494747"/>
                </a:solidFill>
                <a:effectLst/>
                <a:uLnTx/>
                <a:uFillTx/>
                <a:latin typeface="Calibri"/>
                <a:ea typeface="+mn-ea"/>
                <a:cs typeface="Arial" panose="020B0604020202020204" pitchFamily="34" charset="0"/>
                <a:sym typeface="Wingdings" pitchFamily="2" charset="2"/>
              </a:endParaRPr>
            </a:p>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494747"/>
                  </a:solidFill>
                  <a:effectLst/>
                  <a:uLnTx/>
                  <a:uFillTx/>
                  <a:latin typeface="Calibri"/>
                  <a:ea typeface="+mn-ea"/>
                  <a:cs typeface="Arial" panose="020B0604020202020204" pitchFamily="34" charset="0"/>
                  <a:sym typeface="Wingdings" pitchFamily="2" charset="2"/>
                </a:rPr>
                <a:t>Stratification Factors:</a:t>
              </a:r>
            </a:p>
            <a:p>
              <a:pPr marL="190510" marR="0" lvl="0" indent="-190510" algn="l" defTabSz="609539"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67" b="0" i="0" u="none" strike="noStrike" kern="1200" cap="none" spc="0" normalizeH="0" baseline="0" noProof="0" dirty="0">
                  <a:ln>
                    <a:noFill/>
                  </a:ln>
                  <a:solidFill>
                    <a:srgbClr val="494747"/>
                  </a:solidFill>
                  <a:effectLst/>
                  <a:uLnTx/>
                  <a:uFillTx/>
                  <a:latin typeface="Calibri"/>
                  <a:ea typeface="+mn-ea"/>
                  <a:cs typeface="Arial" panose="020B0604020202020204" pitchFamily="34" charset="0"/>
                  <a:sym typeface="Wingdings" pitchFamily="2" charset="2"/>
                </a:rPr>
                <a:t>Presence of liver and/or lung metastases</a:t>
              </a:r>
            </a:p>
            <a:p>
              <a:pPr marL="190510" marR="0" lvl="0" indent="-190510" algn="l" defTabSz="609539"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67" b="0" i="0" u="none" strike="noStrike" kern="1200" cap="none" spc="0" normalizeH="0" baseline="0" noProof="0" dirty="0">
                  <a:ln>
                    <a:noFill/>
                  </a:ln>
                  <a:solidFill>
                    <a:srgbClr val="494747"/>
                  </a:solidFill>
                  <a:effectLst/>
                  <a:uLnTx/>
                  <a:uFillTx/>
                  <a:latin typeface="Calibri"/>
                  <a:ea typeface="+mn-ea"/>
                  <a:cs typeface="Arial" panose="020B0604020202020204" pitchFamily="34" charset="0"/>
                  <a:sym typeface="Wingdings" pitchFamily="2" charset="2"/>
                </a:rPr>
                <a:t>Prior treatment with CDK 4/6 inhibitors</a:t>
              </a:r>
              <a:endParaRPr kumimoji="0" lang="en-US" sz="1267" b="0" i="0" u="none" strike="noStrike" kern="1200" cap="none" spc="0" normalizeH="0" baseline="0" noProof="0" dirty="0">
                <a:ln>
                  <a:noFill/>
                </a:ln>
                <a:solidFill>
                  <a:srgbClr val="494747"/>
                </a:solidFill>
                <a:effectLst/>
                <a:uLnTx/>
                <a:uFillTx/>
                <a:latin typeface="Calibri"/>
                <a:ea typeface="+mn-ea"/>
                <a:cs typeface="Arial" panose="020B0604020202020204" pitchFamily="34" charset="0"/>
              </a:endParaRPr>
            </a:p>
          </p:txBody>
        </p:sp>
        <p:sp>
          <p:nvSpPr>
            <p:cNvPr id="18" name="Rectangle 17">
              <a:extLst>
                <a:ext uri="{FF2B5EF4-FFF2-40B4-BE49-F238E27FC236}">
                  <a16:creationId xmlns:a16="http://schemas.microsoft.com/office/drawing/2014/main" id="{991A2522-2C9C-3F89-A4DD-97986CF5435C}"/>
                </a:ext>
              </a:extLst>
            </p:cNvPr>
            <p:cNvSpPr/>
            <p:nvPr/>
          </p:nvSpPr>
          <p:spPr>
            <a:xfrm>
              <a:off x="643593" y="3049663"/>
              <a:ext cx="1017438" cy="551369"/>
            </a:xfrm>
            <a:prstGeom prst="rect">
              <a:avLst/>
            </a:prstGeom>
            <a:solidFill>
              <a:srgbClr val="5888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6F3EC"/>
                  </a:solidFill>
                  <a:effectLst/>
                  <a:uLnTx/>
                  <a:uFillTx/>
                  <a:latin typeface="Calibri"/>
                  <a:ea typeface="+mn-ea"/>
                  <a:cs typeface="Arial" panose="020B0604020202020204" pitchFamily="34" charset="0"/>
                </a:rPr>
                <a:t>Alpelisib + Fulvestrant</a:t>
              </a:r>
            </a:p>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6F3EC"/>
                  </a:solidFill>
                  <a:effectLst/>
                  <a:uLnTx/>
                  <a:uFillTx/>
                  <a:latin typeface="Calibri"/>
                  <a:ea typeface="+mn-ea"/>
                  <a:cs typeface="Arial" panose="020B0604020202020204" pitchFamily="34" charset="0"/>
                </a:rPr>
                <a:t>N=169</a:t>
              </a:r>
            </a:p>
          </p:txBody>
        </p:sp>
        <p:sp>
          <p:nvSpPr>
            <p:cNvPr id="19" name="Rectangle 18">
              <a:extLst>
                <a:ext uri="{FF2B5EF4-FFF2-40B4-BE49-F238E27FC236}">
                  <a16:creationId xmlns:a16="http://schemas.microsoft.com/office/drawing/2014/main" id="{EF111589-9751-3866-D732-1A35E8BB7BE4}"/>
                </a:ext>
              </a:extLst>
            </p:cNvPr>
            <p:cNvSpPr/>
            <p:nvPr/>
          </p:nvSpPr>
          <p:spPr>
            <a:xfrm>
              <a:off x="1711365" y="3048798"/>
              <a:ext cx="1017438" cy="552235"/>
            </a:xfrm>
            <a:prstGeom prst="rect">
              <a:avLst/>
            </a:prstGeom>
            <a:solidFill>
              <a:srgbClr val="88000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6F3EC"/>
                  </a:solidFill>
                  <a:effectLst/>
                  <a:uLnTx/>
                  <a:uFillTx/>
                  <a:latin typeface="Calibri"/>
                  <a:ea typeface="+mn-ea"/>
                  <a:cs typeface="Arial" panose="020B0604020202020204" pitchFamily="34" charset="0"/>
                </a:rPr>
                <a:t>Placebo + Fulvestrant</a:t>
              </a:r>
            </a:p>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6F3EC"/>
                  </a:solidFill>
                  <a:effectLst/>
                  <a:uLnTx/>
                  <a:uFillTx/>
                  <a:latin typeface="Calibri"/>
                  <a:ea typeface="+mn-ea"/>
                  <a:cs typeface="Arial" panose="020B0604020202020204" pitchFamily="34" charset="0"/>
                </a:rPr>
                <a:t>N=172</a:t>
              </a:r>
            </a:p>
          </p:txBody>
        </p:sp>
        <p:sp>
          <p:nvSpPr>
            <p:cNvPr id="20" name="Rectangle 19">
              <a:extLst>
                <a:ext uri="{FF2B5EF4-FFF2-40B4-BE49-F238E27FC236}">
                  <a16:creationId xmlns:a16="http://schemas.microsoft.com/office/drawing/2014/main" id="{35F4F382-CBB1-9B21-1AF8-15C1DF006935}"/>
                </a:ext>
              </a:extLst>
            </p:cNvPr>
            <p:cNvSpPr/>
            <p:nvPr/>
          </p:nvSpPr>
          <p:spPr>
            <a:xfrm>
              <a:off x="3051534" y="3048798"/>
              <a:ext cx="1017438" cy="552234"/>
            </a:xfrm>
            <a:prstGeom prst="rect">
              <a:avLst/>
            </a:prstGeom>
            <a:solidFill>
              <a:srgbClr val="5888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6F3EC"/>
                  </a:solidFill>
                  <a:effectLst/>
                  <a:uLnTx/>
                  <a:uFillTx/>
                  <a:latin typeface="Calibri"/>
                  <a:ea typeface="+mn-ea"/>
                  <a:cs typeface="Arial" panose="020B0604020202020204" pitchFamily="34" charset="0"/>
                </a:rPr>
                <a:t>Alpelisib + Fulvestrant</a:t>
              </a:r>
            </a:p>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6F3EC"/>
                  </a:solidFill>
                  <a:effectLst/>
                  <a:uLnTx/>
                  <a:uFillTx/>
                  <a:latin typeface="Calibri"/>
                  <a:ea typeface="+mn-ea"/>
                  <a:cs typeface="Arial" panose="020B0604020202020204" pitchFamily="34" charset="0"/>
                </a:rPr>
                <a:t>N=115</a:t>
              </a:r>
            </a:p>
          </p:txBody>
        </p:sp>
        <p:sp>
          <p:nvSpPr>
            <p:cNvPr id="21" name="Rectangle 20">
              <a:extLst>
                <a:ext uri="{FF2B5EF4-FFF2-40B4-BE49-F238E27FC236}">
                  <a16:creationId xmlns:a16="http://schemas.microsoft.com/office/drawing/2014/main" id="{DAAAF570-96DD-17D4-12EE-4F47679D7241}"/>
                </a:ext>
              </a:extLst>
            </p:cNvPr>
            <p:cNvSpPr/>
            <p:nvPr/>
          </p:nvSpPr>
          <p:spPr>
            <a:xfrm>
              <a:off x="4119306" y="3048798"/>
              <a:ext cx="1017438" cy="552234"/>
            </a:xfrm>
            <a:prstGeom prst="rect">
              <a:avLst/>
            </a:prstGeom>
            <a:solidFill>
              <a:srgbClr val="88000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6F3EC"/>
                  </a:solidFill>
                  <a:effectLst/>
                  <a:uLnTx/>
                  <a:uFillTx/>
                  <a:latin typeface="Calibri"/>
                  <a:ea typeface="+mn-ea"/>
                  <a:cs typeface="Arial" panose="020B0604020202020204" pitchFamily="34" charset="0"/>
                </a:rPr>
                <a:t>Placebo + Fulvestrant</a:t>
              </a:r>
            </a:p>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267" b="0" i="0" u="none" strike="noStrike" kern="1200" cap="none" spc="0" normalizeH="0" baseline="0" noProof="0" dirty="0">
                  <a:ln>
                    <a:noFill/>
                  </a:ln>
                  <a:solidFill>
                    <a:srgbClr val="F6F3EC"/>
                  </a:solidFill>
                  <a:effectLst/>
                  <a:uLnTx/>
                  <a:uFillTx/>
                  <a:latin typeface="Calibri"/>
                  <a:ea typeface="+mn-ea"/>
                  <a:cs typeface="Arial" panose="020B0604020202020204" pitchFamily="34" charset="0"/>
                </a:rPr>
                <a:t>N=116</a:t>
              </a:r>
            </a:p>
          </p:txBody>
        </p:sp>
        <p:sp>
          <p:nvSpPr>
            <p:cNvPr id="22" name="Down Arrow 21">
              <a:extLst>
                <a:ext uri="{FF2B5EF4-FFF2-40B4-BE49-F238E27FC236}">
                  <a16:creationId xmlns:a16="http://schemas.microsoft.com/office/drawing/2014/main" id="{0FB04599-2E57-47D3-73DD-1EDA317B0F9D}"/>
                </a:ext>
              </a:extLst>
            </p:cNvPr>
            <p:cNvSpPr/>
            <p:nvPr/>
          </p:nvSpPr>
          <p:spPr>
            <a:xfrm>
              <a:off x="1786399" y="1844338"/>
              <a:ext cx="215890" cy="182880"/>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US" sz="1267" b="0" i="0" u="none" strike="noStrike" kern="1200" cap="none" spc="0" normalizeH="0" baseline="0" noProof="0">
                <a:ln>
                  <a:noFill/>
                </a:ln>
                <a:solidFill>
                  <a:srgbClr val="F6F3EC"/>
                </a:solidFill>
                <a:effectLst/>
                <a:uLnTx/>
                <a:uFillTx/>
                <a:latin typeface="Calibri"/>
                <a:ea typeface="+mn-ea"/>
                <a:cs typeface="Arial" panose="020B0604020202020204" pitchFamily="34" charset="0"/>
              </a:endParaRPr>
            </a:p>
          </p:txBody>
        </p:sp>
        <p:sp>
          <p:nvSpPr>
            <p:cNvPr id="23" name="Down Arrow 22">
              <a:extLst>
                <a:ext uri="{FF2B5EF4-FFF2-40B4-BE49-F238E27FC236}">
                  <a16:creationId xmlns:a16="http://schemas.microsoft.com/office/drawing/2014/main" id="{22702449-7790-63D0-56C7-0B4CAA53D54E}"/>
                </a:ext>
              </a:extLst>
            </p:cNvPr>
            <p:cNvSpPr/>
            <p:nvPr/>
          </p:nvSpPr>
          <p:spPr>
            <a:xfrm>
              <a:off x="3785137" y="1845212"/>
              <a:ext cx="215890" cy="182880"/>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US" sz="1267" b="0" i="0" u="none" strike="noStrike" kern="1200" cap="none" spc="0" normalizeH="0" baseline="0" noProof="0">
                <a:ln>
                  <a:noFill/>
                </a:ln>
                <a:solidFill>
                  <a:srgbClr val="F6F3EC"/>
                </a:solidFill>
                <a:effectLst/>
                <a:uLnTx/>
                <a:uFillTx/>
                <a:latin typeface="Calibri"/>
                <a:ea typeface="+mn-ea"/>
                <a:cs typeface="Arial" panose="020B0604020202020204" pitchFamily="34" charset="0"/>
              </a:endParaRPr>
            </a:p>
          </p:txBody>
        </p:sp>
        <p:sp>
          <p:nvSpPr>
            <p:cNvPr id="24" name="Down Arrow 23">
              <a:extLst>
                <a:ext uri="{FF2B5EF4-FFF2-40B4-BE49-F238E27FC236}">
                  <a16:creationId xmlns:a16="http://schemas.microsoft.com/office/drawing/2014/main" id="{9AEB4668-FD3A-4A06-BDC3-0610B3DBDE0A}"/>
                </a:ext>
              </a:extLst>
            </p:cNvPr>
            <p:cNvSpPr/>
            <p:nvPr/>
          </p:nvSpPr>
          <p:spPr>
            <a:xfrm>
              <a:off x="1578253" y="2858825"/>
              <a:ext cx="215890" cy="182880"/>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US" sz="1267" b="0" i="0" u="none" strike="noStrike" kern="1200" cap="none" spc="0" normalizeH="0" baseline="0" noProof="0">
                <a:ln>
                  <a:noFill/>
                </a:ln>
                <a:solidFill>
                  <a:srgbClr val="F6F3EC"/>
                </a:solidFill>
                <a:effectLst/>
                <a:uLnTx/>
                <a:uFillTx/>
                <a:latin typeface="Calibri"/>
                <a:ea typeface="+mn-ea"/>
                <a:cs typeface="Arial" panose="020B0604020202020204" pitchFamily="34" charset="0"/>
              </a:endParaRPr>
            </a:p>
          </p:txBody>
        </p:sp>
        <p:sp>
          <p:nvSpPr>
            <p:cNvPr id="29" name="Down Arrow 28">
              <a:extLst>
                <a:ext uri="{FF2B5EF4-FFF2-40B4-BE49-F238E27FC236}">
                  <a16:creationId xmlns:a16="http://schemas.microsoft.com/office/drawing/2014/main" id="{16C7A3F7-0A93-A1FD-8B6F-D3DE5CB07B59}"/>
                </a:ext>
              </a:extLst>
            </p:cNvPr>
            <p:cNvSpPr/>
            <p:nvPr/>
          </p:nvSpPr>
          <p:spPr>
            <a:xfrm>
              <a:off x="3986194" y="2857325"/>
              <a:ext cx="215890" cy="182880"/>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US" sz="1267" b="0" i="0" u="none" strike="noStrike" kern="1200" cap="none" spc="0" normalizeH="0" baseline="0" noProof="0">
                <a:ln>
                  <a:noFill/>
                </a:ln>
                <a:solidFill>
                  <a:srgbClr val="F6F3EC"/>
                </a:solidFill>
                <a:effectLst/>
                <a:uLnTx/>
                <a:uFillTx/>
                <a:latin typeface="Calibri"/>
                <a:ea typeface="+mn-ea"/>
                <a:cs typeface="Arial" panose="020B0604020202020204" pitchFamily="34" charset="0"/>
              </a:endParaRPr>
            </a:p>
          </p:txBody>
        </p:sp>
      </p:gr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1671116C-49B2-CB90-35D0-F8286FD48F95}"/>
                  </a:ext>
                </a:extLst>
              </p:cNvPr>
              <p:cNvSpPr txBox="1"/>
              <p:nvPr/>
            </p:nvSpPr>
            <p:spPr>
              <a:xfrm>
                <a:off x="1660276" y="1243157"/>
                <a:ext cx="3606795" cy="246221"/>
              </a:xfrm>
              <a:prstGeom prst="rect">
                <a:avLst/>
              </a:prstGeom>
            </p:spPr>
            <p:txBody>
              <a:bodyPr wrap="square" lIns="0" tIns="0" rIns="0" bIns="0" rtlCol="0" anchor="t">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srgbClr val="494747"/>
                    </a:solidFill>
                    <a:effectLst/>
                    <a:uLnTx/>
                    <a:uFillTx/>
                    <a:latin typeface="Calibri"/>
                    <a:ea typeface="Tahoma Bold"/>
                    <a:cs typeface="Tahoma Bold"/>
                    <a:sym typeface="Tahoma Bold"/>
                  </a:rPr>
                  <a:t>Alpelisib</a:t>
                </a:r>
                <a:r>
                  <a:rPr kumimoji="0" lang="en-US" sz="1600" b="1" i="0" u="none" strike="noStrike" kern="1200" cap="none" spc="0" normalizeH="0" baseline="0" noProof="0">
                    <a:ln>
                      <a:noFill/>
                    </a:ln>
                    <a:solidFill>
                      <a:srgbClr val="494747"/>
                    </a:solidFill>
                    <a:effectLst/>
                    <a:uLnTx/>
                    <a:uFillTx/>
                    <a:latin typeface="Calibri"/>
                    <a:ea typeface="Tahoma Bold"/>
                    <a:cs typeface="Tahoma Bold"/>
                    <a:sym typeface="Tahoma Bold"/>
                  </a:rPr>
                  <a:t> is </a:t>
                </a:r>
                <a:r>
                  <a:rPr kumimoji="0" lang="en-US" sz="1600" b="1" i="0" u="none" strike="noStrike" kern="1200" cap="none" spc="0" normalizeH="0" baseline="0" noProof="0" dirty="0">
                    <a:ln>
                      <a:noFill/>
                    </a:ln>
                    <a:solidFill>
                      <a:srgbClr val="494747"/>
                    </a:solidFill>
                    <a:effectLst/>
                    <a:uLnTx/>
                    <a:uFillTx/>
                    <a:latin typeface="Calibri"/>
                    <a:ea typeface="Tahoma Bold"/>
                    <a:cs typeface="Tahoma Bold"/>
                    <a:sym typeface="Tahoma Bold"/>
                  </a:rPr>
                  <a:t>an </a:t>
                </a:r>
                <a14:m>
                  <m:oMath xmlns:m="http://schemas.openxmlformats.org/officeDocument/2006/math">
                    <m:r>
                      <a:rPr kumimoji="0" lang="en-US" sz="1600" b="1" i="1" u="none" strike="noStrike" kern="1200" cap="none" spc="0" normalizeH="0" baseline="0" noProof="0">
                        <a:ln>
                          <a:noFill/>
                        </a:ln>
                        <a:solidFill>
                          <a:srgbClr val="494747"/>
                        </a:solidFill>
                        <a:effectLst/>
                        <a:uLnTx/>
                        <a:uFillTx/>
                        <a:latin typeface="Cambria Math" panose="02040503050406030204" pitchFamily="18" charset="0"/>
                        <a:ea typeface="Cambria Math" panose="02040503050406030204" pitchFamily="18" charset="0"/>
                        <a:cs typeface="Tahoma Bold"/>
                        <a:sym typeface="Tahoma Bold"/>
                      </a:rPr>
                      <m:t>𝜶</m:t>
                    </m:r>
                  </m:oMath>
                </a14:m>
                <a:r>
                  <a:rPr kumimoji="0" lang="en-US" sz="1600" b="1" i="0" u="none" strike="noStrike" kern="1200" cap="none" spc="0" normalizeH="0" baseline="0" noProof="0" dirty="0">
                    <a:ln>
                      <a:noFill/>
                    </a:ln>
                    <a:solidFill>
                      <a:srgbClr val="494747"/>
                    </a:solidFill>
                    <a:effectLst/>
                    <a:uLnTx/>
                    <a:uFillTx/>
                    <a:latin typeface="Calibri"/>
                    <a:ea typeface="Tahoma Bold"/>
                    <a:cs typeface="Tahoma Bold"/>
                    <a:sym typeface="Tahoma Bold"/>
                  </a:rPr>
                  <a:t>-specific PI3K inhibitor</a:t>
                </a:r>
              </a:p>
            </p:txBody>
          </p:sp>
        </mc:Choice>
        <mc:Fallback xmlns="">
          <p:sp>
            <p:nvSpPr>
              <p:cNvPr id="30" name="TextBox 29">
                <a:extLst>
                  <a:ext uri="{FF2B5EF4-FFF2-40B4-BE49-F238E27FC236}">
                    <a16:creationId xmlns:a16="http://schemas.microsoft.com/office/drawing/2014/main" id="{1671116C-49B2-CB90-35D0-F8286FD48F95}"/>
                  </a:ext>
                </a:extLst>
              </p:cNvPr>
              <p:cNvSpPr txBox="1">
                <a:spLocks noRot="1" noChangeAspect="1" noMove="1" noResize="1" noEditPoints="1" noAdjustHandles="1" noChangeArrowheads="1" noChangeShapeType="1" noTextEdit="1"/>
              </p:cNvSpPr>
              <p:nvPr/>
            </p:nvSpPr>
            <p:spPr>
              <a:xfrm>
                <a:off x="1660276" y="1243157"/>
                <a:ext cx="3606795" cy="246221"/>
              </a:xfrm>
              <a:prstGeom prst="rect">
                <a:avLst/>
              </a:prstGeom>
              <a:blipFill>
                <a:blip r:embed="rId6"/>
                <a:stretch>
                  <a:fillRect t="-19048" b="-42857"/>
                </a:stretch>
              </a:blipFill>
            </p:spPr>
            <p:txBody>
              <a:bodyPr/>
              <a:lstStyle/>
              <a:p>
                <a:r>
                  <a:rPr lang="en-US">
                    <a:noFill/>
                  </a:rPr>
                  <a:t> </a:t>
                </a:r>
              </a:p>
            </p:txBody>
          </p:sp>
        </mc:Fallback>
      </mc:AlternateContent>
    </p:spTree>
    <p:extLst>
      <p:ext uri="{BB962C8B-B14F-4D97-AF65-F5344CB8AC3E}">
        <p14:creationId xmlns:p14="http://schemas.microsoft.com/office/powerpoint/2010/main" val="21398236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836DC-297C-0994-B462-EDBF310C7D71}"/>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D21E880D-BC7B-3E2F-B188-55871BD169B9}"/>
              </a:ext>
            </a:extLst>
          </p:cNvPr>
          <p:cNvSpPr>
            <a:spLocks noGrp="1"/>
          </p:cNvSpPr>
          <p:nvPr>
            <p:ph type="ftr" sz="quarter" idx="3"/>
          </p:nvPr>
        </p:nvSpPr>
        <p:spPr/>
        <p:txBody>
          <a:bodyPr/>
          <a:lstStyle/>
          <a:p>
            <a:pPr marL="0" marR="0" lvl="0" indent="0" algn="r" defTabSz="914446"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792" b="0" i="0" u="none" strike="noStrike" kern="1200" cap="none" spc="0" normalizeH="0" baseline="0" noProof="0">
                <a:ln>
                  <a:noFill/>
                </a:ln>
                <a:solidFill>
                  <a:srgbClr val="A96D4B"/>
                </a:solidFill>
                <a:effectLst/>
                <a:uLnTx/>
                <a:uFillTx/>
                <a:latin typeface="Tahoma" panose="020B0604030504040204" pitchFamily="34" charset="0"/>
                <a:ea typeface="Tahoma" panose="020B0604030504040204" pitchFamily="34" charset="0"/>
                <a:cs typeface="Tahoma" panose="020B0604030504040204" pitchFamily="34" charset="0"/>
              </a:rPr>
              <a:t>Ellison Medical Institute</a:t>
            </a:r>
          </a:p>
        </p:txBody>
      </p:sp>
      <p:graphicFrame>
        <p:nvGraphicFramePr>
          <p:cNvPr id="7" name="Table 6">
            <a:extLst>
              <a:ext uri="{FF2B5EF4-FFF2-40B4-BE49-F238E27FC236}">
                <a16:creationId xmlns:a16="http://schemas.microsoft.com/office/drawing/2014/main" id="{D8E9D210-9FC5-2488-AFBD-1896DEF50DE4}"/>
              </a:ext>
            </a:extLst>
          </p:cNvPr>
          <p:cNvGraphicFramePr>
            <a:graphicFrameLocks noGrp="1"/>
          </p:cNvGraphicFramePr>
          <p:nvPr/>
        </p:nvGraphicFramePr>
        <p:xfrm>
          <a:off x="506420" y="1258223"/>
          <a:ext cx="11319471" cy="5052755"/>
        </p:xfrm>
        <a:graphic>
          <a:graphicData uri="http://schemas.openxmlformats.org/drawingml/2006/table">
            <a:tbl>
              <a:tblPr firstRow="1" bandRow="1">
                <a:tableStyleId>{EB344D84-9AFB-497E-A393-DC336BA19D2E}</a:tableStyleId>
              </a:tblPr>
              <a:tblGrid>
                <a:gridCol w="3773157">
                  <a:extLst>
                    <a:ext uri="{9D8B030D-6E8A-4147-A177-3AD203B41FA5}">
                      <a16:colId xmlns:a16="http://schemas.microsoft.com/office/drawing/2014/main" val="2980175753"/>
                    </a:ext>
                  </a:extLst>
                </a:gridCol>
                <a:gridCol w="3773157">
                  <a:extLst>
                    <a:ext uri="{9D8B030D-6E8A-4147-A177-3AD203B41FA5}">
                      <a16:colId xmlns:a16="http://schemas.microsoft.com/office/drawing/2014/main" val="3271597618"/>
                    </a:ext>
                  </a:extLst>
                </a:gridCol>
                <a:gridCol w="3773157">
                  <a:extLst>
                    <a:ext uri="{9D8B030D-6E8A-4147-A177-3AD203B41FA5}">
                      <a16:colId xmlns:a16="http://schemas.microsoft.com/office/drawing/2014/main" val="3770703217"/>
                    </a:ext>
                  </a:extLst>
                </a:gridCol>
              </a:tblGrid>
              <a:tr h="1200277">
                <a:tc>
                  <a:txBody>
                    <a:bodyPr/>
                    <a:lstStyle/>
                    <a:p>
                      <a:r>
                        <a:rPr lang="en-US" sz="2100" dirty="0"/>
                        <a:t>Grade 3/4 AEs ≥ 5%</a:t>
                      </a:r>
                    </a:p>
                    <a:p>
                      <a:r>
                        <a:rPr lang="en-US" sz="2100" dirty="0"/>
                        <a:t>N (%)</a:t>
                      </a:r>
                      <a:endParaRPr lang="en-US" sz="2100" dirty="0">
                        <a:solidFill>
                          <a:schemeClr val="bg1"/>
                        </a:solidFill>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en-US" sz="2100" dirty="0"/>
                        <a:t>Alpelisib + Fulvestrant</a:t>
                      </a:r>
                    </a:p>
                    <a:p>
                      <a:pPr algn="ctr"/>
                      <a:r>
                        <a:rPr lang="en-US" sz="2100" dirty="0"/>
                        <a:t>N=284</a:t>
                      </a:r>
                      <a:endParaRPr lang="en-US" sz="2100" dirty="0">
                        <a:solidFill>
                          <a:schemeClr val="bg1"/>
                        </a:solidFill>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en-US" sz="2100" dirty="0"/>
                        <a:t>Placebo + Fulvestrant</a:t>
                      </a:r>
                    </a:p>
                    <a:p>
                      <a:pPr algn="ctr"/>
                      <a:r>
                        <a:rPr lang="en-US" sz="2100" dirty="0"/>
                        <a:t>N=287</a:t>
                      </a:r>
                      <a:endParaRPr lang="en-US" sz="2100" dirty="0">
                        <a:solidFill>
                          <a:schemeClr val="bg1"/>
                        </a:solidFill>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1222747533"/>
                  </a:ext>
                </a:extLst>
              </a:tr>
              <a:tr h="666820">
                <a:tc>
                  <a:txBody>
                    <a:bodyPr/>
                    <a:lstStyle/>
                    <a:p>
                      <a:r>
                        <a:rPr lang="en-US" sz="2100"/>
                        <a:t>Any</a:t>
                      </a:r>
                      <a:endParaRPr lang="en-US" sz="210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en-US" sz="2100"/>
                        <a:t>216 (76.0)</a:t>
                      </a:r>
                      <a:endParaRPr lang="en-US" sz="210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en-US" sz="2100"/>
                        <a:t>102 (35.5)</a:t>
                      </a:r>
                      <a:endParaRPr lang="en-US" sz="2100">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1242108214"/>
                  </a:ext>
                </a:extLst>
              </a:tr>
              <a:tr h="666820">
                <a:tc>
                  <a:txBody>
                    <a:bodyPr/>
                    <a:lstStyle/>
                    <a:p>
                      <a:r>
                        <a:rPr lang="en-US" sz="2100"/>
                        <a:t>Hyperglycemia</a:t>
                      </a:r>
                      <a:endParaRPr lang="en-US" sz="210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en-US" sz="2100"/>
                        <a:t>104 (36.6)</a:t>
                      </a:r>
                      <a:endParaRPr lang="en-US" sz="210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en-US" sz="2100"/>
                        <a:t>2 (0.7)</a:t>
                      </a:r>
                      <a:endParaRPr lang="en-US" sz="2100">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2687242554"/>
                  </a:ext>
                </a:extLst>
              </a:tr>
              <a:tr h="666820">
                <a:tc>
                  <a:txBody>
                    <a:bodyPr/>
                    <a:lstStyle/>
                    <a:p>
                      <a:r>
                        <a:rPr lang="en-US" sz="2100"/>
                        <a:t>Rash</a:t>
                      </a:r>
                      <a:endParaRPr lang="en-US" sz="210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en-US" sz="2100"/>
                        <a:t>57 (20.1)</a:t>
                      </a:r>
                      <a:endParaRPr lang="en-US" sz="210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en-US" sz="2100"/>
                        <a:t>1 (0.3)</a:t>
                      </a:r>
                      <a:endParaRPr lang="en-US" sz="2100">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600386122"/>
                  </a:ext>
                </a:extLst>
              </a:tr>
              <a:tr h="666820">
                <a:tc>
                  <a:txBody>
                    <a:bodyPr/>
                    <a:lstStyle/>
                    <a:p>
                      <a:r>
                        <a:rPr lang="en-US" sz="2100"/>
                        <a:t>Diarrhea</a:t>
                      </a:r>
                      <a:endParaRPr lang="en-US" sz="210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en-US" sz="2100"/>
                        <a:t>19 (6.7)</a:t>
                      </a:r>
                      <a:endParaRPr lang="en-US" sz="210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en-US" sz="2100"/>
                        <a:t>1 (0.3)</a:t>
                      </a:r>
                      <a:endParaRPr lang="en-US" sz="2100">
                        <a:latin typeface="Tahoma" panose="020B0604030504040204" pitchFamily="34" charset="0"/>
                        <a:ea typeface="Tahoma" panose="020B0604030504040204" pitchFamily="34" charset="0"/>
                        <a:cs typeface="Tahoma" panose="020B0604030504040204" pitchFamily="34" charset="0"/>
                      </a:endParaRPr>
                    </a:p>
                  </a:txBody>
                  <a:tcPr anchor="ctr"/>
                </a:tc>
                <a:extLst>
                  <a:ext uri="{0D108BD9-81ED-4DB2-BD59-A6C34878D82A}">
                    <a16:rowId xmlns:a16="http://schemas.microsoft.com/office/drawing/2014/main" val="3371075599"/>
                  </a:ext>
                </a:extLst>
              </a:tr>
              <a:tr h="1185198">
                <a:tc gridSpan="3">
                  <a:txBody>
                    <a:bodyPr/>
                    <a:lstStyle/>
                    <a:p>
                      <a:pPr marL="0" indent="0" fontAlgn="base">
                        <a:buFontTx/>
                        <a:buNone/>
                      </a:pPr>
                      <a:r>
                        <a:rPr lang="en-US" sz="2100" b="1" dirty="0">
                          <a:solidFill>
                            <a:srgbClr val="C00000"/>
                          </a:solidFill>
                        </a:rPr>
                        <a:t>Alpelisib discontinued in 25% </a:t>
                      </a:r>
                    </a:p>
                    <a:p>
                      <a:pPr marL="0" indent="0" fontAlgn="base">
                        <a:buFontTx/>
                        <a:buNone/>
                      </a:pPr>
                      <a:r>
                        <a:rPr lang="en-US" sz="2100" dirty="0">
                          <a:solidFill>
                            <a:schemeClr val="tx1"/>
                          </a:solidFill>
                        </a:rPr>
                        <a:t>Most frequent AEs leading to the discontinuation: hyperglycemia (6.3%) &amp; rash (3.2%)</a:t>
                      </a:r>
                      <a:endParaRPr lang="en-US" sz="2100" dirty="0">
                        <a:solidFill>
                          <a:schemeClr val="tx1"/>
                        </a:solidFill>
                        <a:latin typeface="Tahoma" panose="020B0604030504040204" pitchFamily="34" charset="0"/>
                        <a:ea typeface="Tahoma" panose="020B0604030504040204" pitchFamily="34" charset="0"/>
                        <a:cs typeface="Tahoma" panose="020B0604030504040204" pitchFamily="34" charset="0"/>
                      </a:endParaRPr>
                    </a:p>
                  </a:txBody>
                  <a:tcPr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72664053"/>
                  </a:ext>
                </a:extLst>
              </a:tr>
            </a:tbl>
          </a:graphicData>
        </a:graphic>
      </p:graphicFrame>
      <p:sp>
        <p:nvSpPr>
          <p:cNvPr id="29" name="TextBox 28">
            <a:extLst>
              <a:ext uri="{FF2B5EF4-FFF2-40B4-BE49-F238E27FC236}">
                <a16:creationId xmlns:a16="http://schemas.microsoft.com/office/drawing/2014/main" id="{A0291137-38DF-09CB-79D3-F9BC9E96937F}"/>
              </a:ext>
            </a:extLst>
          </p:cNvPr>
          <p:cNvSpPr txBox="1"/>
          <p:nvPr/>
        </p:nvSpPr>
        <p:spPr>
          <a:xfrm>
            <a:off x="3781247" y="6477000"/>
            <a:ext cx="4934307" cy="256545"/>
          </a:xfrm>
          <a:prstGeom prst="rect">
            <a:avLst/>
          </a:prstGeom>
          <a:noFill/>
        </p:spPr>
        <p:txBody>
          <a:bodyPr wrap="square" rtlCol="0">
            <a:spAutoFit/>
          </a:bodyPr>
          <a:lstStyle/>
          <a:p>
            <a:pPr marL="0" marR="0" lvl="0" indent="0" algn="ctr" defTabSz="609539" rtl="0" eaLnBrk="1" fontAlgn="auto" latinLnBrk="0" hangingPunct="1">
              <a:lnSpc>
                <a:spcPct val="100000"/>
              </a:lnSpc>
              <a:spcBef>
                <a:spcPts val="0"/>
              </a:spcBef>
              <a:spcAft>
                <a:spcPts val="600"/>
              </a:spcAft>
              <a:buClrTx/>
              <a:buSzTx/>
              <a:buFontTx/>
              <a:buNone/>
              <a:tabLst/>
              <a:defRPr/>
            </a:pPr>
            <a:r>
              <a:rPr kumimoji="0" lang="en-US" sz="1067"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Andre NEJM 2019.</a:t>
            </a:r>
          </a:p>
        </p:txBody>
      </p:sp>
      <p:sp>
        <p:nvSpPr>
          <p:cNvPr id="8" name="Title 1">
            <a:extLst>
              <a:ext uri="{FF2B5EF4-FFF2-40B4-BE49-F238E27FC236}">
                <a16:creationId xmlns:a16="http://schemas.microsoft.com/office/drawing/2014/main" id="{87224AFF-0A06-24D5-E92A-49EB35385087}"/>
              </a:ext>
            </a:extLst>
          </p:cNvPr>
          <p:cNvSpPr>
            <a:spLocks noGrp="1"/>
          </p:cNvSpPr>
          <p:nvPr>
            <p:ph type="title"/>
          </p:nvPr>
        </p:nvSpPr>
        <p:spPr>
          <a:xfrm>
            <a:off x="1117600" y="133349"/>
            <a:ext cx="10261600" cy="704851"/>
          </a:xfrm>
        </p:spPr>
        <p:txBody>
          <a:bodyPr/>
          <a:lstStyle/>
          <a:p>
            <a:pPr algn="ctr"/>
            <a:r>
              <a:rPr lang="en-US"/>
              <a:t>SOLAR-1: AEs</a:t>
            </a:r>
          </a:p>
        </p:txBody>
      </p:sp>
      <p:sp>
        <p:nvSpPr>
          <p:cNvPr id="10" name="AutoShape 4">
            <a:extLst>
              <a:ext uri="{FF2B5EF4-FFF2-40B4-BE49-F238E27FC236}">
                <a16:creationId xmlns:a16="http://schemas.microsoft.com/office/drawing/2014/main" id="{3053FE90-46CD-9DDB-6C02-D1209E426700}"/>
              </a:ext>
            </a:extLst>
          </p:cNvPr>
          <p:cNvSpPr/>
          <p:nvPr/>
        </p:nvSpPr>
        <p:spPr>
          <a:xfrm>
            <a:off x="1117600" y="939800"/>
            <a:ext cx="10261600" cy="0"/>
          </a:xfrm>
          <a:prstGeom prst="line">
            <a:avLst/>
          </a:prstGeom>
          <a:ln w="47625" cap="flat">
            <a:solidFill>
              <a:srgbClr val="D6D2C4"/>
            </a:solidFill>
            <a:prstDash val="solid"/>
            <a:headEnd type="none" w="sm" len="sm"/>
            <a:tailEnd type="none" w="sm" len="sm"/>
          </a:ln>
        </p:spPr>
        <p:txBody>
          <a:body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94747"/>
              </a:solidFill>
              <a:effectLst/>
              <a:uLnTx/>
              <a:uFillTx/>
              <a:latin typeface="Calibri"/>
              <a:ea typeface="+mn-ea"/>
              <a:cs typeface="+mn-cs"/>
            </a:endParaRPr>
          </a:p>
        </p:txBody>
      </p:sp>
    </p:spTree>
    <p:extLst>
      <p:ext uri="{BB962C8B-B14F-4D97-AF65-F5344CB8AC3E}">
        <p14:creationId xmlns:p14="http://schemas.microsoft.com/office/powerpoint/2010/main" val="199026224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5BDD1-6AA2-89F8-42E8-986E303B9C2A}"/>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12F4EE19-3C76-42CC-E65A-2941539992E9}"/>
              </a:ext>
            </a:extLst>
          </p:cNvPr>
          <p:cNvSpPr>
            <a:spLocks noGrp="1"/>
          </p:cNvSpPr>
          <p:nvPr>
            <p:ph type="ftr" sz="quarter" idx="3"/>
          </p:nvPr>
        </p:nvSpPr>
        <p:spPr/>
        <p:txBody>
          <a:bodyPr/>
          <a:lstStyle/>
          <a:p>
            <a:pPr marL="0" marR="0" lvl="0" indent="0" algn="r" defTabSz="914446"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792" b="0" i="0" u="none" strike="noStrike" kern="1200" cap="none" spc="0" normalizeH="0" baseline="0" noProof="0">
                <a:ln>
                  <a:noFill/>
                </a:ln>
                <a:solidFill>
                  <a:srgbClr val="A96D4B"/>
                </a:solidFill>
                <a:effectLst/>
                <a:uLnTx/>
                <a:uFillTx/>
                <a:latin typeface="Tahoma" panose="020B0604030504040204" pitchFamily="34" charset="0"/>
                <a:ea typeface="Tahoma" panose="020B0604030504040204" pitchFamily="34" charset="0"/>
                <a:cs typeface="Tahoma" panose="020B0604030504040204" pitchFamily="34" charset="0"/>
              </a:rPr>
              <a:t>Ellison Medical Institute</a:t>
            </a:r>
          </a:p>
        </p:txBody>
      </p:sp>
      <p:grpSp>
        <p:nvGrpSpPr>
          <p:cNvPr id="8" name="Group 7">
            <a:extLst>
              <a:ext uri="{FF2B5EF4-FFF2-40B4-BE49-F238E27FC236}">
                <a16:creationId xmlns:a16="http://schemas.microsoft.com/office/drawing/2014/main" id="{030EF498-84EB-3BE9-CB8B-E7DD85EA9660}"/>
              </a:ext>
            </a:extLst>
          </p:cNvPr>
          <p:cNvGrpSpPr/>
          <p:nvPr/>
        </p:nvGrpSpPr>
        <p:grpSpPr>
          <a:xfrm>
            <a:off x="2360058" y="1749321"/>
            <a:ext cx="7471884" cy="3359359"/>
            <a:chOff x="2360058" y="1661241"/>
            <a:chExt cx="7471884" cy="3359359"/>
          </a:xfrm>
        </p:grpSpPr>
        <p:sp>
          <p:nvSpPr>
            <p:cNvPr id="9" name="TextBox 8">
              <a:extLst>
                <a:ext uri="{FF2B5EF4-FFF2-40B4-BE49-F238E27FC236}">
                  <a16:creationId xmlns:a16="http://schemas.microsoft.com/office/drawing/2014/main" id="{832B8CA8-40CD-A54C-6031-58563611C47C}"/>
                </a:ext>
              </a:extLst>
            </p:cNvPr>
            <p:cNvSpPr txBox="1"/>
            <p:nvPr/>
          </p:nvSpPr>
          <p:spPr>
            <a:xfrm>
              <a:off x="2360058" y="3037492"/>
              <a:ext cx="1851723" cy="543675"/>
            </a:xfrm>
            <a:prstGeom prst="rect">
              <a:avLst/>
            </a:prstGeom>
            <a:noFill/>
          </p:spPr>
          <p:txBody>
            <a:bodyPr wrap="square" rtlCol="0">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2933" b="1" i="0" u="none" strike="noStrike" kern="1200" cap="none" spc="0" normalizeH="0" baseline="0" noProof="0">
                  <a:ln>
                    <a:noFill/>
                  </a:ln>
                  <a:solidFill>
                    <a:srgbClr val="F6F3EC"/>
                  </a:solidFill>
                  <a:effectLst/>
                  <a:uLnTx/>
                  <a:uFillTx/>
                  <a:latin typeface="Tahoma" panose="020B0604030504040204" pitchFamily="34" charset="0"/>
                  <a:ea typeface="Tahoma" panose="020B0604030504040204" pitchFamily="34" charset="0"/>
                  <a:cs typeface="Tahoma" panose="020B0604030504040204" pitchFamily="34" charset="0"/>
                </a:rPr>
                <a:t>Toxicity</a:t>
              </a:r>
            </a:p>
          </p:txBody>
        </p:sp>
        <p:sp>
          <p:nvSpPr>
            <p:cNvPr id="10" name="TextBox 9">
              <a:extLst>
                <a:ext uri="{FF2B5EF4-FFF2-40B4-BE49-F238E27FC236}">
                  <a16:creationId xmlns:a16="http://schemas.microsoft.com/office/drawing/2014/main" id="{FBCCF8B6-CDAF-41D8-77A3-AEB6D45BBFE8}"/>
                </a:ext>
              </a:extLst>
            </p:cNvPr>
            <p:cNvSpPr txBox="1"/>
            <p:nvPr/>
          </p:nvSpPr>
          <p:spPr>
            <a:xfrm>
              <a:off x="7980219" y="1661241"/>
              <a:ext cx="1851723" cy="543675"/>
            </a:xfrm>
            <a:prstGeom prst="rect">
              <a:avLst/>
            </a:prstGeom>
            <a:noFill/>
          </p:spPr>
          <p:txBody>
            <a:bodyPr wrap="square" rtlCol="0">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2933" b="1" i="0" u="none" strike="noStrike" kern="1200" cap="none" spc="0" normalizeH="0" baseline="0" noProof="0">
                  <a:ln>
                    <a:noFill/>
                  </a:ln>
                  <a:solidFill>
                    <a:srgbClr val="F6F3EC"/>
                  </a:solidFill>
                  <a:effectLst/>
                  <a:uLnTx/>
                  <a:uFillTx/>
                  <a:latin typeface="Tahoma" panose="020B0604030504040204" pitchFamily="34" charset="0"/>
                  <a:ea typeface="Tahoma" panose="020B0604030504040204" pitchFamily="34" charset="0"/>
                  <a:cs typeface="Tahoma" panose="020B0604030504040204" pitchFamily="34" charset="0"/>
                </a:rPr>
                <a:t>Efficacy</a:t>
              </a:r>
            </a:p>
          </p:txBody>
        </p:sp>
        <p:sp>
          <p:nvSpPr>
            <p:cNvPr id="11" name="Triangle 10">
              <a:extLst>
                <a:ext uri="{FF2B5EF4-FFF2-40B4-BE49-F238E27FC236}">
                  <a16:creationId xmlns:a16="http://schemas.microsoft.com/office/drawing/2014/main" id="{D21B8159-CD95-B222-A091-4DD6D09B26FF}"/>
                </a:ext>
              </a:extLst>
            </p:cNvPr>
            <p:cNvSpPr/>
            <p:nvPr/>
          </p:nvSpPr>
          <p:spPr>
            <a:xfrm>
              <a:off x="4953000" y="3138055"/>
              <a:ext cx="2286000" cy="1882545"/>
            </a:xfrm>
            <a:prstGeom prst="triangl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6F3EC"/>
                </a:solidFill>
                <a:effectLst/>
                <a:uLnTx/>
                <a:uFillTx/>
                <a:latin typeface="Calibri"/>
                <a:ea typeface="+mn-ea"/>
                <a:cs typeface="+mn-cs"/>
              </a:endParaRPr>
            </a:p>
          </p:txBody>
        </p:sp>
        <p:cxnSp>
          <p:nvCxnSpPr>
            <p:cNvPr id="12" name="Straight Connector 11">
              <a:extLst>
                <a:ext uri="{FF2B5EF4-FFF2-40B4-BE49-F238E27FC236}">
                  <a16:creationId xmlns:a16="http://schemas.microsoft.com/office/drawing/2014/main" id="{AE5B0B39-5E83-A2DA-DD6D-61DCB9A0BD4F}"/>
                </a:ext>
              </a:extLst>
            </p:cNvPr>
            <p:cNvCxnSpPr>
              <a:cxnSpLocks/>
            </p:cNvCxnSpPr>
            <p:nvPr/>
          </p:nvCxnSpPr>
          <p:spPr>
            <a:xfrm flipV="1">
              <a:off x="2957945" y="2369127"/>
              <a:ext cx="6276110" cy="1537855"/>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8498924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82689-AE95-2D5D-A241-3C24B1703E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75BEA4-BD5F-64FD-994D-02600941A1F0}"/>
              </a:ext>
            </a:extLst>
          </p:cNvPr>
          <p:cNvSpPr>
            <a:spLocks noGrp="1"/>
          </p:cNvSpPr>
          <p:nvPr>
            <p:ph type="title"/>
          </p:nvPr>
        </p:nvSpPr>
        <p:spPr>
          <a:xfrm>
            <a:off x="916516" y="116632"/>
            <a:ext cx="10358967" cy="1196752"/>
          </a:xfrm>
        </p:spPr>
        <p:txBody>
          <a:bodyPr/>
          <a:lstStyle/>
          <a:p>
            <a:r>
              <a:rPr lang="en-US" sz="3200" dirty="0">
                <a:solidFill>
                  <a:srgbClr val="0432FF"/>
                </a:solidFill>
              </a:rPr>
              <a:t>Dr Wander — Disclosures</a:t>
            </a:r>
          </a:p>
        </p:txBody>
      </p:sp>
      <p:graphicFrame>
        <p:nvGraphicFramePr>
          <p:cNvPr id="5" name="Content Placeholder 3">
            <a:extLst>
              <a:ext uri="{FF2B5EF4-FFF2-40B4-BE49-F238E27FC236}">
                <a16:creationId xmlns:a16="http://schemas.microsoft.com/office/drawing/2014/main" id="{85C92EB3-953D-FE2F-64AB-6714C9544A77}"/>
              </a:ext>
            </a:extLst>
          </p:cNvPr>
          <p:cNvGraphicFramePr>
            <a:graphicFrameLocks/>
          </p:cNvGraphicFramePr>
          <p:nvPr>
            <p:extLst>
              <p:ext uri="{D42A27DB-BD31-4B8C-83A1-F6EECF244321}">
                <p14:modId xmlns:p14="http://schemas.microsoft.com/office/powerpoint/2010/main" val="3669715951"/>
              </p:ext>
            </p:extLst>
          </p:nvPr>
        </p:nvGraphicFramePr>
        <p:xfrm>
          <a:off x="983556" y="1772816"/>
          <a:ext cx="10297020" cy="3672408"/>
        </p:xfrm>
        <a:graphic>
          <a:graphicData uri="http://schemas.openxmlformats.org/drawingml/2006/table">
            <a:tbl>
              <a:tblPr firstRow="1" bandRow="1">
                <a:tableStyleId>{F2DE63D5-997A-4646-A377-4702673A728D}</a:tableStyleId>
              </a:tblPr>
              <a:tblGrid>
                <a:gridCol w="2688298">
                  <a:extLst>
                    <a:ext uri="{9D8B030D-6E8A-4147-A177-3AD203B41FA5}">
                      <a16:colId xmlns:a16="http://schemas.microsoft.com/office/drawing/2014/main" val="20000"/>
                    </a:ext>
                  </a:extLst>
                </a:gridCol>
                <a:gridCol w="7608722">
                  <a:extLst>
                    <a:ext uri="{9D8B030D-6E8A-4147-A177-3AD203B41FA5}">
                      <a16:colId xmlns:a16="http://schemas.microsoft.com/office/drawing/2014/main" val="20001"/>
                    </a:ext>
                  </a:extLst>
                </a:gridCol>
              </a:tblGrid>
              <a:tr h="1998055">
                <a:tc>
                  <a:txBody>
                    <a:bodyPr/>
                    <a:lstStyle/>
                    <a:p>
                      <a:r>
                        <a:rPr lang="en-US" sz="1800" b="1" kern="1200" dirty="0">
                          <a:solidFill>
                            <a:schemeClr val="tx1"/>
                          </a:solidFill>
                          <a:effectLst/>
                          <a:latin typeface="+mn-lt"/>
                          <a:ea typeface="+mn-ea"/>
                          <a:cs typeface="+mn-cs"/>
                        </a:rPr>
                        <a:t>Consulting Agreements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err="1">
                          <a:solidFill>
                            <a:schemeClr val="tx1"/>
                          </a:solidFill>
                          <a:effectLst/>
                          <a:latin typeface="+mn-lt"/>
                          <a:ea typeface="+mn-ea"/>
                          <a:cs typeface="+mn-cs"/>
                        </a:rPr>
                        <a:t>Arvinas</a:t>
                      </a:r>
                      <a:r>
                        <a:rPr lang="en-US" sz="1800" b="0" kern="1200" dirty="0">
                          <a:solidFill>
                            <a:schemeClr val="tx1"/>
                          </a:solidFill>
                          <a:effectLst/>
                          <a:latin typeface="+mn-lt"/>
                          <a:ea typeface="+mn-ea"/>
                          <a:cs typeface="+mn-cs"/>
                        </a:rPr>
                        <a:t>, AstraZeneca Pharmaceuticals LP, </a:t>
                      </a:r>
                      <a:r>
                        <a:rPr lang="en-US" sz="1800" b="0" kern="1200" dirty="0" err="1">
                          <a:solidFill>
                            <a:schemeClr val="tx1"/>
                          </a:solidFill>
                          <a:effectLst/>
                          <a:latin typeface="+mn-lt"/>
                          <a:ea typeface="+mn-ea"/>
                          <a:cs typeface="+mn-cs"/>
                        </a:rPr>
                        <a:t>Biotheranostics</a:t>
                      </a:r>
                      <a:r>
                        <a:rPr lang="en-US" sz="1800" b="0" kern="1200" dirty="0">
                          <a:solidFill>
                            <a:schemeClr val="tx1"/>
                          </a:solidFill>
                          <a:effectLst/>
                          <a:latin typeface="+mn-lt"/>
                          <a:ea typeface="+mn-ea"/>
                          <a:cs typeface="+mn-cs"/>
                        </a:rPr>
                        <a:t> Inc, A Hologic Company, </a:t>
                      </a:r>
                      <a:r>
                        <a:rPr lang="en-US" sz="1800" b="0" kern="1200" dirty="0" err="1">
                          <a:solidFill>
                            <a:schemeClr val="tx1"/>
                          </a:solidFill>
                          <a:effectLst/>
                          <a:latin typeface="+mn-lt"/>
                          <a:ea typeface="+mn-ea"/>
                          <a:cs typeface="+mn-cs"/>
                        </a:rPr>
                        <a:t>Biovica</a:t>
                      </a:r>
                      <a:r>
                        <a:rPr lang="en-US" sz="1800" b="0" kern="1200" dirty="0">
                          <a:solidFill>
                            <a:schemeClr val="tx1"/>
                          </a:solidFill>
                          <a:effectLst/>
                          <a:latin typeface="+mn-lt"/>
                          <a:ea typeface="+mn-ea"/>
                          <a:cs typeface="+mn-cs"/>
                        </a:rPr>
                        <a:t> International AB, Foundation Medicine, Genentech, a member of the Roche Group, Gilead Sciences Inc, Lilly, Menarini Group, Novartis, Pfizer Inc, Puma Biotechnology Inc, </a:t>
                      </a:r>
                      <a:r>
                        <a:rPr lang="en-US" sz="1800" b="0" kern="1200" dirty="0" err="1">
                          <a:solidFill>
                            <a:schemeClr val="tx1"/>
                          </a:solidFill>
                          <a:effectLst/>
                          <a:latin typeface="+mn-lt"/>
                          <a:ea typeface="+mn-ea"/>
                          <a:cs typeface="+mn-cs"/>
                        </a:rPr>
                        <a:t>Regor</a:t>
                      </a:r>
                      <a:r>
                        <a:rPr lang="en-US" sz="1800" b="0" kern="1200" dirty="0">
                          <a:solidFill>
                            <a:schemeClr val="tx1"/>
                          </a:solidFill>
                          <a:effectLst/>
                          <a:latin typeface="+mn-lt"/>
                          <a:ea typeface="+mn-ea"/>
                          <a:cs typeface="+mn-cs"/>
                        </a:rPr>
                        <a:t> Therapeutics, </a:t>
                      </a:r>
                      <a:r>
                        <a:rPr lang="en-US" sz="1800" b="0" kern="1200" dirty="0" err="1">
                          <a:solidFill>
                            <a:schemeClr val="tx1"/>
                          </a:solidFill>
                          <a:effectLst/>
                          <a:latin typeface="+mn-lt"/>
                          <a:ea typeface="+mn-ea"/>
                          <a:cs typeface="+mn-cs"/>
                        </a:rPr>
                        <a:t>Stemline</a:t>
                      </a:r>
                      <a:r>
                        <a:rPr lang="en-US" sz="1800" b="0" kern="1200" dirty="0">
                          <a:solidFill>
                            <a:schemeClr val="tx1"/>
                          </a:solidFill>
                          <a:effectLst/>
                          <a:latin typeface="+mn-lt"/>
                          <a:ea typeface="+mn-ea"/>
                          <a:cs typeface="+mn-cs"/>
                        </a:rPr>
                        <a:t> Therapeutics Inc, </a:t>
                      </a:r>
                      <a:r>
                        <a:rPr lang="en-US" sz="1800" b="0" kern="1200" dirty="0" err="1">
                          <a:solidFill>
                            <a:schemeClr val="tx1"/>
                          </a:solidFill>
                          <a:effectLst/>
                          <a:latin typeface="+mn-lt"/>
                          <a:ea typeface="+mn-ea"/>
                          <a:cs typeface="+mn-cs"/>
                        </a:rPr>
                        <a:t>Veracyte</a:t>
                      </a:r>
                      <a:r>
                        <a:rPr lang="en-US" sz="1800" b="0" kern="1200" dirty="0">
                          <a:solidFill>
                            <a:schemeClr val="tx1"/>
                          </a:solidFill>
                          <a:effectLst/>
                          <a:latin typeface="+mn-lt"/>
                          <a:ea typeface="+mn-ea"/>
                          <a:cs typeface="+mn-cs"/>
                        </a:rPr>
                        <a:t>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1674353">
                <a:tc>
                  <a:txBody>
                    <a:bodyPr/>
                    <a:lstStyle/>
                    <a:p>
                      <a:r>
                        <a:rPr lang="en-US" sz="1800" b="1" kern="1200" dirty="0">
                          <a:solidFill>
                            <a:schemeClr val="tx1"/>
                          </a:solidFill>
                          <a:effectLst/>
                          <a:latin typeface="+mn-lt"/>
                          <a:ea typeface="+mn-ea"/>
                          <a:cs typeface="+mn-cs"/>
                        </a:rPr>
                        <a:t>Contracted Research</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err="1">
                          <a:solidFill>
                            <a:schemeClr val="tx1"/>
                          </a:solidFill>
                          <a:effectLst/>
                          <a:latin typeface="+mn-lt"/>
                          <a:ea typeface="+mn-ea"/>
                          <a:cs typeface="+mn-cs"/>
                        </a:rPr>
                        <a:t>Arvinas</a:t>
                      </a:r>
                      <a:r>
                        <a:rPr lang="en-US" sz="1800" b="0" kern="1200" dirty="0">
                          <a:solidFill>
                            <a:schemeClr val="tx1"/>
                          </a:solidFill>
                          <a:effectLst/>
                          <a:latin typeface="+mn-lt"/>
                          <a:ea typeface="+mn-ea"/>
                          <a:cs typeface="+mn-cs"/>
                        </a:rPr>
                        <a:t>, Genentech, a member of the Roche Group, Lilly, Menarini Group, Nuvation Bio Inc, Pfizer Inc, Phoenix Molecular Designs, Puma Biotechnology Inc, </a:t>
                      </a:r>
                      <a:r>
                        <a:rPr lang="en-US" sz="1800" b="0" kern="1200" dirty="0" err="1">
                          <a:solidFill>
                            <a:schemeClr val="tx1"/>
                          </a:solidFill>
                          <a:effectLst/>
                          <a:latin typeface="+mn-lt"/>
                          <a:ea typeface="+mn-ea"/>
                          <a:cs typeface="+mn-cs"/>
                        </a:rPr>
                        <a:t>Regor</a:t>
                      </a:r>
                      <a:r>
                        <a:rPr lang="en-US" sz="1800" b="0" kern="1200" dirty="0">
                          <a:solidFill>
                            <a:schemeClr val="tx1"/>
                          </a:solidFill>
                          <a:effectLst/>
                          <a:latin typeface="+mn-lt"/>
                          <a:ea typeface="+mn-ea"/>
                          <a:cs typeface="+mn-cs"/>
                        </a:rPr>
                        <a:t> Therapeutics, </a:t>
                      </a:r>
                      <a:r>
                        <a:rPr lang="en-US" sz="1800" b="0" kern="1200" dirty="0" err="1">
                          <a:solidFill>
                            <a:schemeClr val="tx1"/>
                          </a:solidFill>
                          <a:effectLst/>
                          <a:latin typeface="+mn-lt"/>
                          <a:ea typeface="+mn-ea"/>
                          <a:cs typeface="+mn-cs"/>
                        </a:rPr>
                        <a:t>Sermonix</a:t>
                      </a:r>
                      <a:r>
                        <a:rPr lang="en-US" sz="1800" b="0" kern="1200" dirty="0">
                          <a:solidFill>
                            <a:schemeClr val="tx1"/>
                          </a:solidFill>
                          <a:effectLst/>
                          <a:latin typeface="+mn-lt"/>
                          <a:ea typeface="+mn-ea"/>
                          <a:cs typeface="+mn-cs"/>
                        </a:rPr>
                        <a:t> Pharmaceuticals, </a:t>
                      </a:r>
                      <a:r>
                        <a:rPr lang="en-US" sz="1800" b="0" kern="1200" dirty="0" err="1">
                          <a:solidFill>
                            <a:schemeClr val="tx1"/>
                          </a:solidFill>
                          <a:effectLst/>
                          <a:latin typeface="+mn-lt"/>
                          <a:ea typeface="+mn-ea"/>
                          <a:cs typeface="+mn-cs"/>
                        </a:rPr>
                        <a:t>Stemline</a:t>
                      </a:r>
                      <a:r>
                        <a:rPr lang="en-US" sz="1800" b="0" kern="1200" dirty="0">
                          <a:solidFill>
                            <a:schemeClr val="tx1"/>
                          </a:solidFill>
                          <a:effectLst/>
                          <a:latin typeface="+mn-lt"/>
                          <a:ea typeface="+mn-ea"/>
                          <a:cs typeface="+mn-cs"/>
                        </a:rPr>
                        <a:t> Therapeutics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14671425"/>
                  </a:ext>
                </a:extLst>
              </a:tr>
            </a:tbl>
          </a:graphicData>
        </a:graphic>
      </p:graphicFrame>
    </p:spTree>
    <p:custDataLst>
      <p:tags r:id="rId1"/>
    </p:custDataLst>
    <p:extLst>
      <p:ext uri="{BB962C8B-B14F-4D97-AF65-F5344CB8AC3E}">
        <p14:creationId xmlns:p14="http://schemas.microsoft.com/office/powerpoint/2010/main" val="23705582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ACE0C-1FFC-0467-EBFF-4FE297BD5E9A}"/>
            </a:ext>
          </a:extLst>
        </p:cNvPr>
        <p:cNvGrpSpPr/>
        <p:nvPr/>
      </p:nvGrpSpPr>
      <p:grpSpPr>
        <a:xfrm>
          <a:off x="0" y="0"/>
          <a:ext cx="0" cy="0"/>
          <a:chOff x="0" y="0"/>
          <a:chExt cx="0" cy="0"/>
        </a:xfrm>
      </p:grpSpPr>
      <p:pic>
        <p:nvPicPr>
          <p:cNvPr id="6" name="Picture 5" descr="A diagram of a study design&#10;&#10;AI-generated content may be incorrect.">
            <a:extLst>
              <a:ext uri="{FF2B5EF4-FFF2-40B4-BE49-F238E27FC236}">
                <a16:creationId xmlns:a16="http://schemas.microsoft.com/office/drawing/2014/main" id="{8BE00A64-51CA-E36C-3310-51E55B93CE20}"/>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t="13098" b="9608"/>
          <a:stretch>
            <a:fillRect/>
          </a:stretch>
        </p:blipFill>
        <p:spPr>
          <a:xfrm>
            <a:off x="282415" y="1289241"/>
            <a:ext cx="11738680" cy="4816371"/>
          </a:xfrm>
          <a:prstGeom prst="rect">
            <a:avLst/>
          </a:prstGeom>
        </p:spPr>
      </p:pic>
      <p:sp>
        <p:nvSpPr>
          <p:cNvPr id="3" name="Footer Placeholder 2">
            <a:extLst>
              <a:ext uri="{FF2B5EF4-FFF2-40B4-BE49-F238E27FC236}">
                <a16:creationId xmlns:a16="http://schemas.microsoft.com/office/drawing/2014/main" id="{D772CDE6-7B60-4303-9DED-75A872832E10}"/>
              </a:ext>
            </a:extLst>
          </p:cNvPr>
          <p:cNvSpPr>
            <a:spLocks noGrp="1"/>
          </p:cNvSpPr>
          <p:nvPr>
            <p:ph type="ftr" sz="quarter" idx="3"/>
          </p:nvPr>
        </p:nvSpPr>
        <p:spPr/>
        <p:txBody>
          <a:bodyPr/>
          <a:lstStyle/>
          <a:p>
            <a:pPr marL="0" marR="0" lvl="0" indent="0" algn="r" defTabSz="914446"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792" b="0" i="0" u="none" strike="noStrike" kern="1200" cap="none" spc="0" normalizeH="0" baseline="0" noProof="0">
                <a:ln>
                  <a:noFill/>
                </a:ln>
                <a:solidFill>
                  <a:srgbClr val="A96D4B"/>
                </a:solidFill>
                <a:effectLst/>
                <a:uLnTx/>
                <a:uFillTx/>
                <a:latin typeface="Tahoma" panose="020B0604030504040204" pitchFamily="34" charset="0"/>
                <a:ea typeface="Tahoma" panose="020B0604030504040204" pitchFamily="34" charset="0"/>
                <a:cs typeface="Tahoma" panose="020B0604030504040204" pitchFamily="34" charset="0"/>
              </a:rPr>
              <a:t>Ellison Medical Institute</a:t>
            </a:r>
          </a:p>
        </p:txBody>
      </p:sp>
      <p:sp>
        <p:nvSpPr>
          <p:cNvPr id="10" name="TextBox 9">
            <a:extLst>
              <a:ext uri="{FF2B5EF4-FFF2-40B4-BE49-F238E27FC236}">
                <a16:creationId xmlns:a16="http://schemas.microsoft.com/office/drawing/2014/main" id="{F57CCADC-C3F9-53BD-B762-35E602A5F773}"/>
              </a:ext>
            </a:extLst>
          </p:cNvPr>
          <p:cNvSpPr txBox="1"/>
          <p:nvPr/>
        </p:nvSpPr>
        <p:spPr>
          <a:xfrm>
            <a:off x="4479235" y="6498948"/>
            <a:ext cx="3114745" cy="256545"/>
          </a:xfrm>
          <a:prstGeom prst="rect">
            <a:avLst/>
          </a:prstGeom>
          <a:noFill/>
        </p:spPr>
        <p:txBody>
          <a:bodyPr wrap="square" rtlCol="0">
            <a:spAutoFit/>
          </a:bodyPr>
          <a:lstStyle/>
          <a:p>
            <a:pPr marL="0" marR="0" lvl="0" indent="0" algn="ctr" defTabSz="609539" rtl="0" eaLnBrk="1" fontAlgn="auto" latinLnBrk="0" hangingPunct="1">
              <a:lnSpc>
                <a:spcPct val="100000"/>
              </a:lnSpc>
              <a:spcBef>
                <a:spcPts val="0"/>
              </a:spcBef>
              <a:spcAft>
                <a:spcPts val="600"/>
              </a:spcAft>
              <a:buClrTx/>
              <a:buSzTx/>
              <a:buFontTx/>
              <a:buNone/>
              <a:tabLst/>
              <a:defRPr/>
            </a:pPr>
            <a:r>
              <a:rPr kumimoji="0" lang="en-US" sz="1067"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Rugo ESMO Breast 2026. Turner NEJM 2023.</a:t>
            </a:r>
          </a:p>
        </p:txBody>
      </p:sp>
      <p:sp>
        <p:nvSpPr>
          <p:cNvPr id="11" name="AutoShape 4">
            <a:extLst>
              <a:ext uri="{FF2B5EF4-FFF2-40B4-BE49-F238E27FC236}">
                <a16:creationId xmlns:a16="http://schemas.microsoft.com/office/drawing/2014/main" id="{5B610283-519A-E7BA-6F3E-EA092097C833}"/>
              </a:ext>
            </a:extLst>
          </p:cNvPr>
          <p:cNvSpPr/>
          <p:nvPr/>
        </p:nvSpPr>
        <p:spPr>
          <a:xfrm>
            <a:off x="1117600" y="939800"/>
            <a:ext cx="10261600" cy="0"/>
          </a:xfrm>
          <a:prstGeom prst="line">
            <a:avLst/>
          </a:prstGeom>
          <a:ln w="47625" cap="flat">
            <a:solidFill>
              <a:srgbClr val="D6D2C4"/>
            </a:solidFill>
            <a:prstDash val="solid"/>
            <a:headEnd type="none" w="sm" len="sm"/>
            <a:tailEnd type="none" w="sm" len="sm"/>
          </a:ln>
        </p:spPr>
        <p:txBody>
          <a:body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94747"/>
              </a:solidFill>
              <a:effectLst/>
              <a:uLnTx/>
              <a:uFillTx/>
              <a:latin typeface="Calibri"/>
              <a:ea typeface="+mn-ea"/>
              <a:cs typeface="+mn-cs"/>
            </a:endParaRPr>
          </a:p>
        </p:txBody>
      </p:sp>
      <p:sp>
        <p:nvSpPr>
          <p:cNvPr id="12" name="Title 1">
            <a:extLst>
              <a:ext uri="{FF2B5EF4-FFF2-40B4-BE49-F238E27FC236}">
                <a16:creationId xmlns:a16="http://schemas.microsoft.com/office/drawing/2014/main" id="{6BA7DEC2-3A52-3251-40B1-C1E084C01BA4}"/>
              </a:ext>
            </a:extLst>
          </p:cNvPr>
          <p:cNvSpPr>
            <a:spLocks noGrp="1"/>
          </p:cNvSpPr>
          <p:nvPr>
            <p:ph type="title"/>
          </p:nvPr>
        </p:nvSpPr>
        <p:spPr>
          <a:xfrm>
            <a:off x="1117600" y="133349"/>
            <a:ext cx="10261600" cy="704851"/>
          </a:xfrm>
        </p:spPr>
        <p:txBody>
          <a:bodyPr/>
          <a:lstStyle/>
          <a:p>
            <a:pPr algn="ctr"/>
            <a:r>
              <a:rPr lang="en-US"/>
              <a:t>CAPItello-291</a:t>
            </a:r>
            <a:r>
              <a:rPr lang="en-US" dirty="0"/>
              <a:t>: Capivasertib + Fulvestrant </a:t>
            </a:r>
            <a:br>
              <a:rPr lang="en-US" dirty="0"/>
            </a:br>
            <a:r>
              <a:rPr lang="en-US" dirty="0"/>
              <a:t>After an Aromatase Inhibitor</a:t>
            </a:r>
          </a:p>
        </p:txBody>
      </p:sp>
    </p:spTree>
    <p:extLst>
      <p:ext uri="{BB962C8B-B14F-4D97-AF65-F5344CB8AC3E}">
        <p14:creationId xmlns:p14="http://schemas.microsoft.com/office/powerpoint/2010/main" val="11042736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BB64C-619F-FC03-0F28-861F2F572BC8}"/>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16C500BE-1544-5F79-DD55-380D2118CF7B}"/>
              </a:ext>
            </a:extLst>
          </p:cNvPr>
          <p:cNvSpPr>
            <a:spLocks noGrp="1"/>
          </p:cNvSpPr>
          <p:nvPr>
            <p:ph type="ftr" sz="quarter" idx="3"/>
          </p:nvPr>
        </p:nvSpPr>
        <p:spPr/>
        <p:txBody>
          <a:bodyPr/>
          <a:lstStyle/>
          <a:p>
            <a:pPr marL="0" marR="0" lvl="0" indent="0" algn="r" defTabSz="914446"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792" b="0" i="0" u="none" strike="noStrike" kern="1200" cap="none" spc="0" normalizeH="0" baseline="0" noProof="0">
                <a:ln>
                  <a:noFill/>
                </a:ln>
                <a:solidFill>
                  <a:srgbClr val="A96D4B"/>
                </a:solidFill>
                <a:effectLst/>
                <a:uLnTx/>
                <a:uFillTx/>
                <a:latin typeface="Tahoma" panose="020B0604030504040204" pitchFamily="34" charset="0"/>
                <a:ea typeface="Tahoma" panose="020B0604030504040204" pitchFamily="34" charset="0"/>
                <a:cs typeface="Tahoma" panose="020B0604030504040204" pitchFamily="34" charset="0"/>
              </a:rPr>
              <a:t>Ellison Medical Institute</a:t>
            </a:r>
          </a:p>
        </p:txBody>
      </p:sp>
      <p:sp>
        <p:nvSpPr>
          <p:cNvPr id="10" name="TextBox 9">
            <a:extLst>
              <a:ext uri="{FF2B5EF4-FFF2-40B4-BE49-F238E27FC236}">
                <a16:creationId xmlns:a16="http://schemas.microsoft.com/office/drawing/2014/main" id="{DB70C391-112A-D2FD-BD19-B7AD95B73B69}"/>
              </a:ext>
            </a:extLst>
          </p:cNvPr>
          <p:cNvSpPr txBox="1"/>
          <p:nvPr/>
        </p:nvSpPr>
        <p:spPr>
          <a:xfrm>
            <a:off x="4839873" y="6498948"/>
            <a:ext cx="2854467" cy="256545"/>
          </a:xfrm>
          <a:prstGeom prst="rect">
            <a:avLst/>
          </a:prstGeom>
          <a:noFill/>
        </p:spPr>
        <p:txBody>
          <a:bodyPr wrap="square" rtlCol="0">
            <a:spAutoFit/>
          </a:bodyPr>
          <a:lstStyle/>
          <a:p>
            <a:pPr marL="0" marR="0" lvl="0" indent="0" algn="ctr" defTabSz="609539" rtl="0" eaLnBrk="1" fontAlgn="auto" latinLnBrk="0" hangingPunct="1">
              <a:lnSpc>
                <a:spcPct val="100000"/>
              </a:lnSpc>
              <a:spcBef>
                <a:spcPts val="0"/>
              </a:spcBef>
              <a:spcAft>
                <a:spcPts val="600"/>
              </a:spcAft>
              <a:buClrTx/>
              <a:buSzTx/>
              <a:buFontTx/>
              <a:buNone/>
              <a:tabLst/>
              <a:defRPr/>
            </a:pPr>
            <a:r>
              <a:rPr kumimoji="0" lang="en-US" sz="1067"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Turner SABCS 2022. Turner NEJM 2023.</a:t>
            </a:r>
          </a:p>
        </p:txBody>
      </p:sp>
      <p:sp>
        <p:nvSpPr>
          <p:cNvPr id="11" name="AutoShape 4">
            <a:extLst>
              <a:ext uri="{FF2B5EF4-FFF2-40B4-BE49-F238E27FC236}">
                <a16:creationId xmlns:a16="http://schemas.microsoft.com/office/drawing/2014/main" id="{A04A763A-67BE-0404-CE24-F1DAEBE5F14D}"/>
              </a:ext>
            </a:extLst>
          </p:cNvPr>
          <p:cNvSpPr/>
          <p:nvPr/>
        </p:nvSpPr>
        <p:spPr>
          <a:xfrm>
            <a:off x="1117600" y="939800"/>
            <a:ext cx="10261600" cy="0"/>
          </a:xfrm>
          <a:prstGeom prst="line">
            <a:avLst/>
          </a:prstGeom>
          <a:ln w="47625" cap="flat">
            <a:solidFill>
              <a:srgbClr val="D6D2C4"/>
            </a:solidFill>
            <a:prstDash val="solid"/>
            <a:headEnd type="none" w="sm" len="sm"/>
            <a:tailEnd type="none" w="sm" len="sm"/>
          </a:ln>
        </p:spPr>
        <p:txBody>
          <a:body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94747"/>
              </a:solidFill>
              <a:effectLst/>
              <a:uLnTx/>
              <a:uFillTx/>
              <a:latin typeface="Calibri"/>
              <a:ea typeface="+mn-ea"/>
              <a:cs typeface="+mn-cs"/>
            </a:endParaRPr>
          </a:p>
        </p:txBody>
      </p:sp>
      <p:sp>
        <p:nvSpPr>
          <p:cNvPr id="12" name="Title 1">
            <a:extLst>
              <a:ext uri="{FF2B5EF4-FFF2-40B4-BE49-F238E27FC236}">
                <a16:creationId xmlns:a16="http://schemas.microsoft.com/office/drawing/2014/main" id="{31407FE8-AEAC-59CB-AE19-D5463CC20529}"/>
              </a:ext>
            </a:extLst>
          </p:cNvPr>
          <p:cNvSpPr>
            <a:spLocks noGrp="1"/>
          </p:cNvSpPr>
          <p:nvPr>
            <p:ph type="title"/>
          </p:nvPr>
        </p:nvSpPr>
        <p:spPr>
          <a:xfrm>
            <a:off x="1117600" y="133349"/>
            <a:ext cx="10261600" cy="704851"/>
          </a:xfrm>
        </p:spPr>
        <p:txBody>
          <a:bodyPr/>
          <a:lstStyle/>
          <a:p>
            <a:pPr algn="ctr"/>
            <a:r>
              <a:rPr lang="en-US" dirty="0"/>
              <a:t>CAPItello-291: PFS</a:t>
            </a:r>
          </a:p>
        </p:txBody>
      </p:sp>
      <p:pic>
        <p:nvPicPr>
          <p:cNvPr id="5" name="Picture 4">
            <a:extLst>
              <a:ext uri="{FF2B5EF4-FFF2-40B4-BE49-F238E27FC236}">
                <a16:creationId xmlns:a16="http://schemas.microsoft.com/office/drawing/2014/main" id="{3D448DF5-53C5-197B-077E-A1DF49A0DB45}"/>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rcRect b="17674"/>
          <a:stretch>
            <a:fillRect/>
          </a:stretch>
        </p:blipFill>
        <p:spPr>
          <a:xfrm>
            <a:off x="352800" y="1341968"/>
            <a:ext cx="11586054" cy="4211337"/>
          </a:xfrm>
          <a:prstGeom prst="rect">
            <a:avLst/>
          </a:prstGeom>
        </p:spPr>
      </p:pic>
    </p:spTree>
    <p:extLst>
      <p:ext uri="{BB962C8B-B14F-4D97-AF65-F5344CB8AC3E}">
        <p14:creationId xmlns:p14="http://schemas.microsoft.com/office/powerpoint/2010/main" val="31045387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CB09D-BF10-CDD8-C70E-42310BB72D8D}"/>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5671BFE4-E0FC-FED8-B2E3-AB83D78DBB68}"/>
              </a:ext>
            </a:extLst>
          </p:cNvPr>
          <p:cNvSpPr>
            <a:spLocks noGrp="1"/>
          </p:cNvSpPr>
          <p:nvPr>
            <p:ph type="ftr" sz="quarter" idx="3"/>
          </p:nvPr>
        </p:nvSpPr>
        <p:spPr/>
        <p:txBody>
          <a:bodyPr/>
          <a:lstStyle/>
          <a:p>
            <a:pPr marL="0" marR="0" lvl="0" indent="0" algn="r" defTabSz="914446"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792" b="0" i="0" u="none" strike="noStrike" kern="1200" cap="none" spc="0" normalizeH="0" baseline="0" noProof="0">
                <a:ln>
                  <a:noFill/>
                </a:ln>
                <a:solidFill>
                  <a:srgbClr val="A96D4B"/>
                </a:solidFill>
                <a:effectLst/>
                <a:uLnTx/>
                <a:uFillTx/>
                <a:latin typeface="Tahoma" panose="020B0604030504040204" pitchFamily="34" charset="0"/>
                <a:ea typeface="Tahoma" panose="020B0604030504040204" pitchFamily="34" charset="0"/>
                <a:cs typeface="Tahoma" panose="020B0604030504040204" pitchFamily="34" charset="0"/>
              </a:rPr>
              <a:t>Ellison Medical Institute</a:t>
            </a:r>
          </a:p>
        </p:txBody>
      </p:sp>
      <p:sp>
        <p:nvSpPr>
          <p:cNvPr id="10" name="TextBox 9">
            <a:extLst>
              <a:ext uri="{FF2B5EF4-FFF2-40B4-BE49-F238E27FC236}">
                <a16:creationId xmlns:a16="http://schemas.microsoft.com/office/drawing/2014/main" id="{C349E27F-D4A8-E3BC-A197-E97D296B34A6}"/>
              </a:ext>
            </a:extLst>
          </p:cNvPr>
          <p:cNvSpPr txBox="1"/>
          <p:nvPr/>
        </p:nvSpPr>
        <p:spPr>
          <a:xfrm>
            <a:off x="4839874" y="6498948"/>
            <a:ext cx="2509364" cy="256545"/>
          </a:xfrm>
          <a:prstGeom prst="rect">
            <a:avLst/>
          </a:prstGeom>
          <a:noFill/>
        </p:spPr>
        <p:txBody>
          <a:bodyPr wrap="square" rtlCol="0">
            <a:spAutoFit/>
          </a:bodyPr>
          <a:lstStyle/>
          <a:p>
            <a:pPr marL="0" marR="0" lvl="0" indent="0" algn="ctr" defTabSz="609539" rtl="0" eaLnBrk="1" fontAlgn="auto" latinLnBrk="0" hangingPunct="1">
              <a:lnSpc>
                <a:spcPct val="100000"/>
              </a:lnSpc>
              <a:spcBef>
                <a:spcPts val="0"/>
              </a:spcBef>
              <a:spcAft>
                <a:spcPts val="600"/>
              </a:spcAft>
              <a:buClrTx/>
              <a:buSzTx/>
              <a:buFontTx/>
              <a:buNone/>
              <a:tabLst/>
              <a:defRPr/>
            </a:pPr>
            <a:r>
              <a:rPr kumimoji="0" lang="en-US" sz="1067"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Oliveira ESMO Breast 2023.</a:t>
            </a:r>
          </a:p>
        </p:txBody>
      </p:sp>
      <p:sp>
        <p:nvSpPr>
          <p:cNvPr id="11" name="AutoShape 4">
            <a:extLst>
              <a:ext uri="{FF2B5EF4-FFF2-40B4-BE49-F238E27FC236}">
                <a16:creationId xmlns:a16="http://schemas.microsoft.com/office/drawing/2014/main" id="{541CA243-F615-F750-E96F-9A54645C7481}"/>
              </a:ext>
            </a:extLst>
          </p:cNvPr>
          <p:cNvSpPr/>
          <p:nvPr/>
        </p:nvSpPr>
        <p:spPr>
          <a:xfrm>
            <a:off x="1117600" y="939800"/>
            <a:ext cx="10261600" cy="0"/>
          </a:xfrm>
          <a:prstGeom prst="line">
            <a:avLst/>
          </a:prstGeom>
          <a:ln w="47625" cap="flat">
            <a:solidFill>
              <a:srgbClr val="D6D2C4"/>
            </a:solidFill>
            <a:prstDash val="solid"/>
            <a:headEnd type="none" w="sm" len="sm"/>
            <a:tailEnd type="none" w="sm" len="sm"/>
          </a:ln>
        </p:spPr>
        <p:txBody>
          <a:body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94747"/>
              </a:solidFill>
              <a:effectLst/>
              <a:uLnTx/>
              <a:uFillTx/>
              <a:latin typeface="Calibri"/>
              <a:ea typeface="+mn-ea"/>
              <a:cs typeface="+mn-cs"/>
            </a:endParaRPr>
          </a:p>
        </p:txBody>
      </p:sp>
      <p:sp>
        <p:nvSpPr>
          <p:cNvPr id="12" name="Title 1">
            <a:extLst>
              <a:ext uri="{FF2B5EF4-FFF2-40B4-BE49-F238E27FC236}">
                <a16:creationId xmlns:a16="http://schemas.microsoft.com/office/drawing/2014/main" id="{0F0C422F-A7FE-203A-16BA-F7DEAF93C9E4}"/>
              </a:ext>
            </a:extLst>
          </p:cNvPr>
          <p:cNvSpPr>
            <a:spLocks noGrp="1"/>
          </p:cNvSpPr>
          <p:nvPr>
            <p:ph type="title"/>
          </p:nvPr>
        </p:nvSpPr>
        <p:spPr>
          <a:xfrm>
            <a:off x="1117600" y="133349"/>
            <a:ext cx="10261600" cy="704851"/>
          </a:xfrm>
        </p:spPr>
        <p:txBody>
          <a:bodyPr/>
          <a:lstStyle/>
          <a:p>
            <a:pPr algn="ctr"/>
            <a:r>
              <a:rPr lang="en-US" dirty="0"/>
              <a:t>CAPItello-291: PFS in Key PIK3CA/AKT1/PTEN-Altered Subgroups</a:t>
            </a:r>
          </a:p>
        </p:txBody>
      </p:sp>
      <p:pic>
        <p:nvPicPr>
          <p:cNvPr id="5" name="Picture 4">
            <a:extLst>
              <a:ext uri="{FF2B5EF4-FFF2-40B4-BE49-F238E27FC236}">
                <a16:creationId xmlns:a16="http://schemas.microsoft.com/office/drawing/2014/main" id="{CF66F1CF-8782-FC94-414D-070FAFAF9944}"/>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508626" y="1554806"/>
            <a:ext cx="11485446" cy="3748388"/>
          </a:xfrm>
          <a:prstGeom prst="rect">
            <a:avLst/>
          </a:prstGeom>
        </p:spPr>
      </p:pic>
    </p:spTree>
    <p:extLst>
      <p:ext uri="{BB962C8B-B14F-4D97-AF65-F5344CB8AC3E}">
        <p14:creationId xmlns:p14="http://schemas.microsoft.com/office/powerpoint/2010/main" val="18152181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14F1C8-144F-F3E6-A3CB-2FD41E6FE911}"/>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697E9DC6-1137-C81F-B74F-B00B868077D8}"/>
              </a:ext>
            </a:extLst>
          </p:cNvPr>
          <p:cNvSpPr>
            <a:spLocks noGrp="1"/>
          </p:cNvSpPr>
          <p:nvPr>
            <p:ph type="ftr" sz="quarter" idx="3"/>
          </p:nvPr>
        </p:nvSpPr>
        <p:spPr/>
        <p:txBody>
          <a:bodyPr/>
          <a:lstStyle/>
          <a:p>
            <a:pPr marL="0" marR="0" lvl="0" indent="0" algn="r" defTabSz="914446"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792" b="0" i="0" u="none" strike="noStrike" kern="1200" cap="none" spc="0" normalizeH="0" baseline="0" noProof="0">
                <a:ln>
                  <a:noFill/>
                </a:ln>
                <a:solidFill>
                  <a:srgbClr val="A96D4B"/>
                </a:solidFill>
                <a:effectLst/>
                <a:uLnTx/>
                <a:uFillTx/>
                <a:latin typeface="Tahoma" panose="020B0604030504040204" pitchFamily="34" charset="0"/>
                <a:ea typeface="Tahoma" panose="020B0604030504040204" pitchFamily="34" charset="0"/>
                <a:cs typeface="Tahoma" panose="020B0604030504040204" pitchFamily="34" charset="0"/>
              </a:rPr>
              <a:t>Ellison Medical Institute</a:t>
            </a:r>
          </a:p>
        </p:txBody>
      </p:sp>
      <p:sp>
        <p:nvSpPr>
          <p:cNvPr id="10" name="TextBox 9">
            <a:extLst>
              <a:ext uri="{FF2B5EF4-FFF2-40B4-BE49-F238E27FC236}">
                <a16:creationId xmlns:a16="http://schemas.microsoft.com/office/drawing/2014/main" id="{34B1DA9C-8AD1-CE1D-D2C2-E96EC352AC26}"/>
              </a:ext>
            </a:extLst>
          </p:cNvPr>
          <p:cNvSpPr txBox="1"/>
          <p:nvPr/>
        </p:nvSpPr>
        <p:spPr>
          <a:xfrm>
            <a:off x="4499135" y="6441798"/>
            <a:ext cx="3498529" cy="256545"/>
          </a:xfrm>
          <a:prstGeom prst="rect">
            <a:avLst/>
          </a:prstGeom>
          <a:noFill/>
        </p:spPr>
        <p:txBody>
          <a:bodyPr wrap="square" rtlCol="0">
            <a:spAutoFit/>
          </a:bodyPr>
          <a:lstStyle/>
          <a:p>
            <a:pPr marL="0" marR="0" lvl="0" indent="0" algn="ctr" defTabSz="609539" rtl="0" eaLnBrk="1" fontAlgn="auto" latinLnBrk="0" hangingPunct="1">
              <a:lnSpc>
                <a:spcPct val="100000"/>
              </a:lnSpc>
              <a:spcBef>
                <a:spcPts val="0"/>
              </a:spcBef>
              <a:spcAft>
                <a:spcPts val="600"/>
              </a:spcAft>
              <a:buClrTx/>
              <a:buSzTx/>
              <a:buFontTx/>
              <a:buNone/>
              <a:tabLst/>
              <a:defRPr/>
            </a:pPr>
            <a:r>
              <a:rPr kumimoji="0" lang="en-US" sz="1067"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Turner SABCS 2022. Rugo ESMO Breast 2026.</a:t>
            </a:r>
          </a:p>
        </p:txBody>
      </p:sp>
      <p:sp>
        <p:nvSpPr>
          <p:cNvPr id="8" name="AutoShape 4">
            <a:extLst>
              <a:ext uri="{FF2B5EF4-FFF2-40B4-BE49-F238E27FC236}">
                <a16:creationId xmlns:a16="http://schemas.microsoft.com/office/drawing/2014/main" id="{D26B3020-3336-3633-9489-FC79647E5DD5}"/>
              </a:ext>
            </a:extLst>
          </p:cNvPr>
          <p:cNvSpPr/>
          <p:nvPr/>
        </p:nvSpPr>
        <p:spPr>
          <a:xfrm>
            <a:off x="1117600" y="939800"/>
            <a:ext cx="10261600" cy="0"/>
          </a:xfrm>
          <a:prstGeom prst="line">
            <a:avLst/>
          </a:prstGeom>
          <a:ln w="47625" cap="flat">
            <a:solidFill>
              <a:srgbClr val="D6D2C4"/>
            </a:solidFill>
            <a:prstDash val="solid"/>
            <a:headEnd type="none" w="sm" len="sm"/>
            <a:tailEnd type="none" w="sm" len="sm"/>
          </a:ln>
        </p:spPr>
        <p:txBody>
          <a:body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94747"/>
              </a:solidFill>
              <a:effectLst/>
              <a:uLnTx/>
              <a:uFillTx/>
              <a:latin typeface="Calibri"/>
              <a:ea typeface="+mn-ea"/>
              <a:cs typeface="+mn-cs"/>
            </a:endParaRPr>
          </a:p>
        </p:txBody>
      </p:sp>
      <p:sp>
        <p:nvSpPr>
          <p:cNvPr id="11" name="Title 1">
            <a:extLst>
              <a:ext uri="{FF2B5EF4-FFF2-40B4-BE49-F238E27FC236}">
                <a16:creationId xmlns:a16="http://schemas.microsoft.com/office/drawing/2014/main" id="{C5EC46CF-363F-AFAA-678B-9E36548FD133}"/>
              </a:ext>
            </a:extLst>
          </p:cNvPr>
          <p:cNvSpPr>
            <a:spLocks noGrp="1"/>
          </p:cNvSpPr>
          <p:nvPr>
            <p:ph type="title"/>
          </p:nvPr>
        </p:nvSpPr>
        <p:spPr>
          <a:xfrm>
            <a:off x="1117600" y="133349"/>
            <a:ext cx="10261600" cy="704851"/>
          </a:xfrm>
        </p:spPr>
        <p:txBody>
          <a:bodyPr/>
          <a:lstStyle/>
          <a:p>
            <a:pPr algn="ctr"/>
            <a:r>
              <a:rPr lang="en-US" dirty="0"/>
              <a:t>CAPItello-291: Safety</a:t>
            </a:r>
          </a:p>
        </p:txBody>
      </p:sp>
      <p:pic>
        <p:nvPicPr>
          <p:cNvPr id="13" name="Picture 12" descr="A graph of a number of patients&#10;&#10;AI-generated content may be incorrect.">
            <a:extLst>
              <a:ext uri="{FF2B5EF4-FFF2-40B4-BE49-F238E27FC236}">
                <a16:creationId xmlns:a16="http://schemas.microsoft.com/office/drawing/2014/main" id="{19617F35-3770-187F-B6B4-0448E3D9C4CF}"/>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1406" t="23829" r="2012" b="20361"/>
          <a:stretch>
            <a:fillRect/>
          </a:stretch>
        </p:blipFill>
        <p:spPr>
          <a:xfrm>
            <a:off x="278296" y="1492794"/>
            <a:ext cx="11913705" cy="3872413"/>
          </a:xfrm>
          <a:prstGeom prst="rect">
            <a:avLst/>
          </a:prstGeom>
        </p:spPr>
      </p:pic>
    </p:spTree>
    <p:extLst>
      <p:ext uri="{BB962C8B-B14F-4D97-AF65-F5344CB8AC3E}">
        <p14:creationId xmlns:p14="http://schemas.microsoft.com/office/powerpoint/2010/main" val="366203367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99905-F7E5-AD04-3050-C1A816D4F9BE}"/>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B5B32946-600B-963B-45D5-21C2EB5CE129}"/>
              </a:ext>
            </a:extLst>
          </p:cNvPr>
          <p:cNvSpPr>
            <a:spLocks noGrp="1"/>
          </p:cNvSpPr>
          <p:nvPr>
            <p:ph type="ftr" sz="quarter" idx="3"/>
          </p:nvPr>
        </p:nvSpPr>
        <p:spPr/>
        <p:txBody>
          <a:bodyPr/>
          <a:lstStyle/>
          <a:p>
            <a:pPr marL="0" marR="0" lvl="0" indent="0" algn="r" defTabSz="914446"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792" b="0" i="0" u="none" strike="noStrike" kern="1200" cap="none" spc="0" normalizeH="0" baseline="0" noProof="0">
                <a:ln>
                  <a:noFill/>
                </a:ln>
                <a:solidFill>
                  <a:srgbClr val="A96D4B"/>
                </a:solidFill>
                <a:effectLst/>
                <a:uLnTx/>
                <a:uFillTx/>
                <a:latin typeface="Tahoma" panose="020B0604030504040204" pitchFamily="34" charset="0"/>
                <a:ea typeface="Tahoma" panose="020B0604030504040204" pitchFamily="34" charset="0"/>
                <a:cs typeface="Tahoma" panose="020B0604030504040204" pitchFamily="34" charset="0"/>
              </a:rPr>
              <a:t>Ellison Medical Institute</a:t>
            </a:r>
          </a:p>
        </p:txBody>
      </p:sp>
      <p:sp>
        <p:nvSpPr>
          <p:cNvPr id="29" name="TextBox 28">
            <a:extLst>
              <a:ext uri="{FF2B5EF4-FFF2-40B4-BE49-F238E27FC236}">
                <a16:creationId xmlns:a16="http://schemas.microsoft.com/office/drawing/2014/main" id="{0017EC97-880B-4FBC-36A5-AC45B74DA698}"/>
              </a:ext>
            </a:extLst>
          </p:cNvPr>
          <p:cNvSpPr txBox="1"/>
          <p:nvPr/>
        </p:nvSpPr>
        <p:spPr>
          <a:xfrm>
            <a:off x="3702033" y="6489405"/>
            <a:ext cx="4934307" cy="256545"/>
          </a:xfrm>
          <a:prstGeom prst="rect">
            <a:avLst/>
          </a:prstGeom>
          <a:noFill/>
        </p:spPr>
        <p:txBody>
          <a:bodyPr wrap="square" rtlCol="0">
            <a:spAutoFit/>
          </a:bodyPr>
          <a:lstStyle/>
          <a:p>
            <a:pPr marL="0" marR="0" lvl="0" indent="0" algn="ctr" defTabSz="609539" rtl="0" eaLnBrk="1" fontAlgn="auto" latinLnBrk="0" hangingPunct="1">
              <a:lnSpc>
                <a:spcPct val="100000"/>
              </a:lnSpc>
              <a:spcBef>
                <a:spcPts val="0"/>
              </a:spcBef>
              <a:spcAft>
                <a:spcPts val="600"/>
              </a:spcAft>
              <a:buClrTx/>
              <a:buSzTx/>
              <a:buFontTx/>
              <a:buNone/>
              <a:tabLst/>
              <a:defRPr/>
            </a:pPr>
            <a:r>
              <a:rPr kumimoji="0" lang="en-US" sz="1067"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Turner NEJM 2023. Andre NEJM 2019. </a:t>
            </a:r>
          </a:p>
        </p:txBody>
      </p:sp>
      <p:graphicFrame>
        <p:nvGraphicFramePr>
          <p:cNvPr id="6" name="Table 5">
            <a:extLst>
              <a:ext uri="{FF2B5EF4-FFF2-40B4-BE49-F238E27FC236}">
                <a16:creationId xmlns:a16="http://schemas.microsoft.com/office/drawing/2014/main" id="{634430B3-B657-5EFE-25DC-5953AFADC3E5}"/>
              </a:ext>
            </a:extLst>
          </p:cNvPr>
          <p:cNvGraphicFramePr>
            <a:graphicFrameLocks noGrp="1"/>
          </p:cNvGraphicFramePr>
          <p:nvPr/>
        </p:nvGraphicFramePr>
        <p:xfrm>
          <a:off x="481264" y="3568364"/>
          <a:ext cx="11486149" cy="2762591"/>
        </p:xfrm>
        <a:graphic>
          <a:graphicData uri="http://schemas.openxmlformats.org/drawingml/2006/table">
            <a:tbl>
              <a:tblPr firstRow="1" bandRow="1">
                <a:tableStyleId>{0660B408-B3CF-4A94-85FC-2B1E0A45F4A2}</a:tableStyleId>
              </a:tblPr>
              <a:tblGrid>
                <a:gridCol w="2361705">
                  <a:extLst>
                    <a:ext uri="{9D8B030D-6E8A-4147-A177-3AD203B41FA5}">
                      <a16:colId xmlns:a16="http://schemas.microsoft.com/office/drawing/2014/main" val="2980175753"/>
                    </a:ext>
                  </a:extLst>
                </a:gridCol>
                <a:gridCol w="2281111">
                  <a:extLst>
                    <a:ext uri="{9D8B030D-6E8A-4147-A177-3AD203B41FA5}">
                      <a16:colId xmlns:a16="http://schemas.microsoft.com/office/drawing/2014/main" val="1572789185"/>
                    </a:ext>
                  </a:extLst>
                </a:gridCol>
                <a:gridCol w="2281111">
                  <a:extLst>
                    <a:ext uri="{9D8B030D-6E8A-4147-A177-3AD203B41FA5}">
                      <a16:colId xmlns:a16="http://schemas.microsoft.com/office/drawing/2014/main" val="1744729757"/>
                    </a:ext>
                  </a:extLst>
                </a:gridCol>
                <a:gridCol w="2281111">
                  <a:extLst>
                    <a:ext uri="{9D8B030D-6E8A-4147-A177-3AD203B41FA5}">
                      <a16:colId xmlns:a16="http://schemas.microsoft.com/office/drawing/2014/main" val="2570189780"/>
                    </a:ext>
                  </a:extLst>
                </a:gridCol>
                <a:gridCol w="2281111">
                  <a:extLst>
                    <a:ext uri="{9D8B030D-6E8A-4147-A177-3AD203B41FA5}">
                      <a16:colId xmlns:a16="http://schemas.microsoft.com/office/drawing/2014/main" val="2121720143"/>
                    </a:ext>
                  </a:extLst>
                </a:gridCol>
              </a:tblGrid>
              <a:tr h="367901">
                <a:tc>
                  <a:txBody>
                    <a:bodyPr/>
                    <a:lstStyle/>
                    <a:p>
                      <a:endParaRPr lang="en-US" sz="1600">
                        <a:latin typeface="Tahoma" panose="020B0604030504040204" pitchFamily="34" charset="0"/>
                        <a:ea typeface="Tahoma" panose="020B0604030504040204" pitchFamily="34" charset="0"/>
                        <a:cs typeface="Tahoma" panose="020B0604030504040204" pitchFamily="34" charset="0"/>
                      </a:endParaRPr>
                    </a:p>
                  </a:txBody>
                  <a:tcPr anchor="ctr">
                    <a:solidFill>
                      <a:srgbClr val="0070C0"/>
                    </a:solidFill>
                  </a:tcPr>
                </a:tc>
                <a:tc gridSpan="2">
                  <a:txBody>
                    <a:bodyPr/>
                    <a:lstStyle/>
                    <a:p>
                      <a:pPr algn="ctr"/>
                      <a:r>
                        <a:rPr lang="en-US" sz="1600" dirty="0">
                          <a:latin typeface="Tahoma" panose="020B0604030504040204" pitchFamily="34" charset="0"/>
                          <a:ea typeface="Tahoma" panose="020B0604030504040204" pitchFamily="34" charset="0"/>
                          <a:cs typeface="Tahoma" panose="020B0604030504040204" pitchFamily="34" charset="0"/>
                        </a:rPr>
                        <a:t>CAPItello-291</a:t>
                      </a:r>
                    </a:p>
                  </a:txBody>
                  <a:tcPr marL="60960" marR="60960" marT="30480" marB="30480" anchor="ctr">
                    <a:solidFill>
                      <a:srgbClr val="0070C0"/>
                    </a:solidFill>
                  </a:tcPr>
                </a:tc>
                <a:tc hMerge="1">
                  <a:txBody>
                    <a:bodyPr/>
                    <a:lstStyle/>
                    <a:p>
                      <a:pPr algn="ctr"/>
                      <a:endParaRPr lang="en-US" sz="1600"/>
                    </a:p>
                  </a:txBody>
                  <a:tcPr anchor="ctr"/>
                </a:tc>
                <a:tc gridSpan="2">
                  <a:txBody>
                    <a:bodyPr/>
                    <a:lstStyle/>
                    <a:p>
                      <a:pPr algn="ctr"/>
                      <a:r>
                        <a:rPr lang="en-US" sz="1600" dirty="0">
                          <a:latin typeface="Tahoma" panose="020B0604030504040204" pitchFamily="34" charset="0"/>
                          <a:ea typeface="Tahoma" panose="020B0604030504040204" pitchFamily="34" charset="0"/>
                          <a:cs typeface="Tahoma" panose="020B0604030504040204" pitchFamily="34" charset="0"/>
                        </a:rPr>
                        <a:t>SOLAR-1</a:t>
                      </a:r>
                    </a:p>
                  </a:txBody>
                  <a:tcPr marL="60960" marR="60960" marT="30480" marB="30480">
                    <a:solidFill>
                      <a:srgbClr val="0070C0"/>
                    </a:solidFill>
                  </a:tcPr>
                </a:tc>
                <a:tc hMerge="1">
                  <a:txBody>
                    <a:bodyPr/>
                    <a:lstStyle/>
                    <a:p>
                      <a:pPr algn="ctr"/>
                      <a:endParaRPr lang="en-US" sz="1600"/>
                    </a:p>
                  </a:txBody>
                  <a:tcPr anchor="ctr"/>
                </a:tc>
                <a:extLst>
                  <a:ext uri="{0D108BD9-81ED-4DB2-BD59-A6C34878D82A}">
                    <a16:rowId xmlns:a16="http://schemas.microsoft.com/office/drawing/2014/main" val="2329183330"/>
                  </a:ext>
                </a:extLst>
              </a:tr>
              <a:tr h="572505">
                <a:tc>
                  <a:txBody>
                    <a:bodyPr/>
                    <a:lstStyle/>
                    <a:p>
                      <a:endParaRPr lang="en-US" sz="1600">
                        <a:latin typeface="Tahoma" panose="020B0604030504040204" pitchFamily="34" charset="0"/>
                        <a:ea typeface="Tahoma" panose="020B0604030504040204" pitchFamily="34" charset="0"/>
                        <a:cs typeface="Tahoma" panose="020B0604030504040204" pitchFamily="34" charset="0"/>
                      </a:endParaRPr>
                    </a:p>
                  </a:txBody>
                  <a:tcPr anchor="ctr"/>
                </a:tc>
                <a:tc gridSpan="2">
                  <a:txBody>
                    <a:bodyPr/>
                    <a:lstStyle/>
                    <a:p>
                      <a:pPr algn="ctr"/>
                      <a:r>
                        <a:rPr lang="en-US" sz="1600" b="1">
                          <a:latin typeface="Tahoma" panose="020B0604030504040204" pitchFamily="34" charset="0"/>
                          <a:ea typeface="Tahoma" panose="020B0604030504040204" pitchFamily="34" charset="0"/>
                          <a:cs typeface="Tahoma" panose="020B0604030504040204" pitchFamily="34" charset="0"/>
                        </a:rPr>
                        <a:t>PIK3CA/AKT1/PTEN-Altered</a:t>
                      </a:r>
                    </a:p>
                  </a:txBody>
                  <a:tcPr anchor="ctr"/>
                </a:tc>
                <a:tc hMerge="1">
                  <a:txBody>
                    <a:bodyPr/>
                    <a:lstStyle/>
                    <a:p>
                      <a:pPr algn="ctr"/>
                      <a:endParaRPr lang="en-US" sz="1600"/>
                    </a:p>
                  </a:txBody>
                  <a:tcPr anchor="ctr"/>
                </a:tc>
                <a:tc gridSpan="2">
                  <a:txBody>
                    <a:bodyPr/>
                    <a:lstStyle/>
                    <a:p>
                      <a:pPr algn="ctr"/>
                      <a:r>
                        <a:rPr lang="en-US" sz="1600" b="1" dirty="0">
                          <a:latin typeface="Tahoma" panose="020B0604030504040204" pitchFamily="34" charset="0"/>
                          <a:ea typeface="Tahoma" panose="020B0604030504040204" pitchFamily="34" charset="0"/>
                          <a:cs typeface="Tahoma" panose="020B0604030504040204" pitchFamily="34" charset="0"/>
                        </a:rPr>
                        <a:t>PIK3CA-Mutant</a:t>
                      </a:r>
                    </a:p>
                  </a:txBody>
                  <a:tcPr anchor="ctr"/>
                </a:tc>
                <a:tc hMerge="1">
                  <a:txBody>
                    <a:bodyPr/>
                    <a:lstStyle/>
                    <a:p>
                      <a:pPr algn="ctr"/>
                      <a:endParaRPr lang="en-US" sz="1600"/>
                    </a:p>
                  </a:txBody>
                  <a:tcPr anchor="ctr"/>
                </a:tc>
                <a:extLst>
                  <a:ext uri="{0D108BD9-81ED-4DB2-BD59-A6C34878D82A}">
                    <a16:rowId xmlns:a16="http://schemas.microsoft.com/office/drawing/2014/main" val="1222747533"/>
                  </a:ext>
                </a:extLst>
              </a:tr>
              <a:tr h="579120">
                <a:tc>
                  <a:txBody>
                    <a:bodyPr/>
                    <a:lstStyle/>
                    <a:p>
                      <a:endParaRPr lang="en-US" sz="1600">
                        <a:latin typeface="Tahoma" panose="020B0604030504040204" pitchFamily="34" charset="0"/>
                        <a:ea typeface="Tahoma" panose="020B0604030504040204" pitchFamily="34" charset="0"/>
                        <a:cs typeface="Tahoma" panose="020B0604030504040204" pitchFamily="34" charset="0"/>
                      </a:endParaRPr>
                    </a:p>
                  </a:txBody>
                  <a:tcPr anchor="ctr"/>
                </a:tc>
                <a:tc>
                  <a:txBody>
                    <a:bodyPr/>
                    <a:lstStyle/>
                    <a:p>
                      <a:pPr algn="ctr"/>
                      <a:r>
                        <a:rPr lang="en-US" sz="1600" b="1" dirty="0">
                          <a:latin typeface="Tahoma" panose="020B0604030504040204" pitchFamily="34" charset="0"/>
                          <a:ea typeface="Tahoma" panose="020B0604030504040204" pitchFamily="34" charset="0"/>
                          <a:cs typeface="Tahoma" panose="020B0604030504040204" pitchFamily="34" charset="0"/>
                        </a:rPr>
                        <a:t>Capivasertib (N=155)</a:t>
                      </a:r>
                    </a:p>
                  </a:txBody>
                  <a:tcPr anchor="ctr"/>
                </a:tc>
                <a:tc>
                  <a:txBody>
                    <a:bodyPr/>
                    <a:lstStyle/>
                    <a:p>
                      <a:pPr algn="ctr"/>
                      <a:r>
                        <a:rPr lang="en-US" sz="1600" b="1" dirty="0">
                          <a:latin typeface="Tahoma" panose="020B0604030504040204" pitchFamily="34" charset="0"/>
                          <a:ea typeface="Tahoma" panose="020B0604030504040204" pitchFamily="34" charset="0"/>
                          <a:cs typeface="Tahoma" panose="020B0604030504040204" pitchFamily="34" charset="0"/>
                        </a:rPr>
                        <a:t>Placebo</a:t>
                      </a:r>
                    </a:p>
                    <a:p>
                      <a:pPr algn="ctr"/>
                      <a:r>
                        <a:rPr lang="en-US" sz="1600" b="1" dirty="0">
                          <a:latin typeface="Tahoma" panose="020B0604030504040204" pitchFamily="34" charset="0"/>
                          <a:ea typeface="Tahoma" panose="020B0604030504040204" pitchFamily="34" charset="0"/>
                          <a:cs typeface="Tahoma" panose="020B0604030504040204" pitchFamily="34" charset="0"/>
                        </a:rPr>
                        <a:t>(N=134)</a:t>
                      </a:r>
                    </a:p>
                  </a:txBody>
                  <a:tcPr anchor="ctr"/>
                </a:tc>
                <a:tc>
                  <a:txBody>
                    <a:bodyPr/>
                    <a:lstStyle/>
                    <a:p>
                      <a:pPr algn="ctr"/>
                      <a:r>
                        <a:rPr lang="en-US" sz="1600" b="1" dirty="0">
                          <a:latin typeface="Tahoma" panose="020B0604030504040204" pitchFamily="34" charset="0"/>
                          <a:ea typeface="Tahoma" panose="020B0604030504040204" pitchFamily="34" charset="0"/>
                          <a:cs typeface="Tahoma" panose="020B0604030504040204" pitchFamily="34" charset="0"/>
                        </a:rPr>
                        <a:t>Alpelisib (N=169)</a:t>
                      </a:r>
                    </a:p>
                  </a:txBody>
                  <a:tcPr anchor="ctr"/>
                </a:tc>
                <a:tc>
                  <a:txBody>
                    <a:bodyPr/>
                    <a:lstStyle/>
                    <a:p>
                      <a:pPr algn="ctr"/>
                      <a:r>
                        <a:rPr lang="en-US" sz="1600" b="1" dirty="0">
                          <a:latin typeface="Tahoma" panose="020B0604030504040204" pitchFamily="34" charset="0"/>
                          <a:ea typeface="Tahoma" panose="020B0604030504040204" pitchFamily="34" charset="0"/>
                          <a:cs typeface="Tahoma" panose="020B0604030504040204" pitchFamily="34" charset="0"/>
                        </a:rPr>
                        <a:t>Placebo</a:t>
                      </a:r>
                    </a:p>
                    <a:p>
                      <a:pPr algn="ctr"/>
                      <a:r>
                        <a:rPr lang="en-US" sz="1600" b="1" dirty="0">
                          <a:latin typeface="Tahoma" panose="020B0604030504040204" pitchFamily="34" charset="0"/>
                          <a:ea typeface="Tahoma" panose="020B0604030504040204" pitchFamily="34" charset="0"/>
                          <a:cs typeface="Tahoma" panose="020B0604030504040204" pitchFamily="34" charset="0"/>
                        </a:rPr>
                        <a:t>(N=172)</a:t>
                      </a:r>
                    </a:p>
                  </a:txBody>
                  <a:tcPr anchor="ctr"/>
                </a:tc>
                <a:extLst>
                  <a:ext uri="{0D108BD9-81ED-4DB2-BD59-A6C34878D82A}">
                    <a16:rowId xmlns:a16="http://schemas.microsoft.com/office/drawing/2014/main" val="1307803564"/>
                  </a:ext>
                </a:extLst>
              </a:tr>
              <a:tr h="572505">
                <a:tc>
                  <a:txBody>
                    <a:bodyPr/>
                    <a:lstStyle/>
                    <a:p>
                      <a:r>
                        <a:rPr lang="en-US" sz="1600">
                          <a:latin typeface="Tahoma" panose="020B0604030504040204" pitchFamily="34" charset="0"/>
                          <a:ea typeface="Tahoma" panose="020B0604030504040204" pitchFamily="34" charset="0"/>
                          <a:cs typeface="Tahoma" panose="020B0604030504040204" pitchFamily="34" charset="0"/>
                        </a:rPr>
                        <a:t>Median PFS, Months</a:t>
                      </a:r>
                    </a:p>
                  </a:txBody>
                  <a:tcPr anchor="ctr"/>
                </a:tc>
                <a:tc>
                  <a:txBody>
                    <a:bodyPr/>
                    <a:lstStyle/>
                    <a:p>
                      <a:pPr algn="ctr"/>
                      <a:r>
                        <a:rPr lang="en-US" sz="1600" dirty="0">
                          <a:latin typeface="Tahoma" panose="020B0604030504040204" pitchFamily="34" charset="0"/>
                          <a:ea typeface="Tahoma" panose="020B0604030504040204" pitchFamily="34" charset="0"/>
                          <a:cs typeface="Tahoma" panose="020B0604030504040204" pitchFamily="34" charset="0"/>
                        </a:rPr>
                        <a:t>7.3</a:t>
                      </a:r>
                    </a:p>
                  </a:txBody>
                  <a:tcPr anchor="ctr"/>
                </a:tc>
                <a:tc>
                  <a:txBody>
                    <a:bodyPr/>
                    <a:lstStyle/>
                    <a:p>
                      <a:pPr algn="ctr"/>
                      <a:r>
                        <a:rPr lang="en-US" sz="1600" dirty="0">
                          <a:latin typeface="Tahoma" panose="020B0604030504040204" pitchFamily="34" charset="0"/>
                          <a:ea typeface="Tahoma" panose="020B0604030504040204" pitchFamily="34" charset="0"/>
                          <a:cs typeface="Tahoma" panose="020B0604030504040204" pitchFamily="34" charset="0"/>
                        </a:rPr>
                        <a:t>3.1</a:t>
                      </a:r>
                    </a:p>
                  </a:txBody>
                  <a:tcPr anchor="ctr"/>
                </a:tc>
                <a:tc>
                  <a:txBody>
                    <a:bodyPr/>
                    <a:lstStyle/>
                    <a:p>
                      <a:pPr algn="ctr"/>
                      <a:r>
                        <a:rPr lang="en-US" sz="1600" dirty="0">
                          <a:latin typeface="Tahoma" panose="020B0604030504040204" pitchFamily="34" charset="0"/>
                          <a:ea typeface="Tahoma" panose="020B0604030504040204" pitchFamily="34" charset="0"/>
                          <a:cs typeface="Tahoma" panose="020B0604030504040204" pitchFamily="34" charset="0"/>
                        </a:rPr>
                        <a:t>11.0</a:t>
                      </a:r>
                    </a:p>
                  </a:txBody>
                  <a:tcPr anchor="ctr"/>
                </a:tc>
                <a:tc>
                  <a:txBody>
                    <a:bodyPr/>
                    <a:lstStyle/>
                    <a:p>
                      <a:pPr algn="ctr"/>
                      <a:r>
                        <a:rPr lang="en-US" sz="1600" dirty="0">
                          <a:latin typeface="Tahoma" panose="020B0604030504040204" pitchFamily="34" charset="0"/>
                          <a:ea typeface="Tahoma" panose="020B0604030504040204" pitchFamily="34" charset="0"/>
                          <a:cs typeface="Tahoma" panose="020B0604030504040204" pitchFamily="34" charset="0"/>
                        </a:rPr>
                        <a:t>5.7</a:t>
                      </a:r>
                    </a:p>
                  </a:txBody>
                  <a:tcPr anchor="ctr"/>
                </a:tc>
                <a:extLst>
                  <a:ext uri="{0D108BD9-81ED-4DB2-BD59-A6C34878D82A}">
                    <a16:rowId xmlns:a16="http://schemas.microsoft.com/office/drawing/2014/main" val="1387262073"/>
                  </a:ext>
                </a:extLst>
              </a:tr>
              <a:tr h="335280">
                <a:tc>
                  <a:txBody>
                    <a:bodyPr/>
                    <a:lstStyle/>
                    <a:p>
                      <a:r>
                        <a:rPr lang="en-US" sz="1600">
                          <a:latin typeface="Tahoma" panose="020B0604030504040204" pitchFamily="34" charset="0"/>
                          <a:ea typeface="Tahoma" panose="020B0604030504040204" pitchFamily="34" charset="0"/>
                          <a:cs typeface="Tahoma" panose="020B0604030504040204" pitchFamily="34" charset="0"/>
                        </a:rPr>
                        <a:t>HR (95% CI)</a:t>
                      </a:r>
                    </a:p>
                  </a:txBody>
                  <a:tcPr anchor="ctr"/>
                </a:tc>
                <a:tc gridSpan="2">
                  <a:txBody>
                    <a:bodyPr/>
                    <a:lstStyle/>
                    <a:p>
                      <a:pPr algn="ctr"/>
                      <a:r>
                        <a:rPr lang="en-US" sz="1600" b="0" dirty="0">
                          <a:latin typeface="Tahoma" panose="020B0604030504040204" pitchFamily="34" charset="0"/>
                          <a:ea typeface="Tahoma" panose="020B0604030504040204" pitchFamily="34" charset="0"/>
                          <a:cs typeface="Tahoma" panose="020B0604030504040204" pitchFamily="34" charset="0"/>
                        </a:rPr>
                        <a:t>HR 0.50 (0.38-0.65)</a:t>
                      </a:r>
                    </a:p>
                  </a:txBody>
                  <a:tcPr anchor="ctr"/>
                </a:tc>
                <a:tc hMerge="1">
                  <a:txBody>
                    <a:bodyPr/>
                    <a:lstStyle/>
                    <a:p>
                      <a:pPr algn="ctr"/>
                      <a:endParaRPr lang="en-US" sz="1600"/>
                    </a:p>
                  </a:txBody>
                  <a:tcPr anchor="ctr"/>
                </a:tc>
                <a:tc gridSpan="2">
                  <a:txBody>
                    <a:bodyPr/>
                    <a:lstStyle/>
                    <a:p>
                      <a:pPr algn="ctr"/>
                      <a:r>
                        <a:rPr lang="en-US" sz="1600" b="0" dirty="0">
                          <a:latin typeface="Tahoma" panose="020B0604030504040204" pitchFamily="34" charset="0"/>
                          <a:ea typeface="Tahoma" panose="020B0604030504040204" pitchFamily="34" charset="0"/>
                          <a:cs typeface="Tahoma" panose="020B0604030504040204" pitchFamily="34" charset="0"/>
                        </a:rPr>
                        <a:t>HR 0.65 (0.50-0.85)</a:t>
                      </a:r>
                    </a:p>
                  </a:txBody>
                  <a:tcPr anchor="ctr"/>
                </a:tc>
                <a:tc hMerge="1">
                  <a:txBody>
                    <a:bodyPr/>
                    <a:lstStyle/>
                    <a:p>
                      <a:pPr algn="ctr"/>
                      <a:endParaRPr lang="en-US" sz="1600"/>
                    </a:p>
                  </a:txBody>
                  <a:tcPr anchor="ctr"/>
                </a:tc>
                <a:extLst>
                  <a:ext uri="{0D108BD9-81ED-4DB2-BD59-A6C34878D82A}">
                    <a16:rowId xmlns:a16="http://schemas.microsoft.com/office/drawing/2014/main" val="1003476885"/>
                  </a:ext>
                </a:extLst>
              </a:tr>
              <a:tr h="335280">
                <a:tc>
                  <a:txBody>
                    <a:bodyPr/>
                    <a:lstStyle/>
                    <a:p>
                      <a:r>
                        <a:rPr lang="en-US" sz="1600">
                          <a:latin typeface="Tahoma" panose="020B0604030504040204" pitchFamily="34" charset="0"/>
                          <a:ea typeface="Tahoma" panose="020B0604030504040204" pitchFamily="34" charset="0"/>
                          <a:cs typeface="Tahoma" panose="020B0604030504040204" pitchFamily="34" charset="0"/>
                        </a:rPr>
                        <a:t>P-value</a:t>
                      </a:r>
                    </a:p>
                  </a:txBody>
                  <a:tcPr anchor="ctr"/>
                </a:tc>
                <a:tc gridSpan="2">
                  <a:txBody>
                    <a:bodyPr/>
                    <a:lstStyle/>
                    <a:p>
                      <a:pPr algn="ctr"/>
                      <a:r>
                        <a:rPr lang="en-US" sz="1600" b="1" dirty="0">
                          <a:solidFill>
                            <a:srgbClr val="FF0000"/>
                          </a:solidFill>
                          <a:latin typeface="Tahoma" panose="020B0604030504040204" pitchFamily="34" charset="0"/>
                          <a:ea typeface="Tahoma" panose="020B0604030504040204" pitchFamily="34" charset="0"/>
                          <a:cs typeface="Tahoma" panose="020B0604030504040204" pitchFamily="34" charset="0"/>
                        </a:rPr>
                        <a:t>P&lt;0.001</a:t>
                      </a:r>
                    </a:p>
                  </a:txBody>
                  <a:tcPr anchor="ctr"/>
                </a:tc>
                <a:tc hMerge="1">
                  <a:txBody>
                    <a:bodyPr/>
                    <a:lstStyle/>
                    <a:p>
                      <a:pPr algn="ctr"/>
                      <a:endParaRPr lang="en-US" sz="1600"/>
                    </a:p>
                  </a:txBody>
                  <a:tcPr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srgbClr val="FF0000"/>
                          </a:solidFill>
                          <a:latin typeface="Tahoma" panose="020B0604030504040204" pitchFamily="34" charset="0"/>
                          <a:ea typeface="Tahoma" panose="020B0604030504040204" pitchFamily="34" charset="0"/>
                          <a:cs typeface="Tahoma" panose="020B0604030504040204" pitchFamily="34" charset="0"/>
                        </a:rPr>
                        <a:t>P&lt;0.001</a:t>
                      </a:r>
                    </a:p>
                  </a:txBody>
                  <a:tcPr anchor="ctr"/>
                </a:tc>
                <a:tc hMerge="1">
                  <a:txBody>
                    <a:bodyPr/>
                    <a:lstStyle/>
                    <a:p>
                      <a:pPr algn="ctr"/>
                      <a:endParaRPr lang="en-US" sz="1600"/>
                    </a:p>
                  </a:txBody>
                  <a:tcPr anchor="ctr"/>
                </a:tc>
                <a:extLst>
                  <a:ext uri="{0D108BD9-81ED-4DB2-BD59-A6C34878D82A}">
                    <a16:rowId xmlns:a16="http://schemas.microsoft.com/office/drawing/2014/main" val="2687242554"/>
                  </a:ext>
                </a:extLst>
              </a:tr>
            </a:tbl>
          </a:graphicData>
        </a:graphic>
      </p:graphicFrame>
      <p:grpSp>
        <p:nvGrpSpPr>
          <p:cNvPr id="7" name="Group 6">
            <a:extLst>
              <a:ext uri="{FF2B5EF4-FFF2-40B4-BE49-F238E27FC236}">
                <a16:creationId xmlns:a16="http://schemas.microsoft.com/office/drawing/2014/main" id="{72A92BB4-F818-9618-032A-FB32C6447BFD}"/>
              </a:ext>
            </a:extLst>
          </p:cNvPr>
          <p:cNvGrpSpPr/>
          <p:nvPr/>
        </p:nvGrpSpPr>
        <p:grpSpPr>
          <a:xfrm>
            <a:off x="930417" y="1334130"/>
            <a:ext cx="4657583" cy="2031912"/>
            <a:chOff x="463785" y="1198339"/>
            <a:chExt cx="5048339" cy="2187377"/>
          </a:xfrm>
        </p:grpSpPr>
        <p:grpSp>
          <p:nvGrpSpPr>
            <p:cNvPr id="8" name="Group 7">
              <a:extLst>
                <a:ext uri="{FF2B5EF4-FFF2-40B4-BE49-F238E27FC236}">
                  <a16:creationId xmlns:a16="http://schemas.microsoft.com/office/drawing/2014/main" id="{27C7FDA5-B187-7A7C-BD7D-36E5E4F6096C}"/>
                </a:ext>
              </a:extLst>
            </p:cNvPr>
            <p:cNvGrpSpPr/>
            <p:nvPr/>
          </p:nvGrpSpPr>
          <p:grpSpPr>
            <a:xfrm>
              <a:off x="463785" y="1509944"/>
              <a:ext cx="5048339" cy="1875772"/>
              <a:chOff x="410987" y="1058557"/>
              <a:chExt cx="5395229" cy="2009504"/>
            </a:xfrm>
          </p:grpSpPr>
          <p:sp>
            <p:nvSpPr>
              <p:cNvPr id="11" name="Rounded Rectangle 4">
                <a:extLst>
                  <a:ext uri="{FF2B5EF4-FFF2-40B4-BE49-F238E27FC236}">
                    <a16:creationId xmlns:a16="http://schemas.microsoft.com/office/drawing/2014/main" id="{8A46CEB6-C7EC-7B4C-2AAA-5209744C0133}"/>
                  </a:ext>
                </a:extLst>
              </p:cNvPr>
              <p:cNvSpPr/>
              <p:nvPr/>
            </p:nvSpPr>
            <p:spPr>
              <a:xfrm>
                <a:off x="410987" y="1121252"/>
                <a:ext cx="2704811" cy="1813077"/>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64" marR="0" lvl="0" indent="-285764" algn="l" defTabSz="609539"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HR+/HER2- ABC</a:t>
                </a:r>
              </a:p>
              <a:p>
                <a:pPr marL="285764" marR="0" lvl="0" indent="-285764" algn="l" defTabSz="609539"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Progressed on prior AI</a:t>
                </a:r>
              </a:p>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13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N=289 PIK3CA/AKT1/PTEN-altered subset</a:t>
                </a:r>
              </a:p>
            </p:txBody>
          </p:sp>
          <p:sp>
            <p:nvSpPr>
              <p:cNvPr id="12" name="Rounded Rectangle 2">
                <a:extLst>
                  <a:ext uri="{FF2B5EF4-FFF2-40B4-BE49-F238E27FC236}">
                    <a16:creationId xmlns:a16="http://schemas.microsoft.com/office/drawing/2014/main" id="{92189EC5-738E-1459-7F2D-8C3598E972A4}"/>
                  </a:ext>
                </a:extLst>
              </p:cNvPr>
              <p:cNvSpPr/>
              <p:nvPr/>
            </p:nvSpPr>
            <p:spPr>
              <a:xfrm>
                <a:off x="3408249" y="1058557"/>
                <a:ext cx="2397967" cy="943898"/>
              </a:xfrm>
              <a:prstGeom prst="rect">
                <a:avLst/>
              </a:prstGeom>
              <a:solidFill>
                <a:srgbClr val="0A4FB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6F3EC"/>
                    </a:solidFill>
                    <a:effectLst/>
                    <a:uLnTx/>
                    <a:uFillTx/>
                    <a:latin typeface="Tahoma" panose="020B0604030504040204" pitchFamily="34" charset="0"/>
                    <a:ea typeface="Tahoma" panose="020B0604030504040204" pitchFamily="34" charset="0"/>
                    <a:cs typeface="Tahoma" panose="020B0604030504040204" pitchFamily="34" charset="0"/>
                  </a:rPr>
                  <a:t>Capivasertib + Fulvestrant</a:t>
                </a:r>
              </a:p>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6F3EC"/>
                    </a:solidFill>
                    <a:effectLst/>
                    <a:uLnTx/>
                    <a:uFillTx/>
                    <a:latin typeface="Tahoma" panose="020B0604030504040204" pitchFamily="34" charset="0"/>
                    <a:ea typeface="Tahoma" panose="020B0604030504040204" pitchFamily="34" charset="0"/>
                    <a:cs typeface="Tahoma" panose="020B0604030504040204" pitchFamily="34" charset="0"/>
                  </a:rPr>
                  <a:t>N=155</a:t>
                </a:r>
              </a:p>
            </p:txBody>
          </p:sp>
          <p:sp>
            <p:nvSpPr>
              <p:cNvPr id="13" name="Rounded Rectangle 19">
                <a:extLst>
                  <a:ext uri="{FF2B5EF4-FFF2-40B4-BE49-F238E27FC236}">
                    <a16:creationId xmlns:a16="http://schemas.microsoft.com/office/drawing/2014/main" id="{93103E37-A2E1-A696-E633-CB6C254F8548}"/>
                  </a:ext>
                </a:extLst>
              </p:cNvPr>
              <p:cNvSpPr/>
              <p:nvPr/>
            </p:nvSpPr>
            <p:spPr>
              <a:xfrm>
                <a:off x="3408249" y="2124163"/>
                <a:ext cx="2397967" cy="943898"/>
              </a:xfrm>
              <a:prstGeom prst="rect">
                <a:avLst/>
              </a:prstGeom>
              <a:solidFill>
                <a:srgbClr val="0A4FB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6F3EC"/>
                    </a:solidFill>
                    <a:effectLst/>
                    <a:uLnTx/>
                    <a:uFillTx/>
                    <a:latin typeface="Tahoma" panose="020B0604030504040204" pitchFamily="34" charset="0"/>
                    <a:ea typeface="Tahoma" panose="020B0604030504040204" pitchFamily="34" charset="0"/>
                    <a:cs typeface="Tahoma" panose="020B0604030504040204" pitchFamily="34" charset="0"/>
                  </a:rPr>
                  <a:t>Placebo + Fulvestrant</a:t>
                </a:r>
              </a:p>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6F3EC"/>
                    </a:solidFill>
                    <a:effectLst/>
                    <a:uLnTx/>
                    <a:uFillTx/>
                    <a:latin typeface="Tahoma" panose="020B0604030504040204" pitchFamily="34" charset="0"/>
                    <a:ea typeface="Tahoma" panose="020B0604030504040204" pitchFamily="34" charset="0"/>
                    <a:cs typeface="Tahoma" panose="020B0604030504040204" pitchFamily="34" charset="0"/>
                  </a:rPr>
                  <a:t>N=134</a:t>
                </a:r>
              </a:p>
            </p:txBody>
          </p:sp>
          <p:sp>
            <p:nvSpPr>
              <p:cNvPr id="14" name="Oval 5">
                <a:extLst>
                  <a:ext uri="{FF2B5EF4-FFF2-40B4-BE49-F238E27FC236}">
                    <a16:creationId xmlns:a16="http://schemas.microsoft.com/office/drawing/2014/main" id="{32F319D3-A860-6F7C-5C20-3CF11B78FBD7}"/>
                  </a:ext>
                </a:extLst>
              </p:cNvPr>
              <p:cNvSpPr/>
              <p:nvPr/>
            </p:nvSpPr>
            <p:spPr>
              <a:xfrm>
                <a:off x="2928886" y="1702208"/>
                <a:ext cx="734291" cy="65116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a:ln>
                      <a:noFill/>
                    </a:ln>
                    <a:solidFill>
                      <a:srgbClr val="F6F3EC"/>
                    </a:solidFill>
                    <a:effectLst/>
                    <a:uLnTx/>
                    <a:uFillTx/>
                    <a:latin typeface="Tahoma" panose="020B0604030504040204" pitchFamily="34" charset="0"/>
                    <a:ea typeface="Tahoma" panose="020B0604030504040204" pitchFamily="34" charset="0"/>
                    <a:cs typeface="Tahoma" panose="020B0604030504040204" pitchFamily="34" charset="0"/>
                  </a:rPr>
                  <a:t>R</a:t>
                </a:r>
              </a:p>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a:ln>
                      <a:noFill/>
                    </a:ln>
                    <a:solidFill>
                      <a:srgbClr val="F6F3EC"/>
                    </a:solidFill>
                    <a:effectLst/>
                    <a:uLnTx/>
                    <a:uFillTx/>
                    <a:latin typeface="Tahoma" panose="020B0604030504040204" pitchFamily="34" charset="0"/>
                    <a:ea typeface="Tahoma" panose="020B0604030504040204" pitchFamily="34" charset="0"/>
                    <a:cs typeface="Tahoma" panose="020B0604030504040204" pitchFamily="34" charset="0"/>
                  </a:rPr>
                  <a:t>1:1</a:t>
                </a:r>
              </a:p>
            </p:txBody>
          </p:sp>
        </p:grpSp>
        <p:sp>
          <p:nvSpPr>
            <p:cNvPr id="10" name="TextBox 9">
              <a:extLst>
                <a:ext uri="{FF2B5EF4-FFF2-40B4-BE49-F238E27FC236}">
                  <a16:creationId xmlns:a16="http://schemas.microsoft.com/office/drawing/2014/main" id="{EBC659B0-2B03-C498-92A8-56F1A4682C8D}"/>
                </a:ext>
              </a:extLst>
            </p:cNvPr>
            <p:cNvSpPr txBox="1"/>
            <p:nvPr/>
          </p:nvSpPr>
          <p:spPr>
            <a:xfrm>
              <a:off x="463785" y="1198339"/>
              <a:ext cx="1947482" cy="364457"/>
            </a:xfrm>
            <a:prstGeom prst="rect">
              <a:avLst/>
            </a:prstGeom>
            <a:noFill/>
          </p:spPr>
          <p:txBody>
            <a:bodyPr wrap="square" rtlCol="0">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CAPItello-291</a:t>
              </a:r>
            </a:p>
          </p:txBody>
        </p:sp>
      </p:grpSp>
      <p:grpSp>
        <p:nvGrpSpPr>
          <p:cNvPr id="15" name="Group 14">
            <a:extLst>
              <a:ext uri="{FF2B5EF4-FFF2-40B4-BE49-F238E27FC236}">
                <a16:creationId xmlns:a16="http://schemas.microsoft.com/office/drawing/2014/main" id="{CF818424-9BD4-8421-BD0C-537C729B1E33}"/>
              </a:ext>
            </a:extLst>
          </p:cNvPr>
          <p:cNvGrpSpPr/>
          <p:nvPr/>
        </p:nvGrpSpPr>
        <p:grpSpPr>
          <a:xfrm>
            <a:off x="6722402" y="1334130"/>
            <a:ext cx="4656798" cy="2030749"/>
            <a:chOff x="6680727" y="1198339"/>
            <a:chExt cx="5047488" cy="2186125"/>
          </a:xfrm>
        </p:grpSpPr>
        <p:grpSp>
          <p:nvGrpSpPr>
            <p:cNvPr id="16" name="Group 15">
              <a:extLst>
                <a:ext uri="{FF2B5EF4-FFF2-40B4-BE49-F238E27FC236}">
                  <a16:creationId xmlns:a16="http://schemas.microsoft.com/office/drawing/2014/main" id="{659FC528-2660-1D88-76E9-BDE69A6FDFD1}"/>
                </a:ext>
              </a:extLst>
            </p:cNvPr>
            <p:cNvGrpSpPr/>
            <p:nvPr/>
          </p:nvGrpSpPr>
          <p:grpSpPr>
            <a:xfrm>
              <a:off x="6680727" y="1509944"/>
              <a:ext cx="5047488" cy="1874520"/>
              <a:chOff x="410987" y="1058557"/>
              <a:chExt cx="5395229" cy="2009504"/>
            </a:xfrm>
          </p:grpSpPr>
          <p:sp>
            <p:nvSpPr>
              <p:cNvPr id="18" name="Rounded Rectangle 23">
                <a:extLst>
                  <a:ext uri="{FF2B5EF4-FFF2-40B4-BE49-F238E27FC236}">
                    <a16:creationId xmlns:a16="http://schemas.microsoft.com/office/drawing/2014/main" id="{BA66FBCC-EE5C-23A6-9579-7BF2A601E7D8}"/>
                  </a:ext>
                </a:extLst>
              </p:cNvPr>
              <p:cNvSpPr/>
              <p:nvPr/>
            </p:nvSpPr>
            <p:spPr>
              <a:xfrm>
                <a:off x="410987" y="1121252"/>
                <a:ext cx="2704811" cy="1813077"/>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64" marR="0" lvl="0" indent="-285764" algn="l" defTabSz="609539"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HR+/HER2- ABC</a:t>
                </a:r>
              </a:p>
              <a:p>
                <a:pPr marL="285764" marR="0" lvl="0" indent="-285764" algn="l" defTabSz="609539"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Progressed on prior AI</a:t>
                </a:r>
              </a:p>
              <a:p>
                <a:pPr marL="285764" marR="0" lvl="0" indent="-285764" algn="l" defTabSz="609539"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3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N=341 PIK3CA-mutant subset</a:t>
                </a:r>
              </a:p>
            </p:txBody>
          </p:sp>
          <p:sp>
            <p:nvSpPr>
              <p:cNvPr id="19" name="Rounded Rectangle 25">
                <a:extLst>
                  <a:ext uri="{FF2B5EF4-FFF2-40B4-BE49-F238E27FC236}">
                    <a16:creationId xmlns:a16="http://schemas.microsoft.com/office/drawing/2014/main" id="{ED2FD449-0CF3-8198-36BA-9DE05061D297}"/>
                  </a:ext>
                </a:extLst>
              </p:cNvPr>
              <p:cNvSpPr/>
              <p:nvPr/>
            </p:nvSpPr>
            <p:spPr>
              <a:xfrm>
                <a:off x="3408249" y="1058557"/>
                <a:ext cx="2397967" cy="943898"/>
              </a:xfrm>
              <a:prstGeom prst="rect">
                <a:avLst/>
              </a:prstGeom>
              <a:solidFill>
                <a:srgbClr val="0A4FB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6F3EC"/>
                    </a:solidFill>
                    <a:effectLst/>
                    <a:uLnTx/>
                    <a:uFillTx/>
                    <a:latin typeface="Tahoma" panose="020B0604030504040204" pitchFamily="34" charset="0"/>
                    <a:ea typeface="Tahoma" panose="020B0604030504040204" pitchFamily="34" charset="0"/>
                    <a:cs typeface="Tahoma" panose="020B0604030504040204" pitchFamily="34" charset="0"/>
                  </a:rPr>
                  <a:t>Alpelisib + Fulvestrant</a:t>
                </a:r>
              </a:p>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6F3EC"/>
                    </a:solidFill>
                    <a:effectLst/>
                    <a:uLnTx/>
                    <a:uFillTx/>
                    <a:latin typeface="Tahoma" panose="020B0604030504040204" pitchFamily="34" charset="0"/>
                    <a:ea typeface="Tahoma" panose="020B0604030504040204" pitchFamily="34" charset="0"/>
                    <a:cs typeface="Tahoma" panose="020B0604030504040204" pitchFamily="34" charset="0"/>
                  </a:rPr>
                  <a:t>N=169</a:t>
                </a:r>
              </a:p>
            </p:txBody>
          </p:sp>
          <p:sp>
            <p:nvSpPr>
              <p:cNvPr id="20" name="Rounded Rectangle 27">
                <a:extLst>
                  <a:ext uri="{FF2B5EF4-FFF2-40B4-BE49-F238E27FC236}">
                    <a16:creationId xmlns:a16="http://schemas.microsoft.com/office/drawing/2014/main" id="{FBA5EADB-2653-307C-B9EE-8B052EF4A700}"/>
                  </a:ext>
                </a:extLst>
              </p:cNvPr>
              <p:cNvSpPr/>
              <p:nvPr/>
            </p:nvSpPr>
            <p:spPr>
              <a:xfrm>
                <a:off x="3408249" y="2124163"/>
                <a:ext cx="2397967" cy="943898"/>
              </a:xfrm>
              <a:prstGeom prst="rect">
                <a:avLst/>
              </a:prstGeom>
              <a:solidFill>
                <a:srgbClr val="0A4FB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6F3EC"/>
                    </a:solidFill>
                    <a:effectLst/>
                    <a:uLnTx/>
                    <a:uFillTx/>
                    <a:latin typeface="Tahoma" panose="020B0604030504040204" pitchFamily="34" charset="0"/>
                    <a:ea typeface="Tahoma" panose="020B0604030504040204" pitchFamily="34" charset="0"/>
                    <a:cs typeface="Tahoma" panose="020B0604030504040204" pitchFamily="34" charset="0"/>
                  </a:rPr>
                  <a:t>Placebo +</a:t>
                </a:r>
              </a:p>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6F3EC"/>
                    </a:solidFill>
                    <a:effectLst/>
                    <a:uLnTx/>
                    <a:uFillTx/>
                    <a:latin typeface="Tahoma" panose="020B0604030504040204" pitchFamily="34" charset="0"/>
                    <a:ea typeface="Tahoma" panose="020B0604030504040204" pitchFamily="34" charset="0"/>
                    <a:cs typeface="Tahoma" panose="020B0604030504040204" pitchFamily="34" charset="0"/>
                  </a:rPr>
                  <a:t>Fulvestrant</a:t>
                </a:r>
              </a:p>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srgbClr val="F6F3EC"/>
                    </a:solidFill>
                    <a:effectLst/>
                    <a:uLnTx/>
                    <a:uFillTx/>
                    <a:latin typeface="Tahoma" panose="020B0604030504040204" pitchFamily="34" charset="0"/>
                    <a:ea typeface="Tahoma" panose="020B0604030504040204" pitchFamily="34" charset="0"/>
                    <a:cs typeface="Tahoma" panose="020B0604030504040204" pitchFamily="34" charset="0"/>
                  </a:rPr>
                  <a:t>N=172</a:t>
                </a:r>
              </a:p>
            </p:txBody>
          </p:sp>
          <p:sp>
            <p:nvSpPr>
              <p:cNvPr id="21" name="Oval 28">
                <a:extLst>
                  <a:ext uri="{FF2B5EF4-FFF2-40B4-BE49-F238E27FC236}">
                    <a16:creationId xmlns:a16="http://schemas.microsoft.com/office/drawing/2014/main" id="{33FBB49B-C3BE-8C6C-9C56-C2769EFD8382}"/>
                  </a:ext>
                </a:extLst>
              </p:cNvPr>
              <p:cNvSpPr/>
              <p:nvPr/>
            </p:nvSpPr>
            <p:spPr>
              <a:xfrm>
                <a:off x="2928886" y="1702208"/>
                <a:ext cx="734291" cy="65116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a:ln>
                      <a:noFill/>
                    </a:ln>
                    <a:solidFill>
                      <a:srgbClr val="F6F3EC"/>
                    </a:solidFill>
                    <a:effectLst/>
                    <a:uLnTx/>
                    <a:uFillTx/>
                    <a:latin typeface="Tahoma" panose="020B0604030504040204" pitchFamily="34" charset="0"/>
                    <a:ea typeface="Tahoma" panose="020B0604030504040204" pitchFamily="34" charset="0"/>
                    <a:cs typeface="Tahoma" panose="020B0604030504040204" pitchFamily="34" charset="0"/>
                  </a:rPr>
                  <a:t>R</a:t>
                </a:r>
              </a:p>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a:ln>
                      <a:noFill/>
                    </a:ln>
                    <a:solidFill>
                      <a:srgbClr val="F6F3EC"/>
                    </a:solidFill>
                    <a:effectLst/>
                    <a:uLnTx/>
                    <a:uFillTx/>
                    <a:latin typeface="Tahoma" panose="020B0604030504040204" pitchFamily="34" charset="0"/>
                    <a:ea typeface="Tahoma" panose="020B0604030504040204" pitchFamily="34" charset="0"/>
                    <a:cs typeface="Tahoma" panose="020B0604030504040204" pitchFamily="34" charset="0"/>
                  </a:rPr>
                  <a:t>1:1</a:t>
                </a:r>
              </a:p>
            </p:txBody>
          </p:sp>
        </p:grpSp>
        <p:sp>
          <p:nvSpPr>
            <p:cNvPr id="17" name="TextBox 16">
              <a:extLst>
                <a:ext uri="{FF2B5EF4-FFF2-40B4-BE49-F238E27FC236}">
                  <a16:creationId xmlns:a16="http://schemas.microsoft.com/office/drawing/2014/main" id="{362ADF16-7CBE-9ED8-ACF5-08F6ADC550DA}"/>
                </a:ext>
              </a:extLst>
            </p:cNvPr>
            <p:cNvSpPr txBox="1"/>
            <p:nvPr/>
          </p:nvSpPr>
          <p:spPr>
            <a:xfrm>
              <a:off x="6680727" y="1198339"/>
              <a:ext cx="1355439" cy="364457"/>
            </a:xfrm>
            <a:prstGeom prst="rect">
              <a:avLst/>
            </a:prstGeom>
            <a:noFill/>
          </p:spPr>
          <p:txBody>
            <a:bodyPr wrap="square" rtlCol="0">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SOLAR-1</a:t>
              </a:r>
            </a:p>
          </p:txBody>
        </p:sp>
      </p:grpSp>
      <p:sp>
        <p:nvSpPr>
          <p:cNvPr id="23" name="AutoShape 4">
            <a:extLst>
              <a:ext uri="{FF2B5EF4-FFF2-40B4-BE49-F238E27FC236}">
                <a16:creationId xmlns:a16="http://schemas.microsoft.com/office/drawing/2014/main" id="{3562F8A1-BC6D-DA81-FB32-46B02B4DD6A7}"/>
              </a:ext>
            </a:extLst>
          </p:cNvPr>
          <p:cNvSpPr/>
          <p:nvPr/>
        </p:nvSpPr>
        <p:spPr>
          <a:xfrm>
            <a:off x="1117600" y="939800"/>
            <a:ext cx="10261600" cy="0"/>
          </a:xfrm>
          <a:prstGeom prst="line">
            <a:avLst/>
          </a:prstGeom>
          <a:ln w="47625" cap="flat">
            <a:solidFill>
              <a:srgbClr val="D6D2C4"/>
            </a:solidFill>
            <a:prstDash val="solid"/>
            <a:headEnd type="none" w="sm" len="sm"/>
            <a:tailEnd type="none" w="sm" len="sm"/>
          </a:ln>
        </p:spPr>
        <p:txBody>
          <a:body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94747"/>
              </a:solidFill>
              <a:effectLst/>
              <a:uLnTx/>
              <a:uFillTx/>
              <a:latin typeface="Calibri"/>
              <a:ea typeface="+mn-ea"/>
              <a:cs typeface="+mn-cs"/>
            </a:endParaRPr>
          </a:p>
        </p:txBody>
      </p:sp>
      <p:sp>
        <p:nvSpPr>
          <p:cNvPr id="24" name="Title 1">
            <a:extLst>
              <a:ext uri="{FF2B5EF4-FFF2-40B4-BE49-F238E27FC236}">
                <a16:creationId xmlns:a16="http://schemas.microsoft.com/office/drawing/2014/main" id="{F19DFB4F-0E2C-09BB-04C4-3C6710C1317D}"/>
              </a:ext>
            </a:extLst>
          </p:cNvPr>
          <p:cNvSpPr>
            <a:spLocks noGrp="1"/>
          </p:cNvSpPr>
          <p:nvPr>
            <p:ph type="title"/>
          </p:nvPr>
        </p:nvSpPr>
        <p:spPr>
          <a:xfrm>
            <a:off x="1117600" y="133349"/>
            <a:ext cx="10261600" cy="704851"/>
          </a:xfrm>
        </p:spPr>
        <p:txBody>
          <a:bodyPr/>
          <a:lstStyle/>
          <a:p>
            <a:pPr algn="ctr"/>
            <a:r>
              <a:rPr lang="en-US" dirty="0"/>
              <a:t>Targeting the PI3K Pathway in the 2</a:t>
            </a:r>
            <a:r>
              <a:rPr lang="en-US" baseline="30000" dirty="0"/>
              <a:t>nd</a:t>
            </a:r>
            <a:r>
              <a:rPr lang="en-US" dirty="0"/>
              <a:t> Line</a:t>
            </a:r>
          </a:p>
        </p:txBody>
      </p:sp>
    </p:spTree>
    <p:extLst>
      <p:ext uri="{BB962C8B-B14F-4D97-AF65-F5344CB8AC3E}">
        <p14:creationId xmlns:p14="http://schemas.microsoft.com/office/powerpoint/2010/main" val="310562922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BD9FB-3FB8-EF40-F5A7-C4A4A528765B}"/>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BE9D0D6F-4907-2558-4D23-A2FDF968BE92}"/>
              </a:ext>
            </a:extLst>
          </p:cNvPr>
          <p:cNvSpPr>
            <a:spLocks noGrp="1"/>
          </p:cNvSpPr>
          <p:nvPr>
            <p:ph type="ftr" sz="quarter" idx="3"/>
          </p:nvPr>
        </p:nvSpPr>
        <p:spPr/>
        <p:txBody>
          <a:bodyPr/>
          <a:lstStyle/>
          <a:p>
            <a:pPr marL="0" marR="0" lvl="0" indent="0" algn="r" defTabSz="914446"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792" b="0" i="0" u="none" strike="noStrike" kern="1200" cap="none" spc="0" normalizeH="0" baseline="0" noProof="0">
                <a:ln>
                  <a:noFill/>
                </a:ln>
                <a:solidFill>
                  <a:srgbClr val="A96D4B"/>
                </a:solidFill>
                <a:effectLst/>
                <a:uLnTx/>
                <a:uFillTx/>
                <a:latin typeface="Tahoma" panose="020B0604030504040204" pitchFamily="34" charset="0"/>
                <a:ea typeface="Tahoma" panose="020B0604030504040204" pitchFamily="34" charset="0"/>
                <a:cs typeface="Tahoma" panose="020B0604030504040204" pitchFamily="34" charset="0"/>
              </a:rPr>
              <a:t>Ellison Medical Institute</a:t>
            </a:r>
          </a:p>
        </p:txBody>
      </p:sp>
      <p:sp>
        <p:nvSpPr>
          <p:cNvPr id="8" name="AutoShape 4">
            <a:extLst>
              <a:ext uri="{FF2B5EF4-FFF2-40B4-BE49-F238E27FC236}">
                <a16:creationId xmlns:a16="http://schemas.microsoft.com/office/drawing/2014/main" id="{D3CBCD0E-7E3A-3189-BC4F-FC051EA668F8}"/>
              </a:ext>
            </a:extLst>
          </p:cNvPr>
          <p:cNvSpPr/>
          <p:nvPr/>
        </p:nvSpPr>
        <p:spPr>
          <a:xfrm>
            <a:off x="1117600" y="939800"/>
            <a:ext cx="10261600" cy="0"/>
          </a:xfrm>
          <a:prstGeom prst="line">
            <a:avLst/>
          </a:prstGeom>
          <a:ln w="47625" cap="flat">
            <a:solidFill>
              <a:srgbClr val="D6D2C4"/>
            </a:solidFill>
            <a:prstDash val="solid"/>
            <a:headEnd type="none" w="sm" len="sm"/>
            <a:tailEnd type="none" w="sm" len="sm"/>
          </a:ln>
        </p:spPr>
        <p:txBody>
          <a:body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94747"/>
              </a:solidFill>
              <a:effectLst/>
              <a:uLnTx/>
              <a:uFillTx/>
              <a:latin typeface="Calibri"/>
              <a:ea typeface="+mn-ea"/>
              <a:cs typeface="+mn-cs"/>
            </a:endParaRPr>
          </a:p>
        </p:txBody>
      </p:sp>
      <p:sp>
        <p:nvSpPr>
          <p:cNvPr id="11" name="Title 1">
            <a:extLst>
              <a:ext uri="{FF2B5EF4-FFF2-40B4-BE49-F238E27FC236}">
                <a16:creationId xmlns:a16="http://schemas.microsoft.com/office/drawing/2014/main" id="{205CC3BC-0847-D6E6-E46C-3CB37CB56298}"/>
              </a:ext>
            </a:extLst>
          </p:cNvPr>
          <p:cNvSpPr>
            <a:spLocks noGrp="1"/>
          </p:cNvSpPr>
          <p:nvPr>
            <p:ph type="title"/>
          </p:nvPr>
        </p:nvSpPr>
        <p:spPr>
          <a:xfrm>
            <a:off x="1117600" y="133349"/>
            <a:ext cx="10261600" cy="704851"/>
          </a:xfrm>
        </p:spPr>
        <p:txBody>
          <a:bodyPr/>
          <a:lstStyle/>
          <a:p>
            <a:pPr algn="ctr"/>
            <a:r>
              <a:rPr lang="en-US" sz="2533" dirty="0"/>
              <a:t>CAPItello-292: Capivasertib + CDK4/6i + Fulvestrant after AI </a:t>
            </a:r>
          </a:p>
        </p:txBody>
      </p:sp>
      <p:grpSp>
        <p:nvGrpSpPr>
          <p:cNvPr id="16" name="Group 15">
            <a:extLst>
              <a:ext uri="{FF2B5EF4-FFF2-40B4-BE49-F238E27FC236}">
                <a16:creationId xmlns:a16="http://schemas.microsoft.com/office/drawing/2014/main" id="{F7895243-CCAD-D431-3F19-EEA0D3ED3B55}"/>
              </a:ext>
            </a:extLst>
          </p:cNvPr>
          <p:cNvGrpSpPr/>
          <p:nvPr/>
        </p:nvGrpSpPr>
        <p:grpSpPr>
          <a:xfrm>
            <a:off x="591014" y="1243268"/>
            <a:ext cx="11366180" cy="5046017"/>
            <a:chOff x="1781456" y="1864902"/>
            <a:chExt cx="15253155" cy="7242997"/>
          </a:xfrm>
        </p:grpSpPr>
        <p:grpSp>
          <p:nvGrpSpPr>
            <p:cNvPr id="14" name="Group 13">
              <a:extLst>
                <a:ext uri="{FF2B5EF4-FFF2-40B4-BE49-F238E27FC236}">
                  <a16:creationId xmlns:a16="http://schemas.microsoft.com/office/drawing/2014/main" id="{BD11D3F6-02A1-7986-B2C9-EA6FC60FFFC6}"/>
                </a:ext>
              </a:extLst>
            </p:cNvPr>
            <p:cNvGrpSpPr/>
            <p:nvPr/>
          </p:nvGrpSpPr>
          <p:grpSpPr>
            <a:xfrm>
              <a:off x="1781456" y="1864902"/>
              <a:ext cx="15062756" cy="7242997"/>
              <a:chOff x="1135778" y="2781301"/>
              <a:chExt cx="12142172" cy="4724400"/>
            </a:xfrm>
          </p:grpSpPr>
          <p:pic>
            <p:nvPicPr>
              <p:cNvPr id="12" name="Picture 11">
                <a:extLst>
                  <a:ext uri="{FF2B5EF4-FFF2-40B4-BE49-F238E27FC236}">
                    <a16:creationId xmlns:a16="http://schemas.microsoft.com/office/drawing/2014/main" id="{58AB6050-4993-A688-63F8-2E31E6FBFF59}"/>
                  </a:ext>
                </a:extLst>
              </p:cNvPr>
              <p:cNvPicPr>
                <a:picLocks noChangeAspect="1"/>
              </p:cNvPicPr>
              <p:nvPr/>
            </p:nvPicPr>
            <p:blipFill>
              <a:blip r:embed="rId3"/>
              <a:stretch>
                <a:fillRect/>
              </a:stretch>
            </p:blipFill>
            <p:spPr>
              <a:xfrm>
                <a:off x="1135778" y="2781301"/>
                <a:ext cx="4635500" cy="4724400"/>
              </a:xfrm>
              <a:prstGeom prst="rect">
                <a:avLst/>
              </a:prstGeom>
            </p:spPr>
          </p:pic>
          <p:pic>
            <p:nvPicPr>
              <p:cNvPr id="13" name="Picture 12">
                <a:extLst>
                  <a:ext uri="{FF2B5EF4-FFF2-40B4-BE49-F238E27FC236}">
                    <a16:creationId xmlns:a16="http://schemas.microsoft.com/office/drawing/2014/main" id="{050B5278-47F2-BD2F-85CB-01ABADCEBBEE}"/>
                  </a:ext>
                </a:extLst>
              </p:cNvPr>
              <p:cNvPicPr>
                <a:picLocks noChangeAspect="1"/>
              </p:cNvPicPr>
              <p:nvPr/>
            </p:nvPicPr>
            <p:blipFill>
              <a:blip r:embed="rId4"/>
              <a:stretch>
                <a:fillRect/>
              </a:stretch>
            </p:blipFill>
            <p:spPr>
              <a:xfrm>
                <a:off x="5686593" y="3057322"/>
                <a:ext cx="7591357" cy="4100947"/>
              </a:xfrm>
              <a:prstGeom prst="rect">
                <a:avLst/>
              </a:prstGeom>
            </p:spPr>
          </p:pic>
        </p:grpSp>
        <p:sp>
          <p:nvSpPr>
            <p:cNvPr id="15" name="TextBox 14">
              <a:extLst>
                <a:ext uri="{FF2B5EF4-FFF2-40B4-BE49-F238E27FC236}">
                  <a16:creationId xmlns:a16="http://schemas.microsoft.com/office/drawing/2014/main" id="{923E493C-A51F-B407-9479-0DE3C1EDFDD5}"/>
                </a:ext>
              </a:extLst>
            </p:cNvPr>
            <p:cNvSpPr txBox="1"/>
            <p:nvPr/>
          </p:nvSpPr>
          <p:spPr>
            <a:xfrm>
              <a:off x="16653812" y="2288070"/>
              <a:ext cx="380799" cy="1810977"/>
            </a:xfrm>
            <a:prstGeom prst="rect">
              <a:avLst/>
            </a:prstGeom>
            <a:solidFill>
              <a:srgbClr val="FFFFFF"/>
            </a:solidFill>
          </p:spPr>
          <p:txBody>
            <a:bodyPr wrap="square" lIns="0" tIns="0" rIns="0" bIns="0" rtlCol="0" anchor="t">
              <a:spAutoFit/>
            </a:bodyPr>
            <a:lstStyle/>
            <a:p>
              <a:pPr marL="0" marR="0" lvl="0" indent="0" algn="l" defTabSz="609539" rtl="0" eaLnBrk="1" fontAlgn="auto" latinLnBrk="0" hangingPunct="1">
                <a:lnSpc>
                  <a:spcPts val="10827"/>
                </a:lnSpc>
                <a:spcBef>
                  <a:spcPts val="0"/>
                </a:spcBef>
                <a:spcAft>
                  <a:spcPts val="0"/>
                </a:spcAft>
                <a:buClrTx/>
                <a:buSzTx/>
                <a:buFontTx/>
                <a:buNone/>
                <a:tabLst/>
                <a:defRPr/>
              </a:pPr>
              <a:endParaRPr kumimoji="0" lang="en-US" sz="6400" b="1" i="0" u="none" strike="noStrike" kern="1200" cap="none" spc="0" normalizeH="0" baseline="0" noProof="0" dirty="0" err="1">
                <a:ln>
                  <a:noFill/>
                </a:ln>
                <a:solidFill>
                  <a:srgbClr val="F6F4EC"/>
                </a:solidFill>
                <a:effectLst/>
                <a:uLnTx/>
                <a:uFillTx/>
                <a:latin typeface="Tahoma Bold"/>
                <a:ea typeface="Tahoma Bold"/>
                <a:cs typeface="Tahoma Bold"/>
                <a:sym typeface="Tahoma Bold"/>
              </a:endParaRPr>
            </a:p>
          </p:txBody>
        </p:sp>
      </p:grpSp>
      <p:sp>
        <p:nvSpPr>
          <p:cNvPr id="17" name="TextBox 16">
            <a:extLst>
              <a:ext uri="{FF2B5EF4-FFF2-40B4-BE49-F238E27FC236}">
                <a16:creationId xmlns:a16="http://schemas.microsoft.com/office/drawing/2014/main" id="{F3A375BF-F14C-C6C7-80FA-CBE9AE82A3E3}"/>
              </a:ext>
            </a:extLst>
          </p:cNvPr>
          <p:cNvSpPr txBox="1"/>
          <p:nvPr/>
        </p:nvSpPr>
        <p:spPr>
          <a:xfrm>
            <a:off x="4839874" y="6498948"/>
            <a:ext cx="2509364" cy="256545"/>
          </a:xfrm>
          <a:prstGeom prst="rect">
            <a:avLst/>
          </a:prstGeom>
          <a:noFill/>
        </p:spPr>
        <p:txBody>
          <a:bodyPr wrap="square" rtlCol="0">
            <a:spAutoFit/>
          </a:bodyPr>
          <a:lstStyle/>
          <a:p>
            <a:pPr marL="0" marR="0" lvl="0" indent="0" algn="ctr" defTabSz="609539" rtl="0" eaLnBrk="1" fontAlgn="auto" latinLnBrk="0" hangingPunct="1">
              <a:lnSpc>
                <a:spcPct val="100000"/>
              </a:lnSpc>
              <a:spcBef>
                <a:spcPts val="0"/>
              </a:spcBef>
              <a:spcAft>
                <a:spcPts val="600"/>
              </a:spcAft>
              <a:buClrTx/>
              <a:buSzTx/>
              <a:buFontTx/>
              <a:buNone/>
              <a:tabLst/>
              <a:defRPr/>
            </a:pPr>
            <a:r>
              <a:rPr kumimoji="0" lang="en-US" sz="1067"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Rugo. SABCS 2023.</a:t>
            </a:r>
          </a:p>
        </p:txBody>
      </p:sp>
    </p:spTree>
    <p:extLst>
      <p:ext uri="{BB962C8B-B14F-4D97-AF65-F5344CB8AC3E}">
        <p14:creationId xmlns:p14="http://schemas.microsoft.com/office/powerpoint/2010/main" val="180672045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8EE9B-FA96-0142-D222-70E45D5F73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5EB37F-A43E-71BC-7C1E-08770E44673A}"/>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340741897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D2C1C-B513-570D-2F5E-3F65538FEC03}"/>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CA25DE8B-BB32-DB48-C933-17AC374879B5}"/>
              </a:ext>
            </a:extLst>
          </p:cNvPr>
          <p:cNvSpPr>
            <a:spLocks noGrp="1"/>
          </p:cNvSpPr>
          <p:nvPr>
            <p:ph type="ftr" sz="quarter" idx="3"/>
          </p:nvPr>
        </p:nvSpPr>
        <p:spPr/>
        <p:txBody>
          <a:bodyPr/>
          <a:lstStyle/>
          <a:p>
            <a:pPr marL="0" marR="0" lvl="0" indent="0" algn="r" defTabSz="914446"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792" b="0" i="0" u="none" strike="noStrike" kern="1200" cap="none" spc="0" normalizeH="0" baseline="0" noProof="0">
                <a:ln>
                  <a:noFill/>
                </a:ln>
                <a:solidFill>
                  <a:srgbClr val="A96D4B"/>
                </a:solidFill>
                <a:effectLst/>
                <a:uLnTx/>
                <a:uFillTx/>
                <a:latin typeface="Tahoma" panose="020B0604030504040204" pitchFamily="34" charset="0"/>
                <a:ea typeface="Tahoma" panose="020B0604030504040204" pitchFamily="34" charset="0"/>
                <a:cs typeface="Tahoma" panose="020B0604030504040204" pitchFamily="34" charset="0"/>
              </a:rPr>
              <a:t>Ellison Medical Institute</a:t>
            </a:r>
          </a:p>
        </p:txBody>
      </p:sp>
      <p:sp>
        <p:nvSpPr>
          <p:cNvPr id="11" name="Title 1">
            <a:extLst>
              <a:ext uri="{FF2B5EF4-FFF2-40B4-BE49-F238E27FC236}">
                <a16:creationId xmlns:a16="http://schemas.microsoft.com/office/drawing/2014/main" id="{07494E38-B2EB-6292-902A-DA35887B9101}"/>
              </a:ext>
            </a:extLst>
          </p:cNvPr>
          <p:cNvSpPr>
            <a:spLocks noGrp="1"/>
          </p:cNvSpPr>
          <p:nvPr>
            <p:ph type="title"/>
          </p:nvPr>
        </p:nvSpPr>
        <p:spPr>
          <a:xfrm>
            <a:off x="1117600" y="133349"/>
            <a:ext cx="10261600" cy="704851"/>
          </a:xfrm>
        </p:spPr>
        <p:txBody>
          <a:bodyPr/>
          <a:lstStyle/>
          <a:p>
            <a:pPr algn="ctr"/>
            <a:r>
              <a:rPr lang="en-US" dirty="0"/>
              <a:t>Case Presentation</a:t>
            </a:r>
          </a:p>
        </p:txBody>
      </p:sp>
      <p:sp>
        <p:nvSpPr>
          <p:cNvPr id="12" name="AutoShape 4">
            <a:extLst>
              <a:ext uri="{FF2B5EF4-FFF2-40B4-BE49-F238E27FC236}">
                <a16:creationId xmlns:a16="http://schemas.microsoft.com/office/drawing/2014/main" id="{FABBD10F-A53B-40C5-5A31-A326B9730FC0}"/>
              </a:ext>
            </a:extLst>
          </p:cNvPr>
          <p:cNvSpPr/>
          <p:nvPr/>
        </p:nvSpPr>
        <p:spPr>
          <a:xfrm>
            <a:off x="1117600" y="939800"/>
            <a:ext cx="10261600" cy="0"/>
          </a:xfrm>
          <a:prstGeom prst="line">
            <a:avLst/>
          </a:prstGeom>
          <a:ln w="47625" cap="flat">
            <a:solidFill>
              <a:srgbClr val="D6D2C4"/>
            </a:solidFill>
            <a:prstDash val="solid"/>
            <a:headEnd type="none" w="sm" len="sm"/>
            <a:tailEnd type="none" w="sm" len="sm"/>
          </a:ln>
        </p:spPr>
        <p:txBody>
          <a:body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94747"/>
              </a:solidFill>
              <a:effectLst/>
              <a:uLnTx/>
              <a:uFillTx/>
              <a:latin typeface="Calibri"/>
              <a:ea typeface="+mn-ea"/>
              <a:cs typeface="+mn-cs"/>
            </a:endParaRPr>
          </a:p>
        </p:txBody>
      </p:sp>
      <p:sp>
        <p:nvSpPr>
          <p:cNvPr id="6" name="Content Placeholder 4">
            <a:extLst>
              <a:ext uri="{FF2B5EF4-FFF2-40B4-BE49-F238E27FC236}">
                <a16:creationId xmlns:a16="http://schemas.microsoft.com/office/drawing/2014/main" id="{388BEC5B-1D71-1497-A48B-0A75072CBED9}"/>
              </a:ext>
            </a:extLst>
          </p:cNvPr>
          <p:cNvSpPr txBox="1">
            <a:spLocks/>
          </p:cNvSpPr>
          <p:nvPr/>
        </p:nvSpPr>
        <p:spPr>
          <a:xfrm>
            <a:off x="1117600" y="1804708"/>
            <a:ext cx="10261600" cy="4570683"/>
          </a:xfrm>
          <a:prstGeom prst="rect">
            <a:avLst/>
          </a:prstGeom>
        </p:spPr>
        <p:txBody>
          <a:bodyPr vert="horz" lIns="60960" tIns="30480" rIns="60960" bIns="30480" rtlCol="0">
            <a:normAutofit fontScale="92500" lnSpcReduction="10000"/>
          </a:bodyPr>
          <a:lstStyle>
            <a:lvl1pPr marL="342900" indent="-342900" algn="l" defTabSz="914400" rtl="0" eaLnBrk="1" latinLnBrk="0" hangingPunct="1">
              <a:spcBef>
                <a:spcPct val="20000"/>
              </a:spcBef>
              <a:buClr>
                <a:schemeClr val="accent3"/>
              </a:buClr>
              <a:buFont typeface="Arial"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7E98AB"/>
              </a:buClr>
              <a:buSzTx/>
              <a:buFont typeface="Arial" pitchFamily="34" charset="0"/>
              <a:buNone/>
              <a:tabLst/>
              <a:defRPr/>
            </a:pPr>
            <a:r>
              <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Patient is a 53 </a:t>
            </a:r>
            <a:r>
              <a:rPr kumimoji="0" lang="en-US" sz="2133" b="0" i="0" u="none" strike="noStrike" kern="1200" cap="none" spc="0" normalizeH="0" baseline="0" noProof="0" dirty="0" err="1">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yo</a:t>
            </a:r>
            <a:r>
              <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 F with a history of previously treated HR+/HER2- breast cancer. She presents with new onset cough. Imaging is suspicious for metastatic disease in the lungs + bones. Lung biopsy confirms HR+/HER2- metastatic breast cancer; PIK3CA H1047R mutation is found</a:t>
            </a:r>
          </a:p>
          <a:p>
            <a:pPr marL="0" marR="0" lvl="0" indent="0" algn="l" defTabSz="914400" rtl="0" eaLnBrk="1" fontAlgn="auto" latinLnBrk="0" hangingPunct="1">
              <a:lnSpc>
                <a:spcPct val="100000"/>
              </a:lnSpc>
              <a:spcBef>
                <a:spcPct val="20000"/>
              </a:spcBef>
              <a:spcAft>
                <a:spcPts val="0"/>
              </a:spcAft>
              <a:buClr>
                <a:srgbClr val="7E98AB"/>
              </a:buClr>
              <a:buSzTx/>
              <a:buFont typeface="Arial" pitchFamily="34" charset="0"/>
              <a:buNone/>
              <a:tabLst/>
              <a:defRPr/>
            </a:pPr>
            <a:endPar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endParaRPr>
          </a:p>
          <a:p>
            <a:pPr marL="342900" marR="0" lvl="0" indent="-342900" algn="l" defTabSz="914400" rtl="0" eaLnBrk="1" fontAlgn="auto" latinLnBrk="0" hangingPunct="1">
              <a:lnSpc>
                <a:spcPct val="100000"/>
              </a:lnSpc>
              <a:spcBef>
                <a:spcPct val="20000"/>
              </a:spcBef>
              <a:spcAft>
                <a:spcPts val="0"/>
              </a:spcAft>
              <a:buClr>
                <a:srgbClr val="7E98AB"/>
              </a:buClr>
              <a:buSzTx/>
              <a:buFont typeface="Arial" pitchFamily="34" charset="0"/>
              <a:buChar char="•"/>
              <a:tabLst/>
              <a:defRPr/>
            </a:pPr>
            <a:r>
              <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She is started on 1L therapy with letrozole + ribociclib + denosumab</a:t>
            </a:r>
          </a:p>
          <a:p>
            <a:pPr marL="342900" marR="0" lvl="0" indent="-342900" algn="l" defTabSz="914400" rtl="0" eaLnBrk="1" fontAlgn="auto" latinLnBrk="0" hangingPunct="1">
              <a:lnSpc>
                <a:spcPct val="100000"/>
              </a:lnSpc>
              <a:spcBef>
                <a:spcPct val="20000"/>
              </a:spcBef>
              <a:spcAft>
                <a:spcPts val="0"/>
              </a:spcAft>
              <a:buClr>
                <a:srgbClr val="7E98AB"/>
              </a:buClr>
              <a:buSzTx/>
              <a:buFont typeface="Arial" pitchFamily="34" charset="0"/>
              <a:buChar char="•"/>
              <a:tabLst/>
              <a:defRPr/>
            </a:pPr>
            <a:r>
              <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She does well for approximately 1.5 years</a:t>
            </a:r>
          </a:p>
          <a:p>
            <a:pPr marL="342900" marR="0" lvl="0" indent="-342900" algn="l" defTabSz="914400" rtl="0" eaLnBrk="1" fontAlgn="auto" latinLnBrk="0" hangingPunct="1">
              <a:lnSpc>
                <a:spcPct val="100000"/>
              </a:lnSpc>
              <a:spcBef>
                <a:spcPct val="20000"/>
              </a:spcBef>
              <a:spcAft>
                <a:spcPts val="0"/>
              </a:spcAft>
              <a:buClr>
                <a:srgbClr val="7E98AB"/>
              </a:buClr>
              <a:buSzTx/>
              <a:buFont typeface="Arial" pitchFamily="34" charset="0"/>
              <a:buChar char="•"/>
              <a:tabLst/>
              <a:defRPr/>
            </a:pPr>
            <a:r>
              <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Recently, she was found to have progression of her disease in her lungs</a:t>
            </a:r>
          </a:p>
          <a:p>
            <a:pPr marL="342900" marR="0" lvl="0" indent="-342900" algn="l" defTabSz="914400" rtl="0" eaLnBrk="1" fontAlgn="auto" latinLnBrk="0" hangingPunct="1">
              <a:lnSpc>
                <a:spcPct val="100000"/>
              </a:lnSpc>
              <a:spcBef>
                <a:spcPct val="20000"/>
              </a:spcBef>
              <a:spcAft>
                <a:spcPts val="0"/>
              </a:spcAft>
              <a:buClr>
                <a:srgbClr val="7E98AB"/>
              </a:buClr>
              <a:buSzTx/>
              <a:buFont typeface="Arial" pitchFamily="34" charset="0"/>
              <a:buChar char="•"/>
              <a:tabLst/>
              <a:defRPr/>
            </a:pPr>
            <a:r>
              <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Liquid biopsy again demonstrates PIK3CA H1047R mutation</a:t>
            </a:r>
          </a:p>
          <a:p>
            <a:pPr marL="342900" marR="0" lvl="0" indent="-342900" algn="l" defTabSz="914400" rtl="0" eaLnBrk="1" fontAlgn="auto" latinLnBrk="0" hangingPunct="1">
              <a:lnSpc>
                <a:spcPct val="100000"/>
              </a:lnSpc>
              <a:spcBef>
                <a:spcPct val="20000"/>
              </a:spcBef>
              <a:spcAft>
                <a:spcPts val="0"/>
              </a:spcAft>
              <a:buClr>
                <a:srgbClr val="7E98AB"/>
              </a:buClr>
              <a:buSzTx/>
              <a:buFont typeface="Arial" pitchFamily="34" charset="0"/>
              <a:buChar char="•"/>
              <a:tabLst/>
              <a:defRPr/>
            </a:pPr>
            <a:r>
              <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What therapies are available to this patient?</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What would you choose and why?</a:t>
            </a:r>
          </a:p>
          <a:p>
            <a:pPr marL="0" marR="0" lvl="0" indent="0" algn="l" defTabSz="914400" rtl="0" eaLnBrk="1" fontAlgn="auto" latinLnBrk="0" hangingPunct="1">
              <a:lnSpc>
                <a:spcPct val="100000"/>
              </a:lnSpc>
              <a:spcBef>
                <a:spcPct val="20000"/>
              </a:spcBef>
              <a:spcAft>
                <a:spcPts val="0"/>
              </a:spcAft>
              <a:buClr>
                <a:srgbClr val="7E98AB"/>
              </a:buClr>
              <a:buSzTx/>
              <a:buFont typeface="Arial" pitchFamily="34" charset="0"/>
              <a:buNone/>
              <a:tabLst/>
              <a:defRPr/>
            </a:pPr>
            <a:endPar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ct val="20000"/>
              </a:spcBef>
              <a:spcAft>
                <a:spcPts val="0"/>
              </a:spcAft>
              <a:buClr>
                <a:srgbClr val="7E98AB"/>
              </a:buClr>
              <a:buSzTx/>
              <a:buFont typeface="Arial" pitchFamily="34" charset="0"/>
              <a:buNone/>
              <a:tabLst/>
              <a:defRPr/>
            </a:pPr>
            <a:r>
              <a:rPr kumimoji="0" lang="en-US" sz="2133" b="0" i="0" u="none" strike="noStrike" kern="1200" cap="none" spc="0" normalizeH="0" baseline="0" noProof="0" dirty="0">
                <a:ln>
                  <a:noFill/>
                </a:ln>
                <a:solidFill>
                  <a:srgbClr val="C00000"/>
                </a:solidFill>
                <a:effectLst/>
                <a:uLnTx/>
                <a:uFillTx/>
                <a:latin typeface="Tahoma" panose="020B0604030504040204" pitchFamily="34" charset="0"/>
                <a:ea typeface="Tahoma" panose="020B0604030504040204" pitchFamily="34" charset="0"/>
                <a:cs typeface="Tahoma" panose="020B0604030504040204" pitchFamily="34" charset="0"/>
              </a:rPr>
              <a:t>Fulvestrant + alpelisib and fulvestrant + capivasertib are both options</a:t>
            </a:r>
          </a:p>
          <a:p>
            <a:pPr marL="0" marR="0" lvl="0" indent="0" algn="l" defTabSz="914400" rtl="0" eaLnBrk="1" fontAlgn="auto" latinLnBrk="0" hangingPunct="1">
              <a:lnSpc>
                <a:spcPct val="100000"/>
              </a:lnSpc>
              <a:spcBef>
                <a:spcPct val="20000"/>
              </a:spcBef>
              <a:spcAft>
                <a:spcPts val="0"/>
              </a:spcAft>
              <a:buClr>
                <a:srgbClr val="7E98AB"/>
              </a:buClr>
              <a:buSzTx/>
              <a:buFont typeface="Arial" pitchFamily="34" charset="0"/>
              <a:buNone/>
              <a:tabLst/>
              <a:defRPr/>
            </a:pPr>
            <a:r>
              <a:rPr kumimoji="0" lang="en-US" sz="2133" b="0" i="0" u="none" strike="noStrike" kern="1200" cap="none" spc="0" normalizeH="0" baseline="0" noProof="0" dirty="0">
                <a:ln>
                  <a:noFill/>
                </a:ln>
                <a:solidFill>
                  <a:srgbClr val="C00000"/>
                </a:solidFill>
                <a:effectLst/>
                <a:uLnTx/>
                <a:uFillTx/>
                <a:latin typeface="Tahoma" panose="020B0604030504040204" pitchFamily="34" charset="0"/>
                <a:ea typeface="Tahoma" panose="020B0604030504040204" pitchFamily="34" charset="0"/>
                <a:cs typeface="Tahoma" panose="020B0604030504040204" pitchFamily="34" charset="0"/>
              </a:rPr>
              <a:t>	-Toxicity profiles differ</a:t>
            </a:r>
          </a:p>
        </p:txBody>
      </p:sp>
    </p:spTree>
    <p:extLst>
      <p:ext uri="{BB962C8B-B14F-4D97-AF65-F5344CB8AC3E}">
        <p14:creationId xmlns:p14="http://schemas.microsoft.com/office/powerpoint/2010/main" val="614354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9" end="9"/>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C9A8D-6C56-010E-BC5C-F05D871F7ABB}"/>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C554BDF9-A782-CDA7-BAC0-CDC850C93649}"/>
              </a:ext>
            </a:extLst>
          </p:cNvPr>
          <p:cNvSpPr>
            <a:spLocks noGrp="1"/>
          </p:cNvSpPr>
          <p:nvPr>
            <p:ph type="ftr" sz="quarter" idx="3"/>
          </p:nvPr>
        </p:nvSpPr>
        <p:spPr/>
        <p:txBody>
          <a:bodyPr/>
          <a:lstStyle/>
          <a:p>
            <a:pPr marL="0" marR="0" lvl="0" indent="0" algn="r" defTabSz="914446"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792" b="0" i="0" u="none" strike="noStrike" kern="1200" cap="none" spc="0" normalizeH="0" baseline="0" noProof="0">
                <a:ln>
                  <a:noFill/>
                </a:ln>
                <a:solidFill>
                  <a:srgbClr val="A96D4B"/>
                </a:solidFill>
                <a:effectLst/>
                <a:uLnTx/>
                <a:uFillTx/>
                <a:latin typeface="Tahoma" panose="020B0604030504040204" pitchFamily="34" charset="0"/>
                <a:ea typeface="Tahoma" panose="020B0604030504040204" pitchFamily="34" charset="0"/>
                <a:cs typeface="Tahoma" panose="020B0604030504040204" pitchFamily="34" charset="0"/>
              </a:rPr>
              <a:t>Ellison Medical Institute</a:t>
            </a:r>
          </a:p>
        </p:txBody>
      </p:sp>
      <p:sp>
        <p:nvSpPr>
          <p:cNvPr id="11" name="Title 1">
            <a:extLst>
              <a:ext uri="{FF2B5EF4-FFF2-40B4-BE49-F238E27FC236}">
                <a16:creationId xmlns:a16="http://schemas.microsoft.com/office/drawing/2014/main" id="{211994D2-AAC0-0265-7C48-28AE5F879609}"/>
              </a:ext>
            </a:extLst>
          </p:cNvPr>
          <p:cNvSpPr>
            <a:spLocks noGrp="1"/>
          </p:cNvSpPr>
          <p:nvPr>
            <p:ph type="title"/>
          </p:nvPr>
        </p:nvSpPr>
        <p:spPr>
          <a:xfrm>
            <a:off x="1117600" y="133349"/>
            <a:ext cx="10261600" cy="704851"/>
          </a:xfrm>
        </p:spPr>
        <p:txBody>
          <a:bodyPr/>
          <a:lstStyle/>
          <a:p>
            <a:pPr algn="ctr"/>
            <a:r>
              <a:rPr lang="en-US" dirty="0"/>
              <a:t>Take Home Points</a:t>
            </a:r>
          </a:p>
        </p:txBody>
      </p:sp>
      <p:sp>
        <p:nvSpPr>
          <p:cNvPr id="12" name="AutoShape 4">
            <a:extLst>
              <a:ext uri="{FF2B5EF4-FFF2-40B4-BE49-F238E27FC236}">
                <a16:creationId xmlns:a16="http://schemas.microsoft.com/office/drawing/2014/main" id="{2DDF295F-2AEB-5E91-8780-A35292324107}"/>
              </a:ext>
            </a:extLst>
          </p:cNvPr>
          <p:cNvSpPr/>
          <p:nvPr/>
        </p:nvSpPr>
        <p:spPr>
          <a:xfrm>
            <a:off x="1117600" y="939800"/>
            <a:ext cx="10261600" cy="0"/>
          </a:xfrm>
          <a:prstGeom prst="line">
            <a:avLst/>
          </a:prstGeom>
          <a:ln w="47625" cap="flat">
            <a:solidFill>
              <a:srgbClr val="D6D2C4"/>
            </a:solidFill>
            <a:prstDash val="solid"/>
            <a:headEnd type="none" w="sm" len="sm"/>
            <a:tailEnd type="none" w="sm" len="sm"/>
          </a:ln>
        </p:spPr>
        <p:txBody>
          <a:body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94747"/>
              </a:solidFill>
              <a:effectLst/>
              <a:uLnTx/>
              <a:uFillTx/>
              <a:latin typeface="Calibri"/>
              <a:ea typeface="+mn-ea"/>
              <a:cs typeface="+mn-cs"/>
            </a:endParaRPr>
          </a:p>
        </p:txBody>
      </p:sp>
      <p:sp>
        <p:nvSpPr>
          <p:cNvPr id="6" name="Content Placeholder 4">
            <a:extLst>
              <a:ext uri="{FF2B5EF4-FFF2-40B4-BE49-F238E27FC236}">
                <a16:creationId xmlns:a16="http://schemas.microsoft.com/office/drawing/2014/main" id="{2F681735-54D6-39C4-D3E9-55DAD68E1AE7}"/>
              </a:ext>
            </a:extLst>
          </p:cNvPr>
          <p:cNvSpPr txBox="1">
            <a:spLocks/>
          </p:cNvSpPr>
          <p:nvPr/>
        </p:nvSpPr>
        <p:spPr>
          <a:xfrm>
            <a:off x="1117600" y="1804708"/>
            <a:ext cx="10451008" cy="4216400"/>
          </a:xfrm>
          <a:prstGeom prst="rect">
            <a:avLst/>
          </a:prstGeom>
        </p:spPr>
        <p:txBody>
          <a:bodyPr vert="horz" lIns="60960" tIns="30480" rIns="60960" bIns="30480" rtlCol="0">
            <a:normAutofit fontScale="85000" lnSpcReduction="20000"/>
          </a:bodyPr>
          <a:lstStyle>
            <a:lvl1pPr marL="342900" indent="-342900" algn="l" defTabSz="914400" rtl="0" eaLnBrk="1" latinLnBrk="0" hangingPunct="1">
              <a:spcBef>
                <a:spcPct val="20000"/>
              </a:spcBef>
              <a:buClr>
                <a:schemeClr val="accent3"/>
              </a:buClr>
              <a:buFont typeface="Arial"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50000"/>
              </a:lnSpc>
              <a:spcBef>
                <a:spcPct val="20000"/>
              </a:spcBef>
              <a:spcAft>
                <a:spcPts val="0"/>
              </a:spcAft>
              <a:buClr>
                <a:srgbClr val="7E98AB"/>
              </a:buClr>
              <a:buSzTx/>
              <a:buFont typeface="Arial" pitchFamily="34" charset="0"/>
              <a:buChar char="•"/>
              <a:tabLst/>
              <a:defRPr/>
            </a:pPr>
            <a:r>
              <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Alterations in the PI3K pathway are prevalent in HR+ metastatic breast cancer</a:t>
            </a:r>
          </a:p>
          <a:p>
            <a:pPr marL="742950" marR="0" lvl="1" indent="-285750" algn="l" defTabSz="914400" rtl="0" eaLnBrk="1" fontAlgn="auto" latinLnBrk="0" hangingPunct="1">
              <a:lnSpc>
                <a:spcPct val="150000"/>
              </a:lnSpc>
              <a:spcBef>
                <a:spcPct val="20000"/>
              </a:spcBef>
              <a:spcAft>
                <a:spcPts val="0"/>
              </a:spcAft>
              <a:buClrTx/>
              <a:buSzTx/>
              <a:buFont typeface="Arial" pitchFamily="34" charset="0"/>
              <a:buChar char="–"/>
              <a:tabLst/>
              <a:defRPr/>
            </a:pPr>
            <a:r>
              <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~40% have PIK3CA mutation</a:t>
            </a:r>
          </a:p>
          <a:p>
            <a:pPr marL="342900" marR="0" lvl="0" indent="-342900" algn="l" defTabSz="914400" rtl="0" eaLnBrk="1" fontAlgn="auto" latinLnBrk="0" hangingPunct="1">
              <a:lnSpc>
                <a:spcPct val="150000"/>
              </a:lnSpc>
              <a:spcBef>
                <a:spcPct val="20000"/>
              </a:spcBef>
              <a:spcAft>
                <a:spcPts val="0"/>
              </a:spcAft>
              <a:buClr>
                <a:srgbClr val="7E98AB"/>
              </a:buClr>
              <a:buSzTx/>
              <a:buFont typeface="Arial" pitchFamily="34" charset="0"/>
              <a:buChar char="•"/>
              <a:tabLst/>
              <a:defRPr/>
            </a:pPr>
            <a:r>
              <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Alpelisib is an alpha-specific inhibitor of PI3K</a:t>
            </a:r>
          </a:p>
          <a:p>
            <a:pPr marL="742950" marR="0" lvl="1" indent="-285750" algn="l" defTabSz="914400" rtl="0" eaLnBrk="1" fontAlgn="auto" latinLnBrk="0" hangingPunct="1">
              <a:lnSpc>
                <a:spcPct val="150000"/>
              </a:lnSpc>
              <a:spcBef>
                <a:spcPct val="20000"/>
              </a:spcBef>
              <a:spcAft>
                <a:spcPts val="0"/>
              </a:spcAft>
              <a:buClrTx/>
              <a:buSzTx/>
              <a:buFont typeface="Arial" pitchFamily="34" charset="0"/>
              <a:buChar char="–"/>
              <a:tabLst/>
              <a:defRPr/>
            </a:pPr>
            <a:r>
              <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SOLAR-1: Addition of alpelisib to fulvestrant resulted in a significant improvement in PFS in the 2</a:t>
            </a:r>
            <a:r>
              <a:rPr kumimoji="0" lang="en-US" sz="2133" b="0" i="0" u="none" strike="noStrike" kern="1200" cap="none" spc="0" normalizeH="0" baseline="3000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nd</a:t>
            </a:r>
            <a:r>
              <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 line setting in patients with PIK3CA-mutated disease</a:t>
            </a:r>
          </a:p>
          <a:p>
            <a:pPr marL="742950" marR="0" lvl="1" indent="-285750" algn="l" defTabSz="914400" rtl="0" eaLnBrk="1" fontAlgn="auto" latinLnBrk="0" hangingPunct="1">
              <a:lnSpc>
                <a:spcPct val="150000"/>
              </a:lnSpc>
              <a:spcBef>
                <a:spcPct val="20000"/>
              </a:spcBef>
              <a:spcAft>
                <a:spcPts val="0"/>
              </a:spcAft>
              <a:buClrTx/>
              <a:buSzTx/>
              <a:buFont typeface="Arial" pitchFamily="34" charset="0"/>
              <a:buChar char="–"/>
              <a:tabLst/>
              <a:defRPr/>
            </a:pPr>
            <a:r>
              <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Grade 3+ AEs in &gt; 75% of patients; 25% discontinued alpelisib</a:t>
            </a:r>
          </a:p>
          <a:p>
            <a:pPr marL="342900" marR="0" lvl="0" indent="-342900" algn="l" defTabSz="914400" rtl="0" eaLnBrk="1" fontAlgn="auto" latinLnBrk="0" hangingPunct="1">
              <a:lnSpc>
                <a:spcPct val="150000"/>
              </a:lnSpc>
              <a:spcBef>
                <a:spcPct val="20000"/>
              </a:spcBef>
              <a:spcAft>
                <a:spcPts val="0"/>
              </a:spcAft>
              <a:buClr>
                <a:srgbClr val="7E98AB"/>
              </a:buClr>
              <a:buSzTx/>
              <a:buFont typeface="Arial" pitchFamily="34" charset="0"/>
              <a:buChar char="•"/>
              <a:tabLst/>
              <a:defRPr/>
            </a:pPr>
            <a:r>
              <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Capivasertib is an AKT inhibitor</a:t>
            </a:r>
          </a:p>
          <a:p>
            <a:pPr marL="742950" marR="0" lvl="1" indent="-285750" algn="l" defTabSz="914400" rtl="0" eaLnBrk="1" fontAlgn="auto" latinLnBrk="0" hangingPunct="1">
              <a:lnSpc>
                <a:spcPct val="150000"/>
              </a:lnSpc>
              <a:spcBef>
                <a:spcPct val="20000"/>
              </a:spcBef>
              <a:spcAft>
                <a:spcPts val="0"/>
              </a:spcAft>
              <a:buClrTx/>
              <a:buSzTx/>
              <a:buFont typeface="Arial" pitchFamily="34" charset="0"/>
              <a:buChar char="–"/>
              <a:tabLst/>
              <a:defRPr/>
            </a:pPr>
            <a:r>
              <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CAPItello-291: The addition of capivasertib to fulvestrant resulted in a significant improvement in PFS in the 2</a:t>
            </a:r>
            <a:r>
              <a:rPr kumimoji="0" lang="en-US" sz="2133" b="0" i="0" u="none" strike="noStrike" kern="1200" cap="none" spc="0" normalizeH="0" baseline="3000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nd</a:t>
            </a:r>
            <a:r>
              <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 line setting in patients with PIK3CA/AKT1/PTEN-altered disease</a:t>
            </a:r>
          </a:p>
          <a:p>
            <a:pPr marL="742950" marR="0" lvl="1" indent="-285750" algn="l" defTabSz="914400" rtl="0" eaLnBrk="1" fontAlgn="auto" latinLnBrk="0" hangingPunct="1">
              <a:lnSpc>
                <a:spcPct val="150000"/>
              </a:lnSpc>
              <a:spcBef>
                <a:spcPct val="20000"/>
              </a:spcBef>
              <a:spcAft>
                <a:spcPts val="0"/>
              </a:spcAft>
              <a:buClrTx/>
              <a:buSzTx/>
              <a:buFont typeface="Arial" pitchFamily="34" charset="0"/>
              <a:buChar char="–"/>
              <a:tabLst/>
              <a:defRPr/>
            </a:pPr>
            <a:r>
              <a:rPr kumimoji="0" lang="en-US" sz="2133" b="0" i="0" u="none" strike="noStrike" kern="1200" cap="none" spc="0" normalizeH="0" baseline="0" noProof="0" dirty="0">
                <a:ln>
                  <a:noFill/>
                </a:ln>
                <a:solidFill>
                  <a:srgbClr val="494747"/>
                </a:solidFill>
                <a:effectLst/>
                <a:uLnTx/>
                <a:uFillTx/>
                <a:latin typeface="Tahoma" panose="020B0604030504040204" pitchFamily="34" charset="0"/>
                <a:ea typeface="Tahoma" panose="020B0604030504040204" pitchFamily="34" charset="0"/>
                <a:cs typeface="Tahoma" panose="020B0604030504040204" pitchFamily="34" charset="0"/>
              </a:rPr>
              <a:t>Lower rates of grade 3+ AEs</a:t>
            </a:r>
          </a:p>
        </p:txBody>
      </p:sp>
    </p:spTree>
    <p:extLst>
      <p:ext uri="{BB962C8B-B14F-4D97-AF65-F5344CB8AC3E}">
        <p14:creationId xmlns:p14="http://schemas.microsoft.com/office/powerpoint/2010/main" val="220023198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BD47D-1C6C-DDDE-0876-7003CA9539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87F1EF-84AB-B4AD-5E72-D46FB9A58FD5}"/>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5A8FC131-3E2F-BED4-CE2B-734E6A0138CF}"/>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Are you now prioritizing capivasertib/fulvestrant over alpelisib/fulvestrant for all patients with HR-positive, </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HER2-negative mBC and a PIK3CA mutation who have experienced disease progression after a CDK4/6 inhibitor and endocrine therapy? </a:t>
            </a:r>
          </a:p>
          <a:p>
            <a:pPr marL="98425" indent="0">
              <a:buNone/>
            </a:pPr>
            <a:r>
              <a:rPr lang="en-US" sz="2800" dirty="0">
                <a:latin typeface="Arial" panose="020B0604020202020204" pitchFamily="34" charset="0"/>
                <a:cs typeface="Arial" panose="020B0604020202020204" pitchFamily="34" charset="0"/>
              </a:rPr>
              <a:t>Can capivasertib safely be partnered with endocrine agents other than fulvestrant and, if so, which one(s)? </a:t>
            </a:r>
          </a:p>
          <a:p>
            <a:pPr marL="98425" indent="0">
              <a:buNone/>
            </a:pPr>
            <a:r>
              <a:rPr lang="en-US" sz="2800" kern="100" dirty="0">
                <a:latin typeface="Arial" panose="020B0604020202020204" pitchFamily="34" charset="0"/>
                <a:ea typeface="Aptos" panose="020B0004020202020204" pitchFamily="34" charset="0"/>
                <a:cs typeface="Times New Roman" panose="02020603050405020304" pitchFamily="18" charset="0"/>
              </a:rPr>
              <a:t>What unique pretreatment counseling/education do you offer patients who are going to receive capivasertib versus other agents targeting the PI3K/AKT/mTOR pathway?</a:t>
            </a:r>
          </a:p>
        </p:txBody>
      </p:sp>
    </p:spTree>
    <p:extLst>
      <p:ext uri="{BB962C8B-B14F-4D97-AF65-F5344CB8AC3E}">
        <p14:creationId xmlns:p14="http://schemas.microsoft.com/office/powerpoint/2010/main" val="399819269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Commercial Support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39" y="1556792"/>
            <a:ext cx="10358967" cy="4799013"/>
          </a:xfrm>
        </p:spPr>
        <p:txBody>
          <a:bodyPr/>
          <a:lstStyle/>
          <a:p>
            <a:pPr marL="98425" indent="0">
              <a:buNone/>
            </a:pPr>
            <a:r>
              <a:rPr lang="en-US" sz="2500" b="0" dirty="0"/>
              <a:t>This activity is supported by educational grants from AstraZeneca Pharmaceuticals LP, </a:t>
            </a:r>
            <a:r>
              <a:rPr lang="en-US" sz="2500" b="0" dirty="0" err="1"/>
              <a:t>Celcuity</a:t>
            </a:r>
            <a:r>
              <a:rPr lang="en-US" sz="2500" b="0" dirty="0"/>
              <a:t>, and Genentech, a member of the Roche Group.</a:t>
            </a:r>
          </a:p>
        </p:txBody>
      </p:sp>
      <p:sp>
        <p:nvSpPr>
          <p:cNvPr id="4" name="Title 1">
            <a:extLst>
              <a:ext uri="{FF2B5EF4-FFF2-40B4-BE49-F238E27FC236}">
                <a16:creationId xmlns:a16="http://schemas.microsoft.com/office/drawing/2014/main" id="{74009152-E724-A64C-A30B-6758754F9324}"/>
              </a:ext>
            </a:extLst>
          </p:cNvPr>
          <p:cNvSpPr txBox="1">
            <a:spLocks/>
          </p:cNvSpPr>
          <p:nvPr/>
        </p:nvSpPr>
        <p:spPr bwMode="auto">
          <a:xfrm>
            <a:off x="912286" y="3460941"/>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ct val="88000"/>
              </a:lnSpc>
              <a:spcBef>
                <a:spcPct val="0"/>
              </a:spcBef>
              <a:spcAft>
                <a:spcPct val="0"/>
              </a:spcAft>
              <a:buClr>
                <a:srgbClr val="000000"/>
              </a:buClr>
              <a:buSzPct val="45000"/>
              <a:buFont typeface="Wingdings" pitchFamily="-72" charset="2"/>
              <a:buNone/>
              <a:tabLst/>
              <a:defRPr/>
            </a:pP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Research To Practice NCPD Planning Committee Members, </a:t>
            </a:r>
            <a:b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b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Staff and Reviewers</a:t>
            </a:r>
          </a:p>
        </p:txBody>
      </p:sp>
      <p:sp>
        <p:nvSpPr>
          <p:cNvPr id="5" name="Content Placeholder 2">
            <a:extLst>
              <a:ext uri="{FF2B5EF4-FFF2-40B4-BE49-F238E27FC236}">
                <a16:creationId xmlns:a16="http://schemas.microsoft.com/office/drawing/2014/main" id="{148D3090-4FC7-2B40-B374-D8A89852AA83}"/>
              </a:ext>
            </a:extLst>
          </p:cNvPr>
          <p:cNvSpPr txBox="1">
            <a:spLocks/>
          </p:cNvSpPr>
          <p:nvPr/>
        </p:nvSpPr>
        <p:spPr bwMode="auto">
          <a:xfrm>
            <a:off x="912286" y="5006744"/>
            <a:ext cx="10512305" cy="1143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lvl="0" indent="0">
              <a:buNone/>
              <a:defRPr/>
            </a:pPr>
            <a:r>
              <a:rPr kumimoji="0" lang="en-US" sz="2500" b="0" i="0" u="none" strike="noStrike" kern="0" cap="none" spc="0" normalizeH="0" baseline="0" noProof="0" dirty="0">
                <a:ln>
                  <a:noFill/>
                </a:ln>
                <a:solidFill>
                  <a:srgbClr val="000000"/>
                </a:solidFill>
                <a:effectLst/>
                <a:uLnTx/>
                <a:uFillTx/>
                <a:latin typeface="Calibri" charset="0"/>
                <a:ea typeface="MS PGothic" pitchFamily="34" charset="-128"/>
              </a:rPr>
              <a:t>Planners, scientific staff and independent reviewers for Research To Practice have no relevant </a:t>
            </a:r>
            <a:r>
              <a:rPr lang="en-US" sz="2500" b="0" kern="0" dirty="0"/>
              <a:t>financial relationships </a:t>
            </a:r>
            <a:r>
              <a:rPr kumimoji="0" lang="en-US" sz="2500" b="0" i="0" u="none" strike="noStrike" kern="0" cap="none" spc="0" normalizeH="0" baseline="0" noProof="0" dirty="0">
                <a:ln>
                  <a:noFill/>
                </a:ln>
                <a:solidFill>
                  <a:srgbClr val="000000"/>
                </a:solidFill>
                <a:effectLst/>
                <a:uLnTx/>
                <a:uFillTx/>
                <a:latin typeface="Calibri" charset="0"/>
                <a:ea typeface="MS PGothic" pitchFamily="34" charset="-128"/>
              </a:rPr>
              <a:t>to disclose.</a:t>
            </a:r>
          </a:p>
        </p:txBody>
      </p:sp>
    </p:spTree>
    <p:extLst>
      <p:ext uri="{BB962C8B-B14F-4D97-AF65-F5344CB8AC3E}">
        <p14:creationId xmlns:p14="http://schemas.microsoft.com/office/powerpoint/2010/main" val="19945836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3B872-0581-EEDB-B188-8E75C7C2FB4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49863D7-279C-95F1-DD8C-E59E41913FB8}"/>
              </a:ext>
            </a:extLst>
          </p:cNvPr>
          <p:cNvSpPr/>
          <p:nvPr/>
        </p:nvSpPr>
        <p:spPr bwMode="auto">
          <a:xfrm>
            <a:off x="758948" y="4077072"/>
            <a:ext cx="10512305" cy="432048"/>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07FE639A-500E-37FB-523C-B1498224F828}"/>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945C49B9-0B67-04DD-DDCD-10825DED85B4}"/>
              </a:ext>
            </a:extLst>
          </p:cNvPr>
          <p:cNvSpPr>
            <a:spLocks noGrp="1"/>
          </p:cNvSpPr>
          <p:nvPr>
            <p:ph idx="1"/>
          </p:nvPr>
        </p:nvSpPr>
        <p:spPr>
          <a:xfrm>
            <a:off x="912286" y="1143000"/>
            <a:ext cx="10512306" cy="4799013"/>
          </a:xfrm>
        </p:spPr>
        <p:txBody>
          <a:bodyPr/>
          <a:lstStyle/>
          <a:p>
            <a:pPr marL="0" indent="0">
              <a:spcBef>
                <a:spcPts val="1800"/>
              </a:spcBef>
              <a:spcAft>
                <a:spcPts val="0"/>
              </a:spcAft>
              <a:buNone/>
            </a:pPr>
            <a:r>
              <a:rPr lang="en-US" sz="2500" dirty="0">
                <a:solidFill>
                  <a:srgbClr val="0432FF"/>
                </a:solidFill>
              </a:rPr>
              <a:t>Introduction: </a:t>
            </a:r>
            <a:r>
              <a:rPr lang="en-US" sz="2500" dirty="0">
                <a:solidFill>
                  <a:schemeClr val="tx1"/>
                </a:solidFill>
              </a:rPr>
              <a:t>Identification of Appropriate Candidates for Agents Targeting the PI3K/AKT/mTOR Pathway </a:t>
            </a:r>
          </a:p>
          <a:p>
            <a:pPr marL="0" indent="0">
              <a:spcBef>
                <a:spcPts val="1800"/>
              </a:spcBef>
              <a:spcAft>
                <a:spcPts val="0"/>
              </a:spcAft>
              <a:buNone/>
            </a:pPr>
            <a:r>
              <a:rPr lang="en-US" sz="2500" dirty="0">
                <a:solidFill>
                  <a:srgbClr val="0432FF"/>
                </a:solidFill>
              </a:rPr>
              <a:t>Module 1: </a:t>
            </a:r>
            <a:r>
              <a:rPr lang="en-US" sz="2500" dirty="0">
                <a:solidFill>
                  <a:schemeClr val="tx1"/>
                </a:solidFill>
              </a:rPr>
              <a:t>Role of Inavolisib in HR-Positive Metastatic Breast Cancer (mBC)</a:t>
            </a:r>
          </a:p>
          <a:p>
            <a:pPr marL="0" indent="0">
              <a:spcBef>
                <a:spcPts val="1800"/>
              </a:spcBef>
              <a:spcAft>
                <a:spcPts val="0"/>
              </a:spcAft>
              <a:buNone/>
            </a:pPr>
            <a:r>
              <a:rPr lang="en-US" sz="2500" dirty="0">
                <a:solidFill>
                  <a:srgbClr val="0432FF"/>
                </a:solidFill>
              </a:rPr>
              <a:t>Module 2: </a:t>
            </a:r>
            <a:r>
              <a:rPr lang="en-US" sz="2500" dirty="0">
                <a:solidFill>
                  <a:schemeClr val="tx1"/>
                </a:solidFill>
              </a:rPr>
              <a:t>Strategies to Prevent and Manage Hyperglycemia</a:t>
            </a:r>
          </a:p>
          <a:p>
            <a:pPr marL="0" indent="0">
              <a:spcBef>
                <a:spcPts val="1800"/>
              </a:spcBef>
              <a:spcAft>
                <a:spcPts val="0"/>
              </a:spcAft>
              <a:buNone/>
            </a:pPr>
            <a:r>
              <a:rPr lang="en-US" sz="2500" dirty="0">
                <a:solidFill>
                  <a:srgbClr val="0432FF"/>
                </a:solidFill>
              </a:rPr>
              <a:t>Module 3: </a:t>
            </a:r>
            <a:r>
              <a:rPr lang="en-US" sz="2500" dirty="0">
                <a:solidFill>
                  <a:schemeClr val="tx1"/>
                </a:solidFill>
              </a:rPr>
              <a:t>Clinical Utility of Capivasertib for HR-Positive mBC </a:t>
            </a:r>
          </a:p>
          <a:p>
            <a:pPr marL="0" indent="0">
              <a:spcBef>
                <a:spcPts val="1800"/>
              </a:spcBef>
              <a:spcAft>
                <a:spcPts val="0"/>
              </a:spcAft>
              <a:buNone/>
            </a:pPr>
            <a:r>
              <a:rPr lang="en-US" sz="2500" dirty="0">
                <a:solidFill>
                  <a:schemeClr val="bg1"/>
                </a:solidFill>
              </a:rPr>
              <a:t>Module 4: Mitigation and Management of Gastrointestinal Adverse Events </a:t>
            </a:r>
          </a:p>
          <a:p>
            <a:pPr marL="0" indent="0">
              <a:spcBef>
                <a:spcPts val="1800"/>
              </a:spcBef>
              <a:spcAft>
                <a:spcPts val="0"/>
              </a:spcAft>
              <a:buNone/>
            </a:pPr>
            <a:r>
              <a:rPr lang="en-US" sz="2500" dirty="0">
                <a:solidFill>
                  <a:srgbClr val="0432FF"/>
                </a:solidFill>
              </a:rPr>
              <a:t>Module 5: </a:t>
            </a:r>
            <a:r>
              <a:rPr lang="en-US" sz="2500" dirty="0">
                <a:solidFill>
                  <a:schemeClr val="tx1"/>
                </a:solidFill>
              </a:rPr>
              <a:t>Management of Dermatologic Adverse Events </a:t>
            </a:r>
          </a:p>
          <a:p>
            <a:pPr marL="0" indent="0">
              <a:spcBef>
                <a:spcPts val="1800"/>
              </a:spcBef>
              <a:spcAft>
                <a:spcPts val="0"/>
              </a:spcAft>
              <a:buNone/>
            </a:pPr>
            <a:r>
              <a:rPr lang="en-US" sz="2500" dirty="0">
                <a:solidFill>
                  <a:srgbClr val="0432FF"/>
                </a:solidFill>
              </a:rPr>
              <a:t>Module 6: </a:t>
            </a:r>
            <a:r>
              <a:rPr lang="en-US" sz="2500" dirty="0">
                <a:solidFill>
                  <a:schemeClr val="tx1"/>
                </a:solidFill>
              </a:rPr>
              <a:t>Potential Role of Gedatolisib in the Management of HR-Positive mBC</a:t>
            </a:r>
          </a:p>
          <a:p>
            <a:pPr marL="0" indent="0">
              <a:spcBef>
                <a:spcPts val="1800"/>
              </a:spcBef>
              <a:spcAft>
                <a:spcPts val="0"/>
              </a:spcAft>
              <a:buNone/>
            </a:pPr>
            <a:r>
              <a:rPr lang="en-US" sz="2500" dirty="0">
                <a:solidFill>
                  <a:srgbClr val="0432FF"/>
                </a:solidFill>
              </a:rPr>
              <a:t>Module 7: </a:t>
            </a:r>
            <a:r>
              <a:rPr lang="en-US" sz="2500" dirty="0">
                <a:solidFill>
                  <a:schemeClr val="tx1"/>
                </a:solidFill>
              </a:rPr>
              <a:t>Monitoring and Management of Cytopenias</a:t>
            </a:r>
          </a:p>
        </p:txBody>
      </p:sp>
    </p:spTree>
    <p:extLst>
      <p:ext uri="{BB962C8B-B14F-4D97-AF65-F5344CB8AC3E}">
        <p14:creationId xmlns:p14="http://schemas.microsoft.com/office/powerpoint/2010/main" val="37954447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Title 3">
            <a:extLst>
              <a:ext uri="{FF2B5EF4-FFF2-40B4-BE49-F238E27FC236}">
                <a16:creationId xmlns:a16="http://schemas.microsoft.com/office/drawing/2014/main" id="{7B5B5B0F-7329-91A6-F287-2A556EAFCC6C}"/>
              </a:ext>
            </a:extLst>
          </p:cNvPr>
          <p:cNvSpPr>
            <a:spLocks noGrp="1"/>
          </p:cNvSpPr>
          <p:nvPr>
            <p:ph type="title"/>
          </p:nvPr>
        </p:nvSpPr>
        <p:spPr>
          <a:xfrm>
            <a:off x="1524000" y="723087"/>
            <a:ext cx="9144000" cy="2581973"/>
          </a:xfrm>
        </p:spPr>
        <p:txBody>
          <a:bodyPr vert="horz" lIns="91440" tIns="45720" rIns="91440" bIns="45720" rtlCol="0" anchor="ctr">
            <a:normAutofit/>
          </a:bodyPr>
          <a:lstStyle/>
          <a:p>
            <a:pPr algn="ctr"/>
            <a:r>
              <a:rPr lang="en-US" kern="1200" dirty="0">
                <a:solidFill>
                  <a:schemeClr val="tx1"/>
                </a:solidFill>
                <a:latin typeface="+mj-lt"/>
                <a:ea typeface="+mj-ea"/>
                <a:cs typeface="+mj-cs"/>
              </a:rPr>
              <a:t>Gastrointestinal Adverse Events Documented with Agents Targeting the PI3K/AKT/mTOR Pathway</a:t>
            </a:r>
          </a:p>
        </p:txBody>
      </p:sp>
      <p:cxnSp>
        <p:nvCxnSpPr>
          <p:cNvPr id="15" name="Straight Connector 14">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Title 3">
            <a:extLst>
              <a:ext uri="{FF2B5EF4-FFF2-40B4-BE49-F238E27FC236}">
                <a16:creationId xmlns:a16="http://schemas.microsoft.com/office/drawing/2014/main" id="{852CA17D-5AAA-CF8E-F14A-E1A93850DA2B}"/>
              </a:ext>
            </a:extLst>
          </p:cNvPr>
          <p:cNvSpPr txBox="1">
            <a:spLocks/>
          </p:cNvSpPr>
          <p:nvPr/>
        </p:nvSpPr>
        <p:spPr>
          <a:xfrm>
            <a:off x="1524000" y="2908453"/>
            <a:ext cx="9144000" cy="224834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Display" panose="02110004020202020204"/>
                <a:ea typeface="+mj-ea"/>
                <a:cs typeface="+mj-cs"/>
              </a:rPr>
              <a:t>Kelly Fischer, MSN, FNP-BC</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ptos Display" panose="02110004020202020204"/>
                <a:ea typeface="+mj-ea"/>
                <a:cs typeface="+mj-cs"/>
              </a:rPr>
              <a:t>Family Nurse Practitioner</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ptos Display" panose="02110004020202020204"/>
                <a:ea typeface="+mj-ea"/>
                <a:cs typeface="+mj-cs"/>
              </a:rPr>
              <a:t>Dana-Farber Cancer Institute</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ptos Display" panose="02110004020202020204"/>
                <a:ea typeface="+mj-ea"/>
                <a:cs typeface="+mj-cs"/>
              </a:rPr>
              <a:t>Boston, Massachusetts</a:t>
            </a:r>
          </a:p>
        </p:txBody>
      </p:sp>
    </p:spTree>
    <p:extLst>
      <p:ext uri="{BB962C8B-B14F-4D97-AF65-F5344CB8AC3E}">
        <p14:creationId xmlns:p14="http://schemas.microsoft.com/office/powerpoint/2010/main" val="260374986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angle 4">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aphicFrame>
        <p:nvGraphicFramePr>
          <p:cNvPr id="2" name="Table 1">
            <a:extLst>
              <a:ext uri="{FF2B5EF4-FFF2-40B4-BE49-F238E27FC236}">
                <a16:creationId xmlns:a16="http://schemas.microsoft.com/office/drawing/2014/main" id="{DFE4D9F6-B458-3217-96F1-2AE7CDA5A551}"/>
              </a:ext>
            </a:extLst>
          </p:cNvPr>
          <p:cNvGraphicFramePr>
            <a:graphicFrameLocks noGrp="1"/>
          </p:cNvGraphicFramePr>
          <p:nvPr/>
        </p:nvGraphicFramePr>
        <p:xfrm>
          <a:off x="643467" y="1392415"/>
          <a:ext cx="10905069" cy="4073170"/>
        </p:xfrm>
        <a:graphic>
          <a:graphicData uri="http://schemas.openxmlformats.org/drawingml/2006/table">
            <a:tbl>
              <a:tblPr firstRow="1" bandRow="1">
                <a:tableStyleId>{5C22544A-7EE6-4342-B048-85BDC9FD1C3A}</a:tableStyleId>
              </a:tblPr>
              <a:tblGrid>
                <a:gridCol w="2198885">
                  <a:extLst>
                    <a:ext uri="{9D8B030D-6E8A-4147-A177-3AD203B41FA5}">
                      <a16:colId xmlns:a16="http://schemas.microsoft.com/office/drawing/2014/main" val="3154594231"/>
                    </a:ext>
                  </a:extLst>
                </a:gridCol>
                <a:gridCol w="2464329">
                  <a:extLst>
                    <a:ext uri="{9D8B030D-6E8A-4147-A177-3AD203B41FA5}">
                      <a16:colId xmlns:a16="http://schemas.microsoft.com/office/drawing/2014/main" val="381667392"/>
                    </a:ext>
                  </a:extLst>
                </a:gridCol>
                <a:gridCol w="1867251">
                  <a:extLst>
                    <a:ext uri="{9D8B030D-6E8A-4147-A177-3AD203B41FA5}">
                      <a16:colId xmlns:a16="http://schemas.microsoft.com/office/drawing/2014/main" val="367524186"/>
                    </a:ext>
                  </a:extLst>
                </a:gridCol>
                <a:gridCol w="2031710">
                  <a:extLst>
                    <a:ext uri="{9D8B030D-6E8A-4147-A177-3AD203B41FA5}">
                      <a16:colId xmlns:a16="http://schemas.microsoft.com/office/drawing/2014/main" val="4213865505"/>
                    </a:ext>
                  </a:extLst>
                </a:gridCol>
                <a:gridCol w="2342894">
                  <a:extLst>
                    <a:ext uri="{9D8B030D-6E8A-4147-A177-3AD203B41FA5}">
                      <a16:colId xmlns:a16="http://schemas.microsoft.com/office/drawing/2014/main" val="1201542281"/>
                    </a:ext>
                  </a:extLst>
                </a:gridCol>
              </a:tblGrid>
              <a:tr h="1532838">
                <a:tc>
                  <a:txBody>
                    <a:bodyPr/>
                    <a:lstStyle/>
                    <a:p>
                      <a:r>
                        <a:rPr lang="en-US" sz="2900" dirty="0"/>
                        <a:t>Adverse Reaction: GI</a:t>
                      </a:r>
                    </a:p>
                  </a:txBody>
                  <a:tcPr marL="149057" marR="149057" marT="74529" marB="74529"/>
                </a:tc>
                <a:tc>
                  <a:txBody>
                    <a:bodyPr/>
                    <a:lstStyle/>
                    <a:p>
                      <a:r>
                        <a:rPr lang="en-US" sz="2900"/>
                        <a:t>Capivasertib</a:t>
                      </a:r>
                    </a:p>
                  </a:txBody>
                  <a:tcPr marL="149057" marR="149057" marT="74529" marB="74529"/>
                </a:tc>
                <a:tc>
                  <a:txBody>
                    <a:bodyPr/>
                    <a:lstStyle/>
                    <a:p>
                      <a:r>
                        <a:rPr lang="en-US" sz="2900"/>
                        <a:t>Alpelisib</a:t>
                      </a:r>
                    </a:p>
                  </a:txBody>
                  <a:tcPr marL="149057" marR="149057" marT="74529" marB="74529"/>
                </a:tc>
                <a:tc>
                  <a:txBody>
                    <a:bodyPr/>
                    <a:lstStyle/>
                    <a:p>
                      <a:r>
                        <a:rPr lang="en-US" sz="2900"/>
                        <a:t>Inavolisib</a:t>
                      </a:r>
                    </a:p>
                  </a:txBody>
                  <a:tcPr marL="149057" marR="149057" marT="74529" marB="74529"/>
                </a:tc>
                <a:tc>
                  <a:txBody>
                    <a:bodyPr/>
                    <a:lstStyle/>
                    <a:p>
                      <a:r>
                        <a:rPr lang="en-US" sz="2900"/>
                        <a:t>Gedatolisib</a:t>
                      </a:r>
                    </a:p>
                  </a:txBody>
                  <a:tcPr marL="149057" marR="149057" marT="74529" marB="74529"/>
                </a:tc>
                <a:extLst>
                  <a:ext uri="{0D108BD9-81ED-4DB2-BD59-A6C34878D82A}">
                    <a16:rowId xmlns:a16="http://schemas.microsoft.com/office/drawing/2014/main" val="1996788512"/>
                  </a:ext>
                </a:extLst>
              </a:tr>
              <a:tr h="635083">
                <a:tc>
                  <a:txBody>
                    <a:bodyPr/>
                    <a:lstStyle/>
                    <a:p>
                      <a:r>
                        <a:rPr lang="en-US" sz="2900"/>
                        <a:t>Diarrhea</a:t>
                      </a:r>
                    </a:p>
                  </a:txBody>
                  <a:tcPr marL="149057" marR="149057" marT="74529" marB="74529"/>
                </a:tc>
                <a:tc>
                  <a:txBody>
                    <a:bodyPr/>
                    <a:lstStyle/>
                    <a:p>
                      <a:r>
                        <a:rPr lang="en-US" sz="2900"/>
                        <a:t>72%</a:t>
                      </a:r>
                    </a:p>
                  </a:txBody>
                  <a:tcPr marL="149057" marR="149057" marT="74529" marB="74529"/>
                </a:tc>
                <a:tc>
                  <a:txBody>
                    <a:bodyPr/>
                    <a:lstStyle/>
                    <a:p>
                      <a:r>
                        <a:rPr lang="en-US" sz="2900"/>
                        <a:t>57%</a:t>
                      </a:r>
                    </a:p>
                  </a:txBody>
                  <a:tcPr marL="149057" marR="149057" marT="74529" marB="74529"/>
                </a:tc>
                <a:tc>
                  <a:txBody>
                    <a:bodyPr/>
                    <a:lstStyle/>
                    <a:p>
                      <a:r>
                        <a:rPr lang="en-US" sz="2900"/>
                        <a:t>48%</a:t>
                      </a:r>
                    </a:p>
                  </a:txBody>
                  <a:tcPr marL="149057" marR="149057" marT="74529" marB="74529"/>
                </a:tc>
                <a:tc>
                  <a:txBody>
                    <a:bodyPr/>
                    <a:lstStyle/>
                    <a:p>
                      <a:r>
                        <a:rPr lang="en-US" sz="2900"/>
                        <a:t>17%</a:t>
                      </a:r>
                    </a:p>
                  </a:txBody>
                  <a:tcPr marL="149057" marR="149057" marT="74529" marB="74529"/>
                </a:tc>
                <a:extLst>
                  <a:ext uri="{0D108BD9-81ED-4DB2-BD59-A6C34878D82A}">
                    <a16:rowId xmlns:a16="http://schemas.microsoft.com/office/drawing/2014/main" val="3176135088"/>
                  </a:ext>
                </a:extLst>
              </a:tr>
              <a:tr h="635083">
                <a:tc>
                  <a:txBody>
                    <a:bodyPr/>
                    <a:lstStyle/>
                    <a:p>
                      <a:r>
                        <a:rPr lang="en-US" sz="2900"/>
                        <a:t>Nausea</a:t>
                      </a:r>
                    </a:p>
                  </a:txBody>
                  <a:tcPr marL="149057" marR="149057" marT="74529" marB="74529"/>
                </a:tc>
                <a:tc>
                  <a:txBody>
                    <a:bodyPr/>
                    <a:lstStyle/>
                    <a:p>
                      <a:r>
                        <a:rPr lang="en-US" sz="2900" dirty="0"/>
                        <a:t>35%</a:t>
                      </a:r>
                    </a:p>
                  </a:txBody>
                  <a:tcPr marL="149057" marR="149057" marT="74529" marB="74529"/>
                </a:tc>
                <a:tc>
                  <a:txBody>
                    <a:bodyPr/>
                    <a:lstStyle/>
                    <a:p>
                      <a:r>
                        <a:rPr lang="en-US" sz="2900"/>
                        <a:t>44%</a:t>
                      </a:r>
                    </a:p>
                  </a:txBody>
                  <a:tcPr marL="149057" marR="149057" marT="74529" marB="74529"/>
                </a:tc>
                <a:tc>
                  <a:txBody>
                    <a:bodyPr/>
                    <a:lstStyle/>
                    <a:p>
                      <a:r>
                        <a:rPr lang="en-US" sz="2900"/>
                        <a:t>28%</a:t>
                      </a:r>
                    </a:p>
                  </a:txBody>
                  <a:tcPr marL="149057" marR="149057" marT="74529" marB="74529"/>
                </a:tc>
                <a:tc>
                  <a:txBody>
                    <a:bodyPr/>
                    <a:lstStyle/>
                    <a:p>
                      <a:r>
                        <a:rPr lang="en-US" sz="2900"/>
                        <a:t>44%</a:t>
                      </a:r>
                    </a:p>
                  </a:txBody>
                  <a:tcPr marL="149057" marR="149057" marT="74529" marB="74529"/>
                </a:tc>
                <a:extLst>
                  <a:ext uri="{0D108BD9-81ED-4DB2-BD59-A6C34878D82A}">
                    <a16:rowId xmlns:a16="http://schemas.microsoft.com/office/drawing/2014/main" val="701337726"/>
                  </a:ext>
                </a:extLst>
              </a:tr>
              <a:tr h="635083">
                <a:tc>
                  <a:txBody>
                    <a:bodyPr/>
                    <a:lstStyle/>
                    <a:p>
                      <a:r>
                        <a:rPr lang="en-US" sz="2900"/>
                        <a:t>Vomiting</a:t>
                      </a:r>
                    </a:p>
                  </a:txBody>
                  <a:tcPr marL="149057" marR="149057" marT="74529" marB="74529"/>
                </a:tc>
                <a:tc>
                  <a:txBody>
                    <a:bodyPr/>
                    <a:lstStyle/>
                    <a:p>
                      <a:r>
                        <a:rPr lang="en-US" sz="2900"/>
                        <a:t>20%</a:t>
                      </a:r>
                    </a:p>
                  </a:txBody>
                  <a:tcPr marL="149057" marR="149057" marT="74529" marB="74529"/>
                </a:tc>
                <a:tc>
                  <a:txBody>
                    <a:bodyPr/>
                    <a:lstStyle/>
                    <a:p>
                      <a:r>
                        <a:rPr lang="en-US" sz="2900"/>
                        <a:t>27%</a:t>
                      </a:r>
                    </a:p>
                  </a:txBody>
                  <a:tcPr marL="149057" marR="149057" marT="74529" marB="74529"/>
                </a:tc>
                <a:tc>
                  <a:txBody>
                    <a:bodyPr/>
                    <a:lstStyle/>
                    <a:p>
                      <a:r>
                        <a:rPr lang="en-US" sz="2900"/>
                        <a:t>15%</a:t>
                      </a:r>
                    </a:p>
                  </a:txBody>
                  <a:tcPr marL="149057" marR="149057" marT="74529" marB="74529"/>
                </a:tc>
                <a:tc>
                  <a:txBody>
                    <a:bodyPr/>
                    <a:lstStyle/>
                    <a:p>
                      <a:r>
                        <a:rPr lang="en-US" sz="2900"/>
                        <a:t>27%</a:t>
                      </a:r>
                    </a:p>
                  </a:txBody>
                  <a:tcPr marL="149057" marR="149057" marT="74529" marB="74529"/>
                </a:tc>
                <a:extLst>
                  <a:ext uri="{0D108BD9-81ED-4DB2-BD59-A6C34878D82A}">
                    <a16:rowId xmlns:a16="http://schemas.microsoft.com/office/drawing/2014/main" val="1762701994"/>
                  </a:ext>
                </a:extLst>
              </a:tr>
              <a:tr h="635083">
                <a:tc>
                  <a:txBody>
                    <a:bodyPr/>
                    <a:lstStyle/>
                    <a:p>
                      <a:r>
                        <a:rPr lang="en-US" sz="2900"/>
                        <a:t>Stomatitis</a:t>
                      </a:r>
                    </a:p>
                  </a:txBody>
                  <a:tcPr marL="149057" marR="149057" marT="74529" marB="74529"/>
                </a:tc>
                <a:tc>
                  <a:txBody>
                    <a:bodyPr/>
                    <a:lstStyle/>
                    <a:p>
                      <a:r>
                        <a:rPr lang="en-US" sz="2900"/>
                        <a:t>15%</a:t>
                      </a:r>
                    </a:p>
                  </a:txBody>
                  <a:tcPr marL="149057" marR="149057" marT="74529" marB="74529"/>
                </a:tc>
                <a:tc>
                  <a:txBody>
                    <a:bodyPr/>
                    <a:lstStyle/>
                    <a:p>
                      <a:r>
                        <a:rPr lang="en-US" sz="2900"/>
                        <a:t>25%</a:t>
                      </a:r>
                    </a:p>
                  </a:txBody>
                  <a:tcPr marL="149057" marR="149057" marT="74529" marB="74529"/>
                </a:tc>
                <a:tc>
                  <a:txBody>
                    <a:bodyPr/>
                    <a:lstStyle/>
                    <a:p>
                      <a:r>
                        <a:rPr lang="en-US" sz="2900"/>
                        <a:t>51%</a:t>
                      </a:r>
                    </a:p>
                  </a:txBody>
                  <a:tcPr marL="149057" marR="149057" marT="74529" marB="74529"/>
                </a:tc>
                <a:tc>
                  <a:txBody>
                    <a:bodyPr/>
                    <a:lstStyle/>
                    <a:p>
                      <a:r>
                        <a:rPr lang="en-US" sz="2900" dirty="0"/>
                        <a:t>69%</a:t>
                      </a:r>
                    </a:p>
                  </a:txBody>
                  <a:tcPr marL="149057" marR="149057" marT="74529" marB="74529"/>
                </a:tc>
                <a:extLst>
                  <a:ext uri="{0D108BD9-81ED-4DB2-BD59-A6C34878D82A}">
                    <a16:rowId xmlns:a16="http://schemas.microsoft.com/office/drawing/2014/main" val="4074613297"/>
                  </a:ext>
                </a:extLst>
              </a:tr>
            </a:tbl>
          </a:graphicData>
        </a:graphic>
      </p:graphicFrame>
    </p:spTree>
    <p:extLst>
      <p:ext uri="{BB962C8B-B14F-4D97-AF65-F5344CB8AC3E}">
        <p14:creationId xmlns:p14="http://schemas.microsoft.com/office/powerpoint/2010/main" val="132441932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350AFE4F-BC76-FCAD-4A54-87E2A5A8E886}"/>
              </a:ext>
            </a:extLst>
          </p:cNvPr>
          <p:cNvSpPr>
            <a:spLocks noGrp="1"/>
          </p:cNvSpPr>
          <p:nvPr>
            <p:ph type="title"/>
          </p:nvPr>
        </p:nvSpPr>
        <p:spPr>
          <a:xfrm>
            <a:off x="1371599" y="294538"/>
            <a:ext cx="9895951" cy="1033669"/>
          </a:xfrm>
        </p:spPr>
        <p:txBody>
          <a:bodyPr>
            <a:normAutofit/>
          </a:bodyPr>
          <a:lstStyle/>
          <a:p>
            <a:r>
              <a:rPr lang="en-US" sz="3100" dirty="0">
                <a:solidFill>
                  <a:srgbClr val="FFFFFF"/>
                </a:solidFill>
              </a:rPr>
              <a:t>Strategies to mitigate and manage treatment-related GI AEs with agents targeting the PI3K/AKT/mTOR pathway: Diarrhea</a:t>
            </a:r>
          </a:p>
        </p:txBody>
      </p:sp>
      <p:sp>
        <p:nvSpPr>
          <p:cNvPr id="3" name="Content Placeholder 2">
            <a:extLst>
              <a:ext uri="{FF2B5EF4-FFF2-40B4-BE49-F238E27FC236}">
                <a16:creationId xmlns:a16="http://schemas.microsoft.com/office/drawing/2014/main" id="{7BB21A20-7DCB-4AB1-82CB-A896EBA86F60}"/>
              </a:ext>
            </a:extLst>
          </p:cNvPr>
          <p:cNvSpPr>
            <a:spLocks noGrp="1"/>
          </p:cNvSpPr>
          <p:nvPr>
            <p:ph idx="1"/>
          </p:nvPr>
        </p:nvSpPr>
        <p:spPr>
          <a:xfrm>
            <a:off x="1144400" y="2097859"/>
            <a:ext cx="10350348" cy="3683358"/>
          </a:xfrm>
        </p:spPr>
        <p:txBody>
          <a:bodyPr anchor="ctr">
            <a:normAutofit/>
          </a:bodyPr>
          <a:lstStyle/>
          <a:p>
            <a:r>
              <a:rPr lang="en-US" dirty="0"/>
              <a:t>Start over-the-counter loperamide at first sign of diarrhea and take as needed </a:t>
            </a:r>
          </a:p>
          <a:p>
            <a:r>
              <a:rPr lang="en-US" dirty="0"/>
              <a:t>Stay hydrated and drink 8-10 glasses of water/clear liquids daily</a:t>
            </a:r>
          </a:p>
          <a:p>
            <a:r>
              <a:rPr lang="en-US" dirty="0"/>
              <a:t>Modify diet if needed – limit alcohol and caffeine intake, avoid spicy foods, refrain from lactose-containing food or drink</a:t>
            </a:r>
          </a:p>
        </p:txBody>
      </p:sp>
    </p:spTree>
    <p:extLst>
      <p:ext uri="{BB962C8B-B14F-4D97-AF65-F5344CB8AC3E}">
        <p14:creationId xmlns:p14="http://schemas.microsoft.com/office/powerpoint/2010/main" val="32594040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1B815DAF-BD6C-F310-0D68-5745FEB5E283}"/>
              </a:ext>
            </a:extLst>
          </p:cNvPr>
          <p:cNvSpPr>
            <a:spLocks noGrp="1"/>
          </p:cNvSpPr>
          <p:nvPr>
            <p:ph type="title"/>
          </p:nvPr>
        </p:nvSpPr>
        <p:spPr>
          <a:xfrm>
            <a:off x="1371599" y="294538"/>
            <a:ext cx="9895951" cy="1033669"/>
          </a:xfrm>
        </p:spPr>
        <p:txBody>
          <a:bodyPr>
            <a:noAutofit/>
          </a:bodyPr>
          <a:lstStyle/>
          <a:p>
            <a:br>
              <a:rPr lang="en-US" sz="2800" dirty="0">
                <a:solidFill>
                  <a:srgbClr val="FFFFFF"/>
                </a:solidFill>
              </a:rPr>
            </a:br>
            <a:r>
              <a:rPr lang="en-US" sz="2800" dirty="0">
                <a:solidFill>
                  <a:srgbClr val="FFFFFF"/>
                </a:solidFill>
              </a:rPr>
              <a:t>Strategies to mitigate and manage treatment-related GI AEs with agents targeting the PI3K/AKT/mTOR pathway: Nausea/Vomiting</a:t>
            </a:r>
          </a:p>
        </p:txBody>
      </p:sp>
      <p:sp>
        <p:nvSpPr>
          <p:cNvPr id="3" name="Content Placeholder 2">
            <a:extLst>
              <a:ext uri="{FF2B5EF4-FFF2-40B4-BE49-F238E27FC236}">
                <a16:creationId xmlns:a16="http://schemas.microsoft.com/office/drawing/2014/main" id="{70EA7DB7-F89D-CBF4-5D8F-C1633047F83F}"/>
              </a:ext>
            </a:extLst>
          </p:cNvPr>
          <p:cNvSpPr>
            <a:spLocks noGrp="1"/>
          </p:cNvSpPr>
          <p:nvPr>
            <p:ph idx="1"/>
          </p:nvPr>
        </p:nvSpPr>
        <p:spPr>
          <a:xfrm>
            <a:off x="1282263" y="1622745"/>
            <a:ext cx="9985287" cy="3993007"/>
          </a:xfrm>
        </p:spPr>
        <p:txBody>
          <a:bodyPr anchor="ctr">
            <a:normAutofit/>
          </a:bodyPr>
          <a:lstStyle/>
          <a:p>
            <a:pPr marL="0" indent="0">
              <a:buNone/>
            </a:pPr>
            <a:endParaRPr lang="en-US" dirty="0"/>
          </a:p>
          <a:p>
            <a:pPr>
              <a:buFontTx/>
              <a:buChar char="-"/>
            </a:pPr>
            <a:r>
              <a:rPr lang="en-US" dirty="0"/>
              <a:t>Start antiemetic like ondansetron or prochlorperazine at the first sign of nausea </a:t>
            </a:r>
          </a:p>
          <a:p>
            <a:pPr>
              <a:buFontTx/>
              <a:buChar char="-"/>
            </a:pPr>
            <a:r>
              <a:rPr lang="en-US" dirty="0"/>
              <a:t>Ondansetron can be a bit constipating, so that may be a good first option if patient is also struggling with diarrhea</a:t>
            </a:r>
          </a:p>
          <a:p>
            <a:pPr>
              <a:buFontTx/>
              <a:buChar char="-"/>
            </a:pPr>
            <a:r>
              <a:rPr lang="en-US" dirty="0"/>
              <a:t>Increase fluid intake</a:t>
            </a:r>
          </a:p>
          <a:p>
            <a:pPr>
              <a:buFontTx/>
              <a:buChar char="-"/>
            </a:pPr>
            <a:r>
              <a:rPr lang="en-US" dirty="0"/>
              <a:t>Avoid spicy foods, caffeine, alcohol </a:t>
            </a:r>
          </a:p>
        </p:txBody>
      </p:sp>
    </p:spTree>
    <p:extLst>
      <p:ext uri="{BB962C8B-B14F-4D97-AF65-F5344CB8AC3E}">
        <p14:creationId xmlns:p14="http://schemas.microsoft.com/office/powerpoint/2010/main" val="34478278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BC53CE83-391A-A4B7-89C1-7D831122858C}"/>
              </a:ext>
            </a:extLst>
          </p:cNvPr>
          <p:cNvSpPr>
            <a:spLocks noGrp="1"/>
          </p:cNvSpPr>
          <p:nvPr>
            <p:ph type="title"/>
          </p:nvPr>
        </p:nvSpPr>
        <p:spPr>
          <a:xfrm>
            <a:off x="1371599" y="294538"/>
            <a:ext cx="9895951" cy="1033669"/>
          </a:xfrm>
        </p:spPr>
        <p:txBody>
          <a:bodyPr>
            <a:normAutofit/>
          </a:bodyPr>
          <a:lstStyle/>
          <a:p>
            <a:r>
              <a:rPr lang="en-US" sz="3100" dirty="0">
                <a:solidFill>
                  <a:srgbClr val="FFFFFF"/>
                </a:solidFill>
              </a:rPr>
              <a:t>Strategies to mitigate and manage treatment-related GI AEs with agents targeting the PI3K/AKT/mTOR pathway: Stomatitis </a:t>
            </a:r>
          </a:p>
        </p:txBody>
      </p:sp>
      <p:sp>
        <p:nvSpPr>
          <p:cNvPr id="3" name="Content Placeholder 2">
            <a:extLst>
              <a:ext uri="{FF2B5EF4-FFF2-40B4-BE49-F238E27FC236}">
                <a16:creationId xmlns:a16="http://schemas.microsoft.com/office/drawing/2014/main" id="{133DAD4B-A0A5-65B2-A741-61F3E46B07C1}"/>
              </a:ext>
            </a:extLst>
          </p:cNvPr>
          <p:cNvSpPr>
            <a:spLocks noGrp="1"/>
          </p:cNvSpPr>
          <p:nvPr>
            <p:ph idx="1"/>
          </p:nvPr>
        </p:nvSpPr>
        <p:spPr>
          <a:xfrm>
            <a:off x="1371599" y="1891970"/>
            <a:ext cx="9724031" cy="3683358"/>
          </a:xfrm>
        </p:spPr>
        <p:txBody>
          <a:bodyPr anchor="ctr">
            <a:normAutofit/>
          </a:bodyPr>
          <a:lstStyle/>
          <a:p>
            <a:r>
              <a:rPr lang="en-US" sz="2400" dirty="0"/>
              <a:t>Rinse mouth with warm salt water as needed </a:t>
            </a:r>
          </a:p>
          <a:p>
            <a:r>
              <a:rPr lang="en-US" sz="2400" dirty="0"/>
              <a:t>Avoid mouthwash containing alcohol </a:t>
            </a:r>
          </a:p>
          <a:p>
            <a:r>
              <a:rPr lang="en-US" sz="2400" dirty="0"/>
              <a:t>Brush teeth with soft bristle toothbrush and floss </a:t>
            </a:r>
          </a:p>
          <a:p>
            <a:r>
              <a:rPr lang="en-US" sz="2400" dirty="0"/>
              <a:t>Keep lips moisturized </a:t>
            </a:r>
          </a:p>
          <a:p>
            <a:r>
              <a:rPr lang="en-US" sz="2400" dirty="0"/>
              <a:t>Suck on hard candies </a:t>
            </a:r>
          </a:p>
          <a:p>
            <a:r>
              <a:rPr lang="en-US" sz="2400" dirty="0"/>
              <a:t>A compounded alcohol-free mouthwash of dexamethasone (0.5 mg in 5 mL) is recommended for prophylaxis or treatment of stomatitis with </a:t>
            </a:r>
            <a:r>
              <a:rPr lang="en-US" sz="2400" dirty="0" err="1"/>
              <a:t>Inavolisib</a:t>
            </a:r>
            <a:endParaRPr lang="en-US" sz="2400" dirty="0"/>
          </a:p>
        </p:txBody>
      </p:sp>
    </p:spTree>
    <p:extLst>
      <p:ext uri="{BB962C8B-B14F-4D97-AF65-F5344CB8AC3E}">
        <p14:creationId xmlns:p14="http://schemas.microsoft.com/office/powerpoint/2010/main" val="12866115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Rectangle 21">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3" name="Rectangle 2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4" name="Rectangle 2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5" name="Rectangle 24">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F151342A-B535-86D8-276C-A2B2B8BE9967}"/>
              </a:ext>
            </a:extLst>
          </p:cNvPr>
          <p:cNvSpPr>
            <a:spLocks noGrp="1"/>
          </p:cNvSpPr>
          <p:nvPr>
            <p:ph type="title"/>
          </p:nvPr>
        </p:nvSpPr>
        <p:spPr>
          <a:xfrm>
            <a:off x="1371599" y="294538"/>
            <a:ext cx="9895951" cy="1033669"/>
          </a:xfrm>
        </p:spPr>
        <p:txBody>
          <a:bodyPr>
            <a:normAutofit/>
          </a:bodyPr>
          <a:lstStyle/>
          <a:p>
            <a:r>
              <a:rPr lang="en-US" sz="3100">
                <a:solidFill>
                  <a:srgbClr val="FFFFFF"/>
                </a:solidFill>
              </a:rPr>
              <a:t>Role of nutritional counseling and diet modifications during treatment with agents targeting the PI3K/AKT/mTOR pathway</a:t>
            </a:r>
          </a:p>
        </p:txBody>
      </p:sp>
      <p:sp>
        <p:nvSpPr>
          <p:cNvPr id="3" name="Content Placeholder 2">
            <a:extLst>
              <a:ext uri="{FF2B5EF4-FFF2-40B4-BE49-F238E27FC236}">
                <a16:creationId xmlns:a16="http://schemas.microsoft.com/office/drawing/2014/main" id="{9A6AE24D-0C9A-3BB8-485C-F0233F6DBD2A}"/>
              </a:ext>
            </a:extLst>
          </p:cNvPr>
          <p:cNvSpPr>
            <a:spLocks noGrp="1"/>
          </p:cNvSpPr>
          <p:nvPr>
            <p:ph idx="1"/>
          </p:nvPr>
        </p:nvSpPr>
        <p:spPr>
          <a:xfrm>
            <a:off x="762001" y="2046513"/>
            <a:ext cx="10722428" cy="4180116"/>
          </a:xfrm>
        </p:spPr>
        <p:txBody>
          <a:bodyPr anchor="ctr">
            <a:noAutofit/>
          </a:bodyPr>
          <a:lstStyle/>
          <a:p>
            <a:r>
              <a:rPr lang="en-US" sz="2400" dirty="0"/>
              <a:t>Referral to nutrition </a:t>
            </a:r>
          </a:p>
          <a:p>
            <a:r>
              <a:rPr lang="en-US" sz="2400" dirty="0"/>
              <a:t>All of these agents may cause hyperglycemia, so nutritional counseling should focus on following a low carbohydrate, high fiber diet</a:t>
            </a:r>
          </a:p>
          <a:p>
            <a:r>
              <a:rPr lang="en-US" sz="2400" dirty="0"/>
              <a:t>Avoid simple carbs (white breads, white pastas), sweetened beverages/juices</a:t>
            </a:r>
          </a:p>
          <a:p>
            <a:r>
              <a:rPr lang="en-US" sz="2400" dirty="0"/>
              <a:t>Focus more on lean proteins, fish, non-starchy vegetables, nuts</a:t>
            </a:r>
          </a:p>
          <a:p>
            <a:r>
              <a:rPr lang="en-US" sz="2400" dirty="0"/>
              <a:t>Eat small, frequent meals as opposed to large meals </a:t>
            </a:r>
          </a:p>
          <a:p>
            <a:r>
              <a:rPr lang="en-US" sz="2400" dirty="0"/>
              <a:t>For patients experiencing diarrhea, follow a bland diet and eat foods with more soluble fiber (bananas, applesauce)</a:t>
            </a:r>
          </a:p>
          <a:p>
            <a:r>
              <a:rPr lang="en-US" sz="2400" dirty="0"/>
              <a:t>Hydration is important </a:t>
            </a:r>
          </a:p>
        </p:txBody>
      </p:sp>
    </p:spTree>
    <p:extLst>
      <p:ext uri="{BB962C8B-B14F-4D97-AF65-F5344CB8AC3E}">
        <p14:creationId xmlns:p14="http://schemas.microsoft.com/office/powerpoint/2010/main" val="49839003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4E69B-5747-4BC9-B2CA-31D96151AC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06FFE3-26A7-8764-387A-D9162345ACA7}"/>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124490323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74BF5-20BE-B6A7-02FB-AE1766A01AB8}"/>
              </a:ext>
            </a:extLst>
          </p:cNvPr>
          <p:cNvSpPr>
            <a:spLocks noGrp="1"/>
          </p:cNvSpPr>
          <p:nvPr>
            <p:ph type="title"/>
          </p:nvPr>
        </p:nvSpPr>
        <p:spPr>
          <a:xfrm>
            <a:off x="838200" y="206829"/>
            <a:ext cx="10515600" cy="1325563"/>
          </a:xfrm>
        </p:spPr>
        <p:txBody>
          <a:bodyPr>
            <a:normAutofit/>
          </a:bodyPr>
          <a:lstStyle/>
          <a:p>
            <a:r>
              <a:rPr lang="en-US" sz="3600" dirty="0"/>
              <a:t>Case Presentation: A 63 y/o female with HR-positive, HER2-negative metastatic breast cancer</a:t>
            </a:r>
          </a:p>
        </p:txBody>
      </p:sp>
      <p:sp>
        <p:nvSpPr>
          <p:cNvPr id="3" name="Content Placeholder 2">
            <a:extLst>
              <a:ext uri="{FF2B5EF4-FFF2-40B4-BE49-F238E27FC236}">
                <a16:creationId xmlns:a16="http://schemas.microsoft.com/office/drawing/2014/main" id="{C943D4D6-D627-DBBB-907A-FAD17470C9D0}"/>
              </a:ext>
            </a:extLst>
          </p:cNvPr>
          <p:cNvSpPr>
            <a:spLocks noGrp="1"/>
          </p:cNvSpPr>
          <p:nvPr>
            <p:ph idx="1"/>
          </p:nvPr>
        </p:nvSpPr>
        <p:spPr>
          <a:xfrm>
            <a:off x="838200" y="1825625"/>
            <a:ext cx="10515600" cy="4825546"/>
          </a:xfrm>
        </p:spPr>
        <p:txBody>
          <a:bodyPr>
            <a:normAutofit lnSpcReduction="10000"/>
          </a:bodyPr>
          <a:lstStyle/>
          <a:p>
            <a:r>
              <a:rPr lang="en-US" sz="2000" dirty="0"/>
              <a:t>2000.  R breast cancer.  BCS for 1.2 cm and 0.8 cm multifocal tumors, grade 2 of 3, with DCIS.  2 of 9 axillary nodes positive. </a:t>
            </a:r>
          </a:p>
          <a:p>
            <a:pPr lvl="1"/>
            <a:r>
              <a:rPr lang="en-US" sz="2000" dirty="0"/>
              <a:t>Adjuvant AC x 4, then tamoxifen x 5 years </a:t>
            </a:r>
          </a:p>
          <a:p>
            <a:pPr lvl="1"/>
            <a:r>
              <a:rPr lang="en-US" sz="2000" dirty="0"/>
              <a:t>Adjuvant radiation </a:t>
            </a:r>
            <a:endParaRPr lang="en-US" dirty="0"/>
          </a:p>
          <a:p>
            <a:r>
              <a:rPr lang="en-US" sz="2000" dirty="0"/>
              <a:t>February 2022 – Developed new back pain. Scans showed several suspicious vertebral lesions.</a:t>
            </a:r>
          </a:p>
          <a:p>
            <a:r>
              <a:rPr lang="en-US" sz="2000" dirty="0"/>
              <a:t>3/17/2022 – Bone biopsy shows metastatic ER+, PR -, HER2 – breast cancer. </a:t>
            </a:r>
          </a:p>
          <a:p>
            <a:r>
              <a:rPr lang="en-US" sz="2000" dirty="0"/>
              <a:t>3/28/2022 – Starts </a:t>
            </a:r>
            <a:r>
              <a:rPr lang="en-US" sz="2000" b="1" dirty="0"/>
              <a:t>letrozole</a:t>
            </a:r>
            <a:r>
              <a:rPr lang="en-US" sz="2000" dirty="0"/>
              <a:t>/</a:t>
            </a:r>
            <a:r>
              <a:rPr lang="en-US" sz="2000" b="1" dirty="0"/>
              <a:t>palbociclib</a:t>
            </a:r>
            <a:r>
              <a:rPr lang="en-US" sz="2000" dirty="0"/>
              <a:t>/</a:t>
            </a:r>
            <a:r>
              <a:rPr lang="en-US" sz="2000" b="1" dirty="0"/>
              <a:t>zoledronic acid</a:t>
            </a:r>
            <a:r>
              <a:rPr lang="en-US" sz="2000" dirty="0"/>
              <a:t>.</a:t>
            </a:r>
          </a:p>
          <a:p>
            <a:r>
              <a:rPr lang="en-US" sz="2000" dirty="0"/>
              <a:t>9/2022 – Hospitalized with neutropenic sepsis and cholecystitis. Stent placed. Palbo held.</a:t>
            </a:r>
          </a:p>
          <a:p>
            <a:r>
              <a:rPr lang="en-US" sz="2000" dirty="0"/>
              <a:t>3/2023 – Scans show PD in bones. Switch to</a:t>
            </a:r>
            <a:r>
              <a:rPr lang="en-US" sz="2000" b="1" dirty="0"/>
              <a:t> fulvestrant</a:t>
            </a:r>
            <a:r>
              <a:rPr lang="en-US" sz="2000" dirty="0"/>
              <a:t>/</a:t>
            </a:r>
            <a:r>
              <a:rPr lang="en-US" sz="2000" dirty="0" err="1"/>
              <a:t>palbo</a:t>
            </a:r>
            <a:r>
              <a:rPr lang="en-US" sz="2000" dirty="0"/>
              <a:t> (</a:t>
            </a:r>
            <a:r>
              <a:rPr lang="en-US" sz="2000" dirty="0" err="1"/>
              <a:t>palbo</a:t>
            </a:r>
            <a:r>
              <a:rPr lang="en-US" sz="2000" dirty="0"/>
              <a:t> at DR of 75 mg 3 weeks on, 1 week off post-hospitalization in 9/2022). </a:t>
            </a:r>
          </a:p>
          <a:p>
            <a:r>
              <a:rPr lang="en-US" sz="2000" dirty="0"/>
              <a:t>3/2026 – Scans show PD in bones. Switch to </a:t>
            </a:r>
            <a:r>
              <a:rPr lang="en-US" sz="2000" b="1" dirty="0" err="1"/>
              <a:t>capivasertib</a:t>
            </a:r>
            <a:r>
              <a:rPr lang="en-US" sz="2000" dirty="0"/>
              <a:t>/</a:t>
            </a:r>
            <a:r>
              <a:rPr lang="en-US" sz="2000" b="1" dirty="0"/>
              <a:t>fulvestrant</a:t>
            </a:r>
            <a:r>
              <a:rPr lang="en-US" sz="2000" dirty="0"/>
              <a:t>. Start </a:t>
            </a:r>
            <a:r>
              <a:rPr lang="en-US" sz="2000" dirty="0" err="1"/>
              <a:t>capivasertib</a:t>
            </a:r>
            <a:r>
              <a:rPr lang="en-US" sz="2000" dirty="0"/>
              <a:t> at dose reduction of 320 mg BID for 4 days on, 3 days off.</a:t>
            </a:r>
          </a:p>
          <a:p>
            <a:pPr lvl="1"/>
            <a:r>
              <a:rPr lang="en-US" sz="2000" dirty="0"/>
              <a:t>Genomic testing shows PIK3CA mutation </a:t>
            </a:r>
          </a:p>
        </p:txBody>
      </p:sp>
    </p:spTree>
    <p:extLst>
      <p:ext uri="{BB962C8B-B14F-4D97-AF65-F5344CB8AC3E}">
        <p14:creationId xmlns:p14="http://schemas.microsoft.com/office/powerpoint/2010/main" val="2316280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Rectangle 6">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Picture 2">
            <a:extLst>
              <a:ext uri="{FF2B5EF4-FFF2-40B4-BE49-F238E27FC236}">
                <a16:creationId xmlns:a16="http://schemas.microsoft.com/office/drawing/2014/main" id="{B85D3BDC-D1A8-B9C7-B53D-96E347C69DDE}"/>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457200" y="1469518"/>
            <a:ext cx="11277600" cy="3918963"/>
          </a:xfrm>
          <a:prstGeom prst="rect">
            <a:avLst/>
          </a:prstGeom>
        </p:spPr>
      </p:pic>
    </p:spTree>
    <p:extLst>
      <p:ext uri="{BB962C8B-B14F-4D97-AF65-F5344CB8AC3E}">
        <p14:creationId xmlns:p14="http://schemas.microsoft.com/office/powerpoint/2010/main" val="119992337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703512" y="2060848"/>
            <a:ext cx="9072146" cy="2444995"/>
          </a:xfrm>
          <a:solidFill>
            <a:srgbClr val="E9F8FD"/>
          </a:solidFill>
          <a:ln>
            <a:solidFill>
              <a:schemeClr val="tx2">
                <a:lumMod val="50000"/>
                <a:lumOff val="50000"/>
              </a:schemeClr>
            </a:solidFill>
          </a:ln>
        </p:spPr>
        <p:txBody>
          <a:bodyPr lIns="365760" rIns="365760" anchor="ctr"/>
          <a:lstStyle/>
          <a:p>
            <a:pPr marL="98425" indent="0">
              <a:lnSpc>
                <a:spcPct val="100000"/>
              </a:lnSpc>
              <a:buNone/>
            </a:pPr>
            <a:r>
              <a:rPr lang="en-US" sz="3200" dirty="0"/>
              <a:t>This educational activity contains discussion of </a:t>
            </a:r>
            <a:br>
              <a:rPr lang="en-US" sz="3200" dirty="0"/>
            </a:br>
            <a:r>
              <a:rPr lang="en-US" sz="3200" dirty="0"/>
              <a:t>non-FDA-approved uses of agents and regimens. Please refer to official prescribing information for each product for approved indications. </a:t>
            </a:r>
          </a:p>
        </p:txBody>
      </p:sp>
    </p:spTree>
    <p:extLst>
      <p:ext uri="{BB962C8B-B14F-4D97-AF65-F5344CB8AC3E}">
        <p14:creationId xmlns:p14="http://schemas.microsoft.com/office/powerpoint/2010/main" val="228553300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B2982-6982-2C47-07A6-083BFAD4209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9FAF6AA-39B3-A866-0018-73592A1A7754}"/>
              </a:ext>
            </a:extLst>
          </p:cNvPr>
          <p:cNvSpPr/>
          <p:nvPr/>
        </p:nvSpPr>
        <p:spPr bwMode="auto">
          <a:xfrm>
            <a:off x="758948" y="4653136"/>
            <a:ext cx="10512305" cy="432048"/>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AF5CC94E-7D7B-4CC3-03D5-C1A91C03443E}"/>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FAD67985-F488-ADA5-C4CE-D6F1953F24FF}"/>
              </a:ext>
            </a:extLst>
          </p:cNvPr>
          <p:cNvSpPr>
            <a:spLocks noGrp="1"/>
          </p:cNvSpPr>
          <p:nvPr>
            <p:ph idx="1"/>
          </p:nvPr>
        </p:nvSpPr>
        <p:spPr>
          <a:xfrm>
            <a:off x="912286" y="1143000"/>
            <a:ext cx="10512306" cy="4799013"/>
          </a:xfrm>
        </p:spPr>
        <p:txBody>
          <a:bodyPr/>
          <a:lstStyle/>
          <a:p>
            <a:pPr marL="0" indent="0">
              <a:spcBef>
                <a:spcPts val="1800"/>
              </a:spcBef>
              <a:spcAft>
                <a:spcPts val="0"/>
              </a:spcAft>
              <a:buNone/>
            </a:pPr>
            <a:r>
              <a:rPr lang="en-US" sz="2500" dirty="0">
                <a:solidFill>
                  <a:srgbClr val="0432FF"/>
                </a:solidFill>
              </a:rPr>
              <a:t>Introduction: </a:t>
            </a:r>
            <a:r>
              <a:rPr lang="en-US" sz="2500" dirty="0">
                <a:solidFill>
                  <a:schemeClr val="tx1"/>
                </a:solidFill>
              </a:rPr>
              <a:t>Identification of Appropriate Candidates for Agents Targeting the PI3K/AKT/mTOR Pathway </a:t>
            </a:r>
          </a:p>
          <a:p>
            <a:pPr marL="0" indent="0">
              <a:spcBef>
                <a:spcPts val="1800"/>
              </a:spcBef>
              <a:spcAft>
                <a:spcPts val="0"/>
              </a:spcAft>
              <a:buNone/>
            </a:pPr>
            <a:r>
              <a:rPr lang="en-US" sz="2500" dirty="0">
                <a:solidFill>
                  <a:srgbClr val="0432FF"/>
                </a:solidFill>
              </a:rPr>
              <a:t>Module 1: </a:t>
            </a:r>
            <a:r>
              <a:rPr lang="en-US" sz="2500" dirty="0">
                <a:solidFill>
                  <a:schemeClr val="tx1"/>
                </a:solidFill>
              </a:rPr>
              <a:t>Role of Inavolisib in HR-Positive Metastatic Breast Cancer (mBC)</a:t>
            </a:r>
          </a:p>
          <a:p>
            <a:pPr marL="0" indent="0">
              <a:spcBef>
                <a:spcPts val="1800"/>
              </a:spcBef>
              <a:spcAft>
                <a:spcPts val="0"/>
              </a:spcAft>
              <a:buNone/>
            </a:pPr>
            <a:r>
              <a:rPr lang="en-US" sz="2500" dirty="0">
                <a:solidFill>
                  <a:srgbClr val="0432FF"/>
                </a:solidFill>
              </a:rPr>
              <a:t>Module 2: </a:t>
            </a:r>
            <a:r>
              <a:rPr lang="en-US" sz="2500" dirty="0">
                <a:solidFill>
                  <a:schemeClr val="tx1"/>
                </a:solidFill>
              </a:rPr>
              <a:t>Strategies to Prevent and Manage Hyperglycemia</a:t>
            </a:r>
          </a:p>
          <a:p>
            <a:pPr marL="0" indent="0">
              <a:spcBef>
                <a:spcPts val="1800"/>
              </a:spcBef>
              <a:spcAft>
                <a:spcPts val="0"/>
              </a:spcAft>
              <a:buNone/>
            </a:pPr>
            <a:r>
              <a:rPr lang="en-US" sz="2500" dirty="0">
                <a:solidFill>
                  <a:srgbClr val="0432FF"/>
                </a:solidFill>
              </a:rPr>
              <a:t>Module 3: </a:t>
            </a:r>
            <a:r>
              <a:rPr lang="en-US" sz="2500" dirty="0">
                <a:solidFill>
                  <a:schemeClr val="tx1"/>
                </a:solidFill>
              </a:rPr>
              <a:t>Clinical Utility of Capivasertib for HR-Positive mBC </a:t>
            </a:r>
          </a:p>
          <a:p>
            <a:pPr marL="0" indent="0">
              <a:spcBef>
                <a:spcPts val="1800"/>
              </a:spcBef>
              <a:spcAft>
                <a:spcPts val="0"/>
              </a:spcAft>
              <a:buNone/>
            </a:pPr>
            <a:r>
              <a:rPr lang="en-US" sz="2500" dirty="0">
                <a:solidFill>
                  <a:srgbClr val="0432FF"/>
                </a:solidFill>
              </a:rPr>
              <a:t>Module 4: </a:t>
            </a:r>
            <a:r>
              <a:rPr lang="en-US" sz="2500" dirty="0">
                <a:solidFill>
                  <a:schemeClr val="tx1"/>
                </a:solidFill>
              </a:rPr>
              <a:t>Mitigation and Management of Gastrointestinal Adverse Events </a:t>
            </a:r>
          </a:p>
          <a:p>
            <a:pPr marL="0" indent="0">
              <a:spcBef>
                <a:spcPts val="1800"/>
              </a:spcBef>
              <a:spcAft>
                <a:spcPts val="0"/>
              </a:spcAft>
              <a:buNone/>
            </a:pPr>
            <a:r>
              <a:rPr lang="en-US" sz="2500" dirty="0">
                <a:solidFill>
                  <a:schemeClr val="bg1"/>
                </a:solidFill>
              </a:rPr>
              <a:t>Module 5: Management of Dermatologic Adverse Events </a:t>
            </a:r>
          </a:p>
          <a:p>
            <a:pPr marL="0" indent="0">
              <a:spcBef>
                <a:spcPts val="1800"/>
              </a:spcBef>
              <a:spcAft>
                <a:spcPts val="0"/>
              </a:spcAft>
              <a:buNone/>
            </a:pPr>
            <a:r>
              <a:rPr lang="en-US" sz="2500" dirty="0">
                <a:solidFill>
                  <a:srgbClr val="0432FF"/>
                </a:solidFill>
              </a:rPr>
              <a:t>Module 6: </a:t>
            </a:r>
            <a:r>
              <a:rPr lang="en-US" sz="2500" dirty="0">
                <a:solidFill>
                  <a:schemeClr val="tx1"/>
                </a:solidFill>
              </a:rPr>
              <a:t>Potential Role of Gedatolisib in the Management of HR-Positive mBC</a:t>
            </a:r>
          </a:p>
          <a:p>
            <a:pPr marL="0" indent="0">
              <a:spcBef>
                <a:spcPts val="1800"/>
              </a:spcBef>
              <a:spcAft>
                <a:spcPts val="0"/>
              </a:spcAft>
              <a:buNone/>
            </a:pPr>
            <a:r>
              <a:rPr lang="en-US" sz="2500" dirty="0">
                <a:solidFill>
                  <a:srgbClr val="0432FF"/>
                </a:solidFill>
              </a:rPr>
              <a:t>Module 7: </a:t>
            </a:r>
            <a:r>
              <a:rPr lang="en-US" sz="2500" dirty="0">
                <a:solidFill>
                  <a:schemeClr val="tx1"/>
                </a:solidFill>
              </a:rPr>
              <a:t>Monitoring and Management of Cytopenias</a:t>
            </a:r>
          </a:p>
        </p:txBody>
      </p:sp>
    </p:spTree>
    <p:extLst>
      <p:ext uri="{BB962C8B-B14F-4D97-AF65-F5344CB8AC3E}">
        <p14:creationId xmlns:p14="http://schemas.microsoft.com/office/powerpoint/2010/main" val="25114044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9BF7AA6-C4D8-B252-5887-A0BCEC5B18EC}"/>
              </a:ext>
            </a:extLst>
          </p:cNvPr>
          <p:cNvSpPr>
            <a:spLocks noGrp="1"/>
          </p:cNvSpPr>
          <p:nvPr>
            <p:ph type="ctrTitle"/>
          </p:nvPr>
        </p:nvSpPr>
        <p:spPr>
          <a:xfrm>
            <a:off x="1524000" y="1122363"/>
            <a:ext cx="9416716" cy="2387600"/>
          </a:xfrm>
        </p:spPr>
        <p:txBody>
          <a:bodyPr>
            <a:noAutofit/>
          </a:bodyPr>
          <a:lstStyle/>
          <a:p>
            <a:r>
              <a:rPr lang="en-US" sz="4800" b="1" dirty="0"/>
              <a:t>Dermatologic Adverse Events Associated with Agents Targeting the PI3K/AKT/mTOR Pathway</a:t>
            </a:r>
            <a:endParaRPr lang="en-US" sz="4800" dirty="0"/>
          </a:p>
        </p:txBody>
      </p:sp>
      <p:sp>
        <p:nvSpPr>
          <p:cNvPr id="6" name="Subtitle 5">
            <a:extLst>
              <a:ext uri="{FF2B5EF4-FFF2-40B4-BE49-F238E27FC236}">
                <a16:creationId xmlns:a16="http://schemas.microsoft.com/office/drawing/2014/main" id="{1BFFF80F-E922-B693-3623-B8E0C0625391}"/>
              </a:ext>
            </a:extLst>
          </p:cNvPr>
          <p:cNvSpPr>
            <a:spLocks noGrp="1"/>
          </p:cNvSpPr>
          <p:nvPr>
            <p:ph type="subTitle" idx="1"/>
          </p:nvPr>
        </p:nvSpPr>
        <p:spPr>
          <a:xfrm>
            <a:off x="1524000" y="4079875"/>
            <a:ext cx="9144000" cy="1655762"/>
          </a:xfrm>
        </p:spPr>
        <p:txBody>
          <a:bodyPr>
            <a:normAutofit lnSpcReduction="10000"/>
          </a:bodyPr>
          <a:lstStyle/>
          <a:p>
            <a:r>
              <a:rPr lang="en-US" b="1" dirty="0"/>
              <a:t>Melissa </a:t>
            </a:r>
            <a:r>
              <a:rPr lang="en-US" b="1" dirty="0" err="1"/>
              <a:t>Rikal</a:t>
            </a:r>
            <a:r>
              <a:rPr lang="en-US" b="1" dirty="0"/>
              <a:t>, FNP-BC, AOCNP</a:t>
            </a:r>
          </a:p>
          <a:p>
            <a:r>
              <a:rPr lang="en-US" dirty="0"/>
              <a:t>Nurse Practitioner</a:t>
            </a:r>
          </a:p>
          <a:p>
            <a:r>
              <a:rPr lang="en-US" dirty="0"/>
              <a:t>Sarah Cannon Research Institute</a:t>
            </a:r>
          </a:p>
          <a:p>
            <a:r>
              <a:rPr lang="en-US" dirty="0"/>
              <a:t>Nashville, Tennessee</a:t>
            </a:r>
          </a:p>
        </p:txBody>
      </p:sp>
    </p:spTree>
    <p:extLst>
      <p:ext uri="{BB962C8B-B14F-4D97-AF65-F5344CB8AC3E}">
        <p14:creationId xmlns:p14="http://schemas.microsoft.com/office/powerpoint/2010/main" val="29930035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BE01CA-9FCE-8C0F-20DE-0767991E6888}"/>
              </a:ext>
            </a:extLst>
          </p:cNvPr>
          <p:cNvSpPr>
            <a:spLocks noGrp="1"/>
          </p:cNvSpPr>
          <p:nvPr>
            <p:ph idx="1"/>
          </p:nvPr>
        </p:nvSpPr>
        <p:spPr/>
        <p:txBody>
          <a:bodyPr>
            <a:normAutofit fontScale="62500" lnSpcReduction="20000"/>
          </a:bodyPr>
          <a:lstStyle/>
          <a:p>
            <a:r>
              <a:rPr lang="en-US" b="1" dirty="0"/>
              <a:t>Most frequent dermatologic AEs across all agents</a:t>
            </a:r>
            <a:endParaRPr lang="en-US" dirty="0"/>
          </a:p>
          <a:p>
            <a:pPr lvl="1"/>
            <a:r>
              <a:rPr lang="en-US" dirty="0"/>
              <a:t>Maculopapular rash </a:t>
            </a:r>
          </a:p>
          <a:p>
            <a:pPr lvl="1"/>
            <a:r>
              <a:rPr lang="en-US" dirty="0"/>
              <a:t>Pruritus</a:t>
            </a:r>
          </a:p>
          <a:p>
            <a:pPr lvl="1"/>
            <a:r>
              <a:rPr lang="en-US" dirty="0"/>
              <a:t>Dry skin </a:t>
            </a:r>
          </a:p>
          <a:p>
            <a:r>
              <a:rPr lang="en-US" b="1" dirty="0"/>
              <a:t>Alpelisib (PI3K</a:t>
            </a:r>
            <a:r>
              <a:rPr lang="el-GR" b="1" dirty="0"/>
              <a:t>α </a:t>
            </a:r>
            <a:r>
              <a:rPr lang="en-US" b="1" dirty="0"/>
              <a:t>inhibitor)</a:t>
            </a:r>
            <a:r>
              <a:rPr lang="en-US" dirty="0"/>
              <a:t> </a:t>
            </a:r>
          </a:p>
          <a:p>
            <a:pPr lvl="1"/>
            <a:r>
              <a:rPr lang="en-US" dirty="0"/>
              <a:t>Rash: ~45–64% all grades </a:t>
            </a:r>
          </a:p>
          <a:p>
            <a:pPr lvl="1"/>
            <a:r>
              <a:rPr lang="en-US" dirty="0"/>
              <a:t>Grade ≥3 rash: ~2–20% depending on prophylaxis </a:t>
            </a:r>
          </a:p>
          <a:p>
            <a:r>
              <a:rPr lang="en-US" b="1" dirty="0"/>
              <a:t>Capivasertib (AKT inhibitor)</a:t>
            </a:r>
            <a:r>
              <a:rPr lang="en-US" dirty="0"/>
              <a:t> </a:t>
            </a:r>
          </a:p>
          <a:p>
            <a:pPr lvl="1"/>
            <a:r>
              <a:rPr lang="en-US" dirty="0"/>
              <a:t>Broad cutaneous AEs: 35% all grades</a:t>
            </a:r>
          </a:p>
          <a:p>
            <a:pPr lvl="1"/>
            <a:r>
              <a:rPr lang="en-US" dirty="0"/>
              <a:t>Grade ≥3 rash: ~12% </a:t>
            </a:r>
          </a:p>
          <a:p>
            <a:r>
              <a:rPr lang="en-US" b="1" dirty="0"/>
              <a:t>Inavolisib (PI3K</a:t>
            </a:r>
            <a:r>
              <a:rPr lang="el-GR" b="1" dirty="0"/>
              <a:t>α </a:t>
            </a:r>
            <a:r>
              <a:rPr lang="en-US" b="1" dirty="0"/>
              <a:t>inhibitor)</a:t>
            </a:r>
            <a:r>
              <a:rPr lang="en-US" dirty="0"/>
              <a:t> </a:t>
            </a:r>
          </a:p>
          <a:p>
            <a:pPr lvl="1"/>
            <a:r>
              <a:rPr lang="en-US" dirty="0"/>
              <a:t>Rash ~25% all grades</a:t>
            </a:r>
          </a:p>
          <a:p>
            <a:pPr lvl="1"/>
            <a:r>
              <a:rPr lang="en-US" dirty="0"/>
              <a:t>Grade ≥ 3: rare</a:t>
            </a:r>
          </a:p>
          <a:p>
            <a:r>
              <a:rPr lang="en-US" b="1" dirty="0"/>
              <a:t>Gedatolisib (dual PI3K/mTOR inhibitor)</a:t>
            </a:r>
            <a:r>
              <a:rPr lang="en-US" dirty="0"/>
              <a:t> </a:t>
            </a:r>
          </a:p>
          <a:p>
            <a:pPr lvl="1"/>
            <a:r>
              <a:rPr lang="en-US" dirty="0"/>
              <a:t>Eczematous and morbilliform eruptions most common ~27-32% all grades</a:t>
            </a:r>
          </a:p>
          <a:p>
            <a:pPr lvl="1"/>
            <a:r>
              <a:rPr lang="en-US" dirty="0"/>
              <a:t>Grade ≥ 3: ~3-4%</a:t>
            </a:r>
          </a:p>
          <a:p>
            <a:endParaRPr lang="en-US" dirty="0"/>
          </a:p>
          <a:p>
            <a:endParaRPr lang="en-US" dirty="0"/>
          </a:p>
        </p:txBody>
      </p:sp>
      <p:sp>
        <p:nvSpPr>
          <p:cNvPr id="4" name="Rectangle 1">
            <a:extLst>
              <a:ext uri="{FF2B5EF4-FFF2-40B4-BE49-F238E27FC236}">
                <a16:creationId xmlns:a16="http://schemas.microsoft.com/office/drawing/2014/main" id="{AF70A198-A2D7-736E-82C2-3B63D70508A2}"/>
              </a:ext>
            </a:extLst>
          </p:cNvPr>
          <p:cNvSpPr>
            <a:spLocks noGrp="1" noChangeArrowheads="1"/>
          </p:cNvSpPr>
          <p:nvPr>
            <p:ph type="title"/>
          </p:nvPr>
        </p:nvSpPr>
        <p:spPr bwMode="auto">
          <a:xfrm>
            <a:off x="838200" y="581100"/>
            <a:ext cx="109619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rial" panose="020B0604020202020204" pitchFamily="34" charset="0"/>
              </a:rPr>
              <a:t>Dermatologic Adverse Events Associated with Agents Targeting the PI3K/AKT/mTOR Pathway </a:t>
            </a:r>
          </a:p>
        </p:txBody>
      </p:sp>
    </p:spTree>
    <p:extLst>
      <p:ext uri="{BB962C8B-B14F-4D97-AF65-F5344CB8AC3E}">
        <p14:creationId xmlns:p14="http://schemas.microsoft.com/office/powerpoint/2010/main" val="303157891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85FC2-7903-E249-0C18-56112D87D265}"/>
              </a:ext>
            </a:extLst>
          </p:cNvPr>
          <p:cNvSpPr>
            <a:spLocks noGrp="1"/>
          </p:cNvSpPr>
          <p:nvPr>
            <p:ph type="title"/>
          </p:nvPr>
        </p:nvSpPr>
        <p:spPr>
          <a:xfrm>
            <a:off x="1001486" y="625953"/>
            <a:ext cx="10352314" cy="1009651"/>
          </a:xfrm>
        </p:spPr>
        <p:txBody>
          <a:bodyPr>
            <a:normAutofit fontScale="90000"/>
          </a:bodyPr>
          <a:lstStyle/>
          <a:p>
            <a:r>
              <a:rPr lang="en-US" b="1" dirty="0"/>
              <a:t>Role of Prophylactic Antihistamines</a:t>
            </a:r>
            <a:br>
              <a:rPr lang="en-US" b="1" dirty="0"/>
            </a:br>
            <a:r>
              <a:rPr lang="en-US" b="1" dirty="0"/>
              <a:t>to Mitigate Dermatologic AEs with PI3K/AKT/mTOR Inhibitors</a:t>
            </a:r>
            <a:endParaRPr lang="en-US" dirty="0"/>
          </a:p>
        </p:txBody>
      </p:sp>
      <p:sp>
        <p:nvSpPr>
          <p:cNvPr id="3" name="Content Placeholder 2">
            <a:extLst>
              <a:ext uri="{FF2B5EF4-FFF2-40B4-BE49-F238E27FC236}">
                <a16:creationId xmlns:a16="http://schemas.microsoft.com/office/drawing/2014/main" id="{9533037A-0A3A-7503-74CF-B80B459B4C0D}"/>
              </a:ext>
            </a:extLst>
          </p:cNvPr>
          <p:cNvSpPr>
            <a:spLocks noGrp="1"/>
          </p:cNvSpPr>
          <p:nvPr>
            <p:ph idx="1"/>
          </p:nvPr>
        </p:nvSpPr>
        <p:spPr>
          <a:xfrm>
            <a:off x="838200" y="2266300"/>
            <a:ext cx="10515600" cy="4351338"/>
          </a:xfrm>
        </p:spPr>
        <p:txBody>
          <a:bodyPr>
            <a:normAutofit fontScale="92500" lnSpcReduction="20000"/>
          </a:bodyPr>
          <a:lstStyle/>
          <a:p>
            <a:r>
              <a:rPr lang="en-US" dirty="0"/>
              <a:t>Rationale for antihistamine use</a:t>
            </a:r>
          </a:p>
          <a:p>
            <a:pPr lvl="1"/>
            <a:r>
              <a:rPr lang="en-US" dirty="0"/>
              <a:t>Dermatologic AEs are common and often early-onset (within 2–4 weeks) </a:t>
            </a:r>
          </a:p>
          <a:p>
            <a:pPr lvl="1"/>
            <a:r>
              <a:rPr lang="en-US" dirty="0"/>
              <a:t>Likely mediated by immune and inflammatory pathways (histamine release, cytokines) </a:t>
            </a:r>
          </a:p>
          <a:p>
            <a:r>
              <a:rPr lang="en-US" dirty="0"/>
              <a:t>Antihistamines help reduce pruritus and rash severity</a:t>
            </a:r>
          </a:p>
          <a:p>
            <a:r>
              <a:rPr lang="en-US" dirty="0"/>
              <a:t>Strongest data with alpelisib</a:t>
            </a:r>
          </a:p>
          <a:p>
            <a:pPr lvl="1"/>
            <a:r>
              <a:rPr lang="en-US" dirty="0"/>
              <a:t>Prophylactic antihistamines ↓ incidence of all grade rash by 50% </a:t>
            </a:r>
          </a:p>
          <a:p>
            <a:pPr lvl="1"/>
            <a:r>
              <a:rPr lang="en-US" dirty="0"/>
              <a:t>Reduction in Grade ≥3 rash by 40% and reduced treatment interruptions</a:t>
            </a:r>
          </a:p>
          <a:p>
            <a:r>
              <a:rPr lang="en-US" dirty="0"/>
              <a:t>Recommended Approach</a:t>
            </a:r>
          </a:p>
          <a:p>
            <a:pPr lvl="1"/>
            <a:r>
              <a:rPr lang="en-US" dirty="0"/>
              <a:t>Initiate at start of therapy (Day 1) </a:t>
            </a:r>
          </a:p>
          <a:p>
            <a:pPr lvl="1"/>
            <a:r>
              <a:rPr lang="en-US" dirty="0"/>
              <a:t>Continue for first 4–8 weeks (highest risk period) </a:t>
            </a:r>
          </a:p>
          <a:p>
            <a:pPr lvl="1"/>
            <a:r>
              <a:rPr lang="en-US" dirty="0"/>
              <a:t>Consider longer duration if prior rash </a:t>
            </a:r>
          </a:p>
          <a:p>
            <a:pPr lvl="1"/>
            <a:r>
              <a:rPr lang="en-US" dirty="0"/>
              <a:t>Use non-sedating antihistamines when able- fexofenadine, cetirizine, loratadine</a:t>
            </a:r>
          </a:p>
          <a:p>
            <a:endParaRPr lang="en-US" dirty="0"/>
          </a:p>
          <a:p>
            <a:endParaRPr lang="en-US" dirty="0"/>
          </a:p>
        </p:txBody>
      </p:sp>
    </p:spTree>
    <p:extLst>
      <p:ext uri="{BB962C8B-B14F-4D97-AF65-F5344CB8AC3E}">
        <p14:creationId xmlns:p14="http://schemas.microsoft.com/office/powerpoint/2010/main" val="286188886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82222-607D-8B30-E523-051EA0388377}"/>
              </a:ext>
            </a:extLst>
          </p:cNvPr>
          <p:cNvSpPr>
            <a:spLocks noGrp="1"/>
          </p:cNvSpPr>
          <p:nvPr>
            <p:ph type="title"/>
          </p:nvPr>
        </p:nvSpPr>
        <p:spPr/>
        <p:txBody>
          <a:bodyPr/>
          <a:lstStyle/>
          <a:p>
            <a:r>
              <a:rPr lang="en-US" dirty="0"/>
              <a:t>Topical Management of Dermatologic AEs</a:t>
            </a:r>
          </a:p>
        </p:txBody>
      </p:sp>
      <p:sp>
        <p:nvSpPr>
          <p:cNvPr id="3" name="Content Placeholder 2">
            <a:extLst>
              <a:ext uri="{FF2B5EF4-FFF2-40B4-BE49-F238E27FC236}">
                <a16:creationId xmlns:a16="http://schemas.microsoft.com/office/drawing/2014/main" id="{FD076E5E-EE29-6A5E-8AF7-3F08058947CF}"/>
              </a:ext>
            </a:extLst>
          </p:cNvPr>
          <p:cNvSpPr>
            <a:spLocks noGrp="1"/>
          </p:cNvSpPr>
          <p:nvPr>
            <p:ph idx="1"/>
          </p:nvPr>
        </p:nvSpPr>
        <p:spPr/>
        <p:txBody>
          <a:bodyPr>
            <a:normAutofit fontScale="85000" lnSpcReduction="20000"/>
          </a:bodyPr>
          <a:lstStyle/>
          <a:p>
            <a:pPr marL="0" indent="0">
              <a:buNone/>
            </a:pPr>
            <a:r>
              <a:rPr lang="en-US" b="1" dirty="0"/>
              <a:t>1. Emollients</a:t>
            </a:r>
          </a:p>
          <a:p>
            <a:pPr lvl="1"/>
            <a:r>
              <a:rPr lang="en-US" dirty="0"/>
              <a:t>Start at treatment initiation and continue throughout therapy</a:t>
            </a:r>
          </a:p>
          <a:p>
            <a:pPr lvl="1"/>
            <a:r>
              <a:rPr lang="en-US" dirty="0"/>
              <a:t>Thick creams/ointments (ceramide-based preferred) </a:t>
            </a:r>
          </a:p>
          <a:p>
            <a:pPr lvl="1"/>
            <a:r>
              <a:rPr lang="en-US" dirty="0"/>
              <a:t>↓ Xerosis and pruritus and supports skin barrier integrity</a:t>
            </a:r>
          </a:p>
          <a:p>
            <a:pPr marL="0" indent="0">
              <a:buNone/>
            </a:pPr>
            <a:r>
              <a:rPr lang="en-US" b="1" dirty="0"/>
              <a:t>2. Topical Corticosteroids </a:t>
            </a:r>
          </a:p>
          <a:p>
            <a:pPr lvl="1"/>
            <a:r>
              <a:rPr lang="en-US" dirty="0"/>
              <a:t>At first sign of rash </a:t>
            </a:r>
          </a:p>
          <a:p>
            <a:pPr lvl="1"/>
            <a:r>
              <a:rPr lang="en-US" dirty="0"/>
              <a:t>Low–moderate potency (e.g., hydrocortisone, triamcinolone) for most areas </a:t>
            </a:r>
          </a:p>
          <a:p>
            <a:pPr lvl="1"/>
            <a:r>
              <a:rPr lang="en-US" dirty="0"/>
              <a:t>Avoid high potency on face/intertriginous areas </a:t>
            </a:r>
          </a:p>
          <a:p>
            <a:pPr lvl="1"/>
            <a:r>
              <a:rPr lang="en-US" dirty="0"/>
              <a:t>↓ Inflammation and erythema,↓ progression to Grade ≥2 rash </a:t>
            </a:r>
          </a:p>
          <a:p>
            <a:pPr marL="0" indent="0">
              <a:buNone/>
            </a:pPr>
            <a:r>
              <a:rPr lang="en-US" b="1" dirty="0"/>
              <a:t>3. Topical Antibiotics </a:t>
            </a:r>
          </a:p>
          <a:p>
            <a:pPr lvl="1"/>
            <a:r>
              <a:rPr lang="en-US" dirty="0"/>
              <a:t>Use if signs of secondary infection: crusting, pustules, oozing </a:t>
            </a:r>
          </a:p>
          <a:p>
            <a:pPr lvl="1"/>
            <a:r>
              <a:rPr lang="en-US" dirty="0"/>
              <a:t>Options: mupirocin, topical clindamycin</a:t>
            </a:r>
          </a:p>
          <a:p>
            <a:pPr marL="0" indent="0">
              <a:buNone/>
            </a:pPr>
            <a:r>
              <a:rPr lang="en-US" b="1" dirty="0"/>
              <a:t>4. Systemic/Oral Corticosteroids</a:t>
            </a:r>
          </a:p>
          <a:p>
            <a:pPr lvl="1"/>
            <a:r>
              <a:rPr lang="en-US" dirty="0"/>
              <a:t>Use if Grade 3/Severe Rash in addition to holding treatment and referral to dermatology.</a:t>
            </a:r>
          </a:p>
          <a:p>
            <a:endParaRPr lang="en-US" dirty="0"/>
          </a:p>
        </p:txBody>
      </p:sp>
    </p:spTree>
    <p:extLst>
      <p:ext uri="{BB962C8B-B14F-4D97-AF65-F5344CB8AC3E}">
        <p14:creationId xmlns:p14="http://schemas.microsoft.com/office/powerpoint/2010/main" val="12797450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8EF62C2-9E3F-6FC9-DDC6-F3D509667856}"/>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391016159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BBE955-6952-B091-3FE2-85111B36DD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5677D1-1616-8129-2A68-C4BCD2DE3743}"/>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291368112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6E9DC-F815-64B2-EA4C-1DE05EBFEF8E}"/>
              </a:ext>
            </a:extLst>
          </p:cNvPr>
          <p:cNvSpPr>
            <a:spLocks noGrp="1"/>
          </p:cNvSpPr>
          <p:nvPr>
            <p:ph type="title"/>
          </p:nvPr>
        </p:nvSpPr>
        <p:spPr/>
        <p:txBody>
          <a:bodyPr/>
          <a:lstStyle/>
          <a:p>
            <a:r>
              <a:rPr lang="en-US" b="1" dirty="0"/>
              <a:t>Case: Managing Rash on Capivasertib</a:t>
            </a:r>
            <a:br>
              <a:rPr lang="en-US" dirty="0"/>
            </a:br>
            <a:endParaRPr lang="en-US" dirty="0"/>
          </a:p>
        </p:txBody>
      </p:sp>
      <p:sp>
        <p:nvSpPr>
          <p:cNvPr id="3" name="Content Placeholder 2">
            <a:extLst>
              <a:ext uri="{FF2B5EF4-FFF2-40B4-BE49-F238E27FC236}">
                <a16:creationId xmlns:a16="http://schemas.microsoft.com/office/drawing/2014/main" id="{5FE33D77-42C0-AD76-8BAC-5170C7A36BB2}"/>
              </a:ext>
            </a:extLst>
          </p:cNvPr>
          <p:cNvSpPr>
            <a:spLocks noGrp="1"/>
          </p:cNvSpPr>
          <p:nvPr>
            <p:ph idx="1"/>
          </p:nvPr>
        </p:nvSpPr>
        <p:spPr>
          <a:xfrm>
            <a:off x="478971" y="1349829"/>
            <a:ext cx="11045622" cy="4827134"/>
          </a:xfrm>
        </p:spPr>
        <p:txBody>
          <a:bodyPr>
            <a:normAutofit/>
          </a:bodyPr>
          <a:lstStyle/>
          <a:p>
            <a:pPr marL="0" indent="0">
              <a:buNone/>
            </a:pPr>
            <a:r>
              <a:rPr lang="en-US" b="1" dirty="0"/>
              <a:t>Patient:</a:t>
            </a:r>
            <a:r>
              <a:rPr lang="en-US" dirty="0"/>
              <a:t> 42-year-old female with HR+/HER2- metastatic breast cancer. She is a single parent w/ limited support. She holds an hourly paid job and cannot miss work easily. She has ongoing body image concerns that were initially triggered by alopecia that occurred during adjuvant chemotherapy. She lives far from the outpatient oncology clinic.</a:t>
            </a:r>
            <a:br>
              <a:rPr lang="en-US" dirty="0"/>
            </a:br>
            <a:r>
              <a:rPr lang="en-US" b="1" dirty="0"/>
              <a:t>History:</a:t>
            </a:r>
            <a:endParaRPr lang="en-US" dirty="0"/>
          </a:p>
          <a:p>
            <a:pPr lvl="1"/>
            <a:r>
              <a:rPr lang="en-US" dirty="0"/>
              <a:t>Prior early-stage breast cancer (treated with surgery, chemo, endocrine therapy)</a:t>
            </a:r>
          </a:p>
          <a:p>
            <a:pPr lvl="1"/>
            <a:r>
              <a:rPr lang="en-US" dirty="0"/>
              <a:t>Progressed on first line CDK4/6 inhibitor + AI</a:t>
            </a:r>
          </a:p>
          <a:p>
            <a:pPr lvl="1"/>
            <a:r>
              <a:rPr lang="en-US" dirty="0"/>
              <a:t>NGS liquid biopsy shows PTEN mutation</a:t>
            </a:r>
          </a:p>
          <a:p>
            <a:pPr marL="0" indent="0">
              <a:buNone/>
            </a:pPr>
            <a:r>
              <a:rPr lang="en-US" b="1" dirty="0"/>
              <a:t>Current Therapy:</a:t>
            </a:r>
            <a:r>
              <a:rPr lang="en-US" dirty="0"/>
              <a:t> Capivasertib + Fulvestrant</a:t>
            </a:r>
          </a:p>
          <a:p>
            <a:endParaRPr lang="en-US" dirty="0"/>
          </a:p>
          <a:p>
            <a:endParaRPr lang="en-US" dirty="0"/>
          </a:p>
        </p:txBody>
      </p:sp>
    </p:spTree>
    <p:extLst>
      <p:ext uri="{BB962C8B-B14F-4D97-AF65-F5344CB8AC3E}">
        <p14:creationId xmlns:p14="http://schemas.microsoft.com/office/powerpoint/2010/main" val="265032063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673F4-E221-AAD1-5498-CD1EC7BFFC7E}"/>
              </a:ext>
            </a:extLst>
          </p:cNvPr>
          <p:cNvSpPr>
            <a:spLocks noGrp="1"/>
          </p:cNvSpPr>
          <p:nvPr>
            <p:ph type="title"/>
          </p:nvPr>
        </p:nvSpPr>
        <p:spPr/>
        <p:txBody>
          <a:bodyPr/>
          <a:lstStyle/>
          <a:p>
            <a:r>
              <a:rPr lang="en-US" dirty="0"/>
              <a:t>Case continued</a:t>
            </a:r>
          </a:p>
        </p:txBody>
      </p:sp>
      <p:sp>
        <p:nvSpPr>
          <p:cNvPr id="3" name="Content Placeholder 2">
            <a:extLst>
              <a:ext uri="{FF2B5EF4-FFF2-40B4-BE49-F238E27FC236}">
                <a16:creationId xmlns:a16="http://schemas.microsoft.com/office/drawing/2014/main" id="{B6B17761-AF1D-0A73-3D83-CF4B141594F9}"/>
              </a:ext>
            </a:extLst>
          </p:cNvPr>
          <p:cNvSpPr>
            <a:spLocks noGrp="1"/>
          </p:cNvSpPr>
          <p:nvPr>
            <p:ph idx="1"/>
          </p:nvPr>
        </p:nvSpPr>
        <p:spPr/>
        <p:txBody>
          <a:bodyPr>
            <a:normAutofit/>
          </a:bodyPr>
          <a:lstStyle/>
          <a:p>
            <a:r>
              <a:rPr lang="en-US" dirty="0"/>
              <a:t>Week 3 on Therapy</a:t>
            </a:r>
          </a:p>
          <a:p>
            <a:pPr lvl="1"/>
            <a:r>
              <a:rPr lang="en-US" dirty="0"/>
              <a:t>Patient calls into clinic reporting diffuse pruritic rash (trunk + arms), sleep disruption due to itching. </a:t>
            </a:r>
          </a:p>
          <a:p>
            <a:pPr lvl="1"/>
            <a:r>
              <a:rPr lang="en-US" dirty="0"/>
              <a:t>Exam reveals maculopapular rash, grade 2</a:t>
            </a:r>
          </a:p>
          <a:p>
            <a:pPr lvl="1"/>
            <a:r>
              <a:rPr lang="en-US" dirty="0"/>
              <a:t>Management</a:t>
            </a:r>
          </a:p>
          <a:p>
            <a:pPr lvl="2"/>
            <a:r>
              <a:rPr lang="en-US" dirty="0"/>
              <a:t>Add medium–high potency topical corticosteroids</a:t>
            </a:r>
          </a:p>
          <a:p>
            <a:pPr lvl="2"/>
            <a:r>
              <a:rPr lang="en-US" dirty="0"/>
              <a:t>Continue topical emollient</a:t>
            </a:r>
          </a:p>
          <a:p>
            <a:pPr lvl="2"/>
            <a:r>
              <a:rPr lang="en-US" dirty="0"/>
              <a:t>Ensure she is taking a non-sedating antihistamine for daytime function</a:t>
            </a:r>
          </a:p>
          <a:p>
            <a:pPr lvl="2"/>
            <a:r>
              <a:rPr lang="en-US" dirty="0"/>
              <a:t>Ensure she is scheduled for her week 4 in-person visit for fulvestrant injection, labs and to assess rash in person.</a:t>
            </a:r>
          </a:p>
          <a:p>
            <a:endParaRPr lang="en-US" dirty="0"/>
          </a:p>
          <a:p>
            <a:endParaRPr lang="en-US" dirty="0"/>
          </a:p>
        </p:txBody>
      </p:sp>
    </p:spTree>
    <p:extLst>
      <p:ext uri="{BB962C8B-B14F-4D97-AF65-F5344CB8AC3E}">
        <p14:creationId xmlns:p14="http://schemas.microsoft.com/office/powerpoint/2010/main" val="104893457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708F-D6A0-BE2D-B22C-EE51DE4C03FE}"/>
              </a:ext>
            </a:extLst>
          </p:cNvPr>
          <p:cNvSpPr>
            <a:spLocks noGrp="1"/>
          </p:cNvSpPr>
          <p:nvPr>
            <p:ph type="title"/>
          </p:nvPr>
        </p:nvSpPr>
        <p:spPr>
          <a:xfrm>
            <a:off x="838200" y="0"/>
            <a:ext cx="10515600" cy="1325563"/>
          </a:xfrm>
        </p:spPr>
        <p:txBody>
          <a:bodyPr/>
          <a:lstStyle/>
          <a:p>
            <a:r>
              <a:rPr lang="en-US" dirty="0"/>
              <a:t>Case continued</a:t>
            </a:r>
          </a:p>
        </p:txBody>
      </p:sp>
      <p:sp>
        <p:nvSpPr>
          <p:cNvPr id="3" name="Content Placeholder 2">
            <a:extLst>
              <a:ext uri="{FF2B5EF4-FFF2-40B4-BE49-F238E27FC236}">
                <a16:creationId xmlns:a16="http://schemas.microsoft.com/office/drawing/2014/main" id="{39EC47DD-7A91-7CF8-45D1-59DA90A5D8E1}"/>
              </a:ext>
            </a:extLst>
          </p:cNvPr>
          <p:cNvSpPr>
            <a:spLocks noGrp="1"/>
          </p:cNvSpPr>
          <p:nvPr>
            <p:ph idx="1"/>
          </p:nvPr>
        </p:nvSpPr>
        <p:spPr>
          <a:xfrm>
            <a:off x="838199" y="1325562"/>
            <a:ext cx="10646229" cy="5328625"/>
          </a:xfrm>
        </p:spPr>
        <p:txBody>
          <a:bodyPr>
            <a:normAutofit fontScale="70000" lnSpcReduction="20000"/>
          </a:bodyPr>
          <a:lstStyle/>
          <a:p>
            <a:pPr>
              <a:lnSpc>
                <a:spcPct val="120000"/>
              </a:lnSpc>
              <a:spcBef>
                <a:spcPts val="0"/>
              </a:spcBef>
            </a:pPr>
            <a:r>
              <a:rPr lang="en-US" b="1" dirty="0"/>
              <a:t>Week 4 Update </a:t>
            </a:r>
          </a:p>
          <a:p>
            <a:pPr lvl="1">
              <a:lnSpc>
                <a:spcPct val="120000"/>
              </a:lnSpc>
              <a:spcBef>
                <a:spcPts val="0"/>
              </a:spcBef>
            </a:pPr>
            <a:r>
              <a:rPr lang="en-US" dirty="0"/>
              <a:t>Rash persists and worsens slightly</a:t>
            </a:r>
          </a:p>
          <a:p>
            <a:pPr lvl="1">
              <a:lnSpc>
                <a:spcPct val="120000"/>
              </a:lnSpc>
              <a:spcBef>
                <a:spcPts val="0"/>
              </a:spcBef>
            </a:pPr>
            <a:r>
              <a:rPr lang="en-US" dirty="0"/>
              <a:t>Still Grade 2 but more symptomatic</a:t>
            </a:r>
          </a:p>
          <a:p>
            <a:pPr lvl="1">
              <a:lnSpc>
                <a:spcPct val="120000"/>
              </a:lnSpc>
              <a:spcBef>
                <a:spcPts val="0"/>
              </a:spcBef>
            </a:pPr>
            <a:r>
              <a:rPr lang="en-US" dirty="0"/>
              <a:t>Patient distressed about her appearance + limited sleep due to pruritus</a:t>
            </a:r>
          </a:p>
          <a:p>
            <a:pPr>
              <a:lnSpc>
                <a:spcPct val="120000"/>
              </a:lnSpc>
              <a:spcBef>
                <a:spcPts val="600"/>
              </a:spcBef>
            </a:pPr>
            <a:r>
              <a:rPr lang="en-US" b="1" dirty="0"/>
              <a:t>Management</a:t>
            </a:r>
            <a:endParaRPr lang="en-US" dirty="0"/>
          </a:p>
          <a:p>
            <a:pPr lvl="1">
              <a:lnSpc>
                <a:spcPct val="120000"/>
              </a:lnSpc>
              <a:spcBef>
                <a:spcPts val="0"/>
              </a:spcBef>
            </a:pPr>
            <a:r>
              <a:rPr lang="en-US" dirty="0"/>
              <a:t>Temporarily interrupt capivasertib</a:t>
            </a:r>
          </a:p>
          <a:p>
            <a:pPr lvl="1">
              <a:lnSpc>
                <a:spcPct val="120000"/>
              </a:lnSpc>
              <a:spcBef>
                <a:spcPts val="0"/>
              </a:spcBef>
            </a:pPr>
            <a:r>
              <a:rPr lang="en-US" dirty="0"/>
              <a:t>Start short course oral corticosteroids</a:t>
            </a:r>
          </a:p>
          <a:p>
            <a:pPr lvl="1">
              <a:lnSpc>
                <a:spcPct val="120000"/>
              </a:lnSpc>
              <a:spcBef>
                <a:spcPts val="0"/>
              </a:spcBef>
            </a:pPr>
            <a:r>
              <a:rPr lang="en-US" dirty="0"/>
              <a:t>Continue topical therapy + antihistamines</a:t>
            </a:r>
          </a:p>
          <a:p>
            <a:pPr lvl="1">
              <a:lnSpc>
                <a:spcPct val="120000"/>
              </a:lnSpc>
              <a:spcBef>
                <a:spcPts val="0"/>
              </a:spcBef>
            </a:pPr>
            <a:r>
              <a:rPr lang="en-US" dirty="0"/>
              <a:t>Add diphenhydramine at bedtime to promote sleep and reduce pruritus</a:t>
            </a:r>
          </a:p>
          <a:p>
            <a:pPr lvl="1">
              <a:lnSpc>
                <a:spcPct val="120000"/>
              </a:lnSpc>
              <a:spcBef>
                <a:spcPts val="0"/>
              </a:spcBef>
            </a:pPr>
            <a:r>
              <a:rPr lang="en-US" dirty="0"/>
              <a:t>Arrange a telehealth follow-up due to work expectations and distance from the clinic. </a:t>
            </a:r>
          </a:p>
          <a:p>
            <a:pPr>
              <a:lnSpc>
                <a:spcPct val="120000"/>
              </a:lnSpc>
              <a:spcBef>
                <a:spcPts val="600"/>
              </a:spcBef>
            </a:pPr>
            <a:r>
              <a:rPr lang="en-US" b="1" dirty="0"/>
              <a:t>Week 5 Update During Telehealth Visit</a:t>
            </a:r>
          </a:p>
          <a:p>
            <a:pPr lvl="1">
              <a:lnSpc>
                <a:spcPct val="120000"/>
              </a:lnSpc>
              <a:spcBef>
                <a:spcPts val="0"/>
              </a:spcBef>
            </a:pPr>
            <a:r>
              <a:rPr lang="en-US" dirty="0"/>
              <a:t>Rash has improved to Grade 1</a:t>
            </a:r>
          </a:p>
          <a:p>
            <a:pPr lvl="1">
              <a:lnSpc>
                <a:spcPct val="120000"/>
              </a:lnSpc>
              <a:spcBef>
                <a:spcPts val="0"/>
              </a:spcBef>
            </a:pPr>
            <a:r>
              <a:rPr lang="en-US" dirty="0"/>
              <a:t>Restart capivasertib at dose reduction, continue topical corticosteroids, emollient and oral antihistamines</a:t>
            </a:r>
          </a:p>
          <a:p>
            <a:pPr>
              <a:lnSpc>
                <a:spcPct val="120000"/>
              </a:lnSpc>
              <a:spcBef>
                <a:spcPts val="600"/>
              </a:spcBef>
            </a:pPr>
            <a:r>
              <a:rPr lang="en-US" b="1" dirty="0"/>
              <a:t>Week 6 Update via telehealth Visit</a:t>
            </a:r>
          </a:p>
          <a:p>
            <a:pPr lvl="1">
              <a:lnSpc>
                <a:spcPct val="120000"/>
              </a:lnSpc>
              <a:spcBef>
                <a:spcPts val="0"/>
              </a:spcBef>
            </a:pPr>
            <a:r>
              <a:rPr lang="en-US" dirty="0"/>
              <a:t>Rash remains very mild and slowly improving. Patient is happy to have minimal impact on physical appearance. She is sleeping better and reports less pruritus. She is grateful to have not missed any work shifts since this was managed so promptly and follow ups were accommodated with telehealth visits. </a:t>
            </a:r>
          </a:p>
        </p:txBody>
      </p:sp>
    </p:spTree>
    <p:extLst>
      <p:ext uri="{BB962C8B-B14F-4D97-AF65-F5344CB8AC3E}">
        <p14:creationId xmlns:p14="http://schemas.microsoft.com/office/powerpoint/2010/main" val="255594243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E2BDC-6D3E-2071-657F-B53E2F9C72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6A18DE-3B44-6460-6B1A-7D1A3AA74B8E}"/>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7316232A-E5A2-7C48-40ED-4D1DD1847CB5}"/>
              </a:ext>
            </a:extLst>
          </p:cNvPr>
          <p:cNvSpPr>
            <a:spLocks noGrp="1"/>
          </p:cNvSpPr>
          <p:nvPr>
            <p:ph idx="1"/>
          </p:nvPr>
        </p:nvSpPr>
        <p:spPr>
          <a:xfrm>
            <a:off x="912286" y="1143000"/>
            <a:ext cx="10512306" cy="4799013"/>
          </a:xfrm>
        </p:spPr>
        <p:txBody>
          <a:bodyPr/>
          <a:lstStyle/>
          <a:p>
            <a:pPr marL="0" indent="0">
              <a:spcBef>
                <a:spcPts val="1800"/>
              </a:spcBef>
              <a:spcAft>
                <a:spcPts val="0"/>
              </a:spcAft>
              <a:buNone/>
            </a:pPr>
            <a:r>
              <a:rPr lang="en-US" sz="2500" dirty="0">
                <a:solidFill>
                  <a:srgbClr val="0432FF"/>
                </a:solidFill>
              </a:rPr>
              <a:t>Introduction: </a:t>
            </a:r>
            <a:r>
              <a:rPr lang="en-US" sz="2500" dirty="0">
                <a:solidFill>
                  <a:schemeClr val="tx1"/>
                </a:solidFill>
              </a:rPr>
              <a:t>Identification of Appropriate Candidates for Agents Targeting the PI3K/AKT/mTOR Pathway </a:t>
            </a:r>
          </a:p>
          <a:p>
            <a:pPr marL="0" indent="0">
              <a:spcBef>
                <a:spcPts val="1800"/>
              </a:spcBef>
              <a:spcAft>
                <a:spcPts val="0"/>
              </a:spcAft>
              <a:buNone/>
            </a:pPr>
            <a:r>
              <a:rPr lang="en-US" sz="2500" dirty="0">
                <a:solidFill>
                  <a:srgbClr val="0432FF"/>
                </a:solidFill>
              </a:rPr>
              <a:t>Module 1: </a:t>
            </a:r>
            <a:r>
              <a:rPr lang="en-US" sz="2500" dirty="0">
                <a:solidFill>
                  <a:schemeClr val="tx1"/>
                </a:solidFill>
              </a:rPr>
              <a:t>Role of Inavolisib in HR-Positive Metastatic Breast Cancer (mBC)</a:t>
            </a:r>
          </a:p>
          <a:p>
            <a:pPr marL="0" indent="0">
              <a:spcBef>
                <a:spcPts val="1800"/>
              </a:spcBef>
              <a:spcAft>
                <a:spcPts val="0"/>
              </a:spcAft>
              <a:buNone/>
            </a:pPr>
            <a:r>
              <a:rPr lang="en-US" sz="2500" dirty="0">
                <a:solidFill>
                  <a:srgbClr val="0432FF"/>
                </a:solidFill>
              </a:rPr>
              <a:t>Module 2: </a:t>
            </a:r>
            <a:r>
              <a:rPr lang="en-US" sz="2500" dirty="0">
                <a:solidFill>
                  <a:schemeClr val="tx1"/>
                </a:solidFill>
              </a:rPr>
              <a:t>Strategies to Prevent and Manage Hyperglycemia</a:t>
            </a:r>
          </a:p>
          <a:p>
            <a:pPr marL="0" indent="0">
              <a:spcBef>
                <a:spcPts val="1800"/>
              </a:spcBef>
              <a:spcAft>
                <a:spcPts val="0"/>
              </a:spcAft>
              <a:buNone/>
            </a:pPr>
            <a:r>
              <a:rPr lang="en-US" sz="2500" dirty="0">
                <a:solidFill>
                  <a:srgbClr val="0432FF"/>
                </a:solidFill>
              </a:rPr>
              <a:t>Module 3: </a:t>
            </a:r>
            <a:r>
              <a:rPr lang="en-US" sz="2500" dirty="0">
                <a:solidFill>
                  <a:schemeClr val="tx1"/>
                </a:solidFill>
              </a:rPr>
              <a:t>Clinical Utility of Capivasertib for HR-Positive mBC</a:t>
            </a:r>
            <a:r>
              <a:rPr lang="en-US" sz="2500" dirty="0">
                <a:solidFill>
                  <a:srgbClr val="0432FF"/>
                </a:solidFill>
              </a:rPr>
              <a:t> </a:t>
            </a:r>
          </a:p>
          <a:p>
            <a:pPr marL="0" indent="0">
              <a:spcBef>
                <a:spcPts val="1800"/>
              </a:spcBef>
              <a:spcAft>
                <a:spcPts val="0"/>
              </a:spcAft>
              <a:buNone/>
            </a:pPr>
            <a:r>
              <a:rPr lang="en-US" sz="2500" dirty="0">
                <a:solidFill>
                  <a:srgbClr val="0432FF"/>
                </a:solidFill>
              </a:rPr>
              <a:t>Module 4: </a:t>
            </a:r>
            <a:r>
              <a:rPr lang="en-US" sz="2500" dirty="0">
                <a:solidFill>
                  <a:schemeClr val="tx1"/>
                </a:solidFill>
              </a:rPr>
              <a:t>Mitigation and Management of Gastrointestinal Adverse Events </a:t>
            </a:r>
          </a:p>
          <a:p>
            <a:pPr marL="0" indent="0">
              <a:spcBef>
                <a:spcPts val="1800"/>
              </a:spcBef>
              <a:spcAft>
                <a:spcPts val="0"/>
              </a:spcAft>
              <a:buNone/>
            </a:pPr>
            <a:r>
              <a:rPr lang="en-US" sz="2500" dirty="0">
                <a:solidFill>
                  <a:srgbClr val="0432FF"/>
                </a:solidFill>
              </a:rPr>
              <a:t>Module 5: </a:t>
            </a:r>
            <a:r>
              <a:rPr lang="en-US" sz="2500" dirty="0">
                <a:solidFill>
                  <a:schemeClr val="tx1"/>
                </a:solidFill>
              </a:rPr>
              <a:t>Management of Dermatologic Adverse Events </a:t>
            </a:r>
          </a:p>
          <a:p>
            <a:pPr marL="0" indent="0">
              <a:spcBef>
                <a:spcPts val="1800"/>
              </a:spcBef>
              <a:spcAft>
                <a:spcPts val="0"/>
              </a:spcAft>
              <a:buNone/>
            </a:pPr>
            <a:r>
              <a:rPr lang="en-US" sz="2500" dirty="0">
                <a:solidFill>
                  <a:srgbClr val="0432FF"/>
                </a:solidFill>
              </a:rPr>
              <a:t>Module 6: </a:t>
            </a:r>
            <a:r>
              <a:rPr lang="en-US" sz="2500" dirty="0">
                <a:solidFill>
                  <a:schemeClr val="tx1"/>
                </a:solidFill>
              </a:rPr>
              <a:t>Potential Role of Gedatolisib in the Management of HR-Positive mBC</a:t>
            </a:r>
          </a:p>
          <a:p>
            <a:pPr marL="0" indent="0">
              <a:spcBef>
                <a:spcPts val="1800"/>
              </a:spcBef>
              <a:spcAft>
                <a:spcPts val="0"/>
              </a:spcAft>
              <a:buNone/>
            </a:pPr>
            <a:r>
              <a:rPr lang="en-US" sz="2500" dirty="0">
                <a:solidFill>
                  <a:srgbClr val="0432FF"/>
                </a:solidFill>
              </a:rPr>
              <a:t>Module 7: </a:t>
            </a:r>
            <a:r>
              <a:rPr lang="en-US" sz="2500" dirty="0">
                <a:solidFill>
                  <a:schemeClr val="tx1"/>
                </a:solidFill>
              </a:rPr>
              <a:t>Monitoring and Management of Cytopenias</a:t>
            </a:r>
          </a:p>
        </p:txBody>
      </p:sp>
    </p:spTree>
    <p:extLst>
      <p:ext uri="{BB962C8B-B14F-4D97-AF65-F5344CB8AC3E}">
        <p14:creationId xmlns:p14="http://schemas.microsoft.com/office/powerpoint/2010/main" val="183324408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A28E8-AA96-EE25-59EF-40D6E9FB904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5536DDF-1F30-543D-FAC2-FC66FFCB1A13}"/>
              </a:ext>
            </a:extLst>
          </p:cNvPr>
          <p:cNvSpPr/>
          <p:nvPr/>
        </p:nvSpPr>
        <p:spPr bwMode="auto">
          <a:xfrm>
            <a:off x="758948" y="5229200"/>
            <a:ext cx="10881668" cy="485800"/>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32EC82A5-B9D4-2D42-6150-DDA616B3CC85}"/>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3E0FB3CF-D663-302C-298A-767374A76CE1}"/>
              </a:ext>
            </a:extLst>
          </p:cNvPr>
          <p:cNvSpPr>
            <a:spLocks noGrp="1"/>
          </p:cNvSpPr>
          <p:nvPr>
            <p:ph idx="1"/>
          </p:nvPr>
        </p:nvSpPr>
        <p:spPr>
          <a:xfrm>
            <a:off x="912286" y="1143000"/>
            <a:ext cx="10512306" cy="4799013"/>
          </a:xfrm>
        </p:spPr>
        <p:txBody>
          <a:bodyPr/>
          <a:lstStyle/>
          <a:p>
            <a:pPr marL="0" indent="0">
              <a:spcBef>
                <a:spcPts val="1800"/>
              </a:spcBef>
              <a:spcAft>
                <a:spcPts val="0"/>
              </a:spcAft>
              <a:buNone/>
            </a:pPr>
            <a:r>
              <a:rPr lang="en-US" sz="2500" dirty="0">
                <a:solidFill>
                  <a:srgbClr val="0432FF"/>
                </a:solidFill>
              </a:rPr>
              <a:t>Introduction: </a:t>
            </a:r>
            <a:r>
              <a:rPr lang="en-US" sz="2500" dirty="0">
                <a:solidFill>
                  <a:schemeClr val="tx1"/>
                </a:solidFill>
              </a:rPr>
              <a:t>Identification of Appropriate Candidates for Agents Targeting the PI3K/AKT/mTOR Pathway </a:t>
            </a:r>
          </a:p>
          <a:p>
            <a:pPr marL="0" indent="0">
              <a:spcBef>
                <a:spcPts val="1800"/>
              </a:spcBef>
              <a:spcAft>
                <a:spcPts val="0"/>
              </a:spcAft>
              <a:buNone/>
            </a:pPr>
            <a:r>
              <a:rPr lang="en-US" sz="2500" dirty="0">
                <a:solidFill>
                  <a:srgbClr val="0432FF"/>
                </a:solidFill>
              </a:rPr>
              <a:t>Module 1: </a:t>
            </a:r>
            <a:r>
              <a:rPr lang="en-US" sz="2500" dirty="0">
                <a:solidFill>
                  <a:schemeClr val="tx1"/>
                </a:solidFill>
              </a:rPr>
              <a:t>Role of Inavolisib in HR-Positive Metastatic Breast Cancer (mBC)</a:t>
            </a:r>
          </a:p>
          <a:p>
            <a:pPr marL="0" indent="0">
              <a:spcBef>
                <a:spcPts val="1800"/>
              </a:spcBef>
              <a:spcAft>
                <a:spcPts val="0"/>
              </a:spcAft>
              <a:buNone/>
            </a:pPr>
            <a:r>
              <a:rPr lang="en-US" sz="2500" dirty="0">
                <a:solidFill>
                  <a:srgbClr val="0432FF"/>
                </a:solidFill>
              </a:rPr>
              <a:t>Module 2: </a:t>
            </a:r>
            <a:r>
              <a:rPr lang="en-US" sz="2500" dirty="0">
                <a:solidFill>
                  <a:schemeClr val="tx1"/>
                </a:solidFill>
              </a:rPr>
              <a:t>Strategies to Prevent and Manage Hyperglycemia</a:t>
            </a:r>
          </a:p>
          <a:p>
            <a:pPr marL="0" indent="0">
              <a:spcBef>
                <a:spcPts val="1800"/>
              </a:spcBef>
              <a:spcAft>
                <a:spcPts val="0"/>
              </a:spcAft>
              <a:buNone/>
            </a:pPr>
            <a:r>
              <a:rPr lang="en-US" sz="2500" dirty="0">
                <a:solidFill>
                  <a:srgbClr val="0432FF"/>
                </a:solidFill>
              </a:rPr>
              <a:t>Module 3: </a:t>
            </a:r>
            <a:r>
              <a:rPr lang="en-US" sz="2500" dirty="0">
                <a:solidFill>
                  <a:schemeClr val="tx1"/>
                </a:solidFill>
              </a:rPr>
              <a:t>Clinical Utility of Capivasertib for HR-Positive mBC </a:t>
            </a:r>
          </a:p>
          <a:p>
            <a:pPr marL="0" indent="0">
              <a:spcBef>
                <a:spcPts val="1800"/>
              </a:spcBef>
              <a:spcAft>
                <a:spcPts val="0"/>
              </a:spcAft>
              <a:buNone/>
            </a:pPr>
            <a:r>
              <a:rPr lang="en-US" sz="2500" dirty="0">
                <a:solidFill>
                  <a:srgbClr val="0432FF"/>
                </a:solidFill>
              </a:rPr>
              <a:t>Module 4: </a:t>
            </a:r>
            <a:r>
              <a:rPr lang="en-US" sz="2500" dirty="0">
                <a:solidFill>
                  <a:schemeClr val="tx1"/>
                </a:solidFill>
              </a:rPr>
              <a:t>Mitigation and Management of Gastrointestinal Adverse Events </a:t>
            </a:r>
          </a:p>
          <a:p>
            <a:pPr marL="0" indent="0">
              <a:spcBef>
                <a:spcPts val="1800"/>
              </a:spcBef>
              <a:spcAft>
                <a:spcPts val="0"/>
              </a:spcAft>
              <a:buNone/>
            </a:pPr>
            <a:r>
              <a:rPr lang="en-US" sz="2500" dirty="0">
                <a:solidFill>
                  <a:srgbClr val="0432FF"/>
                </a:solidFill>
              </a:rPr>
              <a:t>Module 5: </a:t>
            </a:r>
            <a:r>
              <a:rPr lang="en-US" sz="2500" dirty="0">
                <a:solidFill>
                  <a:schemeClr val="tx1"/>
                </a:solidFill>
              </a:rPr>
              <a:t>Management of Dermatologic Adverse Events </a:t>
            </a:r>
          </a:p>
          <a:p>
            <a:pPr marL="0" indent="0">
              <a:spcBef>
                <a:spcPts val="1800"/>
              </a:spcBef>
              <a:spcAft>
                <a:spcPts val="0"/>
              </a:spcAft>
              <a:buNone/>
            </a:pPr>
            <a:r>
              <a:rPr lang="en-US" sz="2500" dirty="0">
                <a:solidFill>
                  <a:schemeClr val="bg1"/>
                </a:solidFill>
              </a:rPr>
              <a:t>Module 6: Potential Role of Gedatolisib in the Management of HR-Positive mBC</a:t>
            </a:r>
          </a:p>
          <a:p>
            <a:pPr marL="0" indent="0">
              <a:spcBef>
                <a:spcPts val="1800"/>
              </a:spcBef>
              <a:spcAft>
                <a:spcPts val="0"/>
              </a:spcAft>
              <a:buNone/>
            </a:pPr>
            <a:r>
              <a:rPr lang="en-US" sz="2500" dirty="0">
                <a:solidFill>
                  <a:srgbClr val="0432FF"/>
                </a:solidFill>
              </a:rPr>
              <a:t>Module 7: </a:t>
            </a:r>
            <a:r>
              <a:rPr lang="en-US" sz="2500" dirty="0">
                <a:solidFill>
                  <a:schemeClr val="tx1"/>
                </a:solidFill>
              </a:rPr>
              <a:t>Monitoring and Management of Cytopenias</a:t>
            </a:r>
          </a:p>
        </p:txBody>
      </p:sp>
    </p:spTree>
    <p:extLst>
      <p:ext uri="{BB962C8B-B14F-4D97-AF65-F5344CB8AC3E}">
        <p14:creationId xmlns:p14="http://schemas.microsoft.com/office/powerpoint/2010/main" val="294047419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BC85A99-6036-554D-7F40-63E6ADDC06B5}"/>
              </a:ext>
            </a:extLst>
          </p:cNvPr>
          <p:cNvSpPr txBox="1">
            <a:spLocks/>
          </p:cNvSpPr>
          <p:nvPr/>
        </p:nvSpPr>
        <p:spPr>
          <a:xfrm>
            <a:off x="641350" y="1823720"/>
            <a:ext cx="10902950" cy="956516"/>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sz="6000" kern="1200">
                <a:solidFill>
                  <a:schemeClr val="accent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003A93"/>
                </a:solidFill>
                <a:effectLst/>
                <a:uLnTx/>
                <a:uFillTx/>
                <a:latin typeface="Georgia"/>
                <a:ea typeface="+mj-ea"/>
                <a:cs typeface="+mj-cs"/>
              </a:rPr>
              <a:t>Potential Role of </a:t>
            </a:r>
            <a:r>
              <a:rPr kumimoji="0" lang="en-US" sz="3200" b="1" i="0" u="none" strike="noStrike" kern="1200" cap="none" spc="0" normalizeH="0" baseline="0" noProof="0" dirty="0" err="1">
                <a:ln>
                  <a:noFill/>
                </a:ln>
                <a:solidFill>
                  <a:srgbClr val="003A93"/>
                </a:solidFill>
                <a:effectLst/>
                <a:uLnTx/>
                <a:uFillTx/>
                <a:latin typeface="Georgia"/>
                <a:ea typeface="+mj-ea"/>
                <a:cs typeface="+mj-cs"/>
              </a:rPr>
              <a:t>Gedatolisib</a:t>
            </a:r>
            <a:r>
              <a:rPr kumimoji="0" lang="en-US" sz="3200" b="1" i="0" u="none" strike="noStrike" kern="1200" cap="none" spc="0" normalizeH="0" baseline="0" noProof="0" dirty="0">
                <a:ln>
                  <a:noFill/>
                </a:ln>
                <a:solidFill>
                  <a:srgbClr val="003A93"/>
                </a:solidFill>
                <a:effectLst/>
                <a:uLnTx/>
                <a:uFillTx/>
                <a:latin typeface="Georgia"/>
                <a:ea typeface="+mj-ea"/>
                <a:cs typeface="+mj-cs"/>
              </a:rPr>
              <a:t> in the Management of HR+ Metastatic Breast Cancer</a:t>
            </a:r>
          </a:p>
        </p:txBody>
      </p:sp>
      <p:sp>
        <p:nvSpPr>
          <p:cNvPr id="4" name="Content Placeholder 2">
            <a:extLst>
              <a:ext uri="{FF2B5EF4-FFF2-40B4-BE49-F238E27FC236}">
                <a16:creationId xmlns:a16="http://schemas.microsoft.com/office/drawing/2014/main" id="{93C0C90A-C0B4-C047-9DEC-BBE0703D40B8}"/>
              </a:ext>
            </a:extLst>
          </p:cNvPr>
          <p:cNvSpPr txBox="1">
            <a:spLocks/>
          </p:cNvSpPr>
          <p:nvPr/>
        </p:nvSpPr>
        <p:spPr>
          <a:xfrm>
            <a:off x="641350" y="3302876"/>
            <a:ext cx="10902950" cy="402336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2400" b="0" kern="1200">
                <a:solidFill>
                  <a:schemeClr val="tx1"/>
                </a:solidFill>
                <a:latin typeface="+mn-lt"/>
                <a:ea typeface="+mn-ea"/>
                <a:cs typeface="+mn-cs"/>
              </a:defRPr>
            </a:lvl1pPr>
            <a:lvl2pPr marL="457200" indent="0" algn="ctr" defTabSz="914400" rtl="0" eaLnBrk="1" latinLnBrk="0" hangingPunct="1">
              <a:lnSpc>
                <a:spcPct val="100000"/>
              </a:lnSpc>
              <a:spcBef>
                <a:spcPts val="0"/>
              </a:spcBef>
              <a:buSzPct val="95000"/>
              <a:buFont typeface="Arial" panose="020B0604020202020204" pitchFamily="34" charset="0"/>
              <a:buNone/>
              <a:tabLst/>
              <a:defRPr sz="2000" kern="1200">
                <a:solidFill>
                  <a:schemeClr val="tx1"/>
                </a:solidFill>
                <a:latin typeface="+mn-lt"/>
                <a:ea typeface="+mn-ea"/>
                <a:cs typeface="+mn-cs"/>
              </a:defRPr>
            </a:lvl2pPr>
            <a:lvl3pPr marL="914400" indent="0" algn="ctr" defTabSz="914400" rtl="0" eaLnBrk="1" latinLnBrk="0" hangingPunct="1">
              <a:lnSpc>
                <a:spcPct val="100000"/>
              </a:lnSpc>
              <a:spcBef>
                <a:spcPts val="0"/>
              </a:spcBef>
              <a:buFont typeface="Calibri" panose="020F0502020204030204" pitchFamily="34" charset="0"/>
              <a:buNone/>
              <a:tabLst/>
              <a:defRPr sz="1800" kern="1200">
                <a:solidFill>
                  <a:schemeClr val="tx1"/>
                </a:solidFill>
                <a:latin typeface="+mn-lt"/>
                <a:ea typeface="+mn-ea"/>
                <a:cs typeface="+mn-cs"/>
              </a:defRPr>
            </a:lvl3pPr>
            <a:lvl4pPr marL="1371600" indent="0" algn="ctr" defTabSz="914400" rtl="0" eaLnBrk="1" latinLnBrk="0" hangingPunct="1">
              <a:lnSpc>
                <a:spcPct val="100000"/>
              </a:lnSpc>
              <a:spcBef>
                <a:spcPts val="0"/>
              </a:spcBef>
              <a:buSzPct val="80000"/>
              <a:buFont typeface="Wingdings" pitchFamily="2" charset="2"/>
              <a:buNone/>
              <a:tabLst/>
              <a:defRPr sz="1600" kern="1200">
                <a:solidFill>
                  <a:schemeClr val="tx1"/>
                </a:solidFill>
                <a:latin typeface="+mn-lt"/>
                <a:ea typeface="+mn-ea"/>
                <a:cs typeface="+mn-cs"/>
              </a:defRPr>
            </a:lvl4pPr>
            <a:lvl5pPr marL="1828800" indent="0" algn="ctr" defTabSz="914400" rtl="0" eaLnBrk="1" latinLnBrk="0" hangingPunct="1">
              <a:lnSpc>
                <a:spcPct val="100000"/>
              </a:lnSpc>
              <a:spcBef>
                <a:spcPts val="0"/>
              </a:spcBef>
              <a:buSzPct val="90000"/>
              <a:buFont typeface="System Font Regular"/>
              <a:buNone/>
              <a:tabLst/>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Calibri"/>
                <a:ea typeface="+mn-ea"/>
                <a:cs typeface="+mn-cs"/>
              </a:rPr>
              <a:t>Oncology Nursing Society Annual Meeting – May 2026</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Calibri"/>
                <a:ea typeface="+mn-ea"/>
                <a:cs typeface="+mn-cs"/>
              </a:rPr>
              <a:t>PI3K/AKT/mTOR Pathway in HR+ Metastatic Breast Cancer Symposium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Calibri"/>
                <a:ea typeface="+mn-ea"/>
                <a:cs typeface="+mn-cs"/>
              </a:rPr>
              <a:t>Research to Practice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000" b="1"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Calibri"/>
                <a:ea typeface="+mn-ea"/>
                <a:cs typeface="+mn-cs"/>
              </a:rPr>
              <a:t>Seth A. Wander, MD, PhD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Calibri"/>
                <a:ea typeface="+mn-ea"/>
                <a:cs typeface="+mn-cs"/>
              </a:rPr>
              <a:t>Director of Precision Medicine, </a:t>
            </a:r>
            <a:r>
              <a:rPr kumimoji="0" lang="en-US" sz="2000" b="1" i="0" u="none" strike="noStrike" kern="1200" cap="none" spc="0" normalizeH="0" baseline="0" noProof="0" dirty="0" err="1">
                <a:ln>
                  <a:noFill/>
                </a:ln>
                <a:solidFill>
                  <a:srgbClr val="000000"/>
                </a:solidFill>
                <a:effectLst/>
                <a:uLnTx/>
                <a:uFillTx/>
                <a:latin typeface="Calibri"/>
                <a:ea typeface="+mn-ea"/>
                <a:cs typeface="+mn-cs"/>
              </a:rPr>
              <a:t>Termeer</a:t>
            </a:r>
            <a:r>
              <a:rPr kumimoji="0" lang="en-US" sz="2000" b="1" i="0" u="none" strike="noStrike" kern="1200" cap="none" spc="0" normalizeH="0" baseline="0" noProof="0" dirty="0">
                <a:ln>
                  <a:noFill/>
                </a:ln>
                <a:solidFill>
                  <a:srgbClr val="000000"/>
                </a:solidFill>
                <a:effectLst/>
                <a:uLnTx/>
                <a:uFillTx/>
                <a:latin typeface="Calibri"/>
                <a:ea typeface="+mn-ea"/>
                <a:cs typeface="+mn-cs"/>
              </a:rPr>
              <a:t> Center for Targeted Therapies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Calibri"/>
                <a:ea typeface="+mn-ea"/>
                <a:cs typeface="+mn-cs"/>
              </a:rPr>
              <a:t>Director of Translational Research, Breast Oncology </a:t>
            </a:r>
            <a:r>
              <a:rPr kumimoji="0" lang="en-US" sz="2000" b="1" i="0" u="none" strike="noStrike" kern="1200" cap="none" spc="0" normalizeH="0" baseline="0" noProof="0" dirty="0" err="1">
                <a:ln>
                  <a:noFill/>
                </a:ln>
                <a:solidFill>
                  <a:srgbClr val="000000"/>
                </a:solidFill>
                <a:effectLst/>
                <a:uLnTx/>
                <a:uFillTx/>
                <a:latin typeface="Calibri"/>
                <a:ea typeface="+mn-ea"/>
                <a:cs typeface="+mn-cs"/>
              </a:rPr>
              <a:t>Progra</a:t>
            </a:r>
            <a:r>
              <a:rPr kumimoji="0" lang="en-US" sz="2000" b="1" i="0" u="none" strike="noStrike" kern="1200" cap="none" spc="0" normalizeH="0" baseline="0" noProof="0" dirty="0">
                <a:ln>
                  <a:noFill/>
                </a:ln>
                <a:solidFill>
                  <a:srgbClr val="000000"/>
                </a:solidFill>
                <a:effectLst/>
                <a:uLnTx/>
                <a:uFillTx/>
                <a:latin typeface="Calibri"/>
                <a:ea typeface="+mn-ea"/>
                <a:cs typeface="+mn-cs"/>
              </a:rPr>
              <a:t>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Calibri"/>
                <a:ea typeface="+mn-ea"/>
                <a:cs typeface="+mn-cs"/>
              </a:rPr>
              <a:t>Assistant Professor of Medicine, Harvard Medical School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Calibri"/>
                <a:ea typeface="+mn-ea"/>
                <a:cs typeface="+mn-cs"/>
              </a:rPr>
              <a:t>Massachusetts General Hospital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000" b="1"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1" i="0" u="none" strike="noStrike" kern="1200" cap="none" spc="0" normalizeH="0" baseline="0" noProof="0" dirty="0" err="1">
                <a:ln>
                  <a:noFill/>
                </a:ln>
                <a:solidFill>
                  <a:srgbClr val="000000"/>
                </a:solidFill>
                <a:effectLst/>
                <a:uLnTx/>
                <a:uFillTx/>
                <a:latin typeface="Calibri"/>
                <a:ea typeface="+mn-ea"/>
                <a:cs typeface="+mn-cs"/>
              </a:rPr>
              <a:t>swander@mgh.harvard.edu</a:t>
            </a:r>
            <a:endParaRPr kumimoji="0" lang="en-US" sz="2000" b="1"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51312557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a:extLst>
              <a:ext uri="{FF2B5EF4-FFF2-40B4-BE49-F238E27FC236}">
                <a16:creationId xmlns:a16="http://schemas.microsoft.com/office/drawing/2014/main" id="{0CA4B87C-4991-6651-9370-A768EBCAA71F}"/>
              </a:ext>
            </a:extLst>
          </p:cNvPr>
          <p:cNvSpPr>
            <a:spLocks noGrp="1" noChangeArrowheads="1"/>
          </p:cNvSpPr>
          <p:nvPr>
            <p:ph type="title"/>
          </p:nvPr>
        </p:nvSpPr>
        <p:spPr>
          <a:xfrm>
            <a:off x="838200" y="291049"/>
            <a:ext cx="10515600" cy="485775"/>
          </a:xfrm>
        </p:spPr>
        <p:txBody>
          <a:bodyPr/>
          <a:lstStyle/>
          <a:p>
            <a:pPr algn="ctr" eaLnBrk="1" hangingPunct="1"/>
            <a:r>
              <a:rPr lang="en-US" altLang="en-US" sz="2800" b="1" dirty="0"/>
              <a:t>Resistance Drivers Define New Therapeutic Targets</a:t>
            </a:r>
            <a:endParaRPr lang="en-US" altLang="en-US" sz="2800" b="1" dirty="0">
              <a:cs typeface="Arial" panose="020B0604020202020204" pitchFamily="34" charset="0"/>
            </a:endParaRPr>
          </a:p>
        </p:txBody>
      </p:sp>
      <p:pic>
        <p:nvPicPr>
          <p:cNvPr id="37890" name="Picture 8" descr="Diagram&#10;&#10;Description automatically generated">
            <a:extLst>
              <a:ext uri="{FF2B5EF4-FFF2-40B4-BE49-F238E27FC236}">
                <a16:creationId xmlns:a16="http://schemas.microsoft.com/office/drawing/2014/main" id="{53EE68D0-9650-8CC5-EFAB-E0A531AE97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322513"/>
            <a:ext cx="5659438" cy="400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a:extLst>
              <a:ext uri="{FF2B5EF4-FFF2-40B4-BE49-F238E27FC236}">
                <a16:creationId xmlns:a16="http://schemas.microsoft.com/office/drawing/2014/main" id="{AFCAD247-9D8D-806C-F8E2-0D58B28EE4A6}"/>
              </a:ext>
            </a:extLst>
          </p:cNvPr>
          <p:cNvSpPr txBox="1">
            <a:spLocks/>
          </p:cNvSpPr>
          <p:nvPr/>
        </p:nvSpPr>
        <p:spPr>
          <a:xfrm>
            <a:off x="996951" y="6037439"/>
            <a:ext cx="6858000" cy="857250"/>
          </a:xfrm>
          <a:prstGeom prst="rect">
            <a:avLst/>
          </a:prstGeom>
        </p:spPr>
        <p:txBody>
          <a:bodyPr lIns="68580" tIns="34290" rIns="68580" bIns="3429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Lloyd MR et al CCR 2022</a:t>
            </a:r>
          </a:p>
        </p:txBody>
      </p:sp>
      <p:sp>
        <p:nvSpPr>
          <p:cNvPr id="37892" name="TextBox 12">
            <a:extLst>
              <a:ext uri="{FF2B5EF4-FFF2-40B4-BE49-F238E27FC236}">
                <a16:creationId xmlns:a16="http://schemas.microsoft.com/office/drawing/2014/main" id="{CF19F843-1A6B-C3CA-10EE-79821699DFB3}"/>
              </a:ext>
            </a:extLst>
          </p:cNvPr>
          <p:cNvSpPr txBox="1">
            <a:spLocks noChangeArrowheads="1"/>
          </p:cNvSpPr>
          <p:nvPr/>
        </p:nvSpPr>
        <p:spPr bwMode="auto">
          <a:xfrm>
            <a:off x="282575" y="913349"/>
            <a:ext cx="592296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Oncogenic growth signaling mediators</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alt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Receptor tyrosine kinases</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RAS / MAPK pathway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PI3K/AKT/mTOR pathway</a:t>
            </a:r>
            <a:endParaRPr kumimoji="0" lang="en-US" alt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sp>
        <p:nvSpPr>
          <p:cNvPr id="37893" name="TextBox 10">
            <a:extLst>
              <a:ext uri="{FF2B5EF4-FFF2-40B4-BE49-F238E27FC236}">
                <a16:creationId xmlns:a16="http://schemas.microsoft.com/office/drawing/2014/main" id="{B502477F-993E-31DB-A0C7-218EA7763B41}"/>
              </a:ext>
            </a:extLst>
          </p:cNvPr>
          <p:cNvSpPr txBox="1">
            <a:spLocks noChangeArrowheads="1"/>
          </p:cNvSpPr>
          <p:nvPr/>
        </p:nvSpPr>
        <p:spPr bwMode="auto">
          <a:xfrm>
            <a:off x="7586663" y="2322513"/>
            <a:ext cx="37671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PI3K &gt;&gt;&gt;&gt;&gt;&gt; Activated PI3K</a:t>
            </a:r>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37894" name="TextBox 13">
            <a:extLst>
              <a:ext uri="{FF2B5EF4-FFF2-40B4-BE49-F238E27FC236}">
                <a16:creationId xmlns:a16="http://schemas.microsoft.com/office/drawing/2014/main" id="{118C0CA5-6CBE-222B-C22C-131F709A1F86}"/>
              </a:ext>
            </a:extLst>
          </p:cNvPr>
          <p:cNvSpPr txBox="1">
            <a:spLocks noChangeArrowheads="1"/>
          </p:cNvSpPr>
          <p:nvPr/>
        </p:nvSpPr>
        <p:spPr bwMode="auto">
          <a:xfrm>
            <a:off x="7329488" y="1252538"/>
            <a:ext cx="61293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RTKs @ cell surface + external ligands</a:t>
            </a:r>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37896" name="TextBox 15">
            <a:extLst>
              <a:ext uri="{FF2B5EF4-FFF2-40B4-BE49-F238E27FC236}">
                <a16:creationId xmlns:a16="http://schemas.microsoft.com/office/drawing/2014/main" id="{575EEB58-64A1-7E6D-5329-0DD60DF9AB8E}"/>
              </a:ext>
            </a:extLst>
          </p:cNvPr>
          <p:cNvSpPr txBox="1">
            <a:spLocks noChangeArrowheads="1"/>
          </p:cNvSpPr>
          <p:nvPr/>
        </p:nvSpPr>
        <p:spPr bwMode="auto">
          <a:xfrm>
            <a:off x="9469438" y="3641725"/>
            <a:ext cx="9858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AKT</a:t>
            </a:r>
            <a:endParaRPr kumimoji="0" lang="en-US"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37897" name="TextBox 16">
            <a:extLst>
              <a:ext uri="{FF2B5EF4-FFF2-40B4-BE49-F238E27FC236}">
                <a16:creationId xmlns:a16="http://schemas.microsoft.com/office/drawing/2014/main" id="{62FE7A5A-3442-A45B-11D4-876160882BBF}"/>
              </a:ext>
            </a:extLst>
          </p:cNvPr>
          <p:cNvSpPr txBox="1">
            <a:spLocks noChangeArrowheads="1"/>
          </p:cNvSpPr>
          <p:nvPr/>
        </p:nvSpPr>
        <p:spPr bwMode="auto">
          <a:xfrm>
            <a:off x="9312275" y="4960938"/>
            <a:ext cx="22875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mTOR::</a:t>
            </a:r>
            <a:endParaRPr kumimoji="0" lang="en-US" alt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cxnSp>
        <p:nvCxnSpPr>
          <p:cNvPr id="19" name="Straight Arrow Connector 18">
            <a:extLst>
              <a:ext uri="{FF2B5EF4-FFF2-40B4-BE49-F238E27FC236}">
                <a16:creationId xmlns:a16="http://schemas.microsoft.com/office/drawing/2014/main" id="{2D6255B5-F631-DE41-85DE-0116E04ACD65}"/>
              </a:ext>
            </a:extLst>
          </p:cNvPr>
          <p:cNvCxnSpPr>
            <a:cxnSpLocks/>
          </p:cNvCxnSpPr>
          <p:nvPr/>
        </p:nvCxnSpPr>
        <p:spPr>
          <a:xfrm>
            <a:off x="9772650" y="2692400"/>
            <a:ext cx="0" cy="94932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44BBF2BC-B98C-1E4A-3500-5C152301E6F0}"/>
              </a:ext>
            </a:extLst>
          </p:cNvPr>
          <p:cNvCxnSpPr>
            <a:cxnSpLocks/>
          </p:cNvCxnSpPr>
          <p:nvPr/>
        </p:nvCxnSpPr>
        <p:spPr>
          <a:xfrm>
            <a:off x="9767888" y="4011613"/>
            <a:ext cx="0" cy="94932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37901" name="TextBox 25">
            <a:extLst>
              <a:ext uri="{FF2B5EF4-FFF2-40B4-BE49-F238E27FC236}">
                <a16:creationId xmlns:a16="http://schemas.microsoft.com/office/drawing/2014/main" id="{E7D2940C-AE13-402E-D6BB-257E4AC0168D}"/>
              </a:ext>
            </a:extLst>
          </p:cNvPr>
          <p:cNvSpPr txBox="1">
            <a:spLocks noChangeArrowheads="1"/>
          </p:cNvSpPr>
          <p:nvPr/>
        </p:nvSpPr>
        <p:spPr bwMode="auto">
          <a:xfrm>
            <a:off x="10218738" y="2663825"/>
            <a:ext cx="12604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1"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Alpelisib</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1"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Inavolisib</a:t>
            </a:r>
            <a:endParaRPr kumimoji="0" lang="en-US" altLang="en-US" sz="1800" b="0" i="1" u="none" strike="noStrike" kern="1200" cap="none" spc="0" normalizeH="0" baseline="0" noProof="0">
              <a:ln>
                <a:noFill/>
              </a:ln>
              <a:solidFill>
                <a:srgbClr val="C00000"/>
              </a:solidFill>
              <a:effectLst/>
              <a:uLnTx/>
              <a:uFillTx/>
              <a:latin typeface="Calibri" panose="020F0502020204030204" pitchFamily="34" charset="0"/>
              <a:ea typeface="+mn-ea"/>
              <a:cs typeface="+mn-cs"/>
            </a:endParaRPr>
          </a:p>
        </p:txBody>
      </p:sp>
      <p:sp>
        <p:nvSpPr>
          <p:cNvPr id="37902" name="TextBox 26">
            <a:extLst>
              <a:ext uri="{FF2B5EF4-FFF2-40B4-BE49-F238E27FC236}">
                <a16:creationId xmlns:a16="http://schemas.microsoft.com/office/drawing/2014/main" id="{2D7458B2-D71F-C112-D07F-6C36F789E0F0}"/>
              </a:ext>
            </a:extLst>
          </p:cNvPr>
          <p:cNvSpPr txBox="1">
            <a:spLocks noChangeArrowheads="1"/>
          </p:cNvSpPr>
          <p:nvPr/>
        </p:nvSpPr>
        <p:spPr bwMode="auto">
          <a:xfrm>
            <a:off x="9952038" y="3932238"/>
            <a:ext cx="15271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1" u="none" strike="noStrike" kern="1200" cap="none" spc="0" normalizeH="0" baseline="0" noProof="0" dirty="0" err="1">
                <a:ln>
                  <a:noFill/>
                </a:ln>
                <a:solidFill>
                  <a:srgbClr val="C00000"/>
                </a:solidFill>
                <a:effectLst/>
                <a:uLnTx/>
                <a:uFillTx/>
                <a:latin typeface="Arial" panose="020B0604020202020204" pitchFamily="34" charset="0"/>
                <a:ea typeface="+mn-ea"/>
                <a:cs typeface="Arial" panose="020B0604020202020204" pitchFamily="34" charset="0"/>
              </a:rPr>
              <a:t>Capivasertib</a:t>
            </a:r>
            <a:endParaRPr kumimoji="0" lang="en-US" altLang="en-US" sz="1800" b="0" i="1" u="none" strike="noStrike" kern="1200" cap="none" spc="0" normalizeH="0" baseline="0" noProof="0" dirty="0">
              <a:ln>
                <a:noFill/>
              </a:ln>
              <a:solidFill>
                <a:srgbClr val="C00000"/>
              </a:solidFill>
              <a:effectLst/>
              <a:uLnTx/>
              <a:uFillTx/>
              <a:latin typeface="Calibri" panose="020F0502020204030204" pitchFamily="34" charset="0"/>
              <a:ea typeface="+mn-ea"/>
              <a:cs typeface="+mn-cs"/>
            </a:endParaRPr>
          </a:p>
        </p:txBody>
      </p:sp>
      <p:cxnSp>
        <p:nvCxnSpPr>
          <p:cNvPr id="28" name="Straight Arrow Connector 27">
            <a:extLst>
              <a:ext uri="{FF2B5EF4-FFF2-40B4-BE49-F238E27FC236}">
                <a16:creationId xmlns:a16="http://schemas.microsoft.com/office/drawing/2014/main" id="{DEC4CD80-BA40-8BCF-B86C-CBA9B4E08C8F}"/>
              </a:ext>
            </a:extLst>
          </p:cNvPr>
          <p:cNvCxnSpPr>
            <a:cxnSpLocks/>
          </p:cNvCxnSpPr>
          <p:nvPr/>
        </p:nvCxnSpPr>
        <p:spPr>
          <a:xfrm>
            <a:off x="7935913" y="1620838"/>
            <a:ext cx="0" cy="61595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0" name="TextBox 16">
            <a:extLst>
              <a:ext uri="{FF2B5EF4-FFF2-40B4-BE49-F238E27FC236}">
                <a16:creationId xmlns:a16="http://schemas.microsoft.com/office/drawing/2014/main" id="{A622ED80-D5C9-4649-8F98-D617CE7EBA16}"/>
              </a:ext>
            </a:extLst>
          </p:cNvPr>
          <p:cNvSpPr txBox="1">
            <a:spLocks noChangeArrowheads="1"/>
          </p:cNvSpPr>
          <p:nvPr/>
        </p:nvSpPr>
        <p:spPr bwMode="auto">
          <a:xfrm>
            <a:off x="9311481" y="5330270"/>
            <a:ext cx="22875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Cellular Growth</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Survival + Division</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Motility + Metastasis</a:t>
            </a:r>
            <a:endParaRPr kumimoji="0" lang="en-US" alt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sp>
        <p:nvSpPr>
          <p:cNvPr id="23" name="TextBox 26">
            <a:extLst>
              <a:ext uri="{FF2B5EF4-FFF2-40B4-BE49-F238E27FC236}">
                <a16:creationId xmlns:a16="http://schemas.microsoft.com/office/drawing/2014/main" id="{A0ED48BE-31D9-B140-AFC9-A28CA79915FB}"/>
              </a:ext>
            </a:extLst>
          </p:cNvPr>
          <p:cNvSpPr txBox="1">
            <a:spLocks noChangeArrowheads="1"/>
          </p:cNvSpPr>
          <p:nvPr/>
        </p:nvSpPr>
        <p:spPr bwMode="auto">
          <a:xfrm>
            <a:off x="7983584" y="4961970"/>
            <a:ext cx="15271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1" u="none" strike="noStrike" kern="1200" cap="none" spc="0" normalizeH="0" baseline="0" noProof="0" dirty="0" err="1">
                <a:ln>
                  <a:noFill/>
                </a:ln>
                <a:solidFill>
                  <a:srgbClr val="C00000"/>
                </a:solidFill>
                <a:effectLst/>
                <a:uLnTx/>
                <a:uFillTx/>
                <a:latin typeface="Arial" panose="020B0604020202020204" pitchFamily="34" charset="0"/>
                <a:ea typeface="+mn-ea"/>
                <a:cs typeface="Arial" panose="020B0604020202020204" pitchFamily="34" charset="0"/>
              </a:rPr>
              <a:t>Everolimus</a:t>
            </a:r>
            <a:endParaRPr kumimoji="0" lang="en-US" altLang="en-US" sz="1800" b="0" i="1" u="none" strike="noStrike" kern="1200" cap="none" spc="0" normalizeH="0" baseline="0" noProof="0" dirty="0">
              <a:ln>
                <a:noFill/>
              </a:ln>
              <a:solidFill>
                <a:srgbClr val="C00000"/>
              </a:solidFill>
              <a:effectLst/>
              <a:uLnTx/>
              <a:uFillTx/>
              <a:latin typeface="Calibri" panose="020F0502020204030204" pitchFamily="34" charset="0"/>
              <a:ea typeface="+mn-ea"/>
              <a:cs typeface="+mn-cs"/>
            </a:endParaRPr>
          </a:p>
        </p:txBody>
      </p:sp>
      <p:sp>
        <p:nvSpPr>
          <p:cNvPr id="25" name="TextBox 26">
            <a:extLst>
              <a:ext uri="{FF2B5EF4-FFF2-40B4-BE49-F238E27FC236}">
                <a16:creationId xmlns:a16="http://schemas.microsoft.com/office/drawing/2014/main" id="{45CE757E-2778-C54A-8363-72688626E2F3}"/>
              </a:ext>
            </a:extLst>
          </p:cNvPr>
          <p:cNvSpPr txBox="1">
            <a:spLocks noChangeArrowheads="1"/>
          </p:cNvSpPr>
          <p:nvPr/>
        </p:nvSpPr>
        <p:spPr bwMode="auto">
          <a:xfrm>
            <a:off x="6600825" y="3641196"/>
            <a:ext cx="15271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dirty="0" err="1">
                <a:ln>
                  <a:noFill/>
                </a:ln>
                <a:solidFill>
                  <a:srgbClr val="C00000"/>
                </a:solidFill>
                <a:effectLst/>
                <a:uLnTx/>
                <a:uFillTx/>
                <a:latin typeface="Arial" panose="020B0604020202020204" pitchFamily="34" charset="0"/>
                <a:ea typeface="+mn-ea"/>
                <a:cs typeface="Arial" panose="020B0604020202020204" pitchFamily="34" charset="0"/>
              </a:rPr>
              <a:t>Gedatolisib</a:t>
            </a:r>
            <a:endParaRPr kumimoji="0" lang="en-US" altLang="en-US" sz="1800" b="0" i="0" u="none" strike="noStrike" kern="1200" cap="none" spc="0" normalizeH="0" baseline="0" noProof="0" dirty="0">
              <a:ln>
                <a:noFill/>
              </a:ln>
              <a:solidFill>
                <a:srgbClr val="C00000"/>
              </a:solidFill>
              <a:effectLst/>
              <a:uLnTx/>
              <a:uFillTx/>
              <a:latin typeface="Calibri" panose="020F0502020204030204" pitchFamily="34" charset="0"/>
              <a:ea typeface="+mn-ea"/>
              <a:cs typeface="+mn-cs"/>
            </a:endParaRPr>
          </a:p>
        </p:txBody>
      </p:sp>
      <p:cxnSp>
        <p:nvCxnSpPr>
          <p:cNvPr id="26" name="Straight Arrow Connector 25">
            <a:extLst>
              <a:ext uri="{FF2B5EF4-FFF2-40B4-BE49-F238E27FC236}">
                <a16:creationId xmlns:a16="http://schemas.microsoft.com/office/drawing/2014/main" id="{67A0673F-6804-B042-B70C-5178DD05610F}"/>
              </a:ext>
            </a:extLst>
          </p:cNvPr>
          <p:cNvCxnSpPr>
            <a:cxnSpLocks/>
          </p:cNvCxnSpPr>
          <p:nvPr/>
        </p:nvCxnSpPr>
        <p:spPr>
          <a:xfrm flipV="1">
            <a:off x="7222243" y="2692400"/>
            <a:ext cx="488068" cy="94879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A63EA89E-AE0E-EA49-AF99-1A3664CC4757}"/>
              </a:ext>
            </a:extLst>
          </p:cNvPr>
          <p:cNvCxnSpPr>
            <a:cxnSpLocks/>
          </p:cNvCxnSpPr>
          <p:nvPr/>
        </p:nvCxnSpPr>
        <p:spPr>
          <a:xfrm>
            <a:off x="7935913" y="3825346"/>
            <a:ext cx="1375568"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DFBDB305-2C4F-3C4D-AD4D-9F2AEFE10BC7}"/>
              </a:ext>
            </a:extLst>
          </p:cNvPr>
          <p:cNvCxnSpPr>
            <a:cxnSpLocks/>
          </p:cNvCxnSpPr>
          <p:nvPr/>
        </p:nvCxnSpPr>
        <p:spPr>
          <a:xfrm>
            <a:off x="7935913" y="4085695"/>
            <a:ext cx="1375568" cy="87524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51424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3F9F88-96E3-D045-A362-BEA7C44AE4B1}"/>
              </a:ext>
            </a:extLst>
          </p:cNvPr>
          <p:cNvPicPr>
            <a:picLocks noChangeAspect="1"/>
          </p:cNvPicPr>
          <p:nvPr/>
        </p:nvPicPr>
        <p:blipFill>
          <a:blip r:embed="rId3"/>
          <a:stretch>
            <a:fillRect/>
          </a:stretch>
        </p:blipFill>
        <p:spPr>
          <a:xfrm>
            <a:off x="5015624" y="2523014"/>
            <a:ext cx="6964374" cy="1719774"/>
          </a:xfrm>
          <a:prstGeom prst="rect">
            <a:avLst/>
          </a:prstGeom>
        </p:spPr>
      </p:pic>
      <p:pic>
        <p:nvPicPr>
          <p:cNvPr id="9" name="Picture 8">
            <a:extLst>
              <a:ext uri="{FF2B5EF4-FFF2-40B4-BE49-F238E27FC236}">
                <a16:creationId xmlns:a16="http://schemas.microsoft.com/office/drawing/2014/main" id="{5A80F54C-3F16-6243-B759-44A77B301B64}"/>
              </a:ext>
            </a:extLst>
          </p:cNvPr>
          <p:cNvPicPr>
            <a:picLocks noChangeAspect="1"/>
          </p:cNvPicPr>
          <p:nvPr/>
        </p:nvPicPr>
        <p:blipFill>
          <a:blip r:embed="rId4"/>
          <a:stretch>
            <a:fillRect/>
          </a:stretch>
        </p:blipFill>
        <p:spPr>
          <a:xfrm>
            <a:off x="5600483" y="4388465"/>
            <a:ext cx="5777623" cy="2417810"/>
          </a:xfrm>
          <a:prstGeom prst="rect">
            <a:avLst/>
          </a:prstGeom>
        </p:spPr>
      </p:pic>
      <p:pic>
        <p:nvPicPr>
          <p:cNvPr id="10" name="Picture 9">
            <a:extLst>
              <a:ext uri="{FF2B5EF4-FFF2-40B4-BE49-F238E27FC236}">
                <a16:creationId xmlns:a16="http://schemas.microsoft.com/office/drawing/2014/main" id="{94B16D42-D701-FA48-9408-4E97651D1642}"/>
              </a:ext>
            </a:extLst>
          </p:cNvPr>
          <p:cNvPicPr>
            <a:picLocks noChangeAspect="1"/>
          </p:cNvPicPr>
          <p:nvPr/>
        </p:nvPicPr>
        <p:blipFill>
          <a:blip r:embed="rId5"/>
          <a:stretch>
            <a:fillRect/>
          </a:stretch>
        </p:blipFill>
        <p:spPr>
          <a:xfrm>
            <a:off x="362607" y="886113"/>
            <a:ext cx="4177862" cy="5302671"/>
          </a:xfrm>
          <a:prstGeom prst="rect">
            <a:avLst/>
          </a:prstGeom>
        </p:spPr>
      </p:pic>
      <p:sp>
        <p:nvSpPr>
          <p:cNvPr id="11" name="Title 1">
            <a:extLst>
              <a:ext uri="{FF2B5EF4-FFF2-40B4-BE49-F238E27FC236}">
                <a16:creationId xmlns:a16="http://schemas.microsoft.com/office/drawing/2014/main" id="{7790FD59-45D0-174E-B48F-1DE58DAAA512}"/>
              </a:ext>
            </a:extLst>
          </p:cNvPr>
          <p:cNvSpPr txBox="1">
            <a:spLocks/>
          </p:cNvSpPr>
          <p:nvPr/>
        </p:nvSpPr>
        <p:spPr>
          <a:xfrm>
            <a:off x="996951" y="6037439"/>
            <a:ext cx="6858000" cy="857250"/>
          </a:xfrm>
          <a:prstGeom prst="rect">
            <a:avLst/>
          </a:prstGeom>
        </p:spPr>
        <p:txBody>
          <a:bodyPr lIns="68580" tIns="34290" rIns="68580" bIns="3429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1200" b="1" i="0" u="none" strike="noStrike" kern="1200" cap="none" spc="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Wesolowski</a:t>
            </a: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et al CCR 2025</a:t>
            </a:r>
          </a:p>
        </p:txBody>
      </p:sp>
      <p:sp>
        <p:nvSpPr>
          <p:cNvPr id="12" name="Title 1">
            <a:extLst>
              <a:ext uri="{FF2B5EF4-FFF2-40B4-BE49-F238E27FC236}">
                <a16:creationId xmlns:a16="http://schemas.microsoft.com/office/drawing/2014/main" id="{0285DFAE-BBC9-D549-BB28-97794F278713}"/>
              </a:ext>
            </a:extLst>
          </p:cNvPr>
          <p:cNvSpPr>
            <a:spLocks noGrp="1"/>
          </p:cNvSpPr>
          <p:nvPr>
            <p:ph type="title"/>
          </p:nvPr>
        </p:nvSpPr>
        <p:spPr>
          <a:xfrm>
            <a:off x="644525" y="171769"/>
            <a:ext cx="10902950" cy="956516"/>
          </a:xfrm>
        </p:spPr>
        <p:txBody>
          <a:bodyPr/>
          <a:lstStyle/>
          <a:p>
            <a:r>
              <a:rPr lang="en-US" dirty="0" err="1"/>
              <a:t>Gedatolisib</a:t>
            </a:r>
            <a:r>
              <a:rPr lang="en-US" dirty="0"/>
              <a:t>: Phase 1, 1L HR+ MBC Experience</a:t>
            </a:r>
          </a:p>
        </p:txBody>
      </p:sp>
      <p:sp>
        <p:nvSpPr>
          <p:cNvPr id="14" name="TextBox 13">
            <a:extLst>
              <a:ext uri="{FF2B5EF4-FFF2-40B4-BE49-F238E27FC236}">
                <a16:creationId xmlns:a16="http://schemas.microsoft.com/office/drawing/2014/main" id="{C63D1E81-282F-A647-A2DC-1D86BD1E3EE9}"/>
              </a:ext>
            </a:extLst>
          </p:cNvPr>
          <p:cNvSpPr txBox="1"/>
          <p:nvPr/>
        </p:nvSpPr>
        <p:spPr>
          <a:xfrm>
            <a:off x="4994384" y="900009"/>
            <a:ext cx="6096000" cy="1477328"/>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MinionPro"/>
                <a:ea typeface="+mn-ea"/>
                <a:cs typeface="+mn-cs"/>
              </a:rPr>
              <a:t>N= 41 patients; HR+ MBC, treatment naïve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MinionPro"/>
                <a:ea typeface="+mn-ea"/>
                <a:cs typeface="+mn-cs"/>
              </a:rPr>
              <a:t>22% PIK3CAm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MinionPro"/>
                <a:ea typeface="+mn-ea"/>
                <a:cs typeface="+mn-cs"/>
              </a:rPr>
              <a:t>ORR 79% overall, similar +/- PIK3CA mutations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MinionPro"/>
                <a:ea typeface="+mn-ea"/>
                <a:cs typeface="+mn-cs"/>
              </a:rPr>
              <a:t>Median PFS 48.4 months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MinionPro"/>
                <a:ea typeface="+mn-ea"/>
                <a:cs typeface="+mn-cs"/>
              </a:rPr>
              <a:t>Median OS 77.3 months</a:t>
            </a:r>
          </a:p>
        </p:txBody>
      </p:sp>
    </p:spTree>
    <p:extLst>
      <p:ext uri="{BB962C8B-B14F-4D97-AF65-F5344CB8AC3E}">
        <p14:creationId xmlns:p14="http://schemas.microsoft.com/office/powerpoint/2010/main" val="24053359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19695-5F7F-E445-B187-9D92AF18D23E}"/>
              </a:ext>
            </a:extLst>
          </p:cNvPr>
          <p:cNvSpPr>
            <a:spLocks noGrp="1"/>
          </p:cNvSpPr>
          <p:nvPr>
            <p:ph type="title"/>
          </p:nvPr>
        </p:nvSpPr>
        <p:spPr>
          <a:xfrm>
            <a:off x="641350" y="354412"/>
            <a:ext cx="10902950" cy="956516"/>
          </a:xfrm>
        </p:spPr>
        <p:txBody>
          <a:bodyPr/>
          <a:lstStyle/>
          <a:p>
            <a:r>
              <a:rPr lang="en-US" dirty="0"/>
              <a:t>VIKTORIA-1: </a:t>
            </a:r>
            <a:r>
              <a:rPr lang="en-US" dirty="0" err="1"/>
              <a:t>Gedatolisib</a:t>
            </a:r>
            <a:r>
              <a:rPr lang="en-US" dirty="0"/>
              <a:t> PAM Pathway Inhibitor</a:t>
            </a:r>
          </a:p>
        </p:txBody>
      </p:sp>
      <p:pic>
        <p:nvPicPr>
          <p:cNvPr id="3" name="Picture 2">
            <a:extLst>
              <a:ext uri="{FF2B5EF4-FFF2-40B4-BE49-F238E27FC236}">
                <a16:creationId xmlns:a16="http://schemas.microsoft.com/office/drawing/2014/main" id="{5CA6513C-34B0-0D40-A03E-944F4CEF3E20}"/>
              </a:ext>
            </a:extLst>
          </p:cNvPr>
          <p:cNvPicPr>
            <a:picLocks noChangeAspect="1"/>
          </p:cNvPicPr>
          <p:nvPr/>
        </p:nvPicPr>
        <p:blipFill>
          <a:blip r:embed="rId3"/>
          <a:stretch>
            <a:fillRect/>
          </a:stretch>
        </p:blipFill>
        <p:spPr>
          <a:xfrm>
            <a:off x="686317" y="1019711"/>
            <a:ext cx="10819366" cy="4852106"/>
          </a:xfrm>
          <a:prstGeom prst="rect">
            <a:avLst/>
          </a:prstGeom>
        </p:spPr>
      </p:pic>
      <p:sp>
        <p:nvSpPr>
          <p:cNvPr id="4" name="TextBox 3">
            <a:extLst>
              <a:ext uri="{FF2B5EF4-FFF2-40B4-BE49-F238E27FC236}">
                <a16:creationId xmlns:a16="http://schemas.microsoft.com/office/drawing/2014/main" id="{4C6DA007-8A7B-CB4B-8B31-9ADB250519F6}"/>
              </a:ext>
            </a:extLst>
          </p:cNvPr>
          <p:cNvSpPr txBox="1"/>
          <p:nvPr/>
        </p:nvSpPr>
        <p:spPr>
          <a:xfrm>
            <a:off x="886948" y="6245900"/>
            <a:ext cx="6105292"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1" i="0" u="none" strike="noStrike" kern="1200" cap="none" spc="0" normalizeH="0" baseline="0" noProof="0" dirty="0" err="1">
                <a:ln>
                  <a:noFill/>
                </a:ln>
                <a:solidFill>
                  <a:srgbClr val="000000"/>
                </a:solidFill>
                <a:effectLst/>
                <a:uLnTx/>
                <a:uFillTx/>
                <a:latin typeface="Calibri"/>
                <a:ea typeface="+mn-ea"/>
                <a:cs typeface="Arial" panose="020B0604020202020204" pitchFamily="34" charset="0"/>
              </a:rPr>
              <a:t>Hurvitz</a:t>
            </a:r>
            <a:r>
              <a:rPr kumimoji="0" lang="da-DK" sz="1200" b="1" i="0"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 SA et al ESMO 2025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200" b="1" i="0" u="none" strike="noStrike" kern="1200" cap="none" spc="0" normalizeH="0" baseline="0" noProof="0" dirty="0">
              <a:ln>
                <a:noFill/>
              </a:ln>
              <a:solidFill>
                <a:srgbClr val="000000"/>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9260423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E5199-6748-BB4B-86E0-469566CCB156}"/>
              </a:ext>
            </a:extLst>
          </p:cNvPr>
          <p:cNvSpPr>
            <a:spLocks noGrp="1"/>
          </p:cNvSpPr>
          <p:nvPr>
            <p:ph type="title"/>
          </p:nvPr>
        </p:nvSpPr>
        <p:spPr>
          <a:xfrm>
            <a:off x="641350" y="523875"/>
            <a:ext cx="10902950" cy="956516"/>
          </a:xfrm>
        </p:spPr>
        <p:txBody>
          <a:bodyPr/>
          <a:lstStyle/>
          <a:p>
            <a:r>
              <a:rPr lang="en-US" dirty="0"/>
              <a:t>VIKTORIA-1: Doublet Efficacy</a:t>
            </a:r>
          </a:p>
        </p:txBody>
      </p:sp>
      <p:pic>
        <p:nvPicPr>
          <p:cNvPr id="3" name="Picture 2">
            <a:extLst>
              <a:ext uri="{FF2B5EF4-FFF2-40B4-BE49-F238E27FC236}">
                <a16:creationId xmlns:a16="http://schemas.microsoft.com/office/drawing/2014/main" id="{328A8672-0757-0345-A518-A2B72A734DB9}"/>
              </a:ext>
            </a:extLst>
          </p:cNvPr>
          <p:cNvPicPr>
            <a:picLocks noChangeAspect="1"/>
          </p:cNvPicPr>
          <p:nvPr/>
        </p:nvPicPr>
        <p:blipFill>
          <a:blip r:embed="rId3"/>
          <a:stretch>
            <a:fillRect/>
          </a:stretch>
        </p:blipFill>
        <p:spPr>
          <a:xfrm>
            <a:off x="1947917" y="1326692"/>
            <a:ext cx="8289816" cy="4582988"/>
          </a:xfrm>
          <a:prstGeom prst="rect">
            <a:avLst/>
          </a:prstGeom>
        </p:spPr>
      </p:pic>
      <p:sp>
        <p:nvSpPr>
          <p:cNvPr id="4" name="TextBox 3">
            <a:extLst>
              <a:ext uri="{FF2B5EF4-FFF2-40B4-BE49-F238E27FC236}">
                <a16:creationId xmlns:a16="http://schemas.microsoft.com/office/drawing/2014/main" id="{0351F964-1420-A54D-9B2D-09905FDC74EF}"/>
              </a:ext>
            </a:extLst>
          </p:cNvPr>
          <p:cNvSpPr txBox="1"/>
          <p:nvPr/>
        </p:nvSpPr>
        <p:spPr>
          <a:xfrm>
            <a:off x="886948" y="6245900"/>
            <a:ext cx="6105292"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1" i="0" u="none" strike="noStrike" kern="1200" cap="none" spc="0" normalizeH="0" baseline="0" noProof="0" dirty="0" err="1">
                <a:ln>
                  <a:noFill/>
                </a:ln>
                <a:solidFill>
                  <a:srgbClr val="000000"/>
                </a:solidFill>
                <a:effectLst/>
                <a:uLnTx/>
                <a:uFillTx/>
                <a:latin typeface="Calibri"/>
                <a:ea typeface="+mn-ea"/>
                <a:cs typeface="Arial" panose="020B0604020202020204" pitchFamily="34" charset="0"/>
              </a:rPr>
              <a:t>Hurvitz</a:t>
            </a:r>
            <a:r>
              <a:rPr kumimoji="0" lang="da-DK" sz="1200" b="1" i="0"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 SA et al ESMO 2025; </a:t>
            </a:r>
            <a:r>
              <a:rPr kumimoji="0" lang="da-DK" sz="1200" b="1" i="1"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J </a:t>
            </a:r>
            <a:r>
              <a:rPr kumimoji="0" lang="da-DK" sz="1200" b="1" i="1" u="none" strike="noStrike" kern="1200" cap="none" spc="0" normalizeH="0" baseline="0" noProof="0" dirty="0" err="1">
                <a:ln>
                  <a:noFill/>
                </a:ln>
                <a:solidFill>
                  <a:srgbClr val="000000"/>
                </a:solidFill>
                <a:effectLst/>
                <a:uLnTx/>
                <a:uFillTx/>
                <a:latin typeface="Calibri"/>
                <a:ea typeface="+mn-ea"/>
                <a:cs typeface="Arial" panose="020B0604020202020204" pitchFamily="34" charset="0"/>
              </a:rPr>
              <a:t>Clin</a:t>
            </a:r>
            <a:r>
              <a:rPr kumimoji="0" lang="da-DK" sz="1200" b="1" i="1"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 </a:t>
            </a:r>
            <a:r>
              <a:rPr kumimoji="0" lang="da-DK" sz="1200" b="1" i="1" u="none" strike="noStrike" kern="1200" cap="none" spc="0" normalizeH="0" baseline="0" noProof="0" dirty="0" err="1">
                <a:ln>
                  <a:noFill/>
                </a:ln>
                <a:solidFill>
                  <a:srgbClr val="000000"/>
                </a:solidFill>
                <a:effectLst/>
                <a:uLnTx/>
                <a:uFillTx/>
                <a:latin typeface="Calibri"/>
                <a:ea typeface="+mn-ea"/>
                <a:cs typeface="Arial" panose="020B0604020202020204" pitchFamily="34" charset="0"/>
              </a:rPr>
              <a:t>Oncol</a:t>
            </a:r>
            <a:r>
              <a:rPr kumimoji="0" lang="da-DK" sz="1200" b="1" i="1"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 </a:t>
            </a:r>
            <a:r>
              <a:rPr kumimoji="0" lang="da-DK" sz="1200" b="1" i="0"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2026;44:1108-19.</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200" b="1" i="0" u="none" strike="noStrike" kern="1200" cap="none" spc="0" normalizeH="0" baseline="0" noProof="0" dirty="0">
              <a:ln>
                <a:noFill/>
              </a:ln>
              <a:solidFill>
                <a:srgbClr val="000000"/>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5998105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E89DF-E5C5-8E4D-A816-3BB4430DC43A}"/>
              </a:ext>
            </a:extLst>
          </p:cNvPr>
          <p:cNvSpPr>
            <a:spLocks noGrp="1"/>
          </p:cNvSpPr>
          <p:nvPr>
            <p:ph type="title"/>
          </p:nvPr>
        </p:nvSpPr>
        <p:spPr>
          <a:xfrm>
            <a:off x="641350" y="523875"/>
            <a:ext cx="10902950" cy="956516"/>
          </a:xfrm>
        </p:spPr>
        <p:txBody>
          <a:bodyPr/>
          <a:lstStyle/>
          <a:p>
            <a:r>
              <a:rPr lang="en-US" dirty="0"/>
              <a:t>VIKTORIA-1: Triplet Efficacy</a:t>
            </a:r>
          </a:p>
        </p:txBody>
      </p:sp>
      <p:pic>
        <p:nvPicPr>
          <p:cNvPr id="3" name="Picture 2">
            <a:extLst>
              <a:ext uri="{FF2B5EF4-FFF2-40B4-BE49-F238E27FC236}">
                <a16:creationId xmlns:a16="http://schemas.microsoft.com/office/drawing/2014/main" id="{A18859D7-9537-FC43-97AB-6018DA09327A}"/>
              </a:ext>
            </a:extLst>
          </p:cNvPr>
          <p:cNvPicPr>
            <a:picLocks noChangeAspect="1"/>
          </p:cNvPicPr>
          <p:nvPr/>
        </p:nvPicPr>
        <p:blipFill>
          <a:blip r:embed="rId3"/>
          <a:stretch>
            <a:fillRect/>
          </a:stretch>
        </p:blipFill>
        <p:spPr>
          <a:xfrm>
            <a:off x="1843981" y="1221853"/>
            <a:ext cx="8298501" cy="4713007"/>
          </a:xfrm>
          <a:prstGeom prst="rect">
            <a:avLst/>
          </a:prstGeom>
        </p:spPr>
      </p:pic>
      <p:sp>
        <p:nvSpPr>
          <p:cNvPr id="5" name="TextBox 4">
            <a:extLst>
              <a:ext uri="{FF2B5EF4-FFF2-40B4-BE49-F238E27FC236}">
                <a16:creationId xmlns:a16="http://schemas.microsoft.com/office/drawing/2014/main" id="{9844C712-242E-7E5D-7855-3CA4C551424A}"/>
              </a:ext>
            </a:extLst>
          </p:cNvPr>
          <p:cNvSpPr txBox="1"/>
          <p:nvPr/>
        </p:nvSpPr>
        <p:spPr>
          <a:xfrm>
            <a:off x="886948" y="6245900"/>
            <a:ext cx="6105292"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1" i="0" u="none" strike="noStrike" kern="1200" cap="none" spc="0" normalizeH="0" baseline="0" noProof="0" dirty="0" err="1">
                <a:ln>
                  <a:noFill/>
                </a:ln>
                <a:solidFill>
                  <a:srgbClr val="000000"/>
                </a:solidFill>
                <a:effectLst/>
                <a:uLnTx/>
                <a:uFillTx/>
                <a:latin typeface="Calibri"/>
                <a:ea typeface="+mn-ea"/>
                <a:cs typeface="Arial" panose="020B0604020202020204" pitchFamily="34" charset="0"/>
              </a:rPr>
              <a:t>Hurvitz</a:t>
            </a:r>
            <a:r>
              <a:rPr kumimoji="0" lang="da-DK" sz="1200" b="1" i="0"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 SA et al ESMO 2025; </a:t>
            </a:r>
            <a:r>
              <a:rPr kumimoji="0" lang="da-DK" sz="1200" b="1" i="1"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J </a:t>
            </a:r>
            <a:r>
              <a:rPr kumimoji="0" lang="da-DK" sz="1200" b="1" i="1" u="none" strike="noStrike" kern="1200" cap="none" spc="0" normalizeH="0" baseline="0" noProof="0" dirty="0" err="1">
                <a:ln>
                  <a:noFill/>
                </a:ln>
                <a:solidFill>
                  <a:srgbClr val="000000"/>
                </a:solidFill>
                <a:effectLst/>
                <a:uLnTx/>
                <a:uFillTx/>
                <a:latin typeface="Calibri"/>
                <a:ea typeface="+mn-ea"/>
                <a:cs typeface="Arial" panose="020B0604020202020204" pitchFamily="34" charset="0"/>
              </a:rPr>
              <a:t>Clin</a:t>
            </a:r>
            <a:r>
              <a:rPr kumimoji="0" lang="da-DK" sz="1200" b="1" i="1"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 </a:t>
            </a:r>
            <a:r>
              <a:rPr kumimoji="0" lang="da-DK" sz="1200" b="1" i="1" u="none" strike="noStrike" kern="1200" cap="none" spc="0" normalizeH="0" baseline="0" noProof="0" dirty="0" err="1">
                <a:ln>
                  <a:noFill/>
                </a:ln>
                <a:solidFill>
                  <a:srgbClr val="000000"/>
                </a:solidFill>
                <a:effectLst/>
                <a:uLnTx/>
                <a:uFillTx/>
                <a:latin typeface="Calibri"/>
                <a:ea typeface="+mn-ea"/>
                <a:cs typeface="Arial" panose="020B0604020202020204" pitchFamily="34" charset="0"/>
              </a:rPr>
              <a:t>Oncol</a:t>
            </a:r>
            <a:r>
              <a:rPr kumimoji="0" lang="da-DK" sz="1200" b="1" i="1"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 </a:t>
            </a:r>
            <a:r>
              <a:rPr kumimoji="0" lang="da-DK" sz="1200" b="1" i="0"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2026;44:1108-19.</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200" b="1" i="0" u="none" strike="noStrike" kern="1200" cap="none" spc="0" normalizeH="0" baseline="0" noProof="0" dirty="0">
              <a:ln>
                <a:noFill/>
              </a:ln>
              <a:solidFill>
                <a:srgbClr val="000000"/>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43333162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a:extLst>
              <a:ext uri="{FF2B5EF4-FFF2-40B4-BE49-F238E27FC236}">
                <a16:creationId xmlns:a16="http://schemas.microsoft.com/office/drawing/2014/main" id="{ADDA1A24-42DD-004C-9343-9463729F6B6F}"/>
              </a:ext>
            </a:extLst>
          </p:cNvPr>
          <p:cNvGraphicFramePr>
            <a:graphicFrameLocks/>
          </p:cNvGraphicFramePr>
          <p:nvPr/>
        </p:nvGraphicFramePr>
        <p:xfrm>
          <a:off x="702900" y="1264070"/>
          <a:ext cx="10841400" cy="4775263"/>
        </p:xfrm>
        <a:graphic>
          <a:graphicData uri="http://schemas.openxmlformats.org/drawingml/2006/table">
            <a:tbl>
              <a:tblPr firstRow="1">
                <a:tableStyleId>{793D81CF-94F2-401A-BA57-92F5A7B2D0C5}</a:tableStyleId>
              </a:tblPr>
              <a:tblGrid>
                <a:gridCol w="1646767">
                  <a:extLst>
                    <a:ext uri="{9D8B030D-6E8A-4147-A177-3AD203B41FA5}">
                      <a16:colId xmlns:a16="http://schemas.microsoft.com/office/drawing/2014/main" val="1541112485"/>
                    </a:ext>
                  </a:extLst>
                </a:gridCol>
                <a:gridCol w="892345">
                  <a:extLst>
                    <a:ext uri="{9D8B030D-6E8A-4147-A177-3AD203B41FA5}">
                      <a16:colId xmlns:a16="http://schemas.microsoft.com/office/drawing/2014/main" val="2744387285"/>
                    </a:ext>
                  </a:extLst>
                </a:gridCol>
                <a:gridCol w="1037786">
                  <a:extLst>
                    <a:ext uri="{9D8B030D-6E8A-4147-A177-3AD203B41FA5}">
                      <a16:colId xmlns:a16="http://schemas.microsoft.com/office/drawing/2014/main" val="1240967449"/>
                    </a:ext>
                  </a:extLst>
                </a:gridCol>
                <a:gridCol w="1117869">
                  <a:extLst>
                    <a:ext uri="{9D8B030D-6E8A-4147-A177-3AD203B41FA5}">
                      <a16:colId xmlns:a16="http://schemas.microsoft.com/office/drawing/2014/main" val="594498433"/>
                    </a:ext>
                  </a:extLst>
                </a:gridCol>
                <a:gridCol w="957703">
                  <a:extLst>
                    <a:ext uri="{9D8B030D-6E8A-4147-A177-3AD203B41FA5}">
                      <a16:colId xmlns:a16="http://schemas.microsoft.com/office/drawing/2014/main" val="2431432550"/>
                    </a:ext>
                  </a:extLst>
                </a:gridCol>
                <a:gridCol w="1037786">
                  <a:extLst>
                    <a:ext uri="{9D8B030D-6E8A-4147-A177-3AD203B41FA5}">
                      <a16:colId xmlns:a16="http://schemas.microsoft.com/office/drawing/2014/main" val="2823114960"/>
                    </a:ext>
                  </a:extLst>
                </a:gridCol>
                <a:gridCol w="1037786">
                  <a:extLst>
                    <a:ext uri="{9D8B030D-6E8A-4147-A177-3AD203B41FA5}">
                      <a16:colId xmlns:a16="http://schemas.microsoft.com/office/drawing/2014/main" val="3000338954"/>
                    </a:ext>
                  </a:extLst>
                </a:gridCol>
                <a:gridCol w="1037786">
                  <a:extLst>
                    <a:ext uri="{9D8B030D-6E8A-4147-A177-3AD203B41FA5}">
                      <a16:colId xmlns:a16="http://schemas.microsoft.com/office/drawing/2014/main" val="1757635695"/>
                    </a:ext>
                  </a:extLst>
                </a:gridCol>
                <a:gridCol w="1037786">
                  <a:extLst>
                    <a:ext uri="{9D8B030D-6E8A-4147-A177-3AD203B41FA5}">
                      <a16:colId xmlns:a16="http://schemas.microsoft.com/office/drawing/2014/main" val="1257609092"/>
                    </a:ext>
                  </a:extLst>
                </a:gridCol>
                <a:gridCol w="1037786">
                  <a:extLst>
                    <a:ext uri="{9D8B030D-6E8A-4147-A177-3AD203B41FA5}">
                      <a16:colId xmlns:a16="http://schemas.microsoft.com/office/drawing/2014/main" val="4067544269"/>
                    </a:ext>
                  </a:extLst>
                </a:gridCol>
              </a:tblGrid>
              <a:tr h="466270">
                <a:tc>
                  <a:txBody>
                    <a:bodyPr/>
                    <a:lstStyle/>
                    <a:p>
                      <a:pPr marL="0" marR="0" lvl="0" indent="0" algn="l" rtl="0" eaLnBrk="1" fontAlgn="auto" latinLnBrk="0" hangingPunct="1">
                        <a:lnSpc>
                          <a:spcPct val="100000"/>
                        </a:lnSpc>
                        <a:spcBef>
                          <a:spcPts val="0"/>
                        </a:spcBef>
                        <a:spcAft>
                          <a:spcPts val="0"/>
                        </a:spcAft>
                        <a:buClrTx/>
                        <a:buSzTx/>
                        <a:buFontTx/>
                        <a:buNone/>
                      </a:pPr>
                      <a:r>
                        <a:rPr lang="en-US" sz="1200" b="1" kern="100" dirty="0">
                          <a:solidFill>
                            <a:schemeClr val="bg1"/>
                          </a:solidFill>
                          <a:effectLst/>
                          <a:latin typeface="Aptos"/>
                          <a:ea typeface="Aptos" panose="020B0004020202020204" pitchFamily="34" charset="0"/>
                          <a:cs typeface="Arial"/>
                        </a:rPr>
                        <a:t>SAE and discontinuation, </a:t>
                      </a:r>
                      <a:endParaRPr lang="en-US" dirty="0"/>
                    </a:p>
                    <a:p>
                      <a:pPr marL="0" marR="0" lvl="0" indent="0" algn="l" defTabSz="609585">
                        <a:lnSpc>
                          <a:spcPct val="100000"/>
                        </a:lnSpc>
                        <a:spcBef>
                          <a:spcPts val="0"/>
                        </a:spcBef>
                        <a:spcAft>
                          <a:spcPts val="0"/>
                        </a:spcAft>
                        <a:buClrTx/>
                        <a:buSzTx/>
                        <a:buFontTx/>
                        <a:buNone/>
                        <a:tabLst/>
                        <a:defRPr/>
                      </a:pPr>
                      <a:r>
                        <a:rPr lang="en-US" sz="1200" b="1" kern="100" dirty="0">
                          <a:solidFill>
                            <a:schemeClr val="bg1"/>
                          </a:solidFill>
                          <a:effectLst/>
                          <a:latin typeface="Aptos"/>
                          <a:ea typeface="Aptos" panose="020B0004020202020204" pitchFamily="34" charset="0"/>
                          <a:cs typeface="Arial"/>
                        </a:rPr>
                        <a:t>n (%)</a:t>
                      </a:r>
                    </a:p>
                  </a:txBody>
                  <a:tcPr marL="68580" marR="68580" marT="0" marB="0" anchor="ctr">
                    <a:lnL w="6350" cap="flat" cmpd="sng" algn="ctr">
                      <a:solidFill>
                        <a:schemeClr val="tx1">
                          <a:lumMod val="50000"/>
                          <a:lumOff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305D"/>
                    </a:solidFill>
                  </a:tcPr>
                </a:tc>
                <a:tc gridSpan="3">
                  <a:txBody>
                    <a:bodyPr/>
                    <a:lstStyle/>
                    <a:p>
                      <a:pPr algn="ctr">
                        <a:lnSpc>
                          <a:spcPct val="100000"/>
                        </a:lnSpc>
                      </a:pPr>
                      <a:r>
                        <a:rPr lang="en-US" sz="1100" b="1" kern="1200" dirty="0" err="1">
                          <a:solidFill>
                            <a:schemeClr val="lt1"/>
                          </a:solidFill>
                          <a:effectLst/>
                        </a:rPr>
                        <a:t>Gedatolisib</a:t>
                      </a:r>
                      <a:r>
                        <a:rPr lang="en-US" sz="1100" b="1" kern="1200" dirty="0">
                          <a:solidFill>
                            <a:schemeClr val="lt1"/>
                          </a:solidFill>
                          <a:effectLst/>
                        </a:rPr>
                        <a:t> + palbociclib + fulvestrant (n=130)</a:t>
                      </a:r>
                      <a:endParaRPr 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F3996"/>
                    </a:solidFill>
                  </a:tcPr>
                </a:tc>
                <a:tc hMerge="1">
                  <a:txBody>
                    <a:bodyPr/>
                    <a:lstStyle/>
                    <a:p>
                      <a:endParaRPr lang="en-US"/>
                    </a:p>
                  </a:txBody>
                  <a:tcPr/>
                </a:tc>
                <a:tc hMerge="1">
                  <a:txBody>
                    <a:bodyPr/>
                    <a:lstStyle/>
                    <a:p>
                      <a:endParaRPr lang="en-US"/>
                    </a:p>
                  </a:txBody>
                  <a:tcPr/>
                </a:tc>
                <a:tc gridSpan="3">
                  <a:txBody>
                    <a:bodyPr/>
                    <a:lstStyle/>
                    <a:p>
                      <a:pPr algn="ctr">
                        <a:lnSpc>
                          <a:spcPct val="100000"/>
                        </a:lnSpc>
                      </a:pPr>
                      <a:r>
                        <a:rPr lang="en-US" sz="1100" b="1" kern="1200" dirty="0" err="1">
                          <a:solidFill>
                            <a:schemeClr val="lt1"/>
                          </a:solidFill>
                          <a:effectLst/>
                        </a:rPr>
                        <a:t>Gedatolisib</a:t>
                      </a:r>
                      <a:r>
                        <a:rPr lang="en-US" sz="1100" b="1" kern="1200" dirty="0">
                          <a:solidFill>
                            <a:schemeClr val="lt1"/>
                          </a:solidFill>
                          <a:effectLst/>
                        </a:rPr>
                        <a:t> + fulvestrant </a:t>
                      </a:r>
                    </a:p>
                    <a:p>
                      <a:pPr algn="ctr">
                        <a:lnSpc>
                          <a:spcPct val="100000"/>
                        </a:lnSpc>
                      </a:pPr>
                      <a:r>
                        <a:rPr lang="en-US" sz="1100" b="1" kern="1200" dirty="0">
                          <a:solidFill>
                            <a:schemeClr val="lt1"/>
                          </a:solidFill>
                          <a:effectLst/>
                        </a:rPr>
                        <a:t>(n=130)</a:t>
                      </a:r>
                      <a:endParaRPr 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7131"/>
                    </a:solidFill>
                  </a:tcPr>
                </a:tc>
                <a:tc hMerge="1">
                  <a:txBody>
                    <a:bodyPr/>
                    <a:lstStyle/>
                    <a:p>
                      <a:endParaRPr lang="en-US"/>
                    </a:p>
                  </a:txBody>
                  <a:tcPr/>
                </a:tc>
                <a:tc hMerge="1">
                  <a:txBody>
                    <a:bodyPr/>
                    <a:lstStyle/>
                    <a:p>
                      <a:endParaRPr lang="en-US"/>
                    </a:p>
                  </a:txBody>
                  <a:tcPr/>
                </a:tc>
                <a:tc gridSpan="3">
                  <a:txBody>
                    <a:bodyPr/>
                    <a:lstStyle/>
                    <a:p>
                      <a:pPr algn="ctr">
                        <a:lnSpc>
                          <a:spcPct val="100000"/>
                        </a:lnSpc>
                      </a:pPr>
                      <a:r>
                        <a:rPr lang="en-US" sz="1100" b="1" kern="1200" dirty="0">
                          <a:solidFill>
                            <a:schemeClr val="lt1"/>
                          </a:solidFill>
                          <a:effectLst/>
                        </a:rPr>
                        <a:t>Fulvestrant </a:t>
                      </a:r>
                    </a:p>
                    <a:p>
                      <a:pPr algn="ctr">
                        <a:lnSpc>
                          <a:spcPct val="100000"/>
                        </a:lnSpc>
                      </a:pPr>
                      <a:r>
                        <a:rPr lang="en-US" sz="1100" b="1" kern="1200" dirty="0">
                          <a:solidFill>
                            <a:schemeClr val="lt1"/>
                          </a:solidFill>
                          <a:effectLst/>
                        </a:rPr>
                        <a:t>(n=123)</a:t>
                      </a:r>
                      <a:endParaRPr lang="en-US" sz="1100" dirty="0"/>
                    </a:p>
                  </a:txBody>
                  <a:tcPr anchor="ctr">
                    <a:lnL w="12700" cap="flat" cmpd="sng" algn="ctr">
                      <a:solidFill>
                        <a:schemeClr val="tx1"/>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68810424"/>
                  </a:ext>
                </a:extLst>
              </a:tr>
              <a:tr h="350014">
                <a:tc>
                  <a:txBody>
                    <a:bodyPr/>
                    <a:lstStyle/>
                    <a:p>
                      <a:pPr marL="0" marR="0" lvl="0" indent="0" algn="l" defTabSz="609585" rtl="0" eaLnBrk="1" fontAlgn="auto" latinLnBrk="0" hangingPunct="1">
                        <a:lnSpc>
                          <a:spcPct val="100000"/>
                        </a:lnSpc>
                        <a:spcBef>
                          <a:spcPts val="0"/>
                        </a:spcBef>
                        <a:spcAft>
                          <a:spcPts val="800"/>
                        </a:spcAft>
                        <a:buClrTx/>
                        <a:buSzTx/>
                        <a:buFontTx/>
                        <a:buNone/>
                        <a:tabLst/>
                        <a:defRPr/>
                      </a:pPr>
                      <a:r>
                        <a:rPr lang="en-US" sz="1100" dirty="0">
                          <a:latin typeface="Arial"/>
                          <a:cs typeface="Arial"/>
                        </a:rPr>
                        <a:t>Pts with ≥1 SAE</a:t>
                      </a:r>
                      <a:endParaRPr lang="en-US" sz="1100" kern="100" dirty="0">
                        <a:effectLst/>
                        <a:latin typeface="Arial"/>
                        <a:ea typeface="Aptos" panose="020B0004020202020204" pitchFamily="34" charset="0"/>
                        <a:cs typeface="Arial"/>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gridSpan="3">
                  <a:txBody>
                    <a:bodyPr/>
                    <a:lstStyle/>
                    <a:p>
                      <a:pPr algn="ctr">
                        <a:lnSpc>
                          <a:spcPct val="100000"/>
                        </a:lnSpc>
                      </a:pPr>
                      <a:r>
                        <a:rPr lang="en-US" sz="1100" dirty="0"/>
                        <a:t>14 (10.8)</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3EFF6"/>
                    </a:solidFill>
                  </a:tcPr>
                </a:tc>
                <a:tc hMerge="1">
                  <a:txBody>
                    <a:bodyPr/>
                    <a:lstStyle/>
                    <a:p>
                      <a:pPr algn="ctr">
                        <a:lnSpc>
                          <a:spcPct val="100000"/>
                        </a:lnSpc>
                      </a:pPr>
                      <a:endParaRPr lang="en-US" sz="1100"/>
                    </a:p>
                  </a:txBody>
                  <a:tcPr anchor="ctr"/>
                </a:tc>
                <a:tc hMerge="1">
                  <a:txBody>
                    <a:bodyPr/>
                    <a:lstStyle/>
                    <a:p>
                      <a:pPr algn="ctr">
                        <a:lnSpc>
                          <a:spcPct val="100000"/>
                        </a:lnSpc>
                      </a:pPr>
                      <a:endParaRPr lang="en-US" sz="1100"/>
                    </a:p>
                  </a:txBody>
                  <a:tcPr anchor="ctr"/>
                </a:tc>
                <a:tc gridSpan="3">
                  <a:txBody>
                    <a:bodyPr/>
                    <a:lstStyle/>
                    <a:p>
                      <a:pPr algn="ctr">
                        <a:lnSpc>
                          <a:spcPct val="100000"/>
                        </a:lnSpc>
                      </a:pPr>
                      <a:r>
                        <a:rPr lang="en-US" sz="1100" dirty="0"/>
                        <a:t>12 (9.2)</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DF1EA"/>
                    </a:solidFill>
                  </a:tcPr>
                </a:tc>
                <a:tc hMerge="1">
                  <a:txBody>
                    <a:bodyPr/>
                    <a:lstStyle/>
                    <a:p>
                      <a:pPr algn="ctr">
                        <a:lnSpc>
                          <a:spcPct val="100000"/>
                        </a:lnSpc>
                      </a:pPr>
                      <a:endParaRPr lang="en-US" sz="1100"/>
                    </a:p>
                  </a:txBody>
                  <a:tcPr anchor="ctr"/>
                </a:tc>
                <a:tc hMerge="1">
                  <a:txBody>
                    <a:bodyPr/>
                    <a:lstStyle/>
                    <a:p>
                      <a:pPr algn="ctr">
                        <a:lnSpc>
                          <a:spcPct val="100000"/>
                        </a:lnSpc>
                      </a:pPr>
                      <a:endParaRPr lang="en-US" sz="1100"/>
                    </a:p>
                  </a:txBody>
                  <a:tcPr anchor="ctr"/>
                </a:tc>
                <a:tc gridSpan="3">
                  <a:txBody>
                    <a:bodyPr/>
                    <a:lstStyle/>
                    <a:p>
                      <a:pPr algn="ctr">
                        <a:lnSpc>
                          <a:spcPct val="100000"/>
                        </a:lnSpc>
                      </a:pPr>
                      <a:r>
                        <a:rPr lang="en-US" sz="1100" dirty="0"/>
                        <a:t>1 (0.8)</a:t>
                      </a:r>
                    </a:p>
                  </a:txBody>
                  <a:tcPr anchor="ctr">
                    <a:lnL w="3175" cap="flat" cmpd="sng" algn="ctr">
                      <a:solidFill>
                        <a:schemeClr val="tx1"/>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4FCFF"/>
                    </a:solidFill>
                  </a:tcPr>
                </a:tc>
                <a:tc hMerge="1">
                  <a:txBody>
                    <a:bodyPr/>
                    <a:lstStyle/>
                    <a:p>
                      <a:pPr algn="ctr">
                        <a:lnSpc>
                          <a:spcPct val="100000"/>
                        </a:lnSpc>
                      </a:pPr>
                      <a:endParaRPr lang="en-US" sz="1100"/>
                    </a:p>
                  </a:txBody>
                  <a:tcPr anchor="ctr"/>
                </a:tc>
                <a:tc hMerge="1">
                  <a:txBody>
                    <a:bodyPr/>
                    <a:lstStyle/>
                    <a:p>
                      <a:pPr algn="ctr">
                        <a:lnSpc>
                          <a:spcPct val="100000"/>
                        </a:lnSpc>
                      </a:pPr>
                      <a:endParaRPr lang="en-US" sz="1100"/>
                    </a:p>
                  </a:txBody>
                  <a:tcPr anchor="ctr"/>
                </a:tc>
                <a:extLst>
                  <a:ext uri="{0D108BD9-81ED-4DB2-BD59-A6C34878D82A}">
                    <a16:rowId xmlns:a16="http://schemas.microsoft.com/office/drawing/2014/main" val="801587268"/>
                  </a:ext>
                </a:extLst>
              </a:tr>
              <a:tr h="466270">
                <a:tc>
                  <a:txBody>
                    <a:bodyPr/>
                    <a:lstStyle/>
                    <a:p>
                      <a:pPr marL="0" marR="0" lvl="0" indent="0" algn="l" defTabSz="609585" rtl="0" eaLnBrk="1" fontAlgn="auto" latinLnBrk="0" hangingPunct="1">
                        <a:lnSpc>
                          <a:spcPct val="100000"/>
                        </a:lnSpc>
                        <a:spcBef>
                          <a:spcPts val="0"/>
                        </a:spcBef>
                        <a:spcAft>
                          <a:spcPts val="800"/>
                        </a:spcAft>
                        <a:buClrTx/>
                        <a:buSzTx/>
                        <a:buFontTx/>
                        <a:buNone/>
                        <a:tabLst/>
                        <a:defRPr/>
                      </a:pPr>
                      <a:r>
                        <a:rPr lang="en-US" sz="1100" b="0" dirty="0"/>
                        <a:t>Study treatment D/C due to TRAE</a:t>
                      </a:r>
                      <a:endParaRPr lang="en-US" sz="1100" b="0" kern="100">
                        <a:effectLst/>
                        <a:latin typeface="Aptos"/>
                        <a:ea typeface="Aptos" panose="020B0004020202020204" pitchFamily="34" charset="0"/>
                        <a:cs typeface="Arial"/>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gridSpan="3">
                  <a:txBody>
                    <a:bodyPr/>
                    <a:lstStyle/>
                    <a:p>
                      <a:pPr algn="ctr">
                        <a:lnSpc>
                          <a:spcPct val="100000"/>
                        </a:lnSpc>
                      </a:pPr>
                      <a:r>
                        <a:rPr lang="en-US" sz="1100" b="0" dirty="0"/>
                        <a:t>3 (2.3)</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3EFF6"/>
                    </a:solidFill>
                  </a:tcPr>
                </a:tc>
                <a:tc hMerge="1">
                  <a:txBody>
                    <a:bodyPr/>
                    <a:lstStyle/>
                    <a:p>
                      <a:pPr algn="ctr">
                        <a:lnSpc>
                          <a:spcPct val="100000"/>
                        </a:lnSpc>
                      </a:pPr>
                      <a:endParaRPr lang="en-US" sz="1100"/>
                    </a:p>
                  </a:txBody>
                  <a:tcPr anchor="ctr"/>
                </a:tc>
                <a:tc hMerge="1">
                  <a:txBody>
                    <a:bodyPr/>
                    <a:lstStyle/>
                    <a:p>
                      <a:pPr algn="ctr">
                        <a:lnSpc>
                          <a:spcPct val="100000"/>
                        </a:lnSpc>
                      </a:pPr>
                      <a:endParaRPr lang="en-US" sz="1100"/>
                    </a:p>
                  </a:txBody>
                  <a:tcPr anchor="ctr"/>
                </a:tc>
                <a:tc gridSpan="3">
                  <a:txBody>
                    <a:bodyPr/>
                    <a:lstStyle/>
                    <a:p>
                      <a:pPr algn="ctr">
                        <a:lnSpc>
                          <a:spcPct val="100000"/>
                        </a:lnSpc>
                      </a:pPr>
                      <a:r>
                        <a:rPr lang="en-US" sz="1100" b="0" dirty="0"/>
                        <a:t>4 (3.1)</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DF1EA"/>
                    </a:solidFill>
                  </a:tcPr>
                </a:tc>
                <a:tc hMerge="1">
                  <a:txBody>
                    <a:bodyPr/>
                    <a:lstStyle/>
                    <a:p>
                      <a:pPr algn="ctr">
                        <a:lnSpc>
                          <a:spcPct val="100000"/>
                        </a:lnSpc>
                      </a:pPr>
                      <a:endParaRPr lang="en-US" sz="1100"/>
                    </a:p>
                  </a:txBody>
                  <a:tcPr anchor="ctr"/>
                </a:tc>
                <a:tc hMerge="1">
                  <a:txBody>
                    <a:bodyPr/>
                    <a:lstStyle/>
                    <a:p>
                      <a:pPr algn="ctr">
                        <a:lnSpc>
                          <a:spcPct val="100000"/>
                        </a:lnSpc>
                      </a:pPr>
                      <a:endParaRPr lang="en-US" sz="1100"/>
                    </a:p>
                  </a:txBody>
                  <a:tcPr anchor="ctr"/>
                </a:tc>
                <a:tc gridSpan="3">
                  <a:txBody>
                    <a:bodyPr/>
                    <a:lstStyle/>
                    <a:p>
                      <a:pPr algn="ctr">
                        <a:lnSpc>
                          <a:spcPct val="100000"/>
                        </a:lnSpc>
                      </a:pPr>
                      <a:r>
                        <a:rPr lang="en-US" sz="1100" b="0" dirty="0"/>
                        <a:t>0</a:t>
                      </a:r>
                    </a:p>
                  </a:txBody>
                  <a:tcPr anchor="ctr">
                    <a:lnL w="3175" cap="flat" cmpd="sng" algn="ctr">
                      <a:solidFill>
                        <a:schemeClr val="tx1"/>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4FCFF"/>
                    </a:solidFill>
                  </a:tcPr>
                </a:tc>
                <a:tc hMerge="1">
                  <a:txBody>
                    <a:bodyPr/>
                    <a:lstStyle/>
                    <a:p>
                      <a:pPr algn="ctr">
                        <a:lnSpc>
                          <a:spcPct val="100000"/>
                        </a:lnSpc>
                      </a:pPr>
                      <a:endParaRPr lang="en-US" sz="1100"/>
                    </a:p>
                  </a:txBody>
                  <a:tcPr anchor="ctr"/>
                </a:tc>
                <a:tc hMerge="1">
                  <a:txBody>
                    <a:bodyPr/>
                    <a:lstStyle/>
                    <a:p>
                      <a:pPr algn="ctr">
                        <a:lnSpc>
                          <a:spcPct val="100000"/>
                        </a:lnSpc>
                      </a:pPr>
                      <a:endParaRPr lang="en-US" sz="1100"/>
                    </a:p>
                  </a:txBody>
                  <a:tcPr anchor="ctr"/>
                </a:tc>
                <a:extLst>
                  <a:ext uri="{0D108BD9-81ED-4DB2-BD59-A6C34878D82A}">
                    <a16:rowId xmlns:a16="http://schemas.microsoft.com/office/drawing/2014/main" val="92888220"/>
                  </a:ext>
                </a:extLst>
              </a:tr>
              <a:tr h="319943">
                <a:tc>
                  <a:txBody>
                    <a:bodyPr/>
                    <a:lstStyle/>
                    <a:p>
                      <a:pPr marL="0" marR="0" lvl="0" indent="0" algn="l" defTabSz="609585" rtl="0" eaLnBrk="1" fontAlgn="auto" latinLnBrk="0" hangingPunct="1">
                        <a:lnSpc>
                          <a:spcPct val="100000"/>
                        </a:lnSpc>
                        <a:spcBef>
                          <a:spcPts val="0"/>
                        </a:spcBef>
                        <a:spcAft>
                          <a:spcPts val="800"/>
                        </a:spcAft>
                        <a:buClrTx/>
                        <a:buSzTx/>
                        <a:buFontTx/>
                        <a:buNone/>
                        <a:tabLst/>
                        <a:defRPr/>
                      </a:pPr>
                      <a:r>
                        <a:rPr lang="en-US" sz="1100" dirty="0"/>
                        <a:t>Deaths due to TRAE</a:t>
                      </a:r>
                      <a:r>
                        <a:rPr lang="en-US" sz="1100" kern="1200" baseline="30000" dirty="0">
                          <a:solidFill>
                            <a:schemeClr val="tx1"/>
                          </a:solidFill>
                          <a:effectLst/>
                          <a:latin typeface="+mn-lt"/>
                          <a:ea typeface="+mn-ea"/>
                          <a:cs typeface="+mn-cs"/>
                        </a:rPr>
                        <a:t>†</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pPr algn="ctr">
                        <a:lnSpc>
                          <a:spcPct val="100000"/>
                        </a:lnSpc>
                      </a:pPr>
                      <a:r>
                        <a:rPr lang="en-US" sz="1100" dirty="0"/>
                        <a:t>2 (1.5)</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3EFF6"/>
                    </a:solidFill>
                  </a:tcPr>
                </a:tc>
                <a:tc hMerge="1">
                  <a:txBody>
                    <a:bodyPr/>
                    <a:lstStyle/>
                    <a:p>
                      <a:pPr algn="ctr">
                        <a:lnSpc>
                          <a:spcPct val="100000"/>
                        </a:lnSpc>
                      </a:pPr>
                      <a:endParaRPr lang="en-US" sz="1100"/>
                    </a:p>
                  </a:txBody>
                  <a:tcPr anchor="ctr"/>
                </a:tc>
                <a:tc hMerge="1">
                  <a:txBody>
                    <a:bodyPr/>
                    <a:lstStyle/>
                    <a:p>
                      <a:pPr algn="ctr">
                        <a:lnSpc>
                          <a:spcPct val="100000"/>
                        </a:lnSpc>
                      </a:pPr>
                      <a:endParaRPr lang="en-US" sz="1100"/>
                    </a:p>
                  </a:txBody>
                  <a:tcPr anchor="ctr"/>
                </a:tc>
                <a:tc gridSpan="3">
                  <a:txBody>
                    <a:bodyPr/>
                    <a:lstStyle/>
                    <a:p>
                      <a:pPr algn="ctr">
                        <a:lnSpc>
                          <a:spcPct val="100000"/>
                        </a:lnSpc>
                      </a:pPr>
                      <a:r>
                        <a:rPr lang="en-US" sz="1100" dirty="0"/>
                        <a:t>0</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F1EA"/>
                    </a:solidFill>
                  </a:tcPr>
                </a:tc>
                <a:tc hMerge="1">
                  <a:txBody>
                    <a:bodyPr/>
                    <a:lstStyle/>
                    <a:p>
                      <a:pPr algn="ctr">
                        <a:lnSpc>
                          <a:spcPct val="100000"/>
                        </a:lnSpc>
                      </a:pPr>
                      <a:endParaRPr lang="en-US" sz="1100"/>
                    </a:p>
                  </a:txBody>
                  <a:tcPr anchor="ctr"/>
                </a:tc>
                <a:tc hMerge="1">
                  <a:txBody>
                    <a:bodyPr/>
                    <a:lstStyle/>
                    <a:p>
                      <a:pPr algn="ctr">
                        <a:lnSpc>
                          <a:spcPct val="100000"/>
                        </a:lnSpc>
                      </a:pPr>
                      <a:endParaRPr lang="en-US" sz="1100"/>
                    </a:p>
                  </a:txBody>
                  <a:tcPr anchor="ctr"/>
                </a:tc>
                <a:tc gridSpan="3">
                  <a:txBody>
                    <a:bodyPr/>
                    <a:lstStyle/>
                    <a:p>
                      <a:pPr algn="ctr">
                        <a:lnSpc>
                          <a:spcPct val="100000"/>
                        </a:lnSpc>
                      </a:pPr>
                      <a:r>
                        <a:rPr lang="en-US" sz="1100" dirty="0"/>
                        <a:t>0</a:t>
                      </a:r>
                    </a:p>
                  </a:txBody>
                  <a:tcPr anchor="ctr">
                    <a:lnL w="3175" cap="flat" cmpd="sng" algn="ctr">
                      <a:solidFill>
                        <a:schemeClr val="tx1"/>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FCFF"/>
                    </a:solidFill>
                  </a:tcPr>
                </a:tc>
                <a:tc hMerge="1">
                  <a:txBody>
                    <a:bodyPr/>
                    <a:lstStyle/>
                    <a:p>
                      <a:pPr algn="ctr">
                        <a:lnSpc>
                          <a:spcPct val="100000"/>
                        </a:lnSpc>
                      </a:pPr>
                      <a:endParaRPr lang="en-US" sz="1100"/>
                    </a:p>
                  </a:txBody>
                  <a:tcPr anchor="ctr"/>
                </a:tc>
                <a:tc hMerge="1">
                  <a:txBody>
                    <a:bodyPr/>
                    <a:lstStyle/>
                    <a:p>
                      <a:pPr algn="ctr">
                        <a:lnSpc>
                          <a:spcPct val="100000"/>
                        </a:lnSpc>
                      </a:pPr>
                      <a:endParaRPr lang="en-US" sz="1100"/>
                    </a:p>
                  </a:txBody>
                  <a:tcPr anchor="ctr"/>
                </a:tc>
                <a:extLst>
                  <a:ext uri="{0D108BD9-81ED-4DB2-BD59-A6C34878D82A}">
                    <a16:rowId xmlns:a16="http://schemas.microsoft.com/office/drawing/2014/main" val="2928020568"/>
                  </a:ext>
                </a:extLst>
              </a:tr>
              <a:tr h="466270">
                <a:tc rowSpan="2">
                  <a:txBody>
                    <a:bodyPr/>
                    <a:lstStyle/>
                    <a:p>
                      <a:pPr>
                        <a:lnSpc>
                          <a:spcPct val="100000"/>
                        </a:lnSpc>
                      </a:pPr>
                      <a:r>
                        <a:rPr lang="en-US" sz="1100" b="1" kern="1200" dirty="0">
                          <a:solidFill>
                            <a:schemeClr val="lt1"/>
                          </a:solidFill>
                          <a:effectLst/>
                        </a:rPr>
                        <a:t>Adverse events, </a:t>
                      </a:r>
                    </a:p>
                    <a:p>
                      <a:pPr>
                        <a:lnSpc>
                          <a:spcPct val="100000"/>
                        </a:lnSpc>
                      </a:pPr>
                      <a:r>
                        <a:rPr lang="en-US" sz="1100" b="1" kern="1200" dirty="0">
                          <a:solidFill>
                            <a:schemeClr val="lt1"/>
                          </a:solidFill>
                          <a:effectLst/>
                        </a:rPr>
                        <a:t>n (%)</a:t>
                      </a:r>
                      <a:endParaRPr lang="en-US" sz="1100"/>
                    </a:p>
                  </a:txBody>
                  <a:tcPr anchor="ctr">
                    <a:lnL w="6350" cap="flat" cmpd="sng" algn="ctr">
                      <a:solidFill>
                        <a:schemeClr val="tx1">
                          <a:lumMod val="50000"/>
                          <a:lumOff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305D"/>
                    </a:solidFill>
                  </a:tcPr>
                </a:tc>
                <a:tc gridSpan="3">
                  <a:txBody>
                    <a:bodyPr/>
                    <a:lstStyle/>
                    <a:p>
                      <a:pPr algn="ctr">
                        <a:lnSpc>
                          <a:spcPct val="100000"/>
                        </a:lnSpc>
                      </a:pPr>
                      <a:r>
                        <a:rPr lang="en-US" sz="1100" b="1" kern="1200" dirty="0" err="1">
                          <a:solidFill>
                            <a:schemeClr val="lt1"/>
                          </a:solidFill>
                          <a:effectLst/>
                        </a:rPr>
                        <a:t>Gedatolisib</a:t>
                      </a:r>
                      <a:r>
                        <a:rPr lang="en-US" sz="1100" b="1" kern="1200" dirty="0">
                          <a:solidFill>
                            <a:schemeClr val="lt1"/>
                          </a:solidFill>
                          <a:effectLst/>
                        </a:rPr>
                        <a:t> + palbociclib + fulvestrant (n=130)</a:t>
                      </a:r>
                      <a:endParaRPr 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F3996"/>
                    </a:solidFill>
                  </a:tcPr>
                </a:tc>
                <a:tc hMerge="1">
                  <a:txBody>
                    <a:bodyPr/>
                    <a:lstStyle/>
                    <a:p>
                      <a:endParaRPr lang="en-US"/>
                    </a:p>
                  </a:txBody>
                  <a:tcPr/>
                </a:tc>
                <a:tc hMerge="1">
                  <a:txBody>
                    <a:bodyPr/>
                    <a:lstStyle/>
                    <a:p>
                      <a:endParaRPr lang="en-US"/>
                    </a:p>
                  </a:txBody>
                  <a:tcPr/>
                </a:tc>
                <a:tc gridSpan="3">
                  <a:txBody>
                    <a:bodyPr/>
                    <a:lstStyle/>
                    <a:p>
                      <a:pPr algn="ctr">
                        <a:lnSpc>
                          <a:spcPct val="100000"/>
                        </a:lnSpc>
                      </a:pPr>
                      <a:r>
                        <a:rPr lang="en-US" sz="1100" b="1" kern="1200" dirty="0" err="1">
                          <a:solidFill>
                            <a:schemeClr val="lt1"/>
                          </a:solidFill>
                          <a:effectLst/>
                        </a:rPr>
                        <a:t>Gedatolisib</a:t>
                      </a:r>
                      <a:r>
                        <a:rPr lang="en-US" sz="1100" b="1" kern="1200" dirty="0">
                          <a:solidFill>
                            <a:schemeClr val="lt1"/>
                          </a:solidFill>
                          <a:effectLst/>
                        </a:rPr>
                        <a:t> + fulvestrant </a:t>
                      </a:r>
                      <a:endParaRPr lang="en-US" sz="1100" dirty="0"/>
                    </a:p>
                    <a:p>
                      <a:pPr lvl="0" algn="ctr">
                        <a:lnSpc>
                          <a:spcPct val="100000"/>
                        </a:lnSpc>
                        <a:buNone/>
                      </a:pPr>
                      <a:r>
                        <a:rPr lang="en-US" sz="1100" b="1" kern="1200" dirty="0">
                          <a:solidFill>
                            <a:schemeClr val="lt1"/>
                          </a:solidFill>
                          <a:effectLst/>
                        </a:rPr>
                        <a:t>(n=130)</a:t>
                      </a:r>
                      <a:endParaRPr 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7131"/>
                    </a:solidFill>
                  </a:tcPr>
                </a:tc>
                <a:tc hMerge="1">
                  <a:txBody>
                    <a:bodyPr/>
                    <a:lstStyle/>
                    <a:p>
                      <a:endParaRPr lang="en-US"/>
                    </a:p>
                  </a:txBody>
                  <a:tcPr/>
                </a:tc>
                <a:tc hMerge="1">
                  <a:txBody>
                    <a:bodyPr/>
                    <a:lstStyle/>
                    <a:p>
                      <a:endParaRPr lang="en-US"/>
                    </a:p>
                  </a:txBody>
                  <a:tcPr/>
                </a:tc>
                <a:tc gridSpan="3">
                  <a:txBody>
                    <a:bodyPr/>
                    <a:lstStyle/>
                    <a:p>
                      <a:pPr algn="ctr">
                        <a:lnSpc>
                          <a:spcPct val="100000"/>
                        </a:lnSpc>
                      </a:pPr>
                      <a:r>
                        <a:rPr lang="en-US" sz="1100" b="1" kern="1200" dirty="0">
                          <a:solidFill>
                            <a:schemeClr val="lt1"/>
                          </a:solidFill>
                          <a:effectLst/>
                        </a:rPr>
                        <a:t>Fulvestrant </a:t>
                      </a:r>
                      <a:endParaRPr lang="en-US" sz="1100"/>
                    </a:p>
                    <a:p>
                      <a:pPr lvl="0" algn="ctr">
                        <a:lnSpc>
                          <a:spcPct val="100000"/>
                        </a:lnSpc>
                        <a:buNone/>
                      </a:pPr>
                      <a:r>
                        <a:rPr lang="en-US" sz="1100" b="1" kern="1200" dirty="0">
                          <a:solidFill>
                            <a:schemeClr val="lt1"/>
                          </a:solidFill>
                          <a:effectLst/>
                        </a:rPr>
                        <a:t>(n=123)</a:t>
                      </a:r>
                      <a:endParaRPr lang="en-US" sz="1100"/>
                    </a:p>
                  </a:txBody>
                  <a:tcPr anchor="ctr">
                    <a:lnL w="12700" cap="flat" cmpd="sng" algn="ctr">
                      <a:solidFill>
                        <a:schemeClr val="tx1"/>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61496666"/>
                  </a:ext>
                </a:extLst>
              </a:tr>
              <a:tr h="368678">
                <a:tc vMerge="1">
                  <a:txBody>
                    <a:bodyPr/>
                    <a:lstStyle/>
                    <a:p>
                      <a:endParaRPr lang="en-US"/>
                    </a:p>
                  </a:txBody>
                  <a:tcPr/>
                </a:tc>
                <a:tc>
                  <a:txBody>
                    <a:bodyPr/>
                    <a:lstStyle/>
                    <a:p>
                      <a:pPr algn="ctr">
                        <a:lnSpc>
                          <a:spcPct val="100000"/>
                        </a:lnSpc>
                      </a:pPr>
                      <a:r>
                        <a:rPr lang="en-US" sz="1100" b="1" dirty="0">
                          <a:solidFill>
                            <a:schemeClr val="bg1"/>
                          </a:solidFill>
                        </a:rPr>
                        <a:t>Any Grade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F3996"/>
                    </a:solidFill>
                  </a:tcPr>
                </a:tc>
                <a:tc>
                  <a:txBody>
                    <a:bodyPr/>
                    <a:lstStyle/>
                    <a:p>
                      <a:pPr algn="ctr">
                        <a:lnSpc>
                          <a:spcPct val="100000"/>
                        </a:lnSpc>
                      </a:pPr>
                      <a:r>
                        <a:rPr lang="en-US" sz="1100" b="1" dirty="0">
                          <a:solidFill>
                            <a:schemeClr val="bg1"/>
                          </a:solidFill>
                        </a:rPr>
                        <a:t>Grade 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F3996"/>
                    </a:solidFill>
                  </a:tcPr>
                </a:tc>
                <a:tc>
                  <a:txBody>
                    <a:bodyPr/>
                    <a:lstStyle/>
                    <a:p>
                      <a:pPr algn="ctr">
                        <a:lnSpc>
                          <a:spcPct val="100000"/>
                        </a:lnSpc>
                      </a:pPr>
                      <a:r>
                        <a:rPr lang="en-US" sz="1100" b="1" dirty="0">
                          <a:solidFill>
                            <a:schemeClr val="bg1"/>
                          </a:solidFill>
                        </a:rPr>
                        <a:t>Grade 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F3996"/>
                    </a:solidFill>
                  </a:tcPr>
                </a:tc>
                <a:tc>
                  <a:txBody>
                    <a:bodyPr/>
                    <a:lstStyle/>
                    <a:p>
                      <a:pPr algn="ctr">
                        <a:lnSpc>
                          <a:spcPct val="100000"/>
                        </a:lnSpc>
                      </a:pPr>
                      <a:r>
                        <a:rPr lang="en-US" sz="1100" b="1" dirty="0">
                          <a:solidFill>
                            <a:schemeClr val="bg1"/>
                          </a:solidFill>
                        </a:rPr>
                        <a:t>Any Grade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7131"/>
                    </a:solidFill>
                  </a:tcPr>
                </a:tc>
                <a:tc>
                  <a:txBody>
                    <a:bodyPr/>
                    <a:lstStyle/>
                    <a:p>
                      <a:pPr algn="ctr">
                        <a:lnSpc>
                          <a:spcPct val="100000"/>
                        </a:lnSpc>
                      </a:pPr>
                      <a:r>
                        <a:rPr lang="en-US" sz="1100" b="1" dirty="0">
                          <a:solidFill>
                            <a:schemeClr val="bg1"/>
                          </a:solidFill>
                        </a:rPr>
                        <a:t>Grade 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7131"/>
                    </a:solidFill>
                  </a:tcPr>
                </a:tc>
                <a:tc>
                  <a:txBody>
                    <a:bodyPr/>
                    <a:lstStyle/>
                    <a:p>
                      <a:pPr algn="ctr">
                        <a:lnSpc>
                          <a:spcPct val="100000"/>
                        </a:lnSpc>
                      </a:pPr>
                      <a:r>
                        <a:rPr lang="en-US" sz="1100" b="1" dirty="0">
                          <a:solidFill>
                            <a:schemeClr val="bg1"/>
                          </a:solidFill>
                        </a:rPr>
                        <a:t>Grade 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7131"/>
                    </a:solidFill>
                  </a:tcPr>
                </a:tc>
                <a:tc>
                  <a:txBody>
                    <a:bodyPr/>
                    <a:lstStyle/>
                    <a:p>
                      <a:pPr algn="ctr">
                        <a:lnSpc>
                          <a:spcPct val="100000"/>
                        </a:lnSpc>
                      </a:pPr>
                      <a:r>
                        <a:rPr lang="en-US" sz="1100" b="1" dirty="0">
                          <a:solidFill>
                            <a:schemeClr val="bg1"/>
                          </a:solidFill>
                        </a:rPr>
                        <a:t>Any Grade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lnSpc>
                          <a:spcPct val="100000"/>
                        </a:lnSpc>
                      </a:pPr>
                      <a:r>
                        <a:rPr lang="en-US" sz="1100" b="1" dirty="0">
                          <a:solidFill>
                            <a:schemeClr val="bg1"/>
                          </a:solidFill>
                        </a:rPr>
                        <a:t>Grade 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lnSpc>
                          <a:spcPct val="100000"/>
                        </a:lnSpc>
                      </a:pPr>
                      <a:r>
                        <a:rPr lang="en-US" sz="1100" b="1" dirty="0">
                          <a:solidFill>
                            <a:schemeClr val="bg1"/>
                          </a:solidFill>
                        </a:rPr>
                        <a:t>Grade 4</a:t>
                      </a:r>
                    </a:p>
                  </a:txBody>
                  <a:tcPr anchor="ctr">
                    <a:lnL w="12700" cap="flat" cmpd="sng" algn="ctr">
                      <a:solidFill>
                        <a:schemeClr val="tx1"/>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26311442"/>
                  </a:ext>
                </a:extLst>
              </a:tr>
              <a:tr h="281931">
                <a:tc>
                  <a:txBody>
                    <a:bodyPr/>
                    <a:lstStyle/>
                    <a:p>
                      <a:pPr marL="0" marR="0">
                        <a:lnSpc>
                          <a:spcPct val="100000"/>
                        </a:lnSpc>
                        <a:spcAft>
                          <a:spcPts val="800"/>
                        </a:spcAft>
                        <a:buNone/>
                      </a:pPr>
                      <a:r>
                        <a:rPr lang="en-US" sz="1100" b="1" kern="100" dirty="0">
                          <a:effectLst/>
                        </a:rPr>
                        <a:t>Stomatitis</a:t>
                      </a:r>
                      <a:r>
                        <a:rPr lang="en-US" sz="1100" b="1" baseline="30000" dirty="0"/>
                        <a:t>‡</a:t>
                      </a:r>
                      <a:endParaRPr lang="en-US" sz="11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marR="0" algn="ctr">
                        <a:lnSpc>
                          <a:spcPct val="100000"/>
                        </a:lnSpc>
                        <a:spcAft>
                          <a:spcPts val="800"/>
                        </a:spcAft>
                        <a:buNone/>
                      </a:pPr>
                      <a:r>
                        <a:rPr lang="en-US" sz="1100" b="1" kern="100" dirty="0">
                          <a:solidFill>
                            <a:srgbClr val="000000"/>
                          </a:solidFill>
                          <a:effectLst/>
                        </a:rPr>
                        <a:t>90 (69.2)</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3EFF6"/>
                    </a:solidFill>
                  </a:tcPr>
                </a:tc>
                <a:tc>
                  <a:txBody>
                    <a:bodyPr/>
                    <a:lstStyle/>
                    <a:p>
                      <a:pPr marL="0" marR="0" algn="ctr">
                        <a:lnSpc>
                          <a:spcPct val="100000"/>
                        </a:lnSpc>
                        <a:spcAft>
                          <a:spcPts val="800"/>
                        </a:spcAft>
                        <a:buNone/>
                      </a:pPr>
                      <a:r>
                        <a:rPr lang="en-US" sz="1100" b="1" kern="100" dirty="0">
                          <a:solidFill>
                            <a:srgbClr val="000000"/>
                          </a:solidFill>
                          <a:effectLst/>
                        </a:rPr>
                        <a:t>25 (19.2)</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3EFF6"/>
                    </a:solidFill>
                  </a:tcPr>
                </a:tc>
                <a:tc>
                  <a:txBody>
                    <a:bodyPr/>
                    <a:lstStyle/>
                    <a:p>
                      <a:pPr marL="0" marR="0" algn="ctr">
                        <a:lnSpc>
                          <a:spcPct val="100000"/>
                        </a:lnSpc>
                        <a:spcAft>
                          <a:spcPts val="800"/>
                        </a:spcAft>
                        <a:buNone/>
                      </a:pPr>
                      <a:r>
                        <a:rPr lang="en-US" sz="1100" b="1" kern="100" dirty="0">
                          <a:solidFill>
                            <a:srgbClr val="000000"/>
                          </a:solidFill>
                          <a:effectLst/>
                        </a:rPr>
                        <a:t>0</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3EFF6"/>
                    </a:solidFill>
                  </a:tcPr>
                </a:tc>
                <a:tc>
                  <a:txBody>
                    <a:bodyPr/>
                    <a:lstStyle/>
                    <a:p>
                      <a:pPr marL="0" marR="0" algn="ctr">
                        <a:lnSpc>
                          <a:spcPct val="100000"/>
                        </a:lnSpc>
                        <a:spcAft>
                          <a:spcPts val="800"/>
                        </a:spcAft>
                        <a:buNone/>
                      </a:pPr>
                      <a:r>
                        <a:rPr lang="en-US" sz="1100" b="1" kern="100" dirty="0">
                          <a:solidFill>
                            <a:srgbClr val="000000"/>
                          </a:solidFill>
                          <a:effectLst/>
                        </a:rPr>
                        <a:t>74 (56.9)</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DF1EA"/>
                    </a:solidFill>
                  </a:tcPr>
                </a:tc>
                <a:tc>
                  <a:txBody>
                    <a:bodyPr/>
                    <a:lstStyle/>
                    <a:p>
                      <a:pPr marL="0" marR="0" algn="ctr">
                        <a:lnSpc>
                          <a:spcPct val="100000"/>
                        </a:lnSpc>
                        <a:spcAft>
                          <a:spcPts val="800"/>
                        </a:spcAft>
                        <a:buNone/>
                      </a:pPr>
                      <a:r>
                        <a:rPr lang="en-US" sz="1100" b="1" kern="100" dirty="0">
                          <a:solidFill>
                            <a:srgbClr val="000000"/>
                          </a:solidFill>
                          <a:effectLst/>
                        </a:rPr>
                        <a:t>16 (12.3)</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DF1EA"/>
                    </a:solidFill>
                  </a:tcPr>
                </a:tc>
                <a:tc>
                  <a:txBody>
                    <a:bodyPr/>
                    <a:lstStyle/>
                    <a:p>
                      <a:pPr marL="0" marR="0" algn="ctr">
                        <a:lnSpc>
                          <a:spcPct val="100000"/>
                        </a:lnSpc>
                        <a:spcAft>
                          <a:spcPts val="800"/>
                        </a:spcAft>
                        <a:buNone/>
                      </a:pPr>
                      <a:r>
                        <a:rPr lang="en-US" sz="1100" b="1" kern="100" dirty="0">
                          <a:solidFill>
                            <a:srgbClr val="000000"/>
                          </a:solidFill>
                          <a:effectLst/>
                        </a:rPr>
                        <a:t>0</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DF1EA"/>
                    </a:solidFill>
                  </a:tcPr>
                </a:tc>
                <a:tc>
                  <a:txBody>
                    <a:bodyPr/>
                    <a:lstStyle/>
                    <a:p>
                      <a:pPr marL="0" marR="0" algn="ctr">
                        <a:lnSpc>
                          <a:spcPct val="100000"/>
                        </a:lnSpc>
                        <a:spcAft>
                          <a:spcPts val="800"/>
                        </a:spcAft>
                        <a:buNone/>
                      </a:pPr>
                      <a:r>
                        <a:rPr lang="en-US" sz="1100" b="1" kern="100" dirty="0">
                          <a:solidFill>
                            <a:srgbClr val="000000"/>
                          </a:solidFill>
                          <a:effectLst/>
                        </a:rPr>
                        <a:t>0</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4FCFF"/>
                    </a:solidFill>
                  </a:tcPr>
                </a:tc>
                <a:tc>
                  <a:txBody>
                    <a:bodyPr/>
                    <a:lstStyle/>
                    <a:p>
                      <a:pPr marL="0" marR="0" algn="ctr">
                        <a:lnSpc>
                          <a:spcPct val="100000"/>
                        </a:lnSpc>
                        <a:spcAft>
                          <a:spcPts val="800"/>
                        </a:spcAft>
                        <a:buNone/>
                      </a:pPr>
                      <a:r>
                        <a:rPr lang="en-US" sz="1100" b="1" kern="100" dirty="0">
                          <a:solidFill>
                            <a:srgbClr val="000000"/>
                          </a:solidFill>
                          <a:effectLst/>
                        </a:rPr>
                        <a:t>0</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4FCFF"/>
                    </a:solidFill>
                  </a:tcPr>
                </a:tc>
                <a:tc>
                  <a:txBody>
                    <a:bodyPr/>
                    <a:lstStyle/>
                    <a:p>
                      <a:pPr marL="0" marR="0" algn="ctr">
                        <a:lnSpc>
                          <a:spcPct val="100000"/>
                        </a:lnSpc>
                        <a:spcAft>
                          <a:spcPts val="800"/>
                        </a:spcAft>
                        <a:buNone/>
                      </a:pPr>
                      <a:r>
                        <a:rPr lang="en-US" sz="1100" b="1" kern="100" dirty="0">
                          <a:solidFill>
                            <a:srgbClr val="000000"/>
                          </a:solidFill>
                          <a:effectLst/>
                        </a:rPr>
                        <a:t>0</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4FCFF"/>
                    </a:solidFill>
                  </a:tcPr>
                </a:tc>
                <a:extLst>
                  <a:ext uri="{0D108BD9-81ED-4DB2-BD59-A6C34878D82A}">
                    <a16:rowId xmlns:a16="http://schemas.microsoft.com/office/drawing/2014/main" val="1232339928"/>
                  </a:ext>
                </a:extLst>
              </a:tr>
              <a:tr h="249400">
                <a:tc>
                  <a:txBody>
                    <a:bodyPr/>
                    <a:lstStyle/>
                    <a:p>
                      <a:pPr marL="0" marR="0">
                        <a:lnSpc>
                          <a:spcPct val="100000"/>
                        </a:lnSpc>
                        <a:spcAft>
                          <a:spcPts val="800"/>
                        </a:spcAft>
                        <a:buNone/>
                      </a:pPr>
                      <a:r>
                        <a:rPr lang="en-US" sz="1100" kern="100" dirty="0">
                          <a:effectLst/>
                        </a:rPr>
                        <a:t>Neutropenia</a:t>
                      </a:r>
                      <a:r>
                        <a:rPr lang="en-US" sz="1100" baseline="30000" dirty="0"/>
                        <a:t>‡</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marR="0" algn="ctr">
                        <a:lnSpc>
                          <a:spcPct val="100000"/>
                        </a:lnSpc>
                        <a:spcAft>
                          <a:spcPts val="800"/>
                        </a:spcAft>
                        <a:buNone/>
                      </a:pPr>
                      <a:r>
                        <a:rPr lang="en-US" sz="1100" kern="100" dirty="0">
                          <a:solidFill>
                            <a:srgbClr val="000000"/>
                          </a:solidFill>
                          <a:effectLst/>
                        </a:rPr>
                        <a:t>85 (65.4)</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3EFF6"/>
                    </a:solidFill>
                  </a:tcPr>
                </a:tc>
                <a:tc>
                  <a:txBody>
                    <a:bodyPr/>
                    <a:lstStyle/>
                    <a:p>
                      <a:pPr marL="0" marR="0" algn="ctr">
                        <a:lnSpc>
                          <a:spcPct val="100000"/>
                        </a:lnSpc>
                        <a:spcAft>
                          <a:spcPts val="800"/>
                        </a:spcAft>
                        <a:buNone/>
                      </a:pPr>
                      <a:r>
                        <a:rPr lang="en-US" sz="1100" kern="100" dirty="0">
                          <a:solidFill>
                            <a:srgbClr val="000000"/>
                          </a:solidFill>
                          <a:effectLst/>
                        </a:rPr>
                        <a:t>68 (52.3)</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3EFF6"/>
                    </a:solidFill>
                  </a:tcPr>
                </a:tc>
                <a:tc>
                  <a:txBody>
                    <a:bodyPr/>
                    <a:lstStyle/>
                    <a:p>
                      <a:pPr marL="0" marR="0" algn="ctr">
                        <a:lnSpc>
                          <a:spcPct val="100000"/>
                        </a:lnSpc>
                        <a:spcAft>
                          <a:spcPts val="800"/>
                        </a:spcAft>
                        <a:buNone/>
                      </a:pPr>
                      <a:r>
                        <a:rPr lang="en-US" sz="1100" kern="100" dirty="0">
                          <a:solidFill>
                            <a:srgbClr val="000000"/>
                          </a:solidFill>
                          <a:effectLst/>
                        </a:rPr>
                        <a:t>13 (10.0)</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3EFF6"/>
                    </a:solidFill>
                  </a:tcPr>
                </a:tc>
                <a:tc>
                  <a:txBody>
                    <a:bodyPr/>
                    <a:lstStyle/>
                    <a:p>
                      <a:pPr marL="0" marR="0" algn="ctr">
                        <a:lnSpc>
                          <a:spcPct val="100000"/>
                        </a:lnSpc>
                        <a:spcAft>
                          <a:spcPts val="800"/>
                        </a:spcAft>
                        <a:buNone/>
                      </a:pPr>
                      <a:r>
                        <a:rPr lang="en-US" sz="1100" kern="100" dirty="0">
                          <a:solidFill>
                            <a:srgbClr val="000000"/>
                          </a:solidFill>
                          <a:effectLst/>
                        </a:rPr>
                        <a:t>2 (1.5)</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DF1EA"/>
                    </a:solidFill>
                  </a:tcPr>
                </a:tc>
                <a:tc>
                  <a:txBody>
                    <a:bodyPr/>
                    <a:lstStyle/>
                    <a:p>
                      <a:pPr marL="0" marR="0" algn="ctr">
                        <a:lnSpc>
                          <a:spcPct val="100000"/>
                        </a:lnSpc>
                        <a:spcAft>
                          <a:spcPts val="800"/>
                        </a:spcAft>
                        <a:buNone/>
                      </a:pPr>
                      <a:r>
                        <a:rPr lang="en-US" sz="1100" kern="100" dirty="0">
                          <a:solidFill>
                            <a:srgbClr val="000000"/>
                          </a:solidFill>
                          <a:effectLst/>
                        </a:rPr>
                        <a:t>0</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DF1EA"/>
                    </a:solidFill>
                  </a:tcPr>
                </a:tc>
                <a:tc>
                  <a:txBody>
                    <a:bodyPr/>
                    <a:lstStyle/>
                    <a:p>
                      <a:pPr marL="0" marR="0" algn="ctr">
                        <a:lnSpc>
                          <a:spcPct val="100000"/>
                        </a:lnSpc>
                        <a:spcAft>
                          <a:spcPts val="800"/>
                        </a:spcAft>
                        <a:buNone/>
                      </a:pPr>
                      <a:r>
                        <a:rPr lang="en-US" sz="1100" kern="100" dirty="0">
                          <a:solidFill>
                            <a:srgbClr val="000000"/>
                          </a:solidFill>
                          <a:effectLst/>
                        </a:rPr>
                        <a:t>1 (0.8)</a:t>
                      </a:r>
                      <a:r>
                        <a:rPr lang="en-US" sz="1100" kern="100" baseline="30000" dirty="0">
                          <a:solidFill>
                            <a:srgbClr val="000000"/>
                          </a:solidFill>
                          <a:effectLst/>
                        </a:rPr>
                        <a:t> </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DF1EA"/>
                    </a:solidFill>
                  </a:tcPr>
                </a:tc>
                <a:tc>
                  <a:txBody>
                    <a:bodyPr/>
                    <a:lstStyle/>
                    <a:p>
                      <a:pPr marL="0" marR="0" algn="ctr">
                        <a:lnSpc>
                          <a:spcPct val="100000"/>
                        </a:lnSpc>
                        <a:spcAft>
                          <a:spcPts val="800"/>
                        </a:spcAft>
                        <a:buNone/>
                      </a:pPr>
                      <a:r>
                        <a:rPr lang="en-US" sz="1100" kern="100" dirty="0">
                          <a:solidFill>
                            <a:srgbClr val="000000"/>
                          </a:solidFill>
                          <a:effectLst/>
                        </a:rPr>
                        <a:t>1 (0.8)</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4FCFF"/>
                    </a:solidFill>
                  </a:tcPr>
                </a:tc>
                <a:tc>
                  <a:txBody>
                    <a:bodyPr/>
                    <a:lstStyle/>
                    <a:p>
                      <a:pPr marL="0" marR="0" algn="ctr">
                        <a:lnSpc>
                          <a:spcPct val="100000"/>
                        </a:lnSpc>
                        <a:spcAft>
                          <a:spcPts val="800"/>
                        </a:spcAft>
                        <a:buNone/>
                      </a:pPr>
                      <a:r>
                        <a:rPr lang="en-US" sz="1100" kern="100" dirty="0">
                          <a:solidFill>
                            <a:srgbClr val="000000"/>
                          </a:solidFill>
                          <a:effectLst/>
                        </a:rPr>
                        <a:t>1 (0.8)</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4FCFF"/>
                    </a:solidFill>
                  </a:tcPr>
                </a:tc>
                <a:tc>
                  <a:txBody>
                    <a:bodyPr/>
                    <a:lstStyle/>
                    <a:p>
                      <a:pPr marL="0" marR="0" algn="ctr">
                        <a:lnSpc>
                          <a:spcPct val="100000"/>
                        </a:lnSpc>
                        <a:spcAft>
                          <a:spcPts val="800"/>
                        </a:spcAft>
                        <a:buNone/>
                      </a:pPr>
                      <a:r>
                        <a:rPr lang="en-US" sz="1100" kern="100" dirty="0">
                          <a:solidFill>
                            <a:srgbClr val="000000"/>
                          </a:solidFill>
                          <a:effectLst/>
                        </a:rPr>
                        <a:t>0</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4FCFF"/>
                    </a:solidFill>
                  </a:tcPr>
                </a:tc>
                <a:extLst>
                  <a:ext uri="{0D108BD9-81ED-4DB2-BD59-A6C34878D82A}">
                    <a16:rowId xmlns:a16="http://schemas.microsoft.com/office/drawing/2014/main" val="3039142943"/>
                  </a:ext>
                </a:extLst>
              </a:tr>
              <a:tr h="292775">
                <a:tc>
                  <a:txBody>
                    <a:bodyPr/>
                    <a:lstStyle/>
                    <a:p>
                      <a:pPr marL="0" marR="0">
                        <a:lnSpc>
                          <a:spcPct val="100000"/>
                        </a:lnSpc>
                        <a:spcAft>
                          <a:spcPts val="800"/>
                        </a:spcAft>
                        <a:buNone/>
                      </a:pPr>
                      <a:r>
                        <a:rPr lang="en-US" sz="1100" kern="100" dirty="0">
                          <a:effectLst/>
                        </a:rPr>
                        <a:t>Nausea</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marR="0" algn="ctr">
                        <a:lnSpc>
                          <a:spcPct val="100000"/>
                        </a:lnSpc>
                        <a:spcAft>
                          <a:spcPts val="800"/>
                        </a:spcAft>
                        <a:buNone/>
                      </a:pPr>
                      <a:r>
                        <a:rPr lang="en-US" sz="1100" kern="100" dirty="0">
                          <a:solidFill>
                            <a:srgbClr val="000000"/>
                          </a:solidFill>
                          <a:effectLst/>
                        </a:rPr>
                        <a:t>57 (43.8)</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3EFF6"/>
                    </a:solidFill>
                  </a:tcPr>
                </a:tc>
                <a:tc>
                  <a:txBody>
                    <a:bodyPr/>
                    <a:lstStyle/>
                    <a:p>
                      <a:pPr marL="0" marR="0" algn="ctr">
                        <a:lnSpc>
                          <a:spcPct val="100000"/>
                        </a:lnSpc>
                        <a:spcAft>
                          <a:spcPts val="800"/>
                        </a:spcAft>
                        <a:buNone/>
                      </a:pPr>
                      <a:r>
                        <a:rPr lang="en-US" sz="1100" kern="100" dirty="0">
                          <a:solidFill>
                            <a:srgbClr val="000000"/>
                          </a:solidFill>
                          <a:effectLst/>
                        </a:rPr>
                        <a:t>5 (3.8)</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3EFF6"/>
                    </a:solidFill>
                  </a:tcPr>
                </a:tc>
                <a:tc>
                  <a:txBody>
                    <a:bodyPr/>
                    <a:lstStyle/>
                    <a:p>
                      <a:pPr marL="0" marR="0" algn="ctr">
                        <a:lnSpc>
                          <a:spcPct val="100000"/>
                        </a:lnSpc>
                        <a:spcAft>
                          <a:spcPts val="800"/>
                        </a:spcAft>
                        <a:buNone/>
                      </a:pPr>
                      <a:r>
                        <a:rPr lang="en-US" sz="1100" kern="100" dirty="0">
                          <a:solidFill>
                            <a:srgbClr val="000000"/>
                          </a:solidFill>
                          <a:effectLst/>
                        </a:rPr>
                        <a:t>0</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3EFF6"/>
                    </a:solidFill>
                  </a:tcPr>
                </a:tc>
                <a:tc>
                  <a:txBody>
                    <a:bodyPr/>
                    <a:lstStyle/>
                    <a:p>
                      <a:pPr marL="0" marR="0" algn="ctr">
                        <a:lnSpc>
                          <a:spcPct val="100000"/>
                        </a:lnSpc>
                        <a:spcAft>
                          <a:spcPts val="800"/>
                        </a:spcAft>
                        <a:buNone/>
                      </a:pPr>
                      <a:r>
                        <a:rPr lang="en-US" sz="1100" kern="100" dirty="0">
                          <a:solidFill>
                            <a:srgbClr val="000000"/>
                          </a:solidFill>
                          <a:effectLst/>
                        </a:rPr>
                        <a:t>56 (43.1)</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DF1EA"/>
                    </a:solidFill>
                  </a:tcPr>
                </a:tc>
                <a:tc>
                  <a:txBody>
                    <a:bodyPr/>
                    <a:lstStyle/>
                    <a:p>
                      <a:pPr marL="0" marR="0" algn="ctr">
                        <a:lnSpc>
                          <a:spcPct val="100000"/>
                        </a:lnSpc>
                        <a:spcAft>
                          <a:spcPts val="800"/>
                        </a:spcAft>
                        <a:buNone/>
                      </a:pPr>
                      <a:r>
                        <a:rPr lang="en-US" sz="1100" kern="100" dirty="0">
                          <a:solidFill>
                            <a:srgbClr val="000000"/>
                          </a:solidFill>
                          <a:effectLst/>
                        </a:rPr>
                        <a:t>1 (0.8)</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DF1EA"/>
                    </a:solidFill>
                  </a:tcPr>
                </a:tc>
                <a:tc>
                  <a:txBody>
                    <a:bodyPr/>
                    <a:lstStyle/>
                    <a:p>
                      <a:pPr marL="0" marR="0" algn="ctr">
                        <a:lnSpc>
                          <a:spcPct val="100000"/>
                        </a:lnSpc>
                        <a:spcAft>
                          <a:spcPts val="800"/>
                        </a:spcAft>
                        <a:buNone/>
                      </a:pPr>
                      <a:r>
                        <a:rPr lang="en-US" sz="1100" kern="100" dirty="0">
                          <a:solidFill>
                            <a:srgbClr val="000000"/>
                          </a:solidFill>
                          <a:effectLst/>
                        </a:rPr>
                        <a:t>0</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DF1EA"/>
                    </a:solidFill>
                  </a:tcPr>
                </a:tc>
                <a:tc>
                  <a:txBody>
                    <a:bodyPr/>
                    <a:lstStyle/>
                    <a:p>
                      <a:pPr marL="0" marR="0" algn="ctr">
                        <a:lnSpc>
                          <a:spcPct val="100000"/>
                        </a:lnSpc>
                        <a:spcAft>
                          <a:spcPts val="800"/>
                        </a:spcAft>
                        <a:buNone/>
                      </a:pPr>
                      <a:r>
                        <a:rPr lang="en-US" sz="1100" kern="100" dirty="0">
                          <a:solidFill>
                            <a:srgbClr val="000000"/>
                          </a:solidFill>
                          <a:effectLst/>
                        </a:rPr>
                        <a:t>4 (3.3)</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4FCFF"/>
                    </a:solidFill>
                  </a:tcPr>
                </a:tc>
                <a:tc>
                  <a:txBody>
                    <a:bodyPr/>
                    <a:lstStyle/>
                    <a:p>
                      <a:pPr marL="0" marR="0" algn="ctr">
                        <a:lnSpc>
                          <a:spcPct val="100000"/>
                        </a:lnSpc>
                        <a:spcAft>
                          <a:spcPts val="800"/>
                        </a:spcAft>
                        <a:buNone/>
                      </a:pPr>
                      <a:r>
                        <a:rPr lang="en-US" sz="1100" kern="100" dirty="0">
                          <a:solidFill>
                            <a:srgbClr val="000000"/>
                          </a:solidFill>
                          <a:effectLst/>
                        </a:rPr>
                        <a:t>0</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4FCFF"/>
                    </a:solidFill>
                  </a:tcPr>
                </a:tc>
                <a:tc>
                  <a:txBody>
                    <a:bodyPr/>
                    <a:lstStyle/>
                    <a:p>
                      <a:pPr marL="0" marR="0" algn="ctr">
                        <a:lnSpc>
                          <a:spcPct val="100000"/>
                        </a:lnSpc>
                        <a:spcAft>
                          <a:spcPts val="800"/>
                        </a:spcAft>
                        <a:buNone/>
                      </a:pPr>
                      <a:r>
                        <a:rPr lang="en-US" sz="1100" kern="100" dirty="0">
                          <a:solidFill>
                            <a:srgbClr val="000000"/>
                          </a:solidFill>
                          <a:effectLst/>
                        </a:rPr>
                        <a:t>0</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4FCFF"/>
                    </a:solidFill>
                  </a:tcPr>
                </a:tc>
                <a:extLst>
                  <a:ext uri="{0D108BD9-81ED-4DB2-BD59-A6C34878D82A}">
                    <a16:rowId xmlns:a16="http://schemas.microsoft.com/office/drawing/2014/main" val="169679465"/>
                  </a:ext>
                </a:extLst>
              </a:tr>
              <a:tr h="292775">
                <a:tc>
                  <a:txBody>
                    <a:bodyPr/>
                    <a:lstStyle/>
                    <a:p>
                      <a:pPr marL="0" marR="0">
                        <a:lnSpc>
                          <a:spcPct val="100000"/>
                        </a:lnSpc>
                        <a:spcAft>
                          <a:spcPts val="800"/>
                        </a:spcAft>
                        <a:buNone/>
                      </a:pPr>
                      <a:r>
                        <a:rPr lang="en-US" sz="1100" b="1" kern="100" dirty="0">
                          <a:effectLst/>
                        </a:rPr>
                        <a:t>Rash</a:t>
                      </a:r>
                      <a:r>
                        <a:rPr lang="en-US" sz="1100" b="1" baseline="30000" dirty="0"/>
                        <a:t>‡</a:t>
                      </a:r>
                      <a:endParaRPr lang="en-US" sz="11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marR="0" algn="ctr">
                        <a:lnSpc>
                          <a:spcPct val="100000"/>
                        </a:lnSpc>
                        <a:spcAft>
                          <a:spcPts val="800"/>
                        </a:spcAft>
                        <a:buNone/>
                      </a:pPr>
                      <a:r>
                        <a:rPr lang="en-US" sz="1100" b="1" kern="100" dirty="0">
                          <a:solidFill>
                            <a:srgbClr val="000000"/>
                          </a:solidFill>
                          <a:effectLst/>
                        </a:rPr>
                        <a:t>36 (27.7)</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3EFF6"/>
                    </a:solidFill>
                  </a:tcPr>
                </a:tc>
                <a:tc>
                  <a:txBody>
                    <a:bodyPr/>
                    <a:lstStyle/>
                    <a:p>
                      <a:pPr marL="0" marR="0" algn="ctr">
                        <a:lnSpc>
                          <a:spcPct val="100000"/>
                        </a:lnSpc>
                        <a:spcAft>
                          <a:spcPts val="800"/>
                        </a:spcAft>
                        <a:buNone/>
                      </a:pPr>
                      <a:r>
                        <a:rPr lang="en-US" sz="1100" b="1" kern="100" dirty="0">
                          <a:solidFill>
                            <a:srgbClr val="000000"/>
                          </a:solidFill>
                          <a:effectLst/>
                        </a:rPr>
                        <a:t>6 (4.6)</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3EFF6"/>
                    </a:solidFill>
                  </a:tcPr>
                </a:tc>
                <a:tc>
                  <a:txBody>
                    <a:bodyPr/>
                    <a:lstStyle/>
                    <a:p>
                      <a:pPr marL="0" marR="0" algn="ctr">
                        <a:lnSpc>
                          <a:spcPct val="100000"/>
                        </a:lnSpc>
                        <a:spcAft>
                          <a:spcPts val="800"/>
                        </a:spcAft>
                        <a:buNone/>
                      </a:pPr>
                      <a:r>
                        <a:rPr lang="en-US" sz="1100" b="1" kern="100" dirty="0">
                          <a:solidFill>
                            <a:srgbClr val="000000"/>
                          </a:solidFill>
                          <a:effectLst/>
                        </a:rPr>
                        <a:t>0</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3EFF6"/>
                    </a:solidFill>
                  </a:tcPr>
                </a:tc>
                <a:tc>
                  <a:txBody>
                    <a:bodyPr/>
                    <a:lstStyle/>
                    <a:p>
                      <a:pPr marL="0" marR="0" algn="ctr">
                        <a:lnSpc>
                          <a:spcPct val="100000"/>
                        </a:lnSpc>
                        <a:spcAft>
                          <a:spcPts val="800"/>
                        </a:spcAft>
                        <a:buNone/>
                      </a:pPr>
                      <a:r>
                        <a:rPr lang="en-US" sz="1100" b="1" kern="100" dirty="0">
                          <a:solidFill>
                            <a:srgbClr val="000000"/>
                          </a:solidFill>
                          <a:effectLst/>
                        </a:rPr>
                        <a:t>42 (32.3)</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DF1EA"/>
                    </a:solidFill>
                  </a:tcPr>
                </a:tc>
                <a:tc>
                  <a:txBody>
                    <a:bodyPr/>
                    <a:lstStyle/>
                    <a:p>
                      <a:pPr marL="0" marR="0" algn="ctr">
                        <a:lnSpc>
                          <a:spcPct val="100000"/>
                        </a:lnSpc>
                        <a:spcAft>
                          <a:spcPts val="800"/>
                        </a:spcAft>
                        <a:buNone/>
                      </a:pPr>
                      <a:r>
                        <a:rPr lang="en-US" sz="1100" b="1" kern="100" dirty="0">
                          <a:solidFill>
                            <a:srgbClr val="000000"/>
                          </a:solidFill>
                          <a:effectLst/>
                        </a:rPr>
                        <a:t>7 (5.4)</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DF1EA"/>
                    </a:solidFill>
                  </a:tcPr>
                </a:tc>
                <a:tc>
                  <a:txBody>
                    <a:bodyPr/>
                    <a:lstStyle/>
                    <a:p>
                      <a:pPr marL="0" marR="0" algn="ctr">
                        <a:lnSpc>
                          <a:spcPct val="100000"/>
                        </a:lnSpc>
                        <a:spcAft>
                          <a:spcPts val="800"/>
                        </a:spcAft>
                        <a:buNone/>
                      </a:pPr>
                      <a:r>
                        <a:rPr lang="en-US" sz="1100" b="1" kern="100" dirty="0">
                          <a:solidFill>
                            <a:srgbClr val="000000"/>
                          </a:solidFill>
                          <a:effectLst/>
                        </a:rPr>
                        <a:t>0</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DF1EA"/>
                    </a:solidFill>
                  </a:tcPr>
                </a:tc>
                <a:tc>
                  <a:txBody>
                    <a:bodyPr/>
                    <a:lstStyle/>
                    <a:p>
                      <a:pPr marL="0" marR="0" algn="ctr">
                        <a:lnSpc>
                          <a:spcPct val="100000"/>
                        </a:lnSpc>
                        <a:spcAft>
                          <a:spcPts val="800"/>
                        </a:spcAft>
                        <a:buNone/>
                      </a:pPr>
                      <a:r>
                        <a:rPr lang="en-US" sz="1100" b="1" kern="100" dirty="0">
                          <a:solidFill>
                            <a:srgbClr val="000000"/>
                          </a:solidFill>
                          <a:effectLst/>
                        </a:rPr>
                        <a:t>0</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4FCFF"/>
                    </a:solidFill>
                  </a:tcPr>
                </a:tc>
                <a:tc>
                  <a:txBody>
                    <a:bodyPr/>
                    <a:lstStyle/>
                    <a:p>
                      <a:pPr marL="0" marR="0" algn="ctr">
                        <a:lnSpc>
                          <a:spcPct val="100000"/>
                        </a:lnSpc>
                        <a:spcAft>
                          <a:spcPts val="800"/>
                        </a:spcAft>
                        <a:buNone/>
                      </a:pPr>
                      <a:r>
                        <a:rPr lang="en-US" sz="1100" b="1" kern="100" dirty="0">
                          <a:solidFill>
                            <a:srgbClr val="000000"/>
                          </a:solidFill>
                          <a:effectLst/>
                        </a:rPr>
                        <a:t>0</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4FCFF"/>
                    </a:solidFill>
                  </a:tcPr>
                </a:tc>
                <a:tc>
                  <a:txBody>
                    <a:bodyPr/>
                    <a:lstStyle/>
                    <a:p>
                      <a:pPr marL="0" marR="0" algn="ctr">
                        <a:lnSpc>
                          <a:spcPct val="100000"/>
                        </a:lnSpc>
                        <a:spcAft>
                          <a:spcPts val="800"/>
                        </a:spcAft>
                        <a:buNone/>
                      </a:pPr>
                      <a:r>
                        <a:rPr lang="en-US" sz="1100" b="1" kern="100" dirty="0">
                          <a:solidFill>
                            <a:srgbClr val="000000"/>
                          </a:solidFill>
                          <a:effectLst/>
                        </a:rPr>
                        <a:t>0</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4FCFF"/>
                    </a:solidFill>
                  </a:tcPr>
                </a:tc>
                <a:extLst>
                  <a:ext uri="{0D108BD9-81ED-4DB2-BD59-A6C34878D82A}">
                    <a16:rowId xmlns:a16="http://schemas.microsoft.com/office/drawing/2014/main" val="2530085661"/>
                  </a:ext>
                </a:extLst>
              </a:tr>
              <a:tr h="292775">
                <a:tc>
                  <a:txBody>
                    <a:bodyPr/>
                    <a:lstStyle/>
                    <a:p>
                      <a:pPr marL="0" marR="0">
                        <a:lnSpc>
                          <a:spcPct val="100000"/>
                        </a:lnSpc>
                        <a:spcAft>
                          <a:spcPts val="800"/>
                        </a:spcAft>
                        <a:buNone/>
                      </a:pPr>
                      <a:r>
                        <a:rPr lang="en-US" sz="1100" kern="100" dirty="0">
                          <a:effectLst/>
                        </a:rPr>
                        <a:t>Vomiting</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marR="0" algn="ctr">
                        <a:lnSpc>
                          <a:spcPct val="100000"/>
                        </a:lnSpc>
                        <a:spcAft>
                          <a:spcPts val="800"/>
                        </a:spcAft>
                        <a:buNone/>
                      </a:pPr>
                      <a:r>
                        <a:rPr lang="en-US" sz="1100" kern="100" dirty="0">
                          <a:solidFill>
                            <a:srgbClr val="000000"/>
                          </a:solidFill>
                          <a:effectLst/>
                        </a:rPr>
                        <a:t>36 (27.7)</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3EFF6"/>
                    </a:solidFill>
                  </a:tcPr>
                </a:tc>
                <a:tc>
                  <a:txBody>
                    <a:bodyPr/>
                    <a:lstStyle/>
                    <a:p>
                      <a:pPr marL="0" marR="0" algn="ctr">
                        <a:lnSpc>
                          <a:spcPct val="100000"/>
                        </a:lnSpc>
                        <a:spcAft>
                          <a:spcPts val="800"/>
                        </a:spcAft>
                        <a:buNone/>
                      </a:pPr>
                      <a:r>
                        <a:rPr lang="en-US" sz="1100" kern="100" dirty="0">
                          <a:solidFill>
                            <a:srgbClr val="000000"/>
                          </a:solidFill>
                          <a:effectLst/>
                        </a:rPr>
                        <a:t>2 (1.5)</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3EFF6"/>
                    </a:solidFill>
                  </a:tcPr>
                </a:tc>
                <a:tc>
                  <a:txBody>
                    <a:bodyPr/>
                    <a:lstStyle/>
                    <a:p>
                      <a:pPr marL="0" marR="0" algn="ctr">
                        <a:lnSpc>
                          <a:spcPct val="100000"/>
                        </a:lnSpc>
                        <a:spcAft>
                          <a:spcPts val="800"/>
                        </a:spcAft>
                        <a:buNone/>
                      </a:pPr>
                      <a:r>
                        <a:rPr lang="en-US" sz="1100" kern="100" dirty="0">
                          <a:solidFill>
                            <a:srgbClr val="000000"/>
                          </a:solidFill>
                          <a:effectLst/>
                        </a:rPr>
                        <a:t>0</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3EFF6"/>
                    </a:solidFill>
                  </a:tcPr>
                </a:tc>
                <a:tc>
                  <a:txBody>
                    <a:bodyPr/>
                    <a:lstStyle/>
                    <a:p>
                      <a:pPr marL="0" marR="0" algn="ctr">
                        <a:lnSpc>
                          <a:spcPct val="100000"/>
                        </a:lnSpc>
                        <a:spcAft>
                          <a:spcPts val="800"/>
                        </a:spcAft>
                        <a:buNone/>
                      </a:pPr>
                      <a:r>
                        <a:rPr lang="en-US" sz="1100" kern="100" dirty="0">
                          <a:solidFill>
                            <a:srgbClr val="000000"/>
                          </a:solidFill>
                          <a:effectLst/>
                        </a:rPr>
                        <a:t>30 (23.1)</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DF1EA"/>
                    </a:solidFill>
                  </a:tcPr>
                </a:tc>
                <a:tc>
                  <a:txBody>
                    <a:bodyPr/>
                    <a:lstStyle/>
                    <a:p>
                      <a:pPr marL="0" marR="0" algn="ctr">
                        <a:lnSpc>
                          <a:spcPct val="100000"/>
                        </a:lnSpc>
                        <a:spcAft>
                          <a:spcPts val="800"/>
                        </a:spcAft>
                        <a:buNone/>
                      </a:pPr>
                      <a:r>
                        <a:rPr lang="en-US" sz="1100" kern="100" dirty="0">
                          <a:solidFill>
                            <a:srgbClr val="000000"/>
                          </a:solidFill>
                          <a:effectLst/>
                        </a:rPr>
                        <a:t>0</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DF1EA"/>
                    </a:solidFill>
                  </a:tcPr>
                </a:tc>
                <a:tc>
                  <a:txBody>
                    <a:bodyPr/>
                    <a:lstStyle/>
                    <a:p>
                      <a:pPr marL="0" marR="0" algn="ctr">
                        <a:lnSpc>
                          <a:spcPct val="100000"/>
                        </a:lnSpc>
                        <a:spcAft>
                          <a:spcPts val="800"/>
                        </a:spcAft>
                        <a:buNone/>
                      </a:pPr>
                      <a:r>
                        <a:rPr lang="en-US" sz="1100" kern="100" dirty="0">
                          <a:solidFill>
                            <a:srgbClr val="000000"/>
                          </a:solidFill>
                          <a:effectLst/>
                        </a:rPr>
                        <a:t>0</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DF1EA"/>
                    </a:solidFill>
                  </a:tcPr>
                </a:tc>
                <a:tc>
                  <a:txBody>
                    <a:bodyPr/>
                    <a:lstStyle/>
                    <a:p>
                      <a:pPr marL="0" marR="0" algn="ctr">
                        <a:lnSpc>
                          <a:spcPct val="100000"/>
                        </a:lnSpc>
                        <a:spcAft>
                          <a:spcPts val="800"/>
                        </a:spcAft>
                        <a:buNone/>
                      </a:pPr>
                      <a:r>
                        <a:rPr lang="en-US" sz="1100" kern="100" dirty="0">
                          <a:solidFill>
                            <a:srgbClr val="000000"/>
                          </a:solidFill>
                          <a:effectLst/>
                        </a:rPr>
                        <a:t>1 (0.8)</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4FCFF"/>
                    </a:solidFill>
                  </a:tcPr>
                </a:tc>
                <a:tc>
                  <a:txBody>
                    <a:bodyPr/>
                    <a:lstStyle/>
                    <a:p>
                      <a:pPr marL="0" marR="0" algn="ctr">
                        <a:lnSpc>
                          <a:spcPct val="100000"/>
                        </a:lnSpc>
                        <a:spcAft>
                          <a:spcPts val="800"/>
                        </a:spcAft>
                        <a:buNone/>
                      </a:pPr>
                      <a:r>
                        <a:rPr lang="en-US" sz="1100" kern="100" dirty="0">
                          <a:solidFill>
                            <a:srgbClr val="000000"/>
                          </a:solidFill>
                          <a:effectLst/>
                        </a:rPr>
                        <a:t>0</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4FCFF"/>
                    </a:solidFill>
                  </a:tcPr>
                </a:tc>
                <a:tc>
                  <a:txBody>
                    <a:bodyPr/>
                    <a:lstStyle/>
                    <a:p>
                      <a:pPr marL="0" marR="0" algn="ctr">
                        <a:lnSpc>
                          <a:spcPct val="100000"/>
                        </a:lnSpc>
                        <a:spcAft>
                          <a:spcPts val="800"/>
                        </a:spcAft>
                        <a:buNone/>
                      </a:pPr>
                      <a:r>
                        <a:rPr lang="en-US" sz="1100" kern="100" dirty="0">
                          <a:solidFill>
                            <a:srgbClr val="000000"/>
                          </a:solidFill>
                          <a:effectLst/>
                        </a:rPr>
                        <a:t>0</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4FCFF"/>
                    </a:solidFill>
                  </a:tcPr>
                </a:tc>
                <a:extLst>
                  <a:ext uri="{0D108BD9-81ED-4DB2-BD59-A6C34878D82A}">
                    <a16:rowId xmlns:a16="http://schemas.microsoft.com/office/drawing/2014/main" val="1618588088"/>
                  </a:ext>
                </a:extLst>
              </a:tr>
              <a:tr h="292775">
                <a:tc>
                  <a:txBody>
                    <a:bodyPr/>
                    <a:lstStyle/>
                    <a:p>
                      <a:pPr marL="0" marR="0">
                        <a:lnSpc>
                          <a:spcPct val="100000"/>
                        </a:lnSpc>
                        <a:spcAft>
                          <a:spcPts val="800"/>
                        </a:spcAft>
                        <a:buNone/>
                      </a:pPr>
                      <a:r>
                        <a:rPr lang="en-US" sz="1100" kern="100" dirty="0">
                          <a:effectLst/>
                        </a:rPr>
                        <a:t>Fatigue</a:t>
                      </a:r>
                      <a:endParaRPr lang="en-US" sz="1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marR="0" algn="ctr">
                        <a:lnSpc>
                          <a:spcPct val="100000"/>
                        </a:lnSpc>
                        <a:spcAft>
                          <a:spcPts val="800"/>
                        </a:spcAft>
                        <a:buNone/>
                      </a:pPr>
                      <a:r>
                        <a:rPr lang="en-US" sz="1100" kern="100" dirty="0">
                          <a:solidFill>
                            <a:srgbClr val="000000"/>
                          </a:solidFill>
                          <a:effectLst/>
                        </a:rPr>
                        <a:t>29 (22.3)</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3EFF6"/>
                    </a:solidFill>
                  </a:tcPr>
                </a:tc>
                <a:tc>
                  <a:txBody>
                    <a:bodyPr/>
                    <a:lstStyle/>
                    <a:p>
                      <a:pPr marL="0" marR="0" algn="ctr">
                        <a:lnSpc>
                          <a:spcPct val="100000"/>
                        </a:lnSpc>
                        <a:spcAft>
                          <a:spcPts val="800"/>
                        </a:spcAft>
                        <a:buNone/>
                      </a:pPr>
                      <a:r>
                        <a:rPr lang="en-US" sz="1100" kern="100" dirty="0">
                          <a:solidFill>
                            <a:srgbClr val="000000"/>
                          </a:solidFill>
                          <a:effectLst/>
                        </a:rPr>
                        <a:t>2 (1.5)</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3EFF6"/>
                    </a:solidFill>
                  </a:tcPr>
                </a:tc>
                <a:tc>
                  <a:txBody>
                    <a:bodyPr/>
                    <a:lstStyle/>
                    <a:p>
                      <a:pPr marL="0" marR="0" algn="ctr">
                        <a:lnSpc>
                          <a:spcPct val="100000"/>
                        </a:lnSpc>
                        <a:spcAft>
                          <a:spcPts val="800"/>
                        </a:spcAft>
                        <a:buNone/>
                      </a:pPr>
                      <a:r>
                        <a:rPr lang="en-US" sz="1100" kern="100" dirty="0">
                          <a:solidFill>
                            <a:srgbClr val="000000"/>
                          </a:solidFill>
                          <a:effectLst/>
                        </a:rPr>
                        <a:t>0</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3EFF6"/>
                    </a:solidFill>
                  </a:tcPr>
                </a:tc>
                <a:tc>
                  <a:txBody>
                    <a:bodyPr/>
                    <a:lstStyle/>
                    <a:p>
                      <a:pPr marL="0" marR="0" algn="ctr">
                        <a:lnSpc>
                          <a:spcPct val="100000"/>
                        </a:lnSpc>
                        <a:spcAft>
                          <a:spcPts val="800"/>
                        </a:spcAft>
                        <a:buNone/>
                      </a:pPr>
                      <a:r>
                        <a:rPr lang="en-US" sz="1100" kern="100" dirty="0">
                          <a:solidFill>
                            <a:srgbClr val="000000"/>
                          </a:solidFill>
                          <a:effectLst/>
                        </a:rPr>
                        <a:t>27 (20.8)</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DF1EA"/>
                    </a:solidFill>
                  </a:tcPr>
                </a:tc>
                <a:tc>
                  <a:txBody>
                    <a:bodyPr/>
                    <a:lstStyle/>
                    <a:p>
                      <a:pPr marL="0" marR="0" algn="ctr">
                        <a:lnSpc>
                          <a:spcPct val="100000"/>
                        </a:lnSpc>
                        <a:spcAft>
                          <a:spcPts val="800"/>
                        </a:spcAft>
                        <a:buNone/>
                      </a:pPr>
                      <a:r>
                        <a:rPr lang="en-US" sz="1100" kern="100" dirty="0">
                          <a:solidFill>
                            <a:srgbClr val="000000"/>
                          </a:solidFill>
                          <a:effectLst/>
                        </a:rPr>
                        <a:t>1 (0.8)</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DF1EA"/>
                    </a:solidFill>
                  </a:tcPr>
                </a:tc>
                <a:tc>
                  <a:txBody>
                    <a:bodyPr/>
                    <a:lstStyle/>
                    <a:p>
                      <a:pPr marL="0" marR="0" algn="ctr">
                        <a:lnSpc>
                          <a:spcPct val="100000"/>
                        </a:lnSpc>
                        <a:spcAft>
                          <a:spcPts val="800"/>
                        </a:spcAft>
                        <a:buNone/>
                      </a:pPr>
                      <a:r>
                        <a:rPr lang="en-US" sz="1100" kern="100" dirty="0">
                          <a:solidFill>
                            <a:srgbClr val="000000"/>
                          </a:solidFill>
                          <a:effectLst/>
                        </a:rPr>
                        <a:t>0</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DF1EA"/>
                    </a:solidFill>
                  </a:tcPr>
                </a:tc>
                <a:tc>
                  <a:txBody>
                    <a:bodyPr/>
                    <a:lstStyle/>
                    <a:p>
                      <a:pPr marL="0" marR="0" algn="ctr">
                        <a:lnSpc>
                          <a:spcPct val="100000"/>
                        </a:lnSpc>
                        <a:spcAft>
                          <a:spcPts val="800"/>
                        </a:spcAft>
                        <a:buNone/>
                      </a:pPr>
                      <a:r>
                        <a:rPr lang="en-US" sz="1100" kern="100" dirty="0">
                          <a:solidFill>
                            <a:srgbClr val="000000"/>
                          </a:solidFill>
                          <a:effectLst/>
                        </a:rPr>
                        <a:t>5 (4.1)</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4FCFF"/>
                    </a:solidFill>
                  </a:tcPr>
                </a:tc>
                <a:tc>
                  <a:txBody>
                    <a:bodyPr/>
                    <a:lstStyle/>
                    <a:p>
                      <a:pPr marL="0" marR="0" algn="ctr">
                        <a:lnSpc>
                          <a:spcPct val="100000"/>
                        </a:lnSpc>
                        <a:spcAft>
                          <a:spcPts val="800"/>
                        </a:spcAft>
                        <a:buNone/>
                      </a:pPr>
                      <a:r>
                        <a:rPr lang="en-US" sz="1100" kern="100" dirty="0">
                          <a:solidFill>
                            <a:srgbClr val="000000"/>
                          </a:solidFill>
                          <a:effectLst/>
                        </a:rPr>
                        <a:t>0</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4FCFF"/>
                    </a:solidFill>
                  </a:tcPr>
                </a:tc>
                <a:tc>
                  <a:txBody>
                    <a:bodyPr/>
                    <a:lstStyle/>
                    <a:p>
                      <a:pPr marL="0" marR="0" algn="ctr">
                        <a:lnSpc>
                          <a:spcPct val="100000"/>
                        </a:lnSpc>
                        <a:spcAft>
                          <a:spcPts val="800"/>
                        </a:spcAft>
                        <a:buNone/>
                      </a:pPr>
                      <a:r>
                        <a:rPr lang="en-US" sz="1100" kern="100" dirty="0">
                          <a:solidFill>
                            <a:srgbClr val="000000"/>
                          </a:solidFill>
                          <a:effectLst/>
                        </a:rPr>
                        <a:t>0</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4FCFF"/>
                    </a:solidFill>
                  </a:tcPr>
                </a:tc>
                <a:extLst>
                  <a:ext uri="{0D108BD9-81ED-4DB2-BD59-A6C34878D82A}">
                    <a16:rowId xmlns:a16="http://schemas.microsoft.com/office/drawing/2014/main" val="3821286496"/>
                  </a:ext>
                </a:extLst>
              </a:tr>
              <a:tr h="249400">
                <a:tc>
                  <a:txBody>
                    <a:bodyPr/>
                    <a:lstStyle/>
                    <a:p>
                      <a:pPr marL="0" marR="0">
                        <a:lnSpc>
                          <a:spcPct val="100000"/>
                        </a:lnSpc>
                        <a:spcAft>
                          <a:spcPts val="800"/>
                        </a:spcAft>
                        <a:buNone/>
                      </a:pPr>
                      <a:r>
                        <a:rPr lang="en-US" sz="1100" b="1" kern="100" dirty="0">
                          <a:effectLst/>
                        </a:rPr>
                        <a:t>Diarrhea</a:t>
                      </a:r>
                      <a:r>
                        <a:rPr lang="en-US" sz="1100" b="1" baseline="30000" dirty="0">
                          <a:solidFill>
                            <a:srgbClr val="000000"/>
                          </a:solidFill>
                          <a:latin typeface="+mn-lt"/>
                        </a:rPr>
                        <a:t>§</a:t>
                      </a:r>
                      <a:endParaRPr lang="en-US" sz="11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marR="0" algn="ctr">
                        <a:lnSpc>
                          <a:spcPct val="100000"/>
                        </a:lnSpc>
                        <a:spcAft>
                          <a:spcPts val="800"/>
                        </a:spcAft>
                        <a:buNone/>
                      </a:pPr>
                      <a:r>
                        <a:rPr lang="en-US" sz="1100" b="1" kern="100" dirty="0">
                          <a:solidFill>
                            <a:srgbClr val="000000"/>
                          </a:solidFill>
                          <a:effectLst/>
                        </a:rPr>
                        <a:t>22 (16.9)</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3EFF6"/>
                    </a:solidFill>
                  </a:tcPr>
                </a:tc>
                <a:tc>
                  <a:txBody>
                    <a:bodyPr/>
                    <a:lstStyle/>
                    <a:p>
                      <a:pPr marL="0" marR="0" algn="ctr">
                        <a:lnSpc>
                          <a:spcPct val="100000"/>
                        </a:lnSpc>
                        <a:spcAft>
                          <a:spcPts val="800"/>
                        </a:spcAft>
                        <a:buNone/>
                      </a:pPr>
                      <a:r>
                        <a:rPr lang="en-US" sz="1100" b="1" kern="100" dirty="0">
                          <a:solidFill>
                            <a:srgbClr val="000000"/>
                          </a:solidFill>
                          <a:effectLst/>
                        </a:rPr>
                        <a:t>2 (1.5)</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3EFF6"/>
                    </a:solidFill>
                  </a:tcPr>
                </a:tc>
                <a:tc>
                  <a:txBody>
                    <a:bodyPr/>
                    <a:lstStyle/>
                    <a:p>
                      <a:pPr marL="0" marR="0" algn="ctr">
                        <a:lnSpc>
                          <a:spcPct val="100000"/>
                        </a:lnSpc>
                        <a:spcAft>
                          <a:spcPts val="800"/>
                        </a:spcAft>
                        <a:buNone/>
                      </a:pPr>
                      <a:r>
                        <a:rPr lang="en-US" sz="1100" b="1" kern="100" dirty="0">
                          <a:solidFill>
                            <a:srgbClr val="000000"/>
                          </a:solidFill>
                          <a:effectLst/>
                        </a:rPr>
                        <a:t>0</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3EFF6"/>
                    </a:solidFill>
                  </a:tcPr>
                </a:tc>
                <a:tc>
                  <a:txBody>
                    <a:bodyPr/>
                    <a:lstStyle/>
                    <a:p>
                      <a:pPr marL="0" marR="0" algn="ctr">
                        <a:lnSpc>
                          <a:spcPct val="100000"/>
                        </a:lnSpc>
                        <a:spcAft>
                          <a:spcPts val="800"/>
                        </a:spcAft>
                        <a:buNone/>
                      </a:pPr>
                      <a:r>
                        <a:rPr lang="en-US" sz="1100" b="1" kern="100" dirty="0">
                          <a:solidFill>
                            <a:srgbClr val="000000"/>
                          </a:solidFill>
                          <a:effectLst/>
                        </a:rPr>
                        <a:t>16 (12.3)</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DF1EA"/>
                    </a:solidFill>
                  </a:tcPr>
                </a:tc>
                <a:tc>
                  <a:txBody>
                    <a:bodyPr/>
                    <a:lstStyle/>
                    <a:p>
                      <a:pPr marL="0" marR="0" algn="ctr">
                        <a:lnSpc>
                          <a:spcPct val="100000"/>
                        </a:lnSpc>
                        <a:spcAft>
                          <a:spcPts val="800"/>
                        </a:spcAft>
                        <a:buNone/>
                      </a:pPr>
                      <a:r>
                        <a:rPr lang="en-US" sz="1100" b="1" kern="100" dirty="0">
                          <a:solidFill>
                            <a:srgbClr val="000000"/>
                          </a:solidFill>
                          <a:effectLst/>
                        </a:rPr>
                        <a:t>1 (0.8)</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DF1EA"/>
                    </a:solidFill>
                  </a:tcPr>
                </a:tc>
                <a:tc>
                  <a:txBody>
                    <a:bodyPr/>
                    <a:lstStyle/>
                    <a:p>
                      <a:pPr marL="0" marR="0" algn="ctr">
                        <a:lnSpc>
                          <a:spcPct val="100000"/>
                        </a:lnSpc>
                        <a:spcAft>
                          <a:spcPts val="800"/>
                        </a:spcAft>
                        <a:buNone/>
                      </a:pPr>
                      <a:r>
                        <a:rPr lang="en-US" sz="1100" b="1" kern="100" dirty="0">
                          <a:solidFill>
                            <a:srgbClr val="000000"/>
                          </a:solidFill>
                          <a:effectLst/>
                        </a:rPr>
                        <a:t>0</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DF1EA"/>
                    </a:solidFill>
                  </a:tcPr>
                </a:tc>
                <a:tc>
                  <a:txBody>
                    <a:bodyPr/>
                    <a:lstStyle/>
                    <a:p>
                      <a:pPr marL="0" marR="0" algn="ctr">
                        <a:lnSpc>
                          <a:spcPct val="100000"/>
                        </a:lnSpc>
                        <a:spcAft>
                          <a:spcPts val="800"/>
                        </a:spcAft>
                        <a:buNone/>
                      </a:pPr>
                      <a:r>
                        <a:rPr lang="en-US" sz="1100" b="1" kern="100" dirty="0">
                          <a:solidFill>
                            <a:srgbClr val="000000"/>
                          </a:solidFill>
                          <a:effectLst/>
                        </a:rPr>
                        <a:t>0</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4FCFF"/>
                    </a:solidFill>
                  </a:tcPr>
                </a:tc>
                <a:tc>
                  <a:txBody>
                    <a:bodyPr/>
                    <a:lstStyle/>
                    <a:p>
                      <a:pPr marL="0" marR="0" algn="ctr">
                        <a:lnSpc>
                          <a:spcPct val="100000"/>
                        </a:lnSpc>
                        <a:spcAft>
                          <a:spcPts val="800"/>
                        </a:spcAft>
                        <a:buNone/>
                      </a:pPr>
                      <a:r>
                        <a:rPr lang="en-US" sz="1100" b="1" kern="100" dirty="0">
                          <a:solidFill>
                            <a:srgbClr val="000000"/>
                          </a:solidFill>
                          <a:effectLst/>
                        </a:rPr>
                        <a:t>0</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4FCFF"/>
                    </a:solidFill>
                  </a:tcPr>
                </a:tc>
                <a:tc>
                  <a:txBody>
                    <a:bodyPr/>
                    <a:lstStyle/>
                    <a:p>
                      <a:pPr marL="0" marR="0" algn="ctr">
                        <a:lnSpc>
                          <a:spcPct val="100000"/>
                        </a:lnSpc>
                        <a:spcAft>
                          <a:spcPts val="800"/>
                        </a:spcAft>
                        <a:buNone/>
                      </a:pPr>
                      <a:r>
                        <a:rPr lang="en-US" sz="1100" b="1" kern="100" dirty="0">
                          <a:solidFill>
                            <a:srgbClr val="000000"/>
                          </a:solidFill>
                          <a:effectLst/>
                        </a:rPr>
                        <a:t>0</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4FCFF"/>
                    </a:solidFill>
                  </a:tcPr>
                </a:tc>
                <a:extLst>
                  <a:ext uri="{0D108BD9-81ED-4DB2-BD59-A6C34878D82A}">
                    <a16:rowId xmlns:a16="http://schemas.microsoft.com/office/drawing/2014/main" val="523121105"/>
                  </a:ext>
                </a:extLst>
              </a:tr>
              <a:tr h="303617">
                <a:tc>
                  <a:txBody>
                    <a:bodyPr/>
                    <a:lstStyle/>
                    <a:p>
                      <a:pPr marL="0" marR="0">
                        <a:lnSpc>
                          <a:spcPct val="100000"/>
                        </a:lnSpc>
                        <a:spcAft>
                          <a:spcPts val="800"/>
                        </a:spcAft>
                        <a:buNone/>
                      </a:pPr>
                      <a:r>
                        <a:rPr lang="en-US" sz="1100" b="1" kern="100" dirty="0">
                          <a:effectLst/>
                        </a:rPr>
                        <a:t>Hyperglycemia</a:t>
                      </a:r>
                      <a:r>
                        <a:rPr lang="en-US" sz="1100" b="1" baseline="30000" dirty="0"/>
                        <a:t>‡,</a:t>
                      </a:r>
                      <a:r>
                        <a:rPr lang="en-US" sz="1100" b="1" baseline="30000" dirty="0">
                          <a:solidFill>
                            <a:srgbClr val="000000"/>
                          </a:solidFill>
                          <a:latin typeface="+mn-lt"/>
                        </a:rPr>
                        <a:t>§</a:t>
                      </a:r>
                      <a:endParaRPr lang="en-US" sz="11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6350" cap="flat" cmpd="sng" algn="ctr">
                      <a:solidFill>
                        <a:schemeClr val="tx1">
                          <a:lumMod val="50000"/>
                          <a:lumOff val="50000"/>
                        </a:schemeClr>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tcPr>
                </a:tc>
                <a:tc>
                  <a:txBody>
                    <a:bodyPr/>
                    <a:lstStyle/>
                    <a:p>
                      <a:pPr marL="0" marR="0" algn="ctr">
                        <a:lnSpc>
                          <a:spcPct val="100000"/>
                        </a:lnSpc>
                        <a:spcAft>
                          <a:spcPts val="800"/>
                        </a:spcAft>
                        <a:buNone/>
                      </a:pPr>
                      <a:r>
                        <a:rPr lang="en-US" sz="1100" b="1" kern="100" dirty="0">
                          <a:solidFill>
                            <a:srgbClr val="000000"/>
                          </a:solidFill>
                          <a:effectLst/>
                        </a:rPr>
                        <a:t>12 (9.2)</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3EFF6"/>
                    </a:solidFill>
                  </a:tcPr>
                </a:tc>
                <a:tc>
                  <a:txBody>
                    <a:bodyPr/>
                    <a:lstStyle/>
                    <a:p>
                      <a:pPr marL="0" marR="0" algn="ctr">
                        <a:lnSpc>
                          <a:spcPct val="100000"/>
                        </a:lnSpc>
                        <a:spcAft>
                          <a:spcPts val="800"/>
                        </a:spcAft>
                        <a:buNone/>
                      </a:pPr>
                      <a:r>
                        <a:rPr lang="en-US" sz="1100" b="1" kern="100" dirty="0">
                          <a:solidFill>
                            <a:srgbClr val="000000"/>
                          </a:solidFill>
                          <a:effectLst/>
                        </a:rPr>
                        <a:t>3 (2.3)</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3EFF6"/>
                    </a:solidFill>
                  </a:tcPr>
                </a:tc>
                <a:tc>
                  <a:txBody>
                    <a:bodyPr/>
                    <a:lstStyle/>
                    <a:p>
                      <a:pPr marL="0" marR="0" algn="ctr">
                        <a:lnSpc>
                          <a:spcPct val="100000"/>
                        </a:lnSpc>
                        <a:spcAft>
                          <a:spcPts val="800"/>
                        </a:spcAft>
                        <a:buNone/>
                      </a:pPr>
                      <a:r>
                        <a:rPr lang="en-US" sz="1100" b="1" kern="100" dirty="0">
                          <a:solidFill>
                            <a:srgbClr val="000000"/>
                          </a:solidFill>
                          <a:effectLst/>
                        </a:rPr>
                        <a:t>0</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3EFF6"/>
                    </a:solidFill>
                  </a:tcPr>
                </a:tc>
                <a:tc>
                  <a:txBody>
                    <a:bodyPr/>
                    <a:lstStyle/>
                    <a:p>
                      <a:pPr marL="0" marR="0" algn="ctr">
                        <a:lnSpc>
                          <a:spcPct val="100000"/>
                        </a:lnSpc>
                        <a:spcAft>
                          <a:spcPts val="800"/>
                        </a:spcAft>
                        <a:buNone/>
                      </a:pPr>
                      <a:r>
                        <a:rPr lang="en-US" sz="1100" b="1" kern="100" dirty="0">
                          <a:solidFill>
                            <a:srgbClr val="000000"/>
                          </a:solidFill>
                          <a:effectLst/>
                        </a:rPr>
                        <a:t>15 (11.5)</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DF1EA"/>
                    </a:solidFill>
                  </a:tcPr>
                </a:tc>
                <a:tc>
                  <a:txBody>
                    <a:bodyPr/>
                    <a:lstStyle/>
                    <a:p>
                      <a:pPr marL="0" marR="0" algn="ctr">
                        <a:lnSpc>
                          <a:spcPct val="100000"/>
                        </a:lnSpc>
                        <a:spcAft>
                          <a:spcPts val="800"/>
                        </a:spcAft>
                        <a:buNone/>
                      </a:pPr>
                      <a:r>
                        <a:rPr lang="en-US" sz="1100" b="1" kern="100" dirty="0">
                          <a:solidFill>
                            <a:srgbClr val="000000"/>
                          </a:solidFill>
                          <a:effectLst/>
                        </a:rPr>
                        <a:t>3 (2.3)</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DF1EA"/>
                    </a:solidFill>
                  </a:tcPr>
                </a:tc>
                <a:tc>
                  <a:txBody>
                    <a:bodyPr/>
                    <a:lstStyle/>
                    <a:p>
                      <a:pPr marL="0" marR="0" algn="ctr">
                        <a:lnSpc>
                          <a:spcPct val="100000"/>
                        </a:lnSpc>
                        <a:spcAft>
                          <a:spcPts val="800"/>
                        </a:spcAft>
                        <a:buNone/>
                      </a:pPr>
                      <a:r>
                        <a:rPr lang="en-US" sz="1100" b="1" kern="100" dirty="0">
                          <a:solidFill>
                            <a:srgbClr val="000000"/>
                          </a:solidFill>
                          <a:effectLst/>
                        </a:rPr>
                        <a:t>0</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DF1EA"/>
                    </a:solidFill>
                  </a:tcPr>
                </a:tc>
                <a:tc>
                  <a:txBody>
                    <a:bodyPr/>
                    <a:lstStyle/>
                    <a:p>
                      <a:pPr marL="0" marR="0" algn="ctr">
                        <a:lnSpc>
                          <a:spcPct val="100000"/>
                        </a:lnSpc>
                        <a:spcAft>
                          <a:spcPts val="800"/>
                        </a:spcAft>
                        <a:buNone/>
                      </a:pPr>
                      <a:r>
                        <a:rPr lang="en-US" sz="1100" b="1" kern="100" dirty="0">
                          <a:solidFill>
                            <a:srgbClr val="000000"/>
                          </a:solidFill>
                          <a:effectLst/>
                        </a:rPr>
                        <a:t>0</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4FCFF"/>
                    </a:solidFill>
                  </a:tcPr>
                </a:tc>
                <a:tc>
                  <a:txBody>
                    <a:bodyPr/>
                    <a:lstStyle/>
                    <a:p>
                      <a:pPr marL="0" marR="0" algn="ctr">
                        <a:lnSpc>
                          <a:spcPct val="100000"/>
                        </a:lnSpc>
                        <a:spcAft>
                          <a:spcPts val="800"/>
                        </a:spcAft>
                        <a:buNone/>
                      </a:pPr>
                      <a:r>
                        <a:rPr lang="en-US" sz="1100" b="1" kern="100" dirty="0">
                          <a:solidFill>
                            <a:srgbClr val="000000"/>
                          </a:solidFill>
                          <a:effectLst/>
                        </a:rPr>
                        <a:t>0</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4FCFF"/>
                    </a:solidFill>
                  </a:tcPr>
                </a:tc>
                <a:tc>
                  <a:txBody>
                    <a:bodyPr/>
                    <a:lstStyle/>
                    <a:p>
                      <a:pPr marL="0" marR="0" algn="ctr">
                        <a:lnSpc>
                          <a:spcPct val="100000"/>
                        </a:lnSpc>
                        <a:spcAft>
                          <a:spcPts val="800"/>
                        </a:spcAft>
                        <a:buNone/>
                      </a:pPr>
                      <a:r>
                        <a:rPr lang="en-US" sz="1100" b="1" kern="100" dirty="0">
                          <a:solidFill>
                            <a:srgbClr val="000000"/>
                          </a:solidFill>
                          <a:effectLst/>
                        </a:rPr>
                        <a:t>0</a:t>
                      </a:r>
                      <a:endParaRPr lang="en-US" sz="12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3175" cap="flat" cmpd="sng" algn="ctr">
                      <a:solidFill>
                        <a:schemeClr val="tx1"/>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4FCFF"/>
                    </a:solidFill>
                  </a:tcPr>
                </a:tc>
                <a:extLst>
                  <a:ext uri="{0D108BD9-81ED-4DB2-BD59-A6C34878D82A}">
                    <a16:rowId xmlns:a16="http://schemas.microsoft.com/office/drawing/2014/main" val="580527196"/>
                  </a:ext>
                </a:extLst>
              </a:tr>
            </a:tbl>
          </a:graphicData>
        </a:graphic>
      </p:graphicFrame>
      <p:sp>
        <p:nvSpPr>
          <p:cNvPr id="3" name="Title 1">
            <a:extLst>
              <a:ext uri="{FF2B5EF4-FFF2-40B4-BE49-F238E27FC236}">
                <a16:creationId xmlns:a16="http://schemas.microsoft.com/office/drawing/2014/main" id="{0F0B7992-EFAE-6645-BBB1-A3A9C6BA3611}"/>
              </a:ext>
            </a:extLst>
          </p:cNvPr>
          <p:cNvSpPr>
            <a:spLocks noGrp="1"/>
          </p:cNvSpPr>
          <p:nvPr>
            <p:ph type="title"/>
          </p:nvPr>
        </p:nvSpPr>
        <p:spPr>
          <a:xfrm>
            <a:off x="641350" y="523875"/>
            <a:ext cx="10902950" cy="956516"/>
          </a:xfrm>
        </p:spPr>
        <p:txBody>
          <a:bodyPr/>
          <a:lstStyle/>
          <a:p>
            <a:r>
              <a:rPr lang="en-US" dirty="0"/>
              <a:t>VIKTORIA-1: </a:t>
            </a:r>
            <a:r>
              <a:rPr lang="en-US" dirty="0" err="1"/>
              <a:t>Gedatolisib</a:t>
            </a:r>
            <a:r>
              <a:rPr lang="en-US" dirty="0"/>
              <a:t> Toxicity</a:t>
            </a:r>
          </a:p>
        </p:txBody>
      </p:sp>
      <p:sp>
        <p:nvSpPr>
          <p:cNvPr id="5" name="TextBox 4">
            <a:extLst>
              <a:ext uri="{FF2B5EF4-FFF2-40B4-BE49-F238E27FC236}">
                <a16:creationId xmlns:a16="http://schemas.microsoft.com/office/drawing/2014/main" id="{8CE7FE7E-9115-6C41-8005-18B49C6E87B1}"/>
              </a:ext>
            </a:extLst>
          </p:cNvPr>
          <p:cNvSpPr txBox="1"/>
          <p:nvPr/>
        </p:nvSpPr>
        <p:spPr>
          <a:xfrm>
            <a:off x="9963806" y="134300"/>
            <a:ext cx="2228194"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41413"/>
                </a:solidFill>
                <a:effectLst/>
                <a:uLnTx/>
                <a:uFillTx/>
                <a:latin typeface="Helvetica" pitchFamily="2" charset="0"/>
                <a:ea typeface="+mn-ea"/>
                <a:cs typeface="+mn-cs"/>
              </a:rPr>
              <a:t>A1c &lt; 6.4%</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41413"/>
                </a:solidFill>
                <a:effectLst/>
                <a:uLnTx/>
                <a:uFillTx/>
                <a:latin typeface="Helvetica" pitchFamily="2" charset="0"/>
                <a:ea typeface="+mn-ea"/>
                <a:cs typeface="+mn-cs"/>
              </a:rPr>
              <a:t>Discontinuation Rate: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41413"/>
                </a:solidFill>
                <a:effectLst/>
                <a:uLnTx/>
                <a:uFillTx/>
                <a:latin typeface="Helvetica" pitchFamily="2" charset="0"/>
                <a:ea typeface="+mn-ea"/>
                <a:cs typeface="+mn-cs"/>
              </a:rPr>
              <a:t>2.3% Triplet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41413"/>
                </a:solidFill>
                <a:effectLst/>
                <a:uLnTx/>
                <a:uFillTx/>
                <a:latin typeface="Helvetica" pitchFamily="2" charset="0"/>
                <a:ea typeface="+mn-ea"/>
                <a:cs typeface="+mn-cs"/>
              </a:rPr>
              <a:t>3.1% Doublet</a:t>
            </a:r>
            <a:endParaRPr kumimoji="0" lang="en-US" sz="1600" b="0" i="0" u="none" strike="noStrike" kern="1200" cap="none" spc="0" normalizeH="0" baseline="0" noProof="0" dirty="0">
              <a:ln>
                <a:noFill/>
              </a:ln>
              <a:solidFill>
                <a:srgbClr val="000000"/>
              </a:solidFill>
              <a:effectLst/>
              <a:uLnTx/>
              <a:uFillTx/>
              <a:latin typeface="Calibri"/>
              <a:ea typeface="+mn-ea"/>
              <a:cs typeface="+mn-cs"/>
            </a:endParaRPr>
          </a:p>
        </p:txBody>
      </p:sp>
      <p:sp>
        <p:nvSpPr>
          <p:cNvPr id="6" name="TextBox 5">
            <a:extLst>
              <a:ext uri="{FF2B5EF4-FFF2-40B4-BE49-F238E27FC236}">
                <a16:creationId xmlns:a16="http://schemas.microsoft.com/office/drawing/2014/main" id="{DA115B7F-9C9C-E479-264D-AB869375991A}"/>
              </a:ext>
            </a:extLst>
          </p:cNvPr>
          <p:cNvSpPr txBox="1"/>
          <p:nvPr/>
        </p:nvSpPr>
        <p:spPr>
          <a:xfrm>
            <a:off x="886948" y="6245900"/>
            <a:ext cx="6105292"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1" i="0" u="none" strike="noStrike" kern="1200" cap="none" spc="0" normalizeH="0" baseline="0" noProof="0" dirty="0" err="1">
                <a:ln>
                  <a:noFill/>
                </a:ln>
                <a:solidFill>
                  <a:srgbClr val="000000"/>
                </a:solidFill>
                <a:effectLst/>
                <a:uLnTx/>
                <a:uFillTx/>
                <a:latin typeface="Calibri"/>
                <a:ea typeface="+mn-ea"/>
                <a:cs typeface="Arial" panose="020B0604020202020204" pitchFamily="34" charset="0"/>
              </a:rPr>
              <a:t>Hurvitz</a:t>
            </a:r>
            <a:r>
              <a:rPr kumimoji="0" lang="da-DK" sz="1200" b="1" i="0"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 SA et al ESMO 2025; </a:t>
            </a:r>
            <a:r>
              <a:rPr kumimoji="0" lang="da-DK" sz="1200" b="1" i="1"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J </a:t>
            </a:r>
            <a:r>
              <a:rPr kumimoji="0" lang="da-DK" sz="1200" b="1" i="1" u="none" strike="noStrike" kern="1200" cap="none" spc="0" normalizeH="0" baseline="0" noProof="0" dirty="0" err="1">
                <a:ln>
                  <a:noFill/>
                </a:ln>
                <a:solidFill>
                  <a:srgbClr val="000000"/>
                </a:solidFill>
                <a:effectLst/>
                <a:uLnTx/>
                <a:uFillTx/>
                <a:latin typeface="Calibri"/>
                <a:ea typeface="+mn-ea"/>
                <a:cs typeface="Arial" panose="020B0604020202020204" pitchFamily="34" charset="0"/>
              </a:rPr>
              <a:t>Clin</a:t>
            </a:r>
            <a:r>
              <a:rPr kumimoji="0" lang="da-DK" sz="1200" b="1" i="1"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 </a:t>
            </a:r>
            <a:r>
              <a:rPr kumimoji="0" lang="da-DK" sz="1200" b="1" i="1" u="none" strike="noStrike" kern="1200" cap="none" spc="0" normalizeH="0" baseline="0" noProof="0" dirty="0" err="1">
                <a:ln>
                  <a:noFill/>
                </a:ln>
                <a:solidFill>
                  <a:srgbClr val="000000"/>
                </a:solidFill>
                <a:effectLst/>
                <a:uLnTx/>
                <a:uFillTx/>
                <a:latin typeface="Calibri"/>
                <a:ea typeface="+mn-ea"/>
                <a:cs typeface="Arial" panose="020B0604020202020204" pitchFamily="34" charset="0"/>
              </a:rPr>
              <a:t>Oncol</a:t>
            </a:r>
            <a:r>
              <a:rPr kumimoji="0" lang="da-DK" sz="1200" b="1" i="1"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 </a:t>
            </a:r>
            <a:r>
              <a:rPr kumimoji="0" lang="da-DK" sz="1200" b="1" i="0"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2026;44:1108-19.</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200" b="1" i="0" u="none" strike="noStrike" kern="1200" cap="none" spc="0" normalizeH="0" baseline="0" noProof="0" dirty="0">
              <a:ln>
                <a:noFill/>
              </a:ln>
              <a:solidFill>
                <a:srgbClr val="000000"/>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24243219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DC960-5A3A-9E49-9FCD-7CDBBC18118E}"/>
              </a:ext>
            </a:extLst>
          </p:cNvPr>
          <p:cNvSpPr>
            <a:spLocks noGrp="1"/>
          </p:cNvSpPr>
          <p:nvPr>
            <p:ph type="title"/>
          </p:nvPr>
        </p:nvSpPr>
        <p:spPr>
          <a:xfrm>
            <a:off x="641350" y="523875"/>
            <a:ext cx="10902950" cy="956516"/>
          </a:xfrm>
        </p:spPr>
        <p:txBody>
          <a:bodyPr/>
          <a:lstStyle/>
          <a:p>
            <a:r>
              <a:rPr lang="en-US" dirty="0"/>
              <a:t>Toxicity Experience Across Current PAM Inhibitors</a:t>
            </a:r>
          </a:p>
        </p:txBody>
      </p:sp>
      <p:pic>
        <p:nvPicPr>
          <p:cNvPr id="3" name="Picture 2">
            <a:extLst>
              <a:ext uri="{FF2B5EF4-FFF2-40B4-BE49-F238E27FC236}">
                <a16:creationId xmlns:a16="http://schemas.microsoft.com/office/drawing/2014/main" id="{689C460F-B72E-3841-A9A1-64D590EF097E}"/>
              </a:ext>
            </a:extLst>
          </p:cNvPr>
          <p:cNvPicPr>
            <a:picLocks noChangeAspect="1"/>
          </p:cNvPicPr>
          <p:nvPr/>
        </p:nvPicPr>
        <p:blipFill>
          <a:blip r:embed="rId3"/>
          <a:stretch>
            <a:fillRect/>
          </a:stretch>
        </p:blipFill>
        <p:spPr>
          <a:xfrm>
            <a:off x="203200" y="1739900"/>
            <a:ext cx="11785600" cy="3378200"/>
          </a:xfrm>
          <a:prstGeom prst="rect">
            <a:avLst/>
          </a:prstGeom>
        </p:spPr>
      </p:pic>
      <p:sp>
        <p:nvSpPr>
          <p:cNvPr id="4" name="TextBox 3">
            <a:extLst>
              <a:ext uri="{FF2B5EF4-FFF2-40B4-BE49-F238E27FC236}">
                <a16:creationId xmlns:a16="http://schemas.microsoft.com/office/drawing/2014/main" id="{60609A50-5157-C84D-8B33-8F4AC33DDD23}"/>
              </a:ext>
            </a:extLst>
          </p:cNvPr>
          <p:cNvSpPr txBox="1"/>
          <p:nvPr/>
        </p:nvSpPr>
        <p:spPr>
          <a:xfrm>
            <a:off x="997544" y="5842337"/>
            <a:ext cx="6105292"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a:ea typeface="+mn-ea"/>
                <a:cs typeface="+mn-cs"/>
              </a:rPr>
              <a:t>Andre F et al NEJM 2019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a:ea typeface="+mn-ea"/>
                <a:cs typeface="+mn-cs"/>
              </a:rPr>
              <a:t>Turner NC et al NEJM 2024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1" i="0"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Turner NC et al NEJM 2023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1" i="0" u="none" strike="noStrike" kern="1200" cap="none" spc="0" normalizeH="0" baseline="0" noProof="0" dirty="0" err="1">
                <a:ln>
                  <a:noFill/>
                </a:ln>
                <a:solidFill>
                  <a:srgbClr val="000000"/>
                </a:solidFill>
                <a:effectLst/>
                <a:uLnTx/>
                <a:uFillTx/>
                <a:latin typeface="Calibri"/>
                <a:ea typeface="+mn-ea"/>
                <a:cs typeface="Arial" panose="020B0604020202020204" pitchFamily="34" charset="0"/>
              </a:rPr>
              <a:t>Hurvitz</a:t>
            </a:r>
            <a:r>
              <a:rPr kumimoji="0" lang="da-DK" sz="1200" b="1" i="0"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 SA et al ESMO 2025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200" b="1" i="0" u="none" strike="noStrike" kern="1200" cap="none" spc="0" normalizeH="0" baseline="0" noProof="0" dirty="0">
              <a:ln>
                <a:noFill/>
              </a:ln>
              <a:solidFill>
                <a:srgbClr val="000000"/>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8788664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BDD7DD5-FE61-8F43-87BB-61268CCF1091}"/>
              </a:ext>
            </a:extLst>
          </p:cNvPr>
          <p:cNvSpPr>
            <a:spLocks noGrp="1"/>
          </p:cNvSpPr>
          <p:nvPr>
            <p:ph type="title"/>
          </p:nvPr>
        </p:nvSpPr>
        <p:spPr>
          <a:xfrm>
            <a:off x="641350" y="354412"/>
            <a:ext cx="10902950" cy="956516"/>
          </a:xfrm>
        </p:spPr>
        <p:txBody>
          <a:bodyPr/>
          <a:lstStyle/>
          <a:p>
            <a:r>
              <a:rPr lang="en-US" dirty="0"/>
              <a:t>VIKTORIA1: </a:t>
            </a:r>
            <a:r>
              <a:rPr lang="en-US" dirty="0" err="1"/>
              <a:t>Gedatolisib</a:t>
            </a:r>
            <a:r>
              <a:rPr lang="en-US" dirty="0"/>
              <a:t> PAM Pathway Inhibitor</a:t>
            </a:r>
          </a:p>
        </p:txBody>
      </p:sp>
      <p:pic>
        <p:nvPicPr>
          <p:cNvPr id="6" name="Picture 5">
            <a:extLst>
              <a:ext uri="{FF2B5EF4-FFF2-40B4-BE49-F238E27FC236}">
                <a16:creationId xmlns:a16="http://schemas.microsoft.com/office/drawing/2014/main" id="{4848F767-EFCC-E040-BEBA-1945CF503B08}"/>
              </a:ext>
            </a:extLst>
          </p:cNvPr>
          <p:cNvPicPr>
            <a:picLocks noChangeAspect="1"/>
          </p:cNvPicPr>
          <p:nvPr/>
        </p:nvPicPr>
        <p:blipFill>
          <a:blip r:embed="rId3"/>
          <a:stretch>
            <a:fillRect/>
          </a:stretch>
        </p:blipFill>
        <p:spPr>
          <a:xfrm>
            <a:off x="381000" y="1019711"/>
            <a:ext cx="11506199" cy="4852106"/>
          </a:xfrm>
          <a:prstGeom prst="rect">
            <a:avLst/>
          </a:prstGeom>
        </p:spPr>
      </p:pic>
      <p:sp>
        <p:nvSpPr>
          <p:cNvPr id="7" name="TextBox 6">
            <a:extLst>
              <a:ext uri="{FF2B5EF4-FFF2-40B4-BE49-F238E27FC236}">
                <a16:creationId xmlns:a16="http://schemas.microsoft.com/office/drawing/2014/main" id="{F5996400-3A86-FB46-B619-145CA50572BB}"/>
              </a:ext>
            </a:extLst>
          </p:cNvPr>
          <p:cNvSpPr txBox="1"/>
          <p:nvPr/>
        </p:nvSpPr>
        <p:spPr>
          <a:xfrm>
            <a:off x="886948" y="6245900"/>
            <a:ext cx="6105292"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1" i="0" u="none" strike="noStrike" kern="1200" cap="none" spc="0" normalizeH="0" baseline="0" noProof="0" dirty="0" err="1">
                <a:ln>
                  <a:noFill/>
                </a:ln>
                <a:solidFill>
                  <a:srgbClr val="000000"/>
                </a:solidFill>
                <a:effectLst/>
                <a:uLnTx/>
                <a:uFillTx/>
                <a:latin typeface="Calibri"/>
                <a:ea typeface="+mn-ea"/>
                <a:cs typeface="Arial" panose="020B0604020202020204" pitchFamily="34" charset="0"/>
              </a:rPr>
              <a:t>Hurvitz</a:t>
            </a:r>
            <a:r>
              <a:rPr kumimoji="0" lang="da-DK" sz="1200" b="1" i="0"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 SA et al ESMO 2025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200" b="1" i="0" u="none" strike="noStrike" kern="1200" cap="none" spc="0" normalizeH="0" baseline="0" noProof="0" dirty="0">
              <a:ln>
                <a:noFill/>
              </a:ln>
              <a:solidFill>
                <a:srgbClr val="000000"/>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1460228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PI_CFG_REPOLL" val="true"/>
  <p:tag name="KPI_CFG_RPCLEARS" val="true"/>
  <p:tag name="KPI_CFG_FB_TYPE" val="Tiny Counter"/>
  <p:tag name="KPI_CFG_FB_MONITOR" val="Slide Show Monitor"/>
  <p:tag name="KPI_CFG_FB_POSITION" val="Bottom Right"/>
  <p:tag name="KPI_CFG_INS_CLK" val="false"/>
  <p:tag name="KPI_CFG_UNITS" val="1"/>
  <p:tag name="KPI_CFG_SPEED" val="false"/>
  <p:tag name="KPI_SLIDE_COUNT" val="100"/>
  <p:tag name="KPI_VERSION" val="2.0.10292.1"/>
  <p:tag name="KPI_STORAGE" val="&lt;keypoint&quot;&quot;&lt;roster&quot;&quot;&lt;currentId&quot;200&quot;&gt;&lt;trIndex&quot;&quot;&lt;tr(@tid:1@pid:1)&quot;&quot;&lt;v&quot;1&quot;&gt;&gt;&lt;tr(@tid:1@pid:2)&quot;&quot;&lt;v&quot;2&quot;&gt;&gt;&lt;tr(@tid:1@pid:3)&quot;&quot;&lt;v&quot;3&quot;&gt;&gt;&lt;tr(@tid:1@pid:4)&quot;&quot;&lt;v&quot;4&quot;&gt;&gt;&lt;tr(@tid:1@pid:5)&quot;&quot;&lt;v&quot;5&quot;&gt;&gt;&lt;tr(@tid:1@pid:6)&quot;&quot;&lt;v&quot;6&quot;&gt;&gt;&lt;tr(@tid:1@pid:7)&quot;&quot;&lt;v&quot;7&quot;&gt;&gt;&lt;tr(@tid:1@pid:8)&quot;&quot;&lt;v&quot;8&quot;&gt;&gt;&lt;tr(@tid:1@pid:9)&quot;&quot;&lt;v&quot;9&quot;&gt;&gt;&lt;tr(@tid:1@pid:10)&quot;&quot;&lt;v&quot;10&quot;&gt;&gt;&lt;tr(@tid:1@pid:11)&quot;&quot;&lt;v&quot;11&quot;&gt;&gt;&lt;tr(@tid:1@pid:12)&quot;&quot;&lt;v&quot;12&quot;&gt;&gt;&lt;tr(@tid:1@pid:13)&quot;&quot;&lt;v&quot;13&quot;&gt;&gt;&lt;tr(@tid:1@pid:14)&quot;&quot;&lt;v&quot;14&quot;&gt;&gt;&lt;tr(@tid:1@pid:15)&quot;&quot;&lt;v&quot;15&quot;&gt;&gt;&lt;tr(@tid:1@pid:16)&quot;&quot;&lt;v&quot;16&quot;&gt;&gt;&lt;tr(@tid:1@pid:17)&quot;&quot;&lt;v&quot;17&quot;&gt;&gt;&lt;tr(@tid:1@pid:18)&quot;&quot;&lt;v&quot;18&quot;&gt;&gt;&lt;tr(@tid:1@pid:19)&quot;&quot;&lt;v&quot;19&quot;&gt;&gt;&lt;tr(@tid:1@pid:20)&quot;&quot;&lt;v&quot;20&quot;&gt;&gt;&lt;tr(@tid:1@pid:21)&quot;&quot;&lt;v&quot;21&quot;&gt;&gt;&lt;tr(@tid:1@pid:22)&quot;&quot;&lt;v&quot;22&quot;&gt;&gt;&lt;tr(@tid:1@pid:23)&quot;&quot;&lt;v&quot;23&quot;&gt;&gt;&lt;tr(@tid:1@pid:24)&quot;&quot;&lt;v&quot;24&quot;&gt;&gt;&lt;tr(@tid:1@pid:25)&quot;&quot;&lt;v&quot;25&quot;&gt;&gt;&lt;tr(@tid:1@pid:26)&quot;&quot;&lt;v&quot;26&quot;&gt;&gt;&lt;tr(@tid:1@pid:27)&quot;&quot;&lt;v&quot;27&quot;&gt;&gt;&lt;tr(@tid:1@pid:28)&quot;&quot;&lt;v&quot;28&quot;&gt;&gt;&lt;tr(@tid:1@pid:29)&quot;&quot;&lt;v&quot;29&quot;&gt;&gt;&lt;tr(@tid:1@pid:30)&quot;&quot;&lt;v&quot;30&quot;&gt;&gt;&lt;tr(@tid:1@pid:31)&quot;&quot;&lt;v&quot;31&quot;&gt;&gt;&lt;tr(@tid:1@pid:32)&quot;&quot;&lt;v&quot;32&quot;&gt;&gt;&lt;tr(@tid:1@pid:33)&quot;&quot;&lt;v&quot;33&quot;&gt;&gt;&lt;tr(@tid:1@pid:34)&quot;&quot;&lt;v&quot;34&quot;&gt;&gt;&lt;tr(@tid:1@pid:35)&quot;&quot;&lt;v&quot;35&quot;&gt;&gt;&lt;tr(@tid:1@pid:36)&quot;&quot;&lt;v&quot;36&quot;&gt;&gt;&lt;tr(@tid:1@pid:37)&quot;&quot;&lt;v&quot;37&quot;&gt;&gt;&lt;tr(@tid:1@pid:38)&quot;&quot;&lt;v&quot;38&quot;&gt;&gt;&lt;tr(@tid:1@pid:39)&quot;&quot;&lt;v&quot;39&quot;&gt;&gt;&lt;tr(@tid:1@pid:40)&quot;&quot;&lt;v&quot;40&quot;&gt;&gt;&lt;tr(@tid:1@pid:41)&quot;&quot;&lt;v&quot;41&quot;&gt;&gt;&lt;tr(@tid:1@pid:42)&quot;&quot;&lt;v&quot;42&quot;&gt;&gt;&lt;tr(@tid:1@pid:43)&quot;&quot;&lt;v&quot;43&quot;&gt;&gt;&lt;tr(@tid:1@pid:44)&quot;&quot;&lt;v&quot;44&quot;&gt;&gt;&lt;tr(@tid:1@pid:45)&quot;&quot;&lt;v&quot;45&quot;&gt;&gt;&lt;tr(@tid:1@pid:46)&quot;&quot;&lt;v&quot;46&quot;&gt;&gt;&lt;tr(@tid:1@pid:47)&quot;&quot;&lt;v&quot;47&quot;&gt;&gt;&lt;tr(@tid:1@pid:48)&quot;&quot;&lt;v&quot;48&quot;&gt;&gt;&lt;tr(@tid:1@pid:49)&quot;&quot;&lt;v&quot;49&quot;&gt;&gt;&lt;tr(@tid:1@pid:50)&quot;&quot;&lt;v&quot;50&quot;&gt;&gt;&lt;tr(@tid:1@pid:51)&quot;&quot;&lt;v&quot;51&quot;&gt;&gt;&lt;tr(@tid:1@pid:52)&quot;&quot;&lt;v&quot;52&quot;&gt;&gt;&lt;tr(@tid:1@pid:53)&quot;&quot;&lt;v&quot;53&quot;&gt;&gt;&lt;tr(@tid:1@pid:54)&quot;&quot;&lt;v&quot;54&quot;&gt;&gt;&lt;tr(@tid:1@pid:55)&quot;&quot;&lt;v&quot;55&quot;&gt;&gt;&lt;tr(@tid:1@pid:56)&quot;&quot;&lt;v&quot;56&quot;&gt;&gt;&lt;tr(@tid:1@pid:57)&quot;&quot;&lt;v&quot;57&quot;&gt;&gt;&lt;tr(@tid:1@pid:58)&quot;&quot;&lt;v&quot;58&quot;&gt;&gt;&lt;tr(@tid:1@pid:59)&quot;&quot;&lt;v&quot;59&quot;&gt;&gt;&lt;tr(@tid:1@pid:60)&quot;&quot;&lt;v&quot;60&quot;&gt;&gt;&lt;tr(@tid:1@pid:61)&quot;&quot;&lt;v&quot;61&quot;&gt;&gt;&lt;tr(@tid:1@pid:62)&quot;&quot;&lt;v&quot;62&quot;&gt;&gt;&lt;tr(@tid:1@pid:63)&quot;&quot;&lt;v&quot;63&quot;&gt;&gt;&lt;tr(@tid:1@pid:64)&quot;&quot;&lt;v&quot;64&quot;&gt;&gt;&lt;tr(@tid:1@pid:65)&quot;&quot;&lt;v&quot;65&quot;&gt;&gt;&lt;tr(@tid:1@pid:66)&quot;&quot;&lt;v&quot;66&quot;&gt;&gt;&lt;tr(@tid:1@pid:67)&quot;&quot;&lt;v&quot;67&quot;&gt;&gt;&lt;tr(@tid:1@pid:68)&quot;&quot;&lt;v&quot;68&quot;&gt;&gt;&lt;tr(@tid:1@pid:69)&quot;&quot;&lt;v&quot;69&quot;&gt;&gt;&lt;tr(@tid:1@pid:70)&quot;&quot;&lt;v&quot;70&quot;&gt;&gt;&lt;tr(@tid:1@pid:71)&quot;&quot;&lt;v&quot;71&quot;&gt;&gt;&lt;tr(@tid:1@pid:72)&quot;&quot;&lt;v&quot;72&quot;&gt;&gt;&lt;tr(@tid:1@pid:73)&quot;&quot;&lt;v&quot;73&quot;&gt;&gt;&lt;tr(@tid:1@pid:74)&quot;&quot;&lt;v&quot;74&quot;&gt;&gt;&lt;tr(@tid:1@pid:75)&quot;&quot;&lt;v&quot;75&quot;&gt;&gt;&lt;tr(@tid:1@pid:76)&quot;&quot;&lt;v&quot;76&quot;&gt;&gt;&lt;tr(@tid:1@pid:77)&quot;&quot;&lt;v&quot;77&quot;&gt;&gt;&lt;tr(@tid:1@pid:78)&quot;&quot;&lt;v&quot;78&quot;&gt;&gt;&lt;tr(@tid:1@pid:79)&quot;&quot;&lt;v&quot;79&quot;&gt;&gt;&lt;tr(@tid:1@pid:80)&quot;&quot;&lt;v&quot;80&quot;&gt;&gt;&lt;tr(@tid:1@pid:81)&quot;&quot;&lt;v&quot;81&quot;&gt;&gt;&lt;tr(@tid:1@pid:82)&quot;&quot;&lt;v&quot;82&quot;&gt;&gt;&lt;tr(@tid:1@pid:83)&quot;&quot;&lt;v&quot;83&quot;&gt;&gt;&lt;tr(@tid:1@pid:84)&quot;&quot;&lt;v&quot;84&quot;&gt;&gt;&lt;tr(@tid:1@pid:85)&quot;&quot;&lt;v&quot;85&quot;&gt;&gt;&lt;tr(@tid:1@pid:86)&quot;&quot;&lt;v&quot;86&quot;&gt;&gt;&lt;tr(@tid:1@pid:87)&quot;&quot;&lt;v&quot;87&quot;&gt;&gt;&lt;tr(@tid:1@pid:88)&quot;&quot;&lt;v&quot;88&quot;&gt;&gt;&lt;tr(@tid:1@pid:89)&quot;&quot;&lt;v&quot;89&quot;&gt;&gt;&lt;tr(@tid:1@pid:90)&quot;&quot;&lt;v&quot;90&quot;&gt;&gt;&lt;tr(@tid:1@pid:91)&quot;&quot;&lt;v&quot;91&quot;&gt;&gt;&lt;tr(@tid:1@pid:92)&quot;&quot;&lt;v&quot;92&quot;&gt;&gt;&lt;tr(@tid:1@pid:93)&quot;&quot;&lt;v&quot;93&quot;&gt;&gt;&lt;tr(@tid:1@pid:94)&quot;&quot;&lt;v&quot;94&quot;&gt;&gt;&lt;tr(@tid:1@pid:95)&quot;&quot;&lt;v&quot;95&quot;&gt;&gt;&lt;tr(@tid:1@pid:96)&quot;&quot;&lt;v&quot;96&quot;&gt;&gt;&lt;tr(@tid:1@pid:97)&quot;&quot;&lt;v&quot;97&quot;&gt;&gt;&lt;tr(@tid:1@pid:98)&quot;&quot;&lt;v&quot;98&quot;&gt;&gt;&lt;tr(@tid:1@pid:99)&quot;&quot;&lt;v&quot;99&quot;&gt;&gt;&lt;tr(@tid:1@pid:100)&quot;&quot;&lt;v&quot;100&quot;&gt;&gt;&lt;tr(@tid:2@pid:1)&quot;&quot;&lt;v&quot;101&quot;&gt;&gt;&lt;tr(@tid:2@pid:2)&quot;&quot;&lt;v&quot;102&quot;&gt;&gt;&lt;tr(@tid:2@pid:3)&quot;&quot;&lt;v&quot;103&quot;&gt;&gt;&lt;tr(@tid:2@pid:4)&quot;&quot;&lt;v&quot;104&quot;&gt;&gt;&lt;tr(@tid:2@pid:5)&quot;&quot;&lt;v&quot;105&quot;&gt;&gt;&lt;tr(@tid:2@pid:6)&quot;&quot;&lt;v&quot;106&quot;&gt;&gt;&lt;tr(@tid:2@pid:7)&quot;&quot;&lt;v&quot;107&quot;&gt;&gt;&lt;tr(@tid:2@pid:8)&quot;&quot;&lt;v&quot;108&quot;&gt;&gt;&lt;tr(@tid:2@pid:9)&quot;&quot;&lt;v&quot;109&quot;&gt;&gt;&lt;tr(@tid:2@pid:10)&quot;&quot;&lt;v&quot;110&quot;&gt;&gt;&lt;tr(@tid:2@pid:11)&quot;&quot;&lt;v&quot;111&quot;&gt;&gt;&lt;tr(@tid:2@pid:12)&quot;&quot;&lt;v&quot;112&quot;&gt;&gt;&lt;tr(@tid:2@pid:13)&quot;&quot;&lt;v&quot;113&quot;&gt;&gt;&lt;tr(@tid:2@pid:14)&quot;&quot;&lt;v&quot;114&quot;&gt;&gt;&lt;tr(@tid:2@pid:15)&quot;&quot;&lt;v&quot;115&quot;&gt;&gt;&lt;tr(@tid:2@pid:16)&quot;&quot;&lt;v&quot;116&quot;&gt;&gt;&lt;tr(@tid:2@pid:17)&quot;&quot;&lt;v&quot;117&quot;&gt;&gt;&lt;tr(@tid:2@pid:18)&quot;&quot;&lt;v&quot;118&quot;&gt;&gt;&lt;tr(@tid:2@pid:19)&quot;&quot;&lt;v&quot;119&quot;&gt;&gt;&lt;tr(@tid:2@pid:20)&quot;&quot;&lt;v&quot;120&quot;&gt;&gt;&lt;tr(@tid:2@pid:21)&quot;&quot;&lt;v&quot;121&quot;&gt;&gt;&lt;tr(@tid:2@pid:22)&quot;&quot;&lt;v&quot;122&quot;&gt;&gt;&lt;tr(@tid:2@pid:23)&quot;&quot;&lt;v&quot;123&quot;&gt;&gt;&lt;tr(@tid:2@pid:24)&quot;&quot;&lt;v&quot;124&quot;&gt;&gt;&lt;tr(@tid:2@pid:25)&quot;&quot;&lt;v&quot;125&quot;&gt;&gt;&lt;tr(@tid:2@pid:26)&quot;&quot;&lt;v&quot;126&quot;&gt;&gt;&lt;tr(@tid:2@pid:27)&quot;&quot;&lt;v&quot;127&quot;&gt;&gt;&lt;tr(@tid:2@pid:28)&quot;&quot;&lt;v&quot;128&quot;&gt;&gt;&lt;tr(@tid:2@pid:29)&quot;&quot;&lt;v&quot;129&quot;&gt;&gt;&lt;tr(@tid:2@pid:30)&quot;&quot;&lt;v&quot;130&quot;&gt;&gt;&lt;tr(@tid:2@pid:31)&quot;&quot;&lt;v&quot;131&quot;&gt;&gt;&lt;tr(@tid:2@pid:32)&quot;&quot;&lt;v&quot;132&quot;&gt;&gt;&lt;tr(@tid:2@pid:33)&quot;&quot;&lt;v&quot;133&quot;&gt;&gt;&lt;tr(@tid:2@pid:34)&quot;&quot;&lt;v&quot;134&quot;&gt;&gt;&lt;tr(@tid:2@pid:35)&quot;&quot;&lt;v&quot;135&quot;&gt;&gt;&lt;tr(@tid:2@pid:36)&quot;&quot;&lt;v&quot;136&quot;&gt;&gt;&lt;tr(@tid:2@pid:37)&quot;&quot;&lt;v&quot;137&quot;&gt;&gt;&lt;tr(@tid:2@pid:38)&quot;&quot;&lt;v&quot;138&quot;&gt;&gt;&lt;tr(@tid:2@pid:39)&quot;&quot;&lt;v&quot;139&quot;&gt;&gt;&lt;tr(@tid:2@pid:40)&quot;&quot;&lt;v&quot;140&quot;&gt;&gt;&lt;tr(@tid:2@pid:41)&quot;&quot;&lt;v&quot;141&quot;&gt;&gt;&lt;tr(@tid:2@pid:42)&quot;&quot;&lt;v&quot;142&quot;&gt;&gt;&lt;tr(@tid:2@pid:43)&quot;&quot;&lt;v&quot;143&quot;&gt;&gt;&lt;tr(@tid:2@pid:44)&quot;&quot;&lt;v&quot;144&quot;&gt;&gt;&lt;tr(@tid:2@pid:45)&quot;&quot;&lt;v&quot;145&quot;&gt;&gt;&lt;tr(@tid:2@pid:46)&quot;&quot;&lt;v&quot;146&quot;&gt;&gt;&lt;tr(@tid:2@pid:47)&quot;&quot;&lt;v&quot;147&quot;&gt;&gt;&lt;tr(@tid:2@pid:48)&quot;&quot;&lt;v&quot;148&quot;&gt;&gt;&lt;tr(@tid:2@pid:49)&quot;&quot;&lt;v&quot;149&quot;&gt;&gt;&lt;tr(@tid:2@pid:50)&quot;&quot;&lt;v&quot;150&quot;&gt;&gt;&lt;tr(@tid:2@pid:51)&quot;&quot;&lt;v&quot;151&quot;&gt;&gt;&lt;tr(@tid:2@pid:52)&quot;&quot;&lt;v&quot;152&quot;&gt;&gt;&lt;tr(@tid:2@pid:53)&quot;&quot;&lt;v&quot;153&quot;&gt;&gt;&lt;tr(@tid:2@pid:54)&quot;&quot;&lt;v&quot;154&quot;&gt;&gt;&lt;tr(@tid:2@pid:55)&quot;&quot;&lt;v&quot;155&quot;&gt;&gt;&lt;tr(@tid:2@pid:56)&quot;&quot;&lt;v&quot;156&quot;&gt;&gt;&lt;tr(@tid:2@pid:57)&quot;&quot;&lt;v&quot;157&quot;&gt;&gt;&lt;tr(@tid:2@pid:58)&quot;&quot;&lt;v&quot;158&quot;&gt;&gt;&lt;tr(@tid:2@pid:59)&quot;&quot;&lt;v&quot;159&quot;&gt;&gt;&lt;tr(@tid:2@pid:60)&quot;&quot;&lt;v&quot;160&quot;&gt;&gt;&lt;tr(@tid:2@pid:61)&quot;&quot;&lt;v&quot;161&quot;&gt;&gt;&lt;tr(@tid:2@pid:62)&quot;&quot;&lt;v&quot;162&quot;&gt;&gt;&lt;tr(@tid:2@pid:63)&quot;&quot;&lt;v&quot;163&quot;&gt;&gt;&lt;tr(@tid:2@pid:64)&quot;&quot;&lt;v&quot;164&quot;&gt;&gt;&lt;tr(@tid:2@pid:65)&quot;&quot;&lt;v&quot;165&quot;&gt;&gt;&lt;tr(@tid:2@pid:66)&quot;&quot;&lt;v&quot;166&quot;&gt;&gt;&lt;tr(@tid:2@pid:67)&quot;&quot;&lt;v&quot;167&quot;&gt;&gt;&lt;tr(@tid:2@pid:68)&quot;&quot;&lt;v&quot;168&quot;&gt;&gt;&lt;tr(@tid:2@pid:69)&quot;&quot;&lt;v&quot;169&quot;&gt;&gt;&lt;tr(@tid:2@pid:70)&quot;&quot;&lt;v&quot;170&quot;&gt;&gt;&lt;tr(@tid:2@pid:71)&quot;&quot;&lt;v&quot;171&quot;&gt;&gt;&lt;tr(@tid:2@pid:72)&quot;&quot;&lt;v&quot;172&quot;&gt;&gt;&lt;tr(@tid:2@pid:73)&quot;&quot;&lt;v&quot;173&quot;&gt;&gt;&lt;tr(@tid:2@pid:74)&quot;&quot;&lt;v&quot;174&quot;&gt;&gt;&lt;tr(@tid:2@pid:75)&quot;&quot;&lt;v&quot;175&quot;&gt;&gt;&lt;tr(@tid:2@pid:76)&quot;&quot;&lt;v&quot;176&quot;&gt;&gt;&lt;tr(@tid:2@pid:77)&quot;&quot;&lt;v&quot;177&quot;&gt;&gt;&lt;tr(@tid:2@pid:78)&quot;&quot;&lt;v&quot;178&quot;&gt;&gt;&lt;tr(@tid:2@pid:79)&quot;&quot;&lt;v&quot;179&quot;&gt;&gt;&lt;tr(@tid:2@pid:80)&quot;&quot;&lt;v&quot;180&quot;&gt;&gt;&lt;tr(@tid:2@pid:81)&quot;&quot;&lt;v&quot;181&quot;&gt;&gt;&lt;tr(@tid:2@pid:82)&quot;&quot;&lt;v&quot;182&quot;&gt;&gt;&lt;tr(@tid:2@pid:83)&quot;&quot;&lt;v&quot;183&quot;&gt;&gt;&lt;tr(@tid:2@pid:84)&quot;&quot;&lt;v&quot;184&quot;&gt;&gt;&lt;tr(@tid:2@pid:85)&quot;&quot;&lt;v&quot;185&quot;&gt;&gt;&lt;tr(@tid:2@pid:86)&quot;&quot;&lt;v&quot;186&quot;&gt;&gt;&lt;tr(@tid:2@pid:87)&quot;&quot;&lt;v&quot;187&quot;&gt;&gt;&lt;tr(@tid:2@pid:88)&quot;&quot;&lt;v&quot;188&quot;&gt;&gt;&lt;tr(@tid:2@pid:89)&quot;&quot;&lt;v&quot;189&quot;&gt;&gt;&lt;tr(@tid:2@pid:90)&quot;&quot;&lt;v&quot;190&quot;&gt;&gt;&lt;tr(@tid:2@pid:91)&quot;&quot;&lt;v&quot;191&quot;&gt;&gt;&lt;tr(@tid:2@pid:92)&quot;&quot;&lt;v&quot;192&quot;&gt;&gt;&lt;tr(@tid:2@pid:93)&quot;&quot;&lt;v&quot;193&quot;&gt;&gt;&lt;tr(@tid:2@pid:94)&quot;&quot;&lt;v&quot;194&quot;&gt;&gt;&lt;tr(@tid:2@pid:95)&quot;&quot;&lt;v&quot;195&quot;&gt;&gt;&lt;tr(@tid:2@pid:96)&quot;&quot;&lt;v&quot;196&quot;&gt;&gt;&lt;tr(@tid:2@pid:97)&quot;&quot;&lt;v&quot;197&quot;&gt;&gt;&lt;tr(@tid:2@pid:98)&quot;&quot;&lt;v&quot;198&quot;&gt;&gt;&lt;tr(@tid:2@pid:99)&quot;&quot;&lt;v&quot;199&quot;&gt;&gt;&lt;tr(@tid:2@pid:100)&quot;&quot;&lt;v&quot;200&quot;&gt;&gt;&gt;&lt;people&quot;&quot;&lt;p(@id:101)&quot;&quot;&lt;f(@i:0)&quot;Keypad&quot;&gt;&lt;f(@i:1)&quot;1&quot;&gt;&gt;&lt;p(@id:102)&quot;&quot;&lt;f(@i:0)&quot;Keypad&quot;&gt;&lt;f(@i:1)&quot;2&quot;&gt;&gt;&lt;p(@id:103)&quot;&quot;&lt;f(@i:0)&quot;Keypad&quot;&gt;&lt;f(@i:1)&quot;3&quot;&gt;&gt;&lt;p(@id:104)&quot;&quot;&lt;f(@i:0)&quot;Keypad&quot;&gt;&lt;f(@i:1)&quot;4&quot;&gt;&gt;&lt;p(@id:105)&quot;&quot;&lt;f(@i:0)&quot;Keypad&quot;&gt;&lt;f(@i:1)&quot;5&quot;&gt;&gt;&lt;p(@id:106)&quot;&quot;&lt;f(@i:0)&quot;Keypad&quot;&gt;&lt;f(@i:1)&quot;6&quot;&gt;&gt;&lt;p(@id:107)&quot;&quot;&lt;f(@i:0)&quot;Keypad&quot;&gt;&lt;f(@i:1)&quot;7&quot;&gt;&gt;&lt;p(@id:108)&quot;&quot;&lt;f(@i:0)&quot;Keypad&quot;&gt;&lt;f(@i:1)&quot;8&quot;&gt;&gt;&lt;p(@id:109)&quot;&quot;&lt;f(@i:0)&quot;Keypad&quot;&gt;&lt;f(@i:1)&quot;9&quot;&gt;&gt;&lt;p(@id:110)&quot;&quot;&lt;f(@i:0)&quot;Keypad&quot;&gt;&lt;f(@i:1)&quot;10&quot;&gt;&gt;&lt;p(@id:111)&quot;&quot;&lt;f(@i:0)&quot;Keypad&quot;&gt;&lt;f(@i:1)&quot;11&quot;&gt;&gt;&lt;p(@id:112)&quot;&quot;&lt;f(@i:0)&quot;Keypad&quot;&gt;&lt;f(@i:1)&quot;12&quot;&gt;&gt;&lt;p(@id:113)&quot;&quot;&lt;f(@i:0)&quot;Keypad&quot;&gt;&lt;f(@i:1)&quot;13&quot;&gt;&gt;&lt;p(@id:114)&quot;&quot;&lt;f(@i:0)&quot;Keypad&quot;&gt;&lt;f(@i:1)&quot;14&quot;&gt;&gt;&lt;p(@id:115)&quot;&quot;&lt;f(@i:0)&quot;Keypad&quot;&gt;&lt;f(@i:1)&quot;15&quot;&gt;&gt;&lt;p(@id:116)&quot;&quot;&lt;f(@i:0)&quot;Keypad&quot;&gt;&lt;f(@i:1)&quot;16&quot;&gt;&gt;&lt;p(@id:117)&quot;&quot;&lt;f(@i:0)&quot;Keypad&quot;&gt;&lt;f(@i:1)&quot;17&quot;&gt;&gt;&lt;p(@id:118)&quot;&quot;&lt;f(@i:0)&quot;Keypad&quot;&gt;&lt;f(@i:1)&quot;18&quot;&gt;&gt;&lt;p(@id:119)&quot;&quot;&lt;f(@i:0)&quot;Keypad&quot;&gt;&lt;f(@i:1)&quot;19&quot;&gt;&gt;&lt;p(@id:120)&quot;&quot;&lt;f(@i:0)&quot;Keypad&quot;&gt;&lt;f(@i:1)&quot;20&quot;&gt;&gt;&lt;p(@id:121)&quot;&quot;&lt;f(@i:0)&quot;Keypad&quot;&gt;&lt;f(@i:1)&quot;21&quot;&gt;&gt;&lt;p(@id:122)&quot;&quot;&lt;f(@i:0)&quot;Keypad&quot;&gt;&lt;f(@i:1)&quot;22&quot;&gt;&gt;&lt;p(@id:123)&quot;&quot;&lt;f(@i:0)&quot;Keypad&quot;&gt;&lt;f(@i:1)&quot;23&quot;&gt;&gt;&lt;p(@id:124)&quot;&quot;&lt;f(@i:0)&quot;Keypad&quot;&gt;&lt;f(@i:1)&quot;24&quot;&gt;&gt;&lt;p(@id:125)&quot;&quot;&lt;f(@i:0)&quot;Keypad&quot;&gt;&lt;f(@i:1)&quot;25&quot;&gt;&gt;&lt;p(@id:126)&quot;&quot;&lt;f(@i:0)&quot;Keypad&quot;&gt;&lt;f(@i:1)&quot;26&quot;&gt;&gt;&lt;p(@id:127)&quot;&quot;&lt;f(@i:0)&quot;Keypad&quot;&gt;&lt;f(@i:1)&quot;27&quot;&gt;&gt;&lt;p(@id:128)&quot;&quot;&lt;f(@i:0)&quot;Keypad&quot;&gt;&lt;f(@i:1)&quot;28&quot;&gt;&gt;&lt;p(@id:129)&quot;&quot;&lt;f(@i:0)&quot;Keypad&quot;&gt;&lt;f(@i:1)&quot;29&quot;&gt;&gt;&lt;p(@id:130)&quot;&quot;&lt;f(@i:0)&quot;Keypad&quot;&gt;&lt;f(@i:1)&quot;30&quot;&gt;&gt;&lt;p(@id:131)&quot;&quot;&lt;f(@i:0)&quot;Keypad&quot;&gt;&lt;f(@i:1)&quot;31&quot;&gt;&gt;&lt;p(@id:132)&quot;&quot;&lt;f(@i:0)&quot;Keypad&quot;&gt;&lt;f(@i:1)&quot;32&quot;&gt;&gt;&lt;p(@id:133)&quot;&quot;&lt;f(@i:0)&quot;Keypad&quot;&gt;&lt;f(@i:1)&quot;33&quot;&gt;&gt;&lt;p(@id:134)&quot;&quot;&lt;f(@i:0)&quot;Keypad&quot;&gt;&lt;f(@i:1)&quot;34&quot;&gt;&gt;&lt;p(@id:135)&quot;&quot;&lt;f(@i:0)&quot;Keypad&quot;&gt;&lt;f(@i:1)&quot;35&quot;&gt;&gt;&lt;p(@id:136)&quot;&quot;&lt;f(@i:0)&quot;Keypad&quot;&gt;&lt;f(@i:1)&quot;36&quot;&gt;&gt;&lt;p(@id:137)&quot;&quot;&lt;f(@i:0)&quot;Keypad&quot;&gt;&lt;f(@i:1)&quot;37&quot;&gt;&gt;&lt;p(@id:138)&quot;&quot;&lt;f(@i:0)&quot;Keypad&quot;&gt;&lt;f(@i:1)&quot;38&quot;&gt;&gt;&lt;p(@id:139)&quot;&quot;&lt;f(@i:0)&quot;Keypad&quot;&gt;&lt;f(@i:1)&quot;39&quot;&gt;&gt;&lt;p(@id:140)&quot;&quot;&lt;f(@i:0)&quot;Keypad&quot;&gt;&lt;f(@i:1)&quot;40&quot;&gt;&gt;&lt;p(@id:141)&quot;&quot;&lt;f(@i:0)&quot;Keypad&quot;&gt;&lt;f(@i:1)&quot;41&quot;&gt;&gt;&lt;p(@id:142)&quot;&quot;&lt;f(@i:0)&quot;Keypad&quot;&gt;&lt;f(@i:1)&quot;42&quot;&gt;&gt;&lt;p(@id:143)&quot;&quot;&lt;f(@i:0)&quot;Keypad&quot;&gt;&lt;f(@i:1)&quot;43&quot;&gt;&gt;&lt;p(@id:144)&quot;&quot;&lt;f(@i:0)&quot;Keypad&quot;&gt;&lt;f(@i:1)&quot;44&quot;&gt;&gt;&lt;p(@id:145)&quot;&quot;&lt;f(@i:0)&quot;Keypad&quot;&gt;&lt;f(@i:1)&quot;45&quot;&gt;&gt;&lt;p(@id:146)&quot;&quot;&lt;f(@i:0)&quot;Keypad&quot;&gt;&lt;f(@i:1)&quot;46&quot;&gt;&gt;&lt;p(@id:147)&quot;&quot;&lt;f(@i:0)&quot;Keypad&quot;&gt;&lt;f(@i:1)&quot;47&quot;&gt;&gt;&lt;p(@id:148)&quot;&quot;&lt;f(@i:0)&quot;Keypad&quot;&gt;&lt;f(@i:1)&quot;48&quot;&gt;&gt;&lt;p(@id:149)&quot;&quot;&lt;f(@i:0)&quot;Keypad&quot;&gt;&lt;f(@i:1)&quot;49&quot;&gt;&gt;&lt;p(@id:150)&quot;&quot;&lt;f(@i:0)&quot;Keypad&quot;&gt;&lt;f(@i:1)&quot;50&quot;&gt;&gt;&lt;p(@id:151)&quot;&quot;&lt;f(@i:0)&quot;Keypad&quot;&gt;&lt;f(@i:1)&quot;51&quot;&gt;&gt;&lt;p(@id:152)&quot;&quot;&lt;f(@i:0)&quot;Keypad&quot;&gt;&lt;f(@i:1)&quot;52&quot;&gt;&gt;&lt;p(@id:153)&quot;&quot;&lt;f(@i:0)&quot;Keypad&quot;&gt;&lt;f(@i:1)&quot;53&quot;&gt;&gt;&lt;p(@id:154)&quot;&quot;&lt;f(@i:0)&quot;Keypad&quot;&gt;&lt;f(@i:1)&quot;54&quot;&gt;&gt;&lt;p(@id:155)&quot;&quot;&lt;f(@i:0)&quot;Keypad&quot;&gt;&lt;f(@i:1)&quot;55&quot;&gt;&gt;&lt;p(@id:156)&quot;&quot;&lt;f(@i:0)&quot;Keypad&quot;&gt;&lt;f(@i:1)&quot;56&quot;&gt;&gt;&lt;p(@id:157)&quot;&quot;&lt;f(@i:0)&quot;Keypad&quot;&gt;&lt;f(@i:1)&quot;57&quot;&gt;&gt;&lt;p(@id:158)&quot;&quot;&lt;f(@i:0)&quot;Keypad&quot;&gt;&lt;f(@i:1)&quot;58&quot;&gt;&gt;&lt;p(@id:159)&quot;&quot;&lt;f(@i:0)&quot;Keypad&quot;&gt;&lt;f(@i:1)&quot;59&quot;&gt;&gt;&lt;p(@id:160)&quot;&quot;&lt;f(@i:0)&quot;Keypad&quot;&gt;&lt;f(@i:1)&quot;60&quot;&gt;&gt;&lt;p(@id:161)&quot;&quot;&lt;f(@i:0)&quot;Keypad&quot;&gt;&lt;f(@i:1)&quot;61&quot;&gt;&gt;&lt;p(@id:162)&quot;&quot;&lt;f(@i:0)&quot;Keypad&quot;&gt;&lt;f(@i:1)&quot;62&quot;&gt;&gt;&lt;p(@id:163)&quot;&quot;&lt;f(@i:0)&quot;Keypad&quot;&gt;&lt;f(@i:1)&quot;63&quot;&gt;&gt;&lt;p(@id:164)&quot;&quot;&lt;f(@i:0)&quot;Keypad&quot;&gt;&lt;f(@i:1)&quot;64&quot;&gt;&gt;&lt;p(@id:165)&quot;&quot;&lt;f(@i:0)&quot;Keypad&quot;&gt;&lt;f(@i:1)&quot;65&quot;&gt;&gt;&lt;p(@id:166)&quot;&quot;&lt;f(@i:0)&quot;Keypad&quot;&gt;&lt;f(@i:1)&quot;66&quot;&gt;&gt;&lt;p(@id:167)&quot;&quot;&lt;f(@i:0)&quot;Keypad&quot;&gt;&lt;f(@i:1)&quot;67&quot;&gt;&gt;&lt;p(@id:168)&quot;&quot;&lt;f(@i:0)&quot;Keypad&quot;&gt;&lt;f(@i:1)&quot;68&quot;&gt;&gt;&lt;p(@id:169)&quot;&quot;&lt;f(@i:0)&quot;Keypad&quot;&gt;&lt;f(@i:1)&quot;69&quot;&gt;&gt;&lt;p(@id:170)&quot;&quot;&lt;f(@i:0)&quot;Keypad&quot;&gt;&lt;f(@i:1)&quot;70&quot;&gt;&gt;&lt;p(@id:171)&quot;&quot;&lt;f(@i:0)&quot;Keypad&quot;&gt;&lt;f(@i:1)&quot;71&quot;&gt;&gt;&lt;p(@id:172)&quot;&quot;&lt;f(@i:0)&quot;Keypad&quot;&gt;&lt;f(@i:1)&quot;72&quot;&gt;&gt;&lt;p(@id:173)&quot;&quot;&lt;f(@i:0)&quot;Keypad&quot;&gt;&lt;f(@i:1)&quot;73&quot;&gt;&gt;&lt;p(@id:174)&quot;&quot;&lt;f(@i:0)&quot;Keypad&quot;&gt;&lt;f(@i:1)&quot;74&quot;&gt;&gt;&lt;p(@id:175)&quot;&quot;&lt;f(@i:0)&quot;Keypad&quot;&gt;&lt;f(@i:1)&quot;75&quot;&gt;&gt;&lt;p(@id:176)&quot;&quot;&lt;f(@i:0)&quot;Keypad&quot;&gt;&lt;f(@i:1)&quot;76&quot;&gt;&gt;&lt;p(@id:177)&quot;&quot;&lt;f(@i:0)&quot;Keypad&quot;&gt;&lt;f(@i:1)&quot;77&quot;&gt;&gt;&lt;p(@id:178)&quot;&quot;&lt;f(@i:0)&quot;Keypad&quot;&gt;&lt;f(@i:1)&quot;78&quot;&gt;&gt;&lt;p(@id:179)&quot;&quot;&lt;f(@i:0)&quot;Keypad&quot;&gt;&lt;f(@i:1)&quot;79&quot;&gt;&gt;&lt;p(@id:180)&quot;&quot;&lt;f(@i:0)&quot;Keypad&quot;&gt;&lt;f(@i:1)&quot;80&quot;&gt;&gt;&lt;p(@id:181)&quot;&quot;&lt;f(@i:0)&quot;Keypad&quot;&gt;&lt;f(@i:1)&quot;81&quot;&gt;&gt;&lt;p(@id:182)&quot;&quot;&lt;f(@i:0)&quot;Keypad&quot;&gt;&lt;f(@i:1)&quot;82&quot;&gt;&gt;&lt;p(@id:183)&quot;&quot;&lt;f(@i:0)&quot;Keypad&quot;&gt;&lt;f(@i:1)&quot;83&quot;&gt;&gt;&lt;p(@id:184)&quot;&quot;&lt;f(@i:0)&quot;Keypad&quot;&gt;&lt;f(@i:1)&quot;84&quot;&gt;&gt;&lt;p(@id:185)&quot;&quot;&lt;f(@i:0)&quot;Keypad&quot;&gt;&lt;f(@i:1)&quot;85&quot;&gt;&gt;&lt;p(@id:186)&quot;&quot;&lt;f(@i:0)&quot;Keypad&quot;&gt;&lt;f(@i:1)&quot;86&quot;&gt;&gt;&lt;p(@id:187)&quot;&quot;&lt;f(@i:0)&quot;Keypad&quot;&gt;&lt;f(@i:1)&quot;87&quot;&gt;&gt;&lt;p(@id:188)&quot;&quot;&lt;f(@i:0)&quot;Keypad&quot;&gt;&lt;f(@i:1)&quot;88&quot;&gt;&gt;&lt;p(@id:189)&quot;&quot;&lt;f(@i:0)&quot;Keypad&quot;&gt;&lt;f(@i:1)&quot;89&quot;&gt;&gt;&lt;p(@id:190)&quot;&quot;&lt;f(@i:0)&quot;Keypad&quot;&gt;&lt;f(@i:1)&quot;90&quot;&gt;&gt;&lt;p(@id:191)&quot;&quot;&lt;f(@i:0)&quot;Keypad&quot;&gt;&lt;f(@i:1)&quot;91&quot;&gt;&gt;&lt;p(@id:192)&quot;&quot;&lt;f(@i:0)&quot;Keypad&quot;&gt;&lt;f(@i:1)&quot;92&quot;&gt;&gt;&lt;p(@id:193)&quot;&quot;&lt;f(@i:0)&quot;Keypad&quot;&gt;&lt;f(@i:1)&quot;93&quot;&gt;&gt;&lt;p(@id:194)&quot;&quot;&lt;f(@i:0)&quot;Keypad&quot;&gt;&lt;f(@i:1)&quot;94&quot;&gt;&gt;&lt;p(@id:195)&quot;&quot;&lt;f(@i:0)&quot;Keypad&quot;&gt;&lt;f(@i:1)&quot;95&quot;&gt;&gt;&lt;p(@id:196)&quot;&quot;&lt;f(@i:0)&quot;Keypad&quot;&gt;&lt;f(@i:1)&quot;96&quot;&gt;&gt;&lt;p(@id:197)&quot;&quot;&lt;f(@i:0)&quot;Keypad&quot;&gt;&lt;f(@i:1)&quot;97&quot;&gt;&gt;&lt;p(@id:198)&quot;&quot;&lt;f(@i:0)&quot;Keypad&quot;&gt;&lt;f(@i:1)&quot;98&quot;&gt;&gt;&lt;p(@id:199)&quot;&quot;&lt;f(@i:0)&quot;Keypad&quot;&gt;&lt;f(@i:1)&quot;99&quot;&gt;&gt;&lt;p(@id:200)&quot;&quot;&lt;f(@i:0)&quot;Keypad&quot;&gt;&lt;f(@i:1)&quot;100&quot;&gt;&gt;&gt;&lt;fields&quot;&quot;&lt;fld(@i:0)&quot;&quot;&lt;n&quot;First Name&quot;&gt;&gt;&lt;fld(@i:1)&quot;&quot;&lt;n&quot;Last Name&quot;&gt;&gt;&lt;fld(@i:2)&quot;&quot;&lt;n&quot;Entry Disabled&quot;&gt;&gt;&lt;fld(@i:3)&quot;&quot;&lt;n&quot;Participant Group&quot;&gt;&gt;&lt;fld(@i:4)&quot;&quot;&lt;n&quot;Team&quot;&gt;&gt;&lt;fld(@i:5)&quot;&quot;&lt;n&quot;Voting Weight&quot;&gt;&gt;&gt;&gt;&lt;chart&quot;&quot;&lt;styles&quot;&quot;&gt;&gt;&lt;teams&quot;&quot;&gt;&lt;transceivers&quot;&quot;&lt;t(@id:2@tt:ReplyPlus@n:Transceiver 2)&quot;&quot;&lt;f(@id:c)&quot;3&quot;&gt;&lt;f(@id:comType)&quot;Usb&quot;&gt;&lt;f(@id:com)&quot;[Auto]&quot;&gt;&lt;f(@id:kIdType)&quot;Static&quot;&gt;&lt;f(@id:ac)&quot;false&quot;&gt;&lt;f(@id:bl)&quot;Normal&quot;&gt;&lt;f(@id:dm)&quot;false&quot;&gt;&lt;f(@id:dp)&quot;false&quot;&gt;&lt;f(@id:kMin)&quot;1&quot;&gt;&lt;f(@id:kMax)&quot;250&quot;&gt;&lt;f(@id:pl)&quot;EuMax&quot;&gt;&lt;f(@id:rs)&quot;false&quot;&gt;&lt;f(@id:rr)&quot;false&quot;&gt;&lt;f(@id:sr)&quot;true&quot;&gt;&lt;f(@id:ss)&quot;true&quot;&gt;&lt;f(@id:wa)&quot;Off&quot;&gt;&gt;&gt;&gt;"/>
</p:tagLst>
</file>

<file path=ppt/tags/tag10.xml><?xml version="1.0" encoding="utf-8"?>
<p:tagLst xmlns:a="http://schemas.openxmlformats.org/drawingml/2006/main" xmlns:r="http://schemas.openxmlformats.org/officeDocument/2006/relationships" xmlns:p="http://schemas.openxmlformats.org/presentationml/2006/main">
  <p:tag name="KPI_HAS_CHART" val="false"/>
</p:tagLst>
</file>

<file path=ppt/tags/tag11.xml><?xml version="1.0" encoding="utf-8"?>
<p:tagLst xmlns:a="http://schemas.openxmlformats.org/drawingml/2006/main" xmlns:r="http://schemas.openxmlformats.org/officeDocument/2006/relationships" xmlns:p="http://schemas.openxmlformats.org/presentationml/2006/main">
  <p:tag name="KPI_HAS_CHART" val="false"/>
</p:tagLst>
</file>

<file path=ppt/tags/tag12.xml><?xml version="1.0" encoding="utf-8"?>
<p:tagLst xmlns:a="http://schemas.openxmlformats.org/drawingml/2006/main" xmlns:r="http://schemas.openxmlformats.org/officeDocument/2006/relationships" xmlns:p="http://schemas.openxmlformats.org/presentationml/2006/main">
  <p:tag name="KPI_HAS_CHART" val="false"/>
</p:tagLst>
</file>

<file path=ppt/tags/tag13.xml><?xml version="1.0" encoding="utf-8"?>
<p:tagLst xmlns:a="http://schemas.openxmlformats.org/drawingml/2006/main" xmlns:r="http://schemas.openxmlformats.org/officeDocument/2006/relationships" xmlns:p="http://schemas.openxmlformats.org/presentationml/2006/main">
  <p:tag name="KPI_HAS_CHART" val="false"/>
</p:tagLst>
</file>

<file path=ppt/tags/tag14.xml><?xml version="1.0" encoding="utf-8"?>
<p:tagLst xmlns:a="http://schemas.openxmlformats.org/drawingml/2006/main" xmlns:r="http://schemas.openxmlformats.org/officeDocument/2006/relationships" xmlns:p="http://schemas.openxmlformats.org/presentationml/2006/main">
  <p:tag name="AS_UNIQUEID" val="550"/>
</p:tagLst>
</file>

<file path=ppt/tags/tag2.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0cxCUTrzp..khx_FJMRB_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KPI_HAS_CHART" val="false"/>
</p:tagLst>
</file>

<file path=ppt/tags/tag9.xml><?xml version="1.0" encoding="utf-8"?>
<p:tagLst xmlns:a="http://schemas.openxmlformats.org/drawingml/2006/main" xmlns:r="http://schemas.openxmlformats.org/officeDocument/2006/relationships" xmlns:p="http://schemas.openxmlformats.org/presentationml/2006/main">
  <p:tag name="KPI_HAS_CHART" val="false"/>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ustom 3">
      <a:dk1>
        <a:srgbClr val="494747"/>
      </a:dk1>
      <a:lt1>
        <a:srgbClr val="F6F3EC"/>
      </a:lt1>
      <a:dk2>
        <a:srgbClr val="A96D4B"/>
      </a:dk2>
      <a:lt2>
        <a:srgbClr val="EEECE1"/>
      </a:lt2>
      <a:accent1>
        <a:srgbClr val="BBCAC3"/>
      </a:accent1>
      <a:accent2>
        <a:srgbClr val="CAC39F"/>
      </a:accent2>
      <a:accent3>
        <a:srgbClr val="7E98AB"/>
      </a:accent3>
      <a:accent4>
        <a:srgbClr val="ADA89F"/>
      </a:accent4>
      <a:accent5>
        <a:srgbClr val="D6D2C3"/>
      </a:accent5>
      <a:accent6>
        <a:srgbClr val="433E2E"/>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wrap="square" lIns="0" tIns="0" rIns="0" bIns="0" rtlCol="0" anchor="t">
        <a:spAutoFit/>
      </a:bodyPr>
      <a:lstStyle>
        <a:defPPr algn="l">
          <a:lnSpc>
            <a:spcPts val="16240"/>
          </a:lnSpc>
          <a:defRPr sz="9600" b="1" dirty="0" err="1" smtClean="0">
            <a:solidFill>
              <a:srgbClr val="F6F4EC"/>
            </a:solidFill>
            <a:latin typeface="Tahoma Bold"/>
            <a:ea typeface="Tahoma Bold"/>
            <a:cs typeface="Tahoma Bold"/>
            <a:sym typeface="Tahoma Bold"/>
          </a:defRPr>
        </a:defPPr>
      </a:lstStyle>
    </a:txDef>
  </a:objectDefaults>
  <a:extraClrSchemeLst/>
  <a:extLst>
    <a:ext uri="{05A4C25C-085E-4340-85A3-A5531E510DB2}">
      <thm15:themeFamily xmlns:thm15="http://schemas.microsoft.com/office/thememl/2012/main" name="EMI PPT Template_11.18.24" id="{164A56A6-A1BA-F64E-8EE4-65105D1658A7}" vid="{32D6A72F-4D66-274A-A4C1-B16E64A49AD6}"/>
    </a:ext>
  </a:extLst>
</a:theme>
</file>

<file path=ppt/theme/theme4.xml><?xml version="1.0" encoding="utf-8"?>
<a:theme xmlns:a="http://schemas.openxmlformats.org/drawingml/2006/main" name="MGB_standard_template_082020">
  <a:themeElements>
    <a:clrScheme name="MGB">
      <a:dk1>
        <a:srgbClr val="000000"/>
      </a:dk1>
      <a:lt1>
        <a:srgbClr val="FFFFFF"/>
      </a:lt1>
      <a:dk2>
        <a:srgbClr val="B0E3E2"/>
      </a:dk2>
      <a:lt2>
        <a:srgbClr val="808080"/>
      </a:lt2>
      <a:accent1>
        <a:srgbClr val="009AA3"/>
      </a:accent1>
      <a:accent2>
        <a:srgbClr val="003A93"/>
      </a:accent2>
      <a:accent3>
        <a:srgbClr val="0077CA"/>
      </a:accent3>
      <a:accent4>
        <a:srgbClr val="CD7F00"/>
      </a:accent4>
      <a:accent5>
        <a:srgbClr val="5C068A"/>
      </a:accent5>
      <a:accent6>
        <a:srgbClr val="CC0037"/>
      </a:accent6>
      <a:hlink>
        <a:srgbClr val="0077CA"/>
      </a:hlink>
      <a:folHlink>
        <a:srgbClr val="5C068A"/>
      </a:folHlink>
    </a:clrScheme>
    <a:fontScheme name="MGB2">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esentation2" id="{C5A6E707-03D8-F94C-A134-56EFE8EA586B}" vid="{CDC3E881-144C-C94D-9F47-81E5D87847F5}"/>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09185B2ED29D4EB910BA85847568FC" ma:contentTypeVersion="18" ma:contentTypeDescription="Create a new document." ma:contentTypeScope="" ma:versionID="7984ba12b7bea4814c06453fc0246f71">
  <xsd:schema xmlns:xsd="http://www.w3.org/2001/XMLSchema" xmlns:xs="http://www.w3.org/2001/XMLSchema" xmlns:p="http://schemas.microsoft.com/office/2006/metadata/properties" xmlns:ns1="34e61360-48f9-468c-ac63-773b6d92707e" xmlns:ns3="5740a761-4cab-431d-ba23-c79501b55600" targetNamespace="http://schemas.microsoft.com/office/2006/metadata/properties" ma:root="true" ma:fieldsID="1d66f1762a23927c30df45d2641c5108" ns1:_="" ns3:_="">
    <xsd:import namespace="34e61360-48f9-468c-ac63-773b6d92707e"/>
    <xsd:import namespace="5740a761-4cab-431d-ba23-c79501b55600"/>
    <xsd:element name="properties">
      <xsd:complexType>
        <xsd:sequence>
          <xsd:element name="documentManagement">
            <xsd:complexType>
              <xsd:all>
                <xsd:element ref="ns1:QID" minOccurs="0"/>
                <xsd:element ref="ns1:Status" minOccurs="0"/>
                <xsd:element ref="ns3:TaxKeywordTaxHTField" minOccurs="0"/>
                <xsd:element ref="ns3:TaxCatchAll" minOccurs="0"/>
                <xsd:element ref="ns1:MediaServiceMetadata" minOccurs="0"/>
                <xsd:element ref="ns1:MediaServiceFastMetadata" minOccurs="0"/>
                <xsd:element ref="ns1:MediaServiceSearchProperties" minOccurs="0"/>
                <xsd:element ref="ns1:MediaServiceDateTaken" minOccurs="0"/>
                <xsd:element ref="ns1:lcf76f155ced4ddcb4097134ff3c332f" minOccurs="0"/>
                <xsd:element ref="ns1:MediaServiceOCR" minOccurs="0"/>
                <xsd:element ref="ns1:MediaServiceGenerationTime" minOccurs="0"/>
                <xsd:element ref="ns1:MediaServiceEventHashCode" minOccurs="0"/>
                <xsd:element ref="ns1:MediaServiceBillingMetadata" minOccurs="0"/>
                <xsd:element ref="ns1: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e61360-48f9-468c-ac63-773b6d92707e" elementFormDefault="qualified">
    <xsd:import namespace="http://schemas.microsoft.com/office/2006/documentManagement/types"/>
    <xsd:import namespace="http://schemas.microsoft.com/office/infopath/2007/PartnerControls"/>
    <xsd:element name="QID" ma:index="0" nillable="true" ma:displayName="QID" ma:indexed="true" ma:internalName="QID" ma:readOnly="false" ma:percentage="FALSE">
      <xsd:simpleType>
        <xsd:restriction base="dms:Number"/>
      </xsd:simpleType>
    </xsd:element>
    <xsd:element name="Status" ma:index="3" nillable="true" ma:displayName="Status" ma:format="Dropdown" ma:internalName="Status" ma:readOnly="false">
      <xsd:simpleType>
        <xsd:restriction base="dms:Choice">
          <xsd:enumeration value="Not started"/>
          <xsd:enumeration value="Web Build"/>
          <xsd:enumeration value="In Progress"/>
          <xsd:enumeration value="Launched"/>
          <xsd:enumeration value="Complete"/>
          <xsd:enumeration value="Delayed"/>
        </xsd:restriction>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d27f3e56-d282-48d1-af59-e5dff1f085b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740a761-4cab-431d-ba23-c79501b55600" elementFormDefault="qualified">
    <xsd:import namespace="http://schemas.microsoft.com/office/2006/documentManagement/types"/>
    <xsd:import namespace="http://schemas.microsoft.com/office/infopath/2007/PartnerControls"/>
    <xsd:element name="TaxKeywordTaxHTField" ma:index="7" nillable="true" ma:taxonomy="true" ma:internalName="TaxKeywordTaxHTField" ma:taxonomyFieldName="TaxKeyword" ma:displayName="Enterprise Keywords" ma:fieldId="{23f27201-bee3-471e-b2e7-b64fd8b7ca38}" ma:taxonomyMulti="true" ma:sspId="d27f3e56-d282-48d1-af59-e5dff1f085bf" ma:termSetId="00000000-0000-0000-0000-000000000000" ma:anchorId="00000000-0000-0000-0000-000000000000" ma:open="true" ma:isKeyword="true">
      <xsd:complexType>
        <xsd:sequence>
          <xsd:element ref="pc:Terms" minOccurs="0" maxOccurs="1"/>
        </xsd:sequence>
      </xsd:complexType>
    </xsd:element>
    <xsd:element name="TaxCatchAll" ma:index="8" nillable="true" ma:displayName="Taxonomy Catch All Column" ma:hidden="true" ma:list="{2314836b-2372-43e1-b668-74631fbbef67}" ma:internalName="TaxCatchAll" ma:showField="CatchAllData" ma:web="5740a761-4cab-431d-ba23-c79501b5560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2"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34e61360-48f9-468c-ac63-773b6d92707e" xsi:nil="true"/>
    <QID xmlns="34e61360-48f9-468c-ac63-773b6d92707e" xsi:nil="true"/>
    <TaxKeywordTaxHTField xmlns="5740a761-4cab-431d-ba23-c79501b55600">
      <Terms xmlns="http://schemas.microsoft.com/office/infopath/2007/PartnerControls"/>
    </TaxKeywordTaxHTField>
    <TaxCatchAll xmlns="5740a761-4cab-431d-ba23-c79501b55600" xsi:nil="true"/>
    <lcf76f155ced4ddcb4097134ff3c332f xmlns="34e61360-48f9-468c-ac63-773b6d92707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1DEEF14-7AB5-4B34-84D9-748249EF01C7}"/>
</file>

<file path=customXml/itemProps2.xml><?xml version="1.0" encoding="utf-8"?>
<ds:datastoreItem xmlns:ds="http://schemas.openxmlformats.org/officeDocument/2006/customXml" ds:itemID="{A570A6C7-260C-44AB-9193-FA919DB99E63}"/>
</file>

<file path=customXml/itemProps3.xml><?xml version="1.0" encoding="utf-8"?>
<ds:datastoreItem xmlns:ds="http://schemas.openxmlformats.org/officeDocument/2006/customXml" ds:itemID="{4E1A0BBA-4FA7-4AE9-AD31-80CA9C584D37}"/>
</file>

<file path=docProps/app.xml><?xml version="1.0" encoding="utf-8"?>
<Properties xmlns="http://schemas.openxmlformats.org/officeDocument/2006/extended-properties" xmlns:vt="http://schemas.openxmlformats.org/officeDocument/2006/docPropsVTypes">
  <Template/>
  <TotalTime>86016</TotalTime>
  <Words>7289</Words>
  <Application>Microsoft Macintosh PowerPoint</Application>
  <PresentationFormat>Widescreen</PresentationFormat>
  <Paragraphs>1145</Paragraphs>
  <Slides>116</Slides>
  <Notes>116</Notes>
  <HiddenSlides>0</HiddenSlides>
  <MMClips>0</MMClips>
  <ScaleCrop>false</ScaleCrop>
  <HeadingPairs>
    <vt:vector size="8" baseType="variant">
      <vt:variant>
        <vt:lpstr>Fonts Used</vt:lpstr>
      </vt:variant>
      <vt:variant>
        <vt:i4>19</vt:i4>
      </vt:variant>
      <vt:variant>
        <vt:lpstr>Theme</vt:lpstr>
      </vt:variant>
      <vt:variant>
        <vt:i4>5</vt:i4>
      </vt:variant>
      <vt:variant>
        <vt:lpstr>Embedded OLE Servers</vt:lpstr>
      </vt:variant>
      <vt:variant>
        <vt:i4>1</vt:i4>
      </vt:variant>
      <vt:variant>
        <vt:lpstr>Slide Titles</vt:lpstr>
      </vt:variant>
      <vt:variant>
        <vt:i4>116</vt:i4>
      </vt:variant>
    </vt:vector>
  </HeadingPairs>
  <TitlesOfParts>
    <vt:vector size="141" baseType="lpstr">
      <vt:lpstr>Aptos</vt:lpstr>
      <vt:lpstr>Aptos Display</vt:lpstr>
      <vt:lpstr>Arial</vt:lpstr>
      <vt:lpstr>Arial Narrow</vt:lpstr>
      <vt:lpstr>Calibri</vt:lpstr>
      <vt:lpstr>Cambria Math</vt:lpstr>
      <vt:lpstr>Georgia</vt:lpstr>
      <vt:lpstr>Helvetica</vt:lpstr>
      <vt:lpstr>MinionPro</vt:lpstr>
      <vt:lpstr>OTNEJMQuadraat</vt:lpstr>
      <vt:lpstr>Roboto</vt:lpstr>
      <vt:lpstr>Roche Sans Light Light</vt:lpstr>
      <vt:lpstr>Symbol</vt:lpstr>
      <vt:lpstr>System Font Regular</vt:lpstr>
      <vt:lpstr>Tahoma</vt:lpstr>
      <vt:lpstr>Tahoma Bold</vt:lpstr>
      <vt:lpstr>Times New Roman</vt:lpstr>
      <vt:lpstr>Trebuchet MS</vt:lpstr>
      <vt:lpstr>Wingdings</vt:lpstr>
      <vt:lpstr>1_Default Design</vt:lpstr>
      <vt:lpstr>Custom Design</vt:lpstr>
      <vt:lpstr>Office Theme</vt:lpstr>
      <vt:lpstr>MGB_standard_template_082020</vt:lpstr>
      <vt:lpstr>1_Office Theme</vt:lpstr>
      <vt:lpstr>think-cell Slide</vt:lpstr>
      <vt:lpstr>Targeting the PI3K/AKT/mTOR Pathway in HR-Positive  Metastatic Breast Cancer</vt:lpstr>
      <vt:lpstr>Faculty</vt:lpstr>
      <vt:lpstr>Dr Basho — Disclosures</vt:lpstr>
      <vt:lpstr>Ms Fischer — Disclosures</vt:lpstr>
      <vt:lpstr>Ms Rikal — Disclosures</vt:lpstr>
      <vt:lpstr>Dr Wander — Disclosures</vt:lpstr>
      <vt:lpstr>Commercial Support</vt:lpstr>
      <vt:lpstr>PowerPoint Presentation</vt:lpstr>
      <vt:lpstr>Agenda</vt:lpstr>
      <vt:lpstr>Agenda</vt:lpstr>
      <vt:lpstr>The Role of the PI3K Pathway in HR+ Breast Cancer</vt:lpstr>
      <vt:lpstr>The PI3K-AKT Pathway</vt:lpstr>
      <vt:lpstr>PIK3CA Mutation is Associated with Worse Outcomes</vt:lpstr>
      <vt:lpstr>AI + CDK4/6 Inhibition 1st Line</vt:lpstr>
      <vt:lpstr>PI3K-Altered Tumors:  Inferior Response to CDK4/6 Inhibition</vt:lpstr>
      <vt:lpstr>Treatment after Progression on 1L CDK4/6i</vt:lpstr>
      <vt:lpstr>PI3K Pathway Through the Course of CDK4/6i Treatment</vt:lpstr>
      <vt:lpstr>NGS Testing to Guide 2L Therapy</vt:lpstr>
      <vt:lpstr>FDA Approvals of Targeted Therapies for HR+ Advanced Breast Cancer over the Years</vt:lpstr>
      <vt:lpstr>Case Presentation</vt:lpstr>
      <vt:lpstr>Case Presentation</vt:lpstr>
      <vt:lpstr>Take Home Points</vt:lpstr>
      <vt:lpstr>Discussion Questions</vt:lpstr>
      <vt:lpstr>Agenda</vt:lpstr>
      <vt:lpstr>PowerPoint Presentation</vt:lpstr>
      <vt:lpstr>Regional Targets for Various PI3K Inhibitors</vt:lpstr>
      <vt:lpstr>Resistance Drivers Define New Therapeutic Targets</vt:lpstr>
      <vt:lpstr>SOLAR-1: 1st Generation PI3K inhibition in HR+ MBC</vt:lpstr>
      <vt:lpstr>SOLAR-1: Alpelisib Clinical Outcomes</vt:lpstr>
      <vt:lpstr>SOLAR-1: Alpelisib Clinical Outcomes</vt:lpstr>
      <vt:lpstr>SOLAR-1: Alpelisib Toxicity</vt:lpstr>
      <vt:lpstr>INAVO120: Inavolisib Triplet in ET-Refractory HR+ MBC</vt:lpstr>
      <vt:lpstr>INAVO120: Inavolisib Clinical Outcomes</vt:lpstr>
      <vt:lpstr>INAVO120: Inavolisib Clinical Outcomes</vt:lpstr>
      <vt:lpstr>INAVO120: Toxicity Experience</vt:lpstr>
      <vt:lpstr>Key Toxicity Experience Across PAM Pathway Inhibitors</vt:lpstr>
      <vt:lpstr>INAVO123: Triplet Therapy in the 1L Metastatic Setting</vt:lpstr>
      <vt:lpstr>Case Presentation</vt:lpstr>
      <vt:lpstr>Case Presentation: Inavolisib</vt:lpstr>
      <vt:lpstr>Discussion Questions</vt:lpstr>
      <vt:lpstr>Agenda</vt:lpstr>
      <vt:lpstr>Hyperglycemia Associated with Agents Targeting the PI3K/AKT/mTOR Pathway</vt:lpstr>
      <vt:lpstr>Mechanism of hyperglycemia with PI3K/AKT/mTOR pathway inhibitors</vt:lpstr>
      <vt:lpstr>Risk Factors for Hyperglycemia with PI3K/AKT/mTOR Inhibitors</vt:lpstr>
      <vt:lpstr>Comparative Hyperglycemia with PI3K/AKT/mTOR Pathway Inhibitors</vt:lpstr>
      <vt:lpstr>PowerPoint Presentation</vt:lpstr>
      <vt:lpstr>PowerPoint Presentation</vt:lpstr>
      <vt:lpstr>Case Presentation</vt:lpstr>
      <vt:lpstr>Case Study: Metastatic ER+ / HER2-Negative Breast Cancer Complicated by Alpelisib-Induced Hyperglycemia</vt:lpstr>
      <vt:lpstr>Case continued</vt:lpstr>
      <vt:lpstr>Case continued</vt:lpstr>
      <vt:lpstr>Case continued</vt:lpstr>
      <vt:lpstr>Case continued</vt:lpstr>
      <vt:lpstr>Agenda</vt:lpstr>
      <vt:lpstr>The Role of Capivasertib in  HR-Positive mBC</vt:lpstr>
      <vt:lpstr>Sequencing Therapy in HR+ Metastatic Breast Cancer</vt:lpstr>
      <vt:lpstr>SOLAR-1: Alpelisib + Fulvestrant in HR+ MBC After AI</vt:lpstr>
      <vt:lpstr>SOLAR-1: AEs</vt:lpstr>
      <vt:lpstr>PowerPoint Presentation</vt:lpstr>
      <vt:lpstr>CAPItello-291: Capivasertib + Fulvestrant  After an Aromatase Inhibitor</vt:lpstr>
      <vt:lpstr>CAPItello-291: PFS</vt:lpstr>
      <vt:lpstr>CAPItello-291: PFS in Key PIK3CA/AKT1/PTEN-Altered Subgroups</vt:lpstr>
      <vt:lpstr>CAPItello-291: Safety</vt:lpstr>
      <vt:lpstr>Targeting the PI3K Pathway in the 2nd Line</vt:lpstr>
      <vt:lpstr>CAPItello-292: Capivasertib + CDK4/6i + Fulvestrant after AI </vt:lpstr>
      <vt:lpstr>Case Presentation</vt:lpstr>
      <vt:lpstr>Case Presentation</vt:lpstr>
      <vt:lpstr>Take Home Points</vt:lpstr>
      <vt:lpstr>Discussion Questions</vt:lpstr>
      <vt:lpstr>Agenda</vt:lpstr>
      <vt:lpstr>Gastrointestinal Adverse Events Documented with Agents Targeting the PI3K/AKT/mTOR Pathway</vt:lpstr>
      <vt:lpstr>PowerPoint Presentation</vt:lpstr>
      <vt:lpstr>Strategies to mitigate and manage treatment-related GI AEs with agents targeting the PI3K/AKT/mTOR pathway: Diarrhea</vt:lpstr>
      <vt:lpstr> Strategies to mitigate and manage treatment-related GI AEs with agents targeting the PI3K/AKT/mTOR pathway: Nausea/Vomiting</vt:lpstr>
      <vt:lpstr>Strategies to mitigate and manage treatment-related GI AEs with agents targeting the PI3K/AKT/mTOR pathway: Stomatitis </vt:lpstr>
      <vt:lpstr>Role of nutritional counseling and diet modifications during treatment with agents targeting the PI3K/AKT/mTOR pathway</vt:lpstr>
      <vt:lpstr>Case Presentation</vt:lpstr>
      <vt:lpstr>Case Presentation: A 63 y/o female with HR-positive, HER2-negative metastatic breast cancer</vt:lpstr>
      <vt:lpstr>PowerPoint Presentation</vt:lpstr>
      <vt:lpstr>Agenda</vt:lpstr>
      <vt:lpstr>Dermatologic Adverse Events Associated with Agents Targeting the PI3K/AKT/mTOR Pathway</vt:lpstr>
      <vt:lpstr>Dermatologic Adverse Events Associated with Agents Targeting the PI3K/AKT/mTOR Pathway </vt:lpstr>
      <vt:lpstr>Role of Prophylactic Antihistamines to Mitigate Dermatologic AEs with PI3K/AKT/mTOR Inhibitors</vt:lpstr>
      <vt:lpstr>Topical Management of Dermatologic AEs</vt:lpstr>
      <vt:lpstr>PowerPoint Presentation</vt:lpstr>
      <vt:lpstr>Case Presentation</vt:lpstr>
      <vt:lpstr>Case: Managing Rash on Capivasertib </vt:lpstr>
      <vt:lpstr>Case continued</vt:lpstr>
      <vt:lpstr>Case continued</vt:lpstr>
      <vt:lpstr>Agenda</vt:lpstr>
      <vt:lpstr>PowerPoint Presentation</vt:lpstr>
      <vt:lpstr>Resistance Drivers Define New Therapeutic Targets</vt:lpstr>
      <vt:lpstr>Gedatolisib: Phase 1, 1L HR+ MBC Experience</vt:lpstr>
      <vt:lpstr>VIKTORIA-1: Gedatolisib PAM Pathway Inhibitor</vt:lpstr>
      <vt:lpstr>VIKTORIA-1: Doublet Efficacy</vt:lpstr>
      <vt:lpstr>VIKTORIA-1: Triplet Efficacy</vt:lpstr>
      <vt:lpstr>VIKTORIA-1: Gedatolisib Toxicity</vt:lpstr>
      <vt:lpstr>Toxicity Experience Across Current PAM Inhibitors</vt:lpstr>
      <vt:lpstr>VIKTORIA1: Gedatolisib PAM Pathway Inhibitor</vt:lpstr>
      <vt:lpstr>VIKTORIA1: Gedatolisib PAM Pathway Inhibitor</vt:lpstr>
      <vt:lpstr>PowerPoint Presentation</vt:lpstr>
      <vt:lpstr>PowerPoint Presentation</vt:lpstr>
      <vt:lpstr>Case Presentation</vt:lpstr>
      <vt:lpstr>Case Presentation: Gedatolisib</vt:lpstr>
      <vt:lpstr>Discussion Questions</vt:lpstr>
      <vt:lpstr>Agenda</vt:lpstr>
      <vt:lpstr>Cytopenias Documented with Agents Targeting the PI3K/AKT/mTOR Pathway</vt:lpstr>
      <vt:lpstr>PowerPoint Presentation</vt:lpstr>
      <vt:lpstr>Appropriate monitoring of complete blood counts in patients receiving agents targeting the PI3K/AKT/mTOR pathway</vt:lpstr>
      <vt:lpstr>Thresholds for dose modification, treatment interruption and treatment discontinuation in patients experiencing cytopenias: Inavolisib </vt:lpstr>
      <vt:lpstr> Thresholds for dose modification, treatment interruption and treatment discontinuation in patients experiencing cytopenias: Capivasertib</vt:lpstr>
      <vt:lpstr>Role of other supportive care strategies to manage cytopenias with agents targeting the PI3K/AKT/mTOR pathway</vt:lpstr>
      <vt:lpstr>Case Presentation</vt:lpstr>
      <vt:lpstr>Case Presentation: A 54-year-old female with hormone positive, HER2 negative metastatic breast cancer</vt:lpstr>
      <vt:lpstr>Case Presentation: A 54-year-old female with hormone positive, HER2 negative metastatic breast cancer</vt:lpstr>
      <vt:lpstr>PowerPoint Presentation</vt:lpstr>
    </vt:vector>
  </TitlesOfParts>
  <Manager/>
  <Company>Research To Practice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To Practice</dc:title>
  <dc:subject/>
  <dc:creator>Research To Practice</dc:creator>
  <cp:keywords/>
  <dc:description/>
  <cp:lastModifiedBy>Silvana Izquierdo</cp:lastModifiedBy>
  <cp:revision>8099</cp:revision>
  <cp:lastPrinted>2020-10-06T19:03:59Z</cp:lastPrinted>
  <dcterms:created xsi:type="dcterms:W3CDTF">2013-03-19T19:50:02Z</dcterms:created>
  <dcterms:modified xsi:type="dcterms:W3CDTF">2026-06-04T16:23:37Z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0x0101004009185B2ED29D4EB910BA85847568FC</vt:lpwstr>
  </property>
  <property fmtid="{D5CDD505-2E9C-101B-9397-08002B2CF9AE}" pid="3" name="TaxKeyword">
    <vt:lpwstr/>
  </property>
  <property fmtid="{D5CDD505-2E9C-101B-9397-08002B2CF9AE}" pid="4" name="MediaServiceImageTags">
    <vt:lpwstr/>
  </property>
</Properties>
</file>