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diagrams/data2.xml" ContentType="application/vnd.openxmlformats-officedocument.drawingml.diagramData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presentation.xml" ContentType="application/vnd.openxmlformats-officedocument.presentationml.presentation.main+xml"/>
  <Override PartName="/ppt/slides/slide101.xml" ContentType="application/vnd.openxmlformats-officedocument.presentationml.slide+xml"/>
  <Override PartName="/ppt/slideLayouts/slideLayout16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83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82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81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slideLayouts/slideLayout8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84.xml" ContentType="application/vnd.openxmlformats-officedocument.presentationml.slideLayout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diagrams/quickStyle2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5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31" r:id="rId1"/>
    <p:sldMasterId id="2147484603" r:id="rId2"/>
    <p:sldMasterId id="2147484616" r:id="rId3"/>
    <p:sldMasterId id="2147484622" r:id="rId4"/>
    <p:sldMasterId id="2147484634" r:id="rId5"/>
    <p:sldMasterId id="2147484646" r:id="rId6"/>
    <p:sldMasterId id="2147484659" r:id="rId7"/>
    <p:sldMasterId id="2147484708" r:id="rId8"/>
  </p:sldMasterIdLst>
  <p:notesMasterIdLst>
    <p:notesMasterId r:id="rId116"/>
  </p:notesMasterIdLst>
  <p:handoutMasterIdLst>
    <p:handoutMasterId r:id="rId117"/>
  </p:handoutMasterIdLst>
  <p:sldIdLst>
    <p:sldId id="2147480757" r:id="rId9"/>
    <p:sldId id="2147480712" r:id="rId10"/>
    <p:sldId id="2147480082" r:id="rId11"/>
    <p:sldId id="2147480732" r:id="rId12"/>
    <p:sldId id="2147480751" r:id="rId13"/>
    <p:sldId id="2147480761" r:id="rId14"/>
    <p:sldId id="13407" r:id="rId15"/>
    <p:sldId id="2147480704" r:id="rId16"/>
    <p:sldId id="284" r:id="rId17"/>
    <p:sldId id="285" r:id="rId18"/>
    <p:sldId id="2147483628" r:id="rId19"/>
    <p:sldId id="8132" r:id="rId20"/>
    <p:sldId id="275" r:id="rId21"/>
    <p:sldId id="313" r:id="rId22"/>
    <p:sldId id="2147483508" r:id="rId23"/>
    <p:sldId id="2147483512" r:id="rId24"/>
    <p:sldId id="2147483515" r:id="rId25"/>
    <p:sldId id="2147483513" r:id="rId26"/>
    <p:sldId id="314" r:id="rId27"/>
    <p:sldId id="2147483516" r:id="rId28"/>
    <p:sldId id="2147483523" r:id="rId29"/>
    <p:sldId id="2147483627" r:id="rId30"/>
    <p:sldId id="276" r:id="rId31"/>
    <p:sldId id="2147480790" r:id="rId32"/>
    <p:sldId id="263" r:id="rId33"/>
    <p:sldId id="258" r:id="rId34"/>
    <p:sldId id="257" r:id="rId35"/>
    <p:sldId id="259" r:id="rId36"/>
    <p:sldId id="260" r:id="rId37"/>
    <p:sldId id="261" r:id="rId38"/>
    <p:sldId id="262" r:id="rId39"/>
    <p:sldId id="264" r:id="rId40"/>
    <p:sldId id="268" r:id="rId41"/>
    <p:sldId id="266" r:id="rId42"/>
    <p:sldId id="282" r:id="rId43"/>
    <p:sldId id="286" r:id="rId44"/>
    <p:sldId id="256" r:id="rId45"/>
    <p:sldId id="2147483636" r:id="rId46"/>
    <p:sldId id="2147483637" r:id="rId47"/>
    <p:sldId id="2147483638" r:id="rId48"/>
    <p:sldId id="2147483639" r:id="rId49"/>
    <p:sldId id="2147483641" r:id="rId50"/>
    <p:sldId id="267" r:id="rId51"/>
    <p:sldId id="2147483640" r:id="rId52"/>
    <p:sldId id="269" r:id="rId53"/>
    <p:sldId id="277" r:id="rId54"/>
    <p:sldId id="384" r:id="rId55"/>
    <p:sldId id="391" r:id="rId56"/>
    <p:sldId id="407" r:id="rId57"/>
    <p:sldId id="404" r:id="rId58"/>
    <p:sldId id="394" r:id="rId59"/>
    <p:sldId id="357" r:id="rId60"/>
    <p:sldId id="408" r:id="rId61"/>
    <p:sldId id="410" r:id="rId62"/>
    <p:sldId id="396" r:id="rId63"/>
    <p:sldId id="274" r:id="rId64"/>
    <p:sldId id="392" r:id="rId65"/>
    <p:sldId id="413" r:id="rId66"/>
    <p:sldId id="278" r:id="rId67"/>
    <p:sldId id="2147483509" r:id="rId68"/>
    <p:sldId id="2147483517" r:id="rId69"/>
    <p:sldId id="2147483518" r:id="rId70"/>
    <p:sldId id="2147483519" r:id="rId71"/>
    <p:sldId id="2147483521" r:id="rId72"/>
    <p:sldId id="2147483522" r:id="rId73"/>
    <p:sldId id="2147483524" r:id="rId74"/>
    <p:sldId id="2147483525" r:id="rId75"/>
    <p:sldId id="2147483510" r:id="rId76"/>
    <p:sldId id="2147483526" r:id="rId77"/>
    <p:sldId id="2147483634" r:id="rId78"/>
    <p:sldId id="2147483528" r:id="rId79"/>
    <p:sldId id="2147483529" r:id="rId80"/>
    <p:sldId id="288" r:id="rId81"/>
    <p:sldId id="279" r:id="rId82"/>
    <p:sldId id="2147483642" r:id="rId83"/>
    <p:sldId id="2147483643" r:id="rId84"/>
    <p:sldId id="2147483644" r:id="rId85"/>
    <p:sldId id="2147483645" r:id="rId86"/>
    <p:sldId id="2147483646" r:id="rId87"/>
    <p:sldId id="272" r:id="rId88"/>
    <p:sldId id="2147483647" r:id="rId89"/>
    <p:sldId id="270" r:id="rId90"/>
    <p:sldId id="280" r:id="rId91"/>
    <p:sldId id="2147483635" r:id="rId92"/>
    <p:sldId id="2147473081" r:id="rId93"/>
    <p:sldId id="2147473074" r:id="rId94"/>
    <p:sldId id="2147473075" r:id="rId95"/>
    <p:sldId id="2147471289" r:id="rId96"/>
    <p:sldId id="2147473076" r:id="rId97"/>
    <p:sldId id="2147473077" r:id="rId98"/>
    <p:sldId id="2147473078" r:id="rId99"/>
    <p:sldId id="2147473079" r:id="rId100"/>
    <p:sldId id="2147473080" r:id="rId101"/>
    <p:sldId id="287" r:id="rId102"/>
    <p:sldId id="281" r:id="rId103"/>
    <p:sldId id="414" r:id="rId104"/>
    <p:sldId id="415" r:id="rId105"/>
    <p:sldId id="416" r:id="rId106"/>
    <p:sldId id="417" r:id="rId107"/>
    <p:sldId id="418" r:id="rId108"/>
    <p:sldId id="419" r:id="rId109"/>
    <p:sldId id="420" r:id="rId110"/>
    <p:sldId id="421" r:id="rId111"/>
    <p:sldId id="422" r:id="rId112"/>
    <p:sldId id="273" r:id="rId113"/>
    <p:sldId id="424" r:id="rId114"/>
    <p:sldId id="425" r:id="rId115"/>
  </p:sldIdLst>
  <p:sldSz cx="12192000" cy="6858000"/>
  <p:notesSz cx="7772400" cy="10058400"/>
  <p:custDataLst>
    <p:tags r:id="rId118"/>
  </p:custDataLst>
  <p:defaultTextStyle>
    <a:defPPr>
      <a:defRPr lang="en-GB"/>
    </a:defPPr>
    <a:lvl1pPr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1pPr>
    <a:lvl2pPr marL="4302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2pPr>
    <a:lvl3pPr marL="6461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3pPr>
    <a:lvl4pPr marL="8620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4pPr>
    <a:lvl5pPr marL="10779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208" userDrawn="1">
          <p15:clr>
            <a:srgbClr val="A4A3A4"/>
          </p15:clr>
        </p15:guide>
        <p15:guide id="2" pos="3704" userDrawn="1">
          <p15:clr>
            <a:srgbClr val="A4A3A4"/>
          </p15:clr>
        </p15:guide>
        <p15:guide id="4" pos="6208" userDrawn="1">
          <p15:clr>
            <a:srgbClr val="A4A3A4"/>
          </p15:clr>
        </p15:guide>
        <p15:guide id="5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k Kaderma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40FF"/>
    <a:srgbClr val="0C8965"/>
    <a:srgbClr val="F7E2E1"/>
    <a:srgbClr val="E4EDF2"/>
    <a:srgbClr val="E4EEF3"/>
    <a:srgbClr val="EDF5F9"/>
    <a:srgbClr val="E3EDF2"/>
    <a:srgbClr val="E3ECF2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6" autoAdjust="0"/>
    <p:restoredTop sz="95479" autoAdjust="0"/>
  </p:normalViewPr>
  <p:slideViewPr>
    <p:cSldViewPr>
      <p:cViewPr varScale="1">
        <p:scale>
          <a:sx n="117" d="100"/>
          <a:sy n="117" d="100"/>
        </p:scale>
        <p:origin x="920" y="168"/>
      </p:cViewPr>
      <p:guideLst>
        <p:guide orient="horz" pos="4208"/>
        <p:guide pos="3704"/>
        <p:guide pos="6208"/>
        <p:guide pos="332"/>
      </p:guideLst>
    </p:cSldViewPr>
  </p:slideViewPr>
  <p:outlineViewPr>
    <p:cViewPr varScale="1">
      <p:scale>
        <a:sx n="170" d="200"/>
        <a:sy n="170" d="200"/>
      </p:scale>
      <p:origin x="0" y="-149912"/>
    </p:cViewPr>
  </p:outlineViewPr>
  <p:notesTextViewPr>
    <p:cViewPr>
      <p:scale>
        <a:sx n="55" d="100"/>
        <a:sy n="55" d="100"/>
      </p:scale>
      <p:origin x="0" y="0"/>
    </p:cViewPr>
  </p:notesTextViewPr>
  <p:sorterViewPr>
    <p:cViewPr>
      <p:scale>
        <a:sx n="157" d="100"/>
        <a:sy n="157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560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tags" Target="tags/tag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customXml" Target="../customXml/item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commentAuthors" Target="commentAuthors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presProps" Target="presProps.xml"/><Relationship Id="rId125" Type="http://schemas.openxmlformats.org/officeDocument/2006/relationships/customXml" Target="../customXml/item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customXml" Target="../customXml/item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C3D275-ACED-4244-81DA-50E360D29073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7055399-F093-4E56-A69F-D695C2C24A4A}">
      <dgm:prSet/>
      <dgm:spPr/>
      <dgm:t>
        <a:bodyPr/>
        <a:lstStyle/>
        <a:p>
          <a:r>
            <a:rPr lang="en-US" dirty="0"/>
            <a:t>Localized (adjuvant)</a:t>
          </a:r>
        </a:p>
      </dgm:t>
    </dgm:pt>
    <dgm:pt modelId="{6F587016-AE17-46C2-B2FB-8C95D448F5EE}" type="parTrans" cxnId="{16D3A7F0-0CA9-4DAC-8EDF-55A43904DF22}">
      <dgm:prSet/>
      <dgm:spPr/>
      <dgm:t>
        <a:bodyPr/>
        <a:lstStyle/>
        <a:p>
          <a:endParaRPr lang="en-US"/>
        </a:p>
      </dgm:t>
    </dgm:pt>
    <dgm:pt modelId="{0BDDD5D3-34C7-42E7-860A-4A04DCC4B22F}" type="sibTrans" cxnId="{16D3A7F0-0CA9-4DAC-8EDF-55A43904DF22}">
      <dgm:prSet/>
      <dgm:spPr/>
      <dgm:t>
        <a:bodyPr/>
        <a:lstStyle/>
        <a:p>
          <a:endParaRPr lang="en-US"/>
        </a:p>
      </dgm:t>
    </dgm:pt>
    <dgm:pt modelId="{49EA5D40-FC46-464E-AFB0-C514F554E47B}">
      <dgm:prSet/>
      <dgm:spPr/>
      <dgm:t>
        <a:bodyPr/>
        <a:lstStyle/>
        <a:p>
          <a:r>
            <a:rPr lang="en-US" dirty="0"/>
            <a:t>Abemaciclib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150 mg BID</a:t>
          </a:r>
        </a:p>
      </dgm:t>
    </dgm:pt>
    <dgm:pt modelId="{C248BE26-E79D-4AAB-9D91-D4DAE7CB367E}" type="parTrans" cxnId="{27C9701A-079E-44B0-A065-6E00B81E6EFF}">
      <dgm:prSet/>
      <dgm:spPr/>
      <dgm:t>
        <a:bodyPr/>
        <a:lstStyle/>
        <a:p>
          <a:endParaRPr lang="en-US"/>
        </a:p>
      </dgm:t>
    </dgm:pt>
    <dgm:pt modelId="{4BBEF96E-38F6-400E-AC21-E460F9B1392B}" type="sibTrans" cxnId="{27C9701A-079E-44B0-A065-6E00B81E6EFF}">
      <dgm:prSet/>
      <dgm:spPr/>
      <dgm:t>
        <a:bodyPr/>
        <a:lstStyle/>
        <a:p>
          <a:endParaRPr lang="en-US"/>
        </a:p>
      </dgm:t>
    </dgm:pt>
    <dgm:pt modelId="{0EC28B96-5754-418E-8B76-28BD5F528252}">
      <dgm:prSet/>
      <dgm:spPr/>
      <dgm:t>
        <a:bodyPr/>
        <a:lstStyle/>
        <a:p>
          <a:r>
            <a:rPr lang="en-US" dirty="0"/>
            <a:t>Ribociclib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400 mg once daily x 21 days on, 7 days off</a:t>
          </a:r>
        </a:p>
      </dgm:t>
    </dgm:pt>
    <dgm:pt modelId="{EF8A5F56-5913-45AA-A584-2D89229D7AA8}" type="parTrans" cxnId="{086EEFE3-556E-4DA0-B73A-B2D3CF335346}">
      <dgm:prSet/>
      <dgm:spPr/>
      <dgm:t>
        <a:bodyPr/>
        <a:lstStyle/>
        <a:p>
          <a:endParaRPr lang="en-US"/>
        </a:p>
      </dgm:t>
    </dgm:pt>
    <dgm:pt modelId="{D034D07B-E521-41A2-9375-11A432BB6747}" type="sibTrans" cxnId="{086EEFE3-556E-4DA0-B73A-B2D3CF335346}">
      <dgm:prSet/>
      <dgm:spPr/>
      <dgm:t>
        <a:bodyPr/>
        <a:lstStyle/>
        <a:p>
          <a:endParaRPr lang="en-US"/>
        </a:p>
      </dgm:t>
    </dgm:pt>
    <dgm:pt modelId="{CBDC7DAD-7A43-4F1A-A1A0-5D472B629CFF}">
      <dgm:prSet/>
      <dgm:spPr/>
      <dgm:t>
        <a:bodyPr/>
        <a:lstStyle/>
        <a:p>
          <a:r>
            <a:rPr lang="en-US" dirty="0"/>
            <a:t>Metastatic </a:t>
          </a:r>
        </a:p>
      </dgm:t>
    </dgm:pt>
    <dgm:pt modelId="{E3721727-28E2-4A06-B8B3-C008E9490341}" type="parTrans" cxnId="{F022B2D6-A064-4DFE-AC9B-7169DC018371}">
      <dgm:prSet/>
      <dgm:spPr/>
      <dgm:t>
        <a:bodyPr/>
        <a:lstStyle/>
        <a:p>
          <a:endParaRPr lang="en-US"/>
        </a:p>
      </dgm:t>
    </dgm:pt>
    <dgm:pt modelId="{9632FC96-0B2A-4FCD-B1E2-DA6A7CBE5D19}" type="sibTrans" cxnId="{F022B2D6-A064-4DFE-AC9B-7169DC018371}">
      <dgm:prSet/>
      <dgm:spPr/>
      <dgm:t>
        <a:bodyPr/>
        <a:lstStyle/>
        <a:p>
          <a:endParaRPr lang="en-US"/>
        </a:p>
      </dgm:t>
    </dgm:pt>
    <dgm:pt modelId="{8F1F239A-E394-4CA2-A502-BF9B97B48E90}">
      <dgm:prSet/>
      <dgm:spPr/>
      <dgm:t>
        <a:bodyPr/>
        <a:lstStyle/>
        <a:p>
          <a:r>
            <a:rPr lang="en-US" dirty="0"/>
            <a:t>Abemaciclib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150 mg BID </a:t>
          </a:r>
        </a:p>
      </dgm:t>
    </dgm:pt>
    <dgm:pt modelId="{EBC3F73F-EDA6-4A7A-A122-FFC8EBB7E52B}" type="parTrans" cxnId="{1A6B283B-8356-4EF2-8958-12BE56BB34B6}">
      <dgm:prSet/>
      <dgm:spPr/>
      <dgm:t>
        <a:bodyPr/>
        <a:lstStyle/>
        <a:p>
          <a:endParaRPr lang="en-US"/>
        </a:p>
      </dgm:t>
    </dgm:pt>
    <dgm:pt modelId="{632549C4-1CF9-48D7-8F01-07A1F565ABCA}" type="sibTrans" cxnId="{1A6B283B-8356-4EF2-8958-12BE56BB34B6}">
      <dgm:prSet/>
      <dgm:spPr/>
      <dgm:t>
        <a:bodyPr/>
        <a:lstStyle/>
        <a:p>
          <a:endParaRPr lang="en-US"/>
        </a:p>
      </dgm:t>
    </dgm:pt>
    <dgm:pt modelId="{873CC55D-650D-4CD8-86BD-94145AC9D381}">
      <dgm:prSet/>
      <dgm:spPr/>
      <dgm:t>
        <a:bodyPr/>
        <a:lstStyle/>
        <a:p>
          <a:r>
            <a:rPr lang="en-US" dirty="0"/>
            <a:t>Ribociclib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600 mg daily x 21 days on, 7 days off</a:t>
          </a:r>
        </a:p>
      </dgm:t>
    </dgm:pt>
    <dgm:pt modelId="{E51D488A-22BF-4DDB-9BDB-C4DC4B564278}" type="parTrans" cxnId="{26D8DDE2-3007-4DD7-9F4A-C2050F4EE835}">
      <dgm:prSet/>
      <dgm:spPr/>
      <dgm:t>
        <a:bodyPr/>
        <a:lstStyle/>
        <a:p>
          <a:endParaRPr lang="en-US"/>
        </a:p>
      </dgm:t>
    </dgm:pt>
    <dgm:pt modelId="{F025B3DE-F75F-4242-8881-02154E07CA15}" type="sibTrans" cxnId="{26D8DDE2-3007-4DD7-9F4A-C2050F4EE835}">
      <dgm:prSet/>
      <dgm:spPr/>
      <dgm:t>
        <a:bodyPr/>
        <a:lstStyle/>
        <a:p>
          <a:endParaRPr lang="en-US"/>
        </a:p>
      </dgm:t>
    </dgm:pt>
    <dgm:pt modelId="{4BB3F385-0107-4E86-B705-12D6956B11DB}">
      <dgm:prSet/>
      <dgm:spPr/>
      <dgm:t>
        <a:bodyPr/>
        <a:lstStyle/>
        <a:p>
          <a:r>
            <a:rPr lang="en-US" dirty="0"/>
            <a:t>Palbociclib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125 mg daily x 21 days on, 7 days off </a:t>
          </a:r>
        </a:p>
      </dgm:t>
    </dgm:pt>
    <dgm:pt modelId="{E59998A6-8173-428B-99FA-28B143D5A581}" type="parTrans" cxnId="{6E7D30AB-1B86-480B-9E03-D3E5FACBB385}">
      <dgm:prSet/>
      <dgm:spPr/>
      <dgm:t>
        <a:bodyPr/>
        <a:lstStyle/>
        <a:p>
          <a:endParaRPr lang="en-US"/>
        </a:p>
      </dgm:t>
    </dgm:pt>
    <dgm:pt modelId="{D0D50E06-91C5-488D-AE70-844829086353}" type="sibTrans" cxnId="{6E7D30AB-1B86-480B-9E03-D3E5FACBB385}">
      <dgm:prSet/>
      <dgm:spPr/>
      <dgm:t>
        <a:bodyPr/>
        <a:lstStyle/>
        <a:p>
          <a:endParaRPr lang="en-US"/>
        </a:p>
      </dgm:t>
    </dgm:pt>
    <dgm:pt modelId="{79EB0B4C-7A37-42F4-BD33-C98606F2D239}" type="pres">
      <dgm:prSet presAssocID="{05C3D275-ACED-4244-81DA-50E360D29073}" presName="linear" presStyleCnt="0">
        <dgm:presLayoutVars>
          <dgm:dir/>
          <dgm:animLvl val="lvl"/>
          <dgm:resizeHandles val="exact"/>
        </dgm:presLayoutVars>
      </dgm:prSet>
      <dgm:spPr/>
    </dgm:pt>
    <dgm:pt modelId="{DAA5B76B-8F57-4D8A-B27D-97C203E78F23}" type="pres">
      <dgm:prSet presAssocID="{87055399-F093-4E56-A69F-D695C2C24A4A}" presName="parentLin" presStyleCnt="0"/>
      <dgm:spPr/>
    </dgm:pt>
    <dgm:pt modelId="{3EEDDDEF-D037-47A3-957A-10B02ED2F3F3}" type="pres">
      <dgm:prSet presAssocID="{87055399-F093-4E56-A69F-D695C2C24A4A}" presName="parentLeftMargin" presStyleLbl="node1" presStyleIdx="0" presStyleCnt="2"/>
      <dgm:spPr/>
    </dgm:pt>
    <dgm:pt modelId="{7D81AB45-0A3A-419C-9BC4-3BFD4E6E2A75}" type="pres">
      <dgm:prSet presAssocID="{87055399-F093-4E56-A69F-D695C2C24A4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95F5161-7619-4972-A009-65C4CF741D84}" type="pres">
      <dgm:prSet presAssocID="{87055399-F093-4E56-A69F-D695C2C24A4A}" presName="negativeSpace" presStyleCnt="0"/>
      <dgm:spPr/>
    </dgm:pt>
    <dgm:pt modelId="{B1F21A26-F76B-43B7-A095-06CB224AEB31}" type="pres">
      <dgm:prSet presAssocID="{87055399-F093-4E56-A69F-D695C2C24A4A}" presName="childText" presStyleLbl="conFgAcc1" presStyleIdx="0" presStyleCnt="2">
        <dgm:presLayoutVars>
          <dgm:bulletEnabled val="1"/>
        </dgm:presLayoutVars>
      </dgm:prSet>
      <dgm:spPr/>
    </dgm:pt>
    <dgm:pt modelId="{C8BD9F2D-D717-4CF8-B288-280C51403476}" type="pres">
      <dgm:prSet presAssocID="{0BDDD5D3-34C7-42E7-860A-4A04DCC4B22F}" presName="spaceBetweenRectangles" presStyleCnt="0"/>
      <dgm:spPr/>
    </dgm:pt>
    <dgm:pt modelId="{85B1F7F1-4348-4AC2-AAA7-127297C953C8}" type="pres">
      <dgm:prSet presAssocID="{CBDC7DAD-7A43-4F1A-A1A0-5D472B629CFF}" presName="parentLin" presStyleCnt="0"/>
      <dgm:spPr/>
    </dgm:pt>
    <dgm:pt modelId="{506EEA8A-E890-4CC3-91C7-254301FBFA23}" type="pres">
      <dgm:prSet presAssocID="{CBDC7DAD-7A43-4F1A-A1A0-5D472B629CFF}" presName="parentLeftMargin" presStyleLbl="node1" presStyleIdx="0" presStyleCnt="2"/>
      <dgm:spPr/>
    </dgm:pt>
    <dgm:pt modelId="{2C57991B-876B-4F74-A370-1AA7B036E5A7}" type="pres">
      <dgm:prSet presAssocID="{CBDC7DAD-7A43-4F1A-A1A0-5D472B629CF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24F68AE-4F99-4753-B09B-D84FB4512AF8}" type="pres">
      <dgm:prSet presAssocID="{CBDC7DAD-7A43-4F1A-A1A0-5D472B629CFF}" presName="negativeSpace" presStyleCnt="0"/>
      <dgm:spPr/>
    </dgm:pt>
    <dgm:pt modelId="{FC0E60C6-5865-406F-B838-3BDAFEDA7008}" type="pres">
      <dgm:prSet presAssocID="{CBDC7DAD-7A43-4F1A-A1A0-5D472B629CF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7C9701A-079E-44B0-A065-6E00B81E6EFF}" srcId="{87055399-F093-4E56-A69F-D695C2C24A4A}" destId="{49EA5D40-FC46-464E-AFB0-C514F554E47B}" srcOrd="0" destOrd="0" parTransId="{C248BE26-E79D-4AAB-9D91-D4DAE7CB367E}" sibTransId="{4BBEF96E-38F6-400E-AC21-E460F9B1392B}"/>
    <dgm:cxn modelId="{1A6B283B-8356-4EF2-8958-12BE56BB34B6}" srcId="{CBDC7DAD-7A43-4F1A-A1A0-5D472B629CFF}" destId="{8F1F239A-E394-4CA2-A502-BF9B97B48E90}" srcOrd="0" destOrd="0" parTransId="{EBC3F73F-EDA6-4A7A-A122-FFC8EBB7E52B}" sibTransId="{632549C4-1CF9-48D7-8F01-07A1F565ABCA}"/>
    <dgm:cxn modelId="{5606984C-C13B-4F6B-BDC7-5BA2B4AE9984}" type="presOf" srcId="{05C3D275-ACED-4244-81DA-50E360D29073}" destId="{79EB0B4C-7A37-42F4-BD33-C98606F2D239}" srcOrd="0" destOrd="0" presId="urn:microsoft.com/office/officeart/2005/8/layout/list1"/>
    <dgm:cxn modelId="{0A324B4E-0291-4905-8C13-3A27B767260D}" type="presOf" srcId="{CBDC7DAD-7A43-4F1A-A1A0-5D472B629CFF}" destId="{506EEA8A-E890-4CC3-91C7-254301FBFA23}" srcOrd="0" destOrd="0" presId="urn:microsoft.com/office/officeart/2005/8/layout/list1"/>
    <dgm:cxn modelId="{8A135675-DADF-494C-9474-1D3583603C80}" type="presOf" srcId="{4BB3F385-0107-4E86-B705-12D6956B11DB}" destId="{FC0E60C6-5865-406F-B838-3BDAFEDA7008}" srcOrd="0" destOrd="2" presId="urn:microsoft.com/office/officeart/2005/8/layout/list1"/>
    <dgm:cxn modelId="{5A7C2C83-0263-49CB-83A1-6DEB7031BAAF}" type="presOf" srcId="{8F1F239A-E394-4CA2-A502-BF9B97B48E90}" destId="{FC0E60C6-5865-406F-B838-3BDAFEDA7008}" srcOrd="0" destOrd="0" presId="urn:microsoft.com/office/officeart/2005/8/layout/list1"/>
    <dgm:cxn modelId="{6E7D30AB-1B86-480B-9E03-D3E5FACBB385}" srcId="{CBDC7DAD-7A43-4F1A-A1A0-5D472B629CFF}" destId="{4BB3F385-0107-4E86-B705-12D6956B11DB}" srcOrd="2" destOrd="0" parTransId="{E59998A6-8173-428B-99FA-28B143D5A581}" sibTransId="{D0D50E06-91C5-488D-AE70-844829086353}"/>
    <dgm:cxn modelId="{56C4B8AB-70D1-4FE8-BCD5-00A47BB18E33}" type="presOf" srcId="{CBDC7DAD-7A43-4F1A-A1A0-5D472B629CFF}" destId="{2C57991B-876B-4F74-A370-1AA7B036E5A7}" srcOrd="1" destOrd="0" presId="urn:microsoft.com/office/officeart/2005/8/layout/list1"/>
    <dgm:cxn modelId="{5D8279C3-E4F5-48B5-B199-400AC5148181}" type="presOf" srcId="{0EC28B96-5754-418E-8B76-28BD5F528252}" destId="{B1F21A26-F76B-43B7-A095-06CB224AEB31}" srcOrd="0" destOrd="1" presId="urn:microsoft.com/office/officeart/2005/8/layout/list1"/>
    <dgm:cxn modelId="{F022B2D6-A064-4DFE-AC9B-7169DC018371}" srcId="{05C3D275-ACED-4244-81DA-50E360D29073}" destId="{CBDC7DAD-7A43-4F1A-A1A0-5D472B629CFF}" srcOrd="1" destOrd="0" parTransId="{E3721727-28E2-4A06-B8B3-C008E9490341}" sibTransId="{9632FC96-0B2A-4FCD-B1E2-DA6A7CBE5D19}"/>
    <dgm:cxn modelId="{1914C7DB-86E8-4768-9AA7-7587B43AED50}" type="presOf" srcId="{873CC55D-650D-4CD8-86BD-94145AC9D381}" destId="{FC0E60C6-5865-406F-B838-3BDAFEDA7008}" srcOrd="0" destOrd="1" presId="urn:microsoft.com/office/officeart/2005/8/layout/list1"/>
    <dgm:cxn modelId="{26D8DDE2-3007-4DD7-9F4A-C2050F4EE835}" srcId="{CBDC7DAD-7A43-4F1A-A1A0-5D472B629CFF}" destId="{873CC55D-650D-4CD8-86BD-94145AC9D381}" srcOrd="1" destOrd="0" parTransId="{E51D488A-22BF-4DDB-9BDB-C4DC4B564278}" sibTransId="{F025B3DE-F75F-4242-8881-02154E07CA15}"/>
    <dgm:cxn modelId="{086EEFE3-556E-4DA0-B73A-B2D3CF335346}" srcId="{87055399-F093-4E56-A69F-D695C2C24A4A}" destId="{0EC28B96-5754-418E-8B76-28BD5F528252}" srcOrd="1" destOrd="0" parTransId="{EF8A5F56-5913-45AA-A584-2D89229D7AA8}" sibTransId="{D034D07B-E521-41A2-9375-11A432BB6747}"/>
    <dgm:cxn modelId="{EB170CE6-CF1C-4503-A40B-8586DE088DD5}" type="presOf" srcId="{87055399-F093-4E56-A69F-D695C2C24A4A}" destId="{3EEDDDEF-D037-47A3-957A-10B02ED2F3F3}" srcOrd="0" destOrd="0" presId="urn:microsoft.com/office/officeart/2005/8/layout/list1"/>
    <dgm:cxn modelId="{16D3A7F0-0CA9-4DAC-8EDF-55A43904DF22}" srcId="{05C3D275-ACED-4244-81DA-50E360D29073}" destId="{87055399-F093-4E56-A69F-D695C2C24A4A}" srcOrd="0" destOrd="0" parTransId="{6F587016-AE17-46C2-B2FB-8C95D448F5EE}" sibTransId="{0BDDD5D3-34C7-42E7-860A-4A04DCC4B22F}"/>
    <dgm:cxn modelId="{EE3F4EF3-2DCA-42C0-9D26-587A14F0ADD1}" type="presOf" srcId="{49EA5D40-FC46-464E-AFB0-C514F554E47B}" destId="{B1F21A26-F76B-43B7-A095-06CB224AEB31}" srcOrd="0" destOrd="0" presId="urn:microsoft.com/office/officeart/2005/8/layout/list1"/>
    <dgm:cxn modelId="{DD0F41F4-2F0F-406E-836D-6B79885B74AE}" type="presOf" srcId="{87055399-F093-4E56-A69F-D695C2C24A4A}" destId="{7D81AB45-0A3A-419C-9BC4-3BFD4E6E2A75}" srcOrd="1" destOrd="0" presId="urn:microsoft.com/office/officeart/2005/8/layout/list1"/>
    <dgm:cxn modelId="{5AB04976-8ADC-4ED6-9010-F5620E2712DB}" type="presParOf" srcId="{79EB0B4C-7A37-42F4-BD33-C98606F2D239}" destId="{DAA5B76B-8F57-4D8A-B27D-97C203E78F23}" srcOrd="0" destOrd="0" presId="urn:microsoft.com/office/officeart/2005/8/layout/list1"/>
    <dgm:cxn modelId="{299C6E2A-D31F-43B1-9A6A-E6EC33AB61BD}" type="presParOf" srcId="{DAA5B76B-8F57-4D8A-B27D-97C203E78F23}" destId="{3EEDDDEF-D037-47A3-957A-10B02ED2F3F3}" srcOrd="0" destOrd="0" presId="urn:microsoft.com/office/officeart/2005/8/layout/list1"/>
    <dgm:cxn modelId="{164F9389-486A-4DE6-8B0B-9D46511B53CA}" type="presParOf" srcId="{DAA5B76B-8F57-4D8A-B27D-97C203E78F23}" destId="{7D81AB45-0A3A-419C-9BC4-3BFD4E6E2A75}" srcOrd="1" destOrd="0" presId="urn:microsoft.com/office/officeart/2005/8/layout/list1"/>
    <dgm:cxn modelId="{20169FB1-C07E-4ED5-AD88-6F4F31040D11}" type="presParOf" srcId="{79EB0B4C-7A37-42F4-BD33-C98606F2D239}" destId="{995F5161-7619-4972-A009-65C4CF741D84}" srcOrd="1" destOrd="0" presId="urn:microsoft.com/office/officeart/2005/8/layout/list1"/>
    <dgm:cxn modelId="{2B216013-5F46-44BF-BFEC-A6848D8BCFA7}" type="presParOf" srcId="{79EB0B4C-7A37-42F4-BD33-C98606F2D239}" destId="{B1F21A26-F76B-43B7-A095-06CB224AEB31}" srcOrd="2" destOrd="0" presId="urn:microsoft.com/office/officeart/2005/8/layout/list1"/>
    <dgm:cxn modelId="{8634C26C-44F7-49A8-A057-A31DBA91B458}" type="presParOf" srcId="{79EB0B4C-7A37-42F4-BD33-C98606F2D239}" destId="{C8BD9F2D-D717-4CF8-B288-280C51403476}" srcOrd="3" destOrd="0" presId="urn:microsoft.com/office/officeart/2005/8/layout/list1"/>
    <dgm:cxn modelId="{9CB69958-F2B3-44B4-BF00-212CE176C14E}" type="presParOf" srcId="{79EB0B4C-7A37-42F4-BD33-C98606F2D239}" destId="{85B1F7F1-4348-4AC2-AAA7-127297C953C8}" srcOrd="4" destOrd="0" presId="urn:microsoft.com/office/officeart/2005/8/layout/list1"/>
    <dgm:cxn modelId="{2D720101-784F-46DB-B637-F6C4C1D58A3F}" type="presParOf" srcId="{85B1F7F1-4348-4AC2-AAA7-127297C953C8}" destId="{506EEA8A-E890-4CC3-91C7-254301FBFA23}" srcOrd="0" destOrd="0" presId="urn:microsoft.com/office/officeart/2005/8/layout/list1"/>
    <dgm:cxn modelId="{ACC1C118-D62E-483D-B371-BC1CC869DD12}" type="presParOf" srcId="{85B1F7F1-4348-4AC2-AAA7-127297C953C8}" destId="{2C57991B-876B-4F74-A370-1AA7B036E5A7}" srcOrd="1" destOrd="0" presId="urn:microsoft.com/office/officeart/2005/8/layout/list1"/>
    <dgm:cxn modelId="{45DBEDF6-4EC4-4CD4-B091-1391F32846E6}" type="presParOf" srcId="{79EB0B4C-7A37-42F4-BD33-C98606F2D239}" destId="{A24F68AE-4F99-4753-B09B-D84FB4512AF8}" srcOrd="5" destOrd="0" presId="urn:microsoft.com/office/officeart/2005/8/layout/list1"/>
    <dgm:cxn modelId="{ACFA52A8-5ACB-4111-B2A7-9AECD72035F9}" type="presParOf" srcId="{79EB0B4C-7A37-42F4-BD33-C98606F2D239}" destId="{FC0E60C6-5865-406F-B838-3BDAFEDA700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5F690E-2F28-477D-8F07-AFECC28B3903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5E1091-B56A-4F97-AEA0-18934A7B31C5}">
      <dgm:prSet/>
      <dgm:spPr/>
      <dgm:t>
        <a:bodyPr/>
        <a:lstStyle/>
        <a:p>
          <a:r>
            <a:rPr lang="en-US" dirty="0"/>
            <a:t>Monarch-E</a:t>
          </a:r>
        </a:p>
      </dgm:t>
    </dgm:pt>
    <dgm:pt modelId="{006AFCE7-2C8D-4DA0-9346-C9D59328A845}" type="parTrans" cxnId="{391FFCB7-B7C7-43B0-A65F-B743C14B090A}">
      <dgm:prSet/>
      <dgm:spPr/>
      <dgm:t>
        <a:bodyPr/>
        <a:lstStyle/>
        <a:p>
          <a:endParaRPr lang="en-US"/>
        </a:p>
      </dgm:t>
    </dgm:pt>
    <dgm:pt modelId="{29B1A567-2CCB-405A-96E0-6A4C7DF484B7}" type="sibTrans" cxnId="{391FFCB7-B7C7-43B0-A65F-B743C14B090A}">
      <dgm:prSet/>
      <dgm:spPr/>
      <dgm:t>
        <a:bodyPr/>
        <a:lstStyle/>
        <a:p>
          <a:endParaRPr lang="en-US"/>
        </a:p>
      </dgm:t>
    </dgm:pt>
    <dgm:pt modelId="{AC81E4EA-A97E-42A7-A665-60147AEFB84B}">
      <dgm:prSet/>
      <dgm:spPr/>
      <dgm:t>
        <a:bodyPr/>
        <a:lstStyle/>
        <a:p>
          <a:r>
            <a:rPr lang="en-US" dirty="0"/>
            <a:t>Adjuvant </a:t>
          </a:r>
          <a:r>
            <a:rPr lang="en-US" b="1" dirty="0"/>
            <a:t>abemaciclib</a:t>
          </a:r>
          <a:r>
            <a:rPr lang="en-US" dirty="0"/>
            <a:t> for a total of </a:t>
          </a:r>
          <a:r>
            <a:rPr lang="en-US" b="1" dirty="0"/>
            <a:t>two years </a:t>
          </a:r>
          <a:endParaRPr lang="en-US" dirty="0"/>
        </a:p>
      </dgm:t>
    </dgm:pt>
    <dgm:pt modelId="{701EDB44-8D03-4DDA-A6EB-94888DE17682}" type="parTrans" cxnId="{8B0C2543-BB1B-4AF3-A4B7-712ECB98764A}">
      <dgm:prSet/>
      <dgm:spPr/>
      <dgm:t>
        <a:bodyPr/>
        <a:lstStyle/>
        <a:p>
          <a:endParaRPr lang="en-US"/>
        </a:p>
      </dgm:t>
    </dgm:pt>
    <dgm:pt modelId="{2E4FCCE2-2549-4EA0-8E5D-05D2035C5D3E}" type="sibTrans" cxnId="{8B0C2543-BB1B-4AF3-A4B7-712ECB98764A}">
      <dgm:prSet/>
      <dgm:spPr/>
      <dgm:t>
        <a:bodyPr/>
        <a:lstStyle/>
        <a:p>
          <a:endParaRPr lang="en-US"/>
        </a:p>
      </dgm:t>
    </dgm:pt>
    <dgm:pt modelId="{ECC2CBC3-85B5-4F07-B44A-E2855C3F4E21}">
      <dgm:prSet/>
      <dgm:spPr/>
      <dgm:t>
        <a:bodyPr/>
        <a:lstStyle/>
        <a:p>
          <a:r>
            <a:rPr lang="en-US" dirty="0"/>
            <a:t>Abemaciclib + endocrine therapy demonstrated superior invasive disease-free survival vs endocrine therapy alone (IDFS rates of 92.2% vs 88.7%) </a:t>
          </a:r>
        </a:p>
      </dgm:t>
    </dgm:pt>
    <dgm:pt modelId="{E40E9991-71D8-40E9-870C-A65FDEFD1F00}" type="parTrans" cxnId="{619ACBAB-F03B-4FF6-AA66-2695A0F263B0}">
      <dgm:prSet/>
      <dgm:spPr/>
      <dgm:t>
        <a:bodyPr/>
        <a:lstStyle/>
        <a:p>
          <a:endParaRPr lang="en-US"/>
        </a:p>
      </dgm:t>
    </dgm:pt>
    <dgm:pt modelId="{952A69C4-DB4E-40FE-A032-3A8E84208394}" type="sibTrans" cxnId="{619ACBAB-F03B-4FF6-AA66-2695A0F263B0}">
      <dgm:prSet/>
      <dgm:spPr/>
      <dgm:t>
        <a:bodyPr/>
        <a:lstStyle/>
        <a:p>
          <a:endParaRPr lang="en-US"/>
        </a:p>
      </dgm:t>
    </dgm:pt>
    <dgm:pt modelId="{DD20FE10-1078-4B1E-BB8A-2D15D1313054}">
      <dgm:prSet/>
      <dgm:spPr/>
      <dgm:t>
        <a:bodyPr/>
        <a:lstStyle/>
        <a:p>
          <a:r>
            <a:rPr lang="en-US" dirty="0"/>
            <a:t>NATALEE</a:t>
          </a:r>
        </a:p>
      </dgm:t>
    </dgm:pt>
    <dgm:pt modelId="{B3ED362B-1AC7-4A25-8591-F2E0E2D70E89}" type="parTrans" cxnId="{C08CF267-4E9C-48D2-B515-861014AFCF85}">
      <dgm:prSet/>
      <dgm:spPr/>
      <dgm:t>
        <a:bodyPr/>
        <a:lstStyle/>
        <a:p>
          <a:endParaRPr lang="en-US"/>
        </a:p>
      </dgm:t>
    </dgm:pt>
    <dgm:pt modelId="{11A54C45-155B-4E16-B2F5-F44D6AB22D16}" type="sibTrans" cxnId="{C08CF267-4E9C-48D2-B515-861014AFCF85}">
      <dgm:prSet/>
      <dgm:spPr/>
      <dgm:t>
        <a:bodyPr/>
        <a:lstStyle/>
        <a:p>
          <a:endParaRPr lang="en-US"/>
        </a:p>
      </dgm:t>
    </dgm:pt>
    <dgm:pt modelId="{B64C5BC7-D697-4620-8F32-CDF5E9D0C010}">
      <dgm:prSet/>
      <dgm:spPr/>
      <dgm:t>
        <a:bodyPr/>
        <a:lstStyle/>
        <a:p>
          <a:r>
            <a:rPr lang="en-US" dirty="0"/>
            <a:t>Adjuvant </a:t>
          </a:r>
          <a:r>
            <a:rPr lang="en-US" b="1" dirty="0"/>
            <a:t>ribociclib</a:t>
          </a:r>
          <a:r>
            <a:rPr lang="en-US" dirty="0"/>
            <a:t> for a total of </a:t>
          </a:r>
          <a:r>
            <a:rPr lang="en-US" b="1" dirty="0"/>
            <a:t>three years </a:t>
          </a:r>
          <a:endParaRPr lang="en-US" dirty="0"/>
        </a:p>
      </dgm:t>
    </dgm:pt>
    <dgm:pt modelId="{9CA2A54B-706A-4248-9A0D-45929E711FF0}" type="parTrans" cxnId="{06AD53E8-FF86-4945-A545-6A5ADF8805F6}">
      <dgm:prSet/>
      <dgm:spPr/>
      <dgm:t>
        <a:bodyPr/>
        <a:lstStyle/>
        <a:p>
          <a:endParaRPr lang="en-US"/>
        </a:p>
      </dgm:t>
    </dgm:pt>
    <dgm:pt modelId="{9845E77D-33E4-46E5-BBD1-943CEA303730}" type="sibTrans" cxnId="{06AD53E8-FF86-4945-A545-6A5ADF8805F6}">
      <dgm:prSet/>
      <dgm:spPr/>
      <dgm:t>
        <a:bodyPr/>
        <a:lstStyle/>
        <a:p>
          <a:endParaRPr lang="en-US"/>
        </a:p>
      </dgm:t>
    </dgm:pt>
    <dgm:pt modelId="{A8634528-5373-4DDA-A8E8-06D205CF97D3}">
      <dgm:prSet/>
      <dgm:spPr/>
      <dgm:t>
        <a:bodyPr/>
        <a:lstStyle/>
        <a:p>
          <a:r>
            <a:rPr lang="en-US" dirty="0"/>
            <a:t>Ribociclib + endocrine therapy demonstrated 3-year iDFS rates of 90.8% vs 88.1%, and 4-year rates of 88.5% vs 83.6%</a:t>
          </a:r>
        </a:p>
      </dgm:t>
    </dgm:pt>
    <dgm:pt modelId="{49AE661A-3257-4789-9B2E-0D069EA05191}" type="parTrans" cxnId="{49A98D71-73AB-447C-BAFB-D077329145D3}">
      <dgm:prSet/>
      <dgm:spPr/>
      <dgm:t>
        <a:bodyPr/>
        <a:lstStyle/>
        <a:p>
          <a:endParaRPr lang="en-US"/>
        </a:p>
      </dgm:t>
    </dgm:pt>
    <dgm:pt modelId="{3AEBDC7C-0192-490D-BEB6-017FBE4DED60}" type="sibTrans" cxnId="{49A98D71-73AB-447C-BAFB-D077329145D3}">
      <dgm:prSet/>
      <dgm:spPr/>
      <dgm:t>
        <a:bodyPr/>
        <a:lstStyle/>
        <a:p>
          <a:endParaRPr lang="en-US"/>
        </a:p>
      </dgm:t>
    </dgm:pt>
    <dgm:pt modelId="{27431328-43BF-4E1B-8AB9-065BA53F4824}">
      <dgm:prSet/>
      <dgm:spPr/>
      <dgm:t>
        <a:bodyPr/>
        <a:lstStyle/>
        <a:p>
          <a:r>
            <a:rPr lang="en-US" dirty="0"/>
            <a:t>HR-positive, HER2-negative, node positive, high risk early stage disease</a:t>
          </a:r>
        </a:p>
      </dgm:t>
    </dgm:pt>
    <dgm:pt modelId="{2A4A5638-D5D2-4B44-8B94-D4E067C23FAE}" type="parTrans" cxnId="{07DB4AAC-A9A0-4416-B304-3490B28C6913}">
      <dgm:prSet/>
      <dgm:spPr/>
      <dgm:t>
        <a:bodyPr/>
        <a:lstStyle/>
        <a:p>
          <a:endParaRPr lang="en-US"/>
        </a:p>
      </dgm:t>
    </dgm:pt>
    <dgm:pt modelId="{23F13595-B207-4551-9B52-47AFA4DDE1F0}" type="sibTrans" cxnId="{07DB4AAC-A9A0-4416-B304-3490B28C6913}">
      <dgm:prSet/>
      <dgm:spPr/>
      <dgm:t>
        <a:bodyPr/>
        <a:lstStyle/>
        <a:p>
          <a:endParaRPr lang="en-US"/>
        </a:p>
      </dgm:t>
    </dgm:pt>
    <dgm:pt modelId="{807557B1-DA27-42A0-BE50-33A1C938A32A}">
      <dgm:prSet/>
      <dgm:spPr/>
      <dgm:t>
        <a:bodyPr/>
        <a:lstStyle/>
        <a:p>
          <a:r>
            <a:rPr lang="en-US" dirty="0"/>
            <a:t>HR-positive, HER2-negative, stage II or III early breast cancer</a:t>
          </a:r>
        </a:p>
      </dgm:t>
    </dgm:pt>
    <dgm:pt modelId="{C0824A64-0D24-4D44-94F5-AA67BA7E5BB9}" type="parTrans" cxnId="{82B2D2B7-37E1-4A07-8838-23D996B26E6F}">
      <dgm:prSet/>
      <dgm:spPr/>
    </dgm:pt>
    <dgm:pt modelId="{494D3CDF-A8AA-4F29-9A56-50B0804B3F16}" type="sibTrans" cxnId="{82B2D2B7-37E1-4A07-8838-23D996B26E6F}">
      <dgm:prSet/>
      <dgm:spPr/>
    </dgm:pt>
    <dgm:pt modelId="{C8761C91-115B-4A1D-9EEA-40929C428785}" type="pres">
      <dgm:prSet presAssocID="{995F690E-2F28-477D-8F07-AFECC28B3903}" presName="Name0" presStyleCnt="0">
        <dgm:presLayoutVars>
          <dgm:dir/>
          <dgm:animLvl val="lvl"/>
          <dgm:resizeHandles val="exact"/>
        </dgm:presLayoutVars>
      </dgm:prSet>
      <dgm:spPr/>
    </dgm:pt>
    <dgm:pt modelId="{72E9628C-DF86-429D-B257-19B1367C4689}" type="pres">
      <dgm:prSet presAssocID="{8E5E1091-B56A-4F97-AEA0-18934A7B31C5}" presName="composite" presStyleCnt="0"/>
      <dgm:spPr/>
    </dgm:pt>
    <dgm:pt modelId="{AF3DEDF3-3F8A-4971-B37F-1E70620D8889}" type="pres">
      <dgm:prSet presAssocID="{8E5E1091-B56A-4F97-AEA0-18934A7B31C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0EF7F45-001E-4C73-9884-8B3763295EBD}" type="pres">
      <dgm:prSet presAssocID="{8E5E1091-B56A-4F97-AEA0-18934A7B31C5}" presName="desTx" presStyleLbl="alignAccFollowNode1" presStyleIdx="0" presStyleCnt="2">
        <dgm:presLayoutVars>
          <dgm:bulletEnabled val="1"/>
        </dgm:presLayoutVars>
      </dgm:prSet>
      <dgm:spPr/>
    </dgm:pt>
    <dgm:pt modelId="{4C062D55-E360-4A12-B1A5-276250873F2D}" type="pres">
      <dgm:prSet presAssocID="{29B1A567-2CCB-405A-96E0-6A4C7DF484B7}" presName="space" presStyleCnt="0"/>
      <dgm:spPr/>
    </dgm:pt>
    <dgm:pt modelId="{C7527B38-F994-4DCB-9F9C-9BA716CE4ACA}" type="pres">
      <dgm:prSet presAssocID="{DD20FE10-1078-4B1E-BB8A-2D15D1313054}" presName="composite" presStyleCnt="0"/>
      <dgm:spPr/>
    </dgm:pt>
    <dgm:pt modelId="{E911C846-CD72-487D-AD35-AC95B7D74E4B}" type="pres">
      <dgm:prSet presAssocID="{DD20FE10-1078-4B1E-BB8A-2D15D131305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1EA289B-7F7A-419D-8020-8F2016E82774}" type="pres">
      <dgm:prSet presAssocID="{DD20FE10-1078-4B1E-BB8A-2D15D131305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B1F7C07-0802-41C2-96C1-274480C09C70}" type="presOf" srcId="{DD20FE10-1078-4B1E-BB8A-2D15D1313054}" destId="{E911C846-CD72-487D-AD35-AC95B7D74E4B}" srcOrd="0" destOrd="0" presId="urn:microsoft.com/office/officeart/2005/8/layout/hList1"/>
    <dgm:cxn modelId="{D5762A17-7BEA-4695-80DA-461BA9C0EF75}" type="presOf" srcId="{ECC2CBC3-85B5-4F07-B44A-E2855C3F4E21}" destId="{30EF7F45-001E-4C73-9884-8B3763295EBD}" srcOrd="0" destOrd="2" presId="urn:microsoft.com/office/officeart/2005/8/layout/hList1"/>
    <dgm:cxn modelId="{D300E535-2643-4123-A911-1F66EC5A2B91}" type="presOf" srcId="{8E5E1091-B56A-4F97-AEA0-18934A7B31C5}" destId="{AF3DEDF3-3F8A-4971-B37F-1E70620D8889}" srcOrd="0" destOrd="0" presId="urn:microsoft.com/office/officeart/2005/8/layout/hList1"/>
    <dgm:cxn modelId="{1B02293D-8316-4B06-94E6-0237B30B762E}" type="presOf" srcId="{B64C5BC7-D697-4620-8F32-CDF5E9D0C010}" destId="{D1EA289B-7F7A-419D-8020-8F2016E82774}" srcOrd="0" destOrd="0" presId="urn:microsoft.com/office/officeart/2005/8/layout/hList1"/>
    <dgm:cxn modelId="{8B0C2543-BB1B-4AF3-A4B7-712ECB98764A}" srcId="{8E5E1091-B56A-4F97-AEA0-18934A7B31C5}" destId="{AC81E4EA-A97E-42A7-A665-60147AEFB84B}" srcOrd="0" destOrd="0" parTransId="{701EDB44-8D03-4DDA-A6EB-94888DE17682}" sibTransId="{2E4FCCE2-2549-4EA0-8E5D-05D2035C5D3E}"/>
    <dgm:cxn modelId="{3D213247-DBF5-4778-B71D-ADD91BDAAE91}" type="presOf" srcId="{27431328-43BF-4E1B-8AB9-065BA53F4824}" destId="{30EF7F45-001E-4C73-9884-8B3763295EBD}" srcOrd="0" destOrd="1" presId="urn:microsoft.com/office/officeart/2005/8/layout/hList1"/>
    <dgm:cxn modelId="{C08CF267-4E9C-48D2-B515-861014AFCF85}" srcId="{995F690E-2F28-477D-8F07-AFECC28B3903}" destId="{DD20FE10-1078-4B1E-BB8A-2D15D1313054}" srcOrd="1" destOrd="0" parTransId="{B3ED362B-1AC7-4A25-8591-F2E0E2D70E89}" sibTransId="{11A54C45-155B-4E16-B2F5-F44D6AB22D16}"/>
    <dgm:cxn modelId="{49A98D71-73AB-447C-BAFB-D077329145D3}" srcId="{DD20FE10-1078-4B1E-BB8A-2D15D1313054}" destId="{A8634528-5373-4DDA-A8E8-06D205CF97D3}" srcOrd="2" destOrd="0" parTransId="{49AE661A-3257-4789-9B2E-0D069EA05191}" sibTransId="{3AEBDC7C-0192-490D-BEB6-017FBE4DED60}"/>
    <dgm:cxn modelId="{1E5BB980-60F0-4088-87B8-7D1FB23FA966}" type="presOf" srcId="{A8634528-5373-4DDA-A8E8-06D205CF97D3}" destId="{D1EA289B-7F7A-419D-8020-8F2016E82774}" srcOrd="0" destOrd="2" presId="urn:microsoft.com/office/officeart/2005/8/layout/hList1"/>
    <dgm:cxn modelId="{FCF65789-504D-49C7-9039-0A0320B8002C}" type="presOf" srcId="{807557B1-DA27-42A0-BE50-33A1C938A32A}" destId="{D1EA289B-7F7A-419D-8020-8F2016E82774}" srcOrd="0" destOrd="1" presId="urn:microsoft.com/office/officeart/2005/8/layout/hList1"/>
    <dgm:cxn modelId="{C5EDDA98-E83D-493B-8C7D-69CF0A1AEF9A}" type="presOf" srcId="{AC81E4EA-A97E-42A7-A665-60147AEFB84B}" destId="{30EF7F45-001E-4C73-9884-8B3763295EBD}" srcOrd="0" destOrd="0" presId="urn:microsoft.com/office/officeart/2005/8/layout/hList1"/>
    <dgm:cxn modelId="{D79A30AA-7EAA-4641-A6E9-2BE99422A9E4}" type="presOf" srcId="{995F690E-2F28-477D-8F07-AFECC28B3903}" destId="{C8761C91-115B-4A1D-9EEA-40929C428785}" srcOrd="0" destOrd="0" presId="urn:microsoft.com/office/officeart/2005/8/layout/hList1"/>
    <dgm:cxn modelId="{619ACBAB-F03B-4FF6-AA66-2695A0F263B0}" srcId="{8E5E1091-B56A-4F97-AEA0-18934A7B31C5}" destId="{ECC2CBC3-85B5-4F07-B44A-E2855C3F4E21}" srcOrd="2" destOrd="0" parTransId="{E40E9991-71D8-40E9-870C-A65FDEFD1F00}" sibTransId="{952A69C4-DB4E-40FE-A032-3A8E84208394}"/>
    <dgm:cxn modelId="{07DB4AAC-A9A0-4416-B304-3490B28C6913}" srcId="{8E5E1091-B56A-4F97-AEA0-18934A7B31C5}" destId="{27431328-43BF-4E1B-8AB9-065BA53F4824}" srcOrd="1" destOrd="0" parTransId="{2A4A5638-D5D2-4B44-8B94-D4E067C23FAE}" sibTransId="{23F13595-B207-4551-9B52-47AFA4DDE1F0}"/>
    <dgm:cxn modelId="{82B2D2B7-37E1-4A07-8838-23D996B26E6F}" srcId="{DD20FE10-1078-4B1E-BB8A-2D15D1313054}" destId="{807557B1-DA27-42A0-BE50-33A1C938A32A}" srcOrd="1" destOrd="0" parTransId="{C0824A64-0D24-4D44-94F5-AA67BA7E5BB9}" sibTransId="{494D3CDF-A8AA-4F29-9A56-50B0804B3F16}"/>
    <dgm:cxn modelId="{391FFCB7-B7C7-43B0-A65F-B743C14B090A}" srcId="{995F690E-2F28-477D-8F07-AFECC28B3903}" destId="{8E5E1091-B56A-4F97-AEA0-18934A7B31C5}" srcOrd="0" destOrd="0" parTransId="{006AFCE7-2C8D-4DA0-9346-C9D59328A845}" sibTransId="{29B1A567-2CCB-405A-96E0-6A4C7DF484B7}"/>
    <dgm:cxn modelId="{06AD53E8-FF86-4945-A545-6A5ADF8805F6}" srcId="{DD20FE10-1078-4B1E-BB8A-2D15D1313054}" destId="{B64C5BC7-D697-4620-8F32-CDF5E9D0C010}" srcOrd="0" destOrd="0" parTransId="{9CA2A54B-706A-4248-9A0D-45929E711FF0}" sibTransId="{9845E77D-33E4-46E5-BBD1-943CEA303730}"/>
    <dgm:cxn modelId="{A24AF1EA-05E9-4E55-B8F1-B8FFE6B6E8A3}" type="presParOf" srcId="{C8761C91-115B-4A1D-9EEA-40929C428785}" destId="{72E9628C-DF86-429D-B257-19B1367C4689}" srcOrd="0" destOrd="0" presId="urn:microsoft.com/office/officeart/2005/8/layout/hList1"/>
    <dgm:cxn modelId="{85E6A109-1336-4035-97A9-DD5719304DFE}" type="presParOf" srcId="{72E9628C-DF86-429D-B257-19B1367C4689}" destId="{AF3DEDF3-3F8A-4971-B37F-1E70620D8889}" srcOrd="0" destOrd="0" presId="urn:microsoft.com/office/officeart/2005/8/layout/hList1"/>
    <dgm:cxn modelId="{081D3FC9-0FD9-44A5-884D-0BA6F752EC1F}" type="presParOf" srcId="{72E9628C-DF86-429D-B257-19B1367C4689}" destId="{30EF7F45-001E-4C73-9884-8B3763295EBD}" srcOrd="1" destOrd="0" presId="urn:microsoft.com/office/officeart/2005/8/layout/hList1"/>
    <dgm:cxn modelId="{4CA1EA35-5A48-46D8-A266-AD4D432194E3}" type="presParOf" srcId="{C8761C91-115B-4A1D-9EEA-40929C428785}" destId="{4C062D55-E360-4A12-B1A5-276250873F2D}" srcOrd="1" destOrd="0" presId="urn:microsoft.com/office/officeart/2005/8/layout/hList1"/>
    <dgm:cxn modelId="{18A39DEE-CBC7-43F8-9348-76D1896CAEE9}" type="presParOf" srcId="{C8761C91-115B-4A1D-9EEA-40929C428785}" destId="{C7527B38-F994-4DCB-9F9C-9BA716CE4ACA}" srcOrd="2" destOrd="0" presId="urn:microsoft.com/office/officeart/2005/8/layout/hList1"/>
    <dgm:cxn modelId="{B466DFC4-D5BF-4BA6-97BF-BCD9C6F3E34C}" type="presParOf" srcId="{C7527B38-F994-4DCB-9F9C-9BA716CE4ACA}" destId="{E911C846-CD72-487D-AD35-AC95B7D74E4B}" srcOrd="0" destOrd="0" presId="urn:microsoft.com/office/officeart/2005/8/layout/hList1"/>
    <dgm:cxn modelId="{BC7788CA-58E1-4438-A994-DC0532339EDA}" type="presParOf" srcId="{C7527B38-F994-4DCB-9F9C-9BA716CE4ACA}" destId="{D1EA289B-7F7A-419D-8020-8F2016E827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21A26-F76B-43B7-A095-06CB224AEB31}">
      <dsp:nvSpPr>
        <dsp:cNvPr id="0" name=""/>
        <dsp:cNvSpPr/>
      </dsp:nvSpPr>
      <dsp:spPr>
        <a:xfrm>
          <a:off x="0" y="454459"/>
          <a:ext cx="6666833" cy="181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520700" rIns="51742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Abemaciclib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r>
            <a:rPr lang="en-US" sz="2500" kern="1200" dirty="0"/>
            <a:t> 150 mg BID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Ribociclib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r>
            <a:rPr lang="en-US" sz="2500" kern="1200" dirty="0"/>
            <a:t> 400 mg once daily x 21 days on, 7 days off</a:t>
          </a:r>
        </a:p>
      </dsp:txBody>
      <dsp:txXfrm>
        <a:off x="0" y="454459"/>
        <a:ext cx="6666833" cy="1811250"/>
      </dsp:txXfrm>
    </dsp:sp>
    <dsp:sp modelId="{7D81AB45-0A3A-419C-9BC4-3BFD4E6E2A75}">
      <dsp:nvSpPr>
        <dsp:cNvPr id="0" name=""/>
        <dsp:cNvSpPr/>
      </dsp:nvSpPr>
      <dsp:spPr>
        <a:xfrm>
          <a:off x="333341" y="85459"/>
          <a:ext cx="4666783" cy="73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Localized (adjuvant)</a:t>
          </a:r>
        </a:p>
      </dsp:txBody>
      <dsp:txXfrm>
        <a:off x="369367" y="121485"/>
        <a:ext cx="4594731" cy="665948"/>
      </dsp:txXfrm>
    </dsp:sp>
    <dsp:sp modelId="{FC0E60C6-5865-406F-B838-3BDAFEDA7008}">
      <dsp:nvSpPr>
        <dsp:cNvPr id="0" name=""/>
        <dsp:cNvSpPr/>
      </dsp:nvSpPr>
      <dsp:spPr>
        <a:xfrm>
          <a:off x="0" y="2769710"/>
          <a:ext cx="6666833" cy="259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520700" rIns="51742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Abemaciclib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r>
            <a:rPr lang="en-US" sz="2500" kern="1200" dirty="0"/>
            <a:t> 150 mg BID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Ribociclib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r>
            <a:rPr lang="en-US" sz="2500" kern="1200" dirty="0"/>
            <a:t> 600 mg daily x 21 days on, 7 days off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Palbociclib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r>
            <a:rPr lang="en-US" sz="2500" kern="1200" dirty="0"/>
            <a:t> 125 mg daily x 21 days on, 7 days off </a:t>
          </a:r>
        </a:p>
      </dsp:txBody>
      <dsp:txXfrm>
        <a:off x="0" y="2769710"/>
        <a:ext cx="6666833" cy="2598750"/>
      </dsp:txXfrm>
    </dsp:sp>
    <dsp:sp modelId="{2C57991B-876B-4F74-A370-1AA7B036E5A7}">
      <dsp:nvSpPr>
        <dsp:cNvPr id="0" name=""/>
        <dsp:cNvSpPr/>
      </dsp:nvSpPr>
      <dsp:spPr>
        <a:xfrm>
          <a:off x="333341" y="2400710"/>
          <a:ext cx="4666783" cy="7380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Metastatic </a:t>
          </a:r>
        </a:p>
      </dsp:txBody>
      <dsp:txXfrm>
        <a:off x="369367" y="2436736"/>
        <a:ext cx="4594731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DEDF3-3F8A-4971-B37F-1E70620D8889}">
      <dsp:nvSpPr>
        <dsp:cNvPr id="0" name=""/>
        <dsp:cNvSpPr/>
      </dsp:nvSpPr>
      <dsp:spPr>
        <a:xfrm>
          <a:off x="53" y="179267"/>
          <a:ext cx="5106412" cy="633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Monarch-E</a:t>
          </a:r>
        </a:p>
      </dsp:txBody>
      <dsp:txXfrm>
        <a:off x="53" y="179267"/>
        <a:ext cx="5106412" cy="633600"/>
      </dsp:txXfrm>
    </dsp:sp>
    <dsp:sp modelId="{30EF7F45-001E-4C73-9884-8B3763295EBD}">
      <dsp:nvSpPr>
        <dsp:cNvPr id="0" name=""/>
        <dsp:cNvSpPr/>
      </dsp:nvSpPr>
      <dsp:spPr>
        <a:xfrm>
          <a:off x="53" y="812867"/>
          <a:ext cx="5106412" cy="320067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Adjuvant </a:t>
          </a:r>
          <a:r>
            <a:rPr lang="en-US" sz="2200" b="1" kern="1200" dirty="0"/>
            <a:t>abemaciclib</a:t>
          </a:r>
          <a:r>
            <a:rPr lang="en-US" sz="2200" kern="1200" dirty="0"/>
            <a:t> for a total of </a:t>
          </a:r>
          <a:r>
            <a:rPr lang="en-US" sz="2200" b="1" kern="1200" dirty="0"/>
            <a:t>two years 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HR-positive, HER2-negative, node positive, high risk early stage disease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Abemaciclib + endocrine therapy demonstrated superior invasive disease-free survival vs endocrine therapy alone (IDFS rates of 92.2% vs 88.7%) </a:t>
          </a:r>
        </a:p>
      </dsp:txBody>
      <dsp:txXfrm>
        <a:off x="53" y="812867"/>
        <a:ext cx="5106412" cy="3200670"/>
      </dsp:txXfrm>
    </dsp:sp>
    <dsp:sp modelId="{E911C846-CD72-487D-AD35-AC95B7D74E4B}">
      <dsp:nvSpPr>
        <dsp:cNvPr id="0" name=""/>
        <dsp:cNvSpPr/>
      </dsp:nvSpPr>
      <dsp:spPr>
        <a:xfrm>
          <a:off x="5821363" y="179267"/>
          <a:ext cx="5106412" cy="63360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NATALEE</a:t>
          </a:r>
        </a:p>
      </dsp:txBody>
      <dsp:txXfrm>
        <a:off x="5821363" y="179267"/>
        <a:ext cx="5106412" cy="633600"/>
      </dsp:txXfrm>
    </dsp:sp>
    <dsp:sp modelId="{D1EA289B-7F7A-419D-8020-8F2016E82774}">
      <dsp:nvSpPr>
        <dsp:cNvPr id="0" name=""/>
        <dsp:cNvSpPr/>
      </dsp:nvSpPr>
      <dsp:spPr>
        <a:xfrm>
          <a:off x="5821363" y="812867"/>
          <a:ext cx="5106412" cy="3200670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Adjuvant </a:t>
          </a:r>
          <a:r>
            <a:rPr lang="en-US" sz="2200" b="1" kern="1200" dirty="0"/>
            <a:t>ribociclib</a:t>
          </a:r>
          <a:r>
            <a:rPr lang="en-US" sz="2200" kern="1200" dirty="0"/>
            <a:t> for a total of </a:t>
          </a:r>
          <a:r>
            <a:rPr lang="en-US" sz="2200" b="1" kern="1200" dirty="0"/>
            <a:t>three years 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HR-positive, HER2-negative, stage II or III early breast cancer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Ribociclib + endocrine therapy demonstrated 3-year iDFS rates of 90.8% vs 88.1%, and 4-year rates of 88.5% vs 83.6%</a:t>
          </a:r>
        </a:p>
      </dsp:txBody>
      <dsp:txXfrm>
        <a:off x="5821363" y="812867"/>
        <a:ext cx="5106412" cy="3200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-72" charset="2"/>
              <a:buNone/>
              <a:defRPr sz="1200">
                <a:latin typeface="Arial" pitchFamily="-7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91000" y="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96" charset="2"/>
              <a:buNone/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2B7CC06-35E6-42FC-8B5E-42EE52A72567}" type="datetime1">
              <a:rPr lang="en-US"/>
              <a:pPr>
                <a:defRPr/>
              </a:pPr>
              <a:t>6/4/26</a:t>
            </a:fld>
            <a:endParaRPr lang="en-US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04800" y="92202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-72" charset="2"/>
              <a:buNone/>
              <a:defRPr sz="1200">
                <a:latin typeface="Arial" pitchFamily="-7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20200"/>
            <a:ext cx="3200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96" charset="2"/>
              <a:buNone/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82FF3A5-13B6-4316-814F-1F1469E14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33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23913" y="1006475"/>
            <a:ext cx="6121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5437" cy="3824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8421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72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MS PGothic" charset="0"/>
      </a:defRPr>
    </a:lvl1pPr>
    <a:lvl2pPr marL="37931725" indent="-37474525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72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2pPr>
    <a:lvl3pPr marL="11430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ＭＳ Ｐゴシック" pitchFamily="-72" charset="-128"/>
      </a:defRPr>
    </a:lvl3pPr>
    <a:lvl4pPr marL="16002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+mn-cs"/>
      </a:defRPr>
    </a:lvl4pPr>
    <a:lvl5pPr marL="20574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+mn-cs"/>
      </a:defRPr>
    </a:lvl5pPr>
    <a:lvl6pPr marL="2285289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7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5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1394C-82E0-85E9-15DA-CB1EEE8A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60354658-730D-AF8F-FD1A-8F6CC1481C9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01882" tIns="50941" rIns="101882" bIns="50941">
            <a:prstTxWarp prst="textNoShape">
              <a:avLst/>
            </a:prstTxWarp>
          </a:bodyPr>
          <a:lstStyle/>
          <a:p>
            <a:pPr marL="0" marR="0" lvl="0" indent="0" algn="ctr" defTabSz="45561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None/>
              <a:tabLst/>
              <a:defRPr/>
            </a:pPr>
            <a:fld id="{DA2F918B-534C-4494-B5B9-E33C0B6FBC7A}" type="slidenum"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pPr marL="0" marR="0" lvl="0" indent="0" algn="ctr" defTabSz="455613" rtl="0" eaLnBrk="0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itchFamily="-72" charset="2"/>
                <a:buNone/>
                <a:tabLst/>
                <a:defRPr/>
              </a:pPr>
              <a:t>1</a:t>
            </a:fld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-72" charset="0"/>
              <a:ea typeface="MS PGothic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59AE50FD-5243-9690-D866-3293677ED1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3913" y="1006475"/>
            <a:ext cx="6121400" cy="3444875"/>
          </a:xfrm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F8BBBD83-3C2F-DF36-4030-8961052706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-72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788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09863-2A2A-4540-9816-370C14B931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306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09863-2A2A-4540-9816-370C14B931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395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09863-2A2A-4540-9816-370C14B931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480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09863-2A2A-4540-9816-370C14B931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455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09863-2A2A-4540-9816-370C14B9313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2357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DFB7F-4643-D4B9-B77E-B879561F2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EAA444-19BE-27B2-17A5-2E2541692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B996D-02F2-1CC4-9C74-E7DA2315B6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63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901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4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BC5CE-E37A-93D8-F6FF-81D71DCE3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623558-AAF3-78CB-57D6-8F98986448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241A5C-8423-C93B-EA19-9D0F372E6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602BB-8D4C-230B-B9E3-E02AAAA64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747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02D7F-7477-0E30-0008-85B3B4397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8369E3-8B91-F277-7761-1E80FE066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1F71A-7B69-A1F7-F434-69209440A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82939-04AB-01F8-715B-697AD8F39C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34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79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900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410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3DD90-0E6A-3D84-B4C1-49DD1B348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4212EE-1063-08E2-8C17-CA2F34C47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8C9AD0-2A38-5A3F-177E-D4407CFB9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148EA-3898-EF48-B37B-714EBC8E55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8136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33FAE-65FC-F34F-AC5C-9BF36F842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AC5C1-E6E6-21C6-3B7E-6F51E276F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2BE227-2AFB-D001-73AF-BCE706AF2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ABD78-8551-6167-5719-329D8A4AA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4649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486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1563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FF554-3E24-BBAC-F078-FBBC12A41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125E8B-91FA-AFA1-35F4-7C0C90C18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62B26D-759E-1BA3-9D0D-D2A7B2E418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81D74-350F-B4B6-3112-912CAD80C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ADD2A0-E67E-407A-BE5E-728BEB4BC2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2444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5DF9A-BD63-F038-8FF8-C709B6EC6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EA887-7457-E21B-02FB-8188EC117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6C934D-7071-E5B6-DB07-748E97B65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8856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BDAE6-BAB3-3651-1206-A8BD839F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E8EDAD-2CA3-E99A-6427-D174B06C9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26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A6F910-DED4-EA41-BA6B-DC328EC61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E8DAD-1A42-6BD8-E88D-098841C2C5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22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76D2CD-35EB-47A9-A69C-60ACD843651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42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0782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08E376-E074-4CC5-A958-C5D472ACF60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211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B2F35-4CB8-88FF-1B2E-6FB8496BF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F1072C-7C69-BCC4-DE57-4E98F6585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85D7BD-F354-55BD-1944-0CD21771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751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6FB8B-A6AE-3D4F-2B21-47E8CFE6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794002-A218-C224-3EE4-650ED0A4A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B698A5-D95D-92CF-CE8B-26D2790B9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9096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953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4920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3228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1254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8861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5631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A5AC32-7CF5-4F7D-BB88-DE3901BC5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1890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0A1F5-BA99-985E-632C-FB9AE632A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D9F14-78B3-4338-C809-8819BE4DAF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62855-651E-F9ED-B138-E93407649F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737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9A70B-DE82-8828-E74A-1421B1A9D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093917-C6F3-CAF1-EADA-9CB95E5EA8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FE5D0E-1D6E-ABA2-A576-4546E2E8E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B1742-317D-BF2F-3920-7F3B6AB53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D70E91-C9F0-2551-CF55-C388BDAE7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18116A-F579-4304-F3A7-D2EA23426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6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CD583-9DCA-F28E-BE81-DF9AD268E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EB1961-BAFD-5706-8CDD-13274B8B7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68B00-96FA-7D9A-3887-315BB7527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347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2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22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76D2CD-35EB-47A9-A69C-60ACD843651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42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496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08E376-E074-4CC5-A958-C5D472ACF60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4639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97068-22CC-44CC-6E69-D51D226EF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B0825B-CBA9-491B-09D3-7BDB58BED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C4AADD-82FD-21B1-F808-EAE9BFD05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426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B152D-E5F5-D037-5E9B-C7B7AC378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3E9E98-A974-25C0-CCBD-6017C5902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54EA8B-31DD-83DB-E7E6-BD11B18B1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9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8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sv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6.jpe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7.emf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7.emf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7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9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1.jpe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sv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4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0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jpe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7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7.emf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7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5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1.jpe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sv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535" y="2347916"/>
            <a:ext cx="11425767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7184" y="4283078"/>
            <a:ext cx="9408584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058" indent="0" algn="ctr">
              <a:buNone/>
              <a:defRPr/>
            </a:lvl2pPr>
            <a:lvl3pPr marL="914115" indent="0" algn="ctr">
              <a:buNone/>
              <a:defRPr/>
            </a:lvl3pPr>
            <a:lvl4pPr marL="1371173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7" indent="0" algn="ctr">
              <a:buNone/>
              <a:defRPr/>
            </a:lvl7pPr>
            <a:lvl8pPr marL="3199405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33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2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Navy, one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C27A1EFF-04FB-2488-C214-DAA7E60BBD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881188"/>
            <a:ext cx="11041063" cy="4219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97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Navy,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FFEB5248-BBCC-C52D-8105-CFD0864A48B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881187"/>
            <a:ext cx="5233989" cy="4219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5821712C-E5F3-7FE0-8DF1-89E40FB9392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881187"/>
            <a:ext cx="5233989" cy="4219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94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Gradient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2679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Gradient, one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CD494C47-7EB1-778D-8E8D-F9B083D437B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881187"/>
            <a:ext cx="11038690" cy="4219575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19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Gradient, 2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0759E707-DCA2-463B-B122-8E8FD068FBA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881187"/>
            <a:ext cx="5233989" cy="4219575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322BD962-21A8-77EF-A04A-9880A7616B9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4677" y="1881187"/>
            <a:ext cx="5233989" cy="4219575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11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62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Light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5AADD19D-3364-F0BC-02EE-DAFB7F0746F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04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Light, two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92FE8A9E-8CBF-D59B-B346-65321BF9A41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E17F7ABF-4844-8057-161C-06B08E8CC6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8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95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Navy, one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F83E2442-000C-E719-A7FC-6417F48516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2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2738" y="627063"/>
            <a:ext cx="2868084" cy="6235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86369" y="627063"/>
            <a:ext cx="8403167" cy="6235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52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Navy,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D24081CE-F9F8-6639-FAB4-C7720220F47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68465ECB-2ADF-1C06-DE74-4BE82580E63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77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Gradient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022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Gradient, one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87603FF7-FC4E-F626-82FE-9F8A275BB0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11038690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84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Gradient, two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B2E146D1-E769-5E86-7BC6-9A78F4A0DF3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0E3DF9A5-918D-6E13-C020-E75FA2358A2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72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55EB2F3-8AEC-6FB2-AF44-0AEA88A8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BAB8717-4E68-B4DE-B020-1DDA53E1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E1795CA-C7D8-5620-63CC-7EB9E6085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67F182-DB73-88DE-61C8-7BFC29613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7EDA31-CEB4-76E2-DA93-7483D30DA8B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8681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Gradient">
    <p:bg>
      <p:bgPr>
        <a:gradFill flip="none" rotWithShape="1">
          <a:gsLst>
            <a:gs pos="38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E1795CA-C7D8-5620-63CC-7EB9E6085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67F182-DB73-88DE-61C8-7BFC29613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197E7E-4FF3-0A33-8B60-1D9DA45B2741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1126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 - Light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825E20-2D5F-9CD7-3734-91F97CAFB236}"/>
              </a:ext>
            </a:extLst>
          </p:cNvPr>
          <p:cNvSpPr/>
          <p:nvPr userDrawn="1"/>
        </p:nvSpPr>
        <p:spPr>
          <a:xfrm>
            <a:off x="0" y="-9397"/>
            <a:ext cx="12192000" cy="6876795"/>
          </a:xfrm>
          <a:prstGeom prst="rect">
            <a:avLst/>
          </a:prstGeom>
          <a:gradFill>
            <a:gsLst>
              <a:gs pos="100000">
                <a:srgbClr val="51BAC6">
                  <a:alpha val="68000"/>
                </a:srgbClr>
              </a:gs>
              <a:gs pos="60000">
                <a:srgbClr val="51BAC6">
                  <a:tint val="44500"/>
                  <a:satMod val="160000"/>
                  <a:alpha val="89000"/>
                </a:srgbClr>
              </a:gs>
              <a:gs pos="14000">
                <a:srgbClr val="51BAC6">
                  <a:tint val="23500"/>
                  <a:satMod val="16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85381"/>
            <a:ext cx="9144000" cy="724140"/>
          </a:xfrm>
        </p:spPr>
        <p:txBody>
          <a:bodyPr anchor="t">
            <a:normAutofit/>
          </a:bodyPr>
          <a:lstStyle>
            <a:lvl1pPr algn="ctr">
              <a:defRPr sz="4800" cap="none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28914A7D-0A7C-5739-6E78-071BD0B1A8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524" y="6338154"/>
            <a:ext cx="4710952" cy="20005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A47870E-4D40-0E50-4E18-B70022CEC3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836082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A51A621-D4C6-C285-8A8E-BA181DBAB2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2" r="32"/>
          <a:stretch>
            <a:fillRect/>
          </a:stretch>
        </p:blipFill>
        <p:spPr>
          <a:xfrm>
            <a:off x="4317023" y="1991329"/>
            <a:ext cx="3548783" cy="5973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756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 - Nav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4DDE85-4BC5-EB4B-E1A6-4D644C9EF6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8F15F3-632B-A6F0-F6CB-DD8CFD7BFB65}"/>
              </a:ext>
            </a:extLst>
          </p:cNvPr>
          <p:cNvSpPr/>
          <p:nvPr userDrawn="1"/>
        </p:nvSpPr>
        <p:spPr>
          <a:xfrm>
            <a:off x="0" y="-9397"/>
            <a:ext cx="12192000" cy="6876795"/>
          </a:xfrm>
          <a:prstGeom prst="rect">
            <a:avLst/>
          </a:prstGeom>
          <a:gradFill flip="none" rotWithShape="1">
            <a:gsLst>
              <a:gs pos="0">
                <a:srgbClr val="11273F">
                  <a:alpha val="92000"/>
                </a:srgbClr>
              </a:gs>
              <a:gs pos="100000">
                <a:srgbClr val="007097">
                  <a:lumMod val="94882"/>
                  <a:alpha val="76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CF7F8B-E6A4-89E4-50C3-98ECF551D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2" r="32"/>
          <a:stretch>
            <a:fillRect/>
          </a:stretch>
        </p:blipFill>
        <p:spPr>
          <a:xfrm>
            <a:off x="4317023" y="1991329"/>
            <a:ext cx="3548783" cy="597321"/>
          </a:xfrm>
          <a:custGeom>
            <a:avLst/>
            <a:gdLst>
              <a:gd name="connsiteX0" fmla="*/ 0 w 3548783"/>
              <a:gd name="connsiteY0" fmla="*/ 0 h 597321"/>
              <a:gd name="connsiteX1" fmla="*/ 3548783 w 3548783"/>
              <a:gd name="connsiteY1" fmla="*/ 0 h 597321"/>
              <a:gd name="connsiteX2" fmla="*/ 3548783 w 3548783"/>
              <a:gd name="connsiteY2" fmla="*/ 597321 h 597321"/>
              <a:gd name="connsiteX3" fmla="*/ 0 w 3548783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8783" h="597321">
                <a:moveTo>
                  <a:pt x="0" y="0"/>
                </a:moveTo>
                <a:lnTo>
                  <a:pt x="3548783" y="0"/>
                </a:lnTo>
                <a:lnTo>
                  <a:pt x="3548783" y="597321"/>
                </a:lnTo>
                <a:lnTo>
                  <a:pt x="0" y="59732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85381"/>
            <a:ext cx="9144000" cy="724140"/>
          </a:xfrm>
        </p:spPr>
        <p:txBody>
          <a:bodyPr anchor="t">
            <a:normAutofit/>
          </a:bodyPr>
          <a:lstStyle>
            <a:lvl1pPr algn="ctr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6C6F6325-6660-D91E-94C7-3B8E42963F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524" y="6338154"/>
            <a:ext cx="4710952" cy="20005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3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0146FD4-20F8-2094-1AC8-6B34E01511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836082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</p:spTree>
    <p:extLst>
      <p:ext uri="{BB962C8B-B14F-4D97-AF65-F5344CB8AC3E}">
        <p14:creationId xmlns:p14="http://schemas.microsoft.com/office/powerpoint/2010/main" val="383324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 - Gradi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52BCB2-8543-C67F-3BD2-9057A1C555D0}"/>
              </a:ext>
            </a:extLst>
          </p:cNvPr>
          <p:cNvSpPr/>
          <p:nvPr userDrawn="1"/>
        </p:nvSpPr>
        <p:spPr>
          <a:xfrm>
            <a:off x="0" y="0"/>
            <a:ext cx="12192000" cy="6876795"/>
          </a:xfrm>
          <a:prstGeom prst="rect">
            <a:avLst/>
          </a:prstGeom>
          <a:gradFill flip="none" rotWithShape="1">
            <a:gsLst>
              <a:gs pos="0">
                <a:srgbClr val="51BAC6">
                  <a:alpha val="51000"/>
                </a:srgbClr>
              </a:gs>
              <a:gs pos="73000">
                <a:srgbClr val="007097">
                  <a:alpha val="85778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EDD44FF-DCFC-BDD7-DE91-82F4D5783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" r="100"/>
          <a:stretch>
            <a:fillRect/>
          </a:stretch>
        </p:blipFill>
        <p:spPr>
          <a:xfrm>
            <a:off x="4317023" y="1991329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A54562F-F841-FADB-8ECC-AF30579FA6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836082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85381"/>
            <a:ext cx="9144000" cy="724140"/>
          </a:xfrm>
        </p:spPr>
        <p:txBody>
          <a:bodyPr anchor="t">
            <a:normAutofit/>
          </a:bodyPr>
          <a:lstStyle>
            <a:lvl1pPr algn="ctr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C730DE1A-72FB-354F-1F16-E9EB88C8EC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524" y="6338154"/>
            <a:ext cx="4710952" cy="20005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350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368" y="627068"/>
            <a:ext cx="11474451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369" y="2101854"/>
            <a:ext cx="5634567" cy="476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4138" y="2101854"/>
            <a:ext cx="5636684" cy="476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16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4318" y="4765041"/>
            <a:ext cx="4991420" cy="487680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0EC906C-BCD4-2147-1356-91B6E5DE5F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7588" cy="6858000"/>
          </a:xfrm>
          <a:custGeom>
            <a:avLst/>
            <a:gdLst>
              <a:gd name="connsiteX0" fmla="*/ 0 w 6097588"/>
              <a:gd name="connsiteY0" fmla="*/ 0 h 6858000"/>
              <a:gd name="connsiteX1" fmla="*/ 6097588 w 6097588"/>
              <a:gd name="connsiteY1" fmla="*/ 0 h 6858000"/>
              <a:gd name="connsiteX2" fmla="*/ 6097588 w 6097588"/>
              <a:gd name="connsiteY2" fmla="*/ 1 h 6858000"/>
              <a:gd name="connsiteX3" fmla="*/ 3882396 w 6097588"/>
              <a:gd name="connsiteY3" fmla="*/ 1 h 6858000"/>
              <a:gd name="connsiteX4" fmla="*/ 6086152 w 6097588"/>
              <a:gd name="connsiteY4" fmla="*/ 1988704 h 6858000"/>
              <a:gd name="connsiteX5" fmla="*/ 6097588 w 6097588"/>
              <a:gd name="connsiteY5" fmla="*/ 2215174 h 6858000"/>
              <a:gd name="connsiteX6" fmla="*/ 6097588 w 6097588"/>
              <a:gd name="connsiteY6" fmla="*/ 6858000 h 6858000"/>
              <a:gd name="connsiteX7" fmla="*/ 0 w 609758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7588" h="6858000">
                <a:moveTo>
                  <a:pt x="0" y="0"/>
                </a:moveTo>
                <a:lnTo>
                  <a:pt x="6097588" y="0"/>
                </a:lnTo>
                <a:lnTo>
                  <a:pt x="6097588" y="1"/>
                </a:lnTo>
                <a:lnTo>
                  <a:pt x="3882396" y="1"/>
                </a:lnTo>
                <a:cubicBezTo>
                  <a:pt x="5029350" y="1"/>
                  <a:pt x="5972712" y="871679"/>
                  <a:pt x="6086152" y="1988704"/>
                </a:cubicBezTo>
                <a:lnTo>
                  <a:pt x="6097588" y="2215174"/>
                </a:lnTo>
                <a:lnTo>
                  <a:pt x="6097588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1440000" tIns="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GB" dirty="0"/>
              <a:t>Click icon to replace image, or leave to use current image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4319" y="5364420"/>
            <a:ext cx="4991419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tx2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D30B09D-2B6A-8811-B16F-3980DEB12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2" r="32"/>
          <a:stretch>
            <a:fillRect/>
          </a:stretch>
        </p:blipFill>
        <p:spPr>
          <a:xfrm>
            <a:off x="6629918" y="3766341"/>
            <a:ext cx="3548783" cy="59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0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D7D50AD-D9D5-03D7-9443-BF9FCE92B60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6112" y="-9145"/>
            <a:ext cx="7485888" cy="6867144"/>
          </a:xfrm>
          <a:custGeom>
            <a:avLst/>
            <a:gdLst>
              <a:gd name="connsiteX0" fmla="*/ 2217813 w 7485888"/>
              <a:gd name="connsiteY0" fmla="*/ 0 h 6867144"/>
              <a:gd name="connsiteX1" fmla="*/ 7485888 w 7485888"/>
              <a:gd name="connsiteY1" fmla="*/ 0 h 6867144"/>
              <a:gd name="connsiteX2" fmla="*/ 7485888 w 7485888"/>
              <a:gd name="connsiteY2" fmla="*/ 6867144 h 6867144"/>
              <a:gd name="connsiteX3" fmla="*/ 0 w 7485888"/>
              <a:gd name="connsiteY3" fmla="*/ 6867144 h 6867144"/>
              <a:gd name="connsiteX4" fmla="*/ 0 w 7485888"/>
              <a:gd name="connsiteY4" fmla="*/ 2217813 h 6867144"/>
              <a:gd name="connsiteX5" fmla="*/ 2217813 w 7485888"/>
              <a:gd name="connsiteY5" fmla="*/ 0 h 686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85888" h="6867144">
                <a:moveTo>
                  <a:pt x="2217813" y="0"/>
                </a:moveTo>
                <a:lnTo>
                  <a:pt x="7485888" y="0"/>
                </a:lnTo>
                <a:lnTo>
                  <a:pt x="7485888" y="6867144"/>
                </a:lnTo>
                <a:lnTo>
                  <a:pt x="0" y="6867144"/>
                </a:lnTo>
                <a:lnTo>
                  <a:pt x="0" y="2217813"/>
                </a:lnTo>
                <a:cubicBezTo>
                  <a:pt x="0" y="992949"/>
                  <a:pt x="992949" y="0"/>
                  <a:pt x="2217813" y="0"/>
                </a:cubicBez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1440000" tIns="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GB" dirty="0"/>
              <a:t>Click icon to replace image, or leave to use current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013" y="1655857"/>
            <a:ext cx="3707730" cy="487680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TITLE, 1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3013" y="2305462"/>
            <a:ext cx="3677712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accent3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F88AD65-1F1E-1732-DCE8-16F043460D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72" r="172"/>
          <a:stretch>
            <a:fillRect/>
          </a:stretch>
        </p:blipFill>
        <p:spPr>
          <a:xfrm>
            <a:off x="603013" y="353283"/>
            <a:ext cx="3538832" cy="597321"/>
          </a:xfrm>
          <a:custGeom>
            <a:avLst/>
            <a:gdLst>
              <a:gd name="connsiteX0" fmla="*/ 0 w 3538833"/>
              <a:gd name="connsiteY0" fmla="*/ 0 h 597321"/>
              <a:gd name="connsiteX1" fmla="*/ 3538833 w 3538833"/>
              <a:gd name="connsiteY1" fmla="*/ 0 h 597321"/>
              <a:gd name="connsiteX2" fmla="*/ 3538833 w 3538833"/>
              <a:gd name="connsiteY2" fmla="*/ 597321 h 597321"/>
              <a:gd name="connsiteX3" fmla="*/ 0 w 3538833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8833" h="597321">
                <a:moveTo>
                  <a:pt x="0" y="0"/>
                </a:moveTo>
                <a:lnTo>
                  <a:pt x="3538833" y="0"/>
                </a:lnTo>
                <a:lnTo>
                  <a:pt x="3538833" y="597321"/>
                </a:lnTo>
                <a:lnTo>
                  <a:pt x="0" y="5973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0595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3B68F6F-DC47-F713-7ABA-0494AF2E8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0" r="190"/>
          <a:stretch>
            <a:fillRect/>
          </a:stretch>
        </p:blipFill>
        <p:spPr>
          <a:xfrm>
            <a:off x="6624319" y="3774297"/>
            <a:ext cx="3537534" cy="597321"/>
          </a:xfrm>
          <a:custGeom>
            <a:avLst/>
            <a:gdLst>
              <a:gd name="connsiteX0" fmla="*/ 0 w 3537535"/>
              <a:gd name="connsiteY0" fmla="*/ 0 h 597321"/>
              <a:gd name="connsiteX1" fmla="*/ 3537535 w 3537535"/>
              <a:gd name="connsiteY1" fmla="*/ 0 h 597321"/>
              <a:gd name="connsiteX2" fmla="*/ 3537535 w 3537535"/>
              <a:gd name="connsiteY2" fmla="*/ 597321 h 597321"/>
              <a:gd name="connsiteX3" fmla="*/ 0 w 3537535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7535" h="597321">
                <a:moveTo>
                  <a:pt x="0" y="0"/>
                </a:moveTo>
                <a:lnTo>
                  <a:pt x="3537535" y="0"/>
                </a:lnTo>
                <a:lnTo>
                  <a:pt x="3537535" y="597321"/>
                </a:lnTo>
                <a:lnTo>
                  <a:pt x="0" y="59732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4318" y="4765041"/>
            <a:ext cx="4991420" cy="487680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0EC906C-BCD4-2147-1356-91B6E5DE5F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7588" cy="6858000"/>
          </a:xfrm>
          <a:custGeom>
            <a:avLst/>
            <a:gdLst>
              <a:gd name="connsiteX0" fmla="*/ 0 w 6097588"/>
              <a:gd name="connsiteY0" fmla="*/ 0 h 6858000"/>
              <a:gd name="connsiteX1" fmla="*/ 6097588 w 6097588"/>
              <a:gd name="connsiteY1" fmla="*/ 0 h 6858000"/>
              <a:gd name="connsiteX2" fmla="*/ 6097588 w 6097588"/>
              <a:gd name="connsiteY2" fmla="*/ 1 h 6858000"/>
              <a:gd name="connsiteX3" fmla="*/ 3882396 w 6097588"/>
              <a:gd name="connsiteY3" fmla="*/ 1 h 6858000"/>
              <a:gd name="connsiteX4" fmla="*/ 6086152 w 6097588"/>
              <a:gd name="connsiteY4" fmla="*/ 1988704 h 6858000"/>
              <a:gd name="connsiteX5" fmla="*/ 6097588 w 6097588"/>
              <a:gd name="connsiteY5" fmla="*/ 2215174 h 6858000"/>
              <a:gd name="connsiteX6" fmla="*/ 6097588 w 6097588"/>
              <a:gd name="connsiteY6" fmla="*/ 6858000 h 6858000"/>
              <a:gd name="connsiteX7" fmla="*/ 0 w 609758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7588" h="6858000">
                <a:moveTo>
                  <a:pt x="0" y="0"/>
                </a:moveTo>
                <a:lnTo>
                  <a:pt x="6097588" y="0"/>
                </a:lnTo>
                <a:lnTo>
                  <a:pt x="6097588" y="1"/>
                </a:lnTo>
                <a:lnTo>
                  <a:pt x="3882396" y="1"/>
                </a:lnTo>
                <a:cubicBezTo>
                  <a:pt x="5029350" y="1"/>
                  <a:pt x="5972712" y="871679"/>
                  <a:pt x="6086152" y="1988704"/>
                </a:cubicBezTo>
                <a:lnTo>
                  <a:pt x="6097588" y="2215174"/>
                </a:lnTo>
                <a:lnTo>
                  <a:pt x="6097588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1440000" tIns="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GB"/>
              <a:t>Click icon to replace image, or leave to use current image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4318" y="5364420"/>
            <a:ext cx="4991419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</p:spTree>
    <p:extLst>
      <p:ext uri="{BB962C8B-B14F-4D97-AF65-F5344CB8AC3E}">
        <p14:creationId xmlns:p14="http://schemas.microsoft.com/office/powerpoint/2010/main" val="315749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 - Ligh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F6954B-C599-BA76-8B45-359AD89E54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BA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BD02A7E-740E-A279-5FEA-7BD4834A77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7" r="67"/>
          <a:stretch>
            <a:fillRect/>
          </a:stretch>
        </p:blipFill>
        <p:spPr>
          <a:xfrm>
            <a:off x="3818866" y="3173166"/>
            <a:ext cx="3546301" cy="597321"/>
          </a:xfrm>
          <a:custGeom>
            <a:avLst/>
            <a:gdLst>
              <a:gd name="connsiteX0" fmla="*/ 0 w 3546301"/>
              <a:gd name="connsiteY0" fmla="*/ 0 h 597321"/>
              <a:gd name="connsiteX1" fmla="*/ 3546301 w 3546301"/>
              <a:gd name="connsiteY1" fmla="*/ 0 h 597321"/>
              <a:gd name="connsiteX2" fmla="*/ 3546301 w 3546301"/>
              <a:gd name="connsiteY2" fmla="*/ 597321 h 597321"/>
              <a:gd name="connsiteX3" fmla="*/ 0 w 3546301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6301" h="597321">
                <a:moveTo>
                  <a:pt x="0" y="0"/>
                </a:moveTo>
                <a:lnTo>
                  <a:pt x="3546301" y="0"/>
                </a:lnTo>
                <a:lnTo>
                  <a:pt x="3546301" y="597321"/>
                </a:lnTo>
                <a:lnTo>
                  <a:pt x="0" y="59732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8A02A2-4026-DD59-D1E3-C6C650A1A8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l="34991"/>
          <a:stretch>
            <a:fillRect/>
          </a:stretch>
        </p:blipFill>
        <p:spPr>
          <a:xfrm>
            <a:off x="0" y="386713"/>
            <a:ext cx="3722907" cy="5403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138" y="4045508"/>
            <a:ext cx="5879536" cy="487680"/>
          </a:xfrm>
        </p:spPr>
        <p:txBody>
          <a:bodyPr anchor="t">
            <a:noAutofit/>
          </a:bodyPr>
          <a:lstStyle>
            <a:lvl1pPr>
              <a:defRPr sz="40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138" y="4789301"/>
            <a:ext cx="587953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z="2400" spc="0" smtClean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two lines max</a:t>
            </a:r>
          </a:p>
        </p:txBody>
      </p:sp>
    </p:spTree>
    <p:extLst>
      <p:ext uri="{BB962C8B-B14F-4D97-AF65-F5344CB8AC3E}">
        <p14:creationId xmlns:p14="http://schemas.microsoft.com/office/powerpoint/2010/main" val="36163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C8723A-FD88-2B9B-48CD-4AE13A9214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9000">
                <a:srgbClr val="007097"/>
              </a:gs>
              <a:gs pos="100000">
                <a:srgbClr val="51BAC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45E47A4-74FF-1876-E9E0-B887179FE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9" r="159"/>
          <a:stretch>
            <a:fillRect/>
          </a:stretch>
        </p:blipFill>
        <p:spPr>
          <a:xfrm>
            <a:off x="3818866" y="3173166"/>
            <a:ext cx="3539718" cy="597321"/>
          </a:xfrm>
          <a:custGeom>
            <a:avLst/>
            <a:gdLst>
              <a:gd name="connsiteX0" fmla="*/ 0 w 3539718"/>
              <a:gd name="connsiteY0" fmla="*/ 0 h 597321"/>
              <a:gd name="connsiteX1" fmla="*/ 3539718 w 3539718"/>
              <a:gd name="connsiteY1" fmla="*/ 0 h 597321"/>
              <a:gd name="connsiteX2" fmla="*/ 3539718 w 3539718"/>
              <a:gd name="connsiteY2" fmla="*/ 597321 h 597321"/>
              <a:gd name="connsiteX3" fmla="*/ 0 w 3539718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9718" h="597321">
                <a:moveTo>
                  <a:pt x="0" y="0"/>
                </a:moveTo>
                <a:lnTo>
                  <a:pt x="3539718" y="0"/>
                </a:lnTo>
                <a:lnTo>
                  <a:pt x="3539718" y="597321"/>
                </a:lnTo>
                <a:lnTo>
                  <a:pt x="0" y="59732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8A02A2-4026-DD59-D1E3-C6C650A1A8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l="34991"/>
          <a:stretch>
            <a:fillRect/>
          </a:stretch>
        </p:blipFill>
        <p:spPr>
          <a:xfrm>
            <a:off x="0" y="386713"/>
            <a:ext cx="3722907" cy="5403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138" y="4045508"/>
            <a:ext cx="5879536" cy="487680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GB" sz="4000" cap="none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138" y="4789301"/>
            <a:ext cx="587953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z="2400" spc="0" smtClean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two lines max</a:t>
            </a:r>
          </a:p>
        </p:txBody>
      </p:sp>
    </p:spTree>
    <p:extLst>
      <p:ext uri="{BB962C8B-B14F-4D97-AF65-F5344CB8AC3E}">
        <p14:creationId xmlns:p14="http://schemas.microsoft.com/office/powerpoint/2010/main" val="288629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4A1C7B6-6C13-AE9C-3C62-9E98FEC3A2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7" r="107"/>
          <a:stretch>
            <a:fillRect/>
          </a:stretch>
        </p:blipFill>
        <p:spPr>
          <a:xfrm>
            <a:off x="3818866" y="3173166"/>
            <a:ext cx="3543467" cy="597321"/>
          </a:xfrm>
          <a:custGeom>
            <a:avLst/>
            <a:gdLst>
              <a:gd name="connsiteX0" fmla="*/ 0 w 3543468"/>
              <a:gd name="connsiteY0" fmla="*/ 0 h 597321"/>
              <a:gd name="connsiteX1" fmla="*/ 3543468 w 3543468"/>
              <a:gd name="connsiteY1" fmla="*/ 0 h 597321"/>
              <a:gd name="connsiteX2" fmla="*/ 3543468 w 3543468"/>
              <a:gd name="connsiteY2" fmla="*/ 597321 h 597321"/>
              <a:gd name="connsiteX3" fmla="*/ 0 w 3543468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468" h="597321">
                <a:moveTo>
                  <a:pt x="0" y="0"/>
                </a:moveTo>
                <a:lnTo>
                  <a:pt x="3543468" y="0"/>
                </a:lnTo>
                <a:lnTo>
                  <a:pt x="3543468" y="597321"/>
                </a:lnTo>
                <a:lnTo>
                  <a:pt x="0" y="59732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8A02A2-4026-DD59-D1E3-C6C650A1A8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l="34991"/>
          <a:stretch>
            <a:fillRect/>
          </a:stretch>
        </p:blipFill>
        <p:spPr>
          <a:xfrm>
            <a:off x="0" y="386713"/>
            <a:ext cx="3722907" cy="5403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138" y="4045508"/>
            <a:ext cx="5879536" cy="487680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GB" sz="4000" cap="none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138" y="4789301"/>
            <a:ext cx="587953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z="2400" spc="0" smtClean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two lines max</a:t>
            </a:r>
          </a:p>
        </p:txBody>
      </p:sp>
    </p:spTree>
    <p:extLst>
      <p:ext uri="{BB962C8B-B14F-4D97-AF65-F5344CB8AC3E}">
        <p14:creationId xmlns:p14="http://schemas.microsoft.com/office/powerpoint/2010/main" val="184976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A - L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8548DB3-5FA5-6F6A-3AA5-2C0CA25160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anchor="t">
            <a:normAutofit/>
          </a:bodyPr>
          <a:lstStyle>
            <a:lvl1pPr algn="ctr">
              <a:defRPr sz="32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SECTION TITLE, TWO LINES MAX</a:t>
            </a:r>
            <a:endParaRPr lang="en-GB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AF0AE71-7165-889B-63D5-0607685FB4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" r="153"/>
          <a:stretch>
            <a:fillRect/>
          </a:stretch>
        </p:blipFill>
        <p:spPr>
          <a:xfrm>
            <a:off x="5893363" y="2385300"/>
            <a:ext cx="405272" cy="381981"/>
          </a:xfrm>
          <a:custGeom>
            <a:avLst/>
            <a:gdLst>
              <a:gd name="connsiteX0" fmla="*/ 0 w 405272"/>
              <a:gd name="connsiteY0" fmla="*/ 0 h 381981"/>
              <a:gd name="connsiteX1" fmla="*/ 405272 w 405272"/>
              <a:gd name="connsiteY1" fmla="*/ 0 h 381981"/>
              <a:gd name="connsiteX2" fmla="*/ 405272 w 405272"/>
              <a:gd name="connsiteY2" fmla="*/ 381981 h 381981"/>
              <a:gd name="connsiteX3" fmla="*/ 0 w 405272"/>
              <a:gd name="connsiteY3" fmla="*/ 381981 h 38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272" h="381981">
                <a:moveTo>
                  <a:pt x="0" y="0"/>
                </a:moveTo>
                <a:lnTo>
                  <a:pt x="405272" y="0"/>
                </a:lnTo>
                <a:lnTo>
                  <a:pt x="405272" y="381981"/>
                </a:lnTo>
                <a:lnTo>
                  <a:pt x="0" y="381981"/>
                </a:lnTo>
                <a:close/>
              </a:path>
            </a:pathLst>
          </a:cu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B98CCE-C912-F05C-416F-1847A22EC4C4}"/>
              </a:ext>
            </a:extLst>
          </p:cNvPr>
          <p:cNvCxnSpPr/>
          <p:nvPr userDrawn="1"/>
        </p:nvCxnSpPr>
        <p:spPr>
          <a:xfrm>
            <a:off x="3339303" y="257629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/>
          <p:nvPr userDrawn="1"/>
        </p:nvCxnSpPr>
        <p:spPr>
          <a:xfrm>
            <a:off x="6461138" y="256178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5C13BC-EC0B-34A5-C215-B1C731FDE040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36C69F-3A01-A89A-BFCB-DB82CF6055C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822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A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B98CCE-C912-F05C-416F-1847A22EC4C4}"/>
              </a:ext>
            </a:extLst>
          </p:cNvPr>
          <p:cNvCxnSpPr/>
          <p:nvPr userDrawn="1"/>
        </p:nvCxnSpPr>
        <p:spPr>
          <a:xfrm>
            <a:off x="3339303" y="257629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/>
          <p:nvPr userDrawn="1"/>
        </p:nvCxnSpPr>
        <p:spPr>
          <a:xfrm>
            <a:off x="6461138" y="256178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43A1EA2B-B457-F3D3-7C04-090B8E309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47081BF-77B2-B90A-1ADE-3EFB9AD5CA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" r="153"/>
          <a:stretch>
            <a:fillRect/>
          </a:stretch>
        </p:blipFill>
        <p:spPr>
          <a:xfrm>
            <a:off x="5893363" y="2385300"/>
            <a:ext cx="405272" cy="381981"/>
          </a:xfrm>
          <a:custGeom>
            <a:avLst/>
            <a:gdLst>
              <a:gd name="connsiteX0" fmla="*/ 0 w 405272"/>
              <a:gd name="connsiteY0" fmla="*/ 0 h 381981"/>
              <a:gd name="connsiteX1" fmla="*/ 405272 w 405272"/>
              <a:gd name="connsiteY1" fmla="*/ 0 h 381981"/>
              <a:gd name="connsiteX2" fmla="*/ 405272 w 405272"/>
              <a:gd name="connsiteY2" fmla="*/ 381981 h 381981"/>
              <a:gd name="connsiteX3" fmla="*/ 0 w 405272"/>
              <a:gd name="connsiteY3" fmla="*/ 381981 h 38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272" h="381981">
                <a:moveTo>
                  <a:pt x="0" y="0"/>
                </a:moveTo>
                <a:lnTo>
                  <a:pt x="405272" y="0"/>
                </a:lnTo>
                <a:lnTo>
                  <a:pt x="405272" y="381981"/>
                </a:lnTo>
                <a:lnTo>
                  <a:pt x="0" y="381981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71B294-40FE-FD32-6D97-67A20981FD7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8C5AA6-7014-3B5C-D392-1C232F930D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25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A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B98CCE-C912-F05C-416F-1847A22EC4C4}"/>
              </a:ext>
            </a:extLst>
          </p:cNvPr>
          <p:cNvCxnSpPr/>
          <p:nvPr userDrawn="1"/>
        </p:nvCxnSpPr>
        <p:spPr>
          <a:xfrm>
            <a:off x="3339303" y="257629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/>
          <p:nvPr userDrawn="1"/>
        </p:nvCxnSpPr>
        <p:spPr>
          <a:xfrm>
            <a:off x="6461138" y="256178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C1FFE48-A5C0-BD4C-D723-1FA951A1C6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171F9F9-DF5A-268F-A958-1CCA5BFB9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" r="153"/>
          <a:stretch>
            <a:fillRect/>
          </a:stretch>
        </p:blipFill>
        <p:spPr>
          <a:xfrm>
            <a:off x="5893363" y="2385300"/>
            <a:ext cx="405272" cy="381981"/>
          </a:xfrm>
          <a:custGeom>
            <a:avLst/>
            <a:gdLst>
              <a:gd name="connsiteX0" fmla="*/ 0 w 405272"/>
              <a:gd name="connsiteY0" fmla="*/ 0 h 381981"/>
              <a:gd name="connsiteX1" fmla="*/ 405272 w 405272"/>
              <a:gd name="connsiteY1" fmla="*/ 0 h 381981"/>
              <a:gd name="connsiteX2" fmla="*/ 405272 w 405272"/>
              <a:gd name="connsiteY2" fmla="*/ 381981 h 381981"/>
              <a:gd name="connsiteX3" fmla="*/ 0 w 405272"/>
              <a:gd name="connsiteY3" fmla="*/ 381981 h 38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272" h="381981">
                <a:moveTo>
                  <a:pt x="0" y="0"/>
                </a:moveTo>
                <a:lnTo>
                  <a:pt x="405272" y="0"/>
                </a:lnTo>
                <a:lnTo>
                  <a:pt x="405272" y="381981"/>
                </a:lnTo>
                <a:lnTo>
                  <a:pt x="0" y="381981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47176C-56B1-9C31-4802-ED63C650911C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336888-07D9-FC85-AA36-E9B8C3CF09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57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B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39FD6C-45B2-0B09-69A3-FC7E41F381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E5E151-6FD1-B396-CA69-E453F83E3042}"/>
              </a:ext>
            </a:extLst>
          </p:cNvPr>
          <p:cNvSpPr/>
          <p:nvPr userDrawn="1"/>
        </p:nvSpPr>
        <p:spPr>
          <a:xfrm>
            <a:off x="0" y="-9397"/>
            <a:ext cx="12204026" cy="6876795"/>
          </a:xfrm>
          <a:prstGeom prst="rect">
            <a:avLst/>
          </a:prstGeom>
          <a:gradFill flip="none" rotWithShape="1">
            <a:gsLst>
              <a:gs pos="0">
                <a:srgbClr val="51BAC6"/>
              </a:gs>
              <a:gs pos="77000">
                <a:srgbClr val="007097">
                  <a:alpha val="76000"/>
                  <a:lumMod val="10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>
            <a:cxnSpLocks/>
          </p:cNvCxnSpPr>
          <p:nvPr userDrawn="1"/>
        </p:nvCxnSpPr>
        <p:spPr>
          <a:xfrm>
            <a:off x="8014447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9504D18-C553-0C90-CA1C-91BE27ED5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5E53FFC-0A27-2F00-E952-F56226BA8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" r="100"/>
          <a:stretch>
            <a:fillRect/>
          </a:stretch>
        </p:blipFill>
        <p:spPr>
          <a:xfrm>
            <a:off x="4317023" y="2137614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91C85D-B513-088A-E9A3-26E2FB80DADF}"/>
              </a:ext>
            </a:extLst>
          </p:cNvPr>
          <p:cNvCxnSpPr>
            <a:cxnSpLocks/>
          </p:cNvCxnSpPr>
          <p:nvPr userDrawn="1"/>
        </p:nvCxnSpPr>
        <p:spPr>
          <a:xfrm>
            <a:off x="3339303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003E2-77A9-7C90-5DEE-C8B7DA953F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65EA28-7CBC-812F-9AB4-B0BFC9736A68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8433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227013"/>
            <a:ext cx="103589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2286" y="1416053"/>
            <a:ext cx="10358967" cy="4799013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584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B - Navy">
    <p:bg>
      <p:bgPr>
        <a:solidFill>
          <a:srgbClr val="11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5AF471-3301-EDCE-7645-887CD0990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BD8A56-562C-D981-D028-1188A6DFC833}"/>
              </a:ext>
            </a:extLst>
          </p:cNvPr>
          <p:cNvSpPr/>
          <p:nvPr userDrawn="1"/>
        </p:nvSpPr>
        <p:spPr>
          <a:xfrm>
            <a:off x="0" y="-9397"/>
            <a:ext cx="12204026" cy="6876795"/>
          </a:xfrm>
          <a:prstGeom prst="rect">
            <a:avLst/>
          </a:prstGeom>
          <a:solidFill>
            <a:srgbClr val="11273F">
              <a:alpha val="8384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BB57CE0-6176-332C-D048-E8F3DBFBC4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627CA5-A353-8337-B8B7-08FD39EAB66D}"/>
              </a:ext>
            </a:extLst>
          </p:cNvPr>
          <p:cNvCxnSpPr>
            <a:cxnSpLocks/>
          </p:cNvCxnSpPr>
          <p:nvPr userDrawn="1"/>
        </p:nvCxnSpPr>
        <p:spPr>
          <a:xfrm>
            <a:off x="8014447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EA57BB35-8A55-F693-841D-A0618E8ABA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00" r="100"/>
          <a:stretch>
            <a:fillRect/>
          </a:stretch>
        </p:blipFill>
        <p:spPr>
          <a:xfrm>
            <a:off x="4317023" y="2137614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3BF493-9077-35B1-5C9C-28A179FA2369}"/>
              </a:ext>
            </a:extLst>
          </p:cNvPr>
          <p:cNvCxnSpPr>
            <a:cxnSpLocks/>
          </p:cNvCxnSpPr>
          <p:nvPr userDrawn="1"/>
        </p:nvCxnSpPr>
        <p:spPr>
          <a:xfrm>
            <a:off x="3339303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6B76086-C78A-C0EC-E942-F99C0083FF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D1F770-88E5-C7E4-DC26-67989A474CAB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591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B - Gradient">
    <p:bg>
      <p:bgPr>
        <a:solidFill>
          <a:srgbClr val="11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2D0FF6-CE42-959B-EA10-190EBF872B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CD97B7-A79C-AB7C-A049-D780DF162EB4}"/>
              </a:ext>
            </a:extLst>
          </p:cNvPr>
          <p:cNvSpPr/>
          <p:nvPr userDrawn="1"/>
        </p:nvSpPr>
        <p:spPr>
          <a:xfrm>
            <a:off x="-12026" y="-9397"/>
            <a:ext cx="12204026" cy="6876795"/>
          </a:xfrm>
          <a:prstGeom prst="rect">
            <a:avLst/>
          </a:prstGeom>
          <a:gradFill flip="none" rotWithShape="1">
            <a:gsLst>
              <a:gs pos="0">
                <a:srgbClr val="11273F">
                  <a:alpha val="92000"/>
                </a:srgbClr>
              </a:gs>
              <a:gs pos="100000">
                <a:srgbClr val="007097">
                  <a:lumMod val="94882"/>
                  <a:alpha val="76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A382D85-3E5B-4AED-9FDA-3940711DFA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C9EF88-5918-A61A-2D0F-EA3F83C60585}"/>
              </a:ext>
            </a:extLst>
          </p:cNvPr>
          <p:cNvCxnSpPr>
            <a:cxnSpLocks/>
          </p:cNvCxnSpPr>
          <p:nvPr userDrawn="1"/>
        </p:nvCxnSpPr>
        <p:spPr>
          <a:xfrm>
            <a:off x="8014447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A4F01F10-ACC7-7F31-0722-E85656163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" r="100"/>
          <a:stretch>
            <a:fillRect/>
          </a:stretch>
        </p:blipFill>
        <p:spPr>
          <a:xfrm>
            <a:off x="4317023" y="2137614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11302E-2B1F-ED09-F6F7-BF9276D6899D}"/>
              </a:ext>
            </a:extLst>
          </p:cNvPr>
          <p:cNvCxnSpPr>
            <a:cxnSpLocks/>
          </p:cNvCxnSpPr>
          <p:nvPr userDrawn="1"/>
        </p:nvCxnSpPr>
        <p:spPr>
          <a:xfrm>
            <a:off x="3339303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3829879-11F8-2D8A-645A-DB4990D96B1F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87CDE-F7D8-48E2-66BF-16D269C625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021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C - Ligh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4922" y="2654257"/>
            <a:ext cx="5000815" cy="886255"/>
          </a:xfrm>
        </p:spPr>
        <p:txBody>
          <a:bodyPr anchor="b">
            <a:normAutofit/>
          </a:bodyPr>
          <a:lstStyle>
            <a:lvl1pPr>
              <a:defRPr sz="3200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INSERT SECTION TITLE, THREE LINES MAX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4922" y="3797130"/>
            <a:ext cx="500081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tx2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F9FB52-0C75-1B89-1DEE-665F6D08EB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43600" cy="6858000"/>
          </a:xfrm>
          <a:custGeom>
            <a:avLst/>
            <a:gdLst>
              <a:gd name="connsiteX0" fmla="*/ 0 w 5943600"/>
              <a:gd name="connsiteY0" fmla="*/ 0 h 6858000"/>
              <a:gd name="connsiteX1" fmla="*/ 4205159 w 5943600"/>
              <a:gd name="connsiteY1" fmla="*/ 0 h 6858000"/>
              <a:gd name="connsiteX2" fmla="*/ 4220317 w 5943600"/>
              <a:gd name="connsiteY2" fmla="*/ 766 h 6858000"/>
              <a:gd name="connsiteX3" fmla="*/ 5943600 w 5943600"/>
              <a:gd name="connsiteY3" fmla="*/ 1910400 h 6858000"/>
              <a:gd name="connsiteX4" fmla="*/ 5943600 w 5943600"/>
              <a:gd name="connsiteY4" fmla="*/ 6858000 h 6858000"/>
              <a:gd name="connsiteX5" fmla="*/ 0 w 59436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3600" h="6858000">
                <a:moveTo>
                  <a:pt x="0" y="0"/>
                </a:moveTo>
                <a:lnTo>
                  <a:pt x="4205159" y="0"/>
                </a:lnTo>
                <a:lnTo>
                  <a:pt x="4220317" y="766"/>
                </a:lnTo>
                <a:cubicBezTo>
                  <a:pt x="5188259" y="99065"/>
                  <a:pt x="5943600" y="916524"/>
                  <a:pt x="5943600" y="1910400"/>
                </a:cubicBezTo>
                <a:lnTo>
                  <a:pt x="59436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1080000" tIns="0" rIns="1080000" bIns="144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Click icon to replace image, or leave to use current image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5D473A6D-2D0A-4646-8235-AEAD8F8C46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31859" y="452540"/>
            <a:ext cx="3245295" cy="130166"/>
          </a:xfrm>
        </p:spPr>
        <p:txBody>
          <a:bodyPr>
            <a:normAutofit/>
          </a:bodyPr>
          <a:lstStyle>
            <a:lvl1pPr marL="0" indent="0" algn="r">
              <a:buNone/>
              <a:defRPr sz="1100" cap="all" spc="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9A5BE68-38B4-55FA-67BC-794BA7907A9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EA1E97-F005-B013-7D25-89D8705A0B51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91734BB-977B-41AB-CC2C-9BE186AC07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5" r="75"/>
          <a:stretch>
            <a:fillRect/>
          </a:stretch>
        </p:blipFill>
        <p:spPr>
          <a:xfrm>
            <a:off x="9749307" y="285281"/>
            <a:ext cx="1866431" cy="3144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366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C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208" y="3131504"/>
            <a:ext cx="3707730" cy="886255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8208" y="4294254"/>
            <a:ext cx="3677712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accent3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650522B-4B7F-C56E-1048-7832C60E6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5" r="75"/>
          <a:stretch>
            <a:fillRect/>
          </a:stretch>
        </p:blipFill>
        <p:spPr>
          <a:xfrm>
            <a:off x="603013" y="353283"/>
            <a:ext cx="3545704" cy="597321"/>
          </a:xfrm>
          <a:custGeom>
            <a:avLst/>
            <a:gdLst>
              <a:gd name="connsiteX0" fmla="*/ 0 w 3545704"/>
              <a:gd name="connsiteY0" fmla="*/ 0 h 597321"/>
              <a:gd name="connsiteX1" fmla="*/ 3545704 w 3545704"/>
              <a:gd name="connsiteY1" fmla="*/ 0 h 597321"/>
              <a:gd name="connsiteX2" fmla="*/ 3545704 w 3545704"/>
              <a:gd name="connsiteY2" fmla="*/ 597321 h 597321"/>
              <a:gd name="connsiteX3" fmla="*/ 0 w 3545704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5704" h="597321">
                <a:moveTo>
                  <a:pt x="0" y="0"/>
                </a:moveTo>
                <a:lnTo>
                  <a:pt x="3545704" y="0"/>
                </a:lnTo>
                <a:lnTo>
                  <a:pt x="3545704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C37178-CF1C-34F0-85A3-6A7C41A99646}"/>
              </a:ext>
            </a:extLst>
          </p:cNvPr>
          <p:cNvCxnSpPr>
            <a:cxnSpLocks/>
          </p:cNvCxnSpPr>
          <p:nvPr userDrawn="1"/>
        </p:nvCxnSpPr>
        <p:spPr>
          <a:xfrm>
            <a:off x="588710" y="3097385"/>
            <a:ext cx="0" cy="920375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776AA3D1-6647-156D-66B7-8E15BCE8C9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51070" y="-6604"/>
            <a:ext cx="6740930" cy="6864604"/>
          </a:xfrm>
          <a:custGeom>
            <a:avLst/>
            <a:gdLst>
              <a:gd name="connsiteX0" fmla="*/ 0 w 6740930"/>
              <a:gd name="connsiteY0" fmla="*/ 0 h 6864604"/>
              <a:gd name="connsiteX1" fmla="*/ 6740930 w 6740930"/>
              <a:gd name="connsiteY1" fmla="*/ 0 h 6864604"/>
              <a:gd name="connsiteX2" fmla="*/ 6740930 w 6740930"/>
              <a:gd name="connsiteY2" fmla="*/ 6864604 h 6864604"/>
              <a:gd name="connsiteX3" fmla="*/ 0 w 6740930"/>
              <a:gd name="connsiteY3" fmla="*/ 6864604 h 6864604"/>
              <a:gd name="connsiteX4" fmla="*/ 0 w 6740930"/>
              <a:gd name="connsiteY4" fmla="*/ 2217130 h 6864604"/>
              <a:gd name="connsiteX5" fmla="*/ 2210526 w 6740930"/>
              <a:gd name="connsiteY5" fmla="*/ 6604 h 6864604"/>
              <a:gd name="connsiteX6" fmla="*/ 0 w 6740930"/>
              <a:gd name="connsiteY6" fmla="*/ 6604 h 686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40930" h="6864604">
                <a:moveTo>
                  <a:pt x="0" y="0"/>
                </a:moveTo>
                <a:lnTo>
                  <a:pt x="6740930" y="0"/>
                </a:lnTo>
                <a:lnTo>
                  <a:pt x="6740930" y="6864604"/>
                </a:lnTo>
                <a:lnTo>
                  <a:pt x="0" y="6864604"/>
                </a:lnTo>
                <a:lnTo>
                  <a:pt x="0" y="2217130"/>
                </a:lnTo>
                <a:cubicBezTo>
                  <a:pt x="0" y="996290"/>
                  <a:pt x="989686" y="6604"/>
                  <a:pt x="2210526" y="6604"/>
                </a:cubicBezTo>
                <a:lnTo>
                  <a:pt x="0" y="6604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144000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US"/>
              <a:t>Click icon to replace image, or leave to use current image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B2EA3-1E9E-A915-16A5-37D106481D6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928FA-CC17-1802-1922-E7D2752A0B2A}"/>
              </a:ext>
            </a:extLst>
          </p:cNvPr>
          <p:cNvSpPr txBox="1"/>
          <p:nvPr userDrawn="1"/>
        </p:nvSpPr>
        <p:spPr>
          <a:xfrm>
            <a:off x="393342" y="6437059"/>
            <a:ext cx="2573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itchFamily="2" charset="77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Poppins" pitchFamily="2" charset="77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Poppins" pitchFamily="2" charset="77"/>
              <a:ea typeface="Poppins" panose="00000500000000000000" pitchFamily="2" charset="0"/>
              <a:cs typeface="Poppins" pitchFamily="2" charset="77"/>
            </a:endParaRPr>
          </a:p>
          <a:p>
            <a:pPr algn="r">
              <a:defRPr/>
            </a:pPr>
            <a:endParaRPr kumimoji="0" lang="en-US" sz="70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itchFamily="2" charset="77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410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C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4922" y="2654257"/>
            <a:ext cx="5000815" cy="886255"/>
          </a:xfrm>
        </p:spPr>
        <p:txBody>
          <a:bodyPr anchor="b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SECTION TITLE, THREE LINES MAX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4922" y="3797130"/>
            <a:ext cx="500081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F9FB52-0C75-1B89-1DEE-665F6D08EB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43600" cy="6858000"/>
          </a:xfrm>
          <a:custGeom>
            <a:avLst/>
            <a:gdLst>
              <a:gd name="connsiteX0" fmla="*/ 0 w 5943600"/>
              <a:gd name="connsiteY0" fmla="*/ 0 h 6858000"/>
              <a:gd name="connsiteX1" fmla="*/ 4205159 w 5943600"/>
              <a:gd name="connsiteY1" fmla="*/ 0 h 6858000"/>
              <a:gd name="connsiteX2" fmla="*/ 4220317 w 5943600"/>
              <a:gd name="connsiteY2" fmla="*/ 766 h 6858000"/>
              <a:gd name="connsiteX3" fmla="*/ 5943600 w 5943600"/>
              <a:gd name="connsiteY3" fmla="*/ 1910400 h 6858000"/>
              <a:gd name="connsiteX4" fmla="*/ 5943600 w 5943600"/>
              <a:gd name="connsiteY4" fmla="*/ 6858000 h 6858000"/>
              <a:gd name="connsiteX5" fmla="*/ 0 w 59436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3600" h="6858000">
                <a:moveTo>
                  <a:pt x="0" y="0"/>
                </a:moveTo>
                <a:lnTo>
                  <a:pt x="4205159" y="0"/>
                </a:lnTo>
                <a:lnTo>
                  <a:pt x="4220317" y="766"/>
                </a:lnTo>
                <a:cubicBezTo>
                  <a:pt x="5188259" y="99065"/>
                  <a:pt x="5943600" y="916524"/>
                  <a:pt x="5943600" y="1910400"/>
                </a:cubicBezTo>
                <a:lnTo>
                  <a:pt x="59436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741" r="-1368"/>
            </a:stretch>
          </a:blipFill>
        </p:spPr>
        <p:txBody>
          <a:bodyPr wrap="square" lIns="1080000" tIns="0" rIns="1080000" bIns="144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icon to replace image, or leave to use current image</a:t>
            </a:r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F443CE55-2908-52D8-BA70-A51FC8BC30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31859" y="452540"/>
            <a:ext cx="3245295" cy="130166"/>
          </a:xfrm>
        </p:spPr>
        <p:txBody>
          <a:bodyPr>
            <a:normAutofit/>
          </a:bodyPr>
          <a:lstStyle>
            <a:lvl1pPr marL="0" indent="0" algn="r">
              <a:buNone/>
              <a:defRPr sz="1100" cap="all" spc="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FC4B1AA-3D1A-DAC9-3751-5FE9ADC44B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5" r="75"/>
          <a:stretch>
            <a:fillRect/>
          </a:stretch>
        </p:blipFill>
        <p:spPr>
          <a:xfrm>
            <a:off x="9749307" y="285281"/>
            <a:ext cx="1866431" cy="314425"/>
          </a:xfrm>
          <a:custGeom>
            <a:avLst/>
            <a:gdLst>
              <a:gd name="connsiteX0" fmla="*/ 0 w 1866431"/>
              <a:gd name="connsiteY0" fmla="*/ 0 h 314425"/>
              <a:gd name="connsiteX1" fmla="*/ 1866431 w 1866431"/>
              <a:gd name="connsiteY1" fmla="*/ 0 h 314425"/>
              <a:gd name="connsiteX2" fmla="*/ 1866431 w 1866431"/>
              <a:gd name="connsiteY2" fmla="*/ 314425 h 314425"/>
              <a:gd name="connsiteX3" fmla="*/ 0 w 1866431"/>
              <a:gd name="connsiteY3" fmla="*/ 314425 h 3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6431" h="314425">
                <a:moveTo>
                  <a:pt x="0" y="0"/>
                </a:moveTo>
                <a:lnTo>
                  <a:pt x="1866431" y="0"/>
                </a:lnTo>
                <a:lnTo>
                  <a:pt x="1866431" y="314425"/>
                </a:lnTo>
                <a:lnTo>
                  <a:pt x="0" y="314425"/>
                </a:ln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F843A4-886B-D48A-014C-6CE94F71238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6C0E1A9-1BF5-5866-E1F5-A5DA97E002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35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0416-7FB7-4FA9-9E98-668C4F1260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5C695A37-7A15-CE59-31DA-784B5569CFD9}"/>
              </a:ext>
            </a:extLst>
          </p:cNvPr>
          <p:cNvGrpSpPr/>
          <p:nvPr userDrawn="1"/>
        </p:nvGrpSpPr>
        <p:grpSpPr>
          <a:xfrm>
            <a:off x="10218519" y="-1"/>
            <a:ext cx="1973481" cy="591266"/>
            <a:chOff x="10218519" y="-1"/>
            <a:chExt cx="1973481" cy="591266"/>
          </a:xfrm>
        </p:grpSpPr>
        <p:sp>
          <p:nvSpPr>
            <p:cNvPr id="12" name="Round Single Corner Rectangle 1">
              <a:extLst>
                <a:ext uri="{FF2B5EF4-FFF2-40B4-BE49-F238E27FC236}">
                  <a16:creationId xmlns:a16="http://schemas.microsoft.com/office/drawing/2014/main" id="{8A7A4A06-4983-11E9-62F3-834733D413A8}"/>
                </a:ext>
              </a:extLst>
            </p:cNvPr>
            <p:cNvSpPr/>
            <p:nvPr userDrawn="1"/>
          </p:nvSpPr>
          <p:spPr>
            <a:xfrm rot="10800000">
              <a:off x="10218519" y="-1"/>
              <a:ext cx="1973481" cy="591266"/>
            </a:xfrm>
            <a:prstGeom prst="round1Rect">
              <a:avLst>
                <a:gd name="adj" fmla="val 50000"/>
              </a:avLst>
            </a:prstGeom>
            <a:gradFill flip="none" rotWithShape="1">
              <a:gsLst>
                <a:gs pos="0">
                  <a:srgbClr val="51BAC6"/>
                </a:gs>
                <a:gs pos="72000">
                  <a:srgbClr val="007097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5D50226-52DC-BC11-0264-19487D6016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" r="50"/>
            <a:stretch>
              <a:fillRect/>
            </a:stretch>
          </p:blipFill>
          <p:spPr>
            <a:xfrm>
              <a:off x="10470034" y="168050"/>
              <a:ext cx="1426692" cy="240227"/>
            </a:xfrm>
            <a:custGeom>
              <a:avLst/>
              <a:gdLst>
                <a:gd name="connsiteX0" fmla="*/ 0 w 1426692"/>
                <a:gd name="connsiteY0" fmla="*/ 0 h 240227"/>
                <a:gd name="connsiteX1" fmla="*/ 1426692 w 1426692"/>
                <a:gd name="connsiteY1" fmla="*/ 0 h 240227"/>
                <a:gd name="connsiteX2" fmla="*/ 1426692 w 1426692"/>
                <a:gd name="connsiteY2" fmla="*/ 240227 h 240227"/>
                <a:gd name="connsiteX3" fmla="*/ 0 w 1426692"/>
                <a:gd name="connsiteY3" fmla="*/ 240227 h 2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6692" h="240227">
                  <a:moveTo>
                    <a:pt x="0" y="0"/>
                  </a:moveTo>
                  <a:lnTo>
                    <a:pt x="1426692" y="0"/>
                  </a:lnTo>
                  <a:lnTo>
                    <a:pt x="1426692" y="240227"/>
                  </a:lnTo>
                  <a:lnTo>
                    <a:pt x="0" y="240227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48822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Light,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0416-7FB7-4FA9-9E98-668C4F1260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5D50226-52DC-BC11-0264-19487D601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FF2E61D-141C-1B80-F976-E19906F6AF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51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Light,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0416-7FB7-4FA9-9E98-668C4F1260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5D50226-52DC-BC11-0264-19487D601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CE02BDF-750B-76D6-3FCF-D59F34ED2FB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0A4E85E-2181-5256-418E-B3E0351ABF6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5CA5-D7DC-C8C1-BACF-C7C9A9366DD1}"/>
              </a:ext>
            </a:extLst>
          </p:cNvPr>
          <p:cNvSpPr txBox="1"/>
          <p:nvPr userDrawn="1"/>
        </p:nvSpPr>
        <p:spPr>
          <a:xfrm>
            <a:off x="9698804" y="652409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400" dirty="0" err="1"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67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34E73-F6EE-FCB3-EDA4-99C3F8B6908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43B9A7-A38A-A8F4-4E95-60C289DC1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31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Navy, one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34E73-F6EE-FCB3-EDA4-99C3F8B6908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43B9A7-A38A-A8F4-4E95-60C289DC1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DA48475B-9124-6B48-0828-C8804C713B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50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8288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A90E337-F800-1146-8455-677861B99144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25868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Navy,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34E73-F6EE-FCB3-EDA4-99C3F8B6908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43B9A7-A38A-A8F4-4E95-60C289DC1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1CCC11F8-54EE-305D-C0EB-2E9F0800F5C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14">
            <a:extLst>
              <a:ext uri="{FF2B5EF4-FFF2-40B4-BE49-F238E27FC236}">
                <a16:creationId xmlns:a16="http://schemas.microsoft.com/office/drawing/2014/main" id="{1C27EBC0-8EB9-16BA-52FE-080D97A3315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996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Gradient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653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Gradient, one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16D3CC97-C4F4-D2BD-529E-A66AD5D9BDA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11038690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95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Gradient, two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EF702978-BDBF-4340-D077-AFE766AB609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14">
            <a:extLst>
              <a:ext uri="{FF2B5EF4-FFF2-40B4-BE49-F238E27FC236}">
                <a16:creationId xmlns:a16="http://schemas.microsoft.com/office/drawing/2014/main" id="{F9AA003C-290A-0DFF-85E6-7C0B60F907F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95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1112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Light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21BB7DB7-EB4F-B435-3B11-7E5F3C61729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881188"/>
            <a:ext cx="11041063" cy="42195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02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Light, two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EE494CC5-1310-627F-3E61-637289421ED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881188"/>
            <a:ext cx="5233989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1D8BFF54-1481-4F72-34A4-BCAFE16E256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881188"/>
            <a:ext cx="5233989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26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9304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Navy, one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C27A1EFF-04FB-2488-C214-DAA7E60BBD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881188"/>
            <a:ext cx="11041063" cy="4219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152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Navy,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FFEB5248-BBCC-C52D-8105-CFD0864A48B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881187"/>
            <a:ext cx="5233989" cy="4219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5821712C-E5F3-7FE0-8DF1-89E40FB9392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881187"/>
            <a:ext cx="5233989" cy="4219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39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eypoint Questio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question"/>
          <p:cNvSpPr>
            <a:spLocks noGrp="1"/>
          </p:cNvSpPr>
          <p:nvPr>
            <p:ph type="body" idx="10" hasCustomPrompt="1"/>
          </p:nvPr>
        </p:nvSpPr>
        <p:spPr>
          <a:xfrm>
            <a:off x="912283" y="1522413"/>
            <a:ext cx="10367432" cy="685800"/>
          </a:xfrm>
        </p:spPr>
        <p:txBody>
          <a:bodyPr/>
          <a:lstStyle>
            <a:lvl1pPr marL="0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1pPr>
            <a:lvl2pPr marL="522288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2pPr>
            <a:lvl3pPr marL="979488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3pPr>
            <a:lvl4pPr marL="1371600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4pPr>
            <a:lvl5pPr marL="1762125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add question here</a:t>
            </a:r>
          </a:p>
        </p:txBody>
      </p:sp>
      <p:sp>
        <p:nvSpPr>
          <p:cNvPr id="4" name="choices"/>
          <p:cNvSpPr>
            <a:spLocks noGrp="1"/>
          </p:cNvSpPr>
          <p:nvPr>
            <p:ph type="body" sz="quarter" idx="11" hasCustomPrompt="1"/>
          </p:nvPr>
        </p:nvSpPr>
        <p:spPr>
          <a:xfrm>
            <a:off x="912284" y="2360613"/>
            <a:ext cx="4955645" cy="3810000"/>
          </a:xfrm>
          <a:prstGeom prst="rect">
            <a:avLst/>
          </a:prstGeom>
        </p:spPr>
        <p:txBody>
          <a:bodyPr>
            <a:normAutofit/>
          </a:bodyPr>
          <a:lstStyle>
            <a:lvl1pPr marL="612775" indent="-51435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1pPr>
            <a:lvl2pPr marL="1036638" indent="-51435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2pPr>
            <a:lvl3pPr marL="1436688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3pPr>
            <a:lvl4pPr marL="1828800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4pPr>
            <a:lvl5pPr marL="2219325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5pPr>
          </a:lstStyle>
          <a:p>
            <a:pPr lvl="0"/>
            <a:r>
              <a:rPr lang="en-US"/>
              <a:t>Click to add choices here</a:t>
            </a:r>
          </a:p>
        </p:txBody>
      </p:sp>
      <p:sp>
        <p:nvSpPr>
          <p:cNvPr id="5" name="chartPosition"/>
          <p:cNvSpPr>
            <a:spLocks noGrp="1"/>
          </p:cNvSpPr>
          <p:nvPr>
            <p:ph type="chart" sz="quarter" idx="12"/>
          </p:nvPr>
        </p:nvSpPr>
        <p:spPr>
          <a:xfrm>
            <a:off x="6324072" y="2360613"/>
            <a:ext cx="4955645" cy="381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Gradient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57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Gradient, one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CD494C47-7EB1-778D-8E8D-F9B083D437B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881187"/>
            <a:ext cx="11038690" cy="4219575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96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Gradient, 2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0759E707-DCA2-463B-B122-8E8FD068FBA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881187"/>
            <a:ext cx="5233989" cy="4219575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322BD962-21A8-77EF-A04A-9880A7616B9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4677" y="1881187"/>
            <a:ext cx="5233989" cy="4219575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3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378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Light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5AADD19D-3364-F0BC-02EE-DAFB7F0746F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23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Light, two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92FE8A9E-8CBF-D59B-B346-65321BF9A41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E17F7ABF-4844-8057-161C-06B08E8CC6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84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8808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Navy, one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F83E2442-000C-E719-A7FC-6417F48516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69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Navy,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D24081CE-F9F8-6639-FAB4-C7720220F47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68465ECB-2ADF-1C06-DE74-4BE82580E63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71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Gradient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798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eypoint Clock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Oval 2" hidden="1"/>
          <p:cNvSpPr/>
          <p:nvPr userDrawn="1">
            <p:custDataLst>
              <p:tags r:id="rId1"/>
            </p:custDataLst>
          </p:nvPr>
        </p:nvSpPr>
        <p:spPr bwMode="auto">
          <a:xfrm>
            <a:off x="10922001" y="5905503"/>
            <a:ext cx="846667" cy="483015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7974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Gradient, one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0009E-BD10-09D6-995A-7B0C9EEBE54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87603FF7-FC4E-F626-82FE-9F8A275BB0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11038690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16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Only - Gradient, two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B2E146D1-E769-5E86-7BC6-9A78F4A0DF3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0E3DF9A5-918D-6E13-C020-E75FA2358A2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6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55EB2F3-8AEC-6FB2-AF44-0AEA88A8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BAB8717-4E68-B4DE-B020-1DDA53E1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56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E1795CA-C7D8-5620-63CC-7EB9E6085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67F182-DB73-88DE-61C8-7BFC29613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7EDA31-CEB4-76E2-DA93-7483D30DA8B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0744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Gradient">
    <p:bg>
      <p:bgPr>
        <a:gradFill flip="none" rotWithShape="1">
          <a:gsLst>
            <a:gs pos="38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E1795CA-C7D8-5620-63CC-7EB9E6085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67F182-DB73-88DE-61C8-7BFC29613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197E7E-4FF3-0A33-8B60-1D9DA45B2741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265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07264" y="6322423"/>
            <a:ext cx="5350933" cy="30480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000"/>
            </a:lvl1pPr>
            <a:lvl2pPr marL="457200" indent="0">
              <a:buNone/>
              <a:defRPr sz="105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>
          <a:xfrm>
            <a:off x="6624320" y="6323295"/>
            <a:ext cx="5350933" cy="304800"/>
          </a:xfrm>
        </p:spPr>
        <p:txBody>
          <a:bodyPr anchor="b"/>
          <a:lstStyle>
            <a:lvl1pPr marL="0" indent="0" algn="r">
              <a:spcBef>
                <a:spcPts val="0"/>
              </a:spcBef>
              <a:buNone/>
              <a:defRPr sz="1000"/>
            </a:lvl1pPr>
            <a:lvl2pPr marL="457200" indent="0">
              <a:buNone/>
              <a:defRPr sz="105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68539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3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25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5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2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3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3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1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2509" y="434477"/>
            <a:ext cx="10743624" cy="122827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034" y="1898655"/>
            <a:ext cx="10729577" cy="4396829"/>
          </a:xfrm>
        </p:spPr>
        <p:txBody>
          <a:bodyPr/>
          <a:lstStyle>
            <a:lvl1pPr marL="195263" indent="-195263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800"/>
            </a:lvl1pPr>
            <a:lvl2pPr marL="628650" indent="-28733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600"/>
            </a:lvl2pPr>
            <a:lvl3pPr marL="914400" indent="-23018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lvl3pPr>
            <a:lvl4pPr marL="1255713" indent="-2857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200"/>
            </a:lvl4pPr>
            <a:lvl5pPr marL="1543050" indent="-231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12"/>
          <p:cNvSpPr>
            <a:spLocks noGrp="1"/>
          </p:cNvSpPr>
          <p:nvPr>
            <p:ph sz="quarter" idx="10"/>
          </p:nvPr>
        </p:nvSpPr>
        <p:spPr>
          <a:xfrm>
            <a:off x="678637" y="6384577"/>
            <a:ext cx="10720361" cy="30638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200"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580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568" y="4857756"/>
            <a:ext cx="11423651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568" y="3203577"/>
            <a:ext cx="11423651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8" indent="0">
              <a:buNone/>
              <a:defRPr sz="1800"/>
            </a:lvl2pPr>
            <a:lvl3pPr marL="914115" indent="0">
              <a:buNone/>
              <a:defRPr sz="1700"/>
            </a:lvl3pPr>
            <a:lvl4pPr marL="1371173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7" indent="0">
              <a:buNone/>
              <a:defRPr sz="1400"/>
            </a:lvl7pPr>
            <a:lvl8pPr marL="3199405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201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33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713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3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5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1166" y="0"/>
            <a:ext cx="6076951" cy="68580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937" r="40746" b="20589"/>
          <a:stretch>
            <a:fillRect/>
          </a:stretch>
        </p:blipFill>
        <p:spPr bwMode="auto">
          <a:xfrm>
            <a:off x="-924984" y="0"/>
            <a:ext cx="7418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2063751" y="1666875"/>
            <a:ext cx="1014518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967" y="306388"/>
            <a:ext cx="3706284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1037" y="4119592"/>
            <a:ext cx="5488163" cy="452408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b="0" i="0" cap="none" spc="0" baseline="0">
                <a:solidFill>
                  <a:schemeClr val="bg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743200" y="1143000"/>
            <a:ext cx="5488163" cy="2941364"/>
          </a:xfrm>
          <a:prstGeom prst="rect">
            <a:avLst/>
          </a:prstGeom>
        </p:spPr>
        <p:txBody>
          <a:bodyPr lIns="274320" anchor="b">
            <a:normAutofit/>
          </a:bodyPr>
          <a:lstStyle>
            <a:lvl1pPr algn="l">
              <a:lnSpc>
                <a:spcPct val="100000"/>
              </a:lnSpc>
              <a:defRPr sz="4000" b="0" i="0" spc="-100" baseline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24540" y="4572000"/>
            <a:ext cx="5486400" cy="6096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2000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21167" y="6569076"/>
            <a:ext cx="12230100" cy="288925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8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3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369" y="2101854"/>
            <a:ext cx="5634567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4138" y="2101854"/>
            <a:ext cx="5636684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68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8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65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5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CE21D-A8D6-E345-2E52-D1F16327D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DBFDEF-155D-CA12-854D-D0A390525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F2A7F-3D04-93C6-4F03-DE7587BEE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61CD2-6479-0F2B-417E-F8BE15EC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CFA66-6D39-9596-8CF5-3DCA2EA18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08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758F3-5E26-B40A-295D-CBC51FEA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CAF8-08E9-8B22-0B38-D918232C2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C3B55-2BBD-54C4-54A0-D20591E5A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3D191-49C9-78BC-0E8A-E806C3B1C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D1B3E-7AA8-0000-8C55-82D47333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6252A-ACE1-E7D5-EAE3-CB12D5174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A503A-7604-1A02-66BA-950AE22F7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5102E-A554-E4F8-AF80-CC4280C0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2155-DE7B-C39B-7889-D842A7F38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0308B-F57E-156A-8E98-7FD18059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F335B-3284-4CEF-D801-882A07470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8F5AB-0A37-7BAF-DA8C-3C3B4436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80FF4-4E7E-265F-4B68-F6E018BE4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9E5AD-00B6-5E3B-2C69-F261AC3C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AC1BD-A1F1-7A71-9DD9-A28916419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3F5D7-89BB-895D-EC03-7C1156D5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9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4" y="303219"/>
            <a:ext cx="12096751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1" y="1692275"/>
            <a:ext cx="5937251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15" indent="0">
              <a:buNone/>
              <a:defRPr sz="1800" b="1"/>
            </a:lvl3pPr>
            <a:lvl4pPr marL="1371173" indent="0">
              <a:buNone/>
              <a:defRPr sz="1700" b="1"/>
            </a:lvl4pPr>
            <a:lvl5pPr marL="1828231" indent="0">
              <a:buNone/>
              <a:defRPr sz="1700" b="1"/>
            </a:lvl5pPr>
            <a:lvl6pPr marL="2285289" indent="0">
              <a:buNone/>
              <a:defRPr sz="1700" b="1"/>
            </a:lvl6pPr>
            <a:lvl7pPr marL="2742347" indent="0">
              <a:buNone/>
              <a:defRPr sz="1700" b="1"/>
            </a:lvl7pPr>
            <a:lvl8pPr marL="3199405" indent="0">
              <a:buNone/>
              <a:defRPr sz="1700" b="1"/>
            </a:lvl8pPr>
            <a:lvl9pPr marL="365646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101" y="2397125"/>
            <a:ext cx="5937251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8371" y="1692275"/>
            <a:ext cx="5941484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15" indent="0">
              <a:buNone/>
              <a:defRPr sz="1800" b="1"/>
            </a:lvl3pPr>
            <a:lvl4pPr marL="1371173" indent="0">
              <a:buNone/>
              <a:defRPr sz="1700" b="1"/>
            </a:lvl4pPr>
            <a:lvl5pPr marL="1828231" indent="0">
              <a:buNone/>
              <a:defRPr sz="1700" b="1"/>
            </a:lvl5pPr>
            <a:lvl6pPr marL="2285289" indent="0">
              <a:buNone/>
              <a:defRPr sz="1700" b="1"/>
            </a:lvl6pPr>
            <a:lvl7pPr marL="2742347" indent="0">
              <a:buNone/>
              <a:defRPr sz="1700" b="1"/>
            </a:lvl7pPr>
            <a:lvl8pPr marL="3199405" indent="0">
              <a:buNone/>
              <a:defRPr sz="1700" b="1"/>
            </a:lvl8pPr>
            <a:lvl9pPr marL="365646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8371" y="2397125"/>
            <a:ext cx="5941484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9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B6B6B-8A82-FF93-3CB0-4743BFE8E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FA010-07A8-BC41-81BC-E2EC6D6D0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A8074C-F769-0422-2F37-00180B47B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D6DDEF-BD03-7CF9-5062-66D3B215B1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B97E8B-88E2-CDBD-3300-2F1820DCF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D768F7-5136-C25B-1F48-FAABD157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1E5320-CC2E-FA85-F894-A79FABB32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59B87A-28AE-66E3-1447-64901A60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8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36196-12A6-BE5A-92B7-AEA7A1DF5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AAEF7A-0C02-8A2B-D98A-6DE36DD10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6A64D0-C33F-C35F-F4EE-526E28A00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A7FC3-6A8C-3376-3EAB-C7BB3C7C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1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391FBF-D45B-2B8A-CBE9-3A0876372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9185E-12B6-681E-9CA7-0D818567C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4CDEB-05F3-1285-4BC2-67AACBAE8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2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E3955-87D7-F431-97D6-FC813D8A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2DFA5-574E-EB42-231C-96F577AB3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8C62EC-48AA-EF3C-4143-64EA45BCB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ED386-CA0C-A205-3C77-C6494CA5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CC7263-CD9E-AA84-EBF7-88FA9105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78A1B0-D2FA-C6E9-B483-7B9D5866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8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C4B60-5F29-08E1-C698-6628B3444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F90D1A-D02E-77CD-DDDB-712DDBA0B6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09971-5C78-AAD7-3047-CD79242C5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0F449-4A16-AEE7-7544-D88F7E105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5A72B-1EA7-1033-F382-088EC8703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5C155-14BE-2956-5ACB-B8E33DAEB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4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C8E5-8F1E-C5B6-A529-E0D964E6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472523-135F-5916-57D6-7A2D3A978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016D4-A68E-C841-12EA-1AD816C30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55D5C-3CD1-696A-33F8-54DC282E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C950D-1B42-4A3E-CF90-6EE1977A0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5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2DC85F-49AA-C3A0-5810-718A958997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8BAD1-B077-561D-4BD5-682563337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A03AE-D651-B73E-B4FB-6B8568292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0D748-BE3C-FF37-B122-592DC3078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1B0FE-636C-3777-9BF4-A65DAE19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5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1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0E30D-4530-4E24-BC5C-4B2AAA3CF5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9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2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068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0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73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86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7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0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6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7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1166" y="0"/>
            <a:ext cx="6076951" cy="68580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7" r="39926" b="20589"/>
          <a:stretch>
            <a:fillRect/>
          </a:stretch>
        </p:blipFill>
        <p:spPr bwMode="auto">
          <a:xfrm>
            <a:off x="-924985" y="0"/>
            <a:ext cx="75209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2063751" y="1666875"/>
            <a:ext cx="1014518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967" y="306388"/>
            <a:ext cx="3706284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1037" y="4119592"/>
            <a:ext cx="5488163" cy="452408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b="0" i="0" cap="none" spc="0" baseline="0">
                <a:solidFill>
                  <a:schemeClr val="bg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743200" y="1143000"/>
            <a:ext cx="5488163" cy="2941364"/>
          </a:xfrm>
          <a:prstGeom prst="rect">
            <a:avLst/>
          </a:prstGeom>
        </p:spPr>
        <p:txBody>
          <a:bodyPr lIns="274320" anchor="b">
            <a:normAutofit/>
          </a:bodyPr>
          <a:lstStyle>
            <a:lvl1pPr algn="l">
              <a:lnSpc>
                <a:spcPct val="100000"/>
              </a:lnSpc>
              <a:defRPr sz="4000" b="0" i="0" spc="-100" baseline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24540" y="4572000"/>
            <a:ext cx="5486400" cy="6096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sz="2000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21167" y="6569076"/>
            <a:ext cx="12230100" cy="288925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4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 - Light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825E20-2D5F-9CD7-3734-91F97CAFB236}"/>
              </a:ext>
            </a:extLst>
          </p:cNvPr>
          <p:cNvSpPr/>
          <p:nvPr userDrawn="1"/>
        </p:nvSpPr>
        <p:spPr>
          <a:xfrm>
            <a:off x="0" y="-9397"/>
            <a:ext cx="12192000" cy="6876795"/>
          </a:xfrm>
          <a:prstGeom prst="rect">
            <a:avLst/>
          </a:prstGeom>
          <a:gradFill>
            <a:gsLst>
              <a:gs pos="100000">
                <a:srgbClr val="51BAC6">
                  <a:alpha val="68000"/>
                </a:srgbClr>
              </a:gs>
              <a:gs pos="60000">
                <a:srgbClr val="51BAC6">
                  <a:tint val="44500"/>
                  <a:satMod val="160000"/>
                  <a:alpha val="89000"/>
                </a:srgbClr>
              </a:gs>
              <a:gs pos="14000">
                <a:srgbClr val="51BAC6">
                  <a:tint val="23500"/>
                  <a:satMod val="16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85381"/>
            <a:ext cx="9144000" cy="724140"/>
          </a:xfrm>
        </p:spPr>
        <p:txBody>
          <a:bodyPr anchor="t">
            <a:normAutofit/>
          </a:bodyPr>
          <a:lstStyle>
            <a:lvl1pPr algn="ctr">
              <a:defRPr sz="4800" cap="none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28914A7D-0A7C-5739-6E78-071BD0B1A8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524" y="6338154"/>
            <a:ext cx="4710952" cy="20005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A47870E-4D40-0E50-4E18-B70022CEC3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836082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A51A621-D4C6-C285-8A8E-BA181DBAB2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2" r="32"/>
          <a:stretch>
            <a:fillRect/>
          </a:stretch>
        </p:blipFill>
        <p:spPr>
          <a:xfrm>
            <a:off x="4317023" y="1991329"/>
            <a:ext cx="3548783" cy="5973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811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34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 - Nav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4DDE85-4BC5-EB4B-E1A6-4D644C9EF6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8F15F3-632B-A6F0-F6CB-DD8CFD7BFB65}"/>
              </a:ext>
            </a:extLst>
          </p:cNvPr>
          <p:cNvSpPr/>
          <p:nvPr userDrawn="1"/>
        </p:nvSpPr>
        <p:spPr>
          <a:xfrm>
            <a:off x="0" y="-9397"/>
            <a:ext cx="12192000" cy="6876795"/>
          </a:xfrm>
          <a:prstGeom prst="rect">
            <a:avLst/>
          </a:prstGeom>
          <a:gradFill flip="none" rotWithShape="1">
            <a:gsLst>
              <a:gs pos="0">
                <a:srgbClr val="11273F">
                  <a:alpha val="92000"/>
                </a:srgbClr>
              </a:gs>
              <a:gs pos="100000">
                <a:srgbClr val="007097">
                  <a:lumMod val="94882"/>
                  <a:alpha val="76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5CF7F8B-E6A4-89E4-50C3-98ECF551D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2" r="32"/>
          <a:stretch>
            <a:fillRect/>
          </a:stretch>
        </p:blipFill>
        <p:spPr>
          <a:xfrm>
            <a:off x="4317023" y="1991329"/>
            <a:ext cx="3548783" cy="597321"/>
          </a:xfrm>
          <a:custGeom>
            <a:avLst/>
            <a:gdLst>
              <a:gd name="connsiteX0" fmla="*/ 0 w 3548783"/>
              <a:gd name="connsiteY0" fmla="*/ 0 h 597321"/>
              <a:gd name="connsiteX1" fmla="*/ 3548783 w 3548783"/>
              <a:gd name="connsiteY1" fmla="*/ 0 h 597321"/>
              <a:gd name="connsiteX2" fmla="*/ 3548783 w 3548783"/>
              <a:gd name="connsiteY2" fmla="*/ 597321 h 597321"/>
              <a:gd name="connsiteX3" fmla="*/ 0 w 3548783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8783" h="597321">
                <a:moveTo>
                  <a:pt x="0" y="0"/>
                </a:moveTo>
                <a:lnTo>
                  <a:pt x="3548783" y="0"/>
                </a:lnTo>
                <a:lnTo>
                  <a:pt x="3548783" y="597321"/>
                </a:lnTo>
                <a:lnTo>
                  <a:pt x="0" y="59732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85381"/>
            <a:ext cx="9144000" cy="724140"/>
          </a:xfrm>
        </p:spPr>
        <p:txBody>
          <a:bodyPr anchor="t">
            <a:normAutofit/>
          </a:bodyPr>
          <a:lstStyle>
            <a:lvl1pPr algn="ctr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6C6F6325-6660-D91E-94C7-3B8E42963F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524" y="6338154"/>
            <a:ext cx="4710952" cy="20005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3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00146FD4-20F8-2094-1AC8-6B34E01511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836082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</p:spTree>
    <p:extLst>
      <p:ext uri="{BB962C8B-B14F-4D97-AF65-F5344CB8AC3E}">
        <p14:creationId xmlns:p14="http://schemas.microsoft.com/office/powerpoint/2010/main" val="107885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 - Gradi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52BCB2-8543-C67F-3BD2-9057A1C555D0}"/>
              </a:ext>
            </a:extLst>
          </p:cNvPr>
          <p:cNvSpPr/>
          <p:nvPr userDrawn="1"/>
        </p:nvSpPr>
        <p:spPr>
          <a:xfrm>
            <a:off x="0" y="0"/>
            <a:ext cx="12192000" cy="6876795"/>
          </a:xfrm>
          <a:prstGeom prst="rect">
            <a:avLst/>
          </a:prstGeom>
          <a:gradFill flip="none" rotWithShape="1">
            <a:gsLst>
              <a:gs pos="0">
                <a:srgbClr val="51BAC6">
                  <a:alpha val="51000"/>
                </a:srgbClr>
              </a:gs>
              <a:gs pos="73000">
                <a:srgbClr val="007097">
                  <a:alpha val="85778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EDD44FF-DCFC-BDD7-DE91-82F4D5783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" r="100"/>
          <a:stretch>
            <a:fillRect/>
          </a:stretch>
        </p:blipFill>
        <p:spPr>
          <a:xfrm>
            <a:off x="4317023" y="1991329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A54562F-F841-FADB-8ECC-AF30579FA6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836082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85381"/>
            <a:ext cx="9144000" cy="724140"/>
          </a:xfrm>
        </p:spPr>
        <p:txBody>
          <a:bodyPr anchor="t">
            <a:normAutofit/>
          </a:bodyPr>
          <a:lstStyle>
            <a:lvl1pPr algn="ctr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C730DE1A-72FB-354F-1F16-E9EB88C8EC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40524" y="6338154"/>
            <a:ext cx="4710952" cy="20005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51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4318" y="4765041"/>
            <a:ext cx="4991420" cy="487680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0EC906C-BCD4-2147-1356-91B6E5DE5F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7588" cy="6858000"/>
          </a:xfrm>
          <a:custGeom>
            <a:avLst/>
            <a:gdLst>
              <a:gd name="connsiteX0" fmla="*/ 0 w 6097588"/>
              <a:gd name="connsiteY0" fmla="*/ 0 h 6858000"/>
              <a:gd name="connsiteX1" fmla="*/ 6097588 w 6097588"/>
              <a:gd name="connsiteY1" fmla="*/ 0 h 6858000"/>
              <a:gd name="connsiteX2" fmla="*/ 6097588 w 6097588"/>
              <a:gd name="connsiteY2" fmla="*/ 1 h 6858000"/>
              <a:gd name="connsiteX3" fmla="*/ 3882396 w 6097588"/>
              <a:gd name="connsiteY3" fmla="*/ 1 h 6858000"/>
              <a:gd name="connsiteX4" fmla="*/ 6086152 w 6097588"/>
              <a:gd name="connsiteY4" fmla="*/ 1988704 h 6858000"/>
              <a:gd name="connsiteX5" fmla="*/ 6097588 w 6097588"/>
              <a:gd name="connsiteY5" fmla="*/ 2215174 h 6858000"/>
              <a:gd name="connsiteX6" fmla="*/ 6097588 w 6097588"/>
              <a:gd name="connsiteY6" fmla="*/ 6858000 h 6858000"/>
              <a:gd name="connsiteX7" fmla="*/ 0 w 609758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7588" h="6858000">
                <a:moveTo>
                  <a:pt x="0" y="0"/>
                </a:moveTo>
                <a:lnTo>
                  <a:pt x="6097588" y="0"/>
                </a:lnTo>
                <a:lnTo>
                  <a:pt x="6097588" y="1"/>
                </a:lnTo>
                <a:lnTo>
                  <a:pt x="3882396" y="1"/>
                </a:lnTo>
                <a:cubicBezTo>
                  <a:pt x="5029350" y="1"/>
                  <a:pt x="5972712" y="871679"/>
                  <a:pt x="6086152" y="1988704"/>
                </a:cubicBezTo>
                <a:lnTo>
                  <a:pt x="6097588" y="2215174"/>
                </a:lnTo>
                <a:lnTo>
                  <a:pt x="6097588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1440000" tIns="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GB" dirty="0"/>
              <a:t>Click icon to replace image, or leave to use current image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4319" y="5364420"/>
            <a:ext cx="4991419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tx2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D30B09D-2B6A-8811-B16F-3980DEB12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2" r="32"/>
          <a:stretch>
            <a:fillRect/>
          </a:stretch>
        </p:blipFill>
        <p:spPr>
          <a:xfrm>
            <a:off x="6629918" y="3766341"/>
            <a:ext cx="3548783" cy="59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1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D7D50AD-D9D5-03D7-9443-BF9FCE92B60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6112" y="-9145"/>
            <a:ext cx="7485888" cy="6867144"/>
          </a:xfrm>
          <a:custGeom>
            <a:avLst/>
            <a:gdLst>
              <a:gd name="connsiteX0" fmla="*/ 2217813 w 7485888"/>
              <a:gd name="connsiteY0" fmla="*/ 0 h 6867144"/>
              <a:gd name="connsiteX1" fmla="*/ 7485888 w 7485888"/>
              <a:gd name="connsiteY1" fmla="*/ 0 h 6867144"/>
              <a:gd name="connsiteX2" fmla="*/ 7485888 w 7485888"/>
              <a:gd name="connsiteY2" fmla="*/ 6867144 h 6867144"/>
              <a:gd name="connsiteX3" fmla="*/ 0 w 7485888"/>
              <a:gd name="connsiteY3" fmla="*/ 6867144 h 6867144"/>
              <a:gd name="connsiteX4" fmla="*/ 0 w 7485888"/>
              <a:gd name="connsiteY4" fmla="*/ 2217813 h 6867144"/>
              <a:gd name="connsiteX5" fmla="*/ 2217813 w 7485888"/>
              <a:gd name="connsiteY5" fmla="*/ 0 h 686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85888" h="6867144">
                <a:moveTo>
                  <a:pt x="2217813" y="0"/>
                </a:moveTo>
                <a:lnTo>
                  <a:pt x="7485888" y="0"/>
                </a:lnTo>
                <a:lnTo>
                  <a:pt x="7485888" y="6867144"/>
                </a:lnTo>
                <a:lnTo>
                  <a:pt x="0" y="6867144"/>
                </a:lnTo>
                <a:lnTo>
                  <a:pt x="0" y="2217813"/>
                </a:lnTo>
                <a:cubicBezTo>
                  <a:pt x="0" y="992949"/>
                  <a:pt x="992949" y="0"/>
                  <a:pt x="2217813" y="0"/>
                </a:cubicBez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1440000" tIns="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GB" dirty="0"/>
              <a:t>Click icon to replace image, or leave to use current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013" y="1655857"/>
            <a:ext cx="3707730" cy="487680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TITLE, 1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3013" y="2305462"/>
            <a:ext cx="3677712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accent3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F88AD65-1F1E-1732-DCE8-16F043460D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72" r="172"/>
          <a:stretch>
            <a:fillRect/>
          </a:stretch>
        </p:blipFill>
        <p:spPr>
          <a:xfrm>
            <a:off x="603013" y="353283"/>
            <a:ext cx="3538832" cy="597321"/>
          </a:xfrm>
          <a:custGeom>
            <a:avLst/>
            <a:gdLst>
              <a:gd name="connsiteX0" fmla="*/ 0 w 3538833"/>
              <a:gd name="connsiteY0" fmla="*/ 0 h 597321"/>
              <a:gd name="connsiteX1" fmla="*/ 3538833 w 3538833"/>
              <a:gd name="connsiteY1" fmla="*/ 0 h 597321"/>
              <a:gd name="connsiteX2" fmla="*/ 3538833 w 3538833"/>
              <a:gd name="connsiteY2" fmla="*/ 597321 h 597321"/>
              <a:gd name="connsiteX3" fmla="*/ 0 w 3538833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8833" h="597321">
                <a:moveTo>
                  <a:pt x="0" y="0"/>
                </a:moveTo>
                <a:lnTo>
                  <a:pt x="3538833" y="0"/>
                </a:lnTo>
                <a:lnTo>
                  <a:pt x="3538833" y="597321"/>
                </a:lnTo>
                <a:lnTo>
                  <a:pt x="0" y="5973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739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3B68F6F-DC47-F713-7ABA-0494AF2E8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0" r="190"/>
          <a:stretch>
            <a:fillRect/>
          </a:stretch>
        </p:blipFill>
        <p:spPr>
          <a:xfrm>
            <a:off x="6624319" y="3774297"/>
            <a:ext cx="3537534" cy="597321"/>
          </a:xfrm>
          <a:custGeom>
            <a:avLst/>
            <a:gdLst>
              <a:gd name="connsiteX0" fmla="*/ 0 w 3537535"/>
              <a:gd name="connsiteY0" fmla="*/ 0 h 597321"/>
              <a:gd name="connsiteX1" fmla="*/ 3537535 w 3537535"/>
              <a:gd name="connsiteY1" fmla="*/ 0 h 597321"/>
              <a:gd name="connsiteX2" fmla="*/ 3537535 w 3537535"/>
              <a:gd name="connsiteY2" fmla="*/ 597321 h 597321"/>
              <a:gd name="connsiteX3" fmla="*/ 0 w 3537535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7535" h="597321">
                <a:moveTo>
                  <a:pt x="0" y="0"/>
                </a:moveTo>
                <a:lnTo>
                  <a:pt x="3537535" y="0"/>
                </a:lnTo>
                <a:lnTo>
                  <a:pt x="3537535" y="597321"/>
                </a:lnTo>
                <a:lnTo>
                  <a:pt x="0" y="59732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4318" y="4765041"/>
            <a:ext cx="4991420" cy="487680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0EC906C-BCD4-2147-1356-91B6E5DE5F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7588" cy="6858000"/>
          </a:xfrm>
          <a:custGeom>
            <a:avLst/>
            <a:gdLst>
              <a:gd name="connsiteX0" fmla="*/ 0 w 6097588"/>
              <a:gd name="connsiteY0" fmla="*/ 0 h 6858000"/>
              <a:gd name="connsiteX1" fmla="*/ 6097588 w 6097588"/>
              <a:gd name="connsiteY1" fmla="*/ 0 h 6858000"/>
              <a:gd name="connsiteX2" fmla="*/ 6097588 w 6097588"/>
              <a:gd name="connsiteY2" fmla="*/ 1 h 6858000"/>
              <a:gd name="connsiteX3" fmla="*/ 3882396 w 6097588"/>
              <a:gd name="connsiteY3" fmla="*/ 1 h 6858000"/>
              <a:gd name="connsiteX4" fmla="*/ 6086152 w 6097588"/>
              <a:gd name="connsiteY4" fmla="*/ 1988704 h 6858000"/>
              <a:gd name="connsiteX5" fmla="*/ 6097588 w 6097588"/>
              <a:gd name="connsiteY5" fmla="*/ 2215174 h 6858000"/>
              <a:gd name="connsiteX6" fmla="*/ 6097588 w 6097588"/>
              <a:gd name="connsiteY6" fmla="*/ 6858000 h 6858000"/>
              <a:gd name="connsiteX7" fmla="*/ 0 w 609758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7588" h="6858000">
                <a:moveTo>
                  <a:pt x="0" y="0"/>
                </a:moveTo>
                <a:lnTo>
                  <a:pt x="6097588" y="0"/>
                </a:lnTo>
                <a:lnTo>
                  <a:pt x="6097588" y="1"/>
                </a:lnTo>
                <a:lnTo>
                  <a:pt x="3882396" y="1"/>
                </a:lnTo>
                <a:cubicBezTo>
                  <a:pt x="5029350" y="1"/>
                  <a:pt x="5972712" y="871679"/>
                  <a:pt x="6086152" y="1988704"/>
                </a:cubicBezTo>
                <a:lnTo>
                  <a:pt x="6097588" y="2215174"/>
                </a:lnTo>
                <a:lnTo>
                  <a:pt x="6097588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lIns="1440000" tIns="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GB"/>
              <a:t>Click icon to replace image, or leave to use current image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4318" y="5364420"/>
            <a:ext cx="4991419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</p:spTree>
    <p:extLst>
      <p:ext uri="{BB962C8B-B14F-4D97-AF65-F5344CB8AC3E}">
        <p14:creationId xmlns:p14="http://schemas.microsoft.com/office/powerpoint/2010/main" val="383297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 - Ligh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F6954B-C599-BA76-8B45-359AD89E54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BA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BD02A7E-740E-A279-5FEA-7BD4834A77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7" r="67"/>
          <a:stretch>
            <a:fillRect/>
          </a:stretch>
        </p:blipFill>
        <p:spPr>
          <a:xfrm>
            <a:off x="3818866" y="3173166"/>
            <a:ext cx="3546301" cy="597321"/>
          </a:xfrm>
          <a:custGeom>
            <a:avLst/>
            <a:gdLst>
              <a:gd name="connsiteX0" fmla="*/ 0 w 3546301"/>
              <a:gd name="connsiteY0" fmla="*/ 0 h 597321"/>
              <a:gd name="connsiteX1" fmla="*/ 3546301 w 3546301"/>
              <a:gd name="connsiteY1" fmla="*/ 0 h 597321"/>
              <a:gd name="connsiteX2" fmla="*/ 3546301 w 3546301"/>
              <a:gd name="connsiteY2" fmla="*/ 597321 h 597321"/>
              <a:gd name="connsiteX3" fmla="*/ 0 w 3546301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6301" h="597321">
                <a:moveTo>
                  <a:pt x="0" y="0"/>
                </a:moveTo>
                <a:lnTo>
                  <a:pt x="3546301" y="0"/>
                </a:lnTo>
                <a:lnTo>
                  <a:pt x="3546301" y="597321"/>
                </a:lnTo>
                <a:lnTo>
                  <a:pt x="0" y="59732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8A02A2-4026-DD59-D1E3-C6C650A1A8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l="34991"/>
          <a:stretch>
            <a:fillRect/>
          </a:stretch>
        </p:blipFill>
        <p:spPr>
          <a:xfrm>
            <a:off x="0" y="386713"/>
            <a:ext cx="3722907" cy="5403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138" y="4045508"/>
            <a:ext cx="5879536" cy="487680"/>
          </a:xfrm>
        </p:spPr>
        <p:txBody>
          <a:bodyPr anchor="t">
            <a:noAutofit/>
          </a:bodyPr>
          <a:lstStyle>
            <a:lvl1pPr>
              <a:defRPr sz="40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138" y="4789301"/>
            <a:ext cx="587953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z="2400" spc="0" smtClean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two lines max</a:t>
            </a:r>
          </a:p>
        </p:txBody>
      </p:sp>
    </p:spTree>
    <p:extLst>
      <p:ext uri="{BB962C8B-B14F-4D97-AF65-F5344CB8AC3E}">
        <p14:creationId xmlns:p14="http://schemas.microsoft.com/office/powerpoint/2010/main" val="234751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C8723A-FD88-2B9B-48CD-4AE13A9214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9000">
                <a:srgbClr val="007097"/>
              </a:gs>
              <a:gs pos="100000">
                <a:srgbClr val="51BAC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45E47A4-74FF-1876-E9E0-B887179FE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9" r="159"/>
          <a:stretch>
            <a:fillRect/>
          </a:stretch>
        </p:blipFill>
        <p:spPr>
          <a:xfrm>
            <a:off x="3818866" y="3173166"/>
            <a:ext cx="3539718" cy="597321"/>
          </a:xfrm>
          <a:custGeom>
            <a:avLst/>
            <a:gdLst>
              <a:gd name="connsiteX0" fmla="*/ 0 w 3539718"/>
              <a:gd name="connsiteY0" fmla="*/ 0 h 597321"/>
              <a:gd name="connsiteX1" fmla="*/ 3539718 w 3539718"/>
              <a:gd name="connsiteY1" fmla="*/ 0 h 597321"/>
              <a:gd name="connsiteX2" fmla="*/ 3539718 w 3539718"/>
              <a:gd name="connsiteY2" fmla="*/ 597321 h 597321"/>
              <a:gd name="connsiteX3" fmla="*/ 0 w 3539718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9718" h="597321">
                <a:moveTo>
                  <a:pt x="0" y="0"/>
                </a:moveTo>
                <a:lnTo>
                  <a:pt x="3539718" y="0"/>
                </a:lnTo>
                <a:lnTo>
                  <a:pt x="3539718" y="597321"/>
                </a:lnTo>
                <a:lnTo>
                  <a:pt x="0" y="59732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8A02A2-4026-DD59-D1E3-C6C650A1A8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l="34991"/>
          <a:stretch>
            <a:fillRect/>
          </a:stretch>
        </p:blipFill>
        <p:spPr>
          <a:xfrm>
            <a:off x="0" y="386713"/>
            <a:ext cx="3722907" cy="5403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138" y="4045508"/>
            <a:ext cx="5879536" cy="487680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GB" sz="4000" cap="none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138" y="4789301"/>
            <a:ext cx="587953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z="2400" spc="0" smtClean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two lines max</a:t>
            </a:r>
          </a:p>
        </p:txBody>
      </p:sp>
    </p:spTree>
    <p:extLst>
      <p:ext uri="{BB962C8B-B14F-4D97-AF65-F5344CB8AC3E}">
        <p14:creationId xmlns:p14="http://schemas.microsoft.com/office/powerpoint/2010/main" val="246859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4A1C7B6-6C13-AE9C-3C62-9E98FEC3A2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7" r="107"/>
          <a:stretch>
            <a:fillRect/>
          </a:stretch>
        </p:blipFill>
        <p:spPr>
          <a:xfrm>
            <a:off x="3818866" y="3173166"/>
            <a:ext cx="3543467" cy="597321"/>
          </a:xfrm>
          <a:custGeom>
            <a:avLst/>
            <a:gdLst>
              <a:gd name="connsiteX0" fmla="*/ 0 w 3543468"/>
              <a:gd name="connsiteY0" fmla="*/ 0 h 597321"/>
              <a:gd name="connsiteX1" fmla="*/ 3543468 w 3543468"/>
              <a:gd name="connsiteY1" fmla="*/ 0 h 597321"/>
              <a:gd name="connsiteX2" fmla="*/ 3543468 w 3543468"/>
              <a:gd name="connsiteY2" fmla="*/ 597321 h 597321"/>
              <a:gd name="connsiteX3" fmla="*/ 0 w 3543468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468" h="597321">
                <a:moveTo>
                  <a:pt x="0" y="0"/>
                </a:moveTo>
                <a:lnTo>
                  <a:pt x="3543468" y="0"/>
                </a:lnTo>
                <a:lnTo>
                  <a:pt x="3543468" y="597321"/>
                </a:lnTo>
                <a:lnTo>
                  <a:pt x="0" y="59732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8A02A2-4026-DD59-D1E3-C6C650A1A8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l="34991"/>
          <a:stretch>
            <a:fillRect/>
          </a:stretch>
        </p:blipFill>
        <p:spPr>
          <a:xfrm>
            <a:off x="0" y="386713"/>
            <a:ext cx="3722907" cy="5403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138" y="4045508"/>
            <a:ext cx="5879536" cy="487680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GB" sz="4000" cap="none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TITLE, ONE LINE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138" y="4789301"/>
            <a:ext cx="587953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z="2400" spc="0" smtClean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two lines max</a:t>
            </a:r>
          </a:p>
        </p:txBody>
      </p:sp>
    </p:spTree>
    <p:extLst>
      <p:ext uri="{BB962C8B-B14F-4D97-AF65-F5344CB8AC3E}">
        <p14:creationId xmlns:p14="http://schemas.microsoft.com/office/powerpoint/2010/main" val="239048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A - L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8548DB3-5FA5-6F6A-3AA5-2C0CA25160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anchor="t">
            <a:normAutofit/>
          </a:bodyPr>
          <a:lstStyle>
            <a:lvl1pPr algn="ctr">
              <a:defRPr sz="32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SECTION TITLE, TWO LINES MAX</a:t>
            </a:r>
            <a:endParaRPr lang="en-GB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AF0AE71-7165-889B-63D5-0607685FB4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" r="153"/>
          <a:stretch>
            <a:fillRect/>
          </a:stretch>
        </p:blipFill>
        <p:spPr>
          <a:xfrm>
            <a:off x="5893363" y="2385300"/>
            <a:ext cx="405272" cy="381981"/>
          </a:xfrm>
          <a:custGeom>
            <a:avLst/>
            <a:gdLst>
              <a:gd name="connsiteX0" fmla="*/ 0 w 405272"/>
              <a:gd name="connsiteY0" fmla="*/ 0 h 381981"/>
              <a:gd name="connsiteX1" fmla="*/ 405272 w 405272"/>
              <a:gd name="connsiteY1" fmla="*/ 0 h 381981"/>
              <a:gd name="connsiteX2" fmla="*/ 405272 w 405272"/>
              <a:gd name="connsiteY2" fmla="*/ 381981 h 381981"/>
              <a:gd name="connsiteX3" fmla="*/ 0 w 405272"/>
              <a:gd name="connsiteY3" fmla="*/ 381981 h 38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272" h="381981">
                <a:moveTo>
                  <a:pt x="0" y="0"/>
                </a:moveTo>
                <a:lnTo>
                  <a:pt x="405272" y="0"/>
                </a:lnTo>
                <a:lnTo>
                  <a:pt x="405272" y="381981"/>
                </a:lnTo>
                <a:lnTo>
                  <a:pt x="0" y="381981"/>
                </a:lnTo>
                <a:close/>
              </a:path>
            </a:pathLst>
          </a:cu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B98CCE-C912-F05C-416F-1847A22EC4C4}"/>
              </a:ext>
            </a:extLst>
          </p:cNvPr>
          <p:cNvCxnSpPr/>
          <p:nvPr userDrawn="1"/>
        </p:nvCxnSpPr>
        <p:spPr>
          <a:xfrm>
            <a:off x="3339303" y="257629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/>
          <p:nvPr userDrawn="1"/>
        </p:nvCxnSpPr>
        <p:spPr>
          <a:xfrm>
            <a:off x="6461138" y="256178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5C13BC-EC0B-34A5-C215-B1C731FDE040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36C69F-3A01-A89A-BFCB-DB82CF6055C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76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A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B98CCE-C912-F05C-416F-1847A22EC4C4}"/>
              </a:ext>
            </a:extLst>
          </p:cNvPr>
          <p:cNvCxnSpPr/>
          <p:nvPr userDrawn="1"/>
        </p:nvCxnSpPr>
        <p:spPr>
          <a:xfrm>
            <a:off x="3339303" y="257629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/>
          <p:nvPr userDrawn="1"/>
        </p:nvCxnSpPr>
        <p:spPr>
          <a:xfrm>
            <a:off x="6461138" y="256178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43A1EA2B-B457-F3D3-7C04-090B8E309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47081BF-77B2-B90A-1ADE-3EFB9AD5CA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" r="153"/>
          <a:stretch>
            <a:fillRect/>
          </a:stretch>
        </p:blipFill>
        <p:spPr>
          <a:xfrm>
            <a:off x="5893363" y="2385300"/>
            <a:ext cx="405272" cy="381981"/>
          </a:xfrm>
          <a:custGeom>
            <a:avLst/>
            <a:gdLst>
              <a:gd name="connsiteX0" fmla="*/ 0 w 405272"/>
              <a:gd name="connsiteY0" fmla="*/ 0 h 381981"/>
              <a:gd name="connsiteX1" fmla="*/ 405272 w 405272"/>
              <a:gd name="connsiteY1" fmla="*/ 0 h 381981"/>
              <a:gd name="connsiteX2" fmla="*/ 405272 w 405272"/>
              <a:gd name="connsiteY2" fmla="*/ 381981 h 381981"/>
              <a:gd name="connsiteX3" fmla="*/ 0 w 405272"/>
              <a:gd name="connsiteY3" fmla="*/ 381981 h 38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272" h="381981">
                <a:moveTo>
                  <a:pt x="0" y="0"/>
                </a:moveTo>
                <a:lnTo>
                  <a:pt x="405272" y="0"/>
                </a:lnTo>
                <a:lnTo>
                  <a:pt x="405272" y="381981"/>
                </a:lnTo>
                <a:lnTo>
                  <a:pt x="0" y="381981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71B294-40FE-FD32-6D97-67A20981FD7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8C5AA6-7014-3B5C-D392-1C232F930D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336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301625"/>
            <a:ext cx="4421717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690" y="301628"/>
            <a:ext cx="7514167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100" y="1581156"/>
            <a:ext cx="4421717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15" indent="0">
              <a:buNone/>
              <a:defRPr sz="1000"/>
            </a:lvl3pPr>
            <a:lvl4pPr marL="1371173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7" indent="0">
              <a:buNone/>
              <a:defRPr sz="900"/>
            </a:lvl7pPr>
            <a:lvl8pPr marL="3199405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14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A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B98CCE-C912-F05C-416F-1847A22EC4C4}"/>
              </a:ext>
            </a:extLst>
          </p:cNvPr>
          <p:cNvCxnSpPr/>
          <p:nvPr userDrawn="1"/>
        </p:nvCxnSpPr>
        <p:spPr>
          <a:xfrm>
            <a:off x="3339303" y="257629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/>
          <p:nvPr userDrawn="1"/>
        </p:nvCxnSpPr>
        <p:spPr>
          <a:xfrm>
            <a:off x="6461138" y="2561780"/>
            <a:ext cx="23915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C1FFE48-A5C0-BD4C-D723-1FA951A1C6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171F9F9-DF5A-268F-A958-1CCA5BFB9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" r="153"/>
          <a:stretch>
            <a:fillRect/>
          </a:stretch>
        </p:blipFill>
        <p:spPr>
          <a:xfrm>
            <a:off x="5893363" y="2385300"/>
            <a:ext cx="405272" cy="381981"/>
          </a:xfrm>
          <a:custGeom>
            <a:avLst/>
            <a:gdLst>
              <a:gd name="connsiteX0" fmla="*/ 0 w 405272"/>
              <a:gd name="connsiteY0" fmla="*/ 0 h 381981"/>
              <a:gd name="connsiteX1" fmla="*/ 405272 w 405272"/>
              <a:gd name="connsiteY1" fmla="*/ 0 h 381981"/>
              <a:gd name="connsiteX2" fmla="*/ 405272 w 405272"/>
              <a:gd name="connsiteY2" fmla="*/ 381981 h 381981"/>
              <a:gd name="connsiteX3" fmla="*/ 0 w 405272"/>
              <a:gd name="connsiteY3" fmla="*/ 381981 h 38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272" h="381981">
                <a:moveTo>
                  <a:pt x="0" y="0"/>
                </a:moveTo>
                <a:lnTo>
                  <a:pt x="405272" y="0"/>
                </a:lnTo>
                <a:lnTo>
                  <a:pt x="405272" y="381981"/>
                </a:lnTo>
                <a:lnTo>
                  <a:pt x="0" y="381981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47176C-56B1-9C31-4802-ED63C650911C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336888-07D9-FC85-AA36-E9B8C3CF09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228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B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39FD6C-45B2-0B09-69A3-FC7E41F381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E5E151-6FD1-B396-CA69-E453F83E3042}"/>
              </a:ext>
            </a:extLst>
          </p:cNvPr>
          <p:cNvSpPr/>
          <p:nvPr userDrawn="1"/>
        </p:nvSpPr>
        <p:spPr>
          <a:xfrm>
            <a:off x="0" y="-9397"/>
            <a:ext cx="12204026" cy="6876795"/>
          </a:xfrm>
          <a:prstGeom prst="rect">
            <a:avLst/>
          </a:prstGeom>
          <a:gradFill flip="none" rotWithShape="1">
            <a:gsLst>
              <a:gs pos="0">
                <a:srgbClr val="51BAC6"/>
              </a:gs>
              <a:gs pos="77000">
                <a:srgbClr val="007097">
                  <a:alpha val="76000"/>
                  <a:lumMod val="10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27A56-2123-BD44-9C27-42163D6164FE}"/>
              </a:ext>
            </a:extLst>
          </p:cNvPr>
          <p:cNvCxnSpPr>
            <a:cxnSpLocks/>
          </p:cNvCxnSpPr>
          <p:nvPr userDrawn="1"/>
        </p:nvCxnSpPr>
        <p:spPr>
          <a:xfrm>
            <a:off x="8014447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9504D18-C553-0C90-CA1C-91BE27ED5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5E53FFC-0A27-2F00-E952-F56226BA8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" r="100"/>
          <a:stretch>
            <a:fillRect/>
          </a:stretch>
        </p:blipFill>
        <p:spPr>
          <a:xfrm>
            <a:off x="4317023" y="2137614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91C85D-B513-088A-E9A3-26E2FB80DADF}"/>
              </a:ext>
            </a:extLst>
          </p:cNvPr>
          <p:cNvCxnSpPr>
            <a:cxnSpLocks/>
          </p:cNvCxnSpPr>
          <p:nvPr userDrawn="1"/>
        </p:nvCxnSpPr>
        <p:spPr>
          <a:xfrm>
            <a:off x="3339303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003E2-77A9-7C90-5DEE-C8B7DA953F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65EA28-7CBC-812F-9AB4-B0BFC9736A68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2970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B - Navy">
    <p:bg>
      <p:bgPr>
        <a:solidFill>
          <a:srgbClr val="11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5AF471-3301-EDCE-7645-887CD0990B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BD8A56-562C-D981-D028-1188A6DFC833}"/>
              </a:ext>
            </a:extLst>
          </p:cNvPr>
          <p:cNvSpPr/>
          <p:nvPr userDrawn="1"/>
        </p:nvSpPr>
        <p:spPr>
          <a:xfrm>
            <a:off x="0" y="-9397"/>
            <a:ext cx="12204026" cy="6876795"/>
          </a:xfrm>
          <a:prstGeom prst="rect">
            <a:avLst/>
          </a:prstGeom>
          <a:solidFill>
            <a:srgbClr val="11273F">
              <a:alpha val="8384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BB57CE0-6176-332C-D048-E8F3DBFBC4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627CA5-A353-8337-B8B7-08FD39EAB66D}"/>
              </a:ext>
            </a:extLst>
          </p:cNvPr>
          <p:cNvCxnSpPr>
            <a:cxnSpLocks/>
          </p:cNvCxnSpPr>
          <p:nvPr userDrawn="1"/>
        </p:nvCxnSpPr>
        <p:spPr>
          <a:xfrm>
            <a:off x="8014447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EA57BB35-8A55-F693-841D-A0618E8ABA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00" r="100"/>
          <a:stretch>
            <a:fillRect/>
          </a:stretch>
        </p:blipFill>
        <p:spPr>
          <a:xfrm>
            <a:off x="4317023" y="2137614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3BF493-9077-35B1-5C9C-28A179FA2369}"/>
              </a:ext>
            </a:extLst>
          </p:cNvPr>
          <p:cNvCxnSpPr>
            <a:cxnSpLocks/>
          </p:cNvCxnSpPr>
          <p:nvPr userDrawn="1"/>
        </p:nvCxnSpPr>
        <p:spPr>
          <a:xfrm>
            <a:off x="3339303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6B76086-C78A-C0EC-E942-F99C0083FF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D1F770-88E5-C7E4-DC26-67989A474CAB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125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B - Gradient">
    <p:bg>
      <p:bgPr>
        <a:solidFill>
          <a:srgbClr val="11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2D0FF6-CE42-959B-EA10-190EBF872B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4026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CD97B7-A79C-AB7C-A049-D780DF162EB4}"/>
              </a:ext>
            </a:extLst>
          </p:cNvPr>
          <p:cNvSpPr/>
          <p:nvPr userDrawn="1"/>
        </p:nvSpPr>
        <p:spPr>
          <a:xfrm>
            <a:off x="-12026" y="-9397"/>
            <a:ext cx="12204026" cy="6876795"/>
          </a:xfrm>
          <a:prstGeom prst="rect">
            <a:avLst/>
          </a:prstGeom>
          <a:gradFill flip="none" rotWithShape="1">
            <a:gsLst>
              <a:gs pos="0">
                <a:srgbClr val="11273F">
                  <a:alpha val="92000"/>
                </a:srgbClr>
              </a:gs>
              <a:gs pos="100000">
                <a:srgbClr val="007097">
                  <a:lumMod val="94882"/>
                  <a:alpha val="76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DF260-6E9B-E47C-32B5-581A03E199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232390"/>
            <a:ext cx="9144000" cy="724140"/>
          </a:xfrm>
        </p:spPr>
        <p:txBody>
          <a:bodyPr vert="horz" lIns="0" tIns="0" rIns="0" bIns="0" rtlCol="0" anchor="t">
            <a:normAutofit/>
          </a:bodyPr>
          <a:lstStyle>
            <a:lvl1pPr algn="ctr">
              <a:defRPr lang="en-GB" sz="3200" cap="none" baseline="0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 dirty="0"/>
              <a:t>INSERT SECTION TITLE, TWO LINES MAX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67D0E97-213B-DACB-6042-8489ED857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3017" y="6378210"/>
            <a:ext cx="5785966" cy="261610"/>
          </a:xfrm>
        </p:spPr>
        <p:txBody>
          <a:bodyPr>
            <a:normAutofit/>
          </a:bodyPr>
          <a:lstStyle>
            <a:lvl1pPr marL="0" indent="0" algn="ctr">
              <a:buNone/>
              <a:defRPr sz="1100" cap="all" spc="3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Insert presentation title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A382D85-3E5B-4AED-9FDA-3940711DFA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291919"/>
            <a:ext cx="9144000" cy="24929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subtitle, one line max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C9EF88-5918-A61A-2D0F-EA3F83C60585}"/>
              </a:ext>
            </a:extLst>
          </p:cNvPr>
          <p:cNvCxnSpPr>
            <a:cxnSpLocks/>
          </p:cNvCxnSpPr>
          <p:nvPr userDrawn="1"/>
        </p:nvCxnSpPr>
        <p:spPr>
          <a:xfrm>
            <a:off x="8014447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A4F01F10-ACC7-7F31-0722-E85656163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0" r="100"/>
          <a:stretch>
            <a:fillRect/>
          </a:stretch>
        </p:blipFill>
        <p:spPr>
          <a:xfrm>
            <a:off x="4317023" y="2137614"/>
            <a:ext cx="3543960" cy="597321"/>
          </a:xfrm>
          <a:custGeom>
            <a:avLst/>
            <a:gdLst>
              <a:gd name="connsiteX0" fmla="*/ 0 w 3543960"/>
              <a:gd name="connsiteY0" fmla="*/ 0 h 597321"/>
              <a:gd name="connsiteX1" fmla="*/ 3543960 w 3543960"/>
              <a:gd name="connsiteY1" fmla="*/ 0 h 597321"/>
              <a:gd name="connsiteX2" fmla="*/ 3543960 w 3543960"/>
              <a:gd name="connsiteY2" fmla="*/ 597321 h 597321"/>
              <a:gd name="connsiteX3" fmla="*/ 0 w 3543960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3960" h="597321">
                <a:moveTo>
                  <a:pt x="0" y="0"/>
                </a:moveTo>
                <a:lnTo>
                  <a:pt x="3543960" y="0"/>
                </a:lnTo>
                <a:lnTo>
                  <a:pt x="3543960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11302E-2B1F-ED09-F6F7-BF9276D6899D}"/>
              </a:ext>
            </a:extLst>
          </p:cNvPr>
          <p:cNvCxnSpPr>
            <a:cxnSpLocks/>
          </p:cNvCxnSpPr>
          <p:nvPr userDrawn="1"/>
        </p:nvCxnSpPr>
        <p:spPr>
          <a:xfrm>
            <a:off x="3339303" y="2561780"/>
            <a:ext cx="83825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3829879-11F8-2D8A-645A-DB4990D96B1F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87CDE-F7D8-48E2-66BF-16D269C625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07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C - Ligh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4922" y="2654257"/>
            <a:ext cx="5000815" cy="886255"/>
          </a:xfrm>
        </p:spPr>
        <p:txBody>
          <a:bodyPr anchor="b">
            <a:normAutofit/>
          </a:bodyPr>
          <a:lstStyle>
            <a:lvl1pPr>
              <a:defRPr sz="3200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INSERT SECTION TITLE, THREE LINES MAX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4922" y="3797130"/>
            <a:ext cx="500081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tx2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F9FB52-0C75-1B89-1DEE-665F6D08EB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43600" cy="6858000"/>
          </a:xfrm>
          <a:custGeom>
            <a:avLst/>
            <a:gdLst>
              <a:gd name="connsiteX0" fmla="*/ 0 w 5943600"/>
              <a:gd name="connsiteY0" fmla="*/ 0 h 6858000"/>
              <a:gd name="connsiteX1" fmla="*/ 4205159 w 5943600"/>
              <a:gd name="connsiteY1" fmla="*/ 0 h 6858000"/>
              <a:gd name="connsiteX2" fmla="*/ 4220317 w 5943600"/>
              <a:gd name="connsiteY2" fmla="*/ 766 h 6858000"/>
              <a:gd name="connsiteX3" fmla="*/ 5943600 w 5943600"/>
              <a:gd name="connsiteY3" fmla="*/ 1910400 h 6858000"/>
              <a:gd name="connsiteX4" fmla="*/ 5943600 w 5943600"/>
              <a:gd name="connsiteY4" fmla="*/ 6858000 h 6858000"/>
              <a:gd name="connsiteX5" fmla="*/ 0 w 59436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3600" h="6858000">
                <a:moveTo>
                  <a:pt x="0" y="0"/>
                </a:moveTo>
                <a:lnTo>
                  <a:pt x="4205159" y="0"/>
                </a:lnTo>
                <a:lnTo>
                  <a:pt x="4220317" y="766"/>
                </a:lnTo>
                <a:cubicBezTo>
                  <a:pt x="5188259" y="99065"/>
                  <a:pt x="5943600" y="916524"/>
                  <a:pt x="5943600" y="1910400"/>
                </a:cubicBezTo>
                <a:lnTo>
                  <a:pt x="59436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1080000" tIns="0" rIns="1080000" bIns="144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Click icon to replace image, or leave to use current image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5D473A6D-2D0A-4646-8235-AEAD8F8C46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31859" y="452540"/>
            <a:ext cx="3245295" cy="130166"/>
          </a:xfrm>
        </p:spPr>
        <p:txBody>
          <a:bodyPr>
            <a:normAutofit/>
          </a:bodyPr>
          <a:lstStyle>
            <a:lvl1pPr marL="0" indent="0" algn="r">
              <a:buNone/>
              <a:defRPr sz="1100" cap="all" spc="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9A5BE68-38B4-55FA-67BC-794BA7907A9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EA1E97-F005-B013-7D25-89D8705A0B51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91734BB-977B-41AB-CC2C-9BE186AC07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5" r="75"/>
          <a:stretch>
            <a:fillRect/>
          </a:stretch>
        </p:blipFill>
        <p:spPr>
          <a:xfrm>
            <a:off x="9749307" y="285281"/>
            <a:ext cx="1866431" cy="3144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272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C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208" y="3131504"/>
            <a:ext cx="3707730" cy="886255"/>
          </a:xfrm>
        </p:spPr>
        <p:txBody>
          <a:bodyPr anchor="t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8208" y="4294254"/>
            <a:ext cx="3677712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accent3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650522B-4B7F-C56E-1048-7832C60E6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5" r="75"/>
          <a:stretch>
            <a:fillRect/>
          </a:stretch>
        </p:blipFill>
        <p:spPr>
          <a:xfrm>
            <a:off x="603013" y="353283"/>
            <a:ext cx="3545704" cy="597321"/>
          </a:xfrm>
          <a:custGeom>
            <a:avLst/>
            <a:gdLst>
              <a:gd name="connsiteX0" fmla="*/ 0 w 3545704"/>
              <a:gd name="connsiteY0" fmla="*/ 0 h 597321"/>
              <a:gd name="connsiteX1" fmla="*/ 3545704 w 3545704"/>
              <a:gd name="connsiteY1" fmla="*/ 0 h 597321"/>
              <a:gd name="connsiteX2" fmla="*/ 3545704 w 3545704"/>
              <a:gd name="connsiteY2" fmla="*/ 597321 h 597321"/>
              <a:gd name="connsiteX3" fmla="*/ 0 w 3545704"/>
              <a:gd name="connsiteY3" fmla="*/ 597321 h 59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5704" h="597321">
                <a:moveTo>
                  <a:pt x="0" y="0"/>
                </a:moveTo>
                <a:lnTo>
                  <a:pt x="3545704" y="0"/>
                </a:lnTo>
                <a:lnTo>
                  <a:pt x="3545704" y="597321"/>
                </a:lnTo>
                <a:lnTo>
                  <a:pt x="0" y="597321"/>
                </a:lnTo>
                <a:close/>
              </a:path>
            </a:pathLst>
          </a:cu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C37178-CF1C-34F0-85A3-6A7C41A99646}"/>
              </a:ext>
            </a:extLst>
          </p:cNvPr>
          <p:cNvCxnSpPr>
            <a:cxnSpLocks/>
          </p:cNvCxnSpPr>
          <p:nvPr userDrawn="1"/>
        </p:nvCxnSpPr>
        <p:spPr>
          <a:xfrm>
            <a:off x="588710" y="3097385"/>
            <a:ext cx="0" cy="920375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776AA3D1-6647-156D-66B7-8E15BCE8C9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451070" y="-6604"/>
            <a:ext cx="6740930" cy="6864604"/>
          </a:xfrm>
          <a:custGeom>
            <a:avLst/>
            <a:gdLst>
              <a:gd name="connsiteX0" fmla="*/ 0 w 6740930"/>
              <a:gd name="connsiteY0" fmla="*/ 0 h 6864604"/>
              <a:gd name="connsiteX1" fmla="*/ 6740930 w 6740930"/>
              <a:gd name="connsiteY1" fmla="*/ 0 h 6864604"/>
              <a:gd name="connsiteX2" fmla="*/ 6740930 w 6740930"/>
              <a:gd name="connsiteY2" fmla="*/ 6864604 h 6864604"/>
              <a:gd name="connsiteX3" fmla="*/ 0 w 6740930"/>
              <a:gd name="connsiteY3" fmla="*/ 6864604 h 6864604"/>
              <a:gd name="connsiteX4" fmla="*/ 0 w 6740930"/>
              <a:gd name="connsiteY4" fmla="*/ 2217130 h 6864604"/>
              <a:gd name="connsiteX5" fmla="*/ 2210526 w 6740930"/>
              <a:gd name="connsiteY5" fmla="*/ 6604 h 6864604"/>
              <a:gd name="connsiteX6" fmla="*/ 0 w 6740930"/>
              <a:gd name="connsiteY6" fmla="*/ 6604 h 686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40930" h="6864604">
                <a:moveTo>
                  <a:pt x="0" y="0"/>
                </a:moveTo>
                <a:lnTo>
                  <a:pt x="6740930" y="0"/>
                </a:lnTo>
                <a:lnTo>
                  <a:pt x="6740930" y="6864604"/>
                </a:lnTo>
                <a:lnTo>
                  <a:pt x="0" y="6864604"/>
                </a:lnTo>
                <a:lnTo>
                  <a:pt x="0" y="2217130"/>
                </a:lnTo>
                <a:cubicBezTo>
                  <a:pt x="0" y="996290"/>
                  <a:pt x="989686" y="6604"/>
                  <a:pt x="2210526" y="6604"/>
                </a:cubicBezTo>
                <a:lnTo>
                  <a:pt x="0" y="6604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1440000" rIns="1440000" bIns="1440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r>
              <a:rPr lang="en-US"/>
              <a:t>Click icon to replace image, or leave to use current image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B2EA3-1E9E-A915-16A5-37D106481D6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928FA-CC17-1802-1922-E7D2752A0B2A}"/>
              </a:ext>
            </a:extLst>
          </p:cNvPr>
          <p:cNvSpPr txBox="1"/>
          <p:nvPr userDrawn="1"/>
        </p:nvSpPr>
        <p:spPr>
          <a:xfrm>
            <a:off x="393342" y="6437059"/>
            <a:ext cx="2573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itchFamily="2" charset="77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Poppins" pitchFamily="2" charset="77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Poppins" pitchFamily="2" charset="77"/>
              <a:ea typeface="Poppins" panose="00000500000000000000" pitchFamily="2" charset="0"/>
              <a:cs typeface="Poppins" pitchFamily="2" charset="77"/>
            </a:endParaRPr>
          </a:p>
          <a:p>
            <a:pPr algn="r">
              <a:defRPr/>
            </a:pPr>
            <a:endParaRPr kumimoji="0" lang="en-US" sz="70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itchFamily="2" charset="77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9648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C - Gradient">
    <p:bg>
      <p:bgPr>
        <a:gradFill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96F6-6F76-D997-E85D-DBEE101D2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4922" y="2654257"/>
            <a:ext cx="5000815" cy="886255"/>
          </a:xfrm>
        </p:spPr>
        <p:txBody>
          <a:bodyPr anchor="b">
            <a:normAutofit/>
          </a:bodyPr>
          <a:lstStyle>
            <a:lvl1pPr>
              <a:defRPr sz="32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SECTION TITLE, THREE LINES MAX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1EB96E-9C6C-D7E9-1CDE-F53CF63CDC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14922" y="3797130"/>
            <a:ext cx="5000816" cy="736343"/>
          </a:xfrm>
          <a:noFill/>
        </p:spPr>
        <p:txBody>
          <a:bodyPr wrap="square" rtlCol="0">
            <a:noAutofit/>
          </a:bodyPr>
          <a:lstStyle>
            <a:lvl1pPr marL="0" indent="0">
              <a:buNone/>
              <a:defRPr lang="en-US" spc="0" smtClean="0">
                <a:solidFill>
                  <a:schemeClr val="bg1"/>
                </a:solidFill>
                <a:latin typeface="+mj-lt"/>
                <a:ea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en-GB" sz="1800"/>
            </a:lvl5pPr>
          </a:lstStyle>
          <a:p>
            <a:pPr marL="0" lvl="0"/>
            <a:r>
              <a:rPr lang="en-US" dirty="0"/>
              <a:t>Insert subtitle, three lines max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F9FB52-0C75-1B89-1DEE-665F6D08EB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43600" cy="6858000"/>
          </a:xfrm>
          <a:custGeom>
            <a:avLst/>
            <a:gdLst>
              <a:gd name="connsiteX0" fmla="*/ 0 w 5943600"/>
              <a:gd name="connsiteY0" fmla="*/ 0 h 6858000"/>
              <a:gd name="connsiteX1" fmla="*/ 4205159 w 5943600"/>
              <a:gd name="connsiteY1" fmla="*/ 0 h 6858000"/>
              <a:gd name="connsiteX2" fmla="*/ 4220317 w 5943600"/>
              <a:gd name="connsiteY2" fmla="*/ 766 h 6858000"/>
              <a:gd name="connsiteX3" fmla="*/ 5943600 w 5943600"/>
              <a:gd name="connsiteY3" fmla="*/ 1910400 h 6858000"/>
              <a:gd name="connsiteX4" fmla="*/ 5943600 w 5943600"/>
              <a:gd name="connsiteY4" fmla="*/ 6858000 h 6858000"/>
              <a:gd name="connsiteX5" fmla="*/ 0 w 59436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3600" h="6858000">
                <a:moveTo>
                  <a:pt x="0" y="0"/>
                </a:moveTo>
                <a:lnTo>
                  <a:pt x="4205159" y="0"/>
                </a:lnTo>
                <a:lnTo>
                  <a:pt x="4220317" y="766"/>
                </a:lnTo>
                <a:cubicBezTo>
                  <a:pt x="5188259" y="99065"/>
                  <a:pt x="5943600" y="916524"/>
                  <a:pt x="5943600" y="1910400"/>
                </a:cubicBezTo>
                <a:lnTo>
                  <a:pt x="59436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741" r="-1368"/>
            </a:stretch>
          </a:blipFill>
        </p:spPr>
        <p:txBody>
          <a:bodyPr wrap="square" lIns="1080000" tIns="0" rIns="1080000" bIns="144000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icon to replace image, or leave to use current image</a:t>
            </a:r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F443CE55-2908-52D8-BA70-A51FC8BC30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31859" y="452540"/>
            <a:ext cx="3245295" cy="130166"/>
          </a:xfrm>
        </p:spPr>
        <p:txBody>
          <a:bodyPr>
            <a:normAutofit/>
          </a:bodyPr>
          <a:lstStyle>
            <a:lvl1pPr marL="0" indent="0" algn="r">
              <a:buNone/>
              <a:defRPr sz="1100" cap="all" spc="3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presentation title</a:t>
            </a:r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FC4B1AA-3D1A-DAC9-3751-5FE9ADC44B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5" r="75"/>
          <a:stretch>
            <a:fillRect/>
          </a:stretch>
        </p:blipFill>
        <p:spPr>
          <a:xfrm>
            <a:off x="9749307" y="285281"/>
            <a:ext cx="1866431" cy="314425"/>
          </a:xfrm>
          <a:custGeom>
            <a:avLst/>
            <a:gdLst>
              <a:gd name="connsiteX0" fmla="*/ 0 w 1866431"/>
              <a:gd name="connsiteY0" fmla="*/ 0 h 314425"/>
              <a:gd name="connsiteX1" fmla="*/ 1866431 w 1866431"/>
              <a:gd name="connsiteY1" fmla="*/ 0 h 314425"/>
              <a:gd name="connsiteX2" fmla="*/ 1866431 w 1866431"/>
              <a:gd name="connsiteY2" fmla="*/ 314425 h 314425"/>
              <a:gd name="connsiteX3" fmla="*/ 0 w 1866431"/>
              <a:gd name="connsiteY3" fmla="*/ 314425 h 3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6431" h="314425">
                <a:moveTo>
                  <a:pt x="0" y="0"/>
                </a:moveTo>
                <a:lnTo>
                  <a:pt x="1866431" y="0"/>
                </a:lnTo>
                <a:lnTo>
                  <a:pt x="1866431" y="314425"/>
                </a:lnTo>
                <a:lnTo>
                  <a:pt x="0" y="314425"/>
                </a:ln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F843A4-886B-D48A-014C-6CE94F71238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6C0E1A9-1BF5-5866-E1F5-A5DA97E002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47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0416-7FB7-4FA9-9E98-668C4F1260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5C695A37-7A15-CE59-31DA-784B5569CFD9}"/>
              </a:ext>
            </a:extLst>
          </p:cNvPr>
          <p:cNvGrpSpPr/>
          <p:nvPr userDrawn="1"/>
        </p:nvGrpSpPr>
        <p:grpSpPr>
          <a:xfrm>
            <a:off x="10218519" y="-1"/>
            <a:ext cx="1973481" cy="591266"/>
            <a:chOff x="10218519" y="-1"/>
            <a:chExt cx="1973481" cy="591266"/>
          </a:xfrm>
        </p:grpSpPr>
        <p:sp>
          <p:nvSpPr>
            <p:cNvPr id="12" name="Round Single Corner Rectangle 1">
              <a:extLst>
                <a:ext uri="{FF2B5EF4-FFF2-40B4-BE49-F238E27FC236}">
                  <a16:creationId xmlns:a16="http://schemas.microsoft.com/office/drawing/2014/main" id="{8A7A4A06-4983-11E9-62F3-834733D413A8}"/>
                </a:ext>
              </a:extLst>
            </p:cNvPr>
            <p:cNvSpPr/>
            <p:nvPr userDrawn="1"/>
          </p:nvSpPr>
          <p:spPr>
            <a:xfrm rot="10800000">
              <a:off x="10218519" y="-1"/>
              <a:ext cx="1973481" cy="591266"/>
            </a:xfrm>
            <a:prstGeom prst="round1Rect">
              <a:avLst>
                <a:gd name="adj" fmla="val 50000"/>
              </a:avLst>
            </a:prstGeom>
            <a:gradFill flip="none" rotWithShape="1">
              <a:gsLst>
                <a:gs pos="0">
                  <a:srgbClr val="51BAC6"/>
                </a:gs>
                <a:gs pos="72000">
                  <a:srgbClr val="007097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5D50226-52DC-BC11-0264-19487D6016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" r="50"/>
            <a:stretch>
              <a:fillRect/>
            </a:stretch>
          </p:blipFill>
          <p:spPr>
            <a:xfrm>
              <a:off x="10470034" y="168050"/>
              <a:ext cx="1426692" cy="240227"/>
            </a:xfrm>
            <a:custGeom>
              <a:avLst/>
              <a:gdLst>
                <a:gd name="connsiteX0" fmla="*/ 0 w 1426692"/>
                <a:gd name="connsiteY0" fmla="*/ 0 h 240227"/>
                <a:gd name="connsiteX1" fmla="*/ 1426692 w 1426692"/>
                <a:gd name="connsiteY1" fmla="*/ 0 h 240227"/>
                <a:gd name="connsiteX2" fmla="*/ 1426692 w 1426692"/>
                <a:gd name="connsiteY2" fmla="*/ 240227 h 240227"/>
                <a:gd name="connsiteX3" fmla="*/ 0 w 1426692"/>
                <a:gd name="connsiteY3" fmla="*/ 240227 h 2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6692" h="240227">
                  <a:moveTo>
                    <a:pt x="0" y="0"/>
                  </a:moveTo>
                  <a:lnTo>
                    <a:pt x="1426692" y="0"/>
                  </a:lnTo>
                  <a:lnTo>
                    <a:pt x="1426692" y="240227"/>
                  </a:lnTo>
                  <a:lnTo>
                    <a:pt x="0" y="240227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85303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Light,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0416-7FB7-4FA9-9E98-668C4F1260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5D50226-52DC-BC11-0264-19487D601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FF2E61D-141C-1B80-F976-E19906F6AF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426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Light,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0416-7FB7-4FA9-9E98-668C4F1260E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5D50226-52DC-BC11-0264-19487D601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CE02BDF-750B-76D6-3FCF-D59F34ED2FB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0A4E85E-2181-5256-418E-B3E0351ABF6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83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5255" y="5291143"/>
            <a:ext cx="8064500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35255" y="674691"/>
            <a:ext cx="8064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15" indent="0">
              <a:buNone/>
              <a:defRPr sz="2400"/>
            </a:lvl3pPr>
            <a:lvl4pPr marL="1371173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7" indent="0">
              <a:buNone/>
              <a:defRPr sz="2000"/>
            </a:lvl7pPr>
            <a:lvl8pPr marL="3199405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5255" y="5916613"/>
            <a:ext cx="8064500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15" indent="0">
              <a:buNone/>
              <a:defRPr sz="1000"/>
            </a:lvl3pPr>
            <a:lvl4pPr marL="1371173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7" indent="0">
              <a:buNone/>
              <a:defRPr sz="900"/>
            </a:lvl7pPr>
            <a:lvl8pPr marL="3199405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3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43B9A7-A38A-A8F4-4E95-60C289DC1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6325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Navy, one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34E73-F6EE-FCB3-EDA4-99C3F8B6908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43B9A7-A38A-A8F4-4E95-60C289DC1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DA48475B-9124-6B48-0828-C8804C713B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655763"/>
            <a:ext cx="11041063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08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Navy, two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8A7A4A06-4983-11E9-62F3-834733D413A8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34E73-F6EE-FCB3-EDA4-99C3F8B69082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43B9A7-A38A-A8F4-4E95-60C289DC1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1CCC11F8-54EE-305D-C0EB-2E9F0800F5C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14">
            <a:extLst>
              <a:ext uri="{FF2B5EF4-FFF2-40B4-BE49-F238E27FC236}">
                <a16:creationId xmlns:a16="http://schemas.microsoft.com/office/drawing/2014/main" id="{1C27EBC0-8EB9-16BA-52FE-080D97A3315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80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Gradient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5197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Gradient, one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16D3CC97-C4F4-D2BD-529E-A66AD5D9BDA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11038690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94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- Gradient, two column">
    <p:bg>
      <p:bgPr>
        <a:gradFill flip="none" rotWithShape="1">
          <a:gsLst>
            <a:gs pos="37000">
              <a:srgbClr val="007097"/>
            </a:gs>
            <a:gs pos="10000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title, one line max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939582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or delete, one line max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D3E061BD-BF11-8BFE-45E1-7F02446FF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F3A430-2D87-044B-DBEE-F0EEC95CEC59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EF702978-BDBF-4340-D077-AFE766AB609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14">
            <a:extLst>
              <a:ext uri="{FF2B5EF4-FFF2-40B4-BE49-F238E27FC236}">
                <a16:creationId xmlns:a16="http://schemas.microsoft.com/office/drawing/2014/main" id="{F9AA003C-290A-0DFF-85E6-7C0B60F907F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10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3401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Light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21BB7DB7-EB4F-B435-3B11-7E5F3C61729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74675" y="1881188"/>
            <a:ext cx="11041063" cy="42195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74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Light, two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0393C6C9-C2EF-3BFB-79A9-40DD57B94C52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3693E3-29B3-2A72-B776-6CB384DD6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97A7A3-3E63-0E0F-7F93-EA87A1638EA4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EE494CC5-1310-627F-3E61-637289421ED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83335" y="1881188"/>
            <a:ext cx="5233989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1D8BFF54-1481-4F72-34A4-BCAFE16E256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881188"/>
            <a:ext cx="5233989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90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and Subtitle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BB0B-364B-5E04-DEC7-95A7EFBDE7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050" y="456070"/>
            <a:ext cx="9355516" cy="6824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title, two lines max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1080-0DFC-3713-D3C0-71210A02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AB77-2785-576E-1877-1452679A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180416-7FB7-4FA9-9E98-668C4F1260E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813845-85E9-46F9-5598-55F95BBB58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048" y="1271275"/>
            <a:ext cx="11038690" cy="213052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subtitle or delete, one line max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CE73E50-EE69-F6E1-915E-B006CC063439}"/>
              </a:ext>
            </a:extLst>
          </p:cNvPr>
          <p:cNvCxnSpPr>
            <a:cxnSpLocks/>
          </p:cNvCxnSpPr>
          <p:nvPr userDrawn="1"/>
        </p:nvCxnSpPr>
        <p:spPr>
          <a:xfrm>
            <a:off x="341376" y="373255"/>
            <a:ext cx="0" cy="493520"/>
          </a:xfrm>
          <a:prstGeom prst="line">
            <a:avLst/>
          </a:prstGeom>
          <a:ln w="28575">
            <a:solidFill>
              <a:srgbClr val="51BA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 Single Corner Rectangle 1">
            <a:extLst>
              <a:ext uri="{FF2B5EF4-FFF2-40B4-BE49-F238E27FC236}">
                <a16:creationId xmlns:a16="http://schemas.microsoft.com/office/drawing/2014/main" id="{FFA4B1BA-5FFA-5B27-BD71-706C4A26C7E1}"/>
              </a:ext>
            </a:extLst>
          </p:cNvPr>
          <p:cNvSpPr/>
          <p:nvPr userDrawn="1"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9EE03D5-12EA-5288-D888-DE1B1E2B2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" r="50"/>
          <a:stretch>
            <a:fillRect/>
          </a:stretch>
        </p:blipFill>
        <p:spPr>
          <a:xfrm>
            <a:off x="10470034" y="168050"/>
            <a:ext cx="1426692" cy="240227"/>
          </a:xfrm>
          <a:custGeom>
            <a:avLst/>
            <a:gdLst>
              <a:gd name="connsiteX0" fmla="*/ 0 w 1426692"/>
              <a:gd name="connsiteY0" fmla="*/ 0 h 240227"/>
              <a:gd name="connsiteX1" fmla="*/ 1426692 w 1426692"/>
              <a:gd name="connsiteY1" fmla="*/ 0 h 240227"/>
              <a:gd name="connsiteX2" fmla="*/ 1426692 w 1426692"/>
              <a:gd name="connsiteY2" fmla="*/ 240227 h 240227"/>
              <a:gd name="connsiteX3" fmla="*/ 0 w 1426692"/>
              <a:gd name="connsiteY3" fmla="*/ 240227 h 24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692" h="240227">
                <a:moveTo>
                  <a:pt x="0" y="0"/>
                </a:moveTo>
                <a:lnTo>
                  <a:pt x="1426692" y="0"/>
                </a:lnTo>
                <a:lnTo>
                  <a:pt x="1426692" y="240227"/>
                </a:lnTo>
                <a:lnTo>
                  <a:pt x="0" y="24022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55CC8C-8689-DBFE-87C4-607260E384C3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bg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bg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602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tags" Target="../tags/tag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theme" Target="../theme/theme7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tags" Target="../tags/tag7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theme" Target="../theme/theme8.xm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C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2286" y="227013"/>
            <a:ext cx="103589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6" y="1416053"/>
            <a:ext cx="10358967" cy="479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B4CCBE2E-CAAE-B74A-AD06-6C8F94F20E4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992" y="6156880"/>
            <a:ext cx="6502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2" r:id="rId1"/>
    <p:sldLayoutId id="2147484433" r:id="rId2"/>
    <p:sldLayoutId id="2147484434" r:id="rId3"/>
    <p:sldLayoutId id="2147484435" r:id="rId4"/>
    <p:sldLayoutId id="2147484436" r:id="rId5"/>
    <p:sldLayoutId id="2147484437" r:id="rId6"/>
    <p:sldLayoutId id="2147484438" r:id="rId7"/>
    <p:sldLayoutId id="2147484439" r:id="rId8"/>
    <p:sldLayoutId id="2147484440" r:id="rId9"/>
    <p:sldLayoutId id="2147484441" r:id="rId10"/>
    <p:sldLayoutId id="2147484442" r:id="rId11"/>
    <p:sldLayoutId id="2147484443" r:id="rId12"/>
    <p:sldLayoutId id="2147484444" r:id="rId13"/>
    <p:sldLayoutId id="2147484445" r:id="rId14"/>
    <p:sldLayoutId id="2147484446" r:id="rId15"/>
    <p:sldLayoutId id="2147484447" r:id="rId16"/>
    <p:sldLayoutId id="2147484448" r:id="rId1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000" b="1">
          <a:solidFill>
            <a:srgbClr val="3333FF"/>
          </a:solidFill>
          <a:latin typeface="Calibri"/>
          <a:ea typeface="MS PGothic" pitchFamily="34" charset="-128"/>
          <a:cs typeface="Calibri"/>
        </a:defRPr>
      </a:lvl1pPr>
      <a:lvl2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5pPr>
      <a:lvl6pPr marL="1536221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6pPr>
      <a:lvl7pPr marL="1993281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7pPr>
      <a:lvl8pPr marL="2450337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8pPr>
      <a:lvl9pPr marL="2907397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9pPr>
    </p:titleStyle>
    <p:bodyStyle>
      <a:lvl1pPr marL="390525" indent="-292100" algn="l" defTabSz="412750" rtl="0" eaLnBrk="0" fontAlgn="base" hangingPunct="0">
        <a:lnSpc>
          <a:spcPct val="105000"/>
        </a:lnSpc>
        <a:spcBef>
          <a:spcPct val="30000"/>
        </a:spcBef>
        <a:spcAft>
          <a:spcPts val="800"/>
        </a:spcAft>
        <a:buClr>
          <a:srgbClr val="000000"/>
        </a:buClr>
        <a:buSzPct val="100000"/>
        <a:buFont typeface="Arial" pitchFamily="-72" charset="0"/>
        <a:buChar char="•"/>
        <a:defRPr sz="2900" b="1">
          <a:solidFill>
            <a:srgbClr val="000000"/>
          </a:solidFill>
          <a:latin typeface="Calibri" charset="0"/>
          <a:ea typeface="MS PGothic" pitchFamily="34" charset="-128"/>
          <a:cs typeface="MS PGothic" charset="0"/>
        </a:defRPr>
      </a:lvl1pPr>
      <a:lvl2pPr marL="782638" indent="-260350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75000"/>
        <a:buFont typeface="Symbol" pitchFamily="-72" charset="2"/>
        <a:buChar char=""/>
        <a:defRPr sz="2600" b="1">
          <a:solidFill>
            <a:srgbClr val="000000"/>
          </a:solidFill>
          <a:latin typeface="Calibri" charset="0"/>
          <a:ea typeface="MS PGothic" pitchFamily="34" charset="-128"/>
        </a:defRPr>
      </a:lvl2pPr>
      <a:lvl3pPr marL="1173163" indent="-193675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buChar char=""/>
        <a:defRPr sz="2400" b="1">
          <a:solidFill>
            <a:srgbClr val="000000"/>
          </a:solidFill>
          <a:latin typeface="Calibri" charset="0"/>
          <a:ea typeface="ＭＳ Ｐゴシック" pitchFamily="-123" charset="-128"/>
          <a:cs typeface="ＭＳ Ｐゴシック" pitchFamily="-72" charset="-128"/>
        </a:defRPr>
      </a:lvl3pPr>
      <a:lvl4pPr marL="1565275" indent="-193675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75000"/>
        <a:buFont typeface="Symbol" pitchFamily="-72" charset="2"/>
        <a:buChar char=""/>
        <a:defRPr sz="2200" b="1">
          <a:solidFill>
            <a:srgbClr val="000000"/>
          </a:solidFill>
          <a:latin typeface="Calibri" charset="0"/>
          <a:ea typeface="ＭＳ Ｐゴシック" pitchFamily="-123" charset="-128"/>
        </a:defRPr>
      </a:lvl4pPr>
      <a:lvl5pPr marL="1957388" indent="-195263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buChar char=""/>
        <a:defRPr sz="2000" b="1">
          <a:solidFill>
            <a:srgbClr val="000000"/>
          </a:solidFill>
          <a:latin typeface="Calibri" charset="0"/>
          <a:ea typeface="ＭＳ Ｐゴシック" pitchFamily="-123" charset="-128"/>
        </a:defRPr>
      </a:lvl5pPr>
      <a:lvl6pPr marL="2615386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6pPr>
      <a:lvl7pPr marL="3072444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7pPr>
      <a:lvl8pPr marL="3529502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8pPr>
      <a:lvl9pPr marL="3986559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5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3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7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5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6/4/26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496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49A16E-4F7A-F73D-9966-3B9709B7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92DE5-7877-A168-0794-7E8E7C001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6A4FF-7D40-595E-5943-95D99EE7B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61543-E409-44E5-B87B-FE36B86E317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9F1B9-447B-6F15-6511-DC845649A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7B41A-3A43-280D-4409-F99EC79A8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B3B37-5CD5-40EB-9081-73E8D65B7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7" r:id="rId1"/>
    <p:sldLayoutId id="2147484618" r:id="rId2"/>
    <p:sldLayoutId id="2147484619" r:id="rId3"/>
    <p:sldLayoutId id="2147484620" r:id="rId4"/>
    <p:sldLayoutId id="2147484621" r:id="rId5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7010C-BA34-2B44-9746-B6E6435131FD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3EEC8-2A30-CA43-8980-29E6A72B6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7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624" r:id="rId2"/>
    <p:sldLayoutId id="2147484625" r:id="rId3"/>
    <p:sldLayoutId id="2147484626" r:id="rId4"/>
    <p:sldLayoutId id="2147484627" r:id="rId5"/>
    <p:sldLayoutId id="2147484628" r:id="rId6"/>
    <p:sldLayoutId id="2147484629" r:id="rId7"/>
    <p:sldLayoutId id="2147484630" r:id="rId8"/>
    <p:sldLayoutId id="2147484631" r:id="rId9"/>
    <p:sldLayoutId id="2147484632" r:id="rId10"/>
    <p:sldLayoutId id="214748463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DA1AC7-830F-06B6-F36A-0BE3B6DC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BB58D-1EB1-DA3A-E368-E553B2B63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0CA73-BEE4-E8DA-2FB0-DC5A3B343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56CDB5-9662-7D41-8627-8482E5037C83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B8273-FE40-A360-7D20-65B270EEA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53921-8548-368A-6342-E7F168CFA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ABEDAA-27B7-C543-BCF2-152F3DAA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2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5" r:id="rId1"/>
    <p:sldLayoutId id="2147484636" r:id="rId2"/>
    <p:sldLayoutId id="2147484637" r:id="rId3"/>
    <p:sldLayoutId id="2147484638" r:id="rId4"/>
    <p:sldLayoutId id="2147484639" r:id="rId5"/>
    <p:sldLayoutId id="2147484640" r:id="rId6"/>
    <p:sldLayoutId id="2147484641" r:id="rId7"/>
    <p:sldLayoutId id="2147484642" r:id="rId8"/>
    <p:sldLayoutId id="2147484643" r:id="rId9"/>
    <p:sldLayoutId id="2147484644" r:id="rId10"/>
    <p:sldLayoutId id="2147484645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E376C17-02CD-47F7-84D0-EC7C5B0DAE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3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648" r:id="rId2"/>
    <p:sldLayoutId id="2147484649" r:id="rId3"/>
    <p:sldLayoutId id="2147484650" r:id="rId4"/>
    <p:sldLayoutId id="2147484651" r:id="rId5"/>
    <p:sldLayoutId id="2147484652" r:id="rId6"/>
    <p:sldLayoutId id="2147484653" r:id="rId7"/>
    <p:sldLayoutId id="2147484654" r:id="rId8"/>
    <p:sldLayoutId id="2147484655" r:id="rId9"/>
    <p:sldLayoutId id="2147484656" r:id="rId10"/>
    <p:sldLayoutId id="2147484657" r:id="rId11"/>
    <p:sldLayoutId id="2147484658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2201D0-37ED-66F6-5C6D-0D063362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1"/>
            <a:ext cx="9355516" cy="41070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40189-B33C-2CC3-98A8-A176FA2B6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5" y="1655763"/>
            <a:ext cx="11041063" cy="4445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2D69C-5FFE-10F0-CABF-65C6D9764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7049" y="6437059"/>
            <a:ext cx="6805527" cy="20005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 algn="l">
              <a:defRPr kumimoji="0" lang="en-GB" sz="70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itchFamily="2" charset="77"/>
                <a:ea typeface="Poppins" panose="00000500000000000000" pitchFamily="2" charset="0"/>
                <a:cs typeface="Poppins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31846-B6BD-8589-0B79-D0383DD5E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1944" y="6467837"/>
            <a:ext cx="32379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en-GB" sz="900" u="none" strike="noStrike" cap="none" spc="300" normalizeH="0" baseline="0" smtClean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A13EBE72-63A1-BF06-7374-732962EF99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73547" y="6437059"/>
            <a:ext cx="905479" cy="200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accent1"/>
                </a:solidFill>
              </a:defRPr>
            </a:lvl1pPr>
          </a:lstStyle>
          <a:p>
            <a:fld id="{723B3C7B-94E9-47F4-B430-00A9F1A89D87}" type="datetime3">
              <a:rPr lang="en-GB" smtClean="0"/>
              <a:t>4 June, 2026</a:t>
            </a:fld>
            <a:endParaRPr lang="en-GB"/>
          </a:p>
        </p:txBody>
      </p:sp>
    </p:spTree>
    <p:custDataLst>
      <p:tags r:id="rId50"/>
    </p:custDataLst>
    <p:extLst>
      <p:ext uri="{BB962C8B-B14F-4D97-AF65-F5344CB8AC3E}">
        <p14:creationId xmlns:p14="http://schemas.microsoft.com/office/powerpoint/2010/main" val="407171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0" r:id="rId1"/>
    <p:sldLayoutId id="2147484661" r:id="rId2"/>
    <p:sldLayoutId id="2147484662" r:id="rId3"/>
    <p:sldLayoutId id="2147484663" r:id="rId4"/>
    <p:sldLayoutId id="2147484664" r:id="rId5"/>
    <p:sldLayoutId id="2147484665" r:id="rId6"/>
    <p:sldLayoutId id="2147484666" r:id="rId7"/>
    <p:sldLayoutId id="2147484667" r:id="rId8"/>
    <p:sldLayoutId id="2147484668" r:id="rId9"/>
    <p:sldLayoutId id="2147484669" r:id="rId10"/>
    <p:sldLayoutId id="2147484670" r:id="rId11"/>
    <p:sldLayoutId id="2147484671" r:id="rId12"/>
    <p:sldLayoutId id="2147484672" r:id="rId13"/>
    <p:sldLayoutId id="2147484673" r:id="rId14"/>
    <p:sldLayoutId id="2147484674" r:id="rId15"/>
    <p:sldLayoutId id="2147484675" r:id="rId16"/>
    <p:sldLayoutId id="2147484676" r:id="rId17"/>
    <p:sldLayoutId id="2147484677" r:id="rId18"/>
    <p:sldLayoutId id="2147484678" r:id="rId19"/>
    <p:sldLayoutId id="2147484679" r:id="rId20"/>
    <p:sldLayoutId id="2147484680" r:id="rId21"/>
    <p:sldLayoutId id="2147484681" r:id="rId22"/>
    <p:sldLayoutId id="2147484682" r:id="rId23"/>
    <p:sldLayoutId id="2147484683" r:id="rId24"/>
    <p:sldLayoutId id="2147484684" r:id="rId25"/>
    <p:sldLayoutId id="2147484685" r:id="rId26"/>
    <p:sldLayoutId id="2147484686" r:id="rId27"/>
    <p:sldLayoutId id="2147484687" r:id="rId28"/>
    <p:sldLayoutId id="2147484688" r:id="rId29"/>
    <p:sldLayoutId id="2147484689" r:id="rId30"/>
    <p:sldLayoutId id="2147484690" r:id="rId31"/>
    <p:sldLayoutId id="2147484691" r:id="rId32"/>
    <p:sldLayoutId id="2147484692" r:id="rId33"/>
    <p:sldLayoutId id="2147484693" r:id="rId34"/>
    <p:sldLayoutId id="2147484694" r:id="rId35"/>
    <p:sldLayoutId id="2147484695" r:id="rId36"/>
    <p:sldLayoutId id="2147484696" r:id="rId37"/>
    <p:sldLayoutId id="2147484697" r:id="rId38"/>
    <p:sldLayoutId id="2147484698" r:id="rId39"/>
    <p:sldLayoutId id="2147484699" r:id="rId40"/>
    <p:sldLayoutId id="2147484700" r:id="rId41"/>
    <p:sldLayoutId id="2147484701" r:id="rId42"/>
    <p:sldLayoutId id="2147484702" r:id="rId43"/>
    <p:sldLayoutId id="2147484703" r:id="rId44"/>
    <p:sldLayoutId id="2147484704" r:id="rId45"/>
    <p:sldLayoutId id="2147484705" r:id="rId46"/>
    <p:sldLayoutId id="2147484706" r:id="rId47"/>
    <p:sldLayoutId id="2147484707" r:id="rId48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40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1pPr>
      <a:lvl2pPr marL="36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2pPr>
      <a:lvl3pPr marL="54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3pPr>
      <a:lvl4pPr marL="72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4pPr>
      <a:lvl5pPr marL="90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GB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680">
          <p15:clr>
            <a:srgbClr val="FBAE40"/>
          </p15:clr>
        </p15:guide>
        <p15:guide id="3" pos="362">
          <p15:clr>
            <a:srgbClr val="FBAE40"/>
          </p15:clr>
        </p15:guide>
        <p15:guide id="4" pos="7317">
          <p15:clr>
            <a:srgbClr val="FBAE40"/>
          </p15:clr>
        </p15:guide>
        <p15:guide id="5" orient="horz">
          <p15:clr>
            <a:srgbClr val="FBAE40"/>
          </p15:clr>
        </p15:guide>
        <p15:guide id="6" orient="horz" pos="4320">
          <p15:clr>
            <a:srgbClr val="FBAE40"/>
          </p15:clr>
        </p15:guide>
        <p15:guide id="7" orient="horz" pos="1043">
          <p15:clr>
            <a:srgbClr val="FBAE40"/>
          </p15:clr>
        </p15:guide>
        <p15:guide id="8" orient="horz" pos="3843">
          <p15:clr>
            <a:srgbClr val="FBAE40"/>
          </p15:clr>
        </p15:guide>
        <p15:guide id="9" orient="horz" pos="1185">
          <p15:clr>
            <a:srgbClr val="A4A3A4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2201D0-37ED-66F6-5C6D-0D063362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1"/>
            <a:ext cx="9355516" cy="41070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Insert title, one line max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40189-B33C-2CC3-98A8-A176FA2B6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5" y="1655763"/>
            <a:ext cx="11041063" cy="4445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2D69C-5FFE-10F0-CABF-65C6D9764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7049" y="6437059"/>
            <a:ext cx="6805527" cy="20005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 algn="l">
              <a:defRPr kumimoji="0" lang="en-GB" sz="70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itchFamily="2" charset="77"/>
                <a:ea typeface="Poppins" panose="00000500000000000000" pitchFamily="2" charset="0"/>
                <a:cs typeface="Poppins" pitchFamily="2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31846-B6BD-8589-0B79-D0383DD5E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1944" y="6467837"/>
            <a:ext cx="32379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en-GB" sz="900" u="none" strike="noStrike" cap="none" spc="300" normalizeH="0" baseline="0" smtClean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defTabSz="457200"/>
            <a:fld id="{97180416-7FB7-4FA9-9E98-668C4F1260E5}" type="slidenum">
              <a:rPr lang="en-GB" smtClean="0"/>
              <a:pPr defTabSz="457200"/>
              <a:t>‹#›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CB09-72DC-939C-5BD0-E8BCCD197136}"/>
              </a:ext>
            </a:extLst>
          </p:cNvPr>
          <p:cNvSpPr txBox="1"/>
          <p:nvPr userDrawn="1"/>
        </p:nvSpPr>
        <p:spPr>
          <a:xfrm>
            <a:off x="8645990" y="6483225"/>
            <a:ext cx="2573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kumimoji="0" lang="en-US" sz="700" u="none" strike="noStrike" kern="1200" cap="none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oppins" panose="00000500000000000000" pitchFamily="2" charset="0"/>
                <a:cs typeface="Poppins" pitchFamily="2" charset="77"/>
              </a:rPr>
              <a:t>©</a:t>
            </a:r>
            <a:r>
              <a:rPr lang="en-US" sz="700" dirty="0">
                <a:solidFill>
                  <a:schemeClr val="accent1"/>
                </a:solidFill>
                <a:latin typeface="+mn-lt"/>
                <a:ea typeface="Poppins" panose="00000500000000000000" pitchFamily="2" charset="0"/>
                <a:cs typeface="Poppins" pitchFamily="2" charset="77"/>
              </a:rPr>
              <a:t>TEXAS ONCOLOGY PROPRIETARY AND CONFIDENTIAL</a:t>
            </a:r>
            <a:endParaRPr lang="en-US" sz="600" dirty="0">
              <a:solidFill>
                <a:schemeClr val="accent1"/>
              </a:solidFill>
              <a:latin typeface="+mn-lt"/>
              <a:ea typeface="Poppins" panose="00000500000000000000" pitchFamily="2" charset="0"/>
              <a:cs typeface="Poppins" pitchFamily="2" charset="77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A13EBE72-63A1-BF06-7374-732962EF99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73547" y="6437059"/>
            <a:ext cx="905479" cy="200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accent1"/>
                </a:solidFill>
              </a:defRPr>
            </a:lvl1pPr>
          </a:lstStyle>
          <a:p>
            <a:fld id="{723B3C7B-94E9-47F4-B430-00A9F1A89D87}" type="datetime3">
              <a:rPr lang="en-GB" smtClean="0"/>
              <a:t>4 June, 2026</a:t>
            </a:fld>
            <a:endParaRPr lang="en-GB"/>
          </a:p>
        </p:txBody>
      </p:sp>
    </p:spTree>
    <p:custDataLst>
      <p:tags r:id="rId50"/>
    </p:custDataLst>
    <p:extLst>
      <p:ext uri="{BB962C8B-B14F-4D97-AF65-F5344CB8AC3E}">
        <p14:creationId xmlns:p14="http://schemas.microsoft.com/office/powerpoint/2010/main" val="230738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9" r:id="rId1"/>
    <p:sldLayoutId id="2147484710" r:id="rId2"/>
    <p:sldLayoutId id="2147484711" r:id="rId3"/>
    <p:sldLayoutId id="2147484712" r:id="rId4"/>
    <p:sldLayoutId id="2147484713" r:id="rId5"/>
    <p:sldLayoutId id="2147484714" r:id="rId6"/>
    <p:sldLayoutId id="2147484715" r:id="rId7"/>
    <p:sldLayoutId id="2147484716" r:id="rId8"/>
    <p:sldLayoutId id="2147484717" r:id="rId9"/>
    <p:sldLayoutId id="2147484718" r:id="rId10"/>
    <p:sldLayoutId id="2147484719" r:id="rId11"/>
    <p:sldLayoutId id="2147484720" r:id="rId12"/>
    <p:sldLayoutId id="2147484721" r:id="rId13"/>
    <p:sldLayoutId id="2147484722" r:id="rId14"/>
    <p:sldLayoutId id="2147484723" r:id="rId15"/>
    <p:sldLayoutId id="2147484724" r:id="rId16"/>
    <p:sldLayoutId id="2147484725" r:id="rId17"/>
    <p:sldLayoutId id="2147484726" r:id="rId18"/>
    <p:sldLayoutId id="2147484727" r:id="rId19"/>
    <p:sldLayoutId id="2147484728" r:id="rId20"/>
    <p:sldLayoutId id="2147484729" r:id="rId21"/>
    <p:sldLayoutId id="2147484730" r:id="rId22"/>
    <p:sldLayoutId id="2147484731" r:id="rId23"/>
    <p:sldLayoutId id="2147484732" r:id="rId24"/>
    <p:sldLayoutId id="2147484733" r:id="rId25"/>
    <p:sldLayoutId id="2147484734" r:id="rId26"/>
    <p:sldLayoutId id="2147484735" r:id="rId27"/>
    <p:sldLayoutId id="2147484736" r:id="rId28"/>
    <p:sldLayoutId id="2147484737" r:id="rId29"/>
    <p:sldLayoutId id="2147484738" r:id="rId30"/>
    <p:sldLayoutId id="2147484739" r:id="rId31"/>
    <p:sldLayoutId id="2147484740" r:id="rId32"/>
    <p:sldLayoutId id="2147484741" r:id="rId33"/>
    <p:sldLayoutId id="2147484742" r:id="rId34"/>
    <p:sldLayoutId id="2147484743" r:id="rId35"/>
    <p:sldLayoutId id="2147484744" r:id="rId36"/>
    <p:sldLayoutId id="2147484745" r:id="rId37"/>
    <p:sldLayoutId id="2147484746" r:id="rId38"/>
    <p:sldLayoutId id="2147484747" r:id="rId39"/>
    <p:sldLayoutId id="2147484748" r:id="rId40"/>
    <p:sldLayoutId id="2147484749" r:id="rId41"/>
    <p:sldLayoutId id="2147484750" r:id="rId42"/>
    <p:sldLayoutId id="2147484751" r:id="rId43"/>
    <p:sldLayoutId id="2147484752" r:id="rId44"/>
    <p:sldLayoutId id="2147484753" r:id="rId45"/>
    <p:sldLayoutId id="2147484754" r:id="rId46"/>
    <p:sldLayoutId id="2147484755" r:id="rId47"/>
    <p:sldLayoutId id="2147484756" r:id="rId48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40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1pPr>
      <a:lvl2pPr marL="36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2pPr>
      <a:lvl3pPr marL="54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3pPr>
      <a:lvl4pPr marL="72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US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4pPr>
      <a:lvl5pPr marL="900000" indent="-180000" algn="l" defTabSz="914400" rtl="0" eaLnBrk="1" latinLnBrk="0" hangingPunct="1">
        <a:lnSpc>
          <a:spcPct val="200000"/>
        </a:lnSpc>
        <a:spcBef>
          <a:spcPts val="0"/>
        </a:spcBef>
        <a:spcAft>
          <a:spcPts val="0"/>
        </a:spcAft>
        <a:buClr>
          <a:schemeClr val="accent2"/>
        </a:buClr>
        <a:buFont typeface="Poppins" panose="00000500000000000000" pitchFamily="2" charset="0"/>
        <a:buChar char="o"/>
        <a:defRPr lang="en-GB" sz="1050" kern="1200" dirty="0">
          <a:solidFill>
            <a:schemeClr val="tx1"/>
          </a:solidFill>
          <a:latin typeface="+mn-lt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680">
          <p15:clr>
            <a:srgbClr val="FBAE40"/>
          </p15:clr>
        </p15:guide>
        <p15:guide id="3" pos="362">
          <p15:clr>
            <a:srgbClr val="FBAE40"/>
          </p15:clr>
        </p15:guide>
        <p15:guide id="4" pos="7317">
          <p15:clr>
            <a:srgbClr val="FBAE40"/>
          </p15:clr>
        </p15:guide>
        <p15:guide id="5" orient="horz">
          <p15:clr>
            <a:srgbClr val="FBAE40"/>
          </p15:clr>
        </p15:guide>
        <p15:guide id="6" orient="horz" pos="4320">
          <p15:clr>
            <a:srgbClr val="FBAE40"/>
          </p15:clr>
        </p15:guide>
        <p15:guide id="7" orient="horz" pos="1043">
          <p15:clr>
            <a:srgbClr val="FBAE40"/>
          </p15:clr>
        </p15:guide>
        <p15:guide id="8" orient="horz" pos="3843">
          <p15:clr>
            <a:srgbClr val="FBAE40"/>
          </p15:clr>
        </p15:guide>
        <p15:guide id="9" orient="horz" pos="118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4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medicine-and-dentistry/fatty-liver" TargetMode="External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4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5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4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3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slideLayout" Target="../slideLayouts/slideLayout161.xml"/><Relationship Id="rId1" Type="http://schemas.openxmlformats.org/officeDocument/2006/relationships/tags" Target="../tags/tag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5" Type="http://schemas.microsoft.com/office/2007/relationships/hdphoto" Target="../media/hdphoto3.wdp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18.xml"/><Relationship Id="rId4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47.jpe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22.xml"/><Relationship Id="rId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3.xml"/><Relationship Id="rId5" Type="http://schemas.openxmlformats.org/officeDocument/2006/relationships/image" Target="../media/image50.jpeg"/><Relationship Id="rId4" Type="http://schemas.openxmlformats.org/officeDocument/2006/relationships/image" Target="../media/image49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24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5" Type="http://schemas.openxmlformats.org/officeDocument/2006/relationships/image" Target="../media/image52.svg"/><Relationship Id="rId10" Type="http://schemas.openxmlformats.org/officeDocument/2006/relationships/image" Target="../media/image57.sv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5.xml"/><Relationship Id="rId5" Type="http://schemas.openxmlformats.org/officeDocument/2006/relationships/image" Target="../media/image60.png"/><Relationship Id="rId4" Type="http://schemas.openxmlformats.org/officeDocument/2006/relationships/image" Target="../media/image49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6.xml"/><Relationship Id="rId4" Type="http://schemas.openxmlformats.org/officeDocument/2006/relationships/image" Target="../media/image49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27.xml"/><Relationship Id="rId4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62.jpeg"/><Relationship Id="rId4" Type="http://schemas.openxmlformats.org/officeDocument/2006/relationships/notesSlide" Target="../notesSlides/notesSlide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63.jpeg"/><Relationship Id="rId4" Type="http://schemas.openxmlformats.org/officeDocument/2006/relationships/notesSlide" Target="../notesSlides/notesSlide2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6.xml"/><Relationship Id="rId4" Type="http://schemas.microsoft.com/office/2007/relationships/hdphoto" Target="../media/hdphoto5.wdp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77.jpeg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1.png"/><Relationship Id="rId5" Type="http://schemas.microsoft.com/office/2007/relationships/hdphoto" Target="../media/hdphoto11.wdp"/><Relationship Id="rId4" Type="http://schemas.openxmlformats.org/officeDocument/2006/relationships/image" Target="../media/image80.png"/><Relationship Id="rId9" Type="http://schemas.microsoft.com/office/2007/relationships/hdphoto" Target="../media/hdphoto13.wdp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NUL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6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4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C4F0-C399-5BB6-BD78-26922B5F8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2C67C39F-0575-1CDF-365E-7CA4C80A93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69936"/>
            <a:ext cx="12192000" cy="822960"/>
          </a:xfrm>
        </p:spPr>
        <p:txBody>
          <a:bodyPr wrap="square" anchor="ctr">
            <a:noAutofit/>
          </a:bodyPr>
          <a:lstStyle/>
          <a:p>
            <a:pPr>
              <a:lnSpc>
                <a:spcPts val="3900"/>
              </a:lnSpc>
              <a:spcBef>
                <a:spcPts val="2400"/>
              </a:spcBef>
            </a:pPr>
            <a:r>
              <a:rPr lang="en-US" sz="3300" dirty="0"/>
              <a:t>CDK4/6 Inhibitors in the Management of HR-Positive Breast Cancer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57D125DC-2BF4-7778-DF22-BE37DFB32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5650" y="5445224"/>
            <a:ext cx="6300700" cy="94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44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charset="2"/>
              <a:buNone/>
              <a:tabLst/>
              <a:defRPr/>
            </a:pPr>
            <a:r>
              <a:rPr kumimoji="0" lang="en-US" altLang="x-none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Moderator</a:t>
            </a:r>
            <a:endParaRPr kumimoji="0" lang="en-US" altLang="x-none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  <a:p>
            <a:pPr lvl="0" algn="ctr" defTabSz="914400" eaLnBrk="0" hangingPunct="0">
              <a:lnSpc>
                <a:spcPts val="3440"/>
              </a:lnSpc>
              <a:spcAft>
                <a:spcPts val="0"/>
              </a:spcAft>
              <a:buClr>
                <a:srgbClr val="000000"/>
              </a:buClr>
              <a:buSzPct val="80000"/>
              <a:defRPr/>
            </a:pPr>
            <a:r>
              <a:rPr lang="en-US" altLang="x-none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Rita Nanda, MD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67761C02-DB30-005A-B3C5-5871212EB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00624"/>
            <a:ext cx="12192000" cy="51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 numCol="1">
            <a:no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Kelly Fischer, MSN, FNP-BC</a:t>
            </a:r>
          </a:p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Marissa Marti-Smith, DNP, APRN, AGNP-C, AOCNP</a:t>
            </a:r>
          </a:p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Ruth M O’Regan, MD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51C5496-77EA-8651-425E-06D3EBB5F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392" y="3501008"/>
            <a:ext cx="28972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Faculty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6F0552-AF0F-011B-188A-20E08FB9A3EE}"/>
              </a:ext>
            </a:extLst>
          </p:cNvPr>
          <p:cNvSpPr txBox="1"/>
          <p:nvPr/>
        </p:nvSpPr>
        <p:spPr>
          <a:xfrm>
            <a:off x="-4572" y="1196752"/>
            <a:ext cx="12196571" cy="484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3200"/>
              </a:lnSpc>
              <a:defRPr/>
            </a:pPr>
            <a:r>
              <a:rPr lang="en-US" sz="2500" b="0" i="1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Complimentary NCPD Symposium Series Held During the 51</a:t>
            </a:r>
            <a:r>
              <a:rPr lang="en-US" sz="2500" b="0" i="1" baseline="30000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500" b="0" i="1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Annual ONS Congress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ED9587-21CD-E8CF-A40A-166284A779E6}"/>
              </a:ext>
            </a:extLst>
          </p:cNvPr>
          <p:cNvSpPr txBox="1"/>
          <p:nvPr/>
        </p:nvSpPr>
        <p:spPr>
          <a:xfrm>
            <a:off x="0" y="187775"/>
            <a:ext cx="12192000" cy="11182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040"/>
              </a:lnSpc>
              <a:defRPr/>
            </a:pPr>
            <a: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Recent Advances in Cancer Care — New Paradigms, </a:t>
            </a:r>
            <a:b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Novel Agents and What It Means for the Oncology Nurse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94BF1E1-2CBB-C3C2-29BB-942B1F915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2430867"/>
            <a:ext cx="12192000" cy="104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000" b="1">
                <a:solidFill>
                  <a:srgbClr val="3333FF"/>
                </a:solidFill>
                <a:latin typeface="Calibri"/>
                <a:ea typeface="MS PGothic" pitchFamily="34" charset="-128"/>
                <a:cs typeface="Calibri"/>
              </a:defRPr>
            </a:lvl1pPr>
            <a:lvl2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153622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28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033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739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Saturday, May 16, 2026</a:t>
            </a:r>
          </a:p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6:00 AM – 7:30 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300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55B5C-95D6-64E9-8D0B-82C5D7A85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F8BF55-53F9-A64C-A6C5-EE103E28672E}"/>
              </a:ext>
            </a:extLst>
          </p:cNvPr>
          <p:cNvSpPr/>
          <p:nvPr/>
        </p:nvSpPr>
        <p:spPr bwMode="auto">
          <a:xfrm>
            <a:off x="614932" y="908720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61D6B3-7A39-FA4F-775D-6FC497DEC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DDF10-A8AF-9D6D-7771-FF3658FC3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Introduction: 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  <a:endParaRPr lang="en-US" sz="2400" dirty="0">
              <a:solidFill>
                <a:srgbClr val="0432FF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0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3D96AF6-0EB0-DE2B-E8AC-24B31F6F5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Liver Safety: Monitoring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5A187A-7C1C-9831-94C7-9341A98845BF}"/>
              </a:ext>
            </a:extLst>
          </p:cNvPr>
          <p:cNvSpPr txBox="1"/>
          <p:nvPr/>
        </p:nvSpPr>
        <p:spPr>
          <a:xfrm>
            <a:off x="576262" y="6121513"/>
            <a:ext cx="7412736" cy="5608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Lipsyc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-Sharf et al., 2025)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70F5B1-6EE9-B834-FDA0-951914F4A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8190" y="1730913"/>
            <a:ext cx="9674421" cy="339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4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C4CBB-51CF-3CFB-2B0E-9E812A130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0"/>
            <a:ext cx="9355516" cy="682447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Handling Liver Enzyme Stress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0637FE-9D27-DFAC-8E7E-D56035DC8448}"/>
              </a:ext>
            </a:extLst>
          </p:cNvPr>
          <p:cNvSpPr txBox="1"/>
          <p:nvPr/>
        </p:nvSpPr>
        <p:spPr>
          <a:xfrm>
            <a:off x="291128" y="6444842"/>
            <a:ext cx="11038690" cy="213052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Wekking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et al., 2023), (U.S. Food and Drug Administration, 2023) Prescribing Information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1BAC6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64CD8B-722C-4D0C-A961-354C368D0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74" y="1319212"/>
            <a:ext cx="3444085" cy="4219575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12DF56-C049-39A4-8FC1-92DEB35F9A9C}"/>
              </a:ext>
            </a:extLst>
          </p:cNvPr>
          <p:cNvSpPr txBox="1"/>
          <p:nvPr/>
        </p:nvSpPr>
        <p:spPr>
          <a:xfrm>
            <a:off x="576484" y="1319213"/>
            <a:ext cx="5233989" cy="486966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 typeface="Poppins" panose="00000500000000000000" pitchFamily="2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Silent laboratory spike (AST/ALT) </a:t>
            </a:r>
          </a:p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 typeface="Poppins" panose="00000500000000000000" pitchFamily="2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Pre-existing liver insufficiency,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Fatty liver disease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 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Hepatitis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Hepatotoxic medications and alcohol abuse. </a:t>
            </a:r>
          </a:p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 typeface="Poppins" panose="00000500000000000000" pitchFamily="2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Grade 1 (&gt;3x ULN) &amp; Grade 2 (&gt;3-5x ULN) no dose mod req</a:t>
            </a:r>
          </a:p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 typeface="Poppins" panose="00000500000000000000" pitchFamily="2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Persistent/Recurrent Grade 2 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Grade 3 (&gt;5-20x ULN):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 Hold until Grade 1, then resume at lower dose.</a:t>
            </a:r>
          </a:p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 typeface="Poppins" panose="00000500000000000000" pitchFamily="2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Liver Injury: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 If bilirubin also rises (&gt;2x ULN), discontinue therapy permanently.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1BAC6"/>
              </a:buClr>
              <a:buSzTx/>
              <a:buFont typeface="Poppins" panose="00000500000000000000" pitchFamily="2" charset="0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5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E4D15-E8C3-D5BC-4C5E-AE3E52A87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VTE &amp; Blood Clots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48B8EC-E450-ECD1-AC8F-C936222CC53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4677" y="1484027"/>
            <a:ext cx="5233989" cy="4616736"/>
          </a:xfrm>
        </p:spPr>
        <p:txBody>
          <a:bodyPr>
            <a:normAutofit fontScale="77500" lnSpcReduction="20000"/>
          </a:bodyPr>
          <a:lstStyle/>
          <a:p>
            <a:r>
              <a:rPr lang="en-US" sz="2700" b="1" dirty="0">
                <a:solidFill>
                  <a:schemeClr val="accent3"/>
                </a:solidFill>
              </a:rPr>
              <a:t>Circulation Blockage:</a:t>
            </a:r>
            <a:r>
              <a:rPr lang="en-US" sz="2700" dirty="0">
                <a:solidFill>
                  <a:schemeClr val="accent3"/>
                </a:solidFill>
              </a:rPr>
              <a:t> </a:t>
            </a:r>
          </a:p>
          <a:p>
            <a:pPr lvl="1"/>
            <a:r>
              <a:rPr lang="en-US" sz="2700" dirty="0"/>
              <a:t>Blood clots can form in the legs (DVT) or lungs (PE). This risk is notably higher with </a:t>
            </a:r>
            <a:r>
              <a:rPr lang="en-US" sz="2700" dirty="0" err="1"/>
              <a:t>abemaciclib</a:t>
            </a:r>
            <a:r>
              <a:rPr lang="en-US" sz="2700" dirty="0"/>
              <a:t>.</a:t>
            </a:r>
          </a:p>
          <a:p>
            <a:endParaRPr lang="en-US" sz="2700" dirty="0"/>
          </a:p>
          <a:p>
            <a:r>
              <a:rPr lang="en-US" sz="2700" dirty="0"/>
              <a:t>Leg swelling, pain, redness, warmth, or sudden chest tightness.</a:t>
            </a:r>
          </a:p>
          <a:p>
            <a:endParaRPr lang="en-US" sz="2700" dirty="0"/>
          </a:p>
          <a:p>
            <a:r>
              <a:rPr lang="en-US" sz="2700" dirty="0"/>
              <a:t>Rate: ~2.3% in </a:t>
            </a:r>
            <a:r>
              <a:rPr lang="en-US" sz="2700" dirty="0" err="1"/>
              <a:t>monarchE</a:t>
            </a:r>
            <a:r>
              <a:rPr lang="en-US" sz="2700" dirty="0"/>
              <a:t> trial participants.</a:t>
            </a:r>
          </a:p>
          <a:p>
            <a:endParaRPr lang="en-US" sz="2700" dirty="0"/>
          </a:p>
          <a:p>
            <a:r>
              <a:rPr lang="en-US" sz="2700" dirty="0"/>
              <a:t>Screen for pre-existing risk factors at every cycle.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026" name="Picture 2" descr="Deep Vein Thrombosis - OrthoInfo - AAOS">
            <a:extLst>
              <a:ext uri="{FF2B5EF4-FFF2-40B4-BE49-F238E27FC236}">
                <a16:creationId xmlns:a16="http://schemas.microsoft.com/office/drawing/2014/main" id="{77A8962B-AF51-DCA4-2F20-0D22F0A608E4}"/>
              </a:ext>
            </a:extLst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141" y="1657402"/>
            <a:ext cx="3162300" cy="41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B99361-C731-1343-8965-E786EB825B8C}"/>
              </a:ext>
            </a:extLst>
          </p:cNvPr>
          <p:cNvSpPr txBox="1"/>
          <p:nvPr/>
        </p:nvSpPr>
        <p:spPr>
          <a:xfrm>
            <a:off x="3327817" y="6284232"/>
            <a:ext cx="2983042" cy="4118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(Johnston et al., 2020)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40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553FA-3EA3-71A8-AF87-A243D60E0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Rhythm: QTc monitoring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8880EA-8112-06DC-E9AC-1A4D25925B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19852" y="1391202"/>
            <a:ext cx="5233989" cy="507663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200" b="1" i="1" dirty="0" err="1">
                <a:solidFill>
                  <a:schemeClr val="accent3"/>
                </a:solidFill>
              </a:rPr>
              <a:t>Ribociclib</a:t>
            </a:r>
            <a:r>
              <a:rPr lang="en-US" sz="2200" b="1" i="1" dirty="0">
                <a:solidFill>
                  <a:schemeClr val="accent3"/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900" dirty="0"/>
          </a:p>
          <a:p>
            <a:pPr>
              <a:lnSpc>
                <a:spcPct val="150000"/>
              </a:lnSpc>
            </a:pPr>
            <a:r>
              <a:rPr lang="en-US" sz="1900" dirty="0"/>
              <a:t>Ensuring safe electrical activity w/ heart</a:t>
            </a:r>
          </a:p>
          <a:p>
            <a:pPr>
              <a:lnSpc>
                <a:spcPct val="150000"/>
              </a:lnSpc>
            </a:pPr>
            <a:r>
              <a:rPr lang="en-US" sz="1900" b="1" dirty="0" err="1"/>
              <a:t>QTcF</a:t>
            </a:r>
            <a:r>
              <a:rPr lang="en-US" sz="1900" b="1" dirty="0"/>
              <a:t> &lt;450 </a:t>
            </a:r>
            <a:r>
              <a:rPr lang="en-US" sz="1900" b="1" dirty="0" err="1"/>
              <a:t>ms</a:t>
            </a:r>
            <a:endParaRPr lang="en-US" sz="1900" b="1" dirty="0"/>
          </a:p>
          <a:p>
            <a:pPr>
              <a:lnSpc>
                <a:spcPct val="150000"/>
              </a:lnSpc>
            </a:pPr>
            <a:r>
              <a:rPr lang="en-US" sz="1900" b="1" dirty="0"/>
              <a:t>Baseline ECG</a:t>
            </a:r>
          </a:p>
          <a:p>
            <a:pPr>
              <a:lnSpc>
                <a:spcPct val="150000"/>
              </a:lnSpc>
            </a:pPr>
            <a:r>
              <a:rPr lang="en-US" sz="1900" dirty="0"/>
              <a:t>ECG + check electrolytes (K, Mg, Phos, Ca)</a:t>
            </a:r>
          </a:p>
          <a:p>
            <a:pPr>
              <a:lnSpc>
                <a:spcPct val="150000"/>
              </a:lnSpc>
            </a:pPr>
            <a:r>
              <a:rPr lang="en-US" sz="1900" b="1" dirty="0"/>
              <a:t>Cycle 1 on D14 , Cycle 2 &amp; as needed</a:t>
            </a:r>
          </a:p>
          <a:p>
            <a:pPr>
              <a:lnSpc>
                <a:spcPct val="150000"/>
              </a:lnSpc>
            </a:pPr>
            <a:r>
              <a:rPr lang="en-US" sz="1900" dirty="0"/>
              <a:t>Avoid QT prolonging drugs and/or strong CYP3A inhibitors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</p:txBody>
      </p:sp>
      <p:pic>
        <p:nvPicPr>
          <p:cNvPr id="2050" name="Picture 2" descr="mBC | KISQALI® (ribociclib ...">
            <a:extLst>
              <a:ext uri="{FF2B5EF4-FFF2-40B4-BE49-F238E27FC236}">
                <a16:creationId xmlns:a16="http://schemas.microsoft.com/office/drawing/2014/main" id="{2A949BA1-2D2A-0EBB-B86E-B0C09B2F8F1E}"/>
              </a:ext>
            </a:extLst>
          </p:cNvPr>
          <p:cNvPicPr>
            <a:picLocks noGrp="1" noChangeAspect="1" noChangeArrowheads="1"/>
          </p:cNvPicPr>
          <p:nvPr>
            <p:ph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586" y="2443397"/>
            <a:ext cx="2625752" cy="26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DD7394-8AA6-8A28-B08D-B3880F6306E7}"/>
              </a:ext>
            </a:extLst>
          </p:cNvPr>
          <p:cNvSpPr txBox="1"/>
          <p:nvPr/>
        </p:nvSpPr>
        <p:spPr>
          <a:xfrm>
            <a:off x="816882" y="5962264"/>
            <a:ext cx="4315968" cy="5055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U.S. Food and Drug Administration. (2023). Ribociclib full prescribing information.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01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168BA-B2E8-84FF-E7C5-89407A122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Skin Toxicities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CD560C-96DF-3FC2-4270-8C993334874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7050" y="1294624"/>
            <a:ext cx="5233989" cy="5107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7200" dirty="0"/>
              <a:t>Less frequent with CDK’s</a:t>
            </a:r>
          </a:p>
          <a:p>
            <a:pPr marL="0" indent="0">
              <a:lnSpc>
                <a:spcPct val="170000"/>
              </a:lnSpc>
              <a:buNone/>
            </a:pPr>
            <a:endParaRPr lang="en-US" sz="7200" b="1" dirty="0"/>
          </a:p>
          <a:p>
            <a:pPr>
              <a:lnSpc>
                <a:spcPct val="170000"/>
              </a:lnSpc>
            </a:pPr>
            <a:r>
              <a:rPr lang="en-US" sz="7200" b="1" i="1" dirty="0"/>
              <a:t>Red Flag Signs</a:t>
            </a:r>
          </a:p>
          <a:p>
            <a:pPr>
              <a:lnSpc>
                <a:spcPct val="170000"/>
              </a:lnSpc>
            </a:pPr>
            <a:r>
              <a:rPr lang="en-US" sz="7200" b="1" dirty="0">
                <a:solidFill>
                  <a:schemeClr val="accent3"/>
                </a:solidFill>
              </a:rPr>
              <a:t>Painful rashes, mouth blisters, or peeling skin accompanied by a high fever.</a:t>
            </a:r>
          </a:p>
          <a:p>
            <a:pPr>
              <a:lnSpc>
                <a:spcPct val="170000"/>
              </a:lnSpc>
            </a:pPr>
            <a:r>
              <a:rPr lang="en-US" sz="7200" dirty="0"/>
              <a:t>Severe reactions (SJS/Toxic epidermal necrolysis TEN) </a:t>
            </a:r>
          </a:p>
          <a:p>
            <a:pPr>
              <a:lnSpc>
                <a:spcPct val="170000"/>
              </a:lnSpc>
            </a:pPr>
            <a:r>
              <a:rPr lang="en-US" sz="7200" dirty="0"/>
              <a:t>Drug-induced hypersensitivity syndrome (</a:t>
            </a:r>
            <a:r>
              <a:rPr lang="en-US" sz="7200" dirty="0" err="1"/>
              <a:t>diHS</a:t>
            </a:r>
            <a:r>
              <a:rPr lang="en-US" sz="7200" dirty="0"/>
              <a:t>)</a:t>
            </a:r>
          </a:p>
          <a:p>
            <a:pPr>
              <a:lnSpc>
                <a:spcPct val="170000"/>
              </a:lnSpc>
            </a:pPr>
            <a:r>
              <a:rPr lang="en-US" sz="7200" dirty="0"/>
              <a:t>Drug reaction with eosinophilia and systemic symptoms (DRESS)</a:t>
            </a:r>
          </a:p>
          <a:p>
            <a:pPr>
              <a:lnSpc>
                <a:spcPct val="170000"/>
              </a:lnSpc>
            </a:pPr>
            <a:endParaRPr lang="en-US" sz="6200" b="1" dirty="0">
              <a:solidFill>
                <a:schemeClr val="accent3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194" name="Picture 2" descr="Funny Country Song About Aging | Senior ...">
            <a:extLst>
              <a:ext uri="{FF2B5EF4-FFF2-40B4-BE49-F238E27FC236}">
                <a16:creationId xmlns:a16="http://schemas.microsoft.com/office/drawing/2014/main" id="{1DF35E1C-B991-AA32-802A-F5D2A7378DDB}"/>
              </a:ext>
            </a:extLst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71" y="2248453"/>
            <a:ext cx="4741173" cy="267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9044D7-4A9D-9E95-AE9B-69A991EF63E8}"/>
              </a:ext>
            </a:extLst>
          </p:cNvPr>
          <p:cNvSpPr txBox="1"/>
          <p:nvPr/>
        </p:nvSpPr>
        <p:spPr>
          <a:xfrm>
            <a:off x="6096000" y="5632704"/>
            <a:ext cx="5827776" cy="8351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(Anders et al., 2020),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U.S. Food and Drug Administration. (2023). ribociclib full prescribing information.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F1613-04AC-31BE-0DEB-3EB88E33F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AC052-AEEE-9764-978C-A9613CA7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705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A78ED55-71B3-06F1-78B9-4428EF10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11" name="Rectangle: Diagonal Corners Rounded 20">
            <a:extLst>
              <a:ext uri="{FF2B5EF4-FFF2-40B4-BE49-F238E27FC236}">
                <a16:creationId xmlns:a16="http://schemas.microsoft.com/office/drawing/2014/main" id="{8B1F50D3-8392-146F-6FC2-C9E1D31AF5AC}"/>
              </a:ext>
            </a:extLst>
          </p:cNvPr>
          <p:cNvSpPr>
            <a:spLocks noGrp="1"/>
          </p:cNvSpPr>
          <p:nvPr>
            <p:ph sz="quarter" idx="17"/>
            <p:custDataLst>
              <p:tags r:id="rId1"/>
            </p:custDataLst>
          </p:nvPr>
        </p:nvSpPr>
        <p:spPr>
          <a:prstGeom prst="round2DiagRect">
            <a:avLst>
              <a:gd name="adj1" fmla="val 97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53 </a:t>
            </a:r>
            <a:r>
              <a:rPr lang="en-US" sz="1900" dirty="0" err="1">
                <a:solidFill>
                  <a:schemeClr val="accent1"/>
                </a:solidFill>
              </a:rPr>
              <a:t>yo</a:t>
            </a:r>
            <a:r>
              <a:rPr lang="en-US" sz="1900" dirty="0">
                <a:solidFill>
                  <a:schemeClr val="accent1"/>
                </a:solidFill>
              </a:rPr>
              <a:t> female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Metastatic Breast CA pt, extensive bone and pleural </a:t>
            </a:r>
            <a:r>
              <a:rPr lang="en-US" sz="1900" dirty="0" err="1">
                <a:solidFill>
                  <a:schemeClr val="accent1"/>
                </a:solidFill>
              </a:rPr>
              <a:t>mets</a:t>
            </a:r>
            <a:r>
              <a:rPr lang="en-US" sz="1900" dirty="0">
                <a:solidFill>
                  <a:schemeClr val="accent1"/>
                </a:solidFill>
              </a:rPr>
              <a:t>, nodal </a:t>
            </a:r>
            <a:r>
              <a:rPr lang="en-US" sz="1900" dirty="0" err="1">
                <a:solidFill>
                  <a:schemeClr val="accent1"/>
                </a:solidFill>
              </a:rPr>
              <a:t>mets</a:t>
            </a:r>
            <a:endParaRPr lang="en-US" sz="19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900" dirty="0" err="1">
                <a:solidFill>
                  <a:schemeClr val="accent1"/>
                </a:solidFill>
              </a:rPr>
              <a:t>Hx</a:t>
            </a:r>
            <a:r>
              <a:rPr lang="en-US" sz="1900" dirty="0">
                <a:solidFill>
                  <a:schemeClr val="accent1"/>
                </a:solidFill>
              </a:rPr>
              <a:t> Fatty liver, Hypercholesterolemia, HTN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Fulvestrant + </a:t>
            </a:r>
            <a:r>
              <a:rPr lang="en-US" sz="1900" dirty="0" err="1">
                <a:solidFill>
                  <a:schemeClr val="accent1"/>
                </a:solidFill>
              </a:rPr>
              <a:t>abemaciclib</a:t>
            </a:r>
            <a:r>
              <a:rPr lang="en-US" sz="1900" dirty="0">
                <a:solidFill>
                  <a:schemeClr val="accent1"/>
                </a:solidFill>
              </a:rPr>
              <a:t> 150mg PO BID ,  1</a:t>
            </a:r>
            <a:r>
              <a:rPr lang="en-US" sz="1900" baseline="30000" dirty="0">
                <a:solidFill>
                  <a:schemeClr val="accent1"/>
                </a:solidFill>
              </a:rPr>
              <a:t>st</a:t>
            </a:r>
            <a:r>
              <a:rPr lang="en-US" sz="1900" dirty="0">
                <a:solidFill>
                  <a:schemeClr val="accent1"/>
                </a:solidFill>
              </a:rPr>
              <a:t> line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6 week check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AST 197, ALT 323, Alk Phos 250, Bili normal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No alcohol / Tylenol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accent1"/>
                </a:solidFill>
              </a:rPr>
              <a:t>Oxycodone for pain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222" name="Picture 6" descr="What Is Metastatic Breast Cancer? | Roswell Park Comprehensive Cancer  Center - Buffalo, NY">
            <a:extLst>
              <a:ext uri="{FF2B5EF4-FFF2-40B4-BE49-F238E27FC236}">
                <a16:creationId xmlns:a16="http://schemas.microsoft.com/office/drawing/2014/main" id="{E5E20892-4C72-13F2-3E3B-8C456DF35923}"/>
              </a:ext>
            </a:extLst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133601"/>
            <a:ext cx="5233987" cy="348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ADD56A-FCA4-1F16-E613-A1E0EF7A85F1}"/>
              </a:ext>
            </a:extLst>
          </p:cNvPr>
          <p:cNvSpPr txBox="1"/>
          <p:nvPr/>
        </p:nvSpPr>
        <p:spPr>
          <a:xfrm>
            <a:off x="9467385" y="650116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BE1070-3560-0454-D53E-131652CFB15E}"/>
              </a:ext>
            </a:extLst>
          </p:cNvPr>
          <p:cNvSpPr/>
          <p:nvPr/>
        </p:nvSpPr>
        <p:spPr>
          <a:xfrm>
            <a:off x="8809463" y="6367346"/>
            <a:ext cx="2720898" cy="278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C2797-5977-4434-C0A2-9B42ABFA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0"/>
            <a:ext cx="9355516" cy="682447"/>
          </a:xfrm>
        </p:spPr>
        <p:txBody>
          <a:bodyPr anchor="t">
            <a:normAutofit/>
          </a:bodyPr>
          <a:lstStyle/>
          <a:p>
            <a:r>
              <a:rPr lang="en-US" dirty="0"/>
              <a:t>Management &amp; Takeaway</a:t>
            </a:r>
          </a:p>
        </p:txBody>
      </p:sp>
      <p:pic>
        <p:nvPicPr>
          <p:cNvPr id="10242" name="Picture 2" descr="Texas Nurse Practitioners at San Antonio Nurses in Advanced Practice 2nd  Annual Heart of Texas Conference! Stop by for a visit with me and learn  about TNP's upcoming 2026 events, pick up">
            <a:extLst>
              <a:ext uri="{FF2B5EF4-FFF2-40B4-BE49-F238E27FC236}">
                <a16:creationId xmlns:a16="http://schemas.microsoft.com/office/drawing/2014/main" id="{DCC74775-E61D-5581-6670-B928BE279618}"/>
              </a:ext>
            </a:extLst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1" r="2588" b="-2"/>
          <a:stretch>
            <a:fillRect/>
          </a:stretch>
        </p:blipFill>
        <p:spPr bwMode="auto">
          <a:xfrm>
            <a:off x="6383335" y="1655763"/>
            <a:ext cx="5233989" cy="4445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Rectangle: Diagonal Corners Rounded 20">
            <a:extLst>
              <a:ext uri="{FF2B5EF4-FFF2-40B4-BE49-F238E27FC236}">
                <a16:creationId xmlns:a16="http://schemas.microsoft.com/office/drawing/2014/main" id="{B443C08E-3D6E-73FF-2A31-28563DB31183}"/>
              </a:ext>
            </a:extLst>
          </p:cNvPr>
          <p:cNvSpPr>
            <a:spLocks noGrp="1"/>
          </p:cNvSpPr>
          <p:nvPr>
            <p:ph sz="quarter" idx="17"/>
            <p:custDataLst>
              <p:tags r:id="rId1"/>
            </p:custDataLst>
          </p:nvPr>
        </p:nvSpPr>
        <p:spPr>
          <a:xfrm>
            <a:off x="574676" y="1527107"/>
            <a:ext cx="5233989" cy="4950573"/>
          </a:xfr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dirty="0"/>
              <a:t>Held x3 weeks, LFTs did not improve off meds, hospitalized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dirty="0"/>
              <a:t>U/S showed fatty liver, biopsy confirmed moderate to severe </a:t>
            </a:r>
            <a:r>
              <a:rPr lang="en-US" sz="1800" dirty="0" err="1"/>
              <a:t>macrovesicular</a:t>
            </a:r>
            <a:r>
              <a:rPr lang="en-US" sz="1800" dirty="0"/>
              <a:t> steatosis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dirty="0"/>
              <a:t>IV steroids, d/</a:t>
            </a:r>
            <a:r>
              <a:rPr lang="en-US" sz="1800" dirty="0" err="1"/>
              <a:t>c’ed</a:t>
            </a:r>
            <a:r>
              <a:rPr lang="en-US" sz="1800" dirty="0"/>
              <a:t> on oral steroids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dirty="0"/>
              <a:t>1 </a:t>
            </a:r>
            <a:r>
              <a:rPr lang="en-US" sz="1800" dirty="0" err="1"/>
              <a:t>mo</a:t>
            </a:r>
            <a:r>
              <a:rPr lang="en-US" sz="1800" dirty="0"/>
              <a:t> later AST 345/ ALT 929, Alk Phos 163, Bili 1.1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dirty="0"/>
              <a:t>4 months off therapy, began palbociclib </a:t>
            </a:r>
          </a:p>
        </p:txBody>
      </p:sp>
    </p:spTree>
    <p:extLst>
      <p:ext uri="{BB962C8B-B14F-4D97-AF65-F5344CB8AC3E}">
        <p14:creationId xmlns:p14="http://schemas.microsoft.com/office/powerpoint/2010/main" val="225500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D7E11-74F6-BD6F-C034-CDE560534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-99392"/>
            <a:ext cx="10358967" cy="1143000"/>
          </a:xfrm>
        </p:spPr>
        <p:txBody>
          <a:bodyPr>
            <a:normAutofit/>
          </a:bodyPr>
          <a:lstStyle/>
          <a:p>
            <a:r>
              <a:rPr lang="en-US" sz="2800" dirty="0"/>
              <a:t>The Advent of CDK 4/6 Inhibitors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6197A-C71E-5A33-45F9-3D9056488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079500"/>
            <a:ext cx="7383937" cy="51657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Before 2015, aromatase inhibitors, fulvestrant, tamoxifen, and everolimus were the only endocrine options we had for treating HR+ breast cancer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After that, patients had to move on to capecitabine and then to IV chemotherapies, making prognosis and quality of life quite limited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 2015, palbociclib, the first CDK 4/6 inhibitor, was approved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 2018, </a:t>
            </a:r>
            <a:r>
              <a:rPr lang="en-US" sz="2200" dirty="0" err="1"/>
              <a:t>ribociclib</a:t>
            </a:r>
            <a:r>
              <a:rPr lang="en-US" sz="2200" dirty="0"/>
              <a:t> and </a:t>
            </a:r>
            <a:r>
              <a:rPr lang="en-US" sz="2200" dirty="0" err="1"/>
              <a:t>abemaciclib</a:t>
            </a:r>
            <a:r>
              <a:rPr lang="en-US" sz="2200" dirty="0"/>
              <a:t> followed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These drugs very quickly changed the landscape for patients with metastatic HR+ breast cancer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2EAD6-2288-A226-68BC-7BCA33F95E7D}"/>
              </a:ext>
            </a:extLst>
          </p:cNvPr>
          <p:cNvSpPr txBox="1"/>
          <p:nvPr/>
        </p:nvSpPr>
        <p:spPr>
          <a:xfrm>
            <a:off x="6056512" y="6351711"/>
            <a:ext cx="61601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DBA"/>
              </a:buClr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DBA"/>
              </a:buClr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Clin Oncol 42, 994-1000(2024).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npj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Breast Cancer volume 8, Article number: 114 (2022) </a:t>
            </a: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DBA"/>
              </a:buClr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3A1FA-EA5F-4640-B7D2-566B189A61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8298" r="28298"/>
          <a:stretch/>
        </p:blipFill>
        <p:spPr>
          <a:xfrm>
            <a:off x="7995609" y="3801157"/>
            <a:ext cx="2779071" cy="1845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BDED20-6D94-7844-BB70-BF089A9F7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230" y="630775"/>
            <a:ext cx="1949450" cy="2934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767683-CAA5-5F2D-5B03-5FAE01EFCE85}"/>
              </a:ext>
            </a:extLst>
          </p:cNvPr>
          <p:cNvSpPr txBox="1"/>
          <p:nvPr/>
        </p:nvSpPr>
        <p:spPr>
          <a:xfrm>
            <a:off x="-1" y="6550223"/>
            <a:ext cx="1112891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0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Courtesy of Jane Lowe Meisel, MD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94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6F9A9-3742-9674-457E-EEB0F06FD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CDK 4/6 Inhibitors in High-Risk Early-Stage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EDAB9-8D3F-7879-AC21-3F57ABDD6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079500"/>
            <a:ext cx="7764144" cy="51657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decade ago, CDK 4/6 inhibitors revolutionized the care of women with stage IV HR+ breast cancer and became a mainstay of first-line treatment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 history has shown, the next step for many drugs that do well in the metastatic setting (especially if well tolerated) is to study them upfront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we cure more high-risk patients with early-stage disease if we use these newer agents in the adjuvant setting?</a:t>
            </a:r>
          </a:p>
          <a:p>
            <a:pPr lvl="1" indent="0">
              <a:buNone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3CF4C-4707-1144-B0F7-5775FE7F7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026" y="2020570"/>
            <a:ext cx="2947251" cy="2216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A52577-6FB5-4BA1-6CCC-861A1E325BAE}"/>
              </a:ext>
            </a:extLst>
          </p:cNvPr>
          <p:cNvSpPr txBox="1"/>
          <p:nvPr/>
        </p:nvSpPr>
        <p:spPr>
          <a:xfrm>
            <a:off x="-1" y="6550223"/>
            <a:ext cx="1112891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0" dirty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Courtesy of Jane Lowe Meisel, MD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4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FACCF-1FB8-BED3-0ACE-5012479F4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25B552-5355-2577-B427-3A98027417CC}"/>
              </a:ext>
            </a:extLst>
          </p:cNvPr>
          <p:cNvSpPr/>
          <p:nvPr/>
        </p:nvSpPr>
        <p:spPr bwMode="auto">
          <a:xfrm>
            <a:off x="551384" y="1484784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98CF97-AEC4-8E5E-3228-6E67D6DF3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ADDC1-129C-56E6-6D33-D2EE2D5B3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1: 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  <a:endParaRPr lang="en-US" sz="2400" dirty="0">
              <a:solidFill>
                <a:srgbClr val="0432FF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49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1618" y="1660429"/>
            <a:ext cx="10046491" cy="1968924"/>
          </a:xfrm>
        </p:spPr>
        <p:txBody>
          <a:bodyPr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/>
              <a:t>Risk Assessment for Patients with HR+/HER2-</a:t>
            </a:r>
            <a:br>
              <a:rPr lang="en-US" sz="3200" b="1" dirty="0"/>
            </a:br>
            <a:r>
              <a:rPr lang="en-US" sz="3200" b="1" dirty="0"/>
              <a:t>Early Breast Cancer (BC): Rationale for CDK4/6 Inhibitors in Those at High Risk for Recurrence</a:t>
            </a:r>
            <a:endParaRPr lang="en-US" sz="32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071610" y="3767893"/>
            <a:ext cx="10046491" cy="2386332"/>
          </a:xfrm>
          <a:prstGeom prst="rect">
            <a:avLst/>
          </a:prstGeom>
        </p:spPr>
        <p:txBody>
          <a:bodyPr lIns="274320" anchor="t">
            <a:normAutofit/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4000" b="0" i="0" kern="1200" spc="-100" baseline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Rita Nanda, M.D.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RTP Satellite Symposium at 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May 16</a:t>
            </a:r>
            <a:r>
              <a:rPr kumimoji="0" lang="en-US" sz="24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,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8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05F3-66B8-FAC0-2789-42367D5A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053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Clinicopathologic Factors Impacting Risk of Recurrence in HR+/HER2- Early-Stage Breast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005A1-C178-8C5A-8432-C72DDEF42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6" y="1638589"/>
            <a:ext cx="1090748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Size, node status, grade/Ki-67, ER/PR expression level, LVI</a:t>
            </a:r>
          </a:p>
          <a:p>
            <a:r>
              <a:rPr lang="en-US" dirty="0"/>
              <a:t>Genomic assay results</a:t>
            </a:r>
          </a:p>
          <a:p>
            <a:pPr lvl="1"/>
            <a:r>
              <a:rPr lang="en-US" dirty="0"/>
              <a:t>Oncotype Dx, MammaPrint, Breast Cancer Index</a:t>
            </a:r>
          </a:p>
          <a:p>
            <a:r>
              <a:rPr lang="en-US" dirty="0"/>
              <a:t>Response to NAT</a:t>
            </a:r>
          </a:p>
          <a:p>
            <a:r>
              <a:rPr lang="en-US" dirty="0"/>
              <a:t>Age, menopausal status</a:t>
            </a:r>
          </a:p>
          <a:p>
            <a:r>
              <a:rPr lang="en-US" dirty="0"/>
              <a:t>Type of treatment</a:t>
            </a:r>
          </a:p>
          <a:p>
            <a:pPr lvl="1"/>
            <a:r>
              <a:rPr lang="en-US" dirty="0"/>
              <a:t>+/-chemo, AI vs tam, +/- OS, 5yrs vs extended, +/-CDK4/6i</a:t>
            </a:r>
          </a:p>
          <a:p>
            <a:r>
              <a:rPr lang="en-US" dirty="0"/>
              <a:t>Duration of ET</a:t>
            </a:r>
          </a:p>
          <a:p>
            <a:pPr lvl="1"/>
            <a:r>
              <a:rPr lang="en-US" dirty="0"/>
              <a:t>5 yrs vs extended</a:t>
            </a:r>
          </a:p>
          <a:p>
            <a:r>
              <a:rPr lang="en-US" dirty="0"/>
              <a:t>Adherence to ET</a:t>
            </a:r>
          </a:p>
          <a:p>
            <a:pPr lvl="1"/>
            <a:r>
              <a:rPr lang="en-US" dirty="0"/>
              <a:t>Up to 40% non-adherent; higher rates in young women and Black women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79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2D523-897B-114C-8BB9-BF076908F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4022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Summary of Longterm Outcomes by Treatment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A52572B-60BF-C334-2126-06A44A52305C}"/>
              </a:ext>
            </a:extLst>
          </p:cNvPr>
          <p:cNvGraphicFramePr>
            <a:graphicFrameLocks noGrp="1"/>
          </p:cNvGraphicFramePr>
          <p:nvPr/>
        </p:nvGraphicFramePr>
        <p:xfrm>
          <a:off x="744310" y="1542359"/>
          <a:ext cx="10703377" cy="4155052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572175192"/>
                    </a:ext>
                  </a:extLst>
                </a:gridCol>
                <a:gridCol w="2307771">
                  <a:extLst>
                    <a:ext uri="{9D8B030D-6E8A-4147-A177-3AD203B41FA5}">
                      <a16:colId xmlns:a16="http://schemas.microsoft.com/office/drawing/2014/main" val="421743075"/>
                    </a:ext>
                  </a:extLst>
                </a:gridCol>
                <a:gridCol w="3921596">
                  <a:extLst>
                    <a:ext uri="{9D8B030D-6E8A-4147-A177-3AD203B41FA5}">
                      <a16:colId xmlns:a16="http://schemas.microsoft.com/office/drawing/2014/main" val="4087720662"/>
                    </a:ext>
                  </a:extLst>
                </a:gridCol>
                <a:gridCol w="2035610">
                  <a:extLst>
                    <a:ext uri="{9D8B030D-6E8A-4147-A177-3AD203B41FA5}">
                      <a16:colId xmlns:a16="http://schemas.microsoft.com/office/drawing/2014/main" val="2511984102"/>
                    </a:ext>
                  </a:extLst>
                </a:gridCol>
              </a:tblGrid>
              <a:tr h="5067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/>
                        <a:t>Population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/>
                        <a:t>Treatment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/>
                        <a:t>Key Outcome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/>
                        <a:t>References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727016"/>
                  </a:ext>
                </a:extLst>
              </a:tr>
              <a:tr h="5067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T1N0 (EBCTCG)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5 yr ET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20-yr distant recurrence: ~13%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dirty="0"/>
                        <a:t>Pan et al, NEJM 2017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746527"/>
                  </a:ext>
                </a:extLst>
              </a:tr>
              <a:tr h="5067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T2N4–9 (EBCTCG)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5 yr ET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20-yr distant recurrence: ~41%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300" dirty="0"/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355862"/>
                  </a:ext>
                </a:extLst>
              </a:tr>
              <a:tr h="5067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Node-negative, RS 0–10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ET alone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12-yr distant recurrence-free: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93.2%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dirty="0"/>
                        <a:t>Sparano et al, NEJM 2024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77164"/>
                  </a:ext>
                </a:extLst>
              </a:tr>
              <a:tr h="5067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Node-negative, RS 11–25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ET alone vs. </a:t>
                      </a:r>
                      <a:r>
                        <a:rPr lang="en-US" sz="1600" dirty="0" err="1"/>
                        <a:t>Chemo+ET</a:t>
                      </a:r>
                      <a:endParaRPr lang="en-US" sz="1600" dirty="0"/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1% difference at 12 yr (all endpoints)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29612"/>
                  </a:ext>
                </a:extLst>
              </a:tr>
              <a:tr h="6074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Node-negative, RS 26–100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Chemo+ET</a:t>
                      </a:r>
                      <a:endParaRPr lang="en-US" sz="1600" dirty="0"/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5-yr freedom from distant recurrence: </a:t>
                      </a:r>
                      <a:r>
                        <a:rPr lang="en-US" sz="1600" b="1" dirty="0"/>
                        <a:t>93%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dirty="0"/>
                        <a:t>Sparano et al, JAMA </a:t>
                      </a:r>
                      <a:r>
                        <a:rPr lang="en-US" sz="1600" dirty="0" err="1"/>
                        <a:t>Onc</a:t>
                      </a:r>
                      <a:r>
                        <a:rPr lang="en-US" sz="1600" dirty="0"/>
                        <a:t> 2020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471140"/>
                  </a:ext>
                </a:extLst>
              </a:tr>
              <a:tr h="506795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Premenopausal (SOFT)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Exemestane + OFS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15-yr DFS: 73.5%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dirty="0"/>
                        <a:t>Francis et al, JCO 2025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037314"/>
                  </a:ext>
                </a:extLst>
              </a:tr>
              <a:tr h="50679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Tamoxifen alone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15-yr DFS: 67.0%</a:t>
                      </a:r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3990" marR="63990" marT="31995" marB="31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730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4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4E559-D5A1-F0C4-FDC3-19657A6D6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543"/>
            <a:ext cx="10515600" cy="983457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Mechanism of Action of CDK4/6 Inhibitors and </a:t>
            </a:r>
            <a:br>
              <a:rPr lang="en-US" sz="3200" dirty="0"/>
            </a:br>
            <a:r>
              <a:rPr lang="en-US" sz="3200" dirty="0"/>
              <a:t>Rationale for Adding CDK4/6i to 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351CE-F459-10C5-8D19-2ACBEBE01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0933"/>
            <a:ext cx="5181600" cy="5032375"/>
          </a:xfrm>
        </p:spPr>
        <p:txBody>
          <a:bodyPr>
            <a:normAutofit/>
          </a:bodyPr>
          <a:lstStyle/>
          <a:p>
            <a:r>
              <a:rPr lang="en-US" sz="2400" dirty="0"/>
              <a:t>Estrogen → turns the ignition key (cyclin D1) → starts the engine (CDK4/6) → releases the brake (Rb) → cell divides</a:t>
            </a:r>
          </a:p>
          <a:p>
            <a:r>
              <a:rPr lang="en-US" sz="2400" dirty="0"/>
              <a:t>Cancer cells can develop resistance to ET by making more cyclin D1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ET turns off the fuel supply (estrogen/ER → cyclin D1)</a:t>
            </a:r>
          </a:p>
          <a:p>
            <a:r>
              <a:rPr lang="en-US" sz="2400" dirty="0"/>
              <a:t>CDK4/6 inhibitors shut down the engine (CDK4/6 → Rb)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BD8DA60-5D96-675F-211D-4C337F602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10933"/>
            <a:ext cx="5688974" cy="534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1C8950-99D7-D770-6BE1-4EA6FEEF452D}"/>
              </a:ext>
            </a:extLst>
          </p:cNvPr>
          <p:cNvSpPr txBox="1"/>
          <p:nvPr/>
        </p:nvSpPr>
        <p:spPr>
          <a:xfrm>
            <a:off x="897466" y="6349332"/>
            <a:ext cx="2135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Burstein et al, NEJM 2020</a:t>
            </a:r>
          </a:p>
        </p:txBody>
      </p:sp>
    </p:spTree>
    <p:extLst>
      <p:ext uri="{BB962C8B-B14F-4D97-AF65-F5344CB8AC3E}">
        <p14:creationId xmlns:p14="http://schemas.microsoft.com/office/powerpoint/2010/main" val="40226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09FFD-1D44-9580-7EAC-5A401E8B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669"/>
            <a:ext cx="10515600" cy="636361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Adjuvant CDK4/6 Inhibitors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11EC056-E20A-DA22-E9FC-E19360BBE6C1}"/>
              </a:ext>
            </a:extLst>
          </p:cNvPr>
          <p:cNvGraphicFramePr>
            <a:graphicFrameLocks noGrp="1"/>
          </p:cNvGraphicFramePr>
          <p:nvPr/>
        </p:nvGraphicFramePr>
        <p:xfrm>
          <a:off x="897466" y="1068616"/>
          <a:ext cx="10397067" cy="4911270"/>
        </p:xfrm>
        <a:graphic>
          <a:graphicData uri="http://schemas.openxmlformats.org/drawingml/2006/table">
            <a:tbl>
              <a:tblPr/>
              <a:tblGrid>
                <a:gridCol w="2167467">
                  <a:extLst>
                    <a:ext uri="{9D8B030D-6E8A-4147-A177-3AD203B41FA5}">
                      <a16:colId xmlns:a16="http://schemas.microsoft.com/office/drawing/2014/main" val="2741750446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38718724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5199406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Trial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 err="1"/>
                        <a:t>monarchE</a:t>
                      </a:r>
                      <a:r>
                        <a:rPr lang="en-US" sz="1600" b="1" dirty="0"/>
                        <a:t> 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/>
                        <a:t>NATALEE 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36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Drug 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Abemaciclib 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Ribociclib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489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Schedule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150 mg PO BID continuously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400 mg PO QD, 3 on /1 off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785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/>
                        <a:t>Duration of CDK4/6i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2 years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3 years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4005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Endocrine Partner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Tamoxifen or AI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NSAI + OS (in </a:t>
                      </a:r>
                      <a:r>
                        <a:rPr lang="en-US" sz="1600" dirty="0" err="1"/>
                        <a:t>premen</a:t>
                      </a:r>
                      <a:r>
                        <a:rPr lang="en-US" sz="1600" dirty="0"/>
                        <a:t>/men)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9712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N (randomized)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5,637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5,101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284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/>
                        <a:t>Eligible Population</a:t>
                      </a:r>
                      <a:endParaRPr lang="en-US" sz="160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≥4+ LN </a:t>
                      </a:r>
                    </a:p>
                    <a:p>
                      <a:pPr>
                        <a:buNone/>
                      </a:pPr>
                      <a:r>
                        <a:rPr lang="en-US" sz="1600" dirty="0"/>
                        <a:t>1-3+LN and gr 3 or T ≥5 cm </a:t>
                      </a:r>
                    </a:p>
                    <a:p>
                      <a:pPr>
                        <a:buNone/>
                      </a:pPr>
                      <a:r>
                        <a:rPr lang="en-US" sz="1600" dirty="0"/>
                        <a:t>1-3+ LN and Ki-67 ≥20%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stage IIA (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high-risk N0 </a:t>
                      </a:r>
                      <a:r>
                        <a:rPr lang="en-US" sz="1600" dirty="0"/>
                        <a:t>or N1) </a:t>
                      </a:r>
                    </a:p>
                    <a:p>
                      <a:pPr>
                        <a:buNone/>
                      </a:pPr>
                      <a:r>
                        <a:rPr lang="en-US" sz="1600" dirty="0"/>
                        <a:t>IIB </a:t>
                      </a:r>
                    </a:p>
                    <a:p>
                      <a:pPr>
                        <a:buNone/>
                      </a:pPr>
                      <a:r>
                        <a:rPr lang="en-US" sz="1600" dirty="0"/>
                        <a:t>III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466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Chemotherapy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~58% received (neo)adjuvant chemo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~58% received (neo)adjuvant chemo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321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Median Follow-Up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76.2 months (~6.4 years)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55.4 months (~4.6 years)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552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/>
                        <a:t>Primary Endpoint</a:t>
                      </a:r>
                      <a:endParaRPr lang="en-US" sz="160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iDFS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iDFS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2884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/>
                        <a:t>iDFS HR (latest)</a:t>
                      </a:r>
                      <a:endParaRPr lang="en-US" sz="160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0.734 (95% CI 0.657–0.820)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0.716 (95% CI 0.618–0.829)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500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/>
                        <a:t>Absolute iDFS Benefit</a:t>
                      </a:r>
                      <a:endParaRPr lang="en-US" sz="160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6.5% at 7 years </a:t>
                      </a:r>
                      <a:r>
                        <a:rPr lang="en-US" sz="1600" dirty="0"/>
                        <a:t>(77.4% vs 70.9%)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4.5% at 5 years </a:t>
                      </a:r>
                      <a:r>
                        <a:rPr lang="en-US" sz="1600" dirty="0"/>
                        <a:t>(86.1% vs 81.6%)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4055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/>
                        <a:t>DRFS / DDFS HR</a:t>
                      </a:r>
                      <a:endParaRPr lang="en-US" sz="160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600"/>
                        <a:t>DRFS: 0.746 (95% CI 0.662–0.840)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600"/>
                        <a:t>DDFS: 0.72 (95% CI 0.60–0.85) at 4 yr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111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Overall Survival HR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600" b="1" dirty="0">
                          <a:solidFill>
                            <a:srgbClr val="C00000"/>
                          </a:solidFill>
                        </a:rPr>
                        <a:t>0.842</a:t>
                      </a:r>
                      <a:r>
                        <a:rPr lang="it-IT" sz="1600" b="0" dirty="0"/>
                        <a:t> (95% CI 0.722–0.981; P = 0.027) </a:t>
                      </a:r>
                      <a:r>
                        <a:rPr lang="it-IT" sz="1600" b="1" dirty="0">
                          <a:solidFill>
                            <a:srgbClr val="C00000"/>
                          </a:solidFill>
                        </a:rPr>
                        <a:t>significant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0.800</a:t>
                      </a:r>
                      <a:r>
                        <a:rPr lang="en-US" sz="1600" dirty="0"/>
                        <a:t> (95% CI 0.637–1.003; P = 0.026) </a:t>
                      </a:r>
                    </a:p>
                    <a:p>
                      <a:pPr>
                        <a:buNone/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not yet significant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717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dirty="0"/>
                        <a:t>OS Absolute Benefit</a:t>
                      </a:r>
                      <a:endParaRPr lang="en-US" sz="1600" dirty="0"/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1.8% at 7 years (86.8% vs 85.0%)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600" dirty="0"/>
                        <a:t>Trend favoring ribociclib; data immature</a:t>
                      </a:r>
                    </a:p>
                  </a:txBody>
                  <a:tcPr marL="34811" marR="34811" marT="17405" marB="1740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93865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7096573-FBC8-5992-02B7-24C543A3F990}"/>
              </a:ext>
            </a:extLst>
          </p:cNvPr>
          <p:cNvSpPr txBox="1"/>
          <p:nvPr/>
        </p:nvSpPr>
        <p:spPr>
          <a:xfrm>
            <a:off x="897466" y="6349332"/>
            <a:ext cx="5712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Johnston et al, Annals of Oncology 2026; Crown et al, ESMO Open 2025. </a:t>
            </a:r>
          </a:p>
        </p:txBody>
      </p:sp>
    </p:spTree>
    <p:extLst>
      <p:ext uri="{BB962C8B-B14F-4D97-AF65-F5344CB8AC3E}">
        <p14:creationId xmlns:p14="http://schemas.microsoft.com/office/powerpoint/2010/main" val="416076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6510B-1428-08CD-AD4F-82E0FEB0A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742F1-9A9F-3F0A-0806-E06208F3C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76797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F8A06-CBD5-4C57-33D5-4BCFB1FFE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DE3A3-8DC0-18B9-B321-5DFC9277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5366"/>
            <a:ext cx="10358967" cy="903354"/>
          </a:xfrm>
        </p:spPr>
        <p:txBody>
          <a:bodyPr/>
          <a:lstStyle/>
          <a:p>
            <a:r>
              <a:rPr lang="en-US" dirty="0"/>
              <a:t>Faculty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E102A41D-0498-26B5-05DB-556D7A30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812" y="1228900"/>
            <a:ext cx="4325112" cy="15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Kelly Fischer, MSN, FNP-BC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Family Nurse Practitioner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Dana-Farber Cancer Institute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Boston, Massachusetts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713BAF-CF22-22A7-051E-4917CF94C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173" y="1228900"/>
            <a:ext cx="1261872" cy="1261872"/>
          </a:xfrm>
          <a:prstGeom prst="rect">
            <a:avLst/>
          </a:prstGeom>
        </p:spPr>
      </p:pic>
      <p:sp>
        <p:nvSpPr>
          <p:cNvPr id="14" name="Text Box 7">
            <a:extLst>
              <a:ext uri="{FF2B5EF4-FFF2-40B4-BE49-F238E27FC236}">
                <a16:creationId xmlns:a16="http://schemas.microsoft.com/office/drawing/2014/main" id="{7445CEBB-084B-2957-D087-67B9D356C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812" y="4248326"/>
            <a:ext cx="4325112" cy="15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Marissa Marti-Smith, DNP, APRN, AGNP-C, AOCNP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Nurse Practitioner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Texas Oncology-Baylor Charles A Sammons </a:t>
            </a:r>
            <a:b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Cancer Center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Dallas, Texas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4845E1BB-22B2-6724-FDF3-1E6EC4847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5670" y="1228900"/>
            <a:ext cx="4325112" cy="137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Ruth M O’Regan, MD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Charles A Dewey Professor of Medicine and Oncology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Chair, Department of Medicine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University of Rochester Medical Center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Physician-in-Chief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Strong Memorial Hospital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Associate Director of Education and Mentoring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Wilmot Cancer Institute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Rochester, New York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5206965F-73F9-2464-7CED-E52A06AAF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3960" y="4248326"/>
            <a:ext cx="403866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Moderator</a:t>
            </a:r>
            <a:b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lang="en-US" sz="1700" dirty="0">
                <a:solidFill>
                  <a:srgbClr val="000000"/>
                </a:solidFill>
                <a:latin typeface="Calibri" pitchFamily="-72" charset="0"/>
              </a:rPr>
              <a:t>Rita Nanda, MD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Director, Breast Oncology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Associate Professor of Medicine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Section of Hematology/Oncology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The University of Chicago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Chicago, Illinois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9CEAE7-6E1A-7F60-F652-F626B388F2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2321" y="4248326"/>
            <a:ext cx="1261872" cy="1261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67DDEA-ADBB-038A-4B80-86363515E5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173" y="4248326"/>
            <a:ext cx="1261872" cy="1261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0D27CF-2091-FB4C-DB02-B4C5A5DB7F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4032" y="1228900"/>
            <a:ext cx="1261872" cy="12618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66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952C8-E7A1-8388-22C6-E10FA58C9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953"/>
            <a:ext cx="10515600" cy="809048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Case Presentation: EBC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455B7-7E0B-315D-AA20-A642C80C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35 </a:t>
            </a:r>
            <a:r>
              <a:rPr lang="en-US" sz="2400" dirty="0" err="1"/>
              <a:t>yo</a:t>
            </a:r>
            <a:r>
              <a:rPr lang="en-US" sz="2400" dirty="0"/>
              <a:t> premenopausal woman presents with palpable right breast mass</a:t>
            </a:r>
          </a:p>
          <a:p>
            <a:r>
              <a:rPr lang="en-US" sz="2400" dirty="0"/>
              <a:t>Imaging reveals a 2.5 cm breast mass with 2 suspicious LNs</a:t>
            </a:r>
          </a:p>
          <a:p>
            <a:r>
              <a:rPr lang="en-US" sz="2400" dirty="0"/>
              <a:t>Bx of mass and LN reveal grade 3, IDC, which is ER/PR+, HER2-, Ki-67 of 25%</a:t>
            </a:r>
          </a:p>
          <a:p>
            <a:r>
              <a:rPr lang="en-US" sz="2400" dirty="0"/>
              <a:t>MammaPrint testing is performed and she is found to have MP-high risk disease; germline genetic testing is negative for </a:t>
            </a:r>
            <a:r>
              <a:rPr lang="en-US" sz="2400" dirty="0" err="1"/>
              <a:t>gBRCA</a:t>
            </a:r>
            <a:endParaRPr lang="en-US" sz="2400" dirty="0"/>
          </a:p>
          <a:p>
            <a:r>
              <a:rPr lang="en-US" sz="2400" dirty="0"/>
              <a:t>She receives NACT with T-AC</a:t>
            </a:r>
          </a:p>
          <a:p>
            <a:r>
              <a:rPr lang="en-US" sz="2400" dirty="0"/>
              <a:t>Has lumpectomy and TAD, pathology reveals residual disease in breast and axilla; RCB II</a:t>
            </a:r>
          </a:p>
          <a:p>
            <a:r>
              <a:rPr lang="en-US" sz="2400" dirty="0"/>
              <a:t>She undergoes adjuvant radiation therapy</a:t>
            </a:r>
          </a:p>
        </p:txBody>
      </p:sp>
    </p:spTree>
    <p:extLst>
      <p:ext uri="{BB962C8B-B14F-4D97-AF65-F5344CB8AC3E}">
        <p14:creationId xmlns:p14="http://schemas.microsoft.com/office/powerpoint/2010/main" val="200152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EC66C-E722-7C93-5E13-C517AAD0A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Case </a:t>
            </a:r>
            <a:r>
              <a:rPr lang="en-US" sz="3600" dirty="0"/>
              <a:t>Presentation: EBC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BCF42-39DF-3E7C-FE47-9A9B61925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6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After completion of NACT, surgery, and radiation, she presents for discussion of adjuvant ET. What would you recommend: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Tamoxifen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Tamoxifen + Ovarian Suppression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Aromatase Inhibitor + Ovarian Suppression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Aromatase Inhibitor + Ovarian Suppression + CDK4/6 Inhibitor</a:t>
            </a:r>
          </a:p>
        </p:txBody>
      </p:sp>
    </p:spTree>
    <p:extLst>
      <p:ext uri="{BB962C8B-B14F-4D97-AF65-F5344CB8AC3E}">
        <p14:creationId xmlns:p14="http://schemas.microsoft.com/office/powerpoint/2010/main" val="418342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F44D-26E7-72E3-CE12-85C0DB362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B38C0-2750-6987-1C55-B3161C8A4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2E0E7-FAB9-5B6A-2D61-96A2C2E82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Are you offering an adjuvant CDK4/6 inhibitor to all of your patients with high-risk, HR-positive, HER2-negative early BC who would have met the enrollment criteria for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monarchE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or NATALEE? When do you not do so?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Would you consider an adjuvant CDK4/6 inhibitor for any patients who would NOT have been eligible for the pivotal studies? </a:t>
            </a:r>
          </a:p>
        </p:txBody>
      </p:sp>
    </p:spTree>
    <p:extLst>
      <p:ext uri="{BB962C8B-B14F-4D97-AF65-F5344CB8AC3E}">
        <p14:creationId xmlns:p14="http://schemas.microsoft.com/office/powerpoint/2010/main" val="24360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2FEC8-B8D6-5F84-92EC-DBCB32431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4F64D8-C284-0A69-99B3-F2F9F0F8342C}"/>
              </a:ext>
            </a:extLst>
          </p:cNvPr>
          <p:cNvSpPr/>
          <p:nvPr/>
        </p:nvSpPr>
        <p:spPr bwMode="auto">
          <a:xfrm>
            <a:off x="551384" y="2132856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A6A8DC-B6DB-E86B-6860-6604ECB9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C77F6-4A98-9AEC-1C4D-8EB7D50F5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2: 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2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DE3507-E8FB-A702-4850-0052FB567400}"/>
              </a:ext>
            </a:extLst>
          </p:cNvPr>
          <p:cNvSpPr txBox="1"/>
          <p:nvPr/>
        </p:nvSpPr>
        <p:spPr>
          <a:xfrm>
            <a:off x="1248578" y="476672"/>
            <a:ext cx="96948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Role of Adjuvant CDK4/6 Inhibitor Therapy in High-Risk, HR-Positive, HER2-Negative Early BC </a:t>
            </a:r>
            <a:endParaRPr lang="en-US" sz="4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27ACAE-62E7-BA15-E425-3ECF43DAC200}"/>
              </a:ext>
            </a:extLst>
          </p:cNvPr>
          <p:cNvSpPr txBox="1"/>
          <p:nvPr/>
        </p:nvSpPr>
        <p:spPr>
          <a:xfrm>
            <a:off x="2049251" y="2729345"/>
            <a:ext cx="809349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Ruth M O’Regan, MD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Charles A Dewey Professor of Medicine and Oncology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Chair, Department of Medicine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University of Rochester Medical Center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Physician-in-Chief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Strong Memorial Hospital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Associate Director of Education and Mentoring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Wilmot Cancer Institute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Rochester, New York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395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331AF-0D44-A9D1-D6D6-22170D6B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Case history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5B7DA-3425-D6F7-AD41-45D6E28E2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58-year-old postmenopausal female presents with a right breast mass</a:t>
            </a:r>
          </a:p>
          <a:p>
            <a:r>
              <a:rPr lang="en-US" dirty="0"/>
              <a:t>Biopsy: Invasive ductal cancer, grade 3, </a:t>
            </a:r>
            <a:br>
              <a:rPr lang="en-US" dirty="0"/>
            </a:br>
            <a:r>
              <a:rPr lang="en-US" dirty="0"/>
              <a:t>ER 80%, PR 50%, HER2 IHC 0, Ki67 25% with involved axillary node</a:t>
            </a:r>
          </a:p>
          <a:p>
            <a:r>
              <a:rPr lang="en-US" dirty="0"/>
              <a:t>Clinical stage cT2, cN1</a:t>
            </a:r>
          </a:p>
          <a:p>
            <a:r>
              <a:rPr lang="en-US" dirty="0"/>
              <a:t>Received neo-adjuvant chemotherapy</a:t>
            </a:r>
          </a:p>
          <a:p>
            <a:r>
              <a:rPr lang="en-US" dirty="0"/>
              <a:t>Undergoes mastectomy with residual disease ypT2 (3mm), ypN1 (2 positive nodes)</a:t>
            </a:r>
          </a:p>
          <a:p>
            <a:r>
              <a:rPr lang="en-US" dirty="0"/>
              <a:t>Completes radiation and aromatase inhibitor planned</a:t>
            </a:r>
          </a:p>
        </p:txBody>
      </p:sp>
    </p:spTree>
    <p:extLst>
      <p:ext uri="{BB962C8B-B14F-4D97-AF65-F5344CB8AC3E}">
        <p14:creationId xmlns:p14="http://schemas.microsoft.com/office/powerpoint/2010/main" val="32019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58AAB-B521-2865-CC7F-95CA87DFE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68" y="-5817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Recurrence rates for early hormone receptor (HR)-positive breast cancer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A6C65D-39E7-7B67-2AEC-C0677BF2E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433384"/>
            <a:ext cx="10515600" cy="27289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E48D8E-461A-B396-1CC2-F4E2E6D44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965" y="4299900"/>
            <a:ext cx="6981567" cy="2249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CBFE9A-3CE7-E123-1453-DF25D43ED8D2}"/>
              </a:ext>
            </a:extLst>
          </p:cNvPr>
          <p:cNvSpPr txBox="1"/>
          <p:nvPr/>
        </p:nvSpPr>
        <p:spPr>
          <a:xfrm>
            <a:off x="351468" y="4631898"/>
            <a:ext cx="4526496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Almost 30% of patients with node-positive,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HR-positive breast cancer will experience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disease recurrence or death within 5 years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diagnosis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B7C934-4CFC-784A-06B2-F9BD1A34EEBC}"/>
              </a:ext>
            </a:extLst>
          </p:cNvPr>
          <p:cNvSpPr txBox="1"/>
          <p:nvPr/>
        </p:nvSpPr>
        <p:spPr>
          <a:xfrm>
            <a:off x="1993556" y="6446217"/>
            <a:ext cx="8517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Cheng et al Cancer Epidemiol Biomarkers 2012, Colleoni et al J Clin Oncol 2016, Nelson et 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One 2022 </a:t>
            </a:r>
          </a:p>
        </p:txBody>
      </p:sp>
    </p:spTree>
    <p:extLst>
      <p:ext uri="{BB962C8B-B14F-4D97-AF65-F5344CB8AC3E}">
        <p14:creationId xmlns:p14="http://schemas.microsoft.com/office/powerpoint/2010/main" val="272482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2E7F-E464-72C5-0F04-99661B173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54" y="52164"/>
            <a:ext cx="10515600" cy="1325563"/>
          </a:xfrm>
        </p:spPr>
        <p:txBody>
          <a:bodyPr/>
          <a:lstStyle/>
          <a:p>
            <a:r>
              <a:rPr lang="en-US" dirty="0"/>
              <a:t>Meta-analysis of </a:t>
            </a:r>
            <a:r>
              <a:rPr lang="en-US" dirty="0" err="1"/>
              <a:t>CDKi</a:t>
            </a:r>
            <a:r>
              <a:rPr lang="en-US" dirty="0"/>
              <a:t> adjuvant trials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56B65D-C286-5FD4-85D8-CC38080D7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00" y="1690688"/>
            <a:ext cx="11430000" cy="24364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DE6BE0-EA17-A5A6-9E3B-1013DA5D4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336" y="4326235"/>
            <a:ext cx="11430000" cy="21747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06787E-5E10-0A81-99B1-083BE24F74EB}"/>
              </a:ext>
            </a:extLst>
          </p:cNvPr>
          <p:cNvSpPr txBox="1"/>
          <p:nvPr/>
        </p:nvSpPr>
        <p:spPr>
          <a:xfrm>
            <a:off x="4053016" y="1321356"/>
            <a:ext cx="456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CDKis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improve invasive disease-free survival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6E010-758D-FFAD-0A8A-5E69EBAEEE73}"/>
              </a:ext>
            </a:extLst>
          </p:cNvPr>
          <p:cNvSpPr txBox="1"/>
          <p:nvPr/>
        </p:nvSpPr>
        <p:spPr>
          <a:xfrm>
            <a:off x="4053016" y="3942491"/>
            <a:ext cx="4492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CDKis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improve distant disease-free survival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58C59-0F4D-ABC7-0466-C7C5D335E72A}"/>
              </a:ext>
            </a:extLst>
          </p:cNvPr>
          <p:cNvSpPr txBox="1"/>
          <p:nvPr/>
        </p:nvSpPr>
        <p:spPr>
          <a:xfrm>
            <a:off x="9094573" y="6501024"/>
            <a:ext cx="2811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Alexiou et al Cancers 2025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B1ED81-ACA8-B55B-8AF4-0995E403D678}"/>
              </a:ext>
            </a:extLst>
          </p:cNvPr>
          <p:cNvSpPr/>
          <p:nvPr/>
        </p:nvSpPr>
        <p:spPr>
          <a:xfrm flipH="1">
            <a:off x="8499823" y="2060020"/>
            <a:ext cx="548724" cy="613279"/>
          </a:xfrm>
          <a:prstGeom prst="ellipse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22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4A910-CC70-09F5-415F-1C3B34153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33" y="116632"/>
            <a:ext cx="10515600" cy="1061062"/>
          </a:xfrm>
        </p:spPr>
        <p:txBody>
          <a:bodyPr/>
          <a:lstStyle/>
          <a:p>
            <a:r>
              <a:rPr lang="en-US" dirty="0" err="1"/>
              <a:t>MonarchE</a:t>
            </a:r>
            <a:r>
              <a:rPr lang="en-US" dirty="0"/>
              <a:t>: Study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129C60-0D02-2251-9C90-98468DD76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2608"/>
          <a:stretch>
            <a:fillRect/>
          </a:stretch>
        </p:blipFill>
        <p:spPr>
          <a:xfrm>
            <a:off x="569977" y="1177694"/>
            <a:ext cx="11052046" cy="42349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2E5246-4084-B064-0E32-658D0CF8C8AB}"/>
              </a:ext>
            </a:extLst>
          </p:cNvPr>
          <p:cNvSpPr txBox="1"/>
          <p:nvPr/>
        </p:nvSpPr>
        <p:spPr>
          <a:xfrm>
            <a:off x="1789734" y="5599106"/>
            <a:ext cx="76981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All patients had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node-positive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HR-positive breast cancer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Abemaciclib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given continuously twice daily for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years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C2596B-7300-8447-E53E-0EF58B540E5C}"/>
              </a:ext>
            </a:extLst>
          </p:cNvPr>
          <p:cNvSpPr txBox="1"/>
          <p:nvPr/>
        </p:nvSpPr>
        <p:spPr>
          <a:xfrm>
            <a:off x="-2720" y="6543495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https://clinicaltrials.gov/study/NCT03155997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0A22B7-223B-A8D8-0852-F0124886A6B4}"/>
              </a:ext>
            </a:extLst>
          </p:cNvPr>
          <p:cNvSpPr/>
          <p:nvPr/>
        </p:nvSpPr>
        <p:spPr>
          <a:xfrm>
            <a:off x="509666" y="816964"/>
            <a:ext cx="4549514" cy="24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1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6063A-56B5-10FD-5847-32105751F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60" y="192131"/>
            <a:ext cx="10515600" cy="1325563"/>
          </a:xfrm>
        </p:spPr>
        <p:txBody>
          <a:bodyPr/>
          <a:lstStyle/>
          <a:p>
            <a:r>
              <a:rPr lang="en-US" dirty="0" err="1"/>
              <a:t>MonarchE</a:t>
            </a:r>
            <a:r>
              <a:rPr lang="en-US" dirty="0"/>
              <a:t>: Outcomes at 7 years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1332AB-E617-10F8-085C-98EFA57D59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5895" y="1690688"/>
          <a:ext cx="10382765" cy="209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553">
                  <a:extLst>
                    <a:ext uri="{9D8B030D-6E8A-4147-A177-3AD203B41FA5}">
                      <a16:colId xmlns:a16="http://schemas.microsoft.com/office/drawing/2014/main" val="4132018670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4195394177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2228267052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721208232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2454551040"/>
                    </a:ext>
                  </a:extLst>
                </a:gridCol>
              </a:tblGrid>
              <a:tr h="41809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ABEMA + 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174823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Invasive DFS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P&lt;.0001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776121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Distant RFS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P&lt;.0001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05926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Overall survival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P=.027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797491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Living with MBC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77160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EB27A2E-4ADB-B0A8-7759-970E3267E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51" y="3954162"/>
            <a:ext cx="5137150" cy="23171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58B6FF-5E31-FA28-9706-E3BB67A1A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303" y="3954162"/>
            <a:ext cx="4933605" cy="23171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220065-0DCF-06ED-478C-5CC9FEEB6103}"/>
              </a:ext>
            </a:extLst>
          </p:cNvPr>
          <p:cNvSpPr txBox="1"/>
          <p:nvPr/>
        </p:nvSpPr>
        <p:spPr>
          <a:xfrm>
            <a:off x="4118188" y="6444305"/>
            <a:ext cx="317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Johnston et al Ann Oncol 2025</a:t>
            </a:r>
          </a:p>
        </p:txBody>
      </p:sp>
    </p:spTree>
    <p:extLst>
      <p:ext uri="{BB962C8B-B14F-4D97-AF65-F5344CB8AC3E}">
        <p14:creationId xmlns:p14="http://schemas.microsoft.com/office/powerpoint/2010/main" val="11524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 err="1">
                <a:solidFill>
                  <a:srgbClr val="0432FF"/>
                </a:solidFill>
              </a:rPr>
              <a:t>Ms</a:t>
            </a:r>
            <a:r>
              <a:rPr lang="en-US" sz="3200" dirty="0">
                <a:solidFill>
                  <a:srgbClr val="0432FF"/>
                </a:solidFill>
              </a:rPr>
              <a:t> Fischer — Disclosures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F6C75BB-0401-7087-ACED-865E379D2A87}"/>
              </a:ext>
            </a:extLst>
          </p:cNvPr>
          <p:cNvGraphicFramePr>
            <a:graphicFrameLocks/>
          </p:cNvGraphicFramePr>
          <p:nvPr/>
        </p:nvGraphicFramePr>
        <p:xfrm>
          <a:off x="1236095" y="2204864"/>
          <a:ext cx="9719807" cy="122413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71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relevant financial relationships to disclose.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725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24B79-000C-50D1-C2B2-E5B07F935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192130"/>
            <a:ext cx="10515600" cy="912515"/>
          </a:xfrm>
        </p:spPr>
        <p:txBody>
          <a:bodyPr/>
          <a:lstStyle/>
          <a:p>
            <a:r>
              <a:rPr lang="en-US" dirty="0"/>
              <a:t>NATALEE: Study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4CD6D2-8E96-2E5E-E5A4-AA35134FB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04645"/>
            <a:ext cx="10515600" cy="42019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DF4220-0A71-1DFD-1AA0-D9AC1F36EA27}"/>
              </a:ext>
            </a:extLst>
          </p:cNvPr>
          <p:cNvSpPr txBox="1"/>
          <p:nvPr/>
        </p:nvSpPr>
        <p:spPr>
          <a:xfrm>
            <a:off x="516780" y="5351238"/>
            <a:ext cx="107383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Patients had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node-positive or high risk node-negative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HR-positive breast cancer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node-negative had to have T2 with high-risk biology, T3 or T4 disease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Ribociclib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400mg once daily for 3 out of 4 weeks for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 years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DFD4EF-9B58-632A-9EC0-CA5DEDBD0F0B}"/>
              </a:ext>
            </a:extLst>
          </p:cNvPr>
          <p:cNvSpPr txBox="1"/>
          <p:nvPr/>
        </p:nvSpPr>
        <p:spPr>
          <a:xfrm>
            <a:off x="-2720" y="6525814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https://clinicaltrials.gov/study/NCT03701334</a:t>
            </a:r>
          </a:p>
        </p:txBody>
      </p:sp>
    </p:spTree>
    <p:extLst>
      <p:ext uri="{BB962C8B-B14F-4D97-AF65-F5344CB8AC3E}">
        <p14:creationId xmlns:p14="http://schemas.microsoft.com/office/powerpoint/2010/main" val="164732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BC7FF-1780-02FC-50EF-AA3EDABD1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3ABB0-8963-7BB8-F2F9-4D47A7DBE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60" y="192131"/>
            <a:ext cx="10515600" cy="1325563"/>
          </a:xfrm>
        </p:spPr>
        <p:txBody>
          <a:bodyPr/>
          <a:lstStyle/>
          <a:p>
            <a:r>
              <a:rPr lang="en-US" dirty="0"/>
              <a:t>NATALEE: Outcomes at 5 years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9A1F1C-5B09-B4A8-39B3-D40609D18F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5894" y="1899736"/>
          <a:ext cx="10382765" cy="1672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553">
                  <a:extLst>
                    <a:ext uri="{9D8B030D-6E8A-4147-A177-3AD203B41FA5}">
                      <a16:colId xmlns:a16="http://schemas.microsoft.com/office/drawing/2014/main" val="4132018670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4195394177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2228267052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721208232"/>
                    </a:ext>
                  </a:extLst>
                </a:gridCol>
                <a:gridCol w="2076553">
                  <a:extLst>
                    <a:ext uri="{9D8B030D-6E8A-4147-A177-3AD203B41FA5}">
                      <a16:colId xmlns:a16="http://schemas.microsoft.com/office/drawing/2014/main" val="2454551040"/>
                    </a:ext>
                  </a:extLst>
                </a:gridCol>
              </a:tblGrid>
              <a:tr h="41809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RIBO + 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174823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Invasive DFS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P&lt;.0001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776121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Distant RFS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P&lt;.0001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05926"/>
                  </a:ext>
                </a:extLst>
              </a:tr>
              <a:tr h="418096">
                <a:tc>
                  <a:txBody>
                    <a:bodyPr/>
                    <a:lstStyle/>
                    <a:p>
                      <a:r>
                        <a:rPr lang="en-US" sz="1800" dirty="0"/>
                        <a:t>Overall survival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P=.026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7974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8ADF93F-9867-AB12-9CEF-6920D059EFAA}"/>
              </a:ext>
            </a:extLst>
          </p:cNvPr>
          <p:cNvSpPr txBox="1"/>
          <p:nvPr/>
        </p:nvSpPr>
        <p:spPr>
          <a:xfrm>
            <a:off x="4118188" y="6444305"/>
            <a:ext cx="2934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Crown et al Ann Oncol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1D5B8E-2E42-1D94-A575-4EC51ABB0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19" y="3782184"/>
            <a:ext cx="4686473" cy="24071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961232-118C-CC8F-292C-A3F688DD9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27" y="3827112"/>
            <a:ext cx="488280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B3519-B757-3E5A-2FD2-D4BA62333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216" y="204487"/>
            <a:ext cx="10515600" cy="870551"/>
          </a:xfrm>
        </p:spPr>
        <p:txBody>
          <a:bodyPr/>
          <a:lstStyle/>
          <a:p>
            <a:r>
              <a:rPr lang="en-US" dirty="0" err="1"/>
              <a:t>MonarchE</a:t>
            </a:r>
            <a:r>
              <a:rPr lang="en-US" dirty="0"/>
              <a:t> and NATALEE: Adverse events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3859AC-6347-4529-0B28-4B10C7EAB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105185"/>
            <a:ext cx="4868562" cy="3477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702CE8-4F97-6F75-449F-6F76696BA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459" y="1105184"/>
            <a:ext cx="5521411" cy="3477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0377FA-C7AB-40D1-1C60-5F303E364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74" y="4811009"/>
            <a:ext cx="7023100" cy="1511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84620D-28EC-E317-6846-EE92276AF810}"/>
              </a:ext>
            </a:extLst>
          </p:cNvPr>
          <p:cNvSpPr txBox="1"/>
          <p:nvPr/>
        </p:nvSpPr>
        <p:spPr>
          <a:xfrm>
            <a:off x="1142272" y="6499624"/>
            <a:ext cx="10059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Johnston et al Lancet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2023, Barrios et al ESMO Breast 2024, Goetz et al NPJ Breast Cancer 2024, Hamilton et al SABCS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8BDD98-3A00-8923-D182-D4D5EA3B7764}"/>
              </a:ext>
            </a:extLst>
          </p:cNvPr>
          <p:cNvSpPr txBox="1"/>
          <p:nvPr/>
        </p:nvSpPr>
        <p:spPr>
          <a:xfrm>
            <a:off x="9465276" y="5243493"/>
            <a:ext cx="2182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Dose reductions did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not impact efficacy</a:t>
            </a:r>
          </a:p>
        </p:txBody>
      </p:sp>
    </p:spTree>
    <p:extLst>
      <p:ext uri="{BB962C8B-B14F-4D97-AF65-F5344CB8AC3E}">
        <p14:creationId xmlns:p14="http://schemas.microsoft.com/office/powerpoint/2010/main" val="26511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7E5F-D897-6857-2B9E-5F29DEEE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FDA-approved indications and identification of appropriate candidates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CFA20-6C00-9E9D-F649-589320641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Abemaciclib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CA186-E87F-9906-1773-EF60317685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combination with fulvestrant for women with HR+, HER2- advanced or </a:t>
            </a:r>
            <a:r>
              <a:rPr lang="en-US" dirty="0" err="1"/>
              <a:t>mBC</a:t>
            </a:r>
            <a:r>
              <a:rPr lang="en-US" dirty="0"/>
              <a:t> with disease progression on ET</a:t>
            </a:r>
          </a:p>
          <a:p>
            <a:r>
              <a:rPr lang="en-US" dirty="0"/>
              <a:t>As monotherapy for women with HR+, HER2- advanced or </a:t>
            </a:r>
            <a:r>
              <a:rPr lang="en-US" dirty="0" err="1"/>
              <a:t>mBC</a:t>
            </a:r>
            <a:r>
              <a:rPr lang="en-US" dirty="0"/>
              <a:t> with disease progression on ET and prior CT in the metastatic setting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FC065E-4A4C-918D-1254-25E4CEB19E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Ribociclib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1AF27F-7D15-C6C7-8C8A-A91AD0EEC2D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combination with AI as adjuvant therapy in women with HR+, HER2- stage II/III early BC and high risk of recurrence</a:t>
            </a:r>
          </a:p>
          <a:p>
            <a:r>
              <a:rPr lang="en-US" dirty="0"/>
              <a:t>For women with HR+, HER2- advanced or </a:t>
            </a:r>
            <a:r>
              <a:rPr lang="en-US" dirty="0" err="1"/>
              <a:t>mBC</a:t>
            </a:r>
            <a:r>
              <a:rPr lang="en-US" dirty="0"/>
              <a:t> with AI as initial ET or fulvestrant as initial ET </a:t>
            </a:r>
            <a:r>
              <a:rPr lang="en-US"/>
              <a:t>or ET following </a:t>
            </a:r>
            <a:r>
              <a:rPr lang="en-US" dirty="0"/>
              <a:t>disease progression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63C3B-F996-547E-4954-72A396F280FD}"/>
              </a:ext>
            </a:extLst>
          </p:cNvPr>
          <p:cNvSpPr txBox="1"/>
          <p:nvPr/>
        </p:nvSpPr>
        <p:spPr>
          <a:xfrm>
            <a:off x="0" y="6488668"/>
            <a:ext cx="306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Abemaciclib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PI;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Ribociclib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PI </a:t>
            </a:r>
          </a:p>
        </p:txBody>
      </p:sp>
    </p:spTree>
    <p:extLst>
      <p:ext uri="{BB962C8B-B14F-4D97-AF65-F5344CB8AC3E}">
        <p14:creationId xmlns:p14="http://schemas.microsoft.com/office/powerpoint/2010/main" val="402202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9975C-EC86-35B6-AF9A-60386C520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06E17-F5AD-DDB2-5AB5-1FB52877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B268AB-E934-F27F-D1D7-FA8B0DD3C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58-year-old with stage IIB, node-positive, hormone receptor-positive breast cancer</a:t>
            </a:r>
          </a:p>
          <a:p>
            <a:r>
              <a:rPr lang="en-US" dirty="0"/>
              <a:t>Completed neo-adjuvant therapy, surgery and radiation</a:t>
            </a:r>
          </a:p>
          <a:p>
            <a:r>
              <a:rPr lang="en-US" dirty="0"/>
              <a:t>Aromatase inhibitor planned</a:t>
            </a:r>
          </a:p>
          <a:p>
            <a:r>
              <a:rPr lang="en-US" dirty="0"/>
              <a:t>Meets criteria for both </a:t>
            </a:r>
            <a:r>
              <a:rPr lang="en-US" dirty="0" err="1"/>
              <a:t>MonarchE</a:t>
            </a:r>
            <a:r>
              <a:rPr lang="en-US" dirty="0"/>
              <a:t> and NATALEE</a:t>
            </a:r>
          </a:p>
          <a:p>
            <a:r>
              <a:rPr lang="en-US" dirty="0" err="1"/>
              <a:t>Abemaciclib</a:t>
            </a:r>
            <a:r>
              <a:rPr lang="en-US" dirty="0"/>
              <a:t> used for </a:t>
            </a:r>
            <a:r>
              <a:rPr lang="en-US" u="sng" dirty="0"/>
              <a:t>only 2 years </a:t>
            </a:r>
            <a:r>
              <a:rPr lang="en-US" dirty="0"/>
              <a:t>but more diarrhea though dose escalation decreases this risk</a:t>
            </a:r>
          </a:p>
          <a:p>
            <a:r>
              <a:rPr lang="en-US" dirty="0" err="1"/>
              <a:t>Ribociclib</a:t>
            </a:r>
            <a:r>
              <a:rPr lang="en-US" dirty="0"/>
              <a:t> given </a:t>
            </a:r>
            <a:r>
              <a:rPr lang="en-US" u="sng" dirty="0"/>
              <a:t>for 3 years </a:t>
            </a:r>
            <a:r>
              <a:rPr lang="en-US" dirty="0"/>
              <a:t>with different side-effect profile</a:t>
            </a:r>
          </a:p>
        </p:txBody>
      </p:sp>
    </p:spTree>
    <p:extLst>
      <p:ext uri="{BB962C8B-B14F-4D97-AF65-F5344CB8AC3E}">
        <p14:creationId xmlns:p14="http://schemas.microsoft.com/office/powerpoint/2010/main" val="78458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CB157-E7FD-C9E9-8F8E-6F544AC61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042C3-AD30-1532-5358-27892F5D9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BDBC-3EA2-E2AE-6FC1-7B4000B6C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are you selecting between abemaciclib and ribo­ciclib in the adjuvant setting?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do their tolerability/toxicity profiles affect your selection between them for individual patients?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0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86FE6-D851-5F30-92C1-9A131D67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D0E6D9-071F-913C-9EB6-43B9FCDB0D0D}"/>
              </a:ext>
            </a:extLst>
          </p:cNvPr>
          <p:cNvSpPr/>
          <p:nvPr/>
        </p:nvSpPr>
        <p:spPr bwMode="auto">
          <a:xfrm>
            <a:off x="551384" y="2708920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3C0D25-150B-7F82-006C-7E62FC7C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CAFA6-7626-63C3-4079-B4454A143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3: 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8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11E0D4C-4403-F5AA-8C44-B7E0937576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293338"/>
            <a:ext cx="9144000" cy="32745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en-US" sz="72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Practical Considerations with CDK4/6 Inhibitors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0AE3C2B-DC09-153C-D667-B976D8BAD044}"/>
              </a:ext>
            </a:extLst>
          </p:cNvPr>
          <p:cNvSpPr txBox="1"/>
          <p:nvPr/>
        </p:nvSpPr>
        <p:spPr>
          <a:xfrm>
            <a:off x="4549325" y="5173223"/>
            <a:ext cx="30933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Kelly Fischer, MSN, FNP-BC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Family Nurse Practitioner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Dana-Farber Cancer Institute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Boston, Massachusetts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0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4CC5985-851A-D7E6-1E48-3DFC917EF9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86478" y="1683756"/>
            <a:ext cx="3115265" cy="23963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5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Optimal dosing and dose-adjustment strategies for CDK4/6 inhibitors in patients with localized and metastatic BC</a:t>
            </a:r>
            <a:endParaRPr kumimoji="0" lang="en-US" altLang="en-US" sz="25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0700073-D67F-FC4D-9B13-35A91A9ADED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1B96DD0-879A-B4BB-0D56-FAD7A3E5FD6A}"/>
              </a:ext>
            </a:extLst>
          </p:cNvPr>
          <p:cNvSpPr txBox="1"/>
          <p:nvPr/>
        </p:nvSpPr>
        <p:spPr>
          <a:xfrm>
            <a:off x="7842796" y="6396330"/>
            <a:ext cx="434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Fasching PA et al. JAMA Oncol. 2025;11(11):1364–1372.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Johnston SRD et al. J Clin Oncol. 2020 Dec 1;38(34):3987-3998.</a:t>
            </a:r>
          </a:p>
        </p:txBody>
      </p:sp>
    </p:spTree>
    <p:extLst>
      <p:ext uri="{BB962C8B-B14F-4D97-AF65-F5344CB8AC3E}">
        <p14:creationId xmlns:p14="http://schemas.microsoft.com/office/powerpoint/2010/main" val="16235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666F01-BA56-3647-B26B-EE6B12D6D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Recommended </a:t>
            </a:r>
            <a:r>
              <a:rPr lang="en-US" sz="2800" dirty="0">
                <a:solidFill>
                  <a:srgbClr val="FFFFFF"/>
                </a:solidFill>
              </a:rPr>
              <a:t>duration of CDK4/6 inhibitor therapy in the adjuvant setting: Abemaciclib and Ribociclib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6C8104-60AA-D9A0-5F39-1BEAE592DCB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8EBB03F-021F-2E5E-04CB-AED63C816C79}"/>
              </a:ext>
            </a:extLst>
          </p:cNvPr>
          <p:cNvSpPr txBox="1"/>
          <p:nvPr/>
        </p:nvSpPr>
        <p:spPr>
          <a:xfrm>
            <a:off x="7842796" y="6396330"/>
            <a:ext cx="434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Fasching PA et al. JAMA Oncol. 2025;11(11):1364–1372.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Johnston SRD et al. J Clin Oncol. 2020 Dec 1;38(34):3987-3998.</a:t>
            </a:r>
          </a:p>
        </p:txBody>
      </p:sp>
    </p:spTree>
    <p:extLst>
      <p:ext uri="{BB962C8B-B14F-4D97-AF65-F5344CB8AC3E}">
        <p14:creationId xmlns:p14="http://schemas.microsoft.com/office/powerpoint/2010/main" val="190971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E413D-2FB8-1D18-316B-0D0F57C51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E103F-B6CE-9519-E36D-F3F40771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 err="1">
                <a:solidFill>
                  <a:srgbClr val="0432FF"/>
                </a:solidFill>
              </a:rPr>
              <a:t>Ms</a:t>
            </a:r>
            <a:r>
              <a:rPr lang="en-US" sz="3200" dirty="0">
                <a:solidFill>
                  <a:srgbClr val="0432FF"/>
                </a:solidFill>
              </a:rPr>
              <a:t> Marti-Smith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5F2F703-45F2-4B35-210B-6D58DD6F35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7807470"/>
              </p:ext>
            </p:extLst>
          </p:nvPr>
        </p:nvGraphicFramePr>
        <p:xfrm>
          <a:off x="527050" y="1628800"/>
          <a:ext cx="11185573" cy="381642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904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4824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Consulting Agreements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Amplity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79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Speakers Bureaus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AstraZeneca Pharmaceuticals LP,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Biotheranostics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Inc, A Hologic Company, Daiichi Sankyo Inc,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Stemline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71425"/>
                  </a:ext>
                </a:extLst>
              </a:tr>
              <a:tr h="133579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Nonrelevant Financial Relationships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ASCO Quality Care Symposium, Clinical Care Options, Kaplan,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OncLive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Oncology Nursing News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561113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5367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F56523-243A-D51C-B766-51C77797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rgbClr val="FFFFFF"/>
                </a:solidFill>
              </a:rPr>
              <a:t>Approaches for encouraging and assessing adherence in patients receiving CDK4/6 inhibitor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A4472-83A2-D1B2-75C5-DA2D4C71C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031757"/>
            <a:ext cx="9724031" cy="4181755"/>
          </a:xfrm>
        </p:spPr>
        <p:txBody>
          <a:bodyPr anchor="ctr">
            <a:normAutofit/>
          </a:bodyPr>
          <a:lstStyle/>
          <a:p>
            <a:r>
              <a:rPr lang="en-US" sz="2000" dirty="0"/>
              <a:t>Recommend more frequent visits initially to assess side effect profile, tolerability, and lab monitoring</a:t>
            </a:r>
          </a:p>
          <a:p>
            <a:pPr lvl="1"/>
            <a:r>
              <a:rPr lang="en-US" sz="2000" dirty="0"/>
              <a:t>Check labs every 2 weeks for the first 2 months on CDK4/6 inhibitor therapy, then space out to monthly thereafter </a:t>
            </a:r>
          </a:p>
          <a:p>
            <a:r>
              <a:rPr lang="en-US" sz="2000" dirty="0"/>
              <a:t>Ensure patients are aware of dosing and schedule </a:t>
            </a:r>
          </a:p>
          <a:p>
            <a:pPr lvl="1"/>
            <a:r>
              <a:rPr lang="en-US" sz="2000" dirty="0"/>
              <a:t>Palbociclib is taken once daily for 3 weeks on, 1 week off</a:t>
            </a:r>
          </a:p>
          <a:p>
            <a:pPr lvl="1"/>
            <a:r>
              <a:rPr lang="en-US" sz="2000" dirty="0"/>
              <a:t>Abemaciclib is taken twice a day </a:t>
            </a:r>
          </a:p>
          <a:p>
            <a:pPr lvl="1"/>
            <a:r>
              <a:rPr lang="en-US" sz="2000" dirty="0"/>
              <a:t>Ribociclib is taken once daily for 3 weeks on, 1 week off </a:t>
            </a:r>
          </a:p>
          <a:p>
            <a:r>
              <a:rPr lang="en-US" sz="2000" dirty="0"/>
              <a:t>Ensure patients are set up for success at home </a:t>
            </a:r>
          </a:p>
          <a:p>
            <a:pPr lvl="1"/>
            <a:r>
              <a:rPr lang="en-US" sz="2000" dirty="0"/>
              <a:t>Loperamide at home to take as needed for diarrhea </a:t>
            </a:r>
          </a:p>
          <a:p>
            <a:pPr lvl="1"/>
            <a:r>
              <a:rPr lang="en-US" sz="2000" dirty="0"/>
              <a:t>Antiemetic RX’s to take as needed for nausea </a:t>
            </a:r>
          </a:p>
          <a:p>
            <a:r>
              <a:rPr lang="en-US" sz="2000" dirty="0"/>
              <a:t>If issues with tolerability, dose reduce/change/discontinue therapy if appropriate </a:t>
            </a:r>
          </a:p>
        </p:txBody>
      </p:sp>
    </p:spTree>
    <p:extLst>
      <p:ext uri="{BB962C8B-B14F-4D97-AF65-F5344CB8AC3E}">
        <p14:creationId xmlns:p14="http://schemas.microsoft.com/office/powerpoint/2010/main" val="23949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BFC597-D7C2-AB63-EA44-364CF27E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rgbClr val="FFFFFF"/>
                </a:solidFill>
              </a:rPr>
              <a:t>Drug-drug interactions to consider with CDK4/6 inhibitor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6A0CF-DDED-6D94-3F88-2B46983E4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571584"/>
            <a:ext cx="9724031" cy="3683358"/>
          </a:xfrm>
        </p:spPr>
        <p:txBody>
          <a:bodyPr anchor="ctr">
            <a:noAutofit/>
          </a:bodyPr>
          <a:lstStyle/>
          <a:p>
            <a:r>
              <a:rPr lang="en-US" sz="2000" dirty="0"/>
              <a:t>CDK4/6 inhibitors interact with drugs that are metabolized by the CYP3A4 enzyme pathway</a:t>
            </a:r>
          </a:p>
          <a:p>
            <a:pPr lvl="1"/>
            <a:r>
              <a:rPr lang="en-US" sz="2000" dirty="0"/>
              <a:t>Increased toxicity with CYP3A4 inhibitors </a:t>
            </a:r>
          </a:p>
          <a:p>
            <a:pPr lvl="1"/>
            <a:r>
              <a:rPr lang="en-US" sz="2000" dirty="0"/>
              <a:t>Reduced efficacy with CYP3A4 inducers</a:t>
            </a:r>
          </a:p>
          <a:p>
            <a:r>
              <a:rPr lang="en-US" sz="2000" dirty="0"/>
              <a:t>Strong CYP3A4 inhibitors: clarithromycin (azithromycin may be used in place of clarithromycin), ketoconazole, ritonavir</a:t>
            </a:r>
          </a:p>
          <a:p>
            <a:r>
              <a:rPr lang="en-US" sz="2000" dirty="0"/>
              <a:t>Strong CYP3A4 inducers: rifampin, enzalutamide, phenytoin, St. John’s wort</a:t>
            </a:r>
          </a:p>
          <a:p>
            <a:r>
              <a:rPr lang="en-US" sz="2000" dirty="0"/>
              <a:t>QT-prolonging agents (caution with ribociclib): tricyclic antidepressants, some antipsychotics, amiodarone, moxifloxacin </a:t>
            </a:r>
          </a:p>
          <a:p>
            <a:r>
              <a:rPr lang="en-US" sz="2000" dirty="0"/>
              <a:t>Gastric pH-elevating agents (caution with palbociclib): PPIs may reduce palbociclib absorption</a:t>
            </a:r>
          </a:p>
          <a:p>
            <a:r>
              <a:rPr lang="en-US" sz="2000" dirty="0"/>
              <a:t>Grapefruit = strong inhibitor of CYP3A4</a:t>
            </a:r>
          </a:p>
          <a:p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11691-757F-F040-9CEB-767C6C694CBD}"/>
              </a:ext>
            </a:extLst>
          </p:cNvPr>
          <p:cNvSpPr txBox="1"/>
          <p:nvPr/>
        </p:nvSpPr>
        <p:spPr>
          <a:xfrm>
            <a:off x="5878541" y="6581001"/>
            <a:ext cx="6313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https://www.uspharmacist.com/article/drug-interactions-associated-with-cdk-4-6-inhibitors</a:t>
            </a:r>
          </a:p>
        </p:txBody>
      </p:sp>
    </p:spTree>
    <p:extLst>
      <p:ext uri="{BB962C8B-B14F-4D97-AF65-F5344CB8AC3E}">
        <p14:creationId xmlns:p14="http://schemas.microsoft.com/office/powerpoint/2010/main" val="63578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5832C-1FB0-F910-5505-4C789C7C5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A6733-AD26-BCBF-72E2-2956D5D85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3380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843D2-6BF6-A633-616C-0430BDFAD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53 y/o female with HR-positive, HER2-negative breast cancer: Adjuvant CDK4/6 inhibitor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B32C6-42AD-83FA-9578-974B126F2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March 2025: Abnormal mammogram leads to biopsy</a:t>
            </a:r>
          </a:p>
          <a:p>
            <a:pPr lvl="1"/>
            <a:r>
              <a:rPr lang="en-US" sz="2000" dirty="0"/>
              <a:t>Right breast biopsy </a:t>
            </a:r>
            <a:r>
              <a:rPr lang="en-US" sz="2000" dirty="0">
                <a:sym typeface="Wingdings" panose="05000000000000000000" pitchFamily="2" charset="2"/>
              </a:rPr>
              <a:t> invasive lobular carcinoma, grade 3, ER+, PR+, HER2 neg (0) </a:t>
            </a:r>
          </a:p>
          <a:p>
            <a:r>
              <a:rPr lang="en-US" sz="2000" dirty="0"/>
              <a:t>May 2025: Bilateral mastectomy </a:t>
            </a:r>
            <a:r>
              <a:rPr lang="en-US" sz="2000" dirty="0">
                <a:sym typeface="Wingdings" panose="05000000000000000000" pitchFamily="2" charset="2"/>
              </a:rPr>
              <a:t> right breast ILC multifocal, spanning 7.5 cm, + skin invasion into dermis. 1 of 4 SLN with microinvasion of 1.5 mm; 2 with ITCs. Oncotype = 13</a:t>
            </a:r>
          </a:p>
          <a:p>
            <a:r>
              <a:rPr lang="en-US" sz="2000" dirty="0">
                <a:sym typeface="Wingdings" panose="05000000000000000000" pitchFamily="2" charset="2"/>
              </a:rPr>
              <a:t>July/August: Radiation therapy </a:t>
            </a:r>
          </a:p>
          <a:p>
            <a:r>
              <a:rPr lang="en-US" sz="2000" dirty="0">
                <a:sym typeface="Wingdings" panose="05000000000000000000" pitchFamily="2" charset="2"/>
              </a:rPr>
              <a:t>September 2025: Starts adjuvant letrozole/leuprolide/</a:t>
            </a:r>
            <a:r>
              <a:rPr lang="en-US" sz="2000" b="1" dirty="0">
                <a:sym typeface="Wingdings" panose="05000000000000000000" pitchFamily="2" charset="2"/>
              </a:rPr>
              <a:t>ribociclib</a:t>
            </a:r>
          </a:p>
          <a:p>
            <a:pPr lvl="1"/>
            <a:r>
              <a:rPr lang="en-US" sz="2000" dirty="0">
                <a:sym typeface="Wingdings" panose="05000000000000000000" pitchFamily="2" charset="2"/>
              </a:rPr>
              <a:t>Baseline LFTs normal </a:t>
            </a:r>
          </a:p>
          <a:p>
            <a:r>
              <a:rPr lang="en-US" sz="2000" dirty="0"/>
              <a:t>October-November 2025: Ribociclib discontinued after LFTs </a:t>
            </a:r>
            <a:r>
              <a:rPr lang="en-US" sz="2000" b="1" dirty="0"/>
              <a:t>greater than 2000</a:t>
            </a:r>
            <a:r>
              <a:rPr lang="en-US" sz="2000" dirty="0"/>
              <a:t>. Hospitalized for persistent transaminitis and hyperbilirubinemia. Responded to high dose steroids</a:t>
            </a:r>
          </a:p>
          <a:p>
            <a:r>
              <a:rPr lang="en-US" sz="2000" dirty="0"/>
              <a:t>March 2026: Initiates </a:t>
            </a:r>
            <a:r>
              <a:rPr lang="en-US" sz="2000" b="1" dirty="0"/>
              <a:t>abemaciclib </a:t>
            </a:r>
            <a:r>
              <a:rPr lang="en-US" sz="2000" dirty="0"/>
              <a:t>at 50 mg daily dose</a:t>
            </a:r>
          </a:p>
          <a:p>
            <a:pPr lvl="1"/>
            <a:r>
              <a:rPr lang="en-US" sz="2000" dirty="0"/>
              <a:t>Slowly increased abemaciclib to 100 mg BID over a 2-month period with weekly lab monitoring, LFTs remained normal </a:t>
            </a:r>
          </a:p>
        </p:txBody>
      </p:sp>
    </p:spTree>
    <p:extLst>
      <p:ext uri="{BB962C8B-B14F-4D97-AF65-F5344CB8AC3E}">
        <p14:creationId xmlns:p14="http://schemas.microsoft.com/office/powerpoint/2010/main" val="353373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F09F8-33E1-5B5E-3ECE-7FAECBA5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8DD1D4-5FAA-EFF5-BF8C-39F274217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044" y="1814616"/>
            <a:ext cx="10084318" cy="37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7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5782F8-BED8-26E1-42F7-8ACDF5CFE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36" y="1440455"/>
            <a:ext cx="11246622" cy="397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057A8-EC98-4F60-ADCC-36D9EBEEC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623085A-81D8-4FD3-8F70-5DCE08C153EE}"/>
              </a:ext>
            </a:extLst>
          </p:cNvPr>
          <p:cNvSpPr/>
          <p:nvPr/>
        </p:nvSpPr>
        <p:spPr bwMode="auto">
          <a:xfrm>
            <a:off x="551384" y="3356992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B7C9E-A57E-6F5E-2FDB-E49F74F88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5" y="0"/>
            <a:ext cx="10360152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41510-DA0B-1D91-B076-9BC263C68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4: Monitoring and Management of </a:t>
            </a:r>
            <a:r>
              <a:rPr lang="en-US" sz="2400" dirty="0" err="1">
                <a:solidFill>
                  <a:schemeClr val="bg1"/>
                </a:solidFill>
              </a:rPr>
              <a:t>Cytopenias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 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1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069164-ACD4-405B-566A-5B9DB50099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24000" y="5250610"/>
            <a:ext cx="9144000" cy="930734"/>
          </a:xfrm>
        </p:spPr>
        <p:txBody>
          <a:bodyPr>
            <a:normAutofit/>
          </a:bodyPr>
          <a:lstStyle/>
          <a:p>
            <a:r>
              <a:rPr lang="en-GB" sz="2600" dirty="0"/>
              <a:t>Marissa Marti-Smith </a:t>
            </a:r>
          </a:p>
          <a:p>
            <a:r>
              <a:rPr lang="en-GB" dirty="0"/>
              <a:t>DNP, APRN, AGNP-C, AOCNP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5338A4-E6BA-A5C9-EC74-3371A4A158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4500" cap="none" dirty="0"/>
              <a:t>Cytopenias Associated </a:t>
            </a:r>
            <a:br>
              <a:rPr lang="en-GB" sz="4500" cap="none" dirty="0"/>
            </a:br>
            <a:r>
              <a:rPr lang="en-GB" sz="4500" cap="none" dirty="0"/>
              <a:t>with CDK4/6 Inhibitors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982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E87645-F536-B5EE-3AC0-7B8647F75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0"/>
            <a:ext cx="9355516" cy="682447"/>
          </a:xfrm>
        </p:spPr>
        <p:txBody>
          <a:bodyPr anchor="t">
            <a:normAutofit/>
          </a:bodyPr>
          <a:lstStyle/>
          <a:p>
            <a:r>
              <a:rPr lang="en-GB" dirty="0"/>
              <a:t>Clinical Overview &amp; Toxicities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A1D40-CB0B-8AAB-E209-4399F6C8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944" y="6467837"/>
            <a:ext cx="323794" cy="138499"/>
          </a:xfrm>
        </p:spPr>
        <p:txBody>
          <a:bodyPr wrap="square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7180416-7FB7-4FA9-9E98-668C4F1260E5}" type="slidenum">
              <a:rPr kumimoji="0" lang="en-GB" sz="900" b="0" i="0" u="none" strike="noStrike" kern="1200" cap="none" spc="30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cs typeface="Poppins" panose="000005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900" b="0" i="0" u="none" strike="noStrike" kern="120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cs typeface="Poppins" panose="00000500000000000000" pitchFamily="2" charset="0"/>
            </a:endParaRPr>
          </a:p>
        </p:txBody>
      </p:sp>
      <p:pic>
        <p:nvPicPr>
          <p:cNvPr id="4098" name="Picture 2" descr="Treatment of Breast Cancer by Stage - NCI">
            <a:extLst>
              <a:ext uri="{FF2B5EF4-FFF2-40B4-BE49-F238E27FC236}">
                <a16:creationId xmlns:a16="http://schemas.microsoft.com/office/drawing/2014/main" id="{F71E1E4E-18F9-0727-EDE6-6B1E8A0A7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1529" y="1553028"/>
            <a:ext cx="5360821" cy="434226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4A4E00-079A-4D65-67DF-F1BA39D7AE6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6484" y="1655763"/>
            <a:ext cx="5233989" cy="444500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CDK4/6 inhibitors (Palbociclib, </a:t>
            </a:r>
            <a:r>
              <a:rPr lang="en-US" sz="1800" dirty="0" err="1"/>
              <a:t>Ribociclib</a:t>
            </a:r>
            <a:r>
              <a:rPr lang="en-US" sz="1800" dirty="0"/>
              <a:t>, </a:t>
            </a:r>
            <a:r>
              <a:rPr lang="en-US" sz="1800" dirty="0" err="1"/>
              <a:t>Abemaciclib</a:t>
            </a:r>
            <a:r>
              <a:rPr lang="en-US" sz="1800" dirty="0"/>
              <a:t>) have revolutionized the treatment landscape for HR+/HER2– breast cancer.</a:t>
            </a:r>
          </a:p>
          <a:p>
            <a:pPr>
              <a:spcAft>
                <a:spcPts val="600"/>
              </a:spcAft>
            </a:pPr>
            <a:endParaRPr lang="en-US" sz="1800" dirty="0"/>
          </a:p>
          <a:p>
            <a:pPr>
              <a:spcAft>
                <a:spcPts val="600"/>
              </a:spcAft>
            </a:pPr>
            <a:r>
              <a:rPr lang="en-US" sz="1800" dirty="0"/>
              <a:t>FOCUS: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800" dirty="0"/>
              <a:t>Frequency &amp; severity of hematologic toxicities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800" dirty="0"/>
              <a:t>Routine lab monitoring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800" dirty="0"/>
              <a:t>Nursing management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1800" dirty="0"/>
              <a:t>Dose modification strategies</a:t>
            </a:r>
            <a:endParaRPr lang="en-GB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F18686-4A92-DC15-363F-D52E343821FB}"/>
              </a:ext>
            </a:extLst>
          </p:cNvPr>
          <p:cNvSpPr txBox="1"/>
          <p:nvPr/>
        </p:nvSpPr>
        <p:spPr>
          <a:xfrm>
            <a:off x="9500839" y="652346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74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AACB9-AF8F-26A0-EF98-8D01D8EBD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EF5C-9084-4061-EEA4-DA021418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CDK 4/6 Inhibitor Mechanism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2FE21-1547-2788-9028-4A43AA4A5B94}"/>
              </a:ext>
            </a:extLst>
          </p:cNvPr>
          <p:cNvSpPr txBox="1"/>
          <p:nvPr/>
        </p:nvSpPr>
        <p:spPr>
          <a:xfrm>
            <a:off x="831069" y="1397225"/>
            <a:ext cx="10529862" cy="17732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Palbociclib, </a:t>
            </a:r>
            <a:r>
              <a:rPr kumimoji="0" lang="en-GB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Ribociclib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, &amp; </a:t>
            </a:r>
            <a:r>
              <a:rPr kumimoji="0" lang="en-GB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Abemaciclib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				 in combo w/ endocrine therapy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C94D8E-9E60-44A6-B599-56243F53EBC3}"/>
              </a:ext>
            </a:extLst>
          </p:cNvPr>
          <p:cNvGrpSpPr/>
          <p:nvPr/>
        </p:nvGrpSpPr>
        <p:grpSpPr>
          <a:xfrm>
            <a:off x="6148371" y="2987901"/>
            <a:ext cx="2741414" cy="2834793"/>
            <a:chOff x="574675" y="3392488"/>
            <a:chExt cx="2250434" cy="1930400"/>
          </a:xfrm>
        </p:grpSpPr>
        <p:sp>
          <p:nvSpPr>
            <p:cNvPr id="12" name="Rectangle: Diagonal Corners Rounded 11">
              <a:extLst>
                <a:ext uri="{FF2B5EF4-FFF2-40B4-BE49-F238E27FC236}">
                  <a16:creationId xmlns:a16="http://schemas.microsoft.com/office/drawing/2014/main" id="{2F71E7A3-6A0D-DE08-76DF-62629879416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574675" y="3392488"/>
              <a:ext cx="1930400" cy="1930400"/>
            </a:xfrm>
            <a:prstGeom prst="round2DiagRect">
              <a:avLst>
                <a:gd name="adj1" fmla="val 0"/>
                <a:gd name="adj2" fmla="val 2237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0800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6BC2A9-458B-6564-427F-B8ED86F5951C}"/>
                </a:ext>
              </a:extLst>
            </p:cNvPr>
            <p:cNvSpPr txBox="1"/>
            <p:nvPr/>
          </p:nvSpPr>
          <p:spPr>
            <a:xfrm>
              <a:off x="904234" y="3667888"/>
              <a:ext cx="1920875" cy="1655000"/>
            </a:xfrm>
            <a:prstGeom prst="rect">
              <a:avLst/>
            </a:prstGeom>
            <a:noFill/>
          </p:spPr>
          <p:txBody>
            <a:bodyPr wrap="square" lIns="18000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+mn-ea"/>
                  <a:cs typeface="Poppins" panose="00000500000000000000" pitchFamily="2" charset="0"/>
                </a:rPr>
                <a:t>Cell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+mn-ea"/>
                  <a:cs typeface="Poppins" panose="00000500000000000000" pitchFamily="2" charset="0"/>
                </a:rPr>
                <a:t>cycle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+mn-ea"/>
                  <a:cs typeface="Poppins" panose="00000500000000000000" pitchFamily="2" charset="0"/>
                </a:rPr>
                <a:t>arrest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10126D-A54E-BB30-6416-48D042192E53}"/>
              </a:ext>
            </a:extLst>
          </p:cNvPr>
          <p:cNvGrpSpPr/>
          <p:nvPr/>
        </p:nvGrpSpPr>
        <p:grpSpPr>
          <a:xfrm>
            <a:off x="9073498" y="3005708"/>
            <a:ext cx="2542240" cy="2816986"/>
            <a:chOff x="574675" y="3392488"/>
            <a:chExt cx="1977785" cy="1930400"/>
          </a:xfrm>
        </p:grpSpPr>
        <p:sp>
          <p:nvSpPr>
            <p:cNvPr id="15" name="Rectangle: Diagonal Corners Rounded 14">
              <a:extLst>
                <a:ext uri="{FF2B5EF4-FFF2-40B4-BE49-F238E27FC236}">
                  <a16:creationId xmlns:a16="http://schemas.microsoft.com/office/drawing/2014/main" id="{D7480B85-FE8B-C19A-0239-902684053AE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74675" y="3392488"/>
              <a:ext cx="1930400" cy="1930400"/>
            </a:xfrm>
            <a:prstGeom prst="round2DiagRect">
              <a:avLst>
                <a:gd name="adj1" fmla="val 0"/>
                <a:gd name="adj2" fmla="val 22379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0800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24990F-4461-6886-3D48-04FA985B7551}"/>
                </a:ext>
              </a:extLst>
            </p:cNvPr>
            <p:cNvSpPr txBox="1"/>
            <p:nvPr/>
          </p:nvSpPr>
          <p:spPr>
            <a:xfrm>
              <a:off x="631585" y="3642138"/>
              <a:ext cx="1920875" cy="638175"/>
            </a:xfrm>
            <a:prstGeom prst="rect">
              <a:avLst/>
            </a:prstGeom>
            <a:noFill/>
          </p:spPr>
          <p:txBody>
            <a:bodyPr wrap="square" lIns="18000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+mn-ea"/>
                  <a:cs typeface="Poppins" panose="00000500000000000000" pitchFamily="2" charset="0"/>
                </a:rPr>
                <a:t>Bone marrow suppression</a:t>
              </a: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987B1309-D611-E886-D6D4-9496C7415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71" y="2852098"/>
            <a:ext cx="4345560" cy="289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F76840-3F3A-C0B5-1186-010A53B7F5BB}"/>
              </a:ext>
            </a:extLst>
          </p:cNvPr>
          <p:cNvSpPr txBox="1"/>
          <p:nvPr/>
        </p:nvSpPr>
        <p:spPr>
          <a:xfrm>
            <a:off x="577050" y="6187002"/>
            <a:ext cx="10059067" cy="26408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Photo https://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blog.dana-farber.org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/insight/2018/02/cdk46-inhibitors-stop-breast-cancer-growth/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38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82689-AE95-2D5D-A241-3C24B1703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5BEA4-BD5F-64FD-994D-02600941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O’Regan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85C92EB3-953D-FE2F-64AB-6714C9544A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9763479"/>
              </p:ext>
            </p:extLst>
          </p:nvPr>
        </p:nvGraphicFramePr>
        <p:xfrm>
          <a:off x="983556" y="1556792"/>
          <a:ext cx="10297020" cy="403244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688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8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07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Biotheranostics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Inc, A Hologic Company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126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Consulting Agreements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Biotheranostics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Inc, A Hologic Company, Gilead Sciences Inc, Lilly, Puma Biotechnology Inc,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Regor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Pharmaceuticals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71425"/>
                  </a:ext>
                </a:extLst>
              </a:tr>
              <a:tr h="63007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Contracted Research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Novartis, Puma Biotechnology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277364"/>
                  </a:ext>
                </a:extLst>
              </a:tr>
              <a:tr h="1638182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and Safety Monitoring Boards/Committees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Gilead Sciences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94257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7055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A917-0D8F-DC73-AA99-321D43779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9CAFF53-6FE3-1F2E-9A30-88D17303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1"/>
            <a:ext cx="9355516" cy="410704"/>
          </a:xfrm>
        </p:spPr>
        <p:txBody>
          <a:bodyPr/>
          <a:lstStyle/>
          <a:p>
            <a:r>
              <a:rPr lang="en-US" dirty="0"/>
              <a:t>Incidence of Grade 3-4 Neutropenia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6959D9-5C83-B0A9-5C1E-CA4146DE1F52}"/>
              </a:ext>
            </a:extLst>
          </p:cNvPr>
          <p:cNvSpPr txBox="1"/>
          <p:nvPr/>
        </p:nvSpPr>
        <p:spPr>
          <a:xfrm>
            <a:off x="576262" y="6327615"/>
            <a:ext cx="9758363" cy="4055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(Anders et al., 2020) (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01F86AC-086F-7FF8-12FF-804C5F56EC7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15151" y="1323476"/>
            <a:ext cx="4051918" cy="474814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500" b="1" dirty="0">
                <a:solidFill>
                  <a:schemeClr val="accent3"/>
                </a:solidFill>
              </a:rPr>
              <a:t>Palbociclib &amp; </a:t>
            </a:r>
            <a:r>
              <a:rPr lang="en-US" sz="3500" b="1" dirty="0" err="1">
                <a:solidFill>
                  <a:schemeClr val="accent3"/>
                </a:solidFill>
              </a:rPr>
              <a:t>Ribociclib</a:t>
            </a:r>
            <a:r>
              <a:rPr lang="en-US" sz="3500" b="1" dirty="0">
                <a:solidFill>
                  <a:schemeClr val="accent3"/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3500" dirty="0"/>
              <a:t>75% to 80% of patients</a:t>
            </a:r>
            <a:endParaRPr lang="en-US" sz="3500" b="1" dirty="0"/>
          </a:p>
          <a:p>
            <a:pPr>
              <a:lnSpc>
                <a:spcPct val="120000"/>
              </a:lnSpc>
            </a:pPr>
            <a:r>
              <a:rPr lang="en-US" sz="3500" b="1" dirty="0"/>
              <a:t>Grade 3/4  &gt;50% of patients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500" dirty="0"/>
          </a:p>
          <a:p>
            <a:pPr>
              <a:lnSpc>
                <a:spcPct val="120000"/>
              </a:lnSpc>
            </a:pPr>
            <a:r>
              <a:rPr lang="en-US" sz="3500" b="1" dirty="0" err="1">
                <a:solidFill>
                  <a:schemeClr val="accent3"/>
                </a:solidFill>
              </a:rPr>
              <a:t>Abemaciclib</a:t>
            </a:r>
            <a:r>
              <a:rPr lang="en-US" sz="3500" b="1" dirty="0">
                <a:solidFill>
                  <a:schemeClr val="accent3"/>
                </a:solidFill>
              </a:rPr>
              <a:t> :</a:t>
            </a:r>
          </a:p>
          <a:p>
            <a:pPr>
              <a:lnSpc>
                <a:spcPct val="120000"/>
              </a:lnSpc>
            </a:pPr>
            <a:r>
              <a:rPr lang="en-US" sz="3500" dirty="0"/>
              <a:t>46% of patients</a:t>
            </a:r>
          </a:p>
          <a:p>
            <a:pPr>
              <a:lnSpc>
                <a:spcPct val="120000"/>
              </a:lnSpc>
            </a:pPr>
            <a:r>
              <a:rPr lang="en-US" sz="3500" b="1" dirty="0"/>
              <a:t>Grade 3/4 - 19.6% </a:t>
            </a:r>
            <a:r>
              <a:rPr lang="en-US" sz="3500" dirty="0"/>
              <a:t>in </a:t>
            </a:r>
            <a:r>
              <a:rPr lang="en-US" sz="3500" dirty="0" err="1"/>
              <a:t>MonarchE</a:t>
            </a:r>
            <a:r>
              <a:rPr lang="en-US" sz="3500" dirty="0"/>
              <a:t> trial</a:t>
            </a:r>
          </a:p>
          <a:p>
            <a:pPr>
              <a:lnSpc>
                <a:spcPct val="120000"/>
              </a:lnSpc>
            </a:pPr>
            <a:endParaRPr lang="en-US" sz="3500" dirty="0"/>
          </a:p>
          <a:p>
            <a:pPr>
              <a:lnSpc>
                <a:spcPct val="120000"/>
              </a:lnSpc>
            </a:pPr>
            <a:r>
              <a:rPr lang="en-US" sz="3500" dirty="0"/>
              <a:t>Anemia (grade 1-2) and Thrombocytopenia – less frequent with all agents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500" dirty="0"/>
          </a:p>
          <a:p>
            <a:pPr>
              <a:lnSpc>
                <a:spcPct val="120000"/>
              </a:lnSpc>
            </a:pPr>
            <a:r>
              <a:rPr lang="en-US" sz="3500" dirty="0"/>
              <a:t>Freq grade 3/4 neutropenia</a:t>
            </a:r>
          </a:p>
          <a:p>
            <a:pPr lvl="1">
              <a:lnSpc>
                <a:spcPct val="120000"/>
              </a:lnSpc>
            </a:pPr>
            <a:r>
              <a:rPr lang="en-US" sz="3150" dirty="0"/>
              <a:t>decreases with extended therapy, cumulative toxicity is unlikely and that dose adjustments adequately treat neutropenia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dirty="0"/>
          </a:p>
        </p:txBody>
      </p:sp>
      <p:pic>
        <p:nvPicPr>
          <p:cNvPr id="5124" name="Picture 4" descr="Understanding Neutropenia: Causes, Symptoms, Diagnosis, and Treatment -  Doctronic">
            <a:extLst>
              <a:ext uri="{FF2B5EF4-FFF2-40B4-BE49-F238E27FC236}">
                <a16:creationId xmlns:a16="http://schemas.microsoft.com/office/drawing/2014/main" id="{694373EC-7ADD-4A34-5685-EF79EAEB1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91" y="1628695"/>
            <a:ext cx="6000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65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CAD3D9BF-9701-ADE6-EFCE-7D13E6161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1"/>
            <a:ext cx="9355516" cy="591268"/>
          </a:xfrm>
        </p:spPr>
        <p:txBody>
          <a:bodyPr>
            <a:normAutofit/>
          </a:bodyPr>
          <a:lstStyle/>
          <a:p>
            <a:r>
              <a:rPr lang="en-GB" sz="2600" dirty="0"/>
              <a:t>Predictability &amp; Reversibility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AE2C17-3C43-7BC6-5BAF-2DC512B67DA6}"/>
              </a:ext>
            </a:extLst>
          </p:cNvPr>
          <p:cNvSpPr txBox="1"/>
          <p:nvPr/>
        </p:nvSpPr>
        <p:spPr>
          <a:xfrm>
            <a:off x="577050" y="1407737"/>
            <a:ext cx="4948301" cy="49912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DCDCDC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Key Clinical Insights for Nursing Assessment: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
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• Predictable: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Typically occurs during the first 1-2 cycles of treatment.
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• Reversible: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Neutrophil counts recover rapidly (median 7 days) upon treatment interruption.
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• </a:t>
            </a: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Safety: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Febrile neutropenia is exceptionally rare (incidence &lt;2.5%).</a:t>
            </a:r>
          </a:p>
        </p:txBody>
      </p:sp>
      <p:sp>
        <p:nvSpPr>
          <p:cNvPr id="21" name="Round Single Corner Rectangle 1">
            <a:extLst>
              <a:ext uri="{FF2B5EF4-FFF2-40B4-BE49-F238E27FC236}">
                <a16:creationId xmlns:a16="http://schemas.microsoft.com/office/drawing/2014/main" id="{AC5375E4-7D33-1868-65AD-A4F0451AD769}"/>
              </a:ext>
            </a:extLst>
          </p:cNvPr>
          <p:cNvSpPr/>
          <p:nvPr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03AD44B-6346-73C3-AC79-083F2875F5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5"/>
          <a:stretch>
            <a:fillRect/>
          </a:stretch>
        </p:blipFill>
        <p:spPr>
          <a:xfrm>
            <a:off x="10470034" y="168050"/>
            <a:ext cx="1426692" cy="2402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DA877A-8EFE-FA98-21BF-21350F07EE91}"/>
              </a:ext>
            </a:extLst>
          </p:cNvPr>
          <p:cNvSpPr txBox="1"/>
          <p:nvPr/>
        </p:nvSpPr>
        <p:spPr>
          <a:xfrm>
            <a:off x="582843" y="6218787"/>
            <a:ext cx="6083808" cy="4981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Spring et al. (2020)</a:t>
            </a:r>
          </a:p>
        </p:txBody>
      </p:sp>
      <p:pic>
        <p:nvPicPr>
          <p:cNvPr id="2050" name="Picture 2" descr="What are neutrophils and what do they ...">
            <a:extLst>
              <a:ext uri="{FF2B5EF4-FFF2-40B4-BE49-F238E27FC236}">
                <a16:creationId xmlns:a16="http://schemas.microsoft.com/office/drawing/2014/main" id="{3E14B8C2-DBED-07E5-135E-9E3316EE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692" y="1912338"/>
            <a:ext cx="4230688" cy="303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514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1CD14E-A388-07CE-121D-743A6728DE7B}"/>
              </a:ext>
            </a:extLst>
          </p:cNvPr>
          <p:cNvCxnSpPr>
            <a:cxnSpLocks/>
          </p:cNvCxnSpPr>
          <p:nvPr/>
        </p:nvCxnSpPr>
        <p:spPr>
          <a:xfrm>
            <a:off x="1848175" y="3001617"/>
            <a:ext cx="0" cy="87664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158EC7-48A7-A6AF-074C-7D2F8F899EC5}"/>
              </a:ext>
            </a:extLst>
          </p:cNvPr>
          <p:cNvCxnSpPr>
            <a:cxnSpLocks/>
          </p:cNvCxnSpPr>
          <p:nvPr/>
        </p:nvCxnSpPr>
        <p:spPr>
          <a:xfrm>
            <a:off x="4303638" y="3844580"/>
            <a:ext cx="0" cy="87664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1C59C3-55A0-6312-0B3C-7D06AB01E0CE}"/>
              </a:ext>
            </a:extLst>
          </p:cNvPr>
          <p:cNvCxnSpPr>
            <a:cxnSpLocks/>
          </p:cNvCxnSpPr>
          <p:nvPr/>
        </p:nvCxnSpPr>
        <p:spPr>
          <a:xfrm>
            <a:off x="6863242" y="3844580"/>
            <a:ext cx="0" cy="87664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87452A-EC52-E259-B5C3-DD6A74879081}"/>
              </a:ext>
            </a:extLst>
          </p:cNvPr>
          <p:cNvCxnSpPr>
            <a:cxnSpLocks/>
          </p:cNvCxnSpPr>
          <p:nvPr/>
        </p:nvCxnSpPr>
        <p:spPr>
          <a:xfrm>
            <a:off x="9578309" y="3844580"/>
            <a:ext cx="0" cy="87664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 Diagonal Corner Rectangle 77">
            <a:extLst>
              <a:ext uri="{FF2B5EF4-FFF2-40B4-BE49-F238E27FC236}">
                <a16:creationId xmlns:a16="http://schemas.microsoft.com/office/drawing/2014/main" id="{85C097B6-EFD5-0CEB-9CD0-2C3F05106A23}"/>
              </a:ext>
            </a:extLst>
          </p:cNvPr>
          <p:cNvSpPr/>
          <p:nvPr/>
        </p:nvSpPr>
        <p:spPr>
          <a:xfrm>
            <a:off x="5868227" y="1620552"/>
            <a:ext cx="1990030" cy="219963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tlCol="0" anchor="t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Future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Monitor monthly (C3+)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0" name="Round Diagonal Corner Rectangle 77">
            <a:extLst>
              <a:ext uri="{FF2B5EF4-FFF2-40B4-BE49-F238E27FC236}">
                <a16:creationId xmlns:a16="http://schemas.microsoft.com/office/drawing/2014/main" id="{99936DB0-C919-B30E-8B1F-2AB7D788797D}"/>
              </a:ext>
            </a:extLst>
          </p:cNvPr>
          <p:cNvSpPr/>
          <p:nvPr/>
        </p:nvSpPr>
        <p:spPr>
          <a:xfrm>
            <a:off x="3397670" y="1650373"/>
            <a:ext cx="1811937" cy="2219959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tlCol="0" anchor="t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st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 2 cycles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CBC q2 weeks</a:t>
            </a:r>
          </a:p>
        </p:txBody>
      </p:sp>
      <p:sp>
        <p:nvSpPr>
          <p:cNvPr id="51" name="Round Diagonal Corner Rectangle 77">
            <a:extLst>
              <a:ext uri="{FF2B5EF4-FFF2-40B4-BE49-F238E27FC236}">
                <a16:creationId xmlns:a16="http://schemas.microsoft.com/office/drawing/2014/main" id="{9E448A50-0548-3836-26F4-CB31DEA134F0}"/>
              </a:ext>
            </a:extLst>
          </p:cNvPr>
          <p:cNvSpPr/>
          <p:nvPr/>
        </p:nvSpPr>
        <p:spPr>
          <a:xfrm>
            <a:off x="730963" y="1624620"/>
            <a:ext cx="2008088" cy="2207917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tlCol="0" anchor="t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CBC prior to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initiating therapy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4" name="Round Diagonal Corner Rectangle 77">
            <a:extLst>
              <a:ext uri="{FF2B5EF4-FFF2-40B4-BE49-F238E27FC236}">
                <a16:creationId xmlns:a16="http://schemas.microsoft.com/office/drawing/2014/main" id="{57034FAC-6809-5E8E-9473-10D721140A87}"/>
              </a:ext>
            </a:extLst>
          </p:cNvPr>
          <p:cNvSpPr/>
          <p:nvPr/>
        </p:nvSpPr>
        <p:spPr>
          <a:xfrm>
            <a:off x="8810786" y="1600222"/>
            <a:ext cx="1990015" cy="2219960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tlCol="0" anchor="t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Adjust frequency  if Grade 3 or 4 toxicity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97"/>
                </a:solidFill>
                <a:effectLst/>
                <a:uLnTx/>
                <a:uFillTx/>
                <a:latin typeface="Poppins"/>
                <a:ea typeface="Poppins" panose="00000500000000000000" pitchFamily="2" charset="0"/>
                <a:cs typeface="Poppins" panose="00000500000000000000" pitchFamily="2" charset="0"/>
              </a:rPr>
              <a:t>observed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97"/>
              </a:solidFill>
              <a:effectLst/>
              <a:uLnTx/>
              <a:uFillTx/>
              <a:latin typeface="Poppins"/>
              <a:ea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E9FB9-1C0D-7A36-6FAE-3DDABD4F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50" y="456071"/>
            <a:ext cx="9355516" cy="410704"/>
          </a:xfrm>
        </p:spPr>
        <p:txBody>
          <a:bodyPr/>
          <a:lstStyle/>
          <a:p>
            <a:r>
              <a:rPr lang="en-GB" dirty="0"/>
              <a:t>Monitoring Protocols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9F5E29-8538-D653-08F7-BA46EE4A9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944" y="6467837"/>
            <a:ext cx="323794" cy="1384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180416-7FB7-4FA9-9E98-668C4F1260E5}" type="slidenum">
              <a:rPr kumimoji="0" lang="en-GB" sz="900" b="0" i="0" u="none" strike="noStrike" kern="1200" cap="none" spc="30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cs typeface="Poppins" panose="000005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900" b="0" i="0" u="none" strike="noStrike" kern="120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cs typeface="Poppins" panose="00000500000000000000" pitchFamily="2" charset="0"/>
            </a:endParaRPr>
          </a:p>
        </p:txBody>
      </p:sp>
      <p:pic>
        <p:nvPicPr>
          <p:cNvPr id="38" name="Graphic 37" descr="Repeat outline">
            <a:extLst>
              <a:ext uri="{FF2B5EF4-FFF2-40B4-BE49-F238E27FC236}">
                <a16:creationId xmlns:a16="http://schemas.microsoft.com/office/drawing/2014/main" id="{053FE7BB-7308-A09E-2F6C-AE69ABD39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2205" y="1733550"/>
            <a:ext cx="618262" cy="661674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ED47284-6A24-4599-2F08-0CB00906FD56}"/>
              </a:ext>
            </a:extLst>
          </p:cNvPr>
          <p:cNvCxnSpPr>
            <a:cxnSpLocks/>
          </p:cNvCxnSpPr>
          <p:nvPr/>
        </p:nvCxnSpPr>
        <p:spPr>
          <a:xfrm>
            <a:off x="855754" y="4721228"/>
            <a:ext cx="1053711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 Diagonal Corner Rectangle 98">
            <a:extLst>
              <a:ext uri="{FF2B5EF4-FFF2-40B4-BE49-F238E27FC236}">
                <a16:creationId xmlns:a16="http://schemas.microsoft.com/office/drawing/2014/main" id="{A9BA9C5A-F932-9ACE-0154-ED92229501A0}"/>
              </a:ext>
            </a:extLst>
          </p:cNvPr>
          <p:cNvSpPr/>
          <p:nvPr/>
        </p:nvSpPr>
        <p:spPr>
          <a:xfrm>
            <a:off x="11238523" y="4593017"/>
            <a:ext cx="249583" cy="256421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3" name="Round Diagonal Corner Rectangle 99">
            <a:extLst>
              <a:ext uri="{FF2B5EF4-FFF2-40B4-BE49-F238E27FC236}">
                <a16:creationId xmlns:a16="http://schemas.microsoft.com/office/drawing/2014/main" id="{B50BA040-5A68-563F-5E5F-BC37A6E64DF6}"/>
              </a:ext>
            </a:extLst>
          </p:cNvPr>
          <p:cNvSpPr/>
          <p:nvPr/>
        </p:nvSpPr>
        <p:spPr>
          <a:xfrm>
            <a:off x="730962" y="4593017"/>
            <a:ext cx="249583" cy="256421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45DCF21-2DC8-F39F-586C-15F2378A89BD}"/>
              </a:ext>
            </a:extLst>
          </p:cNvPr>
          <p:cNvCxnSpPr>
            <a:cxnSpLocks/>
          </p:cNvCxnSpPr>
          <p:nvPr/>
        </p:nvCxnSpPr>
        <p:spPr>
          <a:xfrm>
            <a:off x="1848175" y="3844580"/>
            <a:ext cx="0" cy="87664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Blood Tests and Lab Tests - Diagnostics">
            <a:extLst>
              <a:ext uri="{FF2B5EF4-FFF2-40B4-BE49-F238E27FC236}">
                <a16:creationId xmlns:a16="http://schemas.microsoft.com/office/drawing/2014/main" id="{77EAD724-F664-8AD1-C26F-1B6A1AF16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153" y="5113533"/>
            <a:ext cx="2277031" cy="127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2F991BB-6BDB-5975-C24B-6EBC6C3EBE38}"/>
              </a:ext>
            </a:extLst>
          </p:cNvPr>
          <p:cNvSpPr txBox="1"/>
          <p:nvPr/>
        </p:nvSpPr>
        <p:spPr>
          <a:xfrm>
            <a:off x="730962" y="5572125"/>
            <a:ext cx="2998076" cy="895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DCDCDC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ASCO (2023). Breast Cancer Management Guidelines: Practical Management of Targeted Therapy.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DCDCDC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19" name="Graphic 18" descr="Upward trend outline">
            <a:extLst>
              <a:ext uri="{FF2B5EF4-FFF2-40B4-BE49-F238E27FC236}">
                <a16:creationId xmlns:a16="http://schemas.microsoft.com/office/drawing/2014/main" id="{5E52628B-D415-528A-E2FB-E0C453164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71665" y="1884478"/>
            <a:ext cx="584976" cy="584976"/>
          </a:xfrm>
          <a:prstGeom prst="rect">
            <a:avLst/>
          </a:prstGeom>
        </p:spPr>
      </p:pic>
      <p:pic>
        <p:nvPicPr>
          <p:cNvPr id="20" name="Graphic 19" descr="Clipboard outline">
            <a:extLst>
              <a:ext uri="{FF2B5EF4-FFF2-40B4-BE49-F238E27FC236}">
                <a16:creationId xmlns:a16="http://schemas.microsoft.com/office/drawing/2014/main" id="{D6FE02B5-4747-636A-6E01-F06FC55164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39498" y="1896640"/>
            <a:ext cx="508161" cy="508161"/>
          </a:xfrm>
          <a:prstGeom prst="rect">
            <a:avLst/>
          </a:prstGeom>
        </p:spPr>
      </p:pic>
      <p:pic>
        <p:nvPicPr>
          <p:cNvPr id="21" name="Graphic 20" descr="Stethoscope outline">
            <a:extLst>
              <a:ext uri="{FF2B5EF4-FFF2-40B4-BE49-F238E27FC236}">
                <a16:creationId xmlns:a16="http://schemas.microsoft.com/office/drawing/2014/main" id="{5DA604E2-A098-3EB7-9C68-EFAB3580F0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78309" y="1870013"/>
            <a:ext cx="481757" cy="4817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64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F3BE-A07E-2290-CDAD-8F4A4721B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10D16EEE-50F7-839F-B069-9C2C79CF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 in </a:t>
            </a:r>
            <a:r>
              <a:rPr lang="en-US" dirty="0"/>
              <a:t>Common Terminology Criteria for Adverse Events</a:t>
            </a:r>
            <a:endParaRPr lang="en-GB" dirty="0"/>
          </a:p>
        </p:txBody>
      </p:sp>
      <p:sp>
        <p:nvSpPr>
          <p:cNvPr id="21" name="Round Single Corner Rectangle 1">
            <a:extLst>
              <a:ext uri="{FF2B5EF4-FFF2-40B4-BE49-F238E27FC236}">
                <a16:creationId xmlns:a16="http://schemas.microsoft.com/office/drawing/2014/main" id="{FD70E8E1-634A-B9D3-B8D9-777528FE2F35}"/>
              </a:ext>
            </a:extLst>
          </p:cNvPr>
          <p:cNvSpPr/>
          <p:nvPr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105B1EC-FCF9-E28B-C705-AE9192DC95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5"/>
          <a:stretch>
            <a:fillRect/>
          </a:stretch>
        </p:blipFill>
        <p:spPr>
          <a:xfrm>
            <a:off x="10470034" y="168050"/>
            <a:ext cx="1426692" cy="2402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7F8543-DE82-86DF-A2E4-DBC577AA5B07}"/>
              </a:ext>
            </a:extLst>
          </p:cNvPr>
          <p:cNvSpPr txBox="1"/>
          <p:nvPr/>
        </p:nvSpPr>
        <p:spPr>
          <a:xfrm>
            <a:off x="1192634" y="5766870"/>
            <a:ext cx="8503816" cy="8240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DCDCDC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(Merz,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DCDCDC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9E20D4-E04B-4C05-34BC-C50A8BB43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649" y="1564222"/>
            <a:ext cx="7200900" cy="3505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010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F6E1-6325-2E17-88A4-BB34497A6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D721EFCB-2FFE-4000-E5E8-ABE5C36AC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Interruption vs. Discontinuation</a:t>
            </a:r>
          </a:p>
        </p:txBody>
      </p:sp>
      <p:sp>
        <p:nvSpPr>
          <p:cNvPr id="21" name="Round Single Corner Rectangle 1">
            <a:extLst>
              <a:ext uri="{FF2B5EF4-FFF2-40B4-BE49-F238E27FC236}">
                <a16:creationId xmlns:a16="http://schemas.microsoft.com/office/drawing/2014/main" id="{9B66B70E-EE20-2EE4-AF23-28E092F33DD3}"/>
              </a:ext>
            </a:extLst>
          </p:cNvPr>
          <p:cNvSpPr/>
          <p:nvPr/>
        </p:nvSpPr>
        <p:spPr>
          <a:xfrm rot="10800000">
            <a:off x="10218519" y="-1"/>
            <a:ext cx="1973481" cy="591266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0">
                <a:srgbClr val="51BAC6"/>
              </a:gs>
              <a:gs pos="72000">
                <a:srgbClr val="007097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F49D220-DD5C-A7C5-360B-B7EC1F80A2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5"/>
          <a:stretch>
            <a:fillRect/>
          </a:stretch>
        </p:blipFill>
        <p:spPr>
          <a:xfrm>
            <a:off x="10470034" y="168050"/>
            <a:ext cx="1426692" cy="2402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14719D-B734-3684-8FA8-6FBB0F5734C3}"/>
              </a:ext>
            </a:extLst>
          </p:cNvPr>
          <p:cNvSpPr txBox="1"/>
          <p:nvPr/>
        </p:nvSpPr>
        <p:spPr>
          <a:xfrm>
            <a:off x="6481791" y="1424719"/>
            <a:ext cx="4972050" cy="4500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Resumption criteria: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Interrupt therapy for persistent Grade 3 or any Grade 4 cytopenia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Resume only after recovery to Grade 2 (ANC&gt;= 1000)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Permanent dose reduction is preferred over growth factor support for chronic issues.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84BDBE-A158-0AD5-1F64-10AA23A63740}"/>
              </a:ext>
            </a:extLst>
          </p:cNvPr>
          <p:cNvSpPr txBox="1"/>
          <p:nvPr/>
        </p:nvSpPr>
        <p:spPr>
          <a:xfrm>
            <a:off x="738159" y="2386012"/>
            <a:ext cx="4814887" cy="32718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1" i="0" u="none" strike="noStrike" kern="1200" cap="none" spc="0" normalizeH="0" baseline="0" noProof="0" dirty="0">
                <a:ln>
                  <a:noFill/>
                </a:ln>
                <a:solidFill>
                  <a:srgbClr val="B9E3E8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1,000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B9E3E8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ANC Threshold for resumption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4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FD9B2C48-F3C7-AE38-7837-8522F7DA4CF5}"/>
              </a:ext>
            </a:extLst>
          </p:cNvPr>
          <p:cNvSpPr/>
          <p:nvPr/>
        </p:nvSpPr>
        <p:spPr>
          <a:xfrm>
            <a:off x="454753" y="1342099"/>
            <a:ext cx="5916066" cy="5059830"/>
          </a:xfrm>
          <a:prstGeom prst="round2DiagRect">
            <a:avLst>
              <a:gd name="adj1" fmla="val 0"/>
              <a:gd name="adj2" fmla="val 175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18000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G-CSF: Rarely indicated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Infrequently associated with febrile neutropenia and responds rapidly to drug withdrawal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Anemia management: if symptomatic may require iron / blood transfusion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highlight>
                  <a:srgbClr val="FFFF00"/>
                </a:highlight>
                <a:uLnTx/>
                <a:uFillTx/>
                <a:latin typeface="Poppins"/>
                <a:ea typeface="+mn-ea"/>
                <a:cs typeface="+mn-cs"/>
              </a:rPr>
              <a:t>Gold standard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&gt;&gt;&gt;&gt;&gt;&gt;&gt;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Dose interruption &amp; modification if needed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0FE70D-2F97-72A3-E339-6843A62CB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Supportive Care Considerations</a:t>
            </a:r>
          </a:p>
        </p:txBody>
      </p:sp>
      <p:pic>
        <p:nvPicPr>
          <p:cNvPr id="4100" name="Picture 4" descr="Gradual Dose Reduction (GDR's) - Teaching the Basics in Long Term Care;  Common Mistakes and Clinical Pearls in Management of Psychotropics">
            <a:extLst>
              <a:ext uri="{FF2B5EF4-FFF2-40B4-BE49-F238E27FC236}">
                <a16:creationId xmlns:a16="http://schemas.microsoft.com/office/drawing/2014/main" id="{810F5B60-E5B6-A7B3-DFEB-737AE260A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014" y="2088157"/>
            <a:ext cx="4002786" cy="335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910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F5683-3A93-48BA-EA4E-D5484D7D4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75923-4BB0-CFBD-E1F8-8487C2F37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0070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8B9B9D61-4563-08A9-3870-1EAE0C02789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96379" y="1072127"/>
            <a:ext cx="6094361" cy="5230989"/>
          </a:xfrm>
          <a:prstGeom prst="round2DiagRect">
            <a:avLst>
              <a:gd name="adj1" fmla="val 97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1463C2-FE72-EB43-BE0D-EB566F530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97A225-9870-AF17-B704-66FDF261B863}"/>
              </a:ext>
            </a:extLst>
          </p:cNvPr>
          <p:cNvSpPr txBox="1"/>
          <p:nvPr/>
        </p:nvSpPr>
        <p:spPr>
          <a:xfrm>
            <a:off x="787672" y="1255666"/>
            <a:ext cx="5311774" cy="46631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51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yo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 female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T2 pN1a , left lumpectomy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Adjuvant AC, weekly paclitaxel, followed by XRT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Tamoxifen initially, leuprolide + AI, zoledronic acid IV 2x year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Ins denied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Ribociclib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, given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Abemaciclib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 150mg PO BID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1273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Hx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 depression, controlled.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Moved prior to initiating this CDK4/6 therapy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1273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1273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51BAC6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3074" name="Picture 2" descr="Breast Cancer Patient Journey | Oncology Buddies">
            <a:extLst>
              <a:ext uri="{FF2B5EF4-FFF2-40B4-BE49-F238E27FC236}">
                <a16:creationId xmlns:a16="http://schemas.microsoft.com/office/drawing/2014/main" id="{5E923478-CF70-5186-E9D4-234C97621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696" y="2374809"/>
            <a:ext cx="4956925" cy="262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569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4E27F-961F-5DD6-8981-57B71CFBC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B1D23611-A272-B478-E198-E52882B535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49836" y="1101002"/>
            <a:ext cx="6054128" cy="5026582"/>
          </a:xfrm>
          <a:prstGeom prst="round2DiagRect">
            <a:avLst>
              <a:gd name="adj1" fmla="val 9719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441176-B7EB-B356-0272-A4ADC95BB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Management &amp; Takeaway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11BBE5-60DF-A313-48A6-3E5C265E4869}"/>
              </a:ext>
            </a:extLst>
          </p:cNvPr>
          <p:cNvSpPr txBox="1"/>
          <p:nvPr/>
        </p:nvSpPr>
        <p:spPr>
          <a:xfrm>
            <a:off x="784226" y="1354603"/>
            <a:ext cx="5311774" cy="4292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Q2 week lab checks x 2 months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Diarrhea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 f/u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1273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At 2 week check, leukopenia WBC 3.8, but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ANC 0.4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Oral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antibx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 while neutropenic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Neutropenic precautions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1273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HELD x1 week till ANC &gt;1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1273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Dose reduced to 100mg PO BID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1273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51BAC6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5124" name="Picture 4" descr="Bacteria Stock Illustration ...">
            <a:extLst>
              <a:ext uri="{FF2B5EF4-FFF2-40B4-BE49-F238E27FC236}">
                <a16:creationId xmlns:a16="http://schemas.microsoft.com/office/drawing/2014/main" id="{E7845A9D-D124-C1A6-FD5C-25C04D558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853" y="1581383"/>
            <a:ext cx="4065820" cy="406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365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83E9-C936-658F-932F-6F7AD5240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78A434-F3A4-94EB-CDDB-FE43E3666818}"/>
              </a:ext>
            </a:extLst>
          </p:cNvPr>
          <p:cNvSpPr/>
          <p:nvPr/>
        </p:nvSpPr>
        <p:spPr bwMode="auto">
          <a:xfrm>
            <a:off x="551384" y="3933056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D4369-A1DF-9DFD-329C-A1220489A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A1EF7-A097-46ED-C487-9021C8FE7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5: CDK4/6 Inhibitors in HR-Positive Metastatic BC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64F3-BB50-7BC1-AA33-ED2ED2971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C1D3-0989-2D36-A9E7-C0988577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Nanda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F0133CB8-E253-45B3-6720-30D2153796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959419"/>
              </p:ext>
            </p:extLst>
          </p:nvPr>
        </p:nvGraphicFramePr>
        <p:xfrm>
          <a:off x="983556" y="1556792"/>
          <a:ext cx="10297020" cy="374441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688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8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2258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AstraZeneca Pharmaceuticals LP,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Corcept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 Inc, Daiichi Sankyo Inc, Exact Sciences Corporation, Gilead Sciences Inc, Lilly,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Mabwell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 Inc, Merck, Pfizer Inc, Summit Therapeutics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836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Contracted Research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Arvinas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AstraZeneca Pharmaceuticals LP,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Corcept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 Inc, Genentech, a member of the Roche Group, Gilead Sciences Inc, Jazz Pharmaceuticals Inc,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Mabwell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 Inc, Merck, Pfizer Inc, Relay Therapeutics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7142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8632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0BD07-AA1F-3AC9-4D15-2B3943025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955DE-A63D-A429-6C90-73D105E64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1618" y="1660429"/>
            <a:ext cx="10046491" cy="1968924"/>
          </a:xfrm>
        </p:spPr>
        <p:txBody>
          <a:bodyPr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/>
              <a:t>CDK4/6 </a:t>
            </a:r>
            <a:r>
              <a:rPr lang="en-US" b="1" dirty="0"/>
              <a:t>Inhibitors in HR+/HER2 </a:t>
            </a:r>
            <a:br>
              <a:rPr lang="en-US" b="1" dirty="0"/>
            </a:br>
            <a:r>
              <a:rPr lang="en-US" b="1" dirty="0"/>
              <a:t>Metastatic BC (MBC)</a:t>
            </a:r>
            <a:endParaRPr lang="en-US" sz="32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54ABC6-4CB0-EC70-23AA-84520BF8883F}"/>
              </a:ext>
            </a:extLst>
          </p:cNvPr>
          <p:cNvSpPr txBox="1">
            <a:spLocks/>
          </p:cNvSpPr>
          <p:nvPr/>
        </p:nvSpPr>
        <p:spPr>
          <a:xfrm>
            <a:off x="2071610" y="3767893"/>
            <a:ext cx="10046491" cy="2386332"/>
          </a:xfrm>
          <a:prstGeom prst="rect">
            <a:avLst/>
          </a:prstGeom>
        </p:spPr>
        <p:txBody>
          <a:bodyPr lIns="274320" anchor="t">
            <a:normAutofit/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4000" b="0" i="0" kern="1200" spc="-100" baseline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Rita Nanda, M.D.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May 16,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RTP Satellite Symposium at 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00" normalizeH="0" baseline="0" noProof="0" dirty="0">
                <a:ln>
                  <a:noFill/>
                </a:ln>
                <a:solidFill>
                  <a:srgbClr val="000000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 panose="020B0004020202020204" pitchFamily="34" charset="0"/>
                <a:cs typeface="Arial" panose="020B0604020202020204" pitchFamily="34" charset="0"/>
              </a:rPr>
              <a:t>San Antonio, 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0" normalizeH="0" baseline="0" noProof="0" dirty="0">
              <a:ln>
                <a:noFill/>
              </a:ln>
              <a:solidFill>
                <a:srgbClr val="000000">
                  <a:lumMod val="90000"/>
                  <a:lumOff val="10000"/>
                </a:srgbClr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52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4838-70C1-8889-A92E-3B2B83799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9D24C-FB9F-8C7B-79F4-760DC0BAA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70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HR+ MBC: Frontline Therapy with AI +/- CDK4/6i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29B04-0EA2-D46C-BD33-E8291B6E3CC9}"/>
              </a:ext>
            </a:extLst>
          </p:cNvPr>
          <p:cNvSpPr txBox="1"/>
          <p:nvPr/>
        </p:nvSpPr>
        <p:spPr>
          <a:xfrm>
            <a:off x="838200" y="6231265"/>
            <a:ext cx="10693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** statistically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signficant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Finn NEJM 2016;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Hortobagyi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NEJM 2016; Goetz J Clin Oncol 2017; Finn, ASCO 2022;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Hortobagyi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NEJM 2022; Goetz  SABCS 2023; GS01-12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014F94-7C95-EFD0-CD0B-CBB49EF78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498" y="2783290"/>
            <a:ext cx="8848780" cy="3324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F1F04D-F0A0-B341-A418-9AB881912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9292" y="1034956"/>
            <a:ext cx="3856891" cy="158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7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48832-0023-31E5-166A-61A7D1F2E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CBC66-301B-C204-603F-92C472B6D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1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Treatment in Second Line Setting </a:t>
            </a:r>
            <a:br>
              <a:rPr lang="en-US" sz="3600" dirty="0"/>
            </a:br>
            <a:r>
              <a:rPr lang="en-US" sz="3600" dirty="0"/>
              <a:t>After Progression on CDK4/6 Inhibition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FF0A49-52C6-D04F-95CB-CC7ABE647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14" y="2098430"/>
            <a:ext cx="10340171" cy="40348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C28E2-9D88-621F-5B19-4CC2F0931380}"/>
              </a:ext>
            </a:extLst>
          </p:cNvPr>
          <p:cNvSpPr txBox="1"/>
          <p:nvPr/>
        </p:nvSpPr>
        <p:spPr>
          <a:xfrm>
            <a:off x="6280668" y="5656781"/>
            <a:ext cx="1201982" cy="28281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ubiquinators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CF773-C31C-BF7B-90B6-E52022E11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B18A9-12EA-8E3D-ACF7-0819FA47F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351"/>
            <a:ext cx="10515600" cy="8402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CDK4/6i post Progression on CDK4/6i: </a:t>
            </a:r>
            <a:br>
              <a:rPr lang="en-US" sz="3600" dirty="0"/>
            </a:br>
            <a:r>
              <a:rPr lang="en-US" sz="3600" dirty="0"/>
              <a:t>The </a:t>
            </a:r>
            <a:r>
              <a:rPr lang="en-US" sz="3600" dirty="0" err="1"/>
              <a:t>postMONARCH</a:t>
            </a:r>
            <a:r>
              <a:rPr lang="en-US" sz="3600" dirty="0"/>
              <a:t> Randomized Phase 3 Trial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DB5C6C-4C5B-1AF5-69B2-366A472EBB42}"/>
              </a:ext>
            </a:extLst>
          </p:cNvPr>
          <p:cNvSpPr txBox="1"/>
          <p:nvPr/>
        </p:nvSpPr>
        <p:spPr>
          <a:xfrm>
            <a:off x="264420" y="6444872"/>
            <a:ext cx="20211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Kalinsky et al, JCO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C9CFE8-6A75-5FAF-B0DF-5F70872F4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891" y="1019093"/>
            <a:ext cx="4182218" cy="107908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F79F5CF-6377-14F2-A4B1-C44E23912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649" y="2108152"/>
            <a:ext cx="9454702" cy="43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8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7A8D7-CF9A-C497-2ADC-445C7A72D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F3463-9234-5390-DD77-C7C093D6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279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CDK4/6i After Progression on First-Line CDK4/6i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EEB4B5-5316-A221-F15E-194CC6FF547D}"/>
              </a:ext>
            </a:extLst>
          </p:cNvPr>
          <p:cNvSpPr txBox="1"/>
          <p:nvPr/>
        </p:nvSpPr>
        <p:spPr>
          <a:xfrm>
            <a:off x="264420" y="6349332"/>
            <a:ext cx="9212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1.Kalinsky K, et al. ASCO 2024. LBA1001.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  <a:sym typeface="Arial"/>
              </a:rPr>
              <a:t>2. Kalinsky K et al. J Clin Oncol. 2023;41:4004-4013. 3. Mayer EL et al. SABCS 2022. Abstract GS3-06.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  <a:sym typeface="Arial"/>
              </a:rPr>
              <a:t>4.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  <a:sym typeface="Arial"/>
              </a:rPr>
              <a:t>Llombart-Cussac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  <a:sym typeface="Arial"/>
              </a:rPr>
              <a:t> A et al. ASCO 2023. Abstract 1001.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2C377E-5D0C-7780-2EE6-A16E2B7E8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25" y="1220858"/>
            <a:ext cx="10777549" cy="512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4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C4518-2D2C-8349-0537-0AF18766A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C39F-200A-83D0-4ADF-1C4DEED85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105"/>
            <a:ext cx="10515600" cy="1014845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INAVO120:  Palbo + Fulvestrant +/- Inavolisib in Patients with</a:t>
            </a:r>
            <a:br>
              <a:rPr lang="en-US" sz="3200" dirty="0"/>
            </a:br>
            <a:r>
              <a:rPr lang="en-US" sz="3200" dirty="0"/>
              <a:t> PIK3CAm progressing ≤ 12 </a:t>
            </a:r>
            <a:r>
              <a:rPr lang="en-US" sz="3200" dirty="0" err="1"/>
              <a:t>mos</a:t>
            </a:r>
            <a:r>
              <a:rPr lang="en-US" sz="3200" dirty="0"/>
              <a:t> of completing adjuvant 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F5F825-2A23-F9E4-4460-FC4CE899C17B}"/>
              </a:ext>
            </a:extLst>
          </p:cNvPr>
          <p:cNvSpPr txBox="1"/>
          <p:nvPr/>
        </p:nvSpPr>
        <p:spPr>
          <a:xfrm>
            <a:off x="8213872" y="6518609"/>
            <a:ext cx="389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Turner et al. NEJM 2024;  Jhaveri et al.  NEJM 2025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893D5C-A0A5-3619-4907-79D29B487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18" y="1331450"/>
            <a:ext cx="10633364" cy="53256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A0417A-8D7E-CCB3-671C-08A1405AA7C6}"/>
              </a:ext>
            </a:extLst>
          </p:cNvPr>
          <p:cNvSpPr txBox="1"/>
          <p:nvPr/>
        </p:nvSpPr>
        <p:spPr>
          <a:xfrm>
            <a:off x="6773037" y="2075576"/>
            <a:ext cx="1233824" cy="23767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0497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Enrollment period:</a:t>
            </a:r>
          </a:p>
        </p:txBody>
      </p:sp>
    </p:spTree>
    <p:extLst>
      <p:ext uri="{BB962C8B-B14F-4D97-AF65-F5344CB8AC3E}">
        <p14:creationId xmlns:p14="http://schemas.microsoft.com/office/powerpoint/2010/main" val="165128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5AC93-9D28-E699-B24E-09ABD83BE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ED40C-2844-C0A9-591D-8D5FA476A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69"/>
            <a:ext cx="10515600" cy="64279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INAVO120:  Palbo + Fulvestrant +/- Inavolisib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9C4B6F-C8C9-68AF-626B-95AEE8C0232F}"/>
              </a:ext>
            </a:extLst>
          </p:cNvPr>
          <p:cNvSpPr txBox="1"/>
          <p:nvPr/>
        </p:nvSpPr>
        <p:spPr>
          <a:xfrm>
            <a:off x="9795033" y="6169709"/>
            <a:ext cx="1853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Turner et al. NEJM 2024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Jhaveri et al.  NEJM 2025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3D12A5A-5EB6-30CC-C0C9-3ACF640D2CBD}"/>
              </a:ext>
            </a:extLst>
          </p:cNvPr>
          <p:cNvSpPr txBox="1">
            <a:spLocks/>
          </p:cNvSpPr>
          <p:nvPr/>
        </p:nvSpPr>
        <p:spPr bwMode="auto">
          <a:xfrm>
            <a:off x="6924009" y="3005741"/>
            <a:ext cx="4724069" cy="1314010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</a:rPr>
              <a:t>Time to 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</a:rPr>
              <a:t>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</a:rPr>
              <a:t> chemo:  35.6 vs 12.6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</a:rPr>
              <a:t>mo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</a:rPr>
              <a:t>                                  (HR 0.43, CI 0.3-0.6)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</a:rPr>
              <a:t>Subsequent therapies (including 3L+)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  <a:cs typeface="+mn-cs"/>
              </a:rPr>
              <a:t>Pbo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  <a:cs typeface="+mn-cs"/>
              </a:rPr>
              <a:t> arm:  15% PI3Ki 2L+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  <a:cs typeface="+mn-cs"/>
              </a:rPr>
              <a:t>Pbo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  <a:cs typeface="+mn-cs"/>
              </a:rPr>
              <a:t> arm: more ADC (T-DXd 29% vs 12%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  <a:cs typeface="+mn-cs"/>
              </a:rPr>
              <a:t>inavo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-128"/>
                <a:cs typeface="+mn-cs"/>
              </a:rPr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8793A7-D3B2-88F7-8300-E40A30DD7A5E}"/>
              </a:ext>
            </a:extLst>
          </p:cNvPr>
          <p:cNvGrpSpPr/>
          <p:nvPr/>
        </p:nvGrpSpPr>
        <p:grpSpPr>
          <a:xfrm>
            <a:off x="436418" y="3662746"/>
            <a:ext cx="6390375" cy="2773956"/>
            <a:chOff x="436418" y="3662746"/>
            <a:chExt cx="6390375" cy="277395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2B2241F-63E6-D302-C461-304CB6B2E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b="90670"/>
            <a:stretch>
              <a:fillRect/>
            </a:stretch>
          </p:blipFill>
          <p:spPr>
            <a:xfrm>
              <a:off x="436418" y="3662746"/>
              <a:ext cx="6342503" cy="279667"/>
            </a:xfrm>
            <a:prstGeom prst="rect">
              <a:avLst/>
            </a:prstGeom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244F8410-1A0A-3733-232C-81C8B83AFA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" t="2623" r="1284" b="67213"/>
            <a:stretch>
              <a:fillRect/>
            </a:stretch>
          </p:blipFill>
          <p:spPr bwMode="auto">
            <a:xfrm>
              <a:off x="436418" y="3966473"/>
              <a:ext cx="6390375" cy="24702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61B7908-678D-13D4-77CE-160A0B161070}"/>
                </a:ext>
              </a:extLst>
            </p:cNvPr>
            <p:cNvSpPr/>
            <p:nvPr/>
          </p:nvSpPr>
          <p:spPr>
            <a:xfrm>
              <a:off x="3631605" y="4181640"/>
              <a:ext cx="1004341" cy="46469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34 vs 27mos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∆ 7 </a:t>
              </a:r>
              <a:r>
                <a:rPr kumimoji="0" lang="en-US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mos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0A443CD-DE14-4D11-FA4B-F59280371D3F}"/>
              </a:ext>
            </a:extLst>
          </p:cNvPr>
          <p:cNvGrpSpPr/>
          <p:nvPr/>
        </p:nvGrpSpPr>
        <p:grpSpPr>
          <a:xfrm>
            <a:off x="436418" y="767262"/>
            <a:ext cx="6342503" cy="2727636"/>
            <a:chOff x="436418" y="767262"/>
            <a:chExt cx="6342503" cy="2727636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20B80C75-00C7-4897-4C85-4825890114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418" y="1024008"/>
              <a:ext cx="6254593" cy="2470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45F0F4E-D86D-A11E-2A21-081AD64C1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b="92112"/>
            <a:stretch>
              <a:fillRect/>
            </a:stretch>
          </p:blipFill>
          <p:spPr>
            <a:xfrm>
              <a:off x="436418" y="767262"/>
              <a:ext cx="6342503" cy="21516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6669A8-68A4-9340-28FE-2D8A113E53D3}"/>
                </a:ext>
              </a:extLst>
            </p:cNvPr>
            <p:cNvSpPr/>
            <p:nvPr/>
          </p:nvSpPr>
          <p:spPr>
            <a:xfrm>
              <a:off x="3607669" y="1197596"/>
              <a:ext cx="1147759" cy="46469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17.2 vs 7.3 </a:t>
              </a:r>
              <a:r>
                <a:rPr kumimoji="0" lang="en-US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mos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∆ 9.9 </a:t>
              </a:r>
              <a:r>
                <a:rPr kumimoji="0" lang="en-US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mos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535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7383B-5EC9-E6F8-DF3B-08E5412D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E9DAC-9649-FADD-0B50-F6F04AEC7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669"/>
            <a:ext cx="10515600" cy="5191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Ember 3 Trial: Imlunestrant (oral SERD) vs SOC 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95311A-5FEC-8680-22A4-4004AFFAD8F7}"/>
              </a:ext>
            </a:extLst>
          </p:cNvPr>
          <p:cNvSpPr txBox="1"/>
          <p:nvPr/>
        </p:nvSpPr>
        <p:spPr>
          <a:xfrm>
            <a:off x="240974" y="6502835"/>
            <a:ext cx="249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Jhaveri K, et al. NEJM 2025;392:12.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C2A244-9FA5-B86A-0F11-2AC40CF61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5" y="904307"/>
            <a:ext cx="10984989" cy="544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6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ACC53-DC5B-71C9-BAF5-7E339C58A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6F798-9809-82C0-7031-C8631661F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669"/>
            <a:ext cx="10515600" cy="684357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EMBER-3: Imlunestrant +/- Abemaciclib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A51B1-6383-4E02-874F-BAD1869EDA2C}"/>
              </a:ext>
            </a:extLst>
          </p:cNvPr>
          <p:cNvSpPr txBox="1"/>
          <p:nvPr/>
        </p:nvSpPr>
        <p:spPr>
          <a:xfrm>
            <a:off x="897466" y="6349332"/>
            <a:ext cx="249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Jhaveri K, et al. NEJM 2025;392:12.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D83277-C882-11DD-B1AB-9FC8A3B17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71490" r="58463"/>
          <a:stretch>
            <a:fillRect/>
          </a:stretch>
        </p:blipFill>
        <p:spPr>
          <a:xfrm>
            <a:off x="634632" y="4809343"/>
            <a:ext cx="4536975" cy="151044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3C7E14F-B5C3-07B5-C170-812390375D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70"/>
          <a:stretch>
            <a:fillRect/>
          </a:stretch>
        </p:blipFill>
        <p:spPr bwMode="auto">
          <a:xfrm>
            <a:off x="634632" y="1021829"/>
            <a:ext cx="6929437" cy="342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26CF54-2748-2692-D20B-7738627852D1}"/>
              </a:ext>
            </a:extLst>
          </p:cNvPr>
          <p:cNvSpPr/>
          <p:nvPr/>
        </p:nvSpPr>
        <p:spPr>
          <a:xfrm>
            <a:off x="3092045" y="1420637"/>
            <a:ext cx="1345044" cy="780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mPFS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9.4 vs 5.5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(∆ 3.9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HR = 0.57 (0.44-0.73)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C5D8A3-B528-28CA-52E2-15624BA43B5F}"/>
              </a:ext>
            </a:extLst>
          </p:cNvPr>
          <p:cNvSpPr/>
          <p:nvPr/>
        </p:nvSpPr>
        <p:spPr>
          <a:xfrm>
            <a:off x="838200" y="1036819"/>
            <a:ext cx="5257800" cy="207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PFS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Imlu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+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Abema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vs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Imlu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Alone: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Overall Population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63ED9AD-6BF1-EDF7-4A65-7CEFF1B1D9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24"/>
          <a:stretch>
            <a:fillRect/>
          </a:stretch>
        </p:blipFill>
        <p:spPr bwMode="auto">
          <a:xfrm>
            <a:off x="5315730" y="3237442"/>
            <a:ext cx="6241637" cy="311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BCD750-8BE3-C83E-61E9-E34A72DE3CD9}"/>
              </a:ext>
            </a:extLst>
          </p:cNvPr>
          <p:cNvSpPr/>
          <p:nvPr/>
        </p:nvSpPr>
        <p:spPr>
          <a:xfrm>
            <a:off x="5472658" y="3252432"/>
            <a:ext cx="5650043" cy="237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PFS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Imlu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+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Abema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vs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Imlu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Alone: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Prior CDK4/6i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141404-CD59-046D-0808-BF4044115DFC}"/>
              </a:ext>
            </a:extLst>
          </p:cNvPr>
          <p:cNvSpPr/>
          <p:nvPr/>
        </p:nvSpPr>
        <p:spPr>
          <a:xfrm>
            <a:off x="7474129" y="3595579"/>
            <a:ext cx="1345044" cy="780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mPFS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9.1 vs 3.7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(∆ 5.4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mos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HR = 0.51 (0.38-0.68)</a:t>
            </a:r>
          </a:p>
        </p:txBody>
      </p:sp>
    </p:spTree>
    <p:extLst>
      <p:ext uri="{BB962C8B-B14F-4D97-AF65-F5344CB8AC3E}">
        <p14:creationId xmlns:p14="http://schemas.microsoft.com/office/powerpoint/2010/main" val="42338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EDF90-106F-89D4-80BC-2DF2CFCAE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96299"/>
            <a:ext cx="10515600" cy="5804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VIKTORIA-1: Randomized Phase 3 Trial of ET + CDK4/6i </a:t>
            </a:r>
            <a:br>
              <a:rPr lang="en-US" sz="3600" dirty="0"/>
            </a:br>
            <a:r>
              <a:rPr lang="en-US" sz="3600" dirty="0"/>
              <a:t>+/- Gedatolisib (pan PI3K and mTORC1/2 Inhibitor)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D4888-A14E-1A08-AE9A-5FF404DC498C}"/>
              </a:ext>
            </a:extLst>
          </p:cNvPr>
          <p:cNvSpPr txBox="1"/>
          <p:nvPr/>
        </p:nvSpPr>
        <p:spPr>
          <a:xfrm>
            <a:off x="897466" y="6349332"/>
            <a:ext cx="1676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Hurvitz et al, JCO 2026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8C69D9-6FCB-5AD0-CDA9-A227841DD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145" y="1603685"/>
            <a:ext cx="11223709" cy="2694666"/>
          </a:xfrm>
          <a:prstGeom prst="rect">
            <a:avLst/>
          </a:prstGeom>
        </p:spPr>
      </p:pic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44A85911-0D2D-32EC-2831-D909B61F5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44" y="4462658"/>
            <a:ext cx="11017509" cy="1886674"/>
          </a:xfrm>
        </p:spPr>
        <p:txBody>
          <a:bodyPr>
            <a:normAutofit/>
          </a:bodyPr>
          <a:lstStyle/>
          <a:p>
            <a:r>
              <a:rPr lang="en-US" sz="2000" dirty="0"/>
              <a:t>Gedatolisib triplet: </a:t>
            </a:r>
          </a:p>
          <a:p>
            <a:pPr lvl="1"/>
            <a:r>
              <a:rPr lang="en-US" sz="2000" dirty="0"/>
              <a:t>mPFS (BICR) </a:t>
            </a:r>
            <a:r>
              <a:rPr lang="en-US" sz="2000" dirty="0">
                <a:solidFill>
                  <a:srgbClr val="C00000"/>
                </a:solidFill>
              </a:rPr>
              <a:t>9.3 </a:t>
            </a:r>
            <a:r>
              <a:rPr lang="en-US" sz="2000" dirty="0" err="1">
                <a:solidFill>
                  <a:srgbClr val="C00000"/>
                </a:solidFill>
              </a:rPr>
              <a:t>mo</a:t>
            </a:r>
            <a:r>
              <a:rPr lang="en-US" sz="2000" dirty="0">
                <a:solidFill>
                  <a:srgbClr val="C00000"/>
                </a:solidFill>
              </a:rPr>
              <a:t> triplet vs 2.0 </a:t>
            </a:r>
            <a:r>
              <a:rPr lang="en-US" sz="2000" dirty="0" err="1">
                <a:solidFill>
                  <a:srgbClr val="C00000"/>
                </a:solidFill>
              </a:rPr>
              <a:t>mo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fulv</a:t>
            </a:r>
            <a:r>
              <a:rPr lang="en-US" sz="2000" dirty="0">
                <a:solidFill>
                  <a:srgbClr val="C00000"/>
                </a:solidFill>
              </a:rPr>
              <a:t> alone </a:t>
            </a:r>
            <a:r>
              <a:rPr lang="en-US" sz="2000" dirty="0"/>
              <a:t>(HR, 0.24; 95% CI, 0.17–0.35; </a:t>
            </a:r>
            <a:r>
              <a:rPr lang="en-US" sz="2000" i="1" dirty="0"/>
              <a:t>P </a:t>
            </a:r>
            <a:r>
              <a:rPr lang="en-US" sz="2000" dirty="0"/>
              <a:t>&lt;.0001). </a:t>
            </a:r>
          </a:p>
          <a:p>
            <a:r>
              <a:rPr lang="en-US" sz="2000" dirty="0"/>
              <a:t>Gedatolisib doublet: </a:t>
            </a:r>
          </a:p>
          <a:p>
            <a:pPr lvl="1"/>
            <a:r>
              <a:rPr lang="en-US" sz="2000" dirty="0"/>
              <a:t>mPFS (BICR) </a:t>
            </a:r>
            <a:r>
              <a:rPr lang="en-US" sz="2000" dirty="0">
                <a:solidFill>
                  <a:srgbClr val="C00000"/>
                </a:solidFill>
              </a:rPr>
              <a:t>7.4 </a:t>
            </a:r>
            <a:r>
              <a:rPr lang="en-US" sz="2000" dirty="0" err="1">
                <a:solidFill>
                  <a:srgbClr val="C00000"/>
                </a:solidFill>
              </a:rPr>
              <a:t>mo</a:t>
            </a:r>
            <a:r>
              <a:rPr lang="en-US" sz="2000" dirty="0">
                <a:solidFill>
                  <a:srgbClr val="C00000"/>
                </a:solidFill>
              </a:rPr>
              <a:t> doublet vs 2.0 </a:t>
            </a:r>
            <a:r>
              <a:rPr lang="en-US" sz="2000" dirty="0" err="1">
                <a:solidFill>
                  <a:srgbClr val="C00000"/>
                </a:solidFill>
              </a:rPr>
              <a:t>mo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fulv</a:t>
            </a:r>
            <a:r>
              <a:rPr lang="en-US" sz="2000" dirty="0">
                <a:solidFill>
                  <a:srgbClr val="C00000"/>
                </a:solidFill>
              </a:rPr>
              <a:t> alone </a:t>
            </a:r>
            <a:r>
              <a:rPr lang="en-US" sz="2000" dirty="0"/>
              <a:t>(HR, 0.33; 95% CI, 0.24–0.48; </a:t>
            </a:r>
            <a:r>
              <a:rPr lang="en-US" sz="2000" i="1" dirty="0"/>
              <a:t>P </a:t>
            </a:r>
            <a:r>
              <a:rPr lang="en-US" sz="2000" dirty="0"/>
              <a:t>&lt;.0001).</a:t>
            </a:r>
          </a:p>
        </p:txBody>
      </p:sp>
    </p:spTree>
    <p:extLst>
      <p:ext uri="{BB962C8B-B14F-4D97-AF65-F5344CB8AC3E}">
        <p14:creationId xmlns:p14="http://schemas.microsoft.com/office/powerpoint/2010/main" val="308863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A6C8-C92E-A241-858C-74283609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25B5-DDBB-F04C-87FC-4A699DA2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639" y="1556792"/>
            <a:ext cx="10358967" cy="4799013"/>
          </a:xfrm>
        </p:spPr>
        <p:txBody>
          <a:bodyPr/>
          <a:lstStyle/>
          <a:p>
            <a:pPr marL="98425" indent="0">
              <a:buNone/>
            </a:pPr>
            <a:r>
              <a:rPr lang="en-US" sz="2500" b="0" dirty="0"/>
              <a:t>This activity is supported by educational grants from Lilly and Novartis.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009152-E724-A64C-A30B-6758754F9324}"/>
              </a:ext>
            </a:extLst>
          </p:cNvPr>
          <p:cNvSpPr txBox="1">
            <a:spLocks/>
          </p:cNvSpPr>
          <p:nvPr/>
        </p:nvSpPr>
        <p:spPr bwMode="auto">
          <a:xfrm>
            <a:off x="912286" y="3460941"/>
            <a:ext cx="103589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000" b="1">
                <a:solidFill>
                  <a:srgbClr val="3333FF"/>
                </a:solidFill>
                <a:latin typeface="Calibri"/>
                <a:ea typeface="MS PGothic" pitchFamily="34" charset="-128"/>
                <a:cs typeface="Calibri"/>
              </a:defRPr>
            </a:lvl1pPr>
            <a:lvl2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153622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28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033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739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12750" rtl="0" eaLnBrk="0" fontAlgn="base" latinLnBrk="0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  <a:t>Research To Practice NCPD Planning Committee Members, </a:t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</a:b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  <a:t>Staff and Reviewers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8D3090-4FC7-2B40-B374-D8A89852AA83}"/>
              </a:ext>
            </a:extLst>
          </p:cNvPr>
          <p:cNvSpPr txBox="1">
            <a:spLocks/>
          </p:cNvSpPr>
          <p:nvPr/>
        </p:nvSpPr>
        <p:spPr bwMode="auto">
          <a:xfrm>
            <a:off x="912286" y="5006744"/>
            <a:ext cx="1051230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90525" indent="-292100" algn="l" defTabSz="412750" rtl="0" eaLnBrk="0" fontAlgn="base" hangingPunct="0">
              <a:lnSpc>
                <a:spcPct val="105000"/>
              </a:lnSpc>
              <a:spcBef>
                <a:spcPct val="3000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Arial" pitchFamily="-72" charset="0"/>
              <a:buChar char="•"/>
              <a:defRPr sz="2900" b="1">
                <a:solidFill>
                  <a:srgbClr val="000000"/>
                </a:solidFill>
                <a:latin typeface="Calibri" charset="0"/>
                <a:ea typeface="MS PGothic" pitchFamily="34" charset="-128"/>
                <a:cs typeface="MS PGothic" charset="0"/>
              </a:defRPr>
            </a:lvl1pPr>
            <a:lvl2pPr marL="782638" indent="-260350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pitchFamily="-72" charset="2"/>
              <a:buChar char=""/>
              <a:defRPr sz="2600" b="1">
                <a:solidFill>
                  <a:srgbClr val="000000"/>
                </a:solidFill>
                <a:latin typeface="Calibri" charset="0"/>
                <a:ea typeface="MS PGothic" pitchFamily="34" charset="-128"/>
              </a:defRPr>
            </a:lvl2pPr>
            <a:lvl3pPr marL="1173163" indent="-193675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Char char=""/>
              <a:defRPr sz="24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  <a:cs typeface="ＭＳ Ｐゴシック" pitchFamily="-72" charset="-128"/>
              </a:defRPr>
            </a:lvl3pPr>
            <a:lvl4pPr marL="1565275" indent="-193675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pitchFamily="-72" charset="2"/>
              <a:buChar char=""/>
              <a:defRPr sz="22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</a:defRPr>
            </a:lvl4pPr>
            <a:lvl5pPr marL="1957388" indent="-195263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Char char=""/>
              <a:defRPr sz="20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</a:defRPr>
            </a:lvl5pPr>
            <a:lvl6pPr marL="2615386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6pPr>
            <a:lvl7pPr marL="3072444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7pPr>
            <a:lvl8pPr marL="3529502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8pPr>
            <a:lvl9pPr marL="3986559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98425" lvl="0" indent="0">
              <a:buNone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pitchFamily="34" charset="-128"/>
              </a:rPr>
              <a:t>Planners, scientific staff and independent reviewers for Research To Practice have no relevant </a:t>
            </a:r>
            <a:r>
              <a:rPr lang="en-US" sz="2500" b="0" kern="0" dirty="0"/>
              <a:t>financial relationships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pitchFamily="34" charset="-128"/>
              </a:rPr>
              <a:t>to disclose.</a:t>
            </a:r>
          </a:p>
        </p:txBody>
      </p:sp>
    </p:spTree>
    <p:extLst>
      <p:ext uri="{BB962C8B-B14F-4D97-AF65-F5344CB8AC3E}">
        <p14:creationId xmlns:p14="http://schemas.microsoft.com/office/powerpoint/2010/main" val="19945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96284-3141-A499-1BDE-B7D573FC3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8F891-63CE-1BD0-CEC6-EE4C8AD89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47939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80813-F001-61DE-CCF6-E4726C6C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139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Case: HR+/HER2- MBC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DE16A-93CD-F09C-ACC5-F22199A7E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898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55 </a:t>
            </a:r>
            <a:r>
              <a:rPr lang="en-US" sz="2400" dirty="0" err="1"/>
              <a:t>yo</a:t>
            </a:r>
            <a:r>
              <a:rPr lang="en-US" sz="2400" dirty="0"/>
              <a:t> woman is diagnosed with </a:t>
            </a:r>
            <a:r>
              <a:rPr lang="en-US" sz="2400" i="1" dirty="0"/>
              <a:t>de novo </a:t>
            </a:r>
            <a:r>
              <a:rPr lang="en-US" sz="2400" dirty="0"/>
              <a:t>metastatic HR+/HER2- breast cancer to the bones after presenting with lower back pain</a:t>
            </a:r>
          </a:p>
          <a:p>
            <a:r>
              <a:rPr lang="en-US" sz="2400" dirty="0"/>
              <a:t>NGS and germline genetic testing are performed at baseline and are unremarkable</a:t>
            </a:r>
          </a:p>
          <a:p>
            <a:r>
              <a:rPr lang="en-US" sz="2400" dirty="0"/>
              <a:t>She begins treatment with letrozole plus palbociclib and zoledronic acid </a:t>
            </a:r>
          </a:p>
          <a:p>
            <a:r>
              <a:rPr lang="en-US" sz="2400" dirty="0"/>
              <a:t>She does well until 9 years later, when she develops progressive bone metastases in multiple bones on bone scan (remains asymptomatic)</a:t>
            </a:r>
          </a:p>
          <a:p>
            <a:r>
              <a:rPr lang="en-US" sz="2400" dirty="0"/>
              <a:t>A liquid biopsy is performed and is negative for actionable alterations (specifically NO ESR1 or AKT pathway alterations are present)</a:t>
            </a:r>
          </a:p>
        </p:txBody>
      </p:sp>
    </p:spTree>
    <p:extLst>
      <p:ext uri="{BB962C8B-B14F-4D97-AF65-F5344CB8AC3E}">
        <p14:creationId xmlns:p14="http://schemas.microsoft.com/office/powerpoint/2010/main" val="124599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5EAD6-2370-5C66-CC5C-EFCE17B38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Case: HR+/HER2- MBC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47158-696B-5ABB-AD0A-8550F0965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She is now 65 </a:t>
            </a:r>
            <a:r>
              <a:rPr lang="en-US" sz="2400" dirty="0" err="1"/>
              <a:t>yo</a:t>
            </a:r>
            <a:r>
              <a:rPr lang="en-US" sz="2400" dirty="0"/>
              <a:t> and presents for next steps. What treatment would you recommend next: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Continue letrozole plus palbociclib as she has done so well for so long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Continue the letrozole but switch to abemaciclib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Switch to fulvestrant plus abemaciclib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Discontinue endocrine therapy-based therapy and proceed with chemotherapy</a:t>
            </a:r>
          </a:p>
        </p:txBody>
      </p:sp>
    </p:spTree>
    <p:extLst>
      <p:ext uri="{BB962C8B-B14F-4D97-AF65-F5344CB8AC3E}">
        <p14:creationId xmlns:p14="http://schemas.microsoft.com/office/powerpoint/2010/main" val="14522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42DE-24F9-009D-E790-61816854A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EB54F-8A29-60EB-CEB7-8AF86B79E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FC11-7F5D-A07F-6222-83A79C7C8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 you generally include a CDK4/6 inhibitor as part of first-line therapy for all of your patients with HR-positive, HER2-negative mBC? In which situations, if any, do you not?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you select among the three available CDK4/6 inhibitors in the metastatic setting, and what factors influence this decision? 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what situations, if any, do you rechallenge with a CDK4/6 inhibitor after disease progression on first-line CDK4/6 inhibitor/endocrine therapy? </a:t>
            </a:r>
          </a:p>
        </p:txBody>
      </p:sp>
    </p:spTree>
    <p:extLst>
      <p:ext uri="{BB962C8B-B14F-4D97-AF65-F5344CB8AC3E}">
        <p14:creationId xmlns:p14="http://schemas.microsoft.com/office/powerpoint/2010/main" val="216780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9684D-4E80-14B4-3614-3DF59E65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E0513-FB19-9917-76E4-C920995F58FD}"/>
              </a:ext>
            </a:extLst>
          </p:cNvPr>
          <p:cNvSpPr/>
          <p:nvPr/>
        </p:nvSpPr>
        <p:spPr bwMode="auto">
          <a:xfrm>
            <a:off x="551384" y="4509120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C2AC8-F439-76EE-90A0-9AF62B382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5" y="0"/>
            <a:ext cx="10360152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B976-DF96-0349-76C7-E4A0826EC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6: 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8884649-9805-6C77-A91F-C39E1BED9A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84683"/>
            <a:ext cx="9144000" cy="25518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en-US" sz="5600" b="0" i="0" u="none" strike="noStrike" kern="1200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GI </a:t>
            </a:r>
            <a:r>
              <a:rPr kumimoji="0" lang="en-US" altLang="en-US" sz="56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Adverse Events Documented with CDK4/6 Inhibitors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311EFB-EC41-60BD-3CFB-9DD3F3661C92}"/>
              </a:ext>
            </a:extLst>
          </p:cNvPr>
          <p:cNvSpPr txBox="1"/>
          <p:nvPr/>
        </p:nvSpPr>
        <p:spPr>
          <a:xfrm>
            <a:off x="4546381" y="4430040"/>
            <a:ext cx="30933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Kelly Fischer, MSN, FNP-BC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Family Nurse Practitioner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Dana-Farber Cancer Institute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Boston, Massachusetts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50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1EF05-E92A-930C-6519-6D1426915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br>
              <a:rPr lang="en-US" altLang="en-US" sz="2400" dirty="0">
                <a:solidFill>
                  <a:srgbClr val="FFFFFF"/>
                </a:solidFill>
                <a:latin typeface="Aptos" panose="020B0004020202020204" pitchFamily="34" charset="0"/>
              </a:rPr>
            </a:br>
            <a:r>
              <a:rPr lang="en-US" altLang="en-US" sz="2400" dirty="0">
                <a:solidFill>
                  <a:srgbClr val="FFFFFF"/>
                </a:solidFill>
                <a:latin typeface="Aptos" panose="020B0004020202020204" pitchFamily="34" charset="0"/>
              </a:rPr>
              <a:t>Rates of various GI issues in patients taking CDK4/6 inhibitor therapy </a:t>
            </a:r>
            <a:endParaRPr lang="en-US" sz="2400" dirty="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3D4E21-90B3-CF2D-8FF5-4ED5D73FB6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97008"/>
          <a:ext cx="10927831" cy="4023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1116">
                  <a:extLst>
                    <a:ext uri="{9D8B030D-6E8A-4147-A177-3AD203B41FA5}">
                      <a16:colId xmlns:a16="http://schemas.microsoft.com/office/drawing/2014/main" val="3541518702"/>
                    </a:ext>
                  </a:extLst>
                </a:gridCol>
                <a:gridCol w="2684326">
                  <a:extLst>
                    <a:ext uri="{9D8B030D-6E8A-4147-A177-3AD203B41FA5}">
                      <a16:colId xmlns:a16="http://schemas.microsoft.com/office/drawing/2014/main" val="2889257839"/>
                    </a:ext>
                  </a:extLst>
                </a:gridCol>
                <a:gridCol w="2260931">
                  <a:extLst>
                    <a:ext uri="{9D8B030D-6E8A-4147-A177-3AD203B41FA5}">
                      <a16:colId xmlns:a16="http://schemas.microsoft.com/office/drawing/2014/main" val="2617081755"/>
                    </a:ext>
                  </a:extLst>
                </a:gridCol>
                <a:gridCol w="2451458">
                  <a:extLst>
                    <a:ext uri="{9D8B030D-6E8A-4147-A177-3AD203B41FA5}">
                      <a16:colId xmlns:a16="http://schemas.microsoft.com/office/drawing/2014/main" val="4031660179"/>
                    </a:ext>
                  </a:extLst>
                </a:gridCol>
              </a:tblGrid>
              <a:tr h="670658">
                <a:tc>
                  <a:txBody>
                    <a:bodyPr/>
                    <a:lstStyle/>
                    <a:p>
                      <a:r>
                        <a:rPr lang="en-US" sz="3000" dirty="0"/>
                        <a:t>Adverse Reaction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Abemaciclib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/>
                        <a:t>Ribociclib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Palbociclib </a:t>
                      </a:r>
                    </a:p>
                  </a:txBody>
                  <a:tcPr marL="152422" marR="152422" marT="76211" marB="76211"/>
                </a:tc>
                <a:extLst>
                  <a:ext uri="{0D108BD9-81ED-4DB2-BD59-A6C34878D82A}">
                    <a16:rowId xmlns:a16="http://schemas.microsoft.com/office/drawing/2014/main" val="309560061"/>
                  </a:ext>
                </a:extLst>
              </a:tr>
              <a:tr h="670658">
                <a:tc>
                  <a:txBody>
                    <a:bodyPr/>
                    <a:lstStyle/>
                    <a:p>
                      <a:r>
                        <a:rPr lang="en-US" sz="3000" dirty="0"/>
                        <a:t>Diarrhea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82.2%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/>
                        <a:t>15.0%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19.1%</a:t>
                      </a:r>
                    </a:p>
                  </a:txBody>
                  <a:tcPr marL="152422" marR="152422" marT="76211" marB="76211"/>
                </a:tc>
                <a:extLst>
                  <a:ext uri="{0D108BD9-81ED-4DB2-BD59-A6C34878D82A}">
                    <a16:rowId xmlns:a16="http://schemas.microsoft.com/office/drawing/2014/main" val="4136836257"/>
                  </a:ext>
                </a:extLst>
              </a:tr>
              <a:tr h="670658">
                <a:tc>
                  <a:txBody>
                    <a:bodyPr/>
                    <a:lstStyle/>
                    <a:p>
                      <a:r>
                        <a:rPr lang="en-US" sz="3000" dirty="0"/>
                        <a:t>Nausea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27.9%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/>
                        <a:t>23.0%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35.0%</a:t>
                      </a:r>
                    </a:p>
                  </a:txBody>
                  <a:tcPr marL="152422" marR="152422" marT="76211" marB="76211"/>
                </a:tc>
                <a:extLst>
                  <a:ext uri="{0D108BD9-81ED-4DB2-BD59-A6C34878D82A}">
                    <a16:rowId xmlns:a16="http://schemas.microsoft.com/office/drawing/2014/main" val="3482102882"/>
                  </a:ext>
                </a:extLst>
              </a:tr>
              <a:tr h="670658">
                <a:tc>
                  <a:txBody>
                    <a:bodyPr/>
                    <a:lstStyle/>
                    <a:p>
                      <a:r>
                        <a:rPr lang="en-US" sz="3000"/>
                        <a:t>Vomiting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16.3%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8.0%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18.0%</a:t>
                      </a:r>
                    </a:p>
                  </a:txBody>
                  <a:tcPr marL="152422" marR="152422" marT="76211" marB="76211"/>
                </a:tc>
                <a:extLst>
                  <a:ext uri="{0D108BD9-81ED-4DB2-BD59-A6C34878D82A}">
                    <a16:rowId xmlns:a16="http://schemas.microsoft.com/office/drawing/2014/main" val="1030162332"/>
                  </a:ext>
                </a:extLst>
              </a:tr>
              <a:tr h="670658">
                <a:tc>
                  <a:txBody>
                    <a:bodyPr/>
                    <a:lstStyle/>
                    <a:p>
                      <a:r>
                        <a:rPr lang="en-US" sz="3000"/>
                        <a:t>Constipation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10.3%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13.2%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17.0%</a:t>
                      </a:r>
                    </a:p>
                  </a:txBody>
                  <a:tcPr marL="152422" marR="152422" marT="76211" marB="76211"/>
                </a:tc>
                <a:extLst>
                  <a:ext uri="{0D108BD9-81ED-4DB2-BD59-A6C34878D82A}">
                    <a16:rowId xmlns:a16="http://schemas.microsoft.com/office/drawing/2014/main" val="3665311642"/>
                  </a:ext>
                </a:extLst>
              </a:tr>
              <a:tr h="670658">
                <a:tc>
                  <a:txBody>
                    <a:bodyPr/>
                    <a:lstStyle/>
                    <a:p>
                      <a:r>
                        <a:rPr lang="en-US" sz="3000"/>
                        <a:t>Abdominal pain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34.0% 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11.0%</a:t>
                      </a:r>
                    </a:p>
                  </a:txBody>
                  <a:tcPr marL="152422" marR="152422" marT="76211" marB="76211"/>
                </a:tc>
                <a:tc>
                  <a:txBody>
                    <a:bodyPr/>
                    <a:lstStyle/>
                    <a:p>
                      <a:r>
                        <a:rPr lang="en-US" sz="3000" dirty="0"/>
                        <a:t>10.0%</a:t>
                      </a:r>
                    </a:p>
                  </a:txBody>
                  <a:tcPr marL="152422" marR="152422" marT="76211" marB="76211"/>
                </a:tc>
                <a:extLst>
                  <a:ext uri="{0D108BD9-81ED-4DB2-BD59-A6C34878D82A}">
                    <a16:rowId xmlns:a16="http://schemas.microsoft.com/office/drawing/2014/main" val="36057069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3DE35C8-C190-C5EB-71B4-3AD2C22C23D6}"/>
              </a:ext>
            </a:extLst>
          </p:cNvPr>
          <p:cNvSpPr txBox="1"/>
          <p:nvPr/>
        </p:nvSpPr>
        <p:spPr>
          <a:xfrm>
            <a:off x="0" y="6581229"/>
            <a:ext cx="11385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Dean B et al. J Adv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Pract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Oncol. 2024 Jul 22:1-8.  Slamon D et al. N Engl J Med. 2024 Mar 21;390(12):1080-1091.  Metzger O et al.  N Engl J Med. 2026 Jan 29;394(5):451-462.</a:t>
            </a:r>
          </a:p>
        </p:txBody>
      </p:sp>
    </p:spTree>
    <p:extLst>
      <p:ext uri="{BB962C8B-B14F-4D97-AF65-F5344CB8AC3E}">
        <p14:creationId xmlns:p14="http://schemas.microsoft.com/office/powerpoint/2010/main" val="408018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9393A-3702-5458-ADF0-7B7DE4270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altLang="en-US" sz="3400" dirty="0">
                <a:solidFill>
                  <a:srgbClr val="FFFFFF"/>
                </a:solidFill>
                <a:latin typeface="Aptos" panose="020B0004020202020204" pitchFamily="34" charset="0"/>
              </a:rPr>
              <a:t>Strategies to mitigate and manage treatment-related GI AEs with CDK4/6 inhibitors</a:t>
            </a:r>
            <a:endParaRPr lang="en-US" sz="3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1DEE4-3C51-0AB9-B379-277058053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85279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Start over-the-counter loperamide at first sign of diarrhea and take as needed </a:t>
            </a:r>
          </a:p>
          <a:p>
            <a:r>
              <a:rPr lang="en-US" sz="2400" dirty="0"/>
              <a:t>Stay hydrated and drink 8-10 glasses of water/clear liquids daily</a:t>
            </a:r>
          </a:p>
          <a:p>
            <a:r>
              <a:rPr lang="en-US" sz="2400" dirty="0"/>
              <a:t>Modify diet if needed – limit alcohol and caffeine intake, avoid spicy foods, refrain from lactose-containing food or drink</a:t>
            </a:r>
          </a:p>
          <a:p>
            <a:r>
              <a:rPr lang="en-US" sz="2400" dirty="0"/>
              <a:t>Start antiemetic like ondansetron or prochlorperazine at the first sign of nausea. Increase fluid intake</a:t>
            </a:r>
          </a:p>
          <a:p>
            <a:r>
              <a:rPr lang="en-US" sz="2400" dirty="0"/>
              <a:t>Dose escalation approach with abemaciclib may help with diarrhea </a:t>
            </a:r>
          </a:p>
        </p:txBody>
      </p:sp>
    </p:spTree>
    <p:extLst>
      <p:ext uri="{BB962C8B-B14F-4D97-AF65-F5344CB8AC3E}">
        <p14:creationId xmlns:p14="http://schemas.microsoft.com/office/powerpoint/2010/main" val="376387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7190FC-25CF-DC42-3DD1-0B83B991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rgbClr val="FFFFFF"/>
                </a:solidFill>
              </a:rPr>
              <a:t>The TRADE study: A phase 2 trial to assess the tolerability of </a:t>
            </a:r>
            <a:r>
              <a:rPr lang="en-US" sz="2500" dirty="0" err="1">
                <a:solidFill>
                  <a:srgbClr val="FFFFFF"/>
                </a:solidFill>
              </a:rPr>
              <a:t>abemaciclib</a:t>
            </a:r>
            <a:r>
              <a:rPr lang="en-US" sz="2500" dirty="0">
                <a:solidFill>
                  <a:srgbClr val="FFFFFF"/>
                </a:solidFill>
              </a:rPr>
              <a:t> dose escalation in early-stage HR+/HER2- breast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5ED56-DAB8-3AE4-8CC7-060C745C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91970"/>
            <a:ext cx="9724031" cy="4269889"/>
          </a:xfrm>
        </p:spPr>
        <p:txBody>
          <a:bodyPr anchor="ctr">
            <a:noAutofit/>
          </a:bodyPr>
          <a:lstStyle/>
          <a:p>
            <a:r>
              <a:rPr lang="en-US" sz="2400" dirty="0"/>
              <a:t>A prospective, single-arm study assessing whether dose escalation of abemaciclib improves tolerability </a:t>
            </a:r>
          </a:p>
          <a:p>
            <a:r>
              <a:rPr lang="en-US" sz="2400" dirty="0"/>
              <a:t>All patients started abemaciclib at 50 mg BID x 2 weeks, then increased to 100 mg BID x 2 weeks, then increased to 150 mg BID thereafter </a:t>
            </a:r>
          </a:p>
          <a:p>
            <a:pPr lvl="1"/>
            <a:r>
              <a:rPr lang="en-US" dirty="0"/>
              <a:t>In order to increase to next dose level, patients could not be experiencing grade 3 or 4 or persistent grade 2 toxicity </a:t>
            </a:r>
          </a:p>
          <a:p>
            <a:r>
              <a:rPr lang="en-US" sz="2400" dirty="0"/>
              <a:t>Use of dose escalation abemaciclib allowed 70.8% of patients enrolled on the study to reach and continue the 150 mg BID dose at 12-week </a:t>
            </a:r>
          </a:p>
          <a:p>
            <a:r>
              <a:rPr lang="en-US" sz="2400" dirty="0"/>
              <a:t>There was a reduced incidence and severity of toxicity, such as diarrhea, with this dose escalation strategy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8C17BB-7DA8-D014-5B24-CCE7B55C6B8A}"/>
              </a:ext>
            </a:extLst>
          </p:cNvPr>
          <p:cNvSpPr txBox="1"/>
          <p:nvPr/>
        </p:nvSpPr>
        <p:spPr>
          <a:xfrm>
            <a:off x="0" y="6581229"/>
            <a:ext cx="2810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Mayer EL et al. ASCO 2025;Abstract 517</a:t>
            </a:r>
          </a:p>
        </p:txBody>
      </p:sp>
    </p:spTree>
    <p:extLst>
      <p:ext uri="{BB962C8B-B14F-4D97-AF65-F5344CB8AC3E}">
        <p14:creationId xmlns:p14="http://schemas.microsoft.com/office/powerpoint/2010/main" val="244633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0F5BC-FAE7-8D7F-A65A-59F0CC935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br>
              <a:rPr lang="en-US" sz="2200">
                <a:solidFill>
                  <a:srgbClr val="FFFFFF"/>
                </a:solidFill>
              </a:rPr>
            </a:br>
            <a:r>
              <a:rPr lang="en-US" sz="2200">
                <a:solidFill>
                  <a:srgbClr val="FFFFFF"/>
                </a:solidFill>
              </a:rPr>
              <a:t>Role of nutritional counseling and diet modifications during CDK4/6 inhibitor treatment</a:t>
            </a:r>
            <a:br>
              <a:rPr lang="en-US" sz="2200">
                <a:solidFill>
                  <a:srgbClr val="FFFFFF"/>
                </a:solidFill>
              </a:rPr>
            </a:br>
            <a:endParaRPr lang="en-US" sz="2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40FC7-0CB4-2988-51F2-8BA41245D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002" y="1885279"/>
            <a:ext cx="10543143" cy="435802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Avoid grapefruit and pomegranate </a:t>
            </a:r>
          </a:p>
          <a:p>
            <a:r>
              <a:rPr lang="en-US" sz="2400" dirty="0"/>
              <a:t>Since abemaciclib can cause diarrhea, counsel patients to avoid foods that may worsen diarrhea, such as spicy, fatty, greasy, high-fiber foods </a:t>
            </a:r>
          </a:p>
          <a:p>
            <a:pPr lvl="1"/>
            <a:r>
              <a:rPr lang="en-US" dirty="0"/>
              <a:t>Bland/”BRAT” diet is best with diarrhea (bananas, rice, applesauce, toast)</a:t>
            </a:r>
          </a:p>
          <a:p>
            <a:r>
              <a:rPr lang="en-US" sz="2400" dirty="0"/>
              <a:t>Small, frequent meals are recommended </a:t>
            </a:r>
          </a:p>
          <a:p>
            <a:r>
              <a:rPr lang="en-US" sz="2400" dirty="0"/>
              <a:t>Avoid/limit alcohol intake </a:t>
            </a:r>
          </a:p>
          <a:p>
            <a:r>
              <a:rPr lang="en-US" sz="2400" dirty="0"/>
              <a:t>Increase fluid intake, particularly if having diarrhea </a:t>
            </a:r>
          </a:p>
          <a:p>
            <a:pPr lvl="1"/>
            <a:r>
              <a:rPr lang="en-US" dirty="0"/>
              <a:t>Don’t forget electrolytes (broth, popsicles, OTC rehydration drink)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4420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25B5-DDBB-F04C-87FC-4A699DA2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2060848"/>
            <a:ext cx="9072146" cy="2444995"/>
          </a:xfrm>
          <a:solidFill>
            <a:srgbClr val="E9F8FD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lIns="365760" rIns="365760" anchor="ctr"/>
          <a:lstStyle/>
          <a:p>
            <a:pPr marL="98425" indent="0">
              <a:lnSpc>
                <a:spcPct val="100000"/>
              </a:lnSpc>
              <a:buNone/>
            </a:pPr>
            <a:r>
              <a:rPr lang="en-US" sz="3200" dirty="0"/>
              <a:t>This educational activity contains discussion of </a:t>
            </a:r>
            <a:br>
              <a:rPr lang="en-US" sz="3200" dirty="0"/>
            </a:br>
            <a:r>
              <a:rPr lang="en-US" sz="3200" dirty="0"/>
              <a:t>non-FDA-approved uses of agents and regimens. Please refer to official prescribing information for each product for approved indications. </a:t>
            </a:r>
          </a:p>
        </p:txBody>
      </p:sp>
    </p:spTree>
    <p:extLst>
      <p:ext uri="{BB962C8B-B14F-4D97-AF65-F5344CB8AC3E}">
        <p14:creationId xmlns:p14="http://schemas.microsoft.com/office/powerpoint/2010/main" val="22855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A06B2-2E00-7D49-6D27-49890BF2C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3849D-D916-48A2-64C9-1447F2E3E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94173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B5F21-2C23-BA01-CBAD-CF51ABF79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369" y="482733"/>
            <a:ext cx="10515600" cy="1307832"/>
          </a:xfrm>
        </p:spPr>
        <p:txBody>
          <a:bodyPr>
            <a:normAutofit fontScale="90000"/>
          </a:bodyPr>
          <a:lstStyle/>
          <a:p>
            <a:pPr fontAlgn="base"/>
            <a:br>
              <a:rPr lang="en-US" sz="3100" b="1" dirty="0"/>
            </a:br>
            <a:br>
              <a:rPr lang="en-US" sz="3100" dirty="0"/>
            </a:br>
            <a:r>
              <a:rPr lang="en-US" sz="3100" dirty="0"/>
              <a:t>A 51 y/o female with pT1cN2a ER+, PR+, HER2- invasive lobular carcinoma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8BE34-00CE-0DC9-DAB6-6381BE2C3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9355"/>
            <a:ext cx="10089995" cy="509713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4000" dirty="0"/>
              <a:t>11/29/23: Left breast lumpectomy/SLN: </a:t>
            </a:r>
            <a:r>
              <a:rPr lang="en-US" sz="4000" b="1" dirty="0"/>
              <a:t>1.6 cm</a:t>
            </a:r>
            <a:r>
              <a:rPr lang="en-US" sz="4000" dirty="0"/>
              <a:t> invasive carcinoma with ductal and lobular features (predominantly lobular features) </a:t>
            </a:r>
            <a:r>
              <a:rPr lang="en-US" sz="4000" b="1" dirty="0"/>
              <a:t>grade 2</a:t>
            </a:r>
            <a:r>
              <a:rPr lang="en-US" sz="4000" dirty="0"/>
              <a:t>. </a:t>
            </a:r>
            <a:r>
              <a:rPr lang="en-US" sz="4000" b="1" dirty="0"/>
              <a:t>3</a:t>
            </a:r>
            <a:r>
              <a:rPr lang="en-US" sz="4000" dirty="0"/>
              <a:t>/4 positive SLN (largest metastatic focus is 1.2 cm, 1 </a:t>
            </a:r>
            <a:r>
              <a:rPr lang="en-US" sz="4000" dirty="0" err="1"/>
              <a:t>macromet</a:t>
            </a:r>
            <a:r>
              <a:rPr lang="en-US" sz="4000" dirty="0"/>
              <a:t>, 2 </a:t>
            </a:r>
            <a:r>
              <a:rPr lang="en-US" sz="4000" dirty="0" err="1"/>
              <a:t>micromet</a:t>
            </a:r>
            <a:r>
              <a:rPr lang="en-US" sz="4000" dirty="0"/>
              <a:t>), ENE present in association with </a:t>
            </a:r>
            <a:r>
              <a:rPr lang="en-US" sz="4000" dirty="0" err="1"/>
              <a:t>macrometastases</a:t>
            </a:r>
            <a:r>
              <a:rPr lang="en-US" sz="4000" dirty="0"/>
              <a:t>. </a:t>
            </a:r>
            <a:r>
              <a:rPr lang="en-US" sz="4000" b="1" dirty="0"/>
              <a:t>Oncotype RS 12. </a:t>
            </a: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4000" dirty="0"/>
              <a:t>12/29/23 Left axillary ALND and re-excision: metastatic ductal carcinoma in </a:t>
            </a:r>
            <a:r>
              <a:rPr lang="en-US" sz="4000" b="1" dirty="0"/>
              <a:t>2</a:t>
            </a:r>
            <a:r>
              <a:rPr lang="en-US" sz="4000" dirty="0"/>
              <a:t> of 10 LN (1 </a:t>
            </a:r>
            <a:r>
              <a:rPr lang="en-US" sz="4000" dirty="0" err="1"/>
              <a:t>macromet</a:t>
            </a:r>
            <a:r>
              <a:rPr lang="en-US" sz="4000" dirty="0"/>
              <a:t> and 1 </a:t>
            </a:r>
            <a:r>
              <a:rPr lang="en-US" sz="4000" dirty="0" err="1"/>
              <a:t>micromet</a:t>
            </a:r>
            <a:r>
              <a:rPr lang="en-US" sz="4000" dirty="0"/>
              <a:t>, largest </a:t>
            </a:r>
            <a:r>
              <a:rPr lang="en-US" sz="4000" dirty="0" err="1"/>
              <a:t>micromet</a:t>
            </a:r>
            <a:r>
              <a:rPr lang="en-US" sz="4000" dirty="0"/>
              <a:t> focus 0.3 cm). Re-excision of left inferior and medial margin (DCIS is present on the inked margins). In total, 5/14 nodes positive. </a:t>
            </a:r>
            <a:r>
              <a:rPr lang="en-US" sz="4000" b="1" dirty="0"/>
              <a:t>pT1cN2a.</a:t>
            </a:r>
            <a:endParaRPr lang="en-US" sz="4000" dirty="0"/>
          </a:p>
          <a:p>
            <a:pPr>
              <a:lnSpc>
                <a:spcPct val="120000"/>
              </a:lnSpc>
            </a:pPr>
            <a:r>
              <a:rPr lang="fr-FR" sz="4000" dirty="0"/>
              <a:t>1/16/24 - 04/23/24 </a:t>
            </a:r>
            <a:r>
              <a:rPr lang="fr-FR" sz="4000" b="1" dirty="0" err="1"/>
              <a:t>ddAC</a:t>
            </a:r>
            <a:r>
              <a:rPr lang="fr-FR" sz="4000" b="1" dirty="0"/>
              <a:t>-T x 8 cycles.</a:t>
            </a:r>
            <a:endParaRPr lang="fr-FR" sz="4000" dirty="0"/>
          </a:p>
          <a:p>
            <a:pPr>
              <a:lnSpc>
                <a:spcPct val="120000"/>
              </a:lnSpc>
            </a:pPr>
            <a:r>
              <a:rPr lang="en-US" sz="4000" dirty="0"/>
              <a:t>3/12/24 Started </a:t>
            </a:r>
            <a:r>
              <a:rPr lang="en-US" sz="4000" b="1" dirty="0"/>
              <a:t>leuprolide.</a:t>
            </a:r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4000" dirty="0"/>
              <a:t>6/1/2024: Started adjuvant </a:t>
            </a:r>
            <a:r>
              <a:rPr lang="en-US" sz="4000" b="1" dirty="0"/>
              <a:t>letrozole</a:t>
            </a:r>
            <a:r>
              <a:rPr lang="en-US" sz="40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4000" dirty="0"/>
              <a:t>8/2024: Completed adjuvant radiation.</a:t>
            </a:r>
          </a:p>
          <a:p>
            <a:pPr>
              <a:lnSpc>
                <a:spcPct val="120000"/>
              </a:lnSpc>
            </a:pPr>
            <a:r>
              <a:rPr lang="en-US" sz="4000" dirty="0"/>
              <a:t>8/27/2024: Started adjuvant </a:t>
            </a:r>
            <a:r>
              <a:rPr lang="en-US" sz="4000" b="1" dirty="0"/>
              <a:t>abemaciclib </a:t>
            </a:r>
            <a:r>
              <a:rPr lang="en-US" sz="4000" dirty="0"/>
              <a:t>(on </a:t>
            </a:r>
            <a:r>
              <a:rPr lang="en-US" sz="4000" b="1" dirty="0"/>
              <a:t>TRADE trial</a:t>
            </a:r>
            <a:r>
              <a:rPr lang="en-US" sz="4000" dirty="0"/>
              <a:t>). </a:t>
            </a:r>
          </a:p>
          <a:p>
            <a:pPr>
              <a:lnSpc>
                <a:spcPct val="120000"/>
              </a:lnSpc>
            </a:pPr>
            <a:r>
              <a:rPr lang="en-US" sz="4000" dirty="0"/>
              <a:t>9/2024: Start </a:t>
            </a:r>
            <a:r>
              <a:rPr lang="en-US" sz="4000" b="1" dirty="0"/>
              <a:t>adjuvant zoledronic acid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468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A0DB9-0E8B-0357-704B-B853B969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A 51 y/o female with pT1cN2a ER+, PR+, HER2- invasive lobular carcinoma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789BE-6735-786E-65D5-EE434091F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Married, has two kids (13 y/o and 16 y/o), works remotely from home 3 days a week </a:t>
            </a:r>
          </a:p>
          <a:p>
            <a:r>
              <a:rPr lang="en-US" sz="2200" dirty="0"/>
              <a:t>Premenopausal at the time of diagnosis </a:t>
            </a:r>
          </a:p>
          <a:p>
            <a:r>
              <a:rPr lang="en-US" sz="2200" dirty="0"/>
              <a:t>Adjuvant therapy includes:</a:t>
            </a:r>
          </a:p>
          <a:p>
            <a:pPr lvl="1"/>
            <a:r>
              <a:rPr lang="en-US" sz="2200" dirty="0"/>
              <a:t>Ovarian suppression with monthly leuprolide injections </a:t>
            </a:r>
          </a:p>
          <a:p>
            <a:pPr lvl="1"/>
            <a:r>
              <a:rPr lang="en-US" sz="2200" dirty="0"/>
              <a:t>Letrozole</a:t>
            </a:r>
          </a:p>
          <a:p>
            <a:pPr lvl="1"/>
            <a:r>
              <a:rPr lang="en-US" sz="2200" dirty="0" err="1"/>
              <a:t>Abemaciclib</a:t>
            </a:r>
            <a:endParaRPr lang="en-US" sz="2200" dirty="0"/>
          </a:p>
          <a:p>
            <a:r>
              <a:rPr lang="en-US" sz="2200" dirty="0"/>
              <a:t>Started to experience hot flashes and difficulty sleeping during chemotherapy, and has continued with similar side effect profile on OFS + AI</a:t>
            </a:r>
          </a:p>
          <a:p>
            <a:r>
              <a:rPr lang="en-US" sz="2200" dirty="0"/>
              <a:t>Has been tolerating </a:t>
            </a:r>
            <a:r>
              <a:rPr lang="en-US" sz="2200" dirty="0" err="1"/>
              <a:t>abemaciclib</a:t>
            </a:r>
            <a:r>
              <a:rPr lang="en-US" sz="2200" dirty="0"/>
              <a:t> at 150 mg BID dose very well</a:t>
            </a:r>
          </a:p>
          <a:p>
            <a:pPr lvl="1"/>
            <a:r>
              <a:rPr lang="en-US" sz="2200" dirty="0"/>
              <a:t>Intermittent diarrhea (infrequent, ~2 episodes per month, well-controlled with PRN loperamide) </a:t>
            </a:r>
          </a:p>
        </p:txBody>
      </p:sp>
    </p:spTree>
    <p:extLst>
      <p:ext uri="{BB962C8B-B14F-4D97-AF65-F5344CB8AC3E}">
        <p14:creationId xmlns:p14="http://schemas.microsoft.com/office/powerpoint/2010/main" val="102532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654F9-9A42-8BE9-D1C6-2003E35C5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0430DBE-791A-727D-1F4A-C01B65DF8143}"/>
              </a:ext>
            </a:extLst>
          </p:cNvPr>
          <p:cNvSpPr/>
          <p:nvPr/>
        </p:nvSpPr>
        <p:spPr bwMode="auto">
          <a:xfrm>
            <a:off x="551384" y="5157192"/>
            <a:ext cx="11247120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2A4B0B-ACF6-81A4-0415-107C92F3B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5" y="0"/>
            <a:ext cx="10360152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EF894-9A06-6357-D327-1B507AA7F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7: 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5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BA974B-4A1A-AAF7-D0FA-96CE74C15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B6DE12-3720-6BF7-DA08-2419F74928C6}"/>
              </a:ext>
            </a:extLst>
          </p:cNvPr>
          <p:cNvSpPr txBox="1"/>
          <p:nvPr/>
        </p:nvSpPr>
        <p:spPr>
          <a:xfrm>
            <a:off x="1248578" y="476672"/>
            <a:ext cx="96948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Role of CDK4/6 Inhibitors in Unique Populations of Patients with 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HR-Positive mBC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E3D9A1-AE1F-C7B6-EA13-4641B2098C90}"/>
              </a:ext>
            </a:extLst>
          </p:cNvPr>
          <p:cNvSpPr txBox="1"/>
          <p:nvPr/>
        </p:nvSpPr>
        <p:spPr>
          <a:xfrm>
            <a:off x="2049251" y="2729345"/>
            <a:ext cx="809349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Ruth M O’Regan, MD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Charles A Dewey Professor of Medicine and Oncology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Chair, Department of Medicine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University of Rochester Medical Center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Physician-in-Chief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Strong Memorial Hospital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Associate Director of Education and Mentoring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Wilmot Cancer Institute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t>Rochester, New York</a:t>
            </a:r>
          </a:p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itchFamily="-72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37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2D27F-973A-0D99-63B8-181836796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47" y="0"/>
            <a:ext cx="10515600" cy="1325563"/>
          </a:xfrm>
        </p:spPr>
        <p:txBody>
          <a:bodyPr/>
          <a:lstStyle/>
          <a:p>
            <a:r>
              <a:rPr lang="en-US" dirty="0"/>
              <a:t>Case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7B0E4-3683-8F17-B538-E9EE93436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47" y="984904"/>
            <a:ext cx="10515600" cy="5541402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65-year-old female presents with 6-week history of abdominal pain with nausea</a:t>
            </a:r>
          </a:p>
          <a:p>
            <a:r>
              <a:rPr lang="en-US" sz="3200" dirty="0"/>
              <a:t>Admits to 6-month history of back pain.</a:t>
            </a:r>
          </a:p>
          <a:p>
            <a:r>
              <a:rPr lang="en-US" sz="3200" dirty="0"/>
              <a:t>Examination reveals a right breast mass with palpable axillary nodes and hepatomegaly</a:t>
            </a:r>
          </a:p>
          <a:p>
            <a:r>
              <a:rPr lang="en-US" sz="3200" dirty="0"/>
              <a:t>Systemic imaging reveals extensive metastatic disease in her liver and bones and confirms the right breast mass and axillary nodes</a:t>
            </a:r>
          </a:p>
          <a:p>
            <a:r>
              <a:rPr lang="en-US" sz="3200" dirty="0"/>
              <a:t>Liver biopsy: metastatic carcinoma consistent with a breast primary, ER-positive, PR-negative, HER2-negative</a:t>
            </a:r>
          </a:p>
          <a:p>
            <a:r>
              <a:rPr lang="en-US" sz="3200" dirty="0"/>
              <a:t>LFTs with mild elevation in transaminases and normal bilirubin</a:t>
            </a:r>
          </a:p>
        </p:txBody>
      </p:sp>
    </p:spTree>
    <p:extLst>
      <p:ext uri="{BB962C8B-B14F-4D97-AF65-F5344CB8AC3E}">
        <p14:creationId xmlns:p14="http://schemas.microsoft.com/office/powerpoint/2010/main" val="224798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FDF4B1-9690-262F-4DF0-4B192F56A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6182"/>
          <a:stretch>
            <a:fillRect/>
          </a:stretch>
        </p:blipFill>
        <p:spPr>
          <a:xfrm>
            <a:off x="335360" y="982247"/>
            <a:ext cx="5716053" cy="27376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08784B-764C-AB6C-80E8-4A96FEBC6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076" y="3850547"/>
            <a:ext cx="5512337" cy="21279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B60F27-174F-C3D5-F8FE-C1FC0BE0AB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8362" y="851552"/>
            <a:ext cx="5000414" cy="2568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C63CF9-B982-FBD4-EEC1-5FC0AEDFB6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6828" y="3671426"/>
            <a:ext cx="4239692" cy="22939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F37B39-06E1-1C04-1978-0082183DD921}"/>
              </a:ext>
            </a:extLst>
          </p:cNvPr>
          <p:cNvSpPr txBox="1"/>
          <p:nvPr/>
        </p:nvSpPr>
        <p:spPr>
          <a:xfrm>
            <a:off x="2431393" y="3731951"/>
            <a:ext cx="1824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Progression-free survival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389DFE-D006-A6F4-03A5-FAEE97101BAB}"/>
              </a:ext>
            </a:extLst>
          </p:cNvPr>
          <p:cNvSpPr txBox="1"/>
          <p:nvPr/>
        </p:nvSpPr>
        <p:spPr>
          <a:xfrm>
            <a:off x="7730654" y="3575815"/>
            <a:ext cx="12282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Time to response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9BAD51-62F2-F192-D666-192FFB8783CD}"/>
              </a:ext>
            </a:extLst>
          </p:cNvPr>
          <p:cNvSpPr txBox="1"/>
          <p:nvPr/>
        </p:nvSpPr>
        <p:spPr>
          <a:xfrm>
            <a:off x="4431221" y="6544120"/>
            <a:ext cx="7760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Gao M et al. Miami Breast Cancer Conference 2023; Lu et al J Clin Oncol 2024:42:2812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FB1EC04-5F81-D0A2-50AD-270B011B6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90" y="144603"/>
            <a:ext cx="11776981" cy="747713"/>
          </a:xfrm>
        </p:spPr>
        <p:txBody>
          <a:bodyPr>
            <a:normAutofit fontScale="90000"/>
          </a:bodyPr>
          <a:lstStyle/>
          <a:p>
            <a:r>
              <a:rPr lang="en-GB" sz="2400" dirty="0"/>
              <a:t>RIGHT Choice (Phase 2): </a:t>
            </a:r>
            <a:r>
              <a:rPr lang="en-GB" sz="2400" dirty="0" err="1"/>
              <a:t>Ribociclib</a:t>
            </a:r>
            <a:r>
              <a:rPr lang="en-GB" sz="2400" dirty="0"/>
              <a:t> + endocrine therapy vs chemotherapy for patients with HR+/HER2− advanced breast cancer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A9F063-B989-30A1-A3BA-E8E008319641}"/>
              </a:ext>
            </a:extLst>
          </p:cNvPr>
          <p:cNvSpPr txBox="1"/>
          <p:nvPr/>
        </p:nvSpPr>
        <p:spPr>
          <a:xfrm>
            <a:off x="1683144" y="5951021"/>
            <a:ext cx="8973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Treatment discontinued due to adverse events  6.3% with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/ET versus 27% with chemo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difference in PFS for patients with visceral crisis (n=88)</a:t>
            </a:r>
          </a:p>
        </p:txBody>
      </p:sp>
    </p:spTree>
    <p:extLst>
      <p:ext uri="{BB962C8B-B14F-4D97-AF65-F5344CB8AC3E}">
        <p14:creationId xmlns:p14="http://schemas.microsoft.com/office/powerpoint/2010/main" val="305846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AEE7F-015C-8685-D8F1-0AA0893FA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90" y="7506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PADMA: Palbociclib plus endocrine therapy versus single agent chemotherapy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A0C6-D0B8-91C5-F851-40DC13457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92" y="1483638"/>
            <a:ext cx="5609105" cy="31771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2FBCB83-978D-6CA9-2286-7DBF8593E405}"/>
              </a:ext>
            </a:extLst>
          </p:cNvPr>
          <p:cNvGrpSpPr/>
          <p:nvPr/>
        </p:nvGrpSpPr>
        <p:grpSpPr>
          <a:xfrm>
            <a:off x="6449360" y="1483638"/>
            <a:ext cx="5185528" cy="3177100"/>
            <a:chOff x="6499653" y="1798936"/>
            <a:chExt cx="4324865" cy="229114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E3A6F6-DF4D-F01B-8552-B70625540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9653" y="1798936"/>
              <a:ext cx="4324865" cy="229114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B09A3C-C66D-BC15-C7E7-E39E8B733FD1}"/>
                </a:ext>
              </a:extLst>
            </p:cNvPr>
            <p:cNvSpPr txBox="1"/>
            <p:nvPr/>
          </p:nvSpPr>
          <p:spPr>
            <a:xfrm>
              <a:off x="9519300" y="2600380"/>
              <a:ext cx="9492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17.2 months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816CF1-8A2D-8C1C-C381-9FB148CE40B5}"/>
                </a:ext>
              </a:extLst>
            </p:cNvPr>
            <p:cNvSpPr txBox="1"/>
            <p:nvPr/>
          </p:nvSpPr>
          <p:spPr>
            <a:xfrm>
              <a:off x="8799830" y="2944510"/>
              <a:ext cx="8739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6.1 months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DD0519-EE4C-949A-CDCA-8D8BC997DAD9}"/>
                </a:ext>
              </a:extLst>
            </p:cNvPr>
            <p:cNvSpPr txBox="1"/>
            <p:nvPr/>
          </p:nvSpPr>
          <p:spPr>
            <a:xfrm>
              <a:off x="9075706" y="2027736"/>
              <a:ext cx="1196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HR 0.46 p&lt;.001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81D1C31-1B0B-D081-2E59-1FA406237F81}"/>
              </a:ext>
            </a:extLst>
          </p:cNvPr>
          <p:cNvSpPr txBox="1"/>
          <p:nvPr/>
        </p:nvSpPr>
        <p:spPr>
          <a:xfrm>
            <a:off x="1318437" y="5167312"/>
            <a:ext cx="3855736" cy="132343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Indication for chemotherapy: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Symptomatic visceral metastases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Aggressive disease with rapid progression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Prior endocrine-resistance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High disease burden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6E092ED-1C12-B765-6311-F51E72EFBC8E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5131979"/>
          <a:ext cx="5094404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3601">
                  <a:extLst>
                    <a:ext uri="{9D8B030D-6E8A-4147-A177-3AD203B41FA5}">
                      <a16:colId xmlns:a16="http://schemas.microsoft.com/office/drawing/2014/main" val="2657300447"/>
                    </a:ext>
                  </a:extLst>
                </a:gridCol>
                <a:gridCol w="1273601">
                  <a:extLst>
                    <a:ext uri="{9D8B030D-6E8A-4147-A177-3AD203B41FA5}">
                      <a16:colId xmlns:a16="http://schemas.microsoft.com/office/drawing/2014/main" val="1713306593"/>
                    </a:ext>
                  </a:extLst>
                </a:gridCol>
                <a:gridCol w="1273601">
                  <a:extLst>
                    <a:ext uri="{9D8B030D-6E8A-4147-A177-3AD203B41FA5}">
                      <a16:colId xmlns:a16="http://schemas.microsoft.com/office/drawing/2014/main" val="2904669791"/>
                    </a:ext>
                  </a:extLst>
                </a:gridCol>
                <a:gridCol w="1273601">
                  <a:extLst>
                    <a:ext uri="{9D8B030D-6E8A-4147-A177-3AD203B41FA5}">
                      <a16:colId xmlns:a16="http://schemas.microsoft.com/office/drawing/2014/main" val="3782134226"/>
                    </a:ext>
                  </a:extLst>
                </a:gridCol>
              </a:tblGrid>
              <a:tr h="29116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PALBO/ET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825770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r>
                        <a:rPr lang="en-US" dirty="0"/>
                        <a:t>PFS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18.7 </a:t>
                      </a:r>
                      <a:r>
                        <a:rPr lang="en-US" dirty="0" err="1"/>
                        <a:t>mos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7.8 mos.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P&lt;.001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479053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r>
                        <a:rPr lang="en-US" dirty="0"/>
                        <a:t>ORR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656717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r>
                        <a:rPr lang="en-US" dirty="0"/>
                        <a:t>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 mos.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 mos.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4395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61D8DD5-6E71-560A-44E9-AC9F923C34E0}"/>
              </a:ext>
            </a:extLst>
          </p:cNvPr>
          <p:cNvSpPr txBox="1"/>
          <p:nvPr/>
        </p:nvSpPr>
        <p:spPr>
          <a:xfrm>
            <a:off x="3551191" y="6573759"/>
            <a:ext cx="242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Loibl et al SABCS 2024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BC989E-3538-F76A-42A1-D98ED5B77AC8}"/>
              </a:ext>
            </a:extLst>
          </p:cNvPr>
          <p:cNvSpPr txBox="1"/>
          <p:nvPr/>
        </p:nvSpPr>
        <p:spPr>
          <a:xfrm>
            <a:off x="8217243" y="1588544"/>
            <a:ext cx="24198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Time to Treatment Failure</a:t>
            </a:r>
          </a:p>
        </p:txBody>
      </p:sp>
    </p:spTree>
    <p:extLst>
      <p:ext uri="{BB962C8B-B14F-4D97-AF65-F5344CB8AC3E}">
        <p14:creationId xmlns:p14="http://schemas.microsoft.com/office/powerpoint/2010/main" val="297620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9CDA3C-F563-CECF-F7B0-01217D2FD3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62174" y="200619"/>
                <a:ext cx="11638529" cy="747713"/>
              </a:xfrm>
            </p:spPr>
            <p:txBody>
              <a:bodyPr>
                <a:noAutofit/>
              </a:bodyPr>
              <a:lstStyle/>
              <a:p>
                <a:r>
                  <a:rPr lang="en-US" sz="3600" dirty="0"/>
                  <a:t>ABIGAIL Trial:  Abemaciclib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3600" dirty="0"/>
                  <a:t> induction paclitaxel in HR+ metastatic breast cancer plus real-world data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9CDA3C-F563-CECF-F7B0-01217D2FD3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2174" y="200619"/>
                <a:ext cx="11638529" cy="747713"/>
              </a:xfrm>
              <a:blipFill>
                <a:blip r:embed="rId2"/>
                <a:stretch>
                  <a:fillRect l="-1525" t="-40000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7931A93-757C-494A-2A14-93755B9B2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82" y="1070885"/>
            <a:ext cx="6224733" cy="2439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628731-979C-0E6D-5797-80FBC0263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13" y="3793998"/>
            <a:ext cx="5822001" cy="2273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52583E-5C9C-EDCD-588C-3C74E08E1ABD}"/>
              </a:ext>
            </a:extLst>
          </p:cNvPr>
          <p:cNvSpPr txBox="1"/>
          <p:nvPr/>
        </p:nvSpPr>
        <p:spPr>
          <a:xfrm>
            <a:off x="1567581" y="6296730"/>
            <a:ext cx="4528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La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-Rodriquez et al ESMO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A8410-0CDF-A767-00F2-F758ABDAE3C7}"/>
              </a:ext>
            </a:extLst>
          </p:cNvPr>
          <p:cNvSpPr txBox="1"/>
          <p:nvPr/>
        </p:nvSpPr>
        <p:spPr>
          <a:xfrm>
            <a:off x="7148599" y="1264641"/>
            <a:ext cx="4423006" cy="489364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UK real-world  retrospective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compared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CDKi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versus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Paclitaxel in patients (n=482)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 impending or documented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visceral crisis: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TTF 17 vs 4 months, OS 25 vs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4.5 months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Real-world analysis of 336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patients with visceral crisis: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Overall survival 11 months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CDKi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versus 6 months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paclitaxel (p=.01)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3F2C37-CB33-F21A-F437-FD1662540392}"/>
              </a:ext>
            </a:extLst>
          </p:cNvPr>
          <p:cNvSpPr txBox="1"/>
          <p:nvPr/>
        </p:nvSpPr>
        <p:spPr>
          <a:xfrm>
            <a:off x="6712322" y="6296730"/>
            <a:ext cx="5088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Behrouzi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et al BCRT 2023, Dawood JCO 2021</a:t>
            </a:r>
          </a:p>
        </p:txBody>
      </p:sp>
    </p:spTree>
    <p:extLst>
      <p:ext uri="{BB962C8B-B14F-4D97-AF65-F5344CB8AC3E}">
        <p14:creationId xmlns:p14="http://schemas.microsoft.com/office/powerpoint/2010/main" val="153008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3E77-869F-A926-C096-16AB3B693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28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CDK4/6i versus chemotherapy in HR-positive aggressive disease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4DD92-0178-354C-A9ED-71A1660A0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629" y="1033981"/>
            <a:ext cx="9403492" cy="5408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260C08-3AF2-88BD-2DB8-64AF521AB570}"/>
              </a:ext>
            </a:extLst>
          </p:cNvPr>
          <p:cNvSpPr txBox="1"/>
          <p:nvPr/>
        </p:nvSpPr>
        <p:spPr>
          <a:xfrm>
            <a:off x="8229600" y="6442021"/>
            <a:ext cx="3377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Orlandi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Discover Oncology 2025</a:t>
            </a:r>
          </a:p>
        </p:txBody>
      </p:sp>
    </p:spTree>
    <p:extLst>
      <p:ext uri="{BB962C8B-B14F-4D97-AF65-F5344CB8AC3E}">
        <p14:creationId xmlns:p14="http://schemas.microsoft.com/office/powerpoint/2010/main" val="8218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CC83A-82FF-288C-6318-2BF95AB96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3CE5C-2B83-2F3C-E75B-535C83C05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5" y="0"/>
            <a:ext cx="10360152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89D9B-88E7-E07C-B535-9A6D2934A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  <a:endParaRPr lang="en-US" sz="2400" dirty="0">
              <a:solidFill>
                <a:srgbClr val="0432FF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8: </a:t>
            </a:r>
            <a:r>
              <a:rPr lang="en-US" sz="2400" dirty="0">
                <a:solidFill>
                  <a:schemeClr val="tx1"/>
                </a:solidFill>
              </a:rPr>
              <a:t>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7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014F9-0FC4-A290-538F-92140296D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2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Phase II trial of abemaciclib in patients with HR-positive brain metastases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3D678-9188-BA07-F946-284FC251E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42" y="1441677"/>
            <a:ext cx="10816771" cy="48139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Patients with HR-positive, HER2-negative breast cancer with brain metastases (cohort A, n=55)</a:t>
            </a:r>
          </a:p>
          <a:p>
            <a:pPr lvl="1"/>
            <a:r>
              <a:rPr lang="en-US" dirty="0"/>
              <a:t>Median number of brain </a:t>
            </a:r>
            <a:r>
              <a:rPr lang="en-US" dirty="0" err="1"/>
              <a:t>mets</a:t>
            </a:r>
            <a:r>
              <a:rPr lang="en-US" dirty="0"/>
              <a:t> was 2 and prior radiation in 82% (Whole brain 47%, SRS 35%)</a:t>
            </a:r>
          </a:p>
          <a:p>
            <a:pPr lvl="1"/>
            <a:r>
              <a:rPr lang="en-US" dirty="0"/>
              <a:t>Intracranial objective response 5%, intracranial disease control at 6-months 24%, intracranial PFS 5-months</a:t>
            </a:r>
          </a:p>
          <a:p>
            <a:r>
              <a:rPr lang="en-US" dirty="0"/>
              <a:t>Patients with HR-positive leptomeningeal disease (cohort C, n=7)</a:t>
            </a:r>
          </a:p>
          <a:p>
            <a:pPr lvl="1"/>
            <a:r>
              <a:rPr lang="en-US" dirty="0"/>
              <a:t>Intracranial disease control at 6-months 14%</a:t>
            </a:r>
          </a:p>
          <a:p>
            <a:r>
              <a:rPr lang="en-US" dirty="0"/>
              <a:t>CSF analysis showed high levels of abemaciclib compared to plasma</a:t>
            </a:r>
          </a:p>
          <a:p>
            <a:pPr lvl="1"/>
            <a:r>
              <a:rPr lang="en-US" dirty="0"/>
              <a:t>Confirms preclinical studies showing abemaciclib crosses the blood-brain-barrier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F0EAD7-9596-70C4-9D9C-096966708059}"/>
              </a:ext>
            </a:extLst>
          </p:cNvPr>
          <p:cNvSpPr txBox="1"/>
          <p:nvPr/>
        </p:nvSpPr>
        <p:spPr>
          <a:xfrm>
            <a:off x="7908016" y="6371772"/>
            <a:ext cx="359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Tolaney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et al Clin Cancer Res 2020</a:t>
            </a:r>
          </a:p>
        </p:txBody>
      </p:sp>
    </p:spTree>
    <p:extLst>
      <p:ext uri="{BB962C8B-B14F-4D97-AF65-F5344CB8AC3E}">
        <p14:creationId xmlns:p14="http://schemas.microsoft.com/office/powerpoint/2010/main" val="107830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773FF-6888-03BB-053C-0613C808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Radiotherapy with </a:t>
            </a:r>
            <a:r>
              <a:rPr lang="en-US" dirty="0" err="1"/>
              <a:t>CDKi</a:t>
            </a:r>
            <a:r>
              <a:rPr lang="en-US" dirty="0"/>
              <a:t> in patients </a:t>
            </a:r>
            <a:r>
              <a:rPr lang="en-US"/>
              <a:t>with </a:t>
            </a:r>
            <a:br>
              <a:rPr lang="en-US"/>
            </a:br>
            <a:r>
              <a:rPr lang="en-US"/>
              <a:t>HR-positive </a:t>
            </a:r>
            <a:r>
              <a:rPr lang="en-US" dirty="0"/>
              <a:t>brain metastases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435B2-33E2-D795-12FE-D1C56D3BC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968" y="1987857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/>
              <a:t>Patients (n=24) received radiotherapy to the brain before (n=11), during (n=6), and after (n=7)</a:t>
            </a:r>
          </a:p>
          <a:p>
            <a:r>
              <a:rPr lang="en-US" sz="3200" dirty="0"/>
              <a:t>PFS at 6 months 77% and at 12 months 50%</a:t>
            </a:r>
          </a:p>
          <a:p>
            <a:r>
              <a:rPr lang="en-US" sz="3200" dirty="0"/>
              <a:t>Local control at 6 months 80% and at 12 months 69%</a:t>
            </a:r>
          </a:p>
          <a:p>
            <a:r>
              <a:rPr lang="en-US" sz="3200" dirty="0"/>
              <a:t>Radiotherapy with </a:t>
            </a:r>
            <a:r>
              <a:rPr lang="en-US" sz="3200" dirty="0" err="1"/>
              <a:t>CDKi</a:t>
            </a:r>
            <a:r>
              <a:rPr lang="en-US" sz="3200" dirty="0"/>
              <a:t> appears feasible (though patient numbers are small)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A913D-392E-CEEE-6E30-88210BEC3E69}"/>
              </a:ext>
            </a:extLst>
          </p:cNvPr>
          <p:cNvSpPr txBox="1"/>
          <p:nvPr/>
        </p:nvSpPr>
        <p:spPr>
          <a:xfrm>
            <a:off x="8431533" y="6267032"/>
            <a:ext cx="3084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Kubeczko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et al Clin Med 2023</a:t>
            </a:r>
          </a:p>
        </p:txBody>
      </p:sp>
    </p:spTree>
    <p:extLst>
      <p:ext uri="{BB962C8B-B14F-4D97-AF65-F5344CB8AC3E}">
        <p14:creationId xmlns:p14="http://schemas.microsoft.com/office/powerpoint/2010/main" val="133328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B63663-7341-608A-3BDF-4952C2AC6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88" y="107234"/>
            <a:ext cx="10515600" cy="1505883"/>
          </a:xfrm>
        </p:spPr>
        <p:txBody>
          <a:bodyPr anchor="ctr">
            <a:noAutofit/>
          </a:bodyPr>
          <a:lstStyle/>
          <a:p>
            <a:r>
              <a:rPr lang="en-US" sz="3200" dirty="0"/>
              <a:t>PATINA: Addition of palbociclib to maintenance HER2 and ER-directed therapy in HR-positive, HER2-positive MBC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6B74F-4E10-E15C-2AB4-930B048F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88" y="1613117"/>
            <a:ext cx="11732164" cy="43115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CACA72-A86D-F8E8-56AC-BC46BA9D39C3}"/>
              </a:ext>
            </a:extLst>
          </p:cNvPr>
          <p:cNvSpPr txBox="1"/>
          <p:nvPr/>
        </p:nvSpPr>
        <p:spPr>
          <a:xfrm>
            <a:off x="6366303" y="6439200"/>
            <a:ext cx="582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Metzger et al SABCS 2024; Metzger et al N Eng J Med 2026</a:t>
            </a:r>
          </a:p>
        </p:txBody>
      </p:sp>
    </p:spTree>
    <p:extLst>
      <p:ext uri="{BB962C8B-B14F-4D97-AF65-F5344CB8AC3E}">
        <p14:creationId xmlns:p14="http://schemas.microsoft.com/office/powerpoint/2010/main" val="168164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93623-A54E-74F0-96CD-E17EA1825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234134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/>
              <a:t>PATINA: Addition of palbociclib to maintenance HER2 and ER-directed therapy in HR-positive, HER2-positive MBC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9F2ABA-F19A-56A8-7B6F-68120F066FDA}"/>
              </a:ext>
            </a:extLst>
          </p:cNvPr>
          <p:cNvGrpSpPr/>
          <p:nvPr/>
        </p:nvGrpSpPr>
        <p:grpSpPr>
          <a:xfrm>
            <a:off x="438150" y="1690688"/>
            <a:ext cx="11315700" cy="3564964"/>
            <a:chOff x="438150" y="2351742"/>
            <a:chExt cx="11315700" cy="35649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15ACE23-03CC-5D7B-9A0C-1965BB5AE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8150" y="2351742"/>
              <a:ext cx="7133666" cy="3564964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37534F2-6F62-1433-BF23-C17067785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71765" y="2351742"/>
              <a:ext cx="4582085" cy="331395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D8FD15B-2688-4C30-339B-DEEDD4B2E9BC}"/>
              </a:ext>
            </a:extLst>
          </p:cNvPr>
          <p:cNvSpPr txBox="1"/>
          <p:nvPr/>
        </p:nvSpPr>
        <p:spPr>
          <a:xfrm>
            <a:off x="661558" y="5305851"/>
            <a:ext cx="5034392" cy="120032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Median lines of induction therapy = 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CR/PR to induction therapy = 69%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SD following induction = 31%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79608-5A30-FECA-75AF-CACDCF6DFB51}"/>
              </a:ext>
            </a:extLst>
          </p:cNvPr>
          <p:cNvSpPr txBox="1"/>
          <p:nvPr/>
        </p:nvSpPr>
        <p:spPr>
          <a:xfrm>
            <a:off x="6366303" y="6439200"/>
            <a:ext cx="582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Metzger et al SABCS 2024; Metzger et al N Eng J Med 2026</a:t>
            </a:r>
          </a:p>
        </p:txBody>
      </p:sp>
    </p:spTree>
    <p:extLst>
      <p:ext uri="{BB962C8B-B14F-4D97-AF65-F5344CB8AC3E}">
        <p14:creationId xmlns:p14="http://schemas.microsoft.com/office/powerpoint/2010/main" val="353338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1F7B4-8A83-00D4-BF1A-7F88D5E0C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79BF4-DACF-9130-EB2F-07DCEC95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B6020-51B9-3D23-4597-4CB047D6B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you think through the selection of initial therapy for patients with HR-positive, HER2-negative mBC with symptomatic visceral disease? How do you decide between a CDK4/6 inhibitor/endocrine therapy and chemotherapy?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CDK4/6 inhibitors fit into treatment for patients with brain metastases?  </a:t>
            </a:r>
          </a:p>
        </p:txBody>
      </p:sp>
    </p:spTree>
    <p:extLst>
      <p:ext uri="{BB962C8B-B14F-4D97-AF65-F5344CB8AC3E}">
        <p14:creationId xmlns:p14="http://schemas.microsoft.com/office/powerpoint/2010/main" val="260589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2415F-6A93-A063-1956-9AD99B001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3E7365-4B40-F02D-51F1-BDAA0330B756}"/>
              </a:ext>
            </a:extLst>
          </p:cNvPr>
          <p:cNvSpPr/>
          <p:nvPr/>
        </p:nvSpPr>
        <p:spPr bwMode="auto">
          <a:xfrm>
            <a:off x="551384" y="5733256"/>
            <a:ext cx="10737652" cy="57606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2132A-E2B4-1689-5881-876236A77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5" y="0"/>
            <a:ext cx="10360152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2555C-A898-C34F-6249-E608EBD2B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80728"/>
            <a:ext cx="10972800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Introduction: </a:t>
            </a:r>
            <a:r>
              <a:rPr lang="en-US" sz="2400" dirty="0">
                <a:solidFill>
                  <a:schemeClr val="tx1"/>
                </a:solidFill>
              </a:rPr>
              <a:t>Advent of CDK4/6 Inhibitors in HR-Positive Breast Cancer (BC)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1: </a:t>
            </a:r>
            <a:r>
              <a:rPr lang="en-US" sz="2400" dirty="0">
                <a:solidFill>
                  <a:schemeClr val="tx1"/>
                </a:solidFill>
              </a:rPr>
              <a:t>Risk Assessment for Patients with HR-Positive, HER2-Negative Localized BC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2: </a:t>
            </a:r>
            <a:r>
              <a:rPr lang="en-US" sz="2400" dirty="0">
                <a:solidFill>
                  <a:schemeClr val="tx1"/>
                </a:solidFill>
              </a:rPr>
              <a:t>Adjuvant CDK4/6 Inhibitor Therapy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3: </a:t>
            </a:r>
            <a:r>
              <a:rPr lang="en-US" sz="2400" dirty="0">
                <a:solidFill>
                  <a:schemeClr val="tx1"/>
                </a:solidFill>
              </a:rPr>
              <a:t>Practical Considerations with CDK4/6 Inhibitors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4: </a:t>
            </a:r>
            <a:r>
              <a:rPr lang="en-US" sz="2400" dirty="0">
                <a:solidFill>
                  <a:schemeClr val="tx1"/>
                </a:solidFill>
              </a:rPr>
              <a:t>Monitoring and Management of </a:t>
            </a:r>
            <a:r>
              <a:rPr lang="en-US" sz="2400" dirty="0" err="1">
                <a:solidFill>
                  <a:schemeClr val="tx1"/>
                </a:solidFill>
              </a:rPr>
              <a:t>Cytopenias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5: </a:t>
            </a:r>
            <a:r>
              <a:rPr lang="en-US" sz="2400" dirty="0">
                <a:solidFill>
                  <a:schemeClr val="tx1"/>
                </a:solidFill>
              </a:rPr>
              <a:t>CDK4/6 Inhibitors in HR-Positive Metastatic BC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6: </a:t>
            </a:r>
            <a:r>
              <a:rPr lang="en-US" sz="2400" dirty="0">
                <a:solidFill>
                  <a:schemeClr val="tx1"/>
                </a:solidFill>
              </a:rPr>
              <a:t>Management of Gastrointestinal Adverse Events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432FF"/>
                </a:solidFill>
              </a:rPr>
              <a:t>Module 7: </a:t>
            </a:r>
            <a:r>
              <a:rPr lang="en-US" sz="2400" dirty="0">
                <a:solidFill>
                  <a:schemeClr val="tx1"/>
                </a:solidFill>
              </a:rPr>
              <a:t>CDK4/6 Inhibitors in Unique Populations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Module 8: Rarer CDK4/6 Inhibitor-Associated Toxicities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47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5A77E-F103-34C6-07B6-1E9821F278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500" dirty="0"/>
              <a:t>Rarer but Potentially Serious Toxicities Associated with One or More CDK 4/6 Inhibitors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475E8-7BBA-704C-0677-89A517B1E1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24000" y="5667887"/>
            <a:ext cx="9144000" cy="938449"/>
          </a:xfrm>
        </p:spPr>
        <p:txBody>
          <a:bodyPr>
            <a:normAutofit/>
          </a:bodyPr>
          <a:lstStyle/>
          <a:p>
            <a:r>
              <a:rPr lang="en-GB" sz="2600" dirty="0"/>
              <a:t>Marissa Marti-Smith </a:t>
            </a:r>
          </a:p>
          <a:p>
            <a:r>
              <a:rPr lang="en-GB" dirty="0"/>
              <a:t>DNP, APRN, AGNP-C, AOCNP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49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508AA23-9A74-5BE9-209F-55D523E6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Rare 5 Safety Concerns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BED5C4-3A9D-4EEE-4C6E-CC5B687B186A}"/>
              </a:ext>
            </a:extLst>
          </p:cNvPr>
          <p:cNvSpPr txBox="1"/>
          <p:nvPr/>
        </p:nvSpPr>
        <p:spPr>
          <a:xfrm>
            <a:off x="353568" y="1579912"/>
            <a:ext cx="3011424" cy="17830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Lung Health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ILD monitoring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5D38D4-6A45-A0FE-EBDB-26E41FC55E36}"/>
              </a:ext>
            </a:extLst>
          </p:cNvPr>
          <p:cNvSpPr txBox="1"/>
          <p:nvPr/>
        </p:nvSpPr>
        <p:spPr>
          <a:xfrm>
            <a:off x="4273324" y="1889760"/>
            <a:ext cx="3243072" cy="2133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Liver Safety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Liver enzyme monitoring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0E9315-2327-B835-6A1E-1CA3028D5B57}"/>
              </a:ext>
            </a:extLst>
          </p:cNvPr>
          <p:cNvSpPr txBox="1"/>
          <p:nvPr/>
        </p:nvSpPr>
        <p:spPr>
          <a:xfrm>
            <a:off x="8412480" y="1579912"/>
            <a:ext cx="342595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Blood Clots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VTE, especially with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abemaciclib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4E8CCE-EF73-1496-CF1B-C00C5401712B}"/>
              </a:ext>
            </a:extLst>
          </p:cNvPr>
          <p:cNvSpPr txBox="1"/>
          <p:nvPr/>
        </p:nvSpPr>
        <p:spPr>
          <a:xfrm>
            <a:off x="1877596" y="3631216"/>
            <a:ext cx="2999288" cy="16337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Cardiac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Monitoring the rhythm (QTc) during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ribociclib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therapy.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DBF85F-7006-CB09-437C-6AEC63738332}"/>
              </a:ext>
            </a:extLst>
          </p:cNvPr>
          <p:cNvSpPr txBox="1"/>
          <p:nvPr/>
        </p:nvSpPr>
        <p:spPr>
          <a:xfrm>
            <a:off x="6254552" y="3736264"/>
            <a:ext cx="4340352" cy="16946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FC63A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Skin toxicity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Rare, severe skin reactions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like SJS or DRESS.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BC409A-7FD8-7C4A-259C-F4CFA5CFA107}"/>
              </a:ext>
            </a:extLst>
          </p:cNvPr>
          <p:cNvSpPr txBox="1"/>
          <p:nvPr/>
        </p:nvSpPr>
        <p:spPr>
          <a:xfrm>
            <a:off x="438912" y="6196574"/>
            <a:ext cx="8400288" cy="681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(Spring et al., 2020)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5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50873-161A-D0D1-0C1C-F99CAB2F8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ILD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46486A-7A6B-B69F-83B7-B5BCD7EF435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76262" y="6232533"/>
            <a:ext cx="5233989" cy="421957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(Anders et al., 2020)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D07234-6334-4342-9E74-F109FBF5925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7050" y="1138517"/>
            <a:ext cx="8656891" cy="421957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Incidence:</a:t>
            </a:r>
            <a:r>
              <a:rPr lang="en-US" dirty="0">
                <a:solidFill>
                  <a:schemeClr val="accent1"/>
                </a:solidFill>
              </a:rPr>
              <a:t> </a:t>
            </a:r>
            <a:r>
              <a:rPr lang="en-US" dirty="0"/>
              <a:t>At the end of 2019, the FDA reviewed all clinical trials for the three approved CDK4/6 inhibitors and found that pneumonitis was identified in 1% to 3% of cases and less than 1% had a fatal outcome </a:t>
            </a:r>
          </a:p>
          <a:p>
            <a:r>
              <a:rPr lang="en-US" b="1" dirty="0">
                <a:solidFill>
                  <a:schemeClr val="accent1"/>
                </a:solidFill>
              </a:rPr>
              <a:t>Early Signs:</a:t>
            </a:r>
            <a:r>
              <a:rPr lang="en-US" dirty="0">
                <a:solidFill>
                  <a:schemeClr val="accent1"/>
                </a:solidFill>
              </a:rPr>
              <a:t> </a:t>
            </a:r>
            <a:r>
              <a:rPr lang="en-US" dirty="0"/>
              <a:t>New cough or shortness of breath.</a:t>
            </a:r>
          </a:p>
          <a:p>
            <a:r>
              <a:rPr lang="en-US" b="1" dirty="0">
                <a:solidFill>
                  <a:schemeClr val="accent1"/>
                </a:solidFill>
              </a:rPr>
              <a:t>Action:</a:t>
            </a:r>
            <a:r>
              <a:rPr lang="en-US" dirty="0">
                <a:solidFill>
                  <a:schemeClr val="accent1"/>
                </a:solidFill>
              </a:rPr>
              <a:t> </a:t>
            </a:r>
            <a:r>
              <a:rPr lang="en-US" dirty="0"/>
              <a:t>Hold treatment for any suspected symptoms. Scan.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904E7A-2F34-045A-5181-0EFB2253F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540" y="2613431"/>
            <a:ext cx="10051045" cy="342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9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703D3F-AFF9-4F10-248D-5A74CAA50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ILD Management Algorithm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C808A5-D63A-BB87-53DA-DDC3FD635F57}"/>
              </a:ext>
            </a:extLst>
          </p:cNvPr>
          <p:cNvSpPr txBox="1"/>
          <p:nvPr/>
        </p:nvSpPr>
        <p:spPr>
          <a:xfrm>
            <a:off x="416993" y="6309245"/>
            <a:ext cx="8386763" cy="7286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(Anders et al., 2020)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E17A29-0BC8-D0B3-9365-F4A7A6057743}"/>
              </a:ext>
            </a:extLst>
          </p:cNvPr>
          <p:cNvSpPr txBox="1"/>
          <p:nvPr/>
        </p:nvSpPr>
        <p:spPr>
          <a:xfrm>
            <a:off x="682952" y="2036528"/>
            <a:ext cx="3927423" cy="31029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Stop drug  OR  dose reduction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Steroids if needed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Supportive measures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  <a:cs typeface="Poppins" panose="00000500000000000000" pitchFamily="2" charset="0"/>
              </a:rPr>
              <a:t>Rechallenge can be considered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+mn-ea"/>
              <a:cs typeface="Poppins" panose="00000500000000000000" pitchFamily="2" charset="0"/>
            </a:endParaRPr>
          </a:p>
        </p:txBody>
      </p:sp>
      <p:pic>
        <p:nvPicPr>
          <p:cNvPr id="7170" name="Picture 2" descr="Benefit Versus Cost Balance Scale 3D Animation, Backgrounds Motion Graphics  ft. benefit &amp; balance scale - Envato">
            <a:extLst>
              <a:ext uri="{FF2B5EF4-FFF2-40B4-BE49-F238E27FC236}">
                <a16:creationId xmlns:a16="http://schemas.microsoft.com/office/drawing/2014/main" id="{CB94CEF9-F5E7-587B-CE2E-95D2DFE4D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36528"/>
            <a:ext cx="5276032" cy="296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91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CFG_REPOLL" val="true"/>
  <p:tag name="KPI_CFG_RPCLEARS" val="true"/>
  <p:tag name="KPI_CFG_FB_TYPE" val="Tiny Counter"/>
  <p:tag name="KPI_CFG_FB_MONITOR" val="Slide Show Monitor"/>
  <p:tag name="KPI_CFG_FB_POSITION" val="Bottom Right"/>
  <p:tag name="KPI_CFG_INS_CLK" val="false"/>
  <p:tag name="KPI_CFG_UNITS" val="1"/>
  <p:tag name="KPI_CFG_SPEED" val="false"/>
  <p:tag name="KPI_SLIDE_COUNT" val="100"/>
  <p:tag name="KPI_VERSION" val="2.0.10292.1"/>
  <p:tag name="KPI_STORAGE" val="&lt;keypoint&quot;&quot;&lt;roster&quot;&quot;&lt;currentId&quot;200&quot;&gt;&lt;trIndex&quot;&quot;&lt;tr(@tid:1@pid:1)&quot;&quot;&lt;v&quot;1&quot;&gt;&gt;&lt;tr(@tid:1@pid:2)&quot;&quot;&lt;v&quot;2&quot;&gt;&gt;&lt;tr(@tid:1@pid:3)&quot;&quot;&lt;v&quot;3&quot;&gt;&gt;&lt;tr(@tid:1@pid:4)&quot;&quot;&lt;v&quot;4&quot;&gt;&gt;&lt;tr(@tid:1@pid:5)&quot;&quot;&lt;v&quot;5&quot;&gt;&gt;&lt;tr(@tid:1@pid:6)&quot;&quot;&lt;v&quot;6&quot;&gt;&gt;&lt;tr(@tid:1@pid:7)&quot;&quot;&lt;v&quot;7&quot;&gt;&gt;&lt;tr(@tid:1@pid:8)&quot;&quot;&lt;v&quot;8&quot;&gt;&gt;&lt;tr(@tid:1@pid:9)&quot;&quot;&lt;v&quot;9&quot;&gt;&gt;&lt;tr(@tid:1@pid:10)&quot;&quot;&lt;v&quot;10&quot;&gt;&gt;&lt;tr(@tid:1@pid:11)&quot;&quot;&lt;v&quot;11&quot;&gt;&gt;&lt;tr(@tid:1@pid:12)&quot;&quot;&lt;v&quot;12&quot;&gt;&gt;&lt;tr(@tid:1@pid:13)&quot;&quot;&lt;v&quot;13&quot;&gt;&gt;&lt;tr(@tid:1@pid:14)&quot;&quot;&lt;v&quot;14&quot;&gt;&gt;&lt;tr(@tid:1@pid:15)&quot;&quot;&lt;v&quot;15&quot;&gt;&gt;&lt;tr(@tid:1@pid:16)&quot;&quot;&lt;v&quot;16&quot;&gt;&gt;&lt;tr(@tid:1@pid:17)&quot;&quot;&lt;v&quot;17&quot;&gt;&gt;&lt;tr(@tid:1@pid:18)&quot;&quot;&lt;v&quot;18&quot;&gt;&gt;&lt;tr(@tid:1@pid:19)&quot;&quot;&lt;v&quot;19&quot;&gt;&gt;&lt;tr(@tid:1@pid:20)&quot;&quot;&lt;v&quot;20&quot;&gt;&gt;&lt;tr(@tid:1@pid:21)&quot;&quot;&lt;v&quot;21&quot;&gt;&gt;&lt;tr(@tid:1@pid:22)&quot;&quot;&lt;v&quot;22&quot;&gt;&gt;&lt;tr(@tid:1@pid:23)&quot;&quot;&lt;v&quot;23&quot;&gt;&gt;&lt;tr(@tid:1@pid:24)&quot;&quot;&lt;v&quot;24&quot;&gt;&gt;&lt;tr(@tid:1@pid:25)&quot;&quot;&lt;v&quot;25&quot;&gt;&gt;&lt;tr(@tid:1@pid:26)&quot;&quot;&lt;v&quot;26&quot;&gt;&gt;&lt;tr(@tid:1@pid:27)&quot;&quot;&lt;v&quot;27&quot;&gt;&gt;&lt;tr(@tid:1@pid:28)&quot;&quot;&lt;v&quot;28&quot;&gt;&gt;&lt;tr(@tid:1@pid:29)&quot;&quot;&lt;v&quot;29&quot;&gt;&gt;&lt;tr(@tid:1@pid:30)&quot;&quot;&lt;v&quot;30&quot;&gt;&gt;&lt;tr(@tid:1@pid:31)&quot;&quot;&lt;v&quot;31&quot;&gt;&gt;&lt;tr(@tid:1@pid:32)&quot;&quot;&lt;v&quot;32&quot;&gt;&gt;&lt;tr(@tid:1@pid:33)&quot;&quot;&lt;v&quot;33&quot;&gt;&gt;&lt;tr(@tid:1@pid:34)&quot;&quot;&lt;v&quot;34&quot;&gt;&gt;&lt;tr(@tid:1@pid:35)&quot;&quot;&lt;v&quot;35&quot;&gt;&gt;&lt;tr(@tid:1@pid:36)&quot;&quot;&lt;v&quot;36&quot;&gt;&gt;&lt;tr(@tid:1@pid:37)&quot;&quot;&lt;v&quot;37&quot;&gt;&gt;&lt;tr(@tid:1@pid:38)&quot;&quot;&lt;v&quot;38&quot;&gt;&gt;&lt;tr(@tid:1@pid:39)&quot;&quot;&lt;v&quot;39&quot;&gt;&gt;&lt;tr(@tid:1@pid:40)&quot;&quot;&lt;v&quot;40&quot;&gt;&gt;&lt;tr(@tid:1@pid:41)&quot;&quot;&lt;v&quot;41&quot;&gt;&gt;&lt;tr(@tid:1@pid:42)&quot;&quot;&lt;v&quot;42&quot;&gt;&gt;&lt;tr(@tid:1@pid:43)&quot;&quot;&lt;v&quot;43&quot;&gt;&gt;&lt;tr(@tid:1@pid:44)&quot;&quot;&lt;v&quot;44&quot;&gt;&gt;&lt;tr(@tid:1@pid:45)&quot;&quot;&lt;v&quot;45&quot;&gt;&gt;&lt;tr(@tid:1@pid:46)&quot;&quot;&lt;v&quot;46&quot;&gt;&gt;&lt;tr(@tid:1@pid:47)&quot;&quot;&lt;v&quot;47&quot;&gt;&gt;&lt;tr(@tid:1@pid:48)&quot;&quot;&lt;v&quot;48&quot;&gt;&gt;&lt;tr(@tid:1@pid:49)&quot;&quot;&lt;v&quot;49&quot;&gt;&gt;&lt;tr(@tid:1@pid:50)&quot;&quot;&lt;v&quot;50&quot;&gt;&gt;&lt;tr(@tid:1@pid:51)&quot;&quot;&lt;v&quot;51&quot;&gt;&gt;&lt;tr(@tid:1@pid:52)&quot;&quot;&lt;v&quot;52&quot;&gt;&gt;&lt;tr(@tid:1@pid:53)&quot;&quot;&lt;v&quot;53&quot;&gt;&gt;&lt;tr(@tid:1@pid:54)&quot;&quot;&lt;v&quot;54&quot;&gt;&gt;&lt;tr(@tid:1@pid:55)&quot;&quot;&lt;v&quot;55&quot;&gt;&gt;&lt;tr(@tid:1@pid:56)&quot;&quot;&lt;v&quot;56&quot;&gt;&gt;&lt;tr(@tid:1@pid:57)&quot;&quot;&lt;v&quot;57&quot;&gt;&gt;&lt;tr(@tid:1@pid:58)&quot;&quot;&lt;v&quot;58&quot;&gt;&gt;&lt;tr(@tid:1@pid:59)&quot;&quot;&lt;v&quot;59&quot;&gt;&gt;&lt;tr(@tid:1@pid:60)&quot;&quot;&lt;v&quot;60&quot;&gt;&gt;&lt;tr(@tid:1@pid:61)&quot;&quot;&lt;v&quot;61&quot;&gt;&gt;&lt;tr(@tid:1@pid:62)&quot;&quot;&lt;v&quot;62&quot;&gt;&gt;&lt;tr(@tid:1@pid:63)&quot;&quot;&lt;v&quot;63&quot;&gt;&gt;&lt;tr(@tid:1@pid:64)&quot;&quot;&lt;v&quot;64&quot;&gt;&gt;&lt;tr(@tid:1@pid:65)&quot;&quot;&lt;v&quot;65&quot;&gt;&gt;&lt;tr(@tid:1@pid:66)&quot;&quot;&lt;v&quot;66&quot;&gt;&gt;&lt;tr(@tid:1@pid:67)&quot;&quot;&lt;v&quot;67&quot;&gt;&gt;&lt;tr(@tid:1@pid:68)&quot;&quot;&lt;v&quot;68&quot;&gt;&gt;&lt;tr(@tid:1@pid:69)&quot;&quot;&lt;v&quot;69&quot;&gt;&gt;&lt;tr(@tid:1@pid:70)&quot;&quot;&lt;v&quot;70&quot;&gt;&gt;&lt;tr(@tid:1@pid:71)&quot;&quot;&lt;v&quot;71&quot;&gt;&gt;&lt;tr(@tid:1@pid:72)&quot;&quot;&lt;v&quot;72&quot;&gt;&gt;&lt;tr(@tid:1@pid:73)&quot;&quot;&lt;v&quot;73&quot;&gt;&gt;&lt;tr(@tid:1@pid:74)&quot;&quot;&lt;v&quot;74&quot;&gt;&gt;&lt;tr(@tid:1@pid:75)&quot;&quot;&lt;v&quot;75&quot;&gt;&gt;&lt;tr(@tid:1@pid:76)&quot;&quot;&lt;v&quot;76&quot;&gt;&gt;&lt;tr(@tid:1@pid:77)&quot;&quot;&lt;v&quot;77&quot;&gt;&gt;&lt;tr(@tid:1@pid:78)&quot;&quot;&lt;v&quot;78&quot;&gt;&gt;&lt;tr(@tid:1@pid:79)&quot;&quot;&lt;v&quot;79&quot;&gt;&gt;&lt;tr(@tid:1@pid:80)&quot;&quot;&lt;v&quot;80&quot;&gt;&gt;&lt;tr(@tid:1@pid:81)&quot;&quot;&lt;v&quot;81&quot;&gt;&gt;&lt;tr(@tid:1@pid:82)&quot;&quot;&lt;v&quot;82&quot;&gt;&gt;&lt;tr(@tid:1@pid:83)&quot;&quot;&lt;v&quot;83&quot;&gt;&gt;&lt;tr(@tid:1@pid:84)&quot;&quot;&lt;v&quot;84&quot;&gt;&gt;&lt;tr(@tid:1@pid:85)&quot;&quot;&lt;v&quot;85&quot;&gt;&gt;&lt;tr(@tid:1@pid:86)&quot;&quot;&lt;v&quot;86&quot;&gt;&gt;&lt;tr(@tid:1@pid:87)&quot;&quot;&lt;v&quot;87&quot;&gt;&gt;&lt;tr(@tid:1@pid:88)&quot;&quot;&lt;v&quot;88&quot;&gt;&gt;&lt;tr(@tid:1@pid:89)&quot;&quot;&lt;v&quot;89&quot;&gt;&gt;&lt;tr(@tid:1@pid:90)&quot;&quot;&lt;v&quot;90&quot;&gt;&gt;&lt;tr(@tid:1@pid:91)&quot;&quot;&lt;v&quot;91&quot;&gt;&gt;&lt;tr(@tid:1@pid:92)&quot;&quot;&lt;v&quot;92&quot;&gt;&gt;&lt;tr(@tid:1@pid:93)&quot;&quot;&lt;v&quot;93&quot;&gt;&gt;&lt;tr(@tid:1@pid:94)&quot;&quot;&lt;v&quot;94&quot;&gt;&gt;&lt;tr(@tid:1@pid:95)&quot;&quot;&lt;v&quot;95&quot;&gt;&gt;&lt;tr(@tid:1@pid:96)&quot;&quot;&lt;v&quot;96&quot;&gt;&gt;&lt;tr(@tid:1@pid:97)&quot;&quot;&lt;v&quot;97&quot;&gt;&gt;&lt;tr(@tid:1@pid:98)&quot;&quot;&lt;v&quot;98&quot;&gt;&gt;&lt;tr(@tid:1@pid:99)&quot;&quot;&lt;v&quot;99&quot;&gt;&gt;&lt;tr(@tid:1@pid:100)&quot;&quot;&lt;v&quot;100&quot;&gt;&gt;&lt;tr(@tid:2@pid:1)&quot;&quot;&lt;v&quot;101&quot;&gt;&gt;&lt;tr(@tid:2@pid:2)&quot;&quot;&lt;v&quot;102&quot;&gt;&gt;&lt;tr(@tid:2@pid:3)&quot;&quot;&lt;v&quot;103&quot;&gt;&gt;&lt;tr(@tid:2@pid:4)&quot;&quot;&lt;v&quot;104&quot;&gt;&gt;&lt;tr(@tid:2@pid:5)&quot;&quot;&lt;v&quot;105&quot;&gt;&gt;&lt;tr(@tid:2@pid:6)&quot;&quot;&lt;v&quot;106&quot;&gt;&gt;&lt;tr(@tid:2@pid:7)&quot;&quot;&lt;v&quot;107&quot;&gt;&gt;&lt;tr(@tid:2@pid:8)&quot;&quot;&lt;v&quot;108&quot;&gt;&gt;&lt;tr(@tid:2@pid:9)&quot;&quot;&lt;v&quot;109&quot;&gt;&gt;&lt;tr(@tid:2@pid:10)&quot;&quot;&lt;v&quot;110&quot;&gt;&gt;&lt;tr(@tid:2@pid:11)&quot;&quot;&lt;v&quot;111&quot;&gt;&gt;&lt;tr(@tid:2@pid:12)&quot;&quot;&lt;v&quot;112&quot;&gt;&gt;&lt;tr(@tid:2@pid:13)&quot;&quot;&lt;v&quot;113&quot;&gt;&gt;&lt;tr(@tid:2@pid:14)&quot;&quot;&lt;v&quot;114&quot;&gt;&gt;&lt;tr(@tid:2@pid:15)&quot;&quot;&lt;v&quot;115&quot;&gt;&gt;&lt;tr(@tid:2@pid:16)&quot;&quot;&lt;v&quot;116&quot;&gt;&gt;&lt;tr(@tid:2@pid:17)&quot;&quot;&lt;v&quot;117&quot;&gt;&gt;&lt;tr(@tid:2@pid:18)&quot;&quot;&lt;v&quot;118&quot;&gt;&gt;&lt;tr(@tid:2@pid:19)&quot;&quot;&lt;v&quot;119&quot;&gt;&gt;&lt;tr(@tid:2@pid:20)&quot;&quot;&lt;v&quot;120&quot;&gt;&gt;&lt;tr(@tid:2@pid:21)&quot;&quot;&lt;v&quot;121&quot;&gt;&gt;&lt;tr(@tid:2@pid:22)&quot;&quot;&lt;v&quot;122&quot;&gt;&gt;&lt;tr(@tid:2@pid:23)&quot;&quot;&lt;v&quot;123&quot;&gt;&gt;&lt;tr(@tid:2@pid:24)&quot;&quot;&lt;v&quot;124&quot;&gt;&gt;&lt;tr(@tid:2@pid:25)&quot;&quot;&lt;v&quot;125&quot;&gt;&gt;&lt;tr(@tid:2@pid:26)&quot;&quot;&lt;v&quot;126&quot;&gt;&gt;&lt;tr(@tid:2@pid:27)&quot;&quot;&lt;v&quot;127&quot;&gt;&gt;&lt;tr(@tid:2@pid:28)&quot;&quot;&lt;v&quot;128&quot;&gt;&gt;&lt;tr(@tid:2@pid:29)&quot;&quot;&lt;v&quot;129&quot;&gt;&gt;&lt;tr(@tid:2@pid:30)&quot;&quot;&lt;v&quot;130&quot;&gt;&gt;&lt;tr(@tid:2@pid:31)&quot;&quot;&lt;v&quot;131&quot;&gt;&gt;&lt;tr(@tid:2@pid:32)&quot;&quot;&lt;v&quot;132&quot;&gt;&gt;&lt;tr(@tid:2@pid:33)&quot;&quot;&lt;v&quot;133&quot;&gt;&gt;&lt;tr(@tid:2@pid:34)&quot;&quot;&lt;v&quot;134&quot;&gt;&gt;&lt;tr(@tid:2@pid:35)&quot;&quot;&lt;v&quot;135&quot;&gt;&gt;&lt;tr(@tid:2@pid:36)&quot;&quot;&lt;v&quot;136&quot;&gt;&gt;&lt;tr(@tid:2@pid:37)&quot;&quot;&lt;v&quot;137&quot;&gt;&gt;&lt;tr(@tid:2@pid:38)&quot;&quot;&lt;v&quot;138&quot;&gt;&gt;&lt;tr(@tid:2@pid:39)&quot;&quot;&lt;v&quot;139&quot;&gt;&gt;&lt;tr(@tid:2@pid:40)&quot;&quot;&lt;v&quot;140&quot;&gt;&gt;&lt;tr(@tid:2@pid:41)&quot;&quot;&lt;v&quot;141&quot;&gt;&gt;&lt;tr(@tid:2@pid:42)&quot;&quot;&lt;v&quot;142&quot;&gt;&gt;&lt;tr(@tid:2@pid:43)&quot;&quot;&lt;v&quot;143&quot;&gt;&gt;&lt;tr(@tid:2@pid:44)&quot;&quot;&lt;v&quot;144&quot;&gt;&gt;&lt;tr(@tid:2@pid:45)&quot;&quot;&lt;v&quot;145&quot;&gt;&gt;&lt;tr(@tid:2@pid:46)&quot;&quot;&lt;v&quot;146&quot;&gt;&gt;&lt;tr(@tid:2@pid:47)&quot;&quot;&lt;v&quot;147&quot;&gt;&gt;&lt;tr(@tid:2@pid:48)&quot;&quot;&lt;v&quot;148&quot;&gt;&gt;&lt;tr(@tid:2@pid:49)&quot;&quot;&lt;v&quot;149&quot;&gt;&gt;&lt;tr(@tid:2@pid:50)&quot;&quot;&lt;v&quot;150&quot;&gt;&gt;&lt;tr(@tid:2@pid:51)&quot;&quot;&lt;v&quot;151&quot;&gt;&gt;&lt;tr(@tid:2@pid:52)&quot;&quot;&lt;v&quot;152&quot;&gt;&gt;&lt;tr(@tid:2@pid:53)&quot;&quot;&lt;v&quot;153&quot;&gt;&gt;&lt;tr(@tid:2@pid:54)&quot;&quot;&lt;v&quot;154&quot;&gt;&gt;&lt;tr(@tid:2@pid:55)&quot;&quot;&lt;v&quot;155&quot;&gt;&gt;&lt;tr(@tid:2@pid:56)&quot;&quot;&lt;v&quot;156&quot;&gt;&gt;&lt;tr(@tid:2@pid:57)&quot;&quot;&lt;v&quot;157&quot;&gt;&gt;&lt;tr(@tid:2@pid:58)&quot;&quot;&lt;v&quot;158&quot;&gt;&gt;&lt;tr(@tid:2@pid:59)&quot;&quot;&lt;v&quot;159&quot;&gt;&gt;&lt;tr(@tid:2@pid:60)&quot;&quot;&lt;v&quot;160&quot;&gt;&gt;&lt;tr(@tid:2@pid:61)&quot;&quot;&lt;v&quot;161&quot;&gt;&gt;&lt;tr(@tid:2@pid:62)&quot;&quot;&lt;v&quot;162&quot;&gt;&gt;&lt;tr(@tid:2@pid:63)&quot;&quot;&lt;v&quot;163&quot;&gt;&gt;&lt;tr(@tid:2@pid:64)&quot;&quot;&lt;v&quot;164&quot;&gt;&gt;&lt;tr(@tid:2@pid:65)&quot;&quot;&lt;v&quot;165&quot;&gt;&gt;&lt;tr(@tid:2@pid:66)&quot;&quot;&lt;v&quot;166&quot;&gt;&gt;&lt;tr(@tid:2@pid:67)&quot;&quot;&lt;v&quot;167&quot;&gt;&gt;&lt;tr(@tid:2@pid:68)&quot;&quot;&lt;v&quot;168&quot;&gt;&gt;&lt;tr(@tid:2@pid:69)&quot;&quot;&lt;v&quot;169&quot;&gt;&gt;&lt;tr(@tid:2@pid:70)&quot;&quot;&lt;v&quot;170&quot;&gt;&gt;&lt;tr(@tid:2@pid:71)&quot;&quot;&lt;v&quot;171&quot;&gt;&gt;&lt;tr(@tid:2@pid:72)&quot;&quot;&lt;v&quot;172&quot;&gt;&gt;&lt;tr(@tid:2@pid:73)&quot;&quot;&lt;v&quot;173&quot;&gt;&gt;&lt;tr(@tid:2@pid:74)&quot;&quot;&lt;v&quot;174&quot;&gt;&gt;&lt;tr(@tid:2@pid:75)&quot;&quot;&lt;v&quot;175&quot;&gt;&gt;&lt;tr(@tid:2@pid:76)&quot;&quot;&lt;v&quot;176&quot;&gt;&gt;&lt;tr(@tid:2@pid:77)&quot;&quot;&lt;v&quot;177&quot;&gt;&gt;&lt;tr(@tid:2@pid:78)&quot;&quot;&lt;v&quot;178&quot;&gt;&gt;&lt;tr(@tid:2@pid:79)&quot;&quot;&lt;v&quot;179&quot;&gt;&gt;&lt;tr(@tid:2@pid:80)&quot;&quot;&lt;v&quot;180&quot;&gt;&gt;&lt;tr(@tid:2@pid:81)&quot;&quot;&lt;v&quot;181&quot;&gt;&gt;&lt;tr(@tid:2@pid:82)&quot;&quot;&lt;v&quot;182&quot;&gt;&gt;&lt;tr(@tid:2@pid:83)&quot;&quot;&lt;v&quot;183&quot;&gt;&gt;&lt;tr(@tid:2@pid:84)&quot;&quot;&lt;v&quot;184&quot;&gt;&gt;&lt;tr(@tid:2@pid:85)&quot;&quot;&lt;v&quot;185&quot;&gt;&gt;&lt;tr(@tid:2@pid:86)&quot;&quot;&lt;v&quot;186&quot;&gt;&gt;&lt;tr(@tid:2@pid:87)&quot;&quot;&lt;v&quot;187&quot;&gt;&gt;&lt;tr(@tid:2@pid:88)&quot;&quot;&lt;v&quot;188&quot;&gt;&gt;&lt;tr(@tid:2@pid:89)&quot;&quot;&lt;v&quot;189&quot;&gt;&gt;&lt;tr(@tid:2@pid:90)&quot;&quot;&lt;v&quot;190&quot;&gt;&gt;&lt;tr(@tid:2@pid:91)&quot;&quot;&lt;v&quot;191&quot;&gt;&gt;&lt;tr(@tid:2@pid:92)&quot;&quot;&lt;v&quot;192&quot;&gt;&gt;&lt;tr(@tid:2@pid:93)&quot;&quot;&lt;v&quot;193&quot;&gt;&gt;&lt;tr(@tid:2@pid:94)&quot;&quot;&lt;v&quot;194&quot;&gt;&gt;&lt;tr(@tid:2@pid:95)&quot;&quot;&lt;v&quot;195&quot;&gt;&gt;&lt;tr(@tid:2@pid:96)&quot;&quot;&lt;v&quot;196&quot;&gt;&gt;&lt;tr(@tid:2@pid:97)&quot;&quot;&lt;v&quot;197&quot;&gt;&gt;&lt;tr(@tid:2@pid:98)&quot;&quot;&lt;v&quot;198&quot;&gt;&gt;&lt;tr(@tid:2@pid:99)&quot;&quot;&lt;v&quot;199&quot;&gt;&gt;&lt;tr(@tid:2@pid:100)&quot;&quot;&lt;v&quot;200&quot;&gt;&gt;&gt;&lt;people&quot;&quot;&lt;p(@id:101)&quot;&quot;&lt;f(@i:0)&quot;Keypad&quot;&gt;&lt;f(@i:1)&quot;1&quot;&gt;&gt;&lt;p(@id:102)&quot;&quot;&lt;f(@i:0)&quot;Keypad&quot;&gt;&lt;f(@i:1)&quot;2&quot;&gt;&gt;&lt;p(@id:103)&quot;&quot;&lt;f(@i:0)&quot;Keypad&quot;&gt;&lt;f(@i:1)&quot;3&quot;&gt;&gt;&lt;p(@id:104)&quot;&quot;&lt;f(@i:0)&quot;Keypad&quot;&gt;&lt;f(@i:1)&quot;4&quot;&gt;&gt;&lt;p(@id:105)&quot;&quot;&lt;f(@i:0)&quot;Keypad&quot;&gt;&lt;f(@i:1)&quot;5&quot;&gt;&gt;&lt;p(@id:106)&quot;&quot;&lt;f(@i:0)&quot;Keypad&quot;&gt;&lt;f(@i:1)&quot;6&quot;&gt;&gt;&lt;p(@id:107)&quot;&quot;&lt;f(@i:0)&quot;Keypad&quot;&gt;&lt;f(@i:1)&quot;7&quot;&gt;&gt;&lt;p(@id:108)&quot;&quot;&lt;f(@i:0)&quot;Keypad&quot;&gt;&lt;f(@i:1)&quot;8&quot;&gt;&gt;&lt;p(@id:109)&quot;&quot;&lt;f(@i:0)&quot;Keypad&quot;&gt;&lt;f(@i:1)&quot;9&quot;&gt;&gt;&lt;p(@id:110)&quot;&quot;&lt;f(@i:0)&quot;Keypad&quot;&gt;&lt;f(@i:1)&quot;10&quot;&gt;&gt;&lt;p(@id:111)&quot;&quot;&lt;f(@i:0)&quot;Keypad&quot;&gt;&lt;f(@i:1)&quot;11&quot;&gt;&gt;&lt;p(@id:112)&quot;&quot;&lt;f(@i:0)&quot;Keypad&quot;&gt;&lt;f(@i:1)&quot;12&quot;&gt;&gt;&lt;p(@id:113)&quot;&quot;&lt;f(@i:0)&quot;Keypad&quot;&gt;&lt;f(@i:1)&quot;13&quot;&gt;&gt;&lt;p(@id:114)&quot;&quot;&lt;f(@i:0)&quot;Keypad&quot;&gt;&lt;f(@i:1)&quot;14&quot;&gt;&gt;&lt;p(@id:115)&quot;&quot;&lt;f(@i:0)&quot;Keypad&quot;&gt;&lt;f(@i:1)&quot;15&quot;&gt;&gt;&lt;p(@id:116)&quot;&quot;&lt;f(@i:0)&quot;Keypad&quot;&gt;&lt;f(@i:1)&quot;16&quot;&gt;&gt;&lt;p(@id:117)&quot;&quot;&lt;f(@i:0)&quot;Keypad&quot;&gt;&lt;f(@i:1)&quot;17&quot;&gt;&gt;&lt;p(@id:118)&quot;&quot;&lt;f(@i:0)&quot;Keypad&quot;&gt;&lt;f(@i:1)&quot;18&quot;&gt;&gt;&lt;p(@id:119)&quot;&quot;&lt;f(@i:0)&quot;Keypad&quot;&gt;&lt;f(@i:1)&quot;19&quot;&gt;&gt;&lt;p(@id:120)&quot;&quot;&lt;f(@i:0)&quot;Keypad&quot;&gt;&lt;f(@i:1)&quot;20&quot;&gt;&gt;&lt;p(@id:121)&quot;&quot;&lt;f(@i:0)&quot;Keypad&quot;&gt;&lt;f(@i:1)&quot;21&quot;&gt;&gt;&lt;p(@id:122)&quot;&quot;&lt;f(@i:0)&quot;Keypad&quot;&gt;&lt;f(@i:1)&quot;22&quot;&gt;&gt;&lt;p(@id:123)&quot;&quot;&lt;f(@i:0)&quot;Keypad&quot;&gt;&lt;f(@i:1)&quot;23&quot;&gt;&gt;&lt;p(@id:124)&quot;&quot;&lt;f(@i:0)&quot;Keypad&quot;&gt;&lt;f(@i:1)&quot;24&quot;&gt;&gt;&lt;p(@id:125)&quot;&quot;&lt;f(@i:0)&quot;Keypad&quot;&gt;&lt;f(@i:1)&quot;25&quot;&gt;&gt;&lt;p(@id:126)&quot;&quot;&lt;f(@i:0)&quot;Keypad&quot;&gt;&lt;f(@i:1)&quot;26&quot;&gt;&gt;&lt;p(@id:127)&quot;&quot;&lt;f(@i:0)&quot;Keypad&quot;&gt;&lt;f(@i:1)&quot;27&quot;&gt;&gt;&lt;p(@id:128)&quot;&quot;&lt;f(@i:0)&quot;Keypad&quot;&gt;&lt;f(@i:1)&quot;28&quot;&gt;&gt;&lt;p(@id:129)&quot;&quot;&lt;f(@i:0)&quot;Keypad&quot;&gt;&lt;f(@i:1)&quot;29&quot;&gt;&gt;&lt;p(@id:130)&quot;&quot;&lt;f(@i:0)&quot;Keypad&quot;&gt;&lt;f(@i:1)&quot;30&quot;&gt;&gt;&lt;p(@id:131)&quot;&quot;&lt;f(@i:0)&quot;Keypad&quot;&gt;&lt;f(@i:1)&quot;31&quot;&gt;&gt;&lt;p(@id:132)&quot;&quot;&lt;f(@i:0)&quot;Keypad&quot;&gt;&lt;f(@i:1)&quot;32&quot;&gt;&gt;&lt;p(@id:133)&quot;&quot;&lt;f(@i:0)&quot;Keypad&quot;&gt;&lt;f(@i:1)&quot;33&quot;&gt;&gt;&lt;p(@id:134)&quot;&quot;&lt;f(@i:0)&quot;Keypad&quot;&gt;&lt;f(@i:1)&quot;34&quot;&gt;&gt;&lt;p(@id:135)&quot;&quot;&lt;f(@i:0)&quot;Keypad&quot;&gt;&lt;f(@i:1)&quot;35&quot;&gt;&gt;&lt;p(@id:136)&quot;&quot;&lt;f(@i:0)&quot;Keypad&quot;&gt;&lt;f(@i:1)&quot;36&quot;&gt;&gt;&lt;p(@id:137)&quot;&quot;&lt;f(@i:0)&quot;Keypad&quot;&gt;&lt;f(@i:1)&quot;37&quot;&gt;&gt;&lt;p(@id:138)&quot;&quot;&lt;f(@i:0)&quot;Keypad&quot;&gt;&lt;f(@i:1)&quot;38&quot;&gt;&gt;&lt;p(@id:139)&quot;&quot;&lt;f(@i:0)&quot;Keypad&quot;&gt;&lt;f(@i:1)&quot;39&quot;&gt;&gt;&lt;p(@id:140)&quot;&quot;&lt;f(@i:0)&quot;Keypad&quot;&gt;&lt;f(@i:1)&quot;40&quot;&gt;&gt;&lt;p(@id:141)&quot;&quot;&lt;f(@i:0)&quot;Keypad&quot;&gt;&lt;f(@i:1)&quot;41&quot;&gt;&gt;&lt;p(@id:142)&quot;&quot;&lt;f(@i:0)&quot;Keypad&quot;&gt;&lt;f(@i:1)&quot;42&quot;&gt;&gt;&lt;p(@id:143)&quot;&quot;&lt;f(@i:0)&quot;Keypad&quot;&gt;&lt;f(@i:1)&quot;43&quot;&gt;&gt;&lt;p(@id:144)&quot;&quot;&lt;f(@i:0)&quot;Keypad&quot;&gt;&lt;f(@i:1)&quot;44&quot;&gt;&gt;&lt;p(@id:145)&quot;&quot;&lt;f(@i:0)&quot;Keypad&quot;&gt;&lt;f(@i:1)&quot;45&quot;&gt;&gt;&lt;p(@id:146)&quot;&quot;&lt;f(@i:0)&quot;Keypad&quot;&gt;&lt;f(@i:1)&quot;46&quot;&gt;&gt;&lt;p(@id:147)&quot;&quot;&lt;f(@i:0)&quot;Keypad&quot;&gt;&lt;f(@i:1)&quot;47&quot;&gt;&gt;&lt;p(@id:148)&quot;&quot;&lt;f(@i:0)&quot;Keypad&quot;&gt;&lt;f(@i:1)&quot;48&quot;&gt;&gt;&lt;p(@id:149)&quot;&quot;&lt;f(@i:0)&quot;Keypad&quot;&gt;&lt;f(@i:1)&quot;49&quot;&gt;&gt;&lt;p(@id:150)&quot;&quot;&lt;f(@i:0)&quot;Keypad&quot;&gt;&lt;f(@i:1)&quot;50&quot;&gt;&gt;&lt;p(@id:151)&quot;&quot;&lt;f(@i:0)&quot;Keypad&quot;&gt;&lt;f(@i:1)&quot;51&quot;&gt;&gt;&lt;p(@id:152)&quot;&quot;&lt;f(@i:0)&quot;Keypad&quot;&gt;&lt;f(@i:1)&quot;52&quot;&gt;&gt;&lt;p(@id:153)&quot;&quot;&lt;f(@i:0)&quot;Keypad&quot;&gt;&lt;f(@i:1)&quot;53&quot;&gt;&gt;&lt;p(@id:154)&quot;&quot;&lt;f(@i:0)&quot;Keypad&quot;&gt;&lt;f(@i:1)&quot;54&quot;&gt;&gt;&lt;p(@id:155)&quot;&quot;&lt;f(@i:0)&quot;Keypad&quot;&gt;&lt;f(@i:1)&quot;55&quot;&gt;&gt;&lt;p(@id:156)&quot;&quot;&lt;f(@i:0)&quot;Keypad&quot;&gt;&lt;f(@i:1)&quot;56&quot;&gt;&gt;&lt;p(@id:157)&quot;&quot;&lt;f(@i:0)&quot;Keypad&quot;&gt;&lt;f(@i:1)&quot;57&quot;&gt;&gt;&lt;p(@id:158)&quot;&quot;&lt;f(@i:0)&quot;Keypad&quot;&gt;&lt;f(@i:1)&quot;58&quot;&gt;&gt;&lt;p(@id:159)&quot;&quot;&lt;f(@i:0)&quot;Keypad&quot;&gt;&lt;f(@i:1)&quot;59&quot;&gt;&gt;&lt;p(@id:160)&quot;&quot;&lt;f(@i:0)&quot;Keypad&quot;&gt;&lt;f(@i:1)&quot;60&quot;&gt;&gt;&lt;p(@id:161)&quot;&quot;&lt;f(@i:0)&quot;Keypad&quot;&gt;&lt;f(@i:1)&quot;61&quot;&gt;&gt;&lt;p(@id:162)&quot;&quot;&lt;f(@i:0)&quot;Keypad&quot;&gt;&lt;f(@i:1)&quot;62&quot;&gt;&gt;&lt;p(@id:163)&quot;&quot;&lt;f(@i:0)&quot;Keypad&quot;&gt;&lt;f(@i:1)&quot;63&quot;&gt;&gt;&lt;p(@id:164)&quot;&quot;&lt;f(@i:0)&quot;Keypad&quot;&gt;&lt;f(@i:1)&quot;64&quot;&gt;&gt;&lt;p(@id:165)&quot;&quot;&lt;f(@i:0)&quot;Keypad&quot;&gt;&lt;f(@i:1)&quot;65&quot;&gt;&gt;&lt;p(@id:166)&quot;&quot;&lt;f(@i:0)&quot;Keypad&quot;&gt;&lt;f(@i:1)&quot;66&quot;&gt;&gt;&lt;p(@id:167)&quot;&quot;&lt;f(@i:0)&quot;Keypad&quot;&gt;&lt;f(@i:1)&quot;67&quot;&gt;&gt;&lt;p(@id:168)&quot;&quot;&lt;f(@i:0)&quot;Keypad&quot;&gt;&lt;f(@i:1)&quot;68&quot;&gt;&gt;&lt;p(@id:169)&quot;&quot;&lt;f(@i:0)&quot;Keypad&quot;&gt;&lt;f(@i:1)&quot;69&quot;&gt;&gt;&lt;p(@id:170)&quot;&quot;&lt;f(@i:0)&quot;Keypad&quot;&gt;&lt;f(@i:1)&quot;70&quot;&gt;&gt;&lt;p(@id:171)&quot;&quot;&lt;f(@i:0)&quot;Keypad&quot;&gt;&lt;f(@i:1)&quot;71&quot;&gt;&gt;&lt;p(@id:172)&quot;&quot;&lt;f(@i:0)&quot;Keypad&quot;&gt;&lt;f(@i:1)&quot;72&quot;&gt;&gt;&lt;p(@id:173)&quot;&quot;&lt;f(@i:0)&quot;Keypad&quot;&gt;&lt;f(@i:1)&quot;73&quot;&gt;&gt;&lt;p(@id:174)&quot;&quot;&lt;f(@i:0)&quot;Keypad&quot;&gt;&lt;f(@i:1)&quot;74&quot;&gt;&gt;&lt;p(@id:175)&quot;&quot;&lt;f(@i:0)&quot;Keypad&quot;&gt;&lt;f(@i:1)&quot;75&quot;&gt;&gt;&lt;p(@id:176)&quot;&quot;&lt;f(@i:0)&quot;Keypad&quot;&gt;&lt;f(@i:1)&quot;76&quot;&gt;&gt;&lt;p(@id:177)&quot;&quot;&lt;f(@i:0)&quot;Keypad&quot;&gt;&lt;f(@i:1)&quot;77&quot;&gt;&gt;&lt;p(@id:178)&quot;&quot;&lt;f(@i:0)&quot;Keypad&quot;&gt;&lt;f(@i:1)&quot;78&quot;&gt;&gt;&lt;p(@id:179)&quot;&quot;&lt;f(@i:0)&quot;Keypad&quot;&gt;&lt;f(@i:1)&quot;79&quot;&gt;&gt;&lt;p(@id:180)&quot;&quot;&lt;f(@i:0)&quot;Keypad&quot;&gt;&lt;f(@i:1)&quot;80&quot;&gt;&gt;&lt;p(@id:181)&quot;&quot;&lt;f(@i:0)&quot;Keypad&quot;&gt;&lt;f(@i:1)&quot;81&quot;&gt;&gt;&lt;p(@id:182)&quot;&quot;&lt;f(@i:0)&quot;Keypad&quot;&gt;&lt;f(@i:1)&quot;82&quot;&gt;&gt;&lt;p(@id:183)&quot;&quot;&lt;f(@i:0)&quot;Keypad&quot;&gt;&lt;f(@i:1)&quot;83&quot;&gt;&gt;&lt;p(@id:184)&quot;&quot;&lt;f(@i:0)&quot;Keypad&quot;&gt;&lt;f(@i:1)&quot;84&quot;&gt;&gt;&lt;p(@id:185)&quot;&quot;&lt;f(@i:0)&quot;Keypad&quot;&gt;&lt;f(@i:1)&quot;85&quot;&gt;&gt;&lt;p(@id:186)&quot;&quot;&lt;f(@i:0)&quot;Keypad&quot;&gt;&lt;f(@i:1)&quot;86&quot;&gt;&gt;&lt;p(@id:187)&quot;&quot;&lt;f(@i:0)&quot;Keypad&quot;&gt;&lt;f(@i:1)&quot;87&quot;&gt;&gt;&lt;p(@id:188)&quot;&quot;&lt;f(@i:0)&quot;Keypad&quot;&gt;&lt;f(@i:1)&quot;88&quot;&gt;&gt;&lt;p(@id:189)&quot;&quot;&lt;f(@i:0)&quot;Keypad&quot;&gt;&lt;f(@i:1)&quot;89&quot;&gt;&gt;&lt;p(@id:190)&quot;&quot;&lt;f(@i:0)&quot;Keypad&quot;&gt;&lt;f(@i:1)&quot;90&quot;&gt;&gt;&lt;p(@id:191)&quot;&quot;&lt;f(@i:0)&quot;Keypad&quot;&gt;&lt;f(@i:1)&quot;91&quot;&gt;&gt;&lt;p(@id:192)&quot;&quot;&lt;f(@i:0)&quot;Keypad&quot;&gt;&lt;f(@i:1)&quot;92&quot;&gt;&gt;&lt;p(@id:193)&quot;&quot;&lt;f(@i:0)&quot;Keypad&quot;&gt;&lt;f(@i:1)&quot;93&quot;&gt;&gt;&lt;p(@id:194)&quot;&quot;&lt;f(@i:0)&quot;Keypad&quot;&gt;&lt;f(@i:1)&quot;94&quot;&gt;&gt;&lt;p(@id:195)&quot;&quot;&lt;f(@i:0)&quot;Keypad&quot;&gt;&lt;f(@i:1)&quot;95&quot;&gt;&gt;&lt;p(@id:196)&quot;&quot;&lt;f(@i:0)&quot;Keypad&quot;&gt;&lt;f(@i:1)&quot;96&quot;&gt;&gt;&lt;p(@id:197)&quot;&quot;&lt;f(@i:0)&quot;Keypad&quot;&gt;&lt;f(@i:1)&quot;97&quot;&gt;&gt;&lt;p(@id:198)&quot;&quot;&lt;f(@i:0)&quot;Keypad&quot;&gt;&lt;f(@i:1)&quot;98&quot;&gt;&gt;&lt;p(@id:199)&quot;&quot;&lt;f(@i:0)&quot;Keypad&quot;&gt;&lt;f(@i:1)&quot;99&quot;&gt;&gt;&lt;p(@id:200)&quot;&quot;&lt;f(@i:0)&quot;Keypad&quot;&gt;&lt;f(@i:1)&quot;100&quot;&gt;&gt;&gt;&lt;fields&quot;&quot;&lt;fld(@i:0)&quot;&quot;&lt;n&quot;First Name&quot;&gt;&gt;&lt;fld(@i:1)&quot;&quot;&lt;n&quot;Last Name&quot;&gt;&gt;&lt;fld(@i:2)&quot;&quot;&lt;n&quot;Entry Disabled&quot;&gt;&gt;&lt;fld(@i:3)&quot;&quot;&lt;n&quot;Participant Group&quot;&gt;&gt;&lt;fld(@i:4)&quot;&quot;&lt;n&quot;Team&quot;&gt;&gt;&lt;fld(@i:5)&quot;&quot;&lt;n&quot;Voting Weight&quot;&gt;&gt;&gt;&gt;&lt;chart&quot;&quot;&lt;styles&quot;&quot;&gt;&gt;&lt;teams&quot;&quot;&gt;&lt;transceivers&quot;&quot;&lt;t(@id:2@tt:ReplyPlus@n:Transceiver 2)&quot;&quot;&lt;f(@id:c)&quot;3&quot;&gt;&lt;f(@id:comType)&quot;Usb&quot;&gt;&lt;f(@id:com)&quot;[Auto]&quot;&gt;&lt;f(@id:kIdType)&quot;Static&quot;&gt;&lt;f(@id:ac)&quot;false&quot;&gt;&lt;f(@id:bl)&quot;Normal&quot;&gt;&lt;f(@id:dm)&quot;false&quot;&gt;&lt;f(@id:dp)&quot;false&quot;&gt;&lt;f(@id:kMin)&quot;1&quot;&gt;&lt;f(@id:kMax)&quot;250&quot;&gt;&lt;f(@id:pl)&quot;EuMax&quot;&gt;&lt;f(@id:rs)&quot;false&quot;&gt;&lt;f(@id:rr)&quot;false&quot;&gt;&lt;f(@id:sr)&quot;true&quot;&gt;&lt;f(@id:ss)&quot;true&quot;&gt;&lt;f(@id:wa)&quot;Off&quot;&gt;&gt;&gt;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CLOCKTEMPLATE" val="true"/>
  <p:tag name="KPISTOPSPOLLING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_LOCK1" val="cm=0"/>
  <p:tag name="ADJUSTMENT_LOCK2" val="cm=1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_LOCK1" val="cm=0"/>
  <p:tag name="ADJUSTMENT_LOCK2" val="cm=1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_LOCK1" val="cm=1.2"/>
  <p:tag name="ADJUSTMENT_LOCK2" val="cm=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_LOCK1" val="cm=1.2"/>
  <p:tag name="ADJUSTMENT_LOCK2" val="cm=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_LOCK1" val="cm=1.2"/>
  <p:tag name="ADJUSTMENT_LOCK2" val="cm=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_LOCK1" val="cm=1.2"/>
  <p:tag name="ADJUSTMENT_LOCK2" val="cm=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7.xml><?xml version="1.0" encoding="utf-8"?>
<a:theme xmlns:a="http://schemas.openxmlformats.org/drawingml/2006/main" name="TXO template">
  <a:themeElements>
    <a:clrScheme name="Office">
      <a:dk1>
        <a:sysClr val="windowText" lastClr="000000"/>
      </a:dk1>
      <a:lt1>
        <a:srgbClr val="FFFFFF"/>
      </a:lt1>
      <a:dk2>
        <a:srgbClr val="11273F"/>
      </a:dk2>
      <a:lt2>
        <a:srgbClr val="E8E8E8"/>
      </a:lt2>
      <a:accent1>
        <a:srgbClr val="007097"/>
      </a:accent1>
      <a:accent2>
        <a:srgbClr val="51BAC6"/>
      </a:accent2>
      <a:accent3>
        <a:srgbClr val="EFC63A"/>
      </a:accent3>
      <a:accent4>
        <a:srgbClr val="53555A"/>
      </a:accent4>
      <a:accent5>
        <a:srgbClr val="DCDCDC"/>
      </a:accent5>
      <a:accent6>
        <a:srgbClr val="B9E3E8"/>
      </a:accent6>
      <a:hlink>
        <a:srgbClr val="467886"/>
      </a:hlink>
      <a:folHlink>
        <a:srgbClr val="96607D"/>
      </a:folHlink>
    </a:clrScheme>
    <a:fontScheme name="TXO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 err="1" smtClean="0">
            <a:cs typeface="Poppins" panose="000005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7AEDCE0-6100-4752-B24C-89A2C7DDBE10}" vid="{DAD9E3F8-A894-4B6E-B39A-FDB20D7FE882}"/>
    </a:ext>
  </a:extLst>
</a:theme>
</file>

<file path=ppt/theme/theme8.xml><?xml version="1.0" encoding="utf-8"?>
<a:theme xmlns:a="http://schemas.openxmlformats.org/drawingml/2006/main" name="1_TXO template">
  <a:themeElements>
    <a:clrScheme name="Office">
      <a:dk1>
        <a:sysClr val="windowText" lastClr="000000"/>
      </a:dk1>
      <a:lt1>
        <a:srgbClr val="FFFFFF"/>
      </a:lt1>
      <a:dk2>
        <a:srgbClr val="11273F"/>
      </a:dk2>
      <a:lt2>
        <a:srgbClr val="E8E8E8"/>
      </a:lt2>
      <a:accent1>
        <a:srgbClr val="007097"/>
      </a:accent1>
      <a:accent2>
        <a:srgbClr val="51BAC6"/>
      </a:accent2>
      <a:accent3>
        <a:srgbClr val="EFC63A"/>
      </a:accent3>
      <a:accent4>
        <a:srgbClr val="53555A"/>
      </a:accent4>
      <a:accent5>
        <a:srgbClr val="DCDCDC"/>
      </a:accent5>
      <a:accent6>
        <a:srgbClr val="B9E3E8"/>
      </a:accent6>
      <a:hlink>
        <a:srgbClr val="467886"/>
      </a:hlink>
      <a:folHlink>
        <a:srgbClr val="96607D"/>
      </a:folHlink>
    </a:clrScheme>
    <a:fontScheme name="TXO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 err="1" smtClean="0">
            <a:cs typeface="Poppins" panose="000005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7AEDCE0-6100-4752-B24C-89A2C7DDBE10}" vid="{DAD9E3F8-A894-4B6E-B39A-FDB20D7FE882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9185B2ED29D4EB910BA85847568FC" ma:contentTypeVersion="18" ma:contentTypeDescription="Create a new document." ma:contentTypeScope="" ma:versionID="7984ba12b7bea4814c06453fc0246f71">
  <xsd:schema xmlns:xsd="http://www.w3.org/2001/XMLSchema" xmlns:xs="http://www.w3.org/2001/XMLSchema" xmlns:p="http://schemas.microsoft.com/office/2006/metadata/properties" xmlns:ns1="34e61360-48f9-468c-ac63-773b6d92707e" xmlns:ns3="5740a761-4cab-431d-ba23-c79501b55600" targetNamespace="http://schemas.microsoft.com/office/2006/metadata/properties" ma:root="true" ma:fieldsID="1d66f1762a23927c30df45d2641c5108" ns1:_="" ns3:_="">
    <xsd:import namespace="34e61360-48f9-468c-ac63-773b6d92707e"/>
    <xsd:import namespace="5740a761-4cab-431d-ba23-c79501b55600"/>
    <xsd:element name="properties">
      <xsd:complexType>
        <xsd:sequence>
          <xsd:element name="documentManagement">
            <xsd:complexType>
              <xsd:all>
                <xsd:element ref="ns1:QID" minOccurs="0"/>
                <xsd:element ref="ns1:Status" minOccurs="0"/>
                <xsd:element ref="ns3:TaxKeywordTaxHTField" minOccurs="0"/>
                <xsd:element ref="ns3:TaxCatchAll" minOccurs="0"/>
                <xsd:element ref="ns1:MediaServiceMetadata" minOccurs="0"/>
                <xsd:element ref="ns1:MediaServiceFastMetadata" minOccurs="0"/>
                <xsd:element ref="ns1:MediaServiceSearchProperties" minOccurs="0"/>
                <xsd:element ref="ns1:MediaServiceDateTaken" minOccurs="0"/>
                <xsd:element ref="ns1:lcf76f155ced4ddcb4097134ff3c332f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1:MediaServiceBillingMetadata" minOccurs="0"/>
                <xsd:element ref="ns1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61360-48f9-468c-ac63-773b6d92707e" elementFormDefault="qualified">
    <xsd:import namespace="http://schemas.microsoft.com/office/2006/documentManagement/types"/>
    <xsd:import namespace="http://schemas.microsoft.com/office/infopath/2007/PartnerControls"/>
    <xsd:element name="QID" ma:index="0" nillable="true" ma:displayName="QID" ma:indexed="true" ma:internalName="QID" ma:readOnly="false" ma:percentage="FALSE">
      <xsd:simpleType>
        <xsd:restriction base="dms:Number"/>
      </xsd:simpleType>
    </xsd:element>
    <xsd:element name="Status" ma:index="3" nillable="true" ma:displayName="Status" ma:format="Dropdown" ma:internalName="Status" ma:readOnly="false">
      <xsd:simpleType>
        <xsd:restriction base="dms:Choice">
          <xsd:enumeration value="Not started"/>
          <xsd:enumeration value="Web Build"/>
          <xsd:enumeration value="In Progress"/>
          <xsd:enumeration value="Launched"/>
          <xsd:enumeration value="Complete"/>
          <xsd:enumeration value="Delayed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27f3e56-d282-48d1-af59-e5dff1f085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0a761-4cab-431d-ba23-c79501b55600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Enterprise Keywords" ma:fieldId="{23f27201-bee3-471e-b2e7-b64fd8b7ca38}" ma:taxonomyMulti="true" ma:sspId="d27f3e56-d282-48d1-af59-e5dff1f085b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2314836b-2372-43e1-b668-74631fbbef67}" ma:internalName="TaxCatchAll" ma:showField="CatchAllData" ma:web="5740a761-4cab-431d-ba23-c79501b556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34e61360-48f9-468c-ac63-773b6d92707e" xsi:nil="true"/>
    <QID xmlns="34e61360-48f9-468c-ac63-773b6d92707e" xsi:nil="true"/>
    <TaxKeywordTaxHTField xmlns="5740a761-4cab-431d-ba23-c79501b55600">
      <Terms xmlns="http://schemas.microsoft.com/office/infopath/2007/PartnerControls"/>
    </TaxKeywordTaxHTField>
    <TaxCatchAll xmlns="5740a761-4cab-431d-ba23-c79501b55600" xsi:nil="true"/>
    <lcf76f155ced4ddcb4097134ff3c332f xmlns="34e61360-48f9-468c-ac63-773b6d92707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D8ACFC9-74E4-4EDC-8089-19ACC7894A64}"/>
</file>

<file path=customXml/itemProps2.xml><?xml version="1.0" encoding="utf-8"?>
<ds:datastoreItem xmlns:ds="http://schemas.openxmlformats.org/officeDocument/2006/customXml" ds:itemID="{B4524D67-1075-4405-91AE-99B2537A6913}"/>
</file>

<file path=customXml/itemProps3.xml><?xml version="1.0" encoding="utf-8"?>
<ds:datastoreItem xmlns:ds="http://schemas.openxmlformats.org/officeDocument/2006/customXml" ds:itemID="{A3606FC1-FF40-4329-A810-77E8F330D39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85575</TotalTime>
  <Words>6770</Words>
  <Application>Microsoft Macintosh PowerPoint</Application>
  <PresentationFormat>Widescreen</PresentationFormat>
  <Paragraphs>949</Paragraphs>
  <Slides>107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107</vt:i4>
      </vt:variant>
    </vt:vector>
  </HeadingPairs>
  <TitlesOfParts>
    <vt:vector size="128" baseType="lpstr">
      <vt:lpstr>Aptos</vt:lpstr>
      <vt:lpstr>Aptos Display</vt:lpstr>
      <vt:lpstr>Arial</vt:lpstr>
      <vt:lpstr>Calibri</vt:lpstr>
      <vt:lpstr>Calibri Light</vt:lpstr>
      <vt:lpstr>Cambria Math</vt:lpstr>
      <vt:lpstr>Corbel</vt:lpstr>
      <vt:lpstr>Courier New</vt:lpstr>
      <vt:lpstr>Poppins</vt:lpstr>
      <vt:lpstr>Symbol</vt:lpstr>
      <vt:lpstr>Times New Roman</vt:lpstr>
      <vt:lpstr>Wingdings</vt:lpstr>
      <vt:lpstr>Wingdings 2</vt:lpstr>
      <vt:lpstr>1_Default Design</vt:lpstr>
      <vt:lpstr>Custom Design</vt:lpstr>
      <vt:lpstr>Office Theme</vt:lpstr>
      <vt:lpstr>1_Office Theme</vt:lpstr>
      <vt:lpstr>2_Office Theme</vt:lpstr>
      <vt:lpstr>Frame</vt:lpstr>
      <vt:lpstr>TXO template</vt:lpstr>
      <vt:lpstr>1_TXO template</vt:lpstr>
      <vt:lpstr>CDK4/6 Inhibitors in the Management of HR-Positive Breast Cancer</vt:lpstr>
      <vt:lpstr>Faculty</vt:lpstr>
      <vt:lpstr>Ms Fischer — Disclosures</vt:lpstr>
      <vt:lpstr>Ms Marti-Smith — Disclosures</vt:lpstr>
      <vt:lpstr>Dr O’Regan — Disclosures</vt:lpstr>
      <vt:lpstr>Dr Nanda — Disclosures</vt:lpstr>
      <vt:lpstr>Commercial Support</vt:lpstr>
      <vt:lpstr>PowerPoint Presentation</vt:lpstr>
      <vt:lpstr>Agenda</vt:lpstr>
      <vt:lpstr>Agenda</vt:lpstr>
      <vt:lpstr>The Advent of CDK 4/6 Inhibitors</vt:lpstr>
      <vt:lpstr>CDK 4/6 Inhibitors in High-Risk Early-Stage Disease</vt:lpstr>
      <vt:lpstr>Agenda</vt:lpstr>
      <vt:lpstr>Risk Assessment for Patients with HR+/HER2- Early Breast Cancer (BC): Rationale for CDK4/6 Inhibitors in Those at High Risk for Recurrence</vt:lpstr>
      <vt:lpstr>Clinicopathologic Factors Impacting Risk of Recurrence in HR+/HER2- Early-Stage Breast Cancer</vt:lpstr>
      <vt:lpstr>Summary of Longterm Outcomes by Treatment</vt:lpstr>
      <vt:lpstr>Mechanism of Action of CDK4/6 Inhibitors and  Rationale for Adding CDK4/6i to ET</vt:lpstr>
      <vt:lpstr>Adjuvant CDK4/6 Inhibitors</vt:lpstr>
      <vt:lpstr>Case Presentation</vt:lpstr>
      <vt:lpstr>Case Presentation: EBC</vt:lpstr>
      <vt:lpstr>Case Presentation: EBC</vt:lpstr>
      <vt:lpstr>Discussion Questions</vt:lpstr>
      <vt:lpstr>Agenda</vt:lpstr>
      <vt:lpstr>PowerPoint Presentation</vt:lpstr>
      <vt:lpstr>Case history</vt:lpstr>
      <vt:lpstr>Recurrence rates for early hormone receptor (HR)-positive breast cancer</vt:lpstr>
      <vt:lpstr>Meta-analysis of CDKi adjuvant trials</vt:lpstr>
      <vt:lpstr>MonarchE: Study design</vt:lpstr>
      <vt:lpstr>MonarchE: Outcomes at 7 years </vt:lpstr>
      <vt:lpstr>NATALEE: Study design</vt:lpstr>
      <vt:lpstr>NATALEE: Outcomes at 5 years </vt:lpstr>
      <vt:lpstr>MonarchE and NATALEE: Adverse events</vt:lpstr>
      <vt:lpstr>FDA-approved indications and identification of appropriate candidates</vt:lpstr>
      <vt:lpstr>Case History</vt:lpstr>
      <vt:lpstr>Discussion Questions</vt:lpstr>
      <vt:lpstr>Agenda</vt:lpstr>
      <vt:lpstr>Practical Considerations with CDK4/6 Inhibitors</vt:lpstr>
      <vt:lpstr>Optimal dosing and dose-adjustment strategies for CDK4/6 inhibitors in patients with localized and metastatic BC</vt:lpstr>
      <vt:lpstr>Recommended duration of CDK4/6 inhibitor therapy in the adjuvant setting: Abemaciclib and Ribociclib </vt:lpstr>
      <vt:lpstr>Approaches for encouraging and assessing adherence in patients receiving CDK4/6 inhibitor therapy </vt:lpstr>
      <vt:lpstr>Drug-drug interactions to consider with CDK4/6 inhibitor therapy </vt:lpstr>
      <vt:lpstr>Case Presentation</vt:lpstr>
      <vt:lpstr>A 53 y/o female with HR-positive, HER2-negative breast cancer: Adjuvant CDK4/6 inhibitor therapy </vt:lpstr>
      <vt:lpstr>PowerPoint Presentation</vt:lpstr>
      <vt:lpstr>PowerPoint Presentation</vt:lpstr>
      <vt:lpstr>Agenda</vt:lpstr>
      <vt:lpstr>Cytopenias Associated  with CDK4/6 Inhibitors</vt:lpstr>
      <vt:lpstr>Clinical Overview &amp; Toxicities</vt:lpstr>
      <vt:lpstr>CDK 4/6 Inhibitor Mechanism </vt:lpstr>
      <vt:lpstr>Incidence of Grade 3-4 Neutropenia</vt:lpstr>
      <vt:lpstr>Predictability &amp; Reversibility</vt:lpstr>
      <vt:lpstr>Monitoring Protocols</vt:lpstr>
      <vt:lpstr>Change in Common Terminology Criteria for Adverse Events</vt:lpstr>
      <vt:lpstr>Interruption vs. Discontinuation</vt:lpstr>
      <vt:lpstr>Supportive Care Considerations</vt:lpstr>
      <vt:lpstr>Case Presentation</vt:lpstr>
      <vt:lpstr>Case Study</vt:lpstr>
      <vt:lpstr>Management &amp; Takeaway</vt:lpstr>
      <vt:lpstr>Agenda</vt:lpstr>
      <vt:lpstr>CDK4/6 Inhibitors in HR+/HER2  Metastatic BC (MBC)</vt:lpstr>
      <vt:lpstr>HR+ MBC: Frontline Therapy with AI +/- CDK4/6i </vt:lpstr>
      <vt:lpstr>Treatment in Second Line Setting  After Progression on CDK4/6 Inhibition</vt:lpstr>
      <vt:lpstr>CDK4/6i post Progression on CDK4/6i:  The postMONARCH Randomized Phase 3 Trial</vt:lpstr>
      <vt:lpstr>CDK4/6i After Progression on First-Line CDK4/6i</vt:lpstr>
      <vt:lpstr>INAVO120:  Palbo + Fulvestrant +/- Inavolisib in Patients with  PIK3CAm progressing ≤ 12 mos of completing adjuvant ET</vt:lpstr>
      <vt:lpstr>INAVO120:  Palbo + Fulvestrant +/- Inavolisib</vt:lpstr>
      <vt:lpstr>Ember 3 Trial: Imlunestrant (oral SERD) vs SOC ET</vt:lpstr>
      <vt:lpstr>EMBER-3: Imlunestrant +/- Abemaciclib</vt:lpstr>
      <vt:lpstr>VIKTORIA-1: Randomized Phase 3 Trial of ET + CDK4/6i  +/- Gedatolisib (pan PI3K and mTORC1/2 Inhibitor)</vt:lpstr>
      <vt:lpstr>Case Presentation</vt:lpstr>
      <vt:lpstr>Case: HR+/HER2- MBC</vt:lpstr>
      <vt:lpstr>Case: HR+/HER2- MBC Continued</vt:lpstr>
      <vt:lpstr>Discussion Questions</vt:lpstr>
      <vt:lpstr>Agenda</vt:lpstr>
      <vt:lpstr>GI Adverse Events Documented with CDK4/6 Inhibitors</vt:lpstr>
      <vt:lpstr> Rates of various GI issues in patients taking CDK4/6 inhibitor therapy </vt:lpstr>
      <vt:lpstr>Strategies to mitigate and manage treatment-related GI AEs with CDK4/6 inhibitors</vt:lpstr>
      <vt:lpstr>The TRADE study: A phase 2 trial to assess the tolerability of abemaciclib dose escalation in early-stage HR+/HER2- breast cancer</vt:lpstr>
      <vt:lpstr> Role of nutritional counseling and diet modifications during CDK4/6 inhibitor treatment </vt:lpstr>
      <vt:lpstr>Case Presentation</vt:lpstr>
      <vt:lpstr>  A 51 y/o female with pT1cN2a ER+, PR+, HER2- invasive lobular carcinoma  </vt:lpstr>
      <vt:lpstr>A 51 y/o female with pT1cN2a ER+, PR+, HER2- invasive lobular carcinoma</vt:lpstr>
      <vt:lpstr>Agenda</vt:lpstr>
      <vt:lpstr>PowerPoint Presentation</vt:lpstr>
      <vt:lpstr>Case history</vt:lpstr>
      <vt:lpstr>RIGHT Choice (Phase 2): Ribociclib + endocrine therapy vs chemotherapy for patients with HR+/HER2− advanced breast cancer</vt:lpstr>
      <vt:lpstr>PADMA: Palbociclib plus endocrine therapy versus single agent chemotherapy</vt:lpstr>
      <vt:lpstr>ABIGAIL Trial:  Abemaciclib ± induction paclitaxel in HR+ metastatic breast cancer plus real-world data</vt:lpstr>
      <vt:lpstr>CDK4/6i versus chemotherapy in HR-positive aggressive disease</vt:lpstr>
      <vt:lpstr>Phase II trial of abemaciclib in patients with HR-positive brain metastases</vt:lpstr>
      <vt:lpstr>Radiotherapy with CDKi in patients with  HR-positive brain metastases</vt:lpstr>
      <vt:lpstr>PATINA: Addition of palbociclib to maintenance HER2 and ER-directed therapy in HR-positive, HER2-positive MBC</vt:lpstr>
      <vt:lpstr>PATINA: Addition of palbociclib to maintenance HER2 and ER-directed therapy in HR-positive, HER2-positive MBC</vt:lpstr>
      <vt:lpstr>Discussion Questions</vt:lpstr>
      <vt:lpstr>Agenda</vt:lpstr>
      <vt:lpstr>Rarer but Potentially Serious Toxicities Associated with One or More CDK 4/6 Inhibitors</vt:lpstr>
      <vt:lpstr>The Rare 5 Safety Concerns</vt:lpstr>
      <vt:lpstr>Managing ILD</vt:lpstr>
      <vt:lpstr>ILD Management Algorithm</vt:lpstr>
      <vt:lpstr>Liver Safety: Monitoring</vt:lpstr>
      <vt:lpstr>Handling Liver Enzyme Stress</vt:lpstr>
      <vt:lpstr>VTE &amp; Blood Clots</vt:lpstr>
      <vt:lpstr>Heart Rhythm: QTc monitoring</vt:lpstr>
      <vt:lpstr>Skin Toxicities</vt:lpstr>
      <vt:lpstr>Case Presentation</vt:lpstr>
      <vt:lpstr>Case Study</vt:lpstr>
      <vt:lpstr>Management &amp; Takeaway</vt:lpstr>
    </vt:vector>
  </TitlesOfParts>
  <Manager/>
  <Company>Research To Practice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To Practice</dc:title>
  <dc:subject/>
  <dc:creator>Research To Practice</dc:creator>
  <cp:keywords/>
  <dc:description/>
  <cp:lastModifiedBy>Silvana Izquierdo</cp:lastModifiedBy>
  <cp:revision>8138</cp:revision>
  <cp:lastPrinted>2020-10-06T19:03:59Z</cp:lastPrinted>
  <dcterms:created xsi:type="dcterms:W3CDTF">2013-03-19T19:50:02Z</dcterms:created>
  <dcterms:modified xsi:type="dcterms:W3CDTF">2026-06-04T12:19:49Z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0x0101004009185B2ED29D4EB910BA85847568FC</vt:lpwstr>
  </property>
</Properties>
</file>