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5.xml" ContentType="application/vnd.openxmlformats-officedocument.theme+xml"/>
  <Override PartName="/ppt/tags/tag15.xml" ContentType="application/vnd.openxmlformats-officedocument.presentationml.tags+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6.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18.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19.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0.xml" ContentType="application/vnd.openxmlformats-officedocument.theme+xml"/>
  <Override PartName="/ppt/tags/tag16.xml" ContentType="application/vnd.openxmlformats-officedocument.presentationml.tags+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21.xml" ContentType="application/vnd.openxmlformats-officedocument.theme+xml"/>
  <Override PartName="/ppt/tags/tag17.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3.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4.xml" ContentType="application/vnd.openxmlformats-officedocument.drawingml.chartshape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25.xml" ContentType="application/vnd.openxmlformats-officedocument.drawingml.chartshape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66" r:id="rId14"/>
    <p:sldMasterId id="2147486133" r:id="rId15"/>
    <p:sldMasterId id="2147486164" r:id="rId16"/>
    <p:sldMasterId id="2147486177" r:id="rId17"/>
    <p:sldMasterId id="2147486208" r:id="rId18"/>
    <p:sldMasterId id="2147486244" r:id="rId19"/>
    <p:sldMasterId id="2147486277" r:id="rId20"/>
    <p:sldMasterId id="2147486296" r:id="rId21"/>
  </p:sldMasterIdLst>
  <p:notesMasterIdLst>
    <p:notesMasterId r:id="rId140"/>
  </p:notesMasterIdLst>
  <p:handoutMasterIdLst>
    <p:handoutMasterId r:id="rId141"/>
  </p:handoutMasterIdLst>
  <p:sldIdLst>
    <p:sldId id="284" r:id="rId22"/>
    <p:sldId id="287" r:id="rId23"/>
    <p:sldId id="288" r:id="rId24"/>
    <p:sldId id="290" r:id="rId25"/>
    <p:sldId id="13408" r:id="rId26"/>
    <p:sldId id="2147483592" r:id="rId27"/>
    <p:sldId id="291" r:id="rId28"/>
    <p:sldId id="2147480704" r:id="rId29"/>
    <p:sldId id="292" r:id="rId30"/>
    <p:sldId id="2147470659" r:id="rId31"/>
    <p:sldId id="13108" r:id="rId32"/>
    <p:sldId id="294" r:id="rId33"/>
    <p:sldId id="295" r:id="rId34"/>
    <p:sldId id="300" r:id="rId35"/>
    <p:sldId id="301" r:id="rId36"/>
    <p:sldId id="302" r:id="rId37"/>
    <p:sldId id="304" r:id="rId38"/>
    <p:sldId id="307" r:id="rId39"/>
    <p:sldId id="309" r:id="rId40"/>
    <p:sldId id="310" r:id="rId41"/>
    <p:sldId id="259" r:id="rId42"/>
    <p:sldId id="276" r:id="rId43"/>
    <p:sldId id="2147471838" r:id="rId44"/>
    <p:sldId id="2147471837" r:id="rId45"/>
    <p:sldId id="2147483614" r:id="rId46"/>
    <p:sldId id="311" r:id="rId47"/>
    <p:sldId id="312" r:id="rId48"/>
    <p:sldId id="316" r:id="rId49"/>
    <p:sldId id="313" r:id="rId50"/>
    <p:sldId id="314" r:id="rId51"/>
    <p:sldId id="2147483644" r:id="rId52"/>
    <p:sldId id="306" r:id="rId53"/>
    <p:sldId id="256" r:id="rId54"/>
    <p:sldId id="257" r:id="rId55"/>
    <p:sldId id="2147483645" r:id="rId56"/>
    <p:sldId id="13407" r:id="rId57"/>
    <p:sldId id="2147483567" r:id="rId58"/>
    <p:sldId id="263" r:id="rId59"/>
    <p:sldId id="303" r:id="rId60"/>
    <p:sldId id="269" r:id="rId61"/>
    <p:sldId id="2146848000" r:id="rId62"/>
    <p:sldId id="281" r:id="rId63"/>
    <p:sldId id="273" r:id="rId64"/>
    <p:sldId id="262" r:id="rId65"/>
    <p:sldId id="2147475213" r:id="rId66"/>
    <p:sldId id="2147480162" r:id="rId67"/>
    <p:sldId id="2147480164" r:id="rId68"/>
    <p:sldId id="2147480165" r:id="rId69"/>
    <p:sldId id="2147480166" r:id="rId70"/>
    <p:sldId id="2147480175" r:id="rId71"/>
    <p:sldId id="2147480176" r:id="rId72"/>
    <p:sldId id="2147480178" r:id="rId73"/>
    <p:sldId id="2147480179" r:id="rId74"/>
    <p:sldId id="280" r:id="rId75"/>
    <p:sldId id="2147480194" r:id="rId76"/>
    <p:sldId id="2147480203" r:id="rId77"/>
    <p:sldId id="2147480198" r:id="rId78"/>
    <p:sldId id="298" r:id="rId79"/>
    <p:sldId id="297" r:id="rId80"/>
    <p:sldId id="2147483647" r:id="rId81"/>
    <p:sldId id="320" r:id="rId82"/>
    <p:sldId id="324" r:id="rId83"/>
    <p:sldId id="317" r:id="rId84"/>
    <p:sldId id="305" r:id="rId85"/>
    <p:sldId id="325" r:id="rId86"/>
    <p:sldId id="326" r:id="rId87"/>
    <p:sldId id="318" r:id="rId88"/>
    <p:sldId id="319" r:id="rId89"/>
    <p:sldId id="2147483646" r:id="rId90"/>
    <p:sldId id="286" r:id="rId91"/>
    <p:sldId id="285" r:id="rId92"/>
    <p:sldId id="272" r:id="rId93"/>
    <p:sldId id="267" r:id="rId94"/>
    <p:sldId id="289" r:id="rId95"/>
    <p:sldId id="293" r:id="rId96"/>
    <p:sldId id="296" r:id="rId97"/>
    <p:sldId id="2147479368" r:id="rId98"/>
    <p:sldId id="2147482838" r:id="rId99"/>
    <p:sldId id="2147482835" r:id="rId100"/>
    <p:sldId id="2147482836" r:id="rId101"/>
    <p:sldId id="2147480205" r:id="rId102"/>
    <p:sldId id="2147480209" r:id="rId103"/>
    <p:sldId id="2147480210" r:id="rId104"/>
    <p:sldId id="2147480212" r:id="rId105"/>
    <p:sldId id="2147480213" r:id="rId106"/>
    <p:sldId id="2147480214" r:id="rId107"/>
    <p:sldId id="2147480217" r:id="rId108"/>
    <p:sldId id="2147480216" r:id="rId109"/>
    <p:sldId id="268" r:id="rId110"/>
    <p:sldId id="279" r:id="rId111"/>
    <p:sldId id="278" r:id="rId112"/>
    <p:sldId id="265" r:id="rId113"/>
    <p:sldId id="2147481762" r:id="rId114"/>
    <p:sldId id="266" r:id="rId115"/>
    <p:sldId id="2147482840" r:id="rId116"/>
    <p:sldId id="258" r:id="rId117"/>
    <p:sldId id="270" r:id="rId118"/>
    <p:sldId id="299" r:id="rId119"/>
    <p:sldId id="2147472671" r:id="rId120"/>
    <p:sldId id="271" r:id="rId121"/>
    <p:sldId id="308" r:id="rId122"/>
    <p:sldId id="274" r:id="rId123"/>
    <p:sldId id="2147480169" r:id="rId124"/>
    <p:sldId id="2147480170" r:id="rId125"/>
    <p:sldId id="2147480172" r:id="rId126"/>
    <p:sldId id="2147480173" r:id="rId127"/>
    <p:sldId id="323" r:id="rId128"/>
    <p:sldId id="261" r:id="rId129"/>
    <p:sldId id="321" r:id="rId130"/>
    <p:sldId id="322" r:id="rId131"/>
    <p:sldId id="275" r:id="rId132"/>
    <p:sldId id="283" r:id="rId133"/>
    <p:sldId id="264" r:id="rId134"/>
    <p:sldId id="277" r:id="rId135"/>
    <p:sldId id="260" r:id="rId136"/>
    <p:sldId id="282" r:id="rId137"/>
    <p:sldId id="315" r:id="rId138"/>
    <p:sldId id="2147480083" r:id="rId139"/>
  </p:sldIdLst>
  <p:sldSz cx="12192000" cy="6858000"/>
  <p:notesSz cx="7772400" cy="10058400"/>
  <p:custDataLst>
    <p:tags r:id="rId14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 id="2" name="David Lyons" initials="DL" lastIdx="1" clrIdx="2">
    <p:extLst>
      <p:ext uri="{19B8F6BF-5375-455C-9EA6-DF929625EA0E}">
        <p15:presenceInfo xmlns:p15="http://schemas.microsoft.com/office/powerpoint/2012/main" userId="S::dlyons@researchtopractice.com::5212feb8-7797-4b82-be7c-c8e60d6273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97C"/>
    <a:srgbClr val="4A6EBB"/>
    <a:srgbClr val="FF40FF"/>
    <a:srgbClr val="DEEBF3"/>
    <a:srgbClr val="0432FF"/>
    <a:srgbClr val="D81635"/>
    <a:srgbClr val="FEAD7B"/>
    <a:srgbClr val="3333CC"/>
    <a:srgbClr val="001D7D"/>
    <a:srgbClr val="9C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164" autoAdjust="0"/>
  </p:normalViewPr>
  <p:slideViewPr>
    <p:cSldViewPr>
      <p:cViewPr varScale="1">
        <p:scale>
          <a:sx n="111" d="100"/>
          <a:sy n="111" d="100"/>
        </p:scale>
        <p:origin x="1056"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notesMaster" Target="notesMasters/notesMaster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handoutMaster" Target="handoutMasters/handoutMaster1.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Sacituzumab govitecan/pembrolizumab</c:v>
                </c:pt>
                <c:pt idx="2">
                  <c:v>Pembrolizumab/gemcitabine/
carboplatin</c:v>
                </c:pt>
                <c:pt idx="3">
                  <c:v>Pembrolizumab/paclitaxel</c:v>
                </c:pt>
                <c:pt idx="4">
                  <c:v>Other</c:v>
                </c:pt>
              </c:strCache>
            </c:strRef>
          </c:cat>
          <c:val>
            <c:numRef>
              <c:f>Sheet1!$B$2:$B$6</c:f>
              <c:numCache>
                <c:formatCode>0%</c:formatCode>
                <c:ptCount val="5"/>
                <c:pt idx="0">
                  <c:v>0.68</c:v>
                </c:pt>
                <c:pt idx="1">
                  <c:v>0.2</c:v>
                </c:pt>
                <c:pt idx="2">
                  <c:v>0.06</c:v>
                </c:pt>
                <c:pt idx="3">
                  <c:v>0.04</c:v>
                </c:pt>
                <c:pt idx="4">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Sacituzumab govitecan</c:v>
                </c:pt>
                <c:pt idx="1">
                  <c:v>Sacituzumab govitecan/pembrolizumab</c:v>
                </c:pt>
                <c:pt idx="2">
                  <c:v>Datopotamab deruxtecan</c:v>
                </c:pt>
                <c:pt idx="4">
                  <c:v>Other </c:v>
                </c:pt>
              </c:strCache>
            </c:strRef>
          </c:cat>
          <c:val>
            <c:numRef>
              <c:f>Sheet1!$B$2:$B$6</c:f>
              <c:numCache>
                <c:formatCode>0%</c:formatCode>
                <c:ptCount val="5"/>
                <c:pt idx="0">
                  <c:v>0.57999999999999996</c:v>
                </c:pt>
                <c:pt idx="1">
                  <c:v>0.22</c:v>
                </c:pt>
                <c:pt idx="2">
                  <c:v>0.1</c:v>
                </c:pt>
                <c:pt idx="3">
                  <c:v>0.02</c:v>
                </c:pt>
                <c:pt idx="4">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 
is more efficacious</c:v>
                </c:pt>
                <c:pt idx="1">
                  <c:v>Efficacy is about the same</c:v>
                </c:pt>
                <c:pt idx="2">
                  <c:v>Sacituzumab govitecan 
is more efficacious</c:v>
                </c:pt>
              </c:strCache>
            </c:strRef>
          </c:cat>
          <c:val>
            <c:numRef>
              <c:f>Sheet1!$B$2:$B$4</c:f>
              <c:numCache>
                <c:formatCode>0%</c:formatCode>
                <c:ptCount val="3"/>
                <c:pt idx="0">
                  <c:v>0.12</c:v>
                </c:pt>
                <c:pt idx="1">
                  <c:v>0.74</c:v>
                </c:pt>
                <c:pt idx="2">
                  <c:v>0.14000000000000001</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Sacituzumab govitecan</c:v>
                </c:pt>
                <c:pt idx="1">
                  <c:v>Trastuzumab deruxtecan</c:v>
                </c:pt>
                <c:pt idx="2">
                  <c:v>Chemotherapy</c:v>
                </c:pt>
              </c:strCache>
            </c:strRef>
          </c:cat>
          <c:val>
            <c:numRef>
              <c:f>Sheet1!$B$2:$B$4</c:f>
              <c:numCache>
                <c:formatCode>0%</c:formatCode>
                <c:ptCount val="3"/>
                <c:pt idx="0">
                  <c:v>0.96</c:v>
                </c:pt>
                <c:pt idx="1">
                  <c:v>0.02</c:v>
                </c:pt>
                <c:pt idx="2">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 
is more tolerable</c:v>
                </c:pt>
                <c:pt idx="1">
                  <c:v>Tolerability is about the same</c:v>
                </c:pt>
                <c:pt idx="2">
                  <c:v>Sacituzumab govitecan 
is more tolerable</c:v>
                </c:pt>
              </c:strCache>
            </c:strRef>
          </c:cat>
          <c:val>
            <c:numRef>
              <c:f>Sheet1!$B$2:$B$4</c:f>
              <c:numCache>
                <c:formatCode>0%</c:formatCode>
                <c:ptCount val="3"/>
                <c:pt idx="0">
                  <c:v>0.46</c:v>
                </c:pt>
                <c:pt idx="1">
                  <c:v>0.34</c:v>
                </c:pt>
                <c:pt idx="2">
                  <c:v>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c:v>
                </c:pt>
                <c:pt idx="1">
                  <c:v>Sacituzumab govitecan</c:v>
                </c:pt>
                <c:pt idx="2">
                  <c:v>No preference</c:v>
                </c:pt>
              </c:strCache>
            </c:strRef>
          </c:cat>
          <c:val>
            <c:numRef>
              <c:f>Sheet1!$B$2:$B$4</c:f>
              <c:numCache>
                <c:formatCode>0%</c:formatCode>
                <c:ptCount val="3"/>
                <c:pt idx="0">
                  <c:v>0.1</c:v>
                </c:pt>
                <c:pt idx="1">
                  <c:v>0.76</c:v>
                </c:pt>
                <c:pt idx="2">
                  <c:v>0.14000000000000001</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c:v>
                </c:pt>
                <c:pt idx="1">
                  <c:v>Sacituzumab govitecan</c:v>
                </c:pt>
                <c:pt idx="2">
                  <c:v>No preference</c:v>
                </c:pt>
              </c:strCache>
            </c:strRef>
          </c:cat>
          <c:val>
            <c:numRef>
              <c:f>Sheet1!$B$2:$B$4</c:f>
              <c:numCache>
                <c:formatCode>0%</c:formatCode>
                <c:ptCount val="3"/>
                <c:pt idx="0">
                  <c:v>0.86</c:v>
                </c:pt>
                <c:pt idx="1">
                  <c:v>0.06</c:v>
                </c:pt>
                <c:pt idx="2">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c:v>
                </c:pt>
                <c:pt idx="1">
                  <c:v>Sacituzumab govitecan</c:v>
                </c:pt>
                <c:pt idx="2">
                  <c:v>No preference</c:v>
                </c:pt>
              </c:strCache>
            </c:strRef>
          </c:cat>
          <c:val>
            <c:numRef>
              <c:f>Sheet1!$B$2:$B$4</c:f>
              <c:numCache>
                <c:formatCode>0%</c:formatCode>
                <c:ptCount val="3"/>
                <c:pt idx="0">
                  <c:v>0.66</c:v>
                </c:pt>
                <c:pt idx="1">
                  <c:v>0.2</c:v>
                </c:pt>
                <c:pt idx="2">
                  <c:v>0.14000000000000001</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Datopotamab deruxtecan</c:v>
                </c:pt>
                <c:pt idx="1">
                  <c:v>Sacituzumab govitecan</c:v>
                </c:pt>
                <c:pt idx="2">
                  <c:v>No preference</c:v>
                </c:pt>
              </c:strCache>
            </c:strRef>
          </c:cat>
          <c:val>
            <c:numRef>
              <c:f>Sheet1!$B$2:$B$4</c:f>
              <c:numCache>
                <c:formatCode>0%</c:formatCode>
                <c:ptCount val="3"/>
                <c:pt idx="0">
                  <c:v>0.02</c:v>
                </c:pt>
                <c:pt idx="1">
                  <c:v>0.9</c:v>
                </c:pt>
                <c:pt idx="2">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c:v>
                </c:pt>
                <c:pt idx="1">
                  <c:v>Yes, all patients</c:v>
                </c:pt>
                <c:pt idx="2">
                  <c:v>Yes, select patients </c:v>
                </c:pt>
              </c:strCache>
            </c:strRef>
          </c:cat>
          <c:val>
            <c:numRef>
              <c:f>Sheet1!$B$2:$B$4</c:f>
              <c:numCache>
                <c:formatCode>0%</c:formatCode>
                <c:ptCount val="3"/>
                <c:pt idx="0">
                  <c:v>0.1</c:v>
                </c:pt>
                <c:pt idx="1">
                  <c:v>0.82</c:v>
                </c:pt>
                <c:pt idx="2">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c:v>
                </c:pt>
                <c:pt idx="1">
                  <c:v>Yes, all patients</c:v>
                </c:pt>
                <c:pt idx="2">
                  <c:v>Yes, select patients</c:v>
                </c:pt>
              </c:strCache>
            </c:strRef>
          </c:cat>
          <c:val>
            <c:numRef>
              <c:f>Sheet1!$B$2:$B$4</c:f>
              <c:numCache>
                <c:formatCode>0%</c:formatCode>
                <c:ptCount val="3"/>
                <c:pt idx="0">
                  <c:v>0.8</c:v>
                </c:pt>
                <c:pt idx="1">
                  <c:v>0.14000000000000001</c:v>
                </c:pt>
                <c:pt idx="2">
                  <c:v>0.06</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Sacituzumab govitecan/pembrolizumab</c:v>
                </c:pt>
                <c:pt idx="1">
                  <c:v>Pembrolizumab/gemcitabine/
carboplatin</c:v>
                </c:pt>
                <c:pt idx="3">
                  <c:v>Chemotherapy</c:v>
                </c:pt>
                <c:pt idx="4">
                  <c:v>Other </c:v>
                </c:pt>
              </c:strCache>
            </c:strRef>
          </c:cat>
          <c:val>
            <c:numRef>
              <c:f>Sheet1!$B$2:$B$6</c:f>
              <c:numCache>
                <c:formatCode>0%</c:formatCode>
                <c:ptCount val="5"/>
                <c:pt idx="0">
                  <c:v>0.7</c:v>
                </c:pt>
                <c:pt idx="1">
                  <c:v>0.2</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Grade 1</c:v>
                </c:pt>
                <c:pt idx="1">
                  <c:v>Grade 2</c:v>
                </c:pt>
                <c:pt idx="2">
                  <c:v>Grade 3</c:v>
                </c:pt>
                <c:pt idx="3">
                  <c:v>Grade 4</c:v>
                </c:pt>
              </c:strCache>
            </c:strRef>
          </c:cat>
          <c:val>
            <c:numRef>
              <c:f>Sheet1!$B$2:$B$5</c:f>
              <c:numCache>
                <c:formatCode>0%</c:formatCode>
                <c:ptCount val="4"/>
                <c:pt idx="0">
                  <c:v>0.12</c:v>
                </c:pt>
                <c:pt idx="1">
                  <c:v>0.74</c:v>
                </c:pt>
                <c:pt idx="2">
                  <c:v>0.14000000000000001</c:v>
                </c:pt>
                <c:pt idx="3">
                  <c:v>0</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Sacituzumab govitecan/pembrolizumab</c:v>
                </c:pt>
                <c:pt idx="1">
                  <c:v>Olaparib</c:v>
                </c:pt>
                <c:pt idx="2">
                  <c:v>Pembrolizumab/gemcitabine/
carboplatin</c:v>
                </c:pt>
                <c:pt idx="4">
                  <c:v>Chemotherapy</c:v>
                </c:pt>
                <c:pt idx="5">
                  <c:v>Pembrolizumab/paclitaxel</c:v>
                </c:pt>
                <c:pt idx="6">
                  <c:v>Other </c:v>
                </c:pt>
              </c:strCache>
            </c:strRef>
          </c:cat>
          <c:val>
            <c:numRef>
              <c:f>Sheet1!$B$2:$B$8</c:f>
              <c:numCache>
                <c:formatCode>0%</c:formatCode>
                <c:ptCount val="7"/>
                <c:pt idx="0">
                  <c:v>0.38</c:v>
                </c:pt>
                <c:pt idx="1">
                  <c:v>0.32</c:v>
                </c:pt>
                <c:pt idx="2">
                  <c:v>0.18</c:v>
                </c:pt>
                <c:pt idx="3">
                  <c:v>0.04</c:v>
                </c:pt>
                <c:pt idx="4">
                  <c:v>0.02</c:v>
                </c:pt>
                <c:pt idx="5">
                  <c:v>0.02</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Sacituzumab govitecan/pembrolizumab</c:v>
                </c:pt>
                <c:pt idx="1">
                  <c:v>Pembrolizumab/gemcitabine/
carboplatin</c:v>
                </c:pt>
                <c:pt idx="2">
                  <c:v>Olaparib</c:v>
                </c:pt>
                <c:pt idx="4">
                  <c:v>Chemotherapy</c:v>
                </c:pt>
                <c:pt idx="5">
                  <c:v>Other</c:v>
                </c:pt>
              </c:strCache>
            </c:strRef>
          </c:cat>
          <c:val>
            <c:numRef>
              <c:f>Sheet1!$B$2:$B$7</c:f>
              <c:numCache>
                <c:formatCode>0%</c:formatCode>
                <c:ptCount val="6"/>
                <c:pt idx="0">
                  <c:v>0.54</c:v>
                </c:pt>
                <c:pt idx="1">
                  <c:v>0.28000000000000003</c:v>
                </c:pt>
                <c:pt idx="2">
                  <c:v>0.1</c:v>
                </c:pt>
                <c:pt idx="3">
                  <c:v>0.02</c:v>
                </c:pt>
                <c:pt idx="4">
                  <c:v>0.02</c:v>
                </c:pt>
                <c:pt idx="5">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Sacituzumab govitecan/pembrolizumab</c:v>
                </c:pt>
                <c:pt idx="1">
                  <c:v>Olaparib</c:v>
                </c:pt>
                <c:pt idx="2">
                  <c:v>Pembrolizumab/gemcitabine/
carboplatin</c:v>
                </c:pt>
                <c:pt idx="3">
                  <c:v>Talazoparib</c:v>
                </c:pt>
                <c:pt idx="4">
                  <c:v>Other </c:v>
                </c:pt>
              </c:strCache>
            </c:strRef>
          </c:cat>
          <c:val>
            <c:numRef>
              <c:f>Sheet1!$B$2:$B$6</c:f>
              <c:numCache>
                <c:formatCode>0%</c:formatCode>
                <c:ptCount val="5"/>
                <c:pt idx="0">
                  <c:v>0.52</c:v>
                </c:pt>
                <c:pt idx="1">
                  <c:v>0.2</c:v>
                </c:pt>
                <c:pt idx="2">
                  <c:v>0.18</c:v>
                </c:pt>
                <c:pt idx="3">
                  <c:v>0.02</c:v>
                </c:pt>
                <c:pt idx="4">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Olaparib</c:v>
                </c:pt>
                <c:pt idx="2">
                  <c:v>Sacituzumab govitecan/pembrolizumab</c:v>
                </c:pt>
                <c:pt idx="3">
                  <c:v>Talazoparib</c:v>
                </c:pt>
                <c:pt idx="4">
                  <c:v>Pembrolizumab/gemcitabine/
carboplatin</c:v>
                </c:pt>
                <c:pt idx="5">
                  <c:v>Chemotherapy</c:v>
                </c:pt>
                <c:pt idx="6">
                  <c:v>Pembrolizumab/paclitaxel</c:v>
                </c:pt>
              </c:strCache>
            </c:strRef>
          </c:cat>
          <c:val>
            <c:numRef>
              <c:f>Sheet1!$B$2:$B$8</c:f>
              <c:numCache>
                <c:formatCode>0%</c:formatCode>
                <c:ptCount val="7"/>
                <c:pt idx="0">
                  <c:v>0.74</c:v>
                </c:pt>
                <c:pt idx="1">
                  <c:v>0.08</c:v>
                </c:pt>
                <c:pt idx="2">
                  <c:v>0.06</c:v>
                </c:pt>
                <c:pt idx="3">
                  <c:v>0.04</c:v>
                </c:pt>
                <c:pt idx="4">
                  <c:v>0.04</c:v>
                </c:pt>
                <c:pt idx="5">
                  <c:v>0.02</c:v>
                </c:pt>
                <c:pt idx="6">
                  <c:v>0.02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Sacituzumab govitecan/pembrolizumab</c:v>
                </c:pt>
                <c:pt idx="1">
                  <c:v>Pembrolizumab/gemcitabine/
carboplatin</c:v>
                </c:pt>
                <c:pt idx="2">
                  <c:v>Pembrolizumab/paclitaxel</c:v>
                </c:pt>
                <c:pt idx="4">
                  <c:v>Other </c:v>
                </c:pt>
              </c:strCache>
            </c:strRef>
          </c:cat>
          <c:val>
            <c:numRef>
              <c:f>Sheet1!$B$2:$B$6</c:f>
              <c:numCache>
                <c:formatCode>0%</c:formatCode>
                <c:ptCount val="5"/>
                <c:pt idx="0">
                  <c:v>0.76</c:v>
                </c:pt>
                <c:pt idx="1">
                  <c:v>0.14000000000000001</c:v>
                </c:pt>
                <c:pt idx="2">
                  <c:v>0.04</c:v>
                </c:pt>
                <c:pt idx="3">
                  <c:v>0.02</c:v>
                </c:pt>
                <c:pt idx="4">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1">
                  <c:v>Sacituzumab govitecan/pembrolizumab</c:v>
                </c:pt>
                <c:pt idx="2">
                  <c:v>Pembrolizumab/paclitaxel</c:v>
                </c:pt>
                <c:pt idx="3">
                  <c:v>Chemotherapy</c:v>
                </c:pt>
                <c:pt idx="4">
                  <c:v>Pembrolizumab/gemcitabine/
carboplatin</c:v>
                </c:pt>
                <c:pt idx="5">
                  <c:v>Other </c:v>
                </c:pt>
              </c:strCache>
            </c:strRef>
          </c:cat>
          <c:val>
            <c:numRef>
              <c:f>Sheet1!$B$2:$B$7</c:f>
              <c:numCache>
                <c:formatCode>0%</c:formatCode>
                <c:ptCount val="6"/>
                <c:pt idx="0">
                  <c:v>0.28000000000000003</c:v>
                </c:pt>
                <c:pt idx="1">
                  <c:v>0.26</c:v>
                </c:pt>
                <c:pt idx="2">
                  <c:v>0.22</c:v>
                </c:pt>
                <c:pt idx="3">
                  <c:v>0.06</c:v>
                </c:pt>
                <c:pt idx="4">
                  <c:v>0.06</c:v>
                </c:pt>
                <c:pt idx="5">
                  <c:v>0.12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Sacituzumab govitecan</c:v>
                </c:pt>
                <c:pt idx="1">
                  <c:v>Datopotamab deruxtecan</c:v>
                </c:pt>
                <c:pt idx="2">
                  <c:v>Paclitaxel</c:v>
                </c:pt>
                <c:pt idx="4">
                  <c:v>Gemcitabine/carboplatin</c:v>
                </c:pt>
                <c:pt idx="5">
                  <c:v>Other chemotherapy</c:v>
                </c:pt>
                <c:pt idx="6">
                  <c:v>Other </c:v>
                </c:pt>
              </c:strCache>
            </c:strRef>
          </c:cat>
          <c:val>
            <c:numRef>
              <c:f>Sheet1!$B$2:$B$8</c:f>
              <c:numCache>
                <c:formatCode>0%</c:formatCode>
                <c:ptCount val="7"/>
                <c:pt idx="0">
                  <c:v>0.5</c:v>
                </c:pt>
                <c:pt idx="1">
                  <c:v>0.16</c:v>
                </c:pt>
                <c:pt idx="2">
                  <c:v>0.1</c:v>
                </c:pt>
                <c:pt idx="3">
                  <c:v>0.08</c:v>
                </c:pt>
                <c:pt idx="4">
                  <c:v>0.04</c:v>
                </c:pt>
                <c:pt idx="5">
                  <c:v>0.04</c:v>
                </c:pt>
                <c:pt idx="6">
                  <c:v>0.08</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Sacituzumab govitecan</c:v>
                </c:pt>
                <c:pt idx="1">
                  <c:v>Datopotamab deruxtecan</c:v>
                </c:pt>
                <c:pt idx="2">
                  <c:v>Gemcitabine/carboplatin</c:v>
                </c:pt>
                <c:pt idx="3">
                  <c:v>Paclitaxel</c:v>
                </c:pt>
                <c:pt idx="5">
                  <c:v>Other chemotherapy</c:v>
                </c:pt>
                <c:pt idx="6">
                  <c:v>Other </c:v>
                </c:pt>
              </c:strCache>
            </c:strRef>
          </c:cat>
          <c:val>
            <c:numRef>
              <c:f>Sheet1!$B$2:$B$8</c:f>
              <c:numCache>
                <c:formatCode>0%</c:formatCode>
                <c:ptCount val="7"/>
                <c:pt idx="0">
                  <c:v>0.57999999999999996</c:v>
                </c:pt>
                <c:pt idx="1">
                  <c:v>0.16</c:v>
                </c:pt>
                <c:pt idx="2">
                  <c:v>0.14000000000000001</c:v>
                </c:pt>
                <c:pt idx="3">
                  <c:v>0.04</c:v>
                </c:pt>
                <c:pt idx="4">
                  <c:v>0.02</c:v>
                </c:pt>
                <c:pt idx="5">
                  <c:v>0.02</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Sacituzumab govitecan</c:v>
                </c:pt>
                <c:pt idx="1">
                  <c:v>Datopotamab deruxtecan</c:v>
                </c:pt>
                <c:pt idx="2">
                  <c:v>Gemcitabine/carboplatin</c:v>
                </c:pt>
                <c:pt idx="3">
                  <c:v>Paclitaxel</c:v>
                </c:pt>
                <c:pt idx="5">
                  <c:v>Other </c:v>
                </c:pt>
              </c:strCache>
            </c:strRef>
          </c:cat>
          <c:val>
            <c:numRef>
              <c:f>Sheet1!$B$2:$B$7</c:f>
              <c:numCache>
                <c:formatCode>0%</c:formatCode>
                <c:ptCount val="6"/>
                <c:pt idx="0">
                  <c:v>0.52</c:v>
                </c:pt>
                <c:pt idx="1">
                  <c:v>0.2</c:v>
                </c:pt>
                <c:pt idx="2">
                  <c:v>0.08</c:v>
                </c:pt>
                <c:pt idx="3">
                  <c:v>0.04</c:v>
                </c:pt>
                <c:pt idx="4">
                  <c:v>0.04</c:v>
                </c:pt>
                <c:pt idx="5">
                  <c:v>0.12</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Sacituzumab govitecan</c:v>
                </c:pt>
                <c:pt idx="1">
                  <c:v>Paclitaxel</c:v>
                </c:pt>
                <c:pt idx="3">
                  <c:v>Datopotamab deruxtecan</c:v>
                </c:pt>
                <c:pt idx="4">
                  <c:v>Other chemotherapy</c:v>
                </c:pt>
                <c:pt idx="5">
                  <c:v>Gemcitabine/carboplatin</c:v>
                </c:pt>
                <c:pt idx="6">
                  <c:v>Other </c:v>
                </c:pt>
              </c:strCache>
            </c:strRef>
          </c:cat>
          <c:val>
            <c:numRef>
              <c:f>Sheet1!$B$2:$B$8</c:f>
              <c:numCache>
                <c:formatCode>0%</c:formatCode>
                <c:ptCount val="7"/>
                <c:pt idx="0">
                  <c:v>0.3</c:v>
                </c:pt>
                <c:pt idx="1">
                  <c:v>0.24</c:v>
                </c:pt>
                <c:pt idx="2">
                  <c:v>0.22</c:v>
                </c:pt>
                <c:pt idx="3">
                  <c:v>0.08</c:v>
                </c:pt>
                <c:pt idx="4">
                  <c:v>0.04</c:v>
                </c:pt>
                <c:pt idx="5">
                  <c:v>0.02</c:v>
                </c:pt>
                <c:pt idx="6">
                  <c:v>0.1</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Sacituzumab govitecan/pembrolizumab</c:v>
                </c:pt>
                <c:pt idx="2">
                  <c:v>Pembrolizumab/paclitaxel</c:v>
                </c:pt>
                <c:pt idx="3">
                  <c:v>Sacituzumab govitecan</c:v>
                </c:pt>
                <c:pt idx="4">
                  <c:v>Pembrolizumab/gemcitabine/
carboplatin</c:v>
                </c:pt>
                <c:pt idx="5">
                  <c:v>Chemotherapy</c:v>
                </c:pt>
                <c:pt idx="6">
                  <c:v>Other</c:v>
                </c:pt>
              </c:strCache>
            </c:strRef>
          </c:cat>
          <c:val>
            <c:numRef>
              <c:f>Sheet1!$B$2:$B$8</c:f>
              <c:numCache>
                <c:formatCode>0%</c:formatCode>
                <c:ptCount val="7"/>
                <c:pt idx="0">
                  <c:v>0.78</c:v>
                </c:pt>
                <c:pt idx="1">
                  <c:v>0.06</c:v>
                </c:pt>
                <c:pt idx="2">
                  <c:v>0.04</c:v>
                </c:pt>
                <c:pt idx="3">
                  <c:v>0.04</c:v>
                </c:pt>
                <c:pt idx="4">
                  <c:v>0.02</c:v>
                </c:pt>
                <c:pt idx="5">
                  <c:v>0.02</c:v>
                </c:pt>
                <c:pt idx="6">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4/30/26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8526-77BF-873B-443A-2B4DD591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F5A79B9-AEA5-B658-1D85-32A8211FE1C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3B729EE-08A6-0D76-70AA-0ABB4E22C8E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BE1687A-8FF1-9E04-8A9B-5D2B490B0D6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870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250B-5D35-AF4A-79CA-3F911D54C63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290EAE9-3B6D-B5D8-A8B4-B5333D85FD4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D18BD09-1346-00B9-4685-568977AF25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FB2AA49-7D91-10A6-5E40-B903C9B519D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5535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250B-5D35-AF4A-79CA-3F911D54C63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290EAE9-3B6D-B5D8-A8B4-B5333D85FD4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D18BD09-1346-00B9-4685-568977AF25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FB2AA49-7D91-10A6-5E40-B903C9B519D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888410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5459-CF26-3993-952E-5CF4A7CC5FE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CA3726-02C5-EFA5-D6F3-807BF6B4347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0397CBD-FE05-F199-18AA-39DE14A1E72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3F09EA8-93BC-A846-8FA2-1A661F35C0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31284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8BD9-88CB-20FE-E006-D9D289E14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278DB-7778-6736-A6BF-8B6943D76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E0363-472A-D344-1184-0FAB156B55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6749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710F0-9728-D400-94E1-F10D8EE1B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2FD60-9725-1C53-4764-A34A5236E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4B678-6143-1D1F-32BF-9A4D6CF3C7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4090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812800"/>
            <a:ext cx="7115175" cy="4003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D1375F4-5153-5046-9BDE-01C249B388C7}"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45</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1423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372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00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4502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1470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5876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endParaRPr>
          </a:p>
        </p:txBody>
      </p:sp>
    </p:spTree>
    <p:extLst>
      <p:ext uri="{BB962C8B-B14F-4D97-AF65-F5344CB8AC3E}">
        <p14:creationId xmlns:p14="http://schemas.microsoft.com/office/powerpoint/2010/main" val="3597235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8891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Arial" panose="020B0604020202020204" pitchFamily="34" charset="0"/>
            </a:endParaRPr>
          </a:p>
        </p:txBody>
      </p:sp>
    </p:spTree>
    <p:extLst>
      <p:ext uri="{BB962C8B-B14F-4D97-AF65-F5344CB8AC3E}">
        <p14:creationId xmlns:p14="http://schemas.microsoft.com/office/powerpoint/2010/main" val="1950372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EE0D-E5CA-DE4B-0C0C-B2C2FA53B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D9059-2713-1031-F6C4-5B6B53AC5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B2488-A84B-58A5-C9DC-66253E49D7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7036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11EE2-23E6-0D56-FA8C-E6DA739A7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1B0F0-FA92-91E3-DBF2-FCF90EF77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5F3BD-A9E7-8C3E-745B-1C1260FFF28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350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2BE2-166D-40F0-C740-B7B1FD8F4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A96A2-F53D-7AD5-7DCD-DE6C31E2F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17DDC-C910-0FA7-6802-93317EAC2E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067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27E63-4336-089E-E5AA-ABF2BD18B6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48F913B-86B2-2415-160B-88BE286A7E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D9B49CD-8FA6-0F1E-27D9-CEC61E8C67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6984610-2271-C25D-8622-1866D205CE01}"/>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04175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250B-5D35-AF4A-79CA-3F911D54C63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290EAE9-3B6D-B5D8-A8B4-B5333D85FD4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D18BD09-1346-00B9-4685-568977AF25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FB2AA49-7D91-10A6-5E40-B903C9B519D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553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250B-5D35-AF4A-79CA-3F911D54C63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290EAE9-3B6D-B5D8-A8B4-B5333D85FD4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D18BD09-1346-00B9-4685-568977AF25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FB2AA49-7D91-10A6-5E40-B903C9B519D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88841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8.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7.jpeg"/></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8.xml"/><Relationship Id="rId4" Type="http://schemas.openxmlformats.org/officeDocument/2006/relationships/image" Target="../media/image69.png"/></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8.xml"/><Relationship Id="rId5" Type="http://schemas.openxmlformats.org/officeDocument/2006/relationships/image" Target="../media/image69.png"/><Relationship Id="rId4" Type="http://schemas.openxmlformats.org/officeDocument/2006/relationships/image" Target="../media/image74.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18.xml"/><Relationship Id="rId5" Type="http://schemas.openxmlformats.org/officeDocument/2006/relationships/image" Target="../media/image66.svg"/><Relationship Id="rId4" Type="http://schemas.openxmlformats.org/officeDocument/2006/relationships/image" Target="../media/image65.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18.xml"/><Relationship Id="rId5" Type="http://schemas.openxmlformats.org/officeDocument/2006/relationships/image" Target="../media/image66.svg"/><Relationship Id="rId4" Type="http://schemas.openxmlformats.org/officeDocument/2006/relationships/image" Target="../media/image65.png"/></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8.svg"/><Relationship Id="rId7" Type="http://schemas.openxmlformats.org/officeDocument/2006/relationships/image" Target="../media/image65.png"/><Relationship Id="rId2" Type="http://schemas.openxmlformats.org/officeDocument/2006/relationships/image" Target="../media/image77.png"/><Relationship Id="rId1" Type="http://schemas.openxmlformats.org/officeDocument/2006/relationships/slideMaster" Target="../slideMasters/slideMaster18.xml"/><Relationship Id="rId6" Type="http://schemas.openxmlformats.org/officeDocument/2006/relationships/image" Target="../media/image76.png"/><Relationship Id="rId5" Type="http://schemas.openxmlformats.org/officeDocument/2006/relationships/image" Target="../media/image80.svg"/><Relationship Id="rId4" Type="http://schemas.openxmlformats.org/officeDocument/2006/relationships/image" Target="../media/image79.pn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8.svg"/><Relationship Id="rId7" Type="http://schemas.openxmlformats.org/officeDocument/2006/relationships/image" Target="../media/image65.png"/><Relationship Id="rId2" Type="http://schemas.openxmlformats.org/officeDocument/2006/relationships/image" Target="../media/image77.png"/><Relationship Id="rId1" Type="http://schemas.openxmlformats.org/officeDocument/2006/relationships/slideMaster" Target="../slideMasters/slideMaster18.xml"/><Relationship Id="rId6" Type="http://schemas.openxmlformats.org/officeDocument/2006/relationships/image" Target="../media/image76.png"/><Relationship Id="rId5" Type="http://schemas.openxmlformats.org/officeDocument/2006/relationships/image" Target="../media/image80.svg"/><Relationship Id="rId4" Type="http://schemas.openxmlformats.org/officeDocument/2006/relationships/image" Target="../media/image79.png"/></Relationships>
</file>

<file path=ppt/slideLayouts/_rels/slideLayout35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8.svg"/><Relationship Id="rId7" Type="http://schemas.openxmlformats.org/officeDocument/2006/relationships/image" Target="../media/image65.png"/><Relationship Id="rId2" Type="http://schemas.openxmlformats.org/officeDocument/2006/relationships/image" Target="../media/image77.png"/><Relationship Id="rId1" Type="http://schemas.openxmlformats.org/officeDocument/2006/relationships/slideMaster" Target="../slideMasters/slideMaster18.xml"/><Relationship Id="rId6" Type="http://schemas.openxmlformats.org/officeDocument/2006/relationships/image" Target="../media/image76.png"/><Relationship Id="rId5" Type="http://schemas.openxmlformats.org/officeDocument/2006/relationships/image" Target="../media/image80.svg"/><Relationship Id="rId4" Type="http://schemas.openxmlformats.org/officeDocument/2006/relationships/image" Target="../media/image7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1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3.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18.xml"/><Relationship Id="rId5" Type="http://schemas.openxmlformats.org/officeDocument/2006/relationships/image" Target="../media/image66.svg"/><Relationship Id="rId4" Type="http://schemas.openxmlformats.org/officeDocument/2006/relationships/image" Target="../media/image65.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Master" Target="../slideMasters/slideMaster1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6.png"/></Relationships>
</file>

<file path=ppt/slideLayouts/_rels/slideLayout363.xml.rels><?xml version="1.0" encoding="UTF-8" standalone="yes"?>
<Relationships xmlns="http://schemas.openxmlformats.org/package/2006/relationships"><Relationship Id="rId13" Type="http://schemas.openxmlformats.org/officeDocument/2006/relationships/image" Target="../media/image98.jpg"/><Relationship Id="rId18" Type="http://schemas.openxmlformats.org/officeDocument/2006/relationships/image" Target="../media/image103.jpg"/><Relationship Id="rId26" Type="http://schemas.openxmlformats.org/officeDocument/2006/relationships/image" Target="../media/image111.jpg"/><Relationship Id="rId39" Type="http://schemas.openxmlformats.org/officeDocument/2006/relationships/image" Target="../media/image124.jpg"/><Relationship Id="rId21" Type="http://schemas.openxmlformats.org/officeDocument/2006/relationships/image" Target="../media/image106.jpg"/><Relationship Id="rId34" Type="http://schemas.openxmlformats.org/officeDocument/2006/relationships/image" Target="../media/image119.jpg"/><Relationship Id="rId42" Type="http://schemas.openxmlformats.org/officeDocument/2006/relationships/image" Target="../media/image127.jpg"/><Relationship Id="rId47" Type="http://schemas.openxmlformats.org/officeDocument/2006/relationships/image" Target="../media/image132.jpg"/><Relationship Id="rId50" Type="http://schemas.openxmlformats.org/officeDocument/2006/relationships/image" Target="../media/image135.jpg"/><Relationship Id="rId55" Type="http://schemas.openxmlformats.org/officeDocument/2006/relationships/image" Target="../media/image66.svg"/><Relationship Id="rId7" Type="http://schemas.openxmlformats.org/officeDocument/2006/relationships/image" Target="../media/image92.jpg"/><Relationship Id="rId2" Type="http://schemas.openxmlformats.org/officeDocument/2006/relationships/image" Target="../media/image87.jpg"/><Relationship Id="rId16" Type="http://schemas.openxmlformats.org/officeDocument/2006/relationships/image" Target="../media/image101.jpg"/><Relationship Id="rId29" Type="http://schemas.openxmlformats.org/officeDocument/2006/relationships/image" Target="../media/image114.jpg"/><Relationship Id="rId11" Type="http://schemas.openxmlformats.org/officeDocument/2006/relationships/image" Target="../media/image96.jpg"/><Relationship Id="rId24" Type="http://schemas.openxmlformats.org/officeDocument/2006/relationships/image" Target="../media/image109.jpg"/><Relationship Id="rId32" Type="http://schemas.openxmlformats.org/officeDocument/2006/relationships/image" Target="../media/image117.jpg"/><Relationship Id="rId37" Type="http://schemas.openxmlformats.org/officeDocument/2006/relationships/image" Target="../media/image122.jpg"/><Relationship Id="rId40" Type="http://schemas.openxmlformats.org/officeDocument/2006/relationships/image" Target="../media/image125.jpg"/><Relationship Id="rId45" Type="http://schemas.openxmlformats.org/officeDocument/2006/relationships/image" Target="../media/image130.jpg"/><Relationship Id="rId53" Type="http://schemas.openxmlformats.org/officeDocument/2006/relationships/image" Target="../media/image83.png"/><Relationship Id="rId5" Type="http://schemas.openxmlformats.org/officeDocument/2006/relationships/image" Target="../media/image90.jpg"/><Relationship Id="rId10" Type="http://schemas.openxmlformats.org/officeDocument/2006/relationships/image" Target="../media/image95.jpg"/><Relationship Id="rId19" Type="http://schemas.openxmlformats.org/officeDocument/2006/relationships/image" Target="../media/image104.jpg"/><Relationship Id="rId31" Type="http://schemas.openxmlformats.org/officeDocument/2006/relationships/image" Target="../media/image116.jpg"/><Relationship Id="rId44" Type="http://schemas.openxmlformats.org/officeDocument/2006/relationships/image" Target="../media/image129.jpg"/><Relationship Id="rId52" Type="http://schemas.openxmlformats.org/officeDocument/2006/relationships/image" Target="../media/image137.jpg"/><Relationship Id="rId4" Type="http://schemas.openxmlformats.org/officeDocument/2006/relationships/image" Target="../media/image89.jpg"/><Relationship Id="rId9" Type="http://schemas.openxmlformats.org/officeDocument/2006/relationships/image" Target="../media/image94.jpg"/><Relationship Id="rId14" Type="http://schemas.openxmlformats.org/officeDocument/2006/relationships/image" Target="../media/image99.jpg"/><Relationship Id="rId22" Type="http://schemas.openxmlformats.org/officeDocument/2006/relationships/image" Target="../media/image107.jpg"/><Relationship Id="rId27" Type="http://schemas.openxmlformats.org/officeDocument/2006/relationships/image" Target="../media/image112.jpg"/><Relationship Id="rId30" Type="http://schemas.openxmlformats.org/officeDocument/2006/relationships/image" Target="../media/image115.jpg"/><Relationship Id="rId35" Type="http://schemas.openxmlformats.org/officeDocument/2006/relationships/image" Target="../media/image120.jpg"/><Relationship Id="rId43" Type="http://schemas.openxmlformats.org/officeDocument/2006/relationships/image" Target="../media/image128.jpg"/><Relationship Id="rId48" Type="http://schemas.openxmlformats.org/officeDocument/2006/relationships/image" Target="../media/image133.jpg"/><Relationship Id="rId8" Type="http://schemas.openxmlformats.org/officeDocument/2006/relationships/image" Target="../media/image93.jpg"/><Relationship Id="rId51" Type="http://schemas.openxmlformats.org/officeDocument/2006/relationships/image" Target="../media/image136.jpg"/><Relationship Id="rId3" Type="http://schemas.openxmlformats.org/officeDocument/2006/relationships/image" Target="../media/image88.jpg"/><Relationship Id="rId12" Type="http://schemas.openxmlformats.org/officeDocument/2006/relationships/image" Target="../media/image97.jpg"/><Relationship Id="rId17" Type="http://schemas.openxmlformats.org/officeDocument/2006/relationships/image" Target="../media/image102.jpg"/><Relationship Id="rId25" Type="http://schemas.openxmlformats.org/officeDocument/2006/relationships/image" Target="../media/image110.jpg"/><Relationship Id="rId33" Type="http://schemas.openxmlformats.org/officeDocument/2006/relationships/image" Target="../media/image118.jpg"/><Relationship Id="rId38" Type="http://schemas.openxmlformats.org/officeDocument/2006/relationships/image" Target="../media/image123.jpg"/><Relationship Id="rId46" Type="http://schemas.openxmlformats.org/officeDocument/2006/relationships/image" Target="../media/image131.jpg"/><Relationship Id="rId20" Type="http://schemas.openxmlformats.org/officeDocument/2006/relationships/image" Target="../media/image105.jpg"/><Relationship Id="rId41" Type="http://schemas.openxmlformats.org/officeDocument/2006/relationships/image" Target="../media/image126.jpg"/><Relationship Id="rId54" Type="http://schemas.openxmlformats.org/officeDocument/2006/relationships/image" Target="../media/image65.png"/><Relationship Id="rId1" Type="http://schemas.openxmlformats.org/officeDocument/2006/relationships/slideMaster" Target="../slideMasters/slideMaster18.xml"/><Relationship Id="rId6" Type="http://schemas.openxmlformats.org/officeDocument/2006/relationships/image" Target="../media/image91.jpg"/><Relationship Id="rId15" Type="http://schemas.openxmlformats.org/officeDocument/2006/relationships/image" Target="../media/image100.jpg"/><Relationship Id="rId23" Type="http://schemas.openxmlformats.org/officeDocument/2006/relationships/image" Target="../media/image108.jpg"/><Relationship Id="rId28" Type="http://schemas.openxmlformats.org/officeDocument/2006/relationships/image" Target="../media/image113.jpg"/><Relationship Id="rId36" Type="http://schemas.openxmlformats.org/officeDocument/2006/relationships/image" Target="../media/image121.jpg"/><Relationship Id="rId49" Type="http://schemas.openxmlformats.org/officeDocument/2006/relationships/image" Target="../media/image134.jpg"/></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493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58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18301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86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52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4347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865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98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0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13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5756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3628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185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5955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481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31653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56327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448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72569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8807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555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52189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4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8812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119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2059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01140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0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74197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043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198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386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658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08907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77282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184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3800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819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71762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26782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69562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28169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58122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20177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49098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3847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1053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48937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863972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444578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70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1426931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T2">
    <p:bg>
      <p:bgPr>
        <a:solidFill>
          <a:srgbClr val="13294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29" y="1844886"/>
            <a:ext cx="10906591" cy="1470025"/>
          </a:xfrm>
        </p:spPr>
        <p:txBody>
          <a:bodyPr lIns="0" tIns="0" rIns="0" bIns="0" anchor="b" anchorCtr="0">
            <a:normAutofit/>
          </a:bodyPr>
          <a:lstStyle>
            <a:lvl1pPr algn="l">
              <a:defRPr sz="4000" b="1">
                <a:solidFill>
                  <a:schemeClr val="bg1"/>
                </a:solidFill>
              </a:defRPr>
            </a:lvl1pPr>
          </a:lstStyle>
          <a:p>
            <a:r>
              <a:rPr lang="en-US" dirty="0"/>
              <a:t>Click to Add Title</a:t>
            </a:r>
          </a:p>
        </p:txBody>
      </p:sp>
      <p:sp>
        <p:nvSpPr>
          <p:cNvPr id="7" name="Subtitle 2"/>
          <p:cNvSpPr>
            <a:spLocks noGrp="1"/>
          </p:cNvSpPr>
          <p:nvPr>
            <p:ph type="subTitle" idx="1" hasCustomPrompt="1"/>
          </p:nvPr>
        </p:nvSpPr>
        <p:spPr>
          <a:xfrm>
            <a:off x="384929" y="3461117"/>
            <a:ext cx="10906591" cy="753881"/>
          </a:xfrm>
        </p:spPr>
        <p:txBody>
          <a:bodyPr lIns="0" tIns="0" rIns="0" bIns="0">
            <a:normAutofit/>
          </a:bodyPr>
          <a:lstStyle>
            <a:lvl1pPr marL="0" indent="0" algn="l">
              <a:buNone/>
              <a:defRPr sz="2000">
                <a:solidFill>
                  <a:schemeClr val="bg1"/>
                </a:solidFill>
              </a:defRPr>
            </a:lvl1pPr>
            <a:lvl2pPr marL="457139" indent="0" algn="ctr">
              <a:buNone/>
              <a:defRPr>
                <a:solidFill>
                  <a:schemeClr val="tx1">
                    <a:tint val="75000"/>
                  </a:schemeClr>
                </a:solidFill>
              </a:defRPr>
            </a:lvl2pPr>
            <a:lvl3pPr marL="914280" indent="0" algn="ctr">
              <a:buNone/>
              <a:defRPr>
                <a:solidFill>
                  <a:schemeClr val="tx1">
                    <a:tint val="75000"/>
                  </a:schemeClr>
                </a:solidFill>
              </a:defRPr>
            </a:lvl3pPr>
            <a:lvl4pPr marL="1371420" indent="0" algn="ctr">
              <a:buNone/>
              <a:defRPr>
                <a:solidFill>
                  <a:schemeClr val="tx1">
                    <a:tint val="75000"/>
                  </a:schemeClr>
                </a:solidFill>
              </a:defRPr>
            </a:lvl4pPr>
            <a:lvl5pPr marL="1828561" indent="0" algn="ctr">
              <a:buNone/>
              <a:defRPr>
                <a:solidFill>
                  <a:schemeClr val="tx1">
                    <a:tint val="75000"/>
                  </a:schemeClr>
                </a:solidFill>
              </a:defRPr>
            </a:lvl5pPr>
            <a:lvl6pPr marL="2285700" indent="0" algn="ctr">
              <a:buNone/>
              <a:defRPr>
                <a:solidFill>
                  <a:schemeClr val="tx1">
                    <a:tint val="75000"/>
                  </a:schemeClr>
                </a:solidFill>
              </a:defRPr>
            </a:lvl6pPr>
            <a:lvl7pPr marL="2742839" indent="0" algn="ctr">
              <a:buNone/>
              <a:defRPr>
                <a:solidFill>
                  <a:schemeClr val="tx1">
                    <a:tint val="75000"/>
                  </a:schemeClr>
                </a:solidFill>
              </a:defRPr>
            </a:lvl7pPr>
            <a:lvl8pPr marL="3199980" indent="0" algn="ctr">
              <a:buNone/>
              <a:defRPr>
                <a:solidFill>
                  <a:schemeClr val="tx1">
                    <a:tint val="75000"/>
                  </a:schemeClr>
                </a:solidFill>
              </a:defRPr>
            </a:lvl8pPr>
            <a:lvl9pPr marL="3657119" indent="0" algn="ctr">
              <a:buNone/>
              <a:defRPr>
                <a:solidFill>
                  <a:schemeClr val="tx1">
                    <a:tint val="75000"/>
                  </a:schemeClr>
                </a:solidFill>
              </a:defRPr>
            </a:lvl9pPr>
          </a:lstStyle>
          <a:p>
            <a:r>
              <a:rPr lang="en-US" dirty="0"/>
              <a:t>Click to Add Subtitle</a:t>
            </a:r>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0EE52776-0A7E-417A-B287-2E0D1250EC11}"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044" y="382176"/>
            <a:ext cx="1828800" cy="545541"/>
          </a:xfrm>
          <a:prstGeom prst="rect">
            <a:avLst/>
          </a:prstGeom>
        </p:spPr>
      </p:pic>
    </p:spTree>
    <p:extLst>
      <p:ext uri="{BB962C8B-B14F-4D97-AF65-F5344CB8AC3E}">
        <p14:creationId xmlns:p14="http://schemas.microsoft.com/office/powerpoint/2010/main" val="3891021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424765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997872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6139" y="558156"/>
            <a:ext cx="2552717" cy="578665"/>
          </a:xfrm>
          <a:prstGeom prst="rect">
            <a:avLst/>
          </a:prstGeom>
        </p:spPr>
      </p:pic>
    </p:spTree>
    <p:extLst>
      <p:ext uri="{BB962C8B-B14F-4D97-AF65-F5344CB8AC3E}">
        <p14:creationId xmlns:p14="http://schemas.microsoft.com/office/powerpoint/2010/main" val="2411222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50086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42863356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3808668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3169484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728000" y="6372104"/>
            <a:ext cx="953803" cy="246184"/>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41456585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728000" y="6372104"/>
            <a:ext cx="953803" cy="246184"/>
          </a:xfrm>
          <a:prstGeom prst="rect">
            <a:avLst/>
          </a:prstGeom>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4212409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2445057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683685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029" y="2531668"/>
            <a:ext cx="9816868" cy="1362075"/>
          </a:xfrm>
        </p:spPr>
        <p:txBody>
          <a:bodyPr anchor="b" anchorCtr="0"/>
          <a:lstStyle>
            <a:lvl1pPr marL="0" algn="l" defTabSz="1219170" rtl="0" eaLnBrk="1" latinLnBrk="0" hangingPunct="1">
              <a:spcBef>
                <a:spcPct val="0"/>
              </a:spcBef>
              <a:buNone/>
              <a:defRPr lang="en-GB" sz="4267" b="0" kern="1200" dirty="0">
                <a:solidFill>
                  <a:schemeClr val="bg1"/>
                </a:solidFill>
                <a:effectLst/>
                <a:latin typeface="+mj-lt"/>
                <a:ea typeface="+mj-ea"/>
                <a:cs typeface="+mj-cs"/>
              </a:defRPr>
            </a:lvl1pPr>
          </a:lstStyle>
          <a:p>
            <a:r>
              <a:rPr lang="en-US" dirty="0"/>
              <a:t>Click to edit Master title style</a:t>
            </a:r>
            <a:endParaRPr lang="en-GB" dirty="0"/>
          </a:p>
        </p:txBody>
      </p:sp>
      <p:sp>
        <p:nvSpPr>
          <p:cNvPr id="5" name="Subtitle 2"/>
          <p:cNvSpPr>
            <a:spLocks noGrp="1"/>
          </p:cNvSpPr>
          <p:nvPr>
            <p:ph type="subTitle" idx="10"/>
          </p:nvPr>
        </p:nvSpPr>
        <p:spPr>
          <a:xfrm>
            <a:off x="1731027" y="3893801"/>
            <a:ext cx="9805365" cy="1011751"/>
          </a:xfrm>
        </p:spPr>
        <p:txBody>
          <a:bodyPr>
            <a:noAutofit/>
          </a:bodyPr>
          <a:lstStyle>
            <a:lvl1pPr marL="0" indent="0" algn="l">
              <a:buNone/>
              <a:defRPr sz="2400" b="1" cap="all"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978997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a:xfrm>
            <a:off x="838200" y="6356351"/>
            <a:ext cx="2743200" cy="365125"/>
          </a:xfrm>
          <a:prstGeom prst="rect">
            <a:avLst/>
          </a:prstGeom>
        </p:spPr>
        <p:txBody>
          <a:bodyPr/>
          <a:lstStyle>
            <a:lvl1pPr>
              <a:defRPr/>
            </a:lvl1pPr>
          </a:lstStyle>
          <a:p>
            <a:pPr>
              <a:defRPr/>
            </a:pPr>
            <a:fld id="{13E7ED76-D6AD-4D37-B94B-8AE5FAC348B6}" type="datetimeFigureOut">
              <a:rPr lang="es-ES"/>
              <a:pPr>
                <a:defRPr/>
              </a:pPr>
              <a:t>30/4/26</a:t>
            </a:fld>
            <a:endParaRPr lang="es-ES"/>
          </a:p>
        </p:txBody>
      </p:sp>
      <p:sp>
        <p:nvSpPr>
          <p:cNvPr id="5" name="Marcador de pie de página 4"/>
          <p:cNvSpPr>
            <a:spLocks noGrp="1"/>
          </p:cNvSpPr>
          <p:nvPr>
            <p:ph type="ftr" sz="quarter" idx="11"/>
          </p:nvPr>
        </p:nvSpPr>
        <p:spPr>
          <a:xfrm>
            <a:off x="4038600" y="6356351"/>
            <a:ext cx="4114800" cy="365125"/>
          </a:xfrm>
          <a:prstGeom prst="rect">
            <a:avLst/>
          </a:prstGeom>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C2415A90-C514-4537-B5D1-F58193D09A6C}" type="slidenum">
              <a:rPr lang="es-ES"/>
              <a:pPr>
                <a:defRPr/>
              </a:pPr>
              <a:t>‹#›</a:t>
            </a:fld>
            <a:endParaRPr lang="es-ES"/>
          </a:p>
        </p:txBody>
      </p:sp>
    </p:spTree>
    <p:extLst>
      <p:ext uri="{BB962C8B-B14F-4D97-AF65-F5344CB8AC3E}">
        <p14:creationId xmlns:p14="http://schemas.microsoft.com/office/powerpoint/2010/main" val="18848189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90144-2383-6188-5B2B-47E6D42FBD0A}"/>
              </a:ext>
            </a:extLst>
          </p:cNvPr>
          <p:cNvSpPr>
            <a:spLocks noGrp="1"/>
          </p:cNvSpPr>
          <p:nvPr>
            <p:ph type="dt" sz="half" idx="10"/>
          </p:nvPr>
        </p:nvSpPr>
        <p:spPr/>
        <p:txBody>
          <a:bodyPr/>
          <a:lstStyle/>
          <a:p>
            <a:fld id="{FBCB4722-5372-4FC9-B1F2-B1E37F4300D5}" type="datetimeFigureOut">
              <a:rPr lang="en-GB" smtClean="0"/>
              <a:t>30/04/2026</a:t>
            </a:fld>
            <a:endParaRPr lang="en-GB"/>
          </a:p>
        </p:txBody>
      </p:sp>
      <p:sp>
        <p:nvSpPr>
          <p:cNvPr id="3" name="Footer Placeholder 2">
            <a:extLst>
              <a:ext uri="{FF2B5EF4-FFF2-40B4-BE49-F238E27FC236}">
                <a16:creationId xmlns:a16="http://schemas.microsoft.com/office/drawing/2014/main" id="{0A8C1456-7444-04B5-D7FF-31B68237E0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F0B882-2C43-302F-1F54-E5F2A86FC149}"/>
              </a:ext>
            </a:extLst>
          </p:cNvPr>
          <p:cNvSpPr>
            <a:spLocks noGrp="1"/>
          </p:cNvSpPr>
          <p:nvPr>
            <p:ph type="sldNum" sz="quarter" idx="12"/>
          </p:nvPr>
        </p:nvSpPr>
        <p:spPr/>
        <p:txBody>
          <a:bodyPr/>
          <a:lstStyle/>
          <a:p>
            <a:fld id="{F6583199-8711-4643-80B2-40BC96264502}" type="slidenum">
              <a:rPr lang="en-GB" smtClean="0"/>
              <a:t>‹#›</a:t>
            </a:fld>
            <a:endParaRPr lang="en-GB"/>
          </a:p>
        </p:txBody>
      </p:sp>
    </p:spTree>
    <p:extLst>
      <p:ext uri="{BB962C8B-B14F-4D97-AF65-F5344CB8AC3E}">
        <p14:creationId xmlns:p14="http://schemas.microsoft.com/office/powerpoint/2010/main" val="2478332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7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5577" y="1521595"/>
            <a:ext cx="11275439" cy="4604996"/>
          </a:xfrm>
        </p:spPr>
        <p:txBody>
          <a:bodyPr>
            <a:noAutofit/>
          </a:bodyPr>
          <a:lstStyle>
            <a:lvl1pPr>
              <a:spcBef>
                <a:spcPts val="1600"/>
              </a:spcBef>
              <a:defRPr/>
            </a:lvl1pPr>
            <a:lvl2pPr>
              <a:spcBef>
                <a:spcPts val="400"/>
              </a:spcBef>
              <a:defRPr/>
            </a:lvl2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475575" y="351927"/>
            <a:ext cx="11290604" cy="758932"/>
          </a:xfrm>
        </p:spPr>
        <p:txBody>
          <a:bodyPr anchor="b">
            <a:noAutofit/>
          </a:bodyPr>
          <a:lstStyle>
            <a:lvl1pPr>
              <a:defRPr sz="3733" cap="none" baseline="0"/>
            </a:lvl1pPr>
          </a:lstStyle>
          <a:p>
            <a:r>
              <a:rPr lang="en-US"/>
              <a:t>Click to edit Master title style</a:t>
            </a:r>
          </a:p>
        </p:txBody>
      </p:sp>
      <p:sp>
        <p:nvSpPr>
          <p:cNvPr id="11" name="Footer Placeholder 1">
            <a:extLst>
              <a:ext uri="{FF2B5EF4-FFF2-40B4-BE49-F238E27FC236}">
                <a16:creationId xmlns:a16="http://schemas.microsoft.com/office/drawing/2014/main" id="{3F20E334-D571-4C05-BE93-927E95CE7776}"/>
              </a:ext>
            </a:extLst>
          </p:cNvPr>
          <p:cNvSpPr>
            <a:spLocks noGrp="1"/>
          </p:cNvSpPr>
          <p:nvPr>
            <p:ph type="ftr" sz="quarter" idx="3"/>
          </p:nvPr>
        </p:nvSpPr>
        <p:spPr>
          <a:xfrm>
            <a:off x="9715501" y="6450859"/>
            <a:ext cx="2279163" cy="366183"/>
          </a:xfrm>
          <a:prstGeom prst="rect">
            <a:avLst/>
          </a:prstGeom>
        </p:spPr>
        <p:txBody>
          <a:bodyPr vert="horz" lIns="91440" tIns="45720" rIns="0" bIns="45720" rtlCol="0" anchor="b"/>
          <a:lstStyle>
            <a:lvl1pPr algn="r">
              <a:defRPr sz="1067">
                <a:solidFill>
                  <a:schemeClr val="tx1"/>
                </a:solidFill>
                <a:latin typeface="Arial" panose="020B0604020202020204" pitchFamily="34" charset="0"/>
                <a:cs typeface="Arial" panose="020B0604020202020204" pitchFamily="34" charset="0"/>
              </a:defRPr>
            </a:lvl1pPr>
          </a:lstStyle>
          <a:p>
            <a:pPr defTabSz="914377" eaLnBrk="1" fontAlgn="auto" hangingPunct="1">
              <a:spcBef>
                <a:spcPts val="0"/>
              </a:spcBef>
              <a:spcAft>
                <a:spcPts val="0"/>
              </a:spcAft>
            </a:pPr>
            <a:r>
              <a:rPr lang="en-US">
                <a:solidFill>
                  <a:prstClr val="black"/>
                </a:solidFill>
                <a:ea typeface="+mn-ea"/>
              </a:rPr>
              <a:t>Schmid P, et al. IMpassion130 </a:t>
            </a:r>
            <a:br>
              <a:rPr lang="en-US">
                <a:solidFill>
                  <a:prstClr val="black"/>
                </a:solidFill>
                <a:ea typeface="+mn-ea"/>
              </a:rPr>
            </a:br>
            <a:r>
              <a:rPr lang="en-US">
                <a:solidFill>
                  <a:prstClr val="black"/>
                </a:solidFill>
                <a:ea typeface="+mn-ea"/>
              </a:rPr>
              <a:t>ESMO 2018 (LBA1_PR)</a:t>
            </a:r>
            <a:r>
              <a:rPr lang="pt-BR">
                <a:solidFill>
                  <a:prstClr val="black"/>
                </a:solidFill>
                <a:ea typeface="+mn-ea"/>
              </a:rPr>
              <a:t> http://bit.ly/2DMhayg</a:t>
            </a:r>
            <a:endParaRPr lang="en-US">
              <a:solidFill>
                <a:prstClr val="black"/>
              </a:solidFill>
              <a:ea typeface="+mn-ea"/>
            </a:endParaRPr>
          </a:p>
        </p:txBody>
      </p:sp>
      <p:sp>
        <p:nvSpPr>
          <p:cNvPr id="12" name="Date Placeholder 3">
            <a:extLst>
              <a:ext uri="{FF2B5EF4-FFF2-40B4-BE49-F238E27FC236}">
                <a16:creationId xmlns:a16="http://schemas.microsoft.com/office/drawing/2014/main" id="{56B2DE10-5D57-457B-B684-EDF464C582C5}"/>
              </a:ext>
            </a:extLst>
          </p:cNvPr>
          <p:cNvSpPr>
            <a:spLocks noGrp="1"/>
          </p:cNvSpPr>
          <p:nvPr>
            <p:ph type="dt" sz="half" idx="2"/>
          </p:nvPr>
        </p:nvSpPr>
        <p:spPr>
          <a:xfrm>
            <a:off x="197339" y="6450859"/>
            <a:ext cx="9735556" cy="366183"/>
          </a:xfrm>
          <a:prstGeom prst="rect">
            <a:avLst/>
          </a:prstGeom>
        </p:spPr>
        <p:txBody>
          <a:bodyPr vert="horz" lIns="91440" tIns="45720" rIns="0" bIns="45720" rtlCol="0" anchor="b"/>
          <a:lstStyle>
            <a:lvl1pPr algn="l">
              <a:defRPr sz="1067" strike="noStrike" kern="0" spc="-27" baseline="0">
                <a:solidFill>
                  <a:schemeClr val="tx1"/>
                </a:solidFill>
                <a:latin typeface="Arial" panose="020B0604020202020204" pitchFamily="34" charset="0"/>
                <a:cs typeface="Arial" panose="020B0604020202020204" pitchFamily="34" charset="0"/>
              </a:defRPr>
            </a:lvl1pPr>
          </a:lstStyle>
          <a:p>
            <a:pPr defTabSz="914377" eaLnBrk="1" fontAlgn="auto" hangingPunct="1">
              <a:spcBef>
                <a:spcPts val="0"/>
              </a:spcBef>
              <a:spcAft>
                <a:spcPts val="0"/>
              </a:spcAft>
            </a:pPr>
            <a:endParaRPr lang="en-US">
              <a:solidFill>
                <a:prstClr val="black"/>
              </a:solidFill>
              <a:ea typeface="+mn-ea"/>
            </a:endParaRPr>
          </a:p>
        </p:txBody>
      </p:sp>
    </p:spTree>
    <p:extLst>
      <p:ext uri="{BB962C8B-B14F-4D97-AF65-F5344CB8AC3E}">
        <p14:creationId xmlns:p14="http://schemas.microsoft.com/office/powerpoint/2010/main" val="33765911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3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3"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3"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60"/>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3" y="5856000"/>
            <a:ext cx="2211700" cy="420564"/>
          </a:xfrm>
          <a:prstGeom prst="rect">
            <a:avLst/>
          </a:prstGeom>
          <a:noFill/>
        </p:spPr>
        <p:txBody>
          <a:bodyPr wrap="square" rtlCol="0">
            <a:spAutoFit/>
          </a:bodyPr>
          <a:lstStyle/>
          <a:p>
            <a:pPr marL="0" marR="0" indent="0" algn="r" defTabSz="609570"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6140" y="558157"/>
            <a:ext cx="2552717" cy="578665"/>
          </a:xfrm>
          <a:prstGeom prst="rect">
            <a:avLst/>
          </a:prstGeom>
        </p:spPr>
      </p:pic>
    </p:spTree>
    <p:extLst>
      <p:ext uri="{BB962C8B-B14F-4D97-AF65-F5344CB8AC3E}">
        <p14:creationId xmlns:p14="http://schemas.microsoft.com/office/powerpoint/2010/main" val="4064857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2"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51042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8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8"/>
            <a:ext cx="10742400" cy="1994017"/>
          </a:xfrm>
          <a:solidFill>
            <a:schemeClr val="bg1">
              <a:lumMod val="85000"/>
            </a:schemeClr>
          </a:solidFill>
        </p:spPr>
        <p:txBody>
          <a:bodyPr anchor="ctr"/>
          <a:lstStyle>
            <a:lvl1pPr marL="0" marR="0" indent="0" algn="ctr" defTabSz="609570"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5"/>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2"/>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2853961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0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4" y="3692528"/>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70"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2"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8"/>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1"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18980092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030" y="2531669"/>
            <a:ext cx="9816868" cy="1362075"/>
          </a:xfrm>
        </p:spPr>
        <p:txBody>
          <a:bodyPr anchor="b" anchorCtr="0"/>
          <a:lstStyle>
            <a:lvl1pPr marL="0" algn="l" defTabSz="1219140" rtl="0" eaLnBrk="1" latinLnBrk="0" hangingPunct="1">
              <a:spcBef>
                <a:spcPct val="0"/>
              </a:spcBef>
              <a:buNone/>
              <a:defRPr lang="en-GB" sz="4267" b="0" kern="1200" dirty="0">
                <a:solidFill>
                  <a:schemeClr val="bg1"/>
                </a:solidFill>
                <a:effectLst/>
                <a:latin typeface="+mj-lt"/>
                <a:ea typeface="+mj-ea"/>
                <a:cs typeface="+mj-cs"/>
              </a:defRPr>
            </a:lvl1pPr>
          </a:lstStyle>
          <a:p>
            <a:r>
              <a:rPr lang="en-US" dirty="0"/>
              <a:t>Click to edit Master title style</a:t>
            </a:r>
            <a:endParaRPr lang="en-GB" dirty="0"/>
          </a:p>
        </p:txBody>
      </p:sp>
      <p:sp>
        <p:nvSpPr>
          <p:cNvPr id="5" name="Subtitle 2"/>
          <p:cNvSpPr>
            <a:spLocks noGrp="1"/>
          </p:cNvSpPr>
          <p:nvPr>
            <p:ph type="subTitle" idx="10"/>
          </p:nvPr>
        </p:nvSpPr>
        <p:spPr>
          <a:xfrm>
            <a:off x="1731028" y="3893802"/>
            <a:ext cx="9805365" cy="1011751"/>
          </a:xfrm>
        </p:spPr>
        <p:txBody>
          <a:bodyPr>
            <a:noAutofit/>
          </a:bodyPr>
          <a:lstStyle>
            <a:lvl1pPr marL="0" indent="0" algn="l">
              <a:buNone/>
              <a:defRPr sz="2400" b="1" cap="all" baseline="0">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316224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306300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6" name="Text Placeholder 4"/>
          <p:cNvSpPr>
            <a:spLocks noGrp="1"/>
          </p:cNvSpPr>
          <p:nvPr>
            <p:ph type="body" sz="quarter" idx="12" hasCustomPrompt="1"/>
          </p:nvPr>
        </p:nvSpPr>
        <p:spPr>
          <a:xfrm>
            <a:off x="484717" y="6643307"/>
            <a:ext cx="1201184" cy="138500"/>
          </a:xfrm>
        </p:spPr>
        <p:txBody>
          <a:bodyPr wrap="none" lIns="0" tIns="0" rIns="0" bIns="0" anchor="b">
            <a:spAutoFit/>
          </a:bodyPr>
          <a:lstStyle>
            <a:lvl1pPr marL="0" indent="0">
              <a:lnSpc>
                <a:spcPct val="90000"/>
              </a:lnSpc>
              <a:spcBef>
                <a:spcPts val="0"/>
              </a:spcBef>
              <a:buFontTx/>
              <a:buNone/>
              <a:defRPr sz="1000"/>
            </a:lvl1pPr>
          </a:lstStyle>
          <a:p>
            <a:pPr lvl="0"/>
            <a:r>
              <a:rPr lang="en-US" dirty="0"/>
              <a:t>Click to edit Footnote</a:t>
            </a:r>
          </a:p>
        </p:txBody>
      </p:sp>
      <p:sp>
        <p:nvSpPr>
          <p:cNvPr id="17" name="Text Placeholder 4"/>
          <p:cNvSpPr>
            <a:spLocks noGrp="1"/>
          </p:cNvSpPr>
          <p:nvPr>
            <p:ph type="body" sz="quarter" idx="11" hasCustomPrompt="1"/>
          </p:nvPr>
        </p:nvSpPr>
        <p:spPr>
          <a:xfrm>
            <a:off x="10242064" y="6643307"/>
            <a:ext cx="1363621" cy="138500"/>
          </a:xfrm>
        </p:spPr>
        <p:txBody>
          <a:bodyPr wrap="none" lIns="0" tIns="0" rIns="0" bIns="0" anchor="b">
            <a:spAutoFit/>
          </a:bodyPr>
          <a:lstStyle>
            <a:lvl1pPr marL="0" indent="0" algn="r">
              <a:lnSpc>
                <a:spcPct val="90000"/>
              </a:lnSpc>
              <a:spcBef>
                <a:spcPts val="0"/>
              </a:spcBef>
              <a:buFontTx/>
              <a:buNone/>
              <a:defRPr sz="1000" baseline="0"/>
            </a:lvl1pPr>
          </a:lstStyle>
          <a:p>
            <a:pPr lvl="0"/>
            <a:r>
              <a:rPr lang="en-US" dirty="0"/>
              <a:t>Click to edit source note</a:t>
            </a:r>
          </a:p>
        </p:txBody>
      </p:sp>
      <p:sp>
        <p:nvSpPr>
          <p:cNvPr id="8" name="Content Placeholder 2">
            <a:extLst>
              <a:ext uri="{FF2B5EF4-FFF2-40B4-BE49-F238E27FC236}">
                <a16:creationId xmlns:a16="http://schemas.microsoft.com/office/drawing/2014/main" id="{4731B572-A6BB-4ECD-AAF6-620BB46D792B}"/>
              </a:ext>
            </a:extLst>
          </p:cNvPr>
          <p:cNvSpPr>
            <a:spLocks noGrp="1"/>
          </p:cNvSpPr>
          <p:nvPr>
            <p:ph idx="1"/>
          </p:nvPr>
        </p:nvSpPr>
        <p:spPr>
          <a:xfrm>
            <a:off x="471604" y="1550989"/>
            <a:ext cx="11137693" cy="4529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99785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266700" y="6267449"/>
            <a:ext cx="9194800" cy="501651"/>
          </a:xfrm>
        </p:spPr>
        <p:txBody>
          <a:bodyPr bIns="45720" anchor="b"/>
          <a:lstStyle>
            <a:lvl1pPr marL="0" indent="0">
              <a:lnSpc>
                <a:spcPct val="100000"/>
              </a:lnSpc>
              <a:spcBef>
                <a:spcPts val="0"/>
              </a:spcBef>
              <a:spcAft>
                <a:spcPts val="0"/>
              </a:spcAft>
              <a:buNone/>
              <a:defRPr sz="900"/>
            </a:lvl1pPr>
            <a:lvl2pPr marL="290498" indent="0">
              <a:buNone/>
              <a:defRPr sz="1200"/>
            </a:lvl2pPr>
            <a:lvl3pPr marL="577822" indent="0">
              <a:buNone/>
              <a:defRPr sz="1200"/>
            </a:lvl3pPr>
            <a:lvl4pPr marL="865145" indent="0">
              <a:buNone/>
              <a:defRPr sz="1200"/>
            </a:lvl4pPr>
            <a:lvl5pPr marL="1363595" indent="0">
              <a:buNone/>
              <a:defRPr sz="1200"/>
            </a:lvl5pPr>
          </a:lstStyle>
          <a:p>
            <a:pPr lvl="0"/>
            <a:r>
              <a:rPr lang="en-US" dirty="0"/>
              <a:t>Edit Footnote</a:t>
            </a:r>
          </a:p>
        </p:txBody>
      </p:sp>
      <p:sp>
        <p:nvSpPr>
          <p:cNvPr id="9" name="Rectangle 4">
            <a:extLst>
              <a:ext uri="{FF2B5EF4-FFF2-40B4-BE49-F238E27FC236}">
                <a16:creationId xmlns:a16="http://schemas.microsoft.com/office/drawing/2014/main" id="{A4B8E535-14ED-431E-8BED-3159F6A95305}"/>
              </a:ext>
            </a:extLst>
          </p:cNvPr>
          <p:cNvSpPr>
            <a:spLocks noGrp="1" noChangeArrowheads="1"/>
          </p:cNvSpPr>
          <p:nvPr>
            <p:ph type="title"/>
          </p:nvPr>
        </p:nvSpPr>
        <p:spPr bwMode="auto">
          <a:xfrm>
            <a:off x="266703" y="10883"/>
            <a:ext cx="11658599"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23444" tIns="23444" rIns="23444" bIns="23444" numCol="1" anchor="ctr" anchorCtr="0" compatLnSpc="1">
            <a:prstTxWarp prst="textNoShape">
              <a:avLst/>
            </a:prstTxWarp>
          </a:bodyPr>
          <a:lstStyle/>
          <a:p>
            <a:pPr lvl="0"/>
            <a:r>
              <a:rPr lang="en-US" altLang="en-US" dirty="0"/>
              <a:t>Click to edit Master title style</a:t>
            </a:r>
          </a:p>
        </p:txBody>
      </p:sp>
      <p:sp>
        <p:nvSpPr>
          <p:cNvPr id="11" name="Slide Number Placeholder 6">
            <a:extLst>
              <a:ext uri="{FF2B5EF4-FFF2-40B4-BE49-F238E27FC236}">
                <a16:creationId xmlns:a16="http://schemas.microsoft.com/office/drawing/2014/main" id="{983B383C-0745-43CE-B134-42B739AB6CF8}"/>
              </a:ext>
            </a:extLst>
          </p:cNvPr>
          <p:cNvSpPr>
            <a:spLocks noGrp="1"/>
          </p:cNvSpPr>
          <p:nvPr>
            <p:ph type="sldNum" sz="quarter" idx="4"/>
          </p:nvPr>
        </p:nvSpPr>
        <p:spPr>
          <a:xfrm>
            <a:off x="11793893" y="6486470"/>
            <a:ext cx="398107" cy="369332"/>
          </a:xfrm>
          <a:prstGeom prst="rect">
            <a:avLst/>
          </a:prstGeom>
        </p:spPr>
        <p:txBody>
          <a:bodyPr vert="horz" wrap="square" lIns="91440" tIns="45720" rIns="91440" bIns="45720" numCol="1" anchor="b" anchorCtr="0" compatLnSpc="1">
            <a:prstTxWarp prst="textNoShape">
              <a:avLst/>
            </a:prstTxWarp>
          </a:bodyPr>
          <a:lstStyle>
            <a:lvl1pPr algn="r" defTabSz="457178">
              <a:defRPr sz="900" b="1" baseline="0" smtClean="0">
                <a:solidFill>
                  <a:schemeClr val="tx1"/>
                </a:solidFill>
                <a:latin typeface="+mj-lt"/>
                <a:ea typeface="ＭＳ Ｐゴシック" charset="0"/>
                <a:cs typeface="+mn-cs"/>
              </a:defRPr>
            </a:lvl1pPr>
          </a:lstStyle>
          <a:p>
            <a:pPr>
              <a:defRPr/>
            </a:pPr>
            <a:fld id="{6B204B07-C19F-4752-8E5A-A15CAE84AC36}" type="slidenum">
              <a:rPr lang="en-US" smtClean="0"/>
              <a:pPr>
                <a:defRPr/>
              </a:pPr>
              <a:t>‹#›</a:t>
            </a:fld>
            <a:endParaRPr lang="en-US" dirty="0"/>
          </a:p>
        </p:txBody>
      </p:sp>
      <p:sp>
        <p:nvSpPr>
          <p:cNvPr id="6" name="Content Placeholder 5">
            <a:extLst>
              <a:ext uri="{FF2B5EF4-FFF2-40B4-BE49-F238E27FC236}">
                <a16:creationId xmlns:a16="http://schemas.microsoft.com/office/drawing/2014/main" id="{1C7EFEBF-EEC4-405C-B2E9-152ED1B507CC}"/>
              </a:ext>
            </a:extLst>
          </p:cNvPr>
          <p:cNvSpPr>
            <a:spLocks noGrp="1"/>
          </p:cNvSpPr>
          <p:nvPr>
            <p:ph sz="quarter" idx="13"/>
          </p:nvPr>
        </p:nvSpPr>
        <p:spPr>
          <a:xfrm>
            <a:off x="266703" y="1117600"/>
            <a:ext cx="11658599" cy="5129504"/>
          </a:xfrm>
        </p:spPr>
        <p:txBody>
          <a:bodyPr/>
          <a:lstStyle>
            <a:lvl2pPr>
              <a:defRPr sz="16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6505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82950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effectLst>
                  <a:outerShdw blurRad="38100" dist="38100" dir="2700000" algn="tl">
                    <a:srgbClr val="000000">
                      <a:alpha val="43137"/>
                    </a:srgbClr>
                  </a:outerShdw>
                </a:effectLst>
              </a:defRPr>
            </a:lvl1pPr>
          </a:lstStyle>
          <a:p>
            <a:r>
              <a:rPr lang="en-US"/>
              <a:t>&lt;2-column&gt;</a:t>
            </a:r>
            <a:endParaRPr lang="en-US" dirty="0"/>
          </a:p>
        </p:txBody>
      </p:sp>
      <p:sp>
        <p:nvSpPr>
          <p:cNvPr id="12" name="Content Placeholder 2"/>
          <p:cNvSpPr>
            <a:spLocks noGrp="1"/>
          </p:cNvSpPr>
          <p:nvPr>
            <p:ph idx="13"/>
          </p:nvPr>
        </p:nvSpPr>
        <p:spPr>
          <a:xfrm>
            <a:off x="619545" y="1598086"/>
            <a:ext cx="5276019" cy="4482044"/>
          </a:xfrm>
          <a:prstGeom prst="rect">
            <a:avLst/>
          </a:prstGeom>
        </p:spPr>
        <p:txBody>
          <a:bodyPr/>
          <a:lstStyle>
            <a:lvl1pPr>
              <a:spcBef>
                <a:spcPts val="1200"/>
              </a:spcBef>
              <a:defRPr/>
            </a:lvl1pPr>
            <a:lvl2pPr marL="460412" indent="-233383">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7" y="1598086"/>
            <a:ext cx="5276019" cy="4482044"/>
          </a:xfrm>
          <a:prstGeom prst="rect">
            <a:avLst/>
          </a:prstGeom>
        </p:spPr>
        <p:txBody>
          <a:bodyPr/>
          <a:lstStyle>
            <a:lvl1pPr>
              <a:spcBef>
                <a:spcPts val="1200"/>
              </a:spcBef>
              <a:defRPr/>
            </a:lvl1pPr>
            <a:lvl2pPr marL="460412" indent="-233383">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067730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buClr>
                <a:schemeClr val="accent1">
                  <a:lumMod val="75000"/>
                </a:schemeClr>
              </a:buClr>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lumMod val="75000"/>
                </a:schemeClr>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lumMod val="75000"/>
                </a:schemeClr>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Clr>
                <a:schemeClr val="accent1">
                  <a:lumMod val="75000"/>
                </a:schemeClr>
              </a:buClr>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buClr>
                <a:schemeClr val="accent1">
                  <a:lumMod val="75000"/>
                </a:schemeClr>
              </a:buClr>
              <a:defRPr sz="21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324506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9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40"/>
            <a:ext cx="10742400" cy="4681421"/>
          </a:xfrm>
        </p:spPr>
        <p:txBody>
          <a:bodyPr>
            <a:noAutofit/>
          </a:bodyPr>
          <a:lstStyle>
            <a:lvl1pPr marL="304784" indent="-304784">
              <a:buSzPct val="100000"/>
              <a:buFont typeface="Wingdings" panose="05000000000000000000" pitchFamily="2" charset="2"/>
              <a:buChar char="§"/>
              <a:defRPr/>
            </a:lvl1pPr>
            <a:lvl2pPr>
              <a:spcAft>
                <a:spcPts val="0"/>
              </a:spcAft>
              <a:defRPr/>
            </a:lvl2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7"/>
            <a:ext cx="11412780" cy="553999"/>
          </a:xfrm>
        </p:spPr>
        <p:txBody>
          <a:bodyPr anchor="b">
            <a:noAutofit/>
          </a:bodyPr>
          <a:lstStyle>
            <a:lvl1pPr>
              <a:defRPr sz="32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dirty="0"/>
          </a:p>
        </p:txBody>
      </p:sp>
      <p:sp>
        <p:nvSpPr>
          <p:cNvPr id="3" name="Text Placeholder 2">
            <a:extLst>
              <a:ext uri="{FF2B5EF4-FFF2-40B4-BE49-F238E27FC236}">
                <a16:creationId xmlns:a16="http://schemas.microsoft.com/office/drawing/2014/main" id="{3F5B49EF-5E87-4C50-B4A7-2764078B8C1D}"/>
              </a:ext>
            </a:extLst>
          </p:cNvPr>
          <p:cNvSpPr>
            <a:spLocks noGrp="1"/>
          </p:cNvSpPr>
          <p:nvPr>
            <p:ph type="body" sz="quarter" idx="15" hasCustomPrompt="1"/>
          </p:nvPr>
        </p:nvSpPr>
        <p:spPr>
          <a:xfrm>
            <a:off x="355602" y="6377214"/>
            <a:ext cx="9520865" cy="451404"/>
          </a:xfrm>
        </p:spPr>
        <p:txBody>
          <a:bodyPr lIns="0" tIns="0" rIns="0" bIns="0" anchor="b"/>
          <a:lstStyle>
            <a:lvl1pPr marL="0" indent="0">
              <a:spcBef>
                <a:spcPts val="0"/>
              </a:spcBef>
              <a:buNone/>
              <a:defRPr sz="933"/>
            </a:lvl1pPr>
            <a:lvl2pPr marL="304784" indent="0">
              <a:buNone/>
              <a:defRPr/>
            </a:lvl2pPr>
            <a:lvl3pPr marL="609570" indent="0">
              <a:buNone/>
              <a:defRPr/>
            </a:lvl3pPr>
            <a:lvl4pPr marL="1828709" indent="0">
              <a:buNone/>
              <a:defRPr/>
            </a:lvl4pPr>
            <a:lvl5pPr marL="2438278" indent="0">
              <a:buNone/>
              <a:defRPr/>
            </a:lvl5pPr>
          </a:lstStyle>
          <a:p>
            <a:pPr lvl="0"/>
            <a:r>
              <a:rPr lang="en-US" dirty="0"/>
              <a:t>Click to edit FN</a:t>
            </a:r>
          </a:p>
        </p:txBody>
      </p:sp>
    </p:spTree>
    <p:extLst>
      <p:ext uri="{BB962C8B-B14F-4D97-AF65-F5344CB8AC3E}">
        <p14:creationId xmlns:p14="http://schemas.microsoft.com/office/powerpoint/2010/main" val="34305447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99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4" y="952500"/>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7" y="6159177"/>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186666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2233812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03930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391547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Chapter">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1972950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Chapter 2">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824193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616070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1713659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6507919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049746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94212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32826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181916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73435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31815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847964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929333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926022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4247660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dirty="0"/>
            </a:br>
            <a:r>
              <a:rPr lang="en-US" sz="1500" dirty="0">
                <a:solidFill>
                  <a:srgbClr val="FFFFFF"/>
                </a:solidFill>
                <a:latin typeface="Arial Narrow" pitchFamily="34" charset="0"/>
                <a:ea typeface="Arial Narrow" pitchFamily="34" charset="-122"/>
                <a:cs typeface="Arial Narrow" pitchFamily="34" charset="-120"/>
              </a:rPr>
              <a:t>T. +41 (0)91 973 19 00</a:t>
            </a:r>
            <a:br>
              <a:rPr dirty="0"/>
            </a:br>
            <a:r>
              <a:rPr lang="en-US" sz="1500" dirty="0">
                <a:solidFill>
                  <a:srgbClr val="FFFFFF"/>
                </a:solidFill>
                <a:latin typeface="Arial Narrow" pitchFamily="34" charset="0"/>
                <a:ea typeface="Arial Narrow" pitchFamily="34" charset="-122"/>
                <a:cs typeface="Arial Narrow" pitchFamily="34" charset="-120"/>
              </a:rPr>
              <a:t>esmo@esmo.org</a:t>
            </a:r>
            <a:br>
              <a:rPr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3"/>
            <a:ext cx="3645907" cy="804727"/>
          </a:xfrm>
          <a:prstGeom prst="rect">
            <a:avLst/>
          </a:prstGeom>
        </p:spPr>
      </p:pic>
    </p:spTree>
    <p:extLst>
      <p:ext uri="{BB962C8B-B14F-4D97-AF65-F5344CB8AC3E}">
        <p14:creationId xmlns:p14="http://schemas.microsoft.com/office/powerpoint/2010/main" val="2818139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26121" y="6570856"/>
            <a:ext cx="953803" cy="246184"/>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EF692A5-A8C0-47CD-A2C0-7DF226E98A5E}" type="slidenum">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97634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32E2-2675-9143-8255-8879D9F791E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A4DA91D0-0E55-4C4B-9991-56C34FE18CFE}"/>
              </a:ext>
            </a:extLst>
          </p:cNvPr>
          <p:cNvSpPr>
            <a:spLocks noGrp="1"/>
          </p:cNvSpPr>
          <p:nvPr>
            <p:ph type="ftr" sz="quarter" idx="10"/>
          </p:nvPr>
        </p:nvSpPr>
        <p:spPr/>
        <p:txBody>
          <a:bodyPr/>
          <a:lstStyle>
            <a:lvl1pPr>
              <a:defRPr spc="0" baseline="0"/>
            </a:lvl1pPr>
          </a:lstStyle>
          <a:p>
            <a:pPr marL="7701" marR="0" lvl="0" indent="0" algn="l" defTabSz="914400" rtl="0" eaLnBrk="0" fontAlgn="base" latinLnBrk="0" hangingPunct="0">
              <a:lnSpc>
                <a:spcPct val="100000"/>
              </a:lnSpc>
              <a:spcBef>
                <a:spcPts val="4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5705D48E-80D6-0941-9140-9504B3C94664}"/>
              </a:ext>
            </a:extLst>
          </p:cNvPr>
          <p:cNvSpPr>
            <a:spLocks noGrp="1"/>
          </p:cNvSpPr>
          <p:nvPr>
            <p:ph sz="quarter" idx="11"/>
          </p:nvPr>
        </p:nvSpPr>
        <p:spPr>
          <a:xfrm>
            <a:off x="431799" y="1172634"/>
            <a:ext cx="11377084" cy="48244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30291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 Titelseite &gt; Titel + Bild ">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C2D7573-5C6A-5D08-6928-CD17015F0A40}"/>
              </a:ext>
            </a:extLst>
          </p:cNvPr>
          <p:cNvSpPr/>
          <p:nvPr userDrawn="1"/>
        </p:nvSpPr>
        <p:spPr>
          <a:xfrm>
            <a:off x="351367" y="16935"/>
            <a:ext cx="2103967" cy="827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pic>
        <p:nvPicPr>
          <p:cNvPr id="6" name="Bild 6" descr="Logo.pdf">
            <a:extLst>
              <a:ext uri="{FF2B5EF4-FFF2-40B4-BE49-F238E27FC236}">
                <a16:creationId xmlns:a16="http://schemas.microsoft.com/office/drawing/2014/main" id="{F7C992D1-ACC7-1BA6-F64F-9A61C310D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0" y="55034"/>
            <a:ext cx="4622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82607" y="1233718"/>
            <a:ext cx="11283951" cy="1470025"/>
          </a:xfrm>
        </p:spPr>
        <p:txBody>
          <a:bodyPr anchor="t">
            <a:noAutofit/>
          </a:bodyPr>
          <a:lstStyle>
            <a:lvl1pPr>
              <a:lnSpc>
                <a:spcPts val="4752"/>
              </a:lnSpc>
              <a:defRPr sz="4752"/>
            </a:lvl1pPr>
          </a:lstStyle>
          <a:p>
            <a:r>
              <a:rPr lang="de-DE" dirty="0"/>
              <a:t>Mastertitelformat bearbeiten</a:t>
            </a:r>
          </a:p>
        </p:txBody>
      </p:sp>
      <p:sp>
        <p:nvSpPr>
          <p:cNvPr id="3" name="Untertitel 2"/>
          <p:cNvSpPr>
            <a:spLocks noGrp="1"/>
          </p:cNvSpPr>
          <p:nvPr>
            <p:ph type="subTitle" idx="1"/>
          </p:nvPr>
        </p:nvSpPr>
        <p:spPr>
          <a:xfrm>
            <a:off x="3232151" y="5205198"/>
            <a:ext cx="8534400" cy="999671"/>
          </a:xfrm>
        </p:spPr>
        <p:txBody>
          <a:bodyPr>
            <a:noAutofit/>
          </a:bodyPr>
          <a:lstStyle>
            <a:lvl1pPr marL="0" indent="0" algn="r">
              <a:buNone/>
              <a:defRPr>
                <a:solidFill>
                  <a:schemeClr val="tx1"/>
                </a:solidFill>
              </a:defRPr>
            </a:lvl1pPr>
            <a:lvl2pPr marL="571574" indent="0" algn="ctr">
              <a:buNone/>
              <a:defRPr>
                <a:solidFill>
                  <a:schemeClr val="tx1">
                    <a:tint val="75000"/>
                  </a:schemeClr>
                </a:solidFill>
              </a:defRPr>
            </a:lvl2pPr>
            <a:lvl3pPr marL="1143146" indent="0" algn="ctr">
              <a:buNone/>
              <a:defRPr>
                <a:solidFill>
                  <a:schemeClr val="tx1">
                    <a:tint val="75000"/>
                  </a:schemeClr>
                </a:solidFill>
              </a:defRPr>
            </a:lvl3pPr>
            <a:lvl4pPr marL="1714720" indent="0" algn="ctr">
              <a:buNone/>
              <a:defRPr>
                <a:solidFill>
                  <a:schemeClr val="tx1">
                    <a:tint val="75000"/>
                  </a:schemeClr>
                </a:solidFill>
              </a:defRPr>
            </a:lvl4pPr>
            <a:lvl5pPr marL="2286292" indent="0" algn="ctr">
              <a:buNone/>
              <a:defRPr>
                <a:solidFill>
                  <a:schemeClr val="tx1">
                    <a:tint val="75000"/>
                  </a:schemeClr>
                </a:solidFill>
              </a:defRPr>
            </a:lvl5pPr>
            <a:lvl6pPr marL="2857866" indent="0" algn="ctr">
              <a:buNone/>
              <a:defRPr>
                <a:solidFill>
                  <a:schemeClr val="tx1">
                    <a:tint val="75000"/>
                  </a:schemeClr>
                </a:solidFill>
              </a:defRPr>
            </a:lvl6pPr>
            <a:lvl7pPr marL="3429438" indent="0" algn="ctr">
              <a:buNone/>
              <a:defRPr>
                <a:solidFill>
                  <a:schemeClr val="tx1">
                    <a:tint val="75000"/>
                  </a:schemeClr>
                </a:solidFill>
              </a:defRPr>
            </a:lvl7pPr>
            <a:lvl8pPr marL="4001012" indent="0" algn="ctr">
              <a:buNone/>
              <a:defRPr>
                <a:solidFill>
                  <a:schemeClr val="tx1">
                    <a:tint val="75000"/>
                  </a:schemeClr>
                </a:solidFill>
              </a:defRPr>
            </a:lvl8pPr>
            <a:lvl9pPr marL="4572584" indent="0" algn="ctr">
              <a:buNone/>
              <a:defRPr>
                <a:solidFill>
                  <a:schemeClr val="tx1">
                    <a:tint val="75000"/>
                  </a:schemeClr>
                </a:solidFill>
              </a:defRPr>
            </a:lvl9pPr>
          </a:lstStyle>
          <a:p>
            <a:r>
              <a:rPr lang="de-DE"/>
              <a:t>Formatvorlage des Untertitelmasters durch Klicken bearbeiten</a:t>
            </a:r>
            <a:endParaRPr lang="de-DE" dirty="0"/>
          </a:p>
        </p:txBody>
      </p:sp>
      <p:sp>
        <p:nvSpPr>
          <p:cNvPr id="12" name="Bildplatzhalter 11"/>
          <p:cNvSpPr>
            <a:spLocks noGrp="1"/>
          </p:cNvSpPr>
          <p:nvPr>
            <p:ph type="pic" sz="quarter" idx="10"/>
          </p:nvPr>
        </p:nvSpPr>
        <p:spPr>
          <a:xfrm>
            <a:off x="482605" y="2975443"/>
            <a:ext cx="7415591" cy="3129641"/>
          </a:xfrm>
        </p:spPr>
        <p:txBody>
          <a:bodyPr rtlCol="0">
            <a:noAutofit/>
          </a:bodyPr>
          <a:lstStyle>
            <a:lvl1pPr marL="0" indent="0">
              <a:buFontTx/>
              <a:buNone/>
              <a:defRPr/>
            </a:lvl1pPr>
          </a:lstStyle>
          <a:p>
            <a:pPr lvl="0"/>
            <a:endParaRPr lang="de-DE" noProof="0" dirty="0"/>
          </a:p>
        </p:txBody>
      </p:sp>
    </p:spTree>
    <p:extLst>
      <p:ext uri="{BB962C8B-B14F-4D97-AF65-F5344CB8AC3E}">
        <p14:creationId xmlns:p14="http://schemas.microsoft.com/office/powerpoint/2010/main" val="160349816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 Titelseite &gt; nur Titel ">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5273648-97D1-DB23-10E8-0835200CC70F}"/>
              </a:ext>
            </a:extLst>
          </p:cNvPr>
          <p:cNvSpPr/>
          <p:nvPr userDrawn="1"/>
        </p:nvSpPr>
        <p:spPr>
          <a:xfrm>
            <a:off x="351367" y="16935"/>
            <a:ext cx="2103967" cy="827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pic>
        <p:nvPicPr>
          <p:cNvPr id="5" name="Bild 6" descr="Logo.pdf">
            <a:extLst>
              <a:ext uri="{FF2B5EF4-FFF2-40B4-BE49-F238E27FC236}">
                <a16:creationId xmlns:a16="http://schemas.microsoft.com/office/drawing/2014/main" id="{18D7A4DF-7C71-1F2D-7A45-6687D57542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8301" y="55034"/>
            <a:ext cx="452331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82607" y="1683995"/>
            <a:ext cx="11283951" cy="2888015"/>
          </a:xfrm>
        </p:spPr>
        <p:txBody>
          <a:bodyPr anchor="t">
            <a:noAutofit/>
          </a:bodyPr>
          <a:lstStyle>
            <a:lvl1pPr>
              <a:lnSpc>
                <a:spcPts val="4752"/>
              </a:lnSpc>
              <a:defRPr sz="4752"/>
            </a:lvl1pPr>
          </a:lstStyle>
          <a:p>
            <a:r>
              <a:rPr lang="de-DE" dirty="0"/>
              <a:t>Mastertitelformat bearbeiten</a:t>
            </a:r>
          </a:p>
        </p:txBody>
      </p:sp>
      <p:sp>
        <p:nvSpPr>
          <p:cNvPr id="3" name="Untertitel 2"/>
          <p:cNvSpPr>
            <a:spLocks noGrp="1"/>
          </p:cNvSpPr>
          <p:nvPr>
            <p:ph type="subTitle" idx="1"/>
          </p:nvPr>
        </p:nvSpPr>
        <p:spPr>
          <a:xfrm>
            <a:off x="3232151" y="5205198"/>
            <a:ext cx="8534400" cy="999671"/>
          </a:xfrm>
        </p:spPr>
        <p:txBody>
          <a:bodyPr>
            <a:noAutofit/>
          </a:bodyPr>
          <a:lstStyle>
            <a:lvl1pPr marL="0" indent="0" algn="r">
              <a:buNone/>
              <a:defRPr>
                <a:solidFill>
                  <a:schemeClr val="tx1"/>
                </a:solidFill>
              </a:defRPr>
            </a:lvl1pPr>
            <a:lvl2pPr marL="571574" indent="0" algn="ctr">
              <a:buNone/>
              <a:defRPr>
                <a:solidFill>
                  <a:schemeClr val="tx1">
                    <a:tint val="75000"/>
                  </a:schemeClr>
                </a:solidFill>
              </a:defRPr>
            </a:lvl2pPr>
            <a:lvl3pPr marL="1143146" indent="0" algn="ctr">
              <a:buNone/>
              <a:defRPr>
                <a:solidFill>
                  <a:schemeClr val="tx1">
                    <a:tint val="75000"/>
                  </a:schemeClr>
                </a:solidFill>
              </a:defRPr>
            </a:lvl3pPr>
            <a:lvl4pPr marL="1714720" indent="0" algn="ctr">
              <a:buNone/>
              <a:defRPr>
                <a:solidFill>
                  <a:schemeClr val="tx1">
                    <a:tint val="75000"/>
                  </a:schemeClr>
                </a:solidFill>
              </a:defRPr>
            </a:lvl4pPr>
            <a:lvl5pPr marL="2286292" indent="0" algn="ctr">
              <a:buNone/>
              <a:defRPr>
                <a:solidFill>
                  <a:schemeClr val="tx1">
                    <a:tint val="75000"/>
                  </a:schemeClr>
                </a:solidFill>
              </a:defRPr>
            </a:lvl5pPr>
            <a:lvl6pPr marL="2857866" indent="0" algn="ctr">
              <a:buNone/>
              <a:defRPr>
                <a:solidFill>
                  <a:schemeClr val="tx1">
                    <a:tint val="75000"/>
                  </a:schemeClr>
                </a:solidFill>
              </a:defRPr>
            </a:lvl6pPr>
            <a:lvl7pPr marL="3429438" indent="0" algn="ctr">
              <a:buNone/>
              <a:defRPr>
                <a:solidFill>
                  <a:schemeClr val="tx1">
                    <a:tint val="75000"/>
                  </a:schemeClr>
                </a:solidFill>
              </a:defRPr>
            </a:lvl7pPr>
            <a:lvl8pPr marL="4001012" indent="0" algn="ctr">
              <a:buNone/>
              <a:defRPr>
                <a:solidFill>
                  <a:schemeClr val="tx1">
                    <a:tint val="75000"/>
                  </a:schemeClr>
                </a:solidFill>
              </a:defRPr>
            </a:lvl8pPr>
            <a:lvl9pPr marL="4572584"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417006341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 Titel | Inhalt leer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12"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
        <p:nvSpPr>
          <p:cNvPr id="14" name="Textplatzhalter 6"/>
          <p:cNvSpPr>
            <a:spLocks noGrp="1"/>
          </p:cNvSpPr>
          <p:nvPr>
            <p:ph type="body" idx="14"/>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Tree>
    <p:extLst>
      <p:ext uri="{BB962C8B-B14F-4D97-AF65-F5344CB8AC3E}">
        <p14:creationId xmlns:p14="http://schemas.microsoft.com/office/powerpoint/2010/main" val="3225614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4. Titel | Überschrift | Inhalt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9" name="Textplatzhalter 8"/>
          <p:cNvSpPr>
            <a:spLocks noGrp="1"/>
          </p:cNvSpPr>
          <p:nvPr>
            <p:ph type="body" sz="quarter" idx="12"/>
          </p:nvPr>
        </p:nvSpPr>
        <p:spPr>
          <a:xfrm>
            <a:off x="482607" y="1243014"/>
            <a:ext cx="11283951" cy="544059"/>
          </a:xfrm>
        </p:spPr>
        <p:txBody>
          <a:bodyPr>
            <a:noAutofit/>
          </a:bodyPr>
          <a:lstStyle>
            <a:lvl1pPr marL="0" indent="0">
              <a:spcBef>
                <a:spcPts val="0"/>
              </a:spcBef>
              <a:buFontTx/>
              <a:buNone/>
              <a:defRPr b="1" i="0">
                <a:solidFill>
                  <a:schemeClr val="tx1"/>
                </a:solidFill>
              </a:defRPr>
            </a:lvl1pPr>
            <a:lvl2pPr marL="0" indent="0">
              <a:spcBef>
                <a:spcPts val="0"/>
              </a:spcBef>
              <a:buFontTx/>
              <a:buNone/>
              <a:defRPr b="1" i="0"/>
            </a:lvl2pPr>
            <a:lvl3pPr marL="0" indent="0">
              <a:spcBef>
                <a:spcPts val="0"/>
              </a:spcBef>
              <a:buFontTx/>
              <a:buNone/>
              <a:defRPr b="1" i="0"/>
            </a:lvl3pPr>
            <a:lvl4pPr marL="0" indent="0">
              <a:spcBef>
                <a:spcPts val="0"/>
              </a:spcBef>
              <a:buFontTx/>
              <a:buNone/>
              <a:defRPr b="1" i="0"/>
            </a:lvl4pPr>
            <a:lvl5pPr marL="0" indent="0">
              <a:spcBef>
                <a:spcPts val="0"/>
              </a:spcBef>
              <a:buFontTx/>
              <a:buNone/>
              <a:defRPr b="1" i="0"/>
            </a:lvl5pPr>
          </a:lstStyle>
          <a:p>
            <a:pPr lvl="0"/>
            <a:r>
              <a:rPr lang="de-DE" dirty="0"/>
              <a:t>Mastertextformat bearbeiten</a:t>
            </a:r>
          </a:p>
        </p:txBody>
      </p:sp>
      <p:sp>
        <p:nvSpPr>
          <p:cNvPr id="13" name="Inhaltsplatzhalter 12"/>
          <p:cNvSpPr>
            <a:spLocks noGrp="1"/>
          </p:cNvSpPr>
          <p:nvPr>
            <p:ph sz="quarter" idx="13"/>
          </p:nvPr>
        </p:nvSpPr>
        <p:spPr>
          <a:xfrm>
            <a:off x="484722" y="1959429"/>
            <a:ext cx="11281833" cy="4263571"/>
          </a:xfrm>
        </p:spPr>
        <p:txBody>
          <a:bodyPr>
            <a:noAutofit/>
          </a:bodyPr>
          <a:lstStyle>
            <a:lvl1pPr marL="0" indent="0">
              <a:buFontTx/>
              <a:buNone/>
              <a:defRPr/>
            </a:lvl1pPr>
          </a:lstStyle>
          <a:p>
            <a:pPr lvl="0"/>
            <a:r>
              <a:rPr lang="de-DE"/>
              <a:t>Textmasterformat bearbeiten</a:t>
            </a:r>
          </a:p>
        </p:txBody>
      </p:sp>
      <p:sp>
        <p:nvSpPr>
          <p:cNvPr id="12"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
        <p:nvSpPr>
          <p:cNvPr id="14" name="Textplatzhalter 6"/>
          <p:cNvSpPr>
            <a:spLocks noGrp="1"/>
          </p:cNvSpPr>
          <p:nvPr>
            <p:ph type="body" idx="14"/>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Tree>
    <p:extLst>
      <p:ext uri="{BB962C8B-B14F-4D97-AF65-F5344CB8AC3E}">
        <p14:creationId xmlns:p14="http://schemas.microsoft.com/office/powerpoint/2010/main" val="32625826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5. Titel | Bullets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a:lvl1pPr>
          </a:lstStyle>
          <a:p>
            <a:r>
              <a:rPr lang="de-DE"/>
              <a:t>Mastertitelformat bearbeiten</a:t>
            </a:r>
          </a:p>
        </p:txBody>
      </p:sp>
      <p:sp>
        <p:nvSpPr>
          <p:cNvPr id="4" name="Inhaltsplatzhalter 3"/>
          <p:cNvSpPr>
            <a:spLocks noGrp="1"/>
          </p:cNvSpPr>
          <p:nvPr>
            <p:ph sz="half" idx="2"/>
          </p:nvPr>
        </p:nvSpPr>
        <p:spPr>
          <a:xfrm>
            <a:off x="482601" y="1251378"/>
            <a:ext cx="11283949" cy="4793827"/>
          </a:xfrm>
        </p:spPr>
        <p:txBody>
          <a:bodyPr>
            <a:noAutofit/>
          </a:bodyPr>
          <a:lstStyle>
            <a:lvl1pPr>
              <a:defRPr sz="3125"/>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0"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Tree>
    <p:extLst>
      <p:ext uri="{BB962C8B-B14F-4D97-AF65-F5344CB8AC3E}">
        <p14:creationId xmlns:p14="http://schemas.microsoft.com/office/powerpoint/2010/main" val="40613657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6. Titel | 2 Spalten &gt; Text | Inhalt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a:lvl1pPr>
          </a:lstStyle>
          <a:p>
            <a:r>
              <a:rPr lang="de-DE"/>
              <a:t>Mastertitelformat bearbeiten</a:t>
            </a:r>
          </a:p>
        </p:txBody>
      </p:sp>
      <p:sp>
        <p:nvSpPr>
          <p:cNvPr id="3" name="Textplatzhalter 2"/>
          <p:cNvSpPr>
            <a:spLocks noGrp="1"/>
          </p:cNvSpPr>
          <p:nvPr>
            <p:ph type="body" idx="1"/>
          </p:nvPr>
        </p:nvSpPr>
        <p:spPr>
          <a:xfrm>
            <a:off x="482605" y="1143281"/>
            <a:ext cx="5386917" cy="639763"/>
          </a:xfrm>
        </p:spPr>
        <p:txBody>
          <a:bodyPr>
            <a:noAutofit/>
          </a:bodyPr>
          <a:lstStyle>
            <a:lvl1pPr marL="0" indent="0">
              <a:buNone/>
              <a:defRPr sz="2251" b="1" i="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dirty="0"/>
              <a:t>Mastertextformat bearbeiten</a:t>
            </a:r>
          </a:p>
        </p:txBody>
      </p:sp>
      <p:sp>
        <p:nvSpPr>
          <p:cNvPr id="4" name="Inhaltsplatzhalter 3"/>
          <p:cNvSpPr>
            <a:spLocks noGrp="1"/>
          </p:cNvSpPr>
          <p:nvPr>
            <p:ph sz="half" idx="2"/>
          </p:nvPr>
        </p:nvSpPr>
        <p:spPr>
          <a:xfrm>
            <a:off x="482605" y="1871133"/>
            <a:ext cx="5386917" cy="4255031"/>
          </a:xfrm>
        </p:spPr>
        <p:txBody>
          <a:bodyPr>
            <a:noAutofit/>
          </a:bodyPr>
          <a:lstStyle>
            <a:lvl1pPr>
              <a:defRPr sz="2251"/>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77521" y="1143281"/>
            <a:ext cx="5389033" cy="639763"/>
          </a:xfrm>
        </p:spPr>
        <p:txBody>
          <a:bodyPr>
            <a:noAutofit/>
          </a:bodyPr>
          <a:lstStyle>
            <a:lvl1pPr marL="0" indent="0">
              <a:buNone/>
              <a:defRPr sz="2251" b="1" i="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dirty="0"/>
              <a:t>Mastertextformat bearbeiten</a:t>
            </a:r>
          </a:p>
        </p:txBody>
      </p:sp>
      <p:sp>
        <p:nvSpPr>
          <p:cNvPr id="6" name="Inhaltsplatzhalter 5"/>
          <p:cNvSpPr>
            <a:spLocks noGrp="1"/>
          </p:cNvSpPr>
          <p:nvPr>
            <p:ph sz="quarter" idx="4"/>
          </p:nvPr>
        </p:nvSpPr>
        <p:spPr>
          <a:xfrm>
            <a:off x="6377521" y="1871133"/>
            <a:ext cx="5389033" cy="4255031"/>
          </a:xfrm>
        </p:spPr>
        <p:txBody>
          <a:bodyPr>
            <a:noAutofit/>
          </a:bodyPr>
          <a:lstStyle>
            <a:lvl1pPr marL="0" indent="0">
              <a:spcBef>
                <a:spcPts val="0"/>
              </a:spcBef>
              <a:buFontTx/>
              <a:buNone/>
              <a:defRPr sz="2251" b="0" i="0"/>
            </a:lvl1pPr>
            <a:lvl2pPr marL="0" indent="0">
              <a:spcBef>
                <a:spcPts val="0"/>
              </a:spcBef>
              <a:buFontTx/>
              <a:buNone/>
              <a:defRPr sz="2251" b="0" i="0"/>
            </a:lvl2pPr>
            <a:lvl3pPr marL="0" indent="0">
              <a:spcBef>
                <a:spcPts val="0"/>
              </a:spcBef>
              <a:buFontTx/>
              <a:buNone/>
              <a:defRPr sz="2251" b="0" i="0"/>
            </a:lvl3pPr>
            <a:lvl4pPr marL="0" indent="0">
              <a:spcBef>
                <a:spcPts val="0"/>
              </a:spcBef>
              <a:buFontTx/>
              <a:buNone/>
              <a:defRPr sz="2251" b="0" i="0"/>
            </a:lvl4pPr>
            <a:lvl5pPr marL="0" indent="0">
              <a:spcBef>
                <a:spcPts val="0"/>
              </a:spcBef>
              <a:buFontTx/>
              <a:buNone/>
              <a:defRPr sz="2251" b="0" i="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4"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Tree>
    <p:extLst>
      <p:ext uri="{BB962C8B-B14F-4D97-AF65-F5344CB8AC3E}">
        <p14:creationId xmlns:p14="http://schemas.microsoft.com/office/powerpoint/2010/main" val="397573453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7. Titel | 2 Spalten &gt; Text | grüner Kasten ">
    <p:spTree>
      <p:nvGrpSpPr>
        <p:cNvPr id="1" name=""/>
        <p:cNvGrpSpPr/>
        <p:nvPr/>
      </p:nvGrpSpPr>
      <p:grpSpPr>
        <a:xfrm>
          <a:off x="0" y="0"/>
          <a:ext cx="0" cy="0"/>
          <a:chOff x="0" y="0"/>
          <a:chExt cx="0" cy="0"/>
        </a:xfrm>
      </p:grpSpPr>
      <p:sp>
        <p:nvSpPr>
          <p:cNvPr id="2" name="Titel 1"/>
          <p:cNvSpPr>
            <a:spLocks noGrp="1"/>
          </p:cNvSpPr>
          <p:nvPr>
            <p:ph type="title"/>
          </p:nvPr>
        </p:nvSpPr>
        <p:spPr>
          <a:xfrm>
            <a:off x="2193600" y="147601"/>
            <a:ext cx="9576000" cy="698400"/>
          </a:xfrm>
        </p:spPr>
        <p:txBody>
          <a:bodyPr>
            <a:normAutofit/>
          </a:bodyPr>
          <a:lstStyle>
            <a:lvl1pPr algn="l">
              <a:buFontTx/>
              <a:buNone/>
              <a:defRPr sz="3501" b="0" i="0"/>
            </a:lvl1pPr>
          </a:lstStyle>
          <a:p>
            <a:r>
              <a:rPr lang="de-DE" dirty="0"/>
              <a:t>Mastertitelformat bearbeiten</a:t>
            </a:r>
          </a:p>
        </p:txBody>
      </p:sp>
      <p:sp>
        <p:nvSpPr>
          <p:cNvPr id="3" name="Inhaltsplatzhalter 2"/>
          <p:cNvSpPr>
            <a:spLocks noGrp="1"/>
          </p:cNvSpPr>
          <p:nvPr>
            <p:ph idx="1"/>
          </p:nvPr>
        </p:nvSpPr>
        <p:spPr>
          <a:xfrm>
            <a:off x="6007104" y="1601251"/>
            <a:ext cx="5759449" cy="4458464"/>
          </a:xfrm>
          <a:solidFill>
            <a:schemeClr val="accent2"/>
          </a:solidFill>
        </p:spPr>
        <p:txBody>
          <a:bodyPr lIns="143985" rIns="143985" anchor="ctr">
            <a:noAutofit/>
          </a:bodyPr>
          <a:lstStyle>
            <a:lvl1pPr algn="l">
              <a:defRPr sz="2251"/>
            </a:lvl1pPr>
            <a:lvl2pPr algn="l">
              <a:defRPr sz="2251"/>
            </a:lvl2pPr>
            <a:lvl3pPr algn="l">
              <a:defRPr sz="2251"/>
            </a:lvl3pPr>
            <a:lvl4pPr algn="l">
              <a:defRPr sz="2251"/>
            </a:lvl4pPr>
            <a:lvl5pPr algn="l">
              <a:defRPr sz="2251"/>
            </a:lvl5pPr>
            <a:lvl6pPr>
              <a:defRPr sz="2501"/>
            </a:lvl6pPr>
            <a:lvl7pPr>
              <a:defRPr sz="2501"/>
            </a:lvl7pPr>
            <a:lvl8pPr>
              <a:defRPr sz="2501"/>
            </a:lvl8pPr>
            <a:lvl9pPr>
              <a:defRPr sz="2501"/>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82605" y="1601261"/>
            <a:ext cx="5238447" cy="539607"/>
          </a:xfrm>
        </p:spPr>
        <p:txBody>
          <a:bodyPr>
            <a:noAutofit/>
          </a:bodyPr>
          <a:lstStyle>
            <a:lvl1pPr marL="0" indent="0">
              <a:buNone/>
              <a:defRPr sz="2251"/>
            </a:lvl1pPr>
            <a:lvl2pPr marL="571574" indent="0">
              <a:buNone/>
              <a:defRPr sz="1500"/>
            </a:lvl2pPr>
            <a:lvl3pPr marL="1143146" indent="0">
              <a:buNone/>
              <a:defRPr sz="1250"/>
            </a:lvl3pPr>
            <a:lvl4pPr marL="1714720" indent="0">
              <a:buNone/>
              <a:defRPr sz="1125"/>
            </a:lvl4pPr>
            <a:lvl5pPr marL="2286292" indent="0">
              <a:buNone/>
              <a:defRPr sz="1125"/>
            </a:lvl5pPr>
            <a:lvl6pPr marL="2857866" indent="0">
              <a:buNone/>
              <a:defRPr sz="1125"/>
            </a:lvl6pPr>
            <a:lvl7pPr marL="3429438" indent="0">
              <a:buNone/>
              <a:defRPr sz="1125"/>
            </a:lvl7pPr>
            <a:lvl8pPr marL="4001012" indent="0">
              <a:buNone/>
              <a:defRPr sz="1125"/>
            </a:lvl8pPr>
            <a:lvl9pPr marL="4572584" indent="0">
              <a:buNone/>
              <a:defRPr sz="1125"/>
            </a:lvl9pPr>
          </a:lstStyle>
          <a:p>
            <a:pPr lvl="0"/>
            <a:r>
              <a:rPr lang="de-DE" dirty="0"/>
              <a:t>Mastertextformat bearbeiten</a:t>
            </a:r>
          </a:p>
        </p:txBody>
      </p:sp>
      <p:sp>
        <p:nvSpPr>
          <p:cNvPr id="9" name="Textplatzhalter 8"/>
          <p:cNvSpPr>
            <a:spLocks noGrp="1"/>
          </p:cNvSpPr>
          <p:nvPr>
            <p:ph type="body" sz="quarter" idx="12"/>
          </p:nvPr>
        </p:nvSpPr>
        <p:spPr>
          <a:xfrm>
            <a:off x="482610" y="2449521"/>
            <a:ext cx="5238751" cy="634773"/>
          </a:xfrm>
        </p:spPr>
        <p:txBody>
          <a:bodyPr>
            <a:noAutofit/>
          </a:bodyPr>
          <a:lstStyle>
            <a:lvl1pPr marL="0" indent="0">
              <a:spcBef>
                <a:spcPts val="0"/>
              </a:spcBef>
              <a:buFontTx/>
              <a:buNone/>
              <a:defRPr b="0" i="0"/>
            </a:lvl1pPr>
            <a:lvl2pPr marL="0" indent="0">
              <a:spcBef>
                <a:spcPts val="0"/>
              </a:spcBef>
              <a:buFontTx/>
              <a:buNone/>
              <a:defRPr b="0" i="0"/>
            </a:lvl2pPr>
            <a:lvl3pPr marL="0" indent="0">
              <a:spcBef>
                <a:spcPts val="0"/>
              </a:spcBef>
              <a:buFontTx/>
              <a:buNone/>
              <a:defRPr b="0" i="0"/>
            </a:lvl3pPr>
            <a:lvl4pPr marL="0" indent="0">
              <a:spcBef>
                <a:spcPts val="0"/>
              </a:spcBef>
              <a:buFontTx/>
              <a:buNone/>
              <a:defRPr b="0" i="0"/>
            </a:lvl4pPr>
            <a:lvl5pPr marL="0" indent="0">
              <a:spcBef>
                <a:spcPts val="0"/>
              </a:spcBef>
              <a:buFontTx/>
              <a:buNone/>
              <a:defRPr b="0" i="0"/>
            </a:lvl5pPr>
          </a:lstStyle>
          <a:p>
            <a:pPr lvl="0"/>
            <a:r>
              <a:rPr lang="de-DE" dirty="0"/>
              <a:t>Mastertextformat bearbeiten</a:t>
            </a:r>
          </a:p>
        </p:txBody>
      </p:sp>
      <p:sp>
        <p:nvSpPr>
          <p:cNvPr id="15" name="Textplatzhalter 6"/>
          <p:cNvSpPr>
            <a:spLocks noGrp="1"/>
          </p:cNvSpPr>
          <p:nvPr>
            <p:ph type="body" idx="13"/>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6"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Tree>
    <p:extLst>
      <p:ext uri="{BB962C8B-B14F-4D97-AF65-F5344CB8AC3E}">
        <p14:creationId xmlns:p14="http://schemas.microsoft.com/office/powerpoint/2010/main" val="14077929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8. Titel | Zusammenfassung ">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482605" y="1143281"/>
            <a:ext cx="5386917" cy="639763"/>
          </a:xfrm>
        </p:spPr>
        <p:txBody>
          <a:bodyPr anchor="b">
            <a:noAutofit/>
          </a:bodyPr>
          <a:lstStyle>
            <a:lvl1pPr marL="0" indent="0">
              <a:buNone/>
              <a:defRPr sz="2251" b="1" i="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a:t>Textmasterformat bearbeiten</a:t>
            </a:r>
          </a:p>
        </p:txBody>
      </p:sp>
      <p:sp>
        <p:nvSpPr>
          <p:cNvPr id="4" name="Inhaltsplatzhalter 3"/>
          <p:cNvSpPr>
            <a:spLocks noGrp="1"/>
          </p:cNvSpPr>
          <p:nvPr>
            <p:ph sz="half" idx="2"/>
          </p:nvPr>
        </p:nvSpPr>
        <p:spPr>
          <a:xfrm>
            <a:off x="482605" y="1871133"/>
            <a:ext cx="5386917" cy="4255031"/>
          </a:xfrm>
        </p:spPr>
        <p:txBody>
          <a:bodyPr>
            <a:noAutofit/>
          </a:bodyPr>
          <a:lstStyle>
            <a:lvl1pPr>
              <a:defRPr sz="2251"/>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77521" y="1143281"/>
            <a:ext cx="5389033" cy="639763"/>
          </a:xfrm>
        </p:spPr>
        <p:txBody>
          <a:bodyPr anchor="b">
            <a:noAutofit/>
          </a:bodyPr>
          <a:lstStyle>
            <a:lvl1pPr marL="0" indent="0">
              <a:buNone/>
              <a:defRPr sz="2251" b="1" i="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a:t>Textmasterformat bearbeiten</a:t>
            </a:r>
          </a:p>
        </p:txBody>
      </p:sp>
      <p:sp>
        <p:nvSpPr>
          <p:cNvPr id="13"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9" name="Inhaltsplatzhalter 3"/>
          <p:cNvSpPr>
            <a:spLocks noGrp="1"/>
          </p:cNvSpPr>
          <p:nvPr>
            <p:ph sz="half" idx="13"/>
          </p:nvPr>
        </p:nvSpPr>
        <p:spPr>
          <a:xfrm>
            <a:off x="6384035" y="1871133"/>
            <a:ext cx="5386917" cy="4255031"/>
          </a:xfrm>
        </p:spPr>
        <p:txBody>
          <a:bodyPr>
            <a:noAutofit/>
          </a:bodyPr>
          <a:lstStyle>
            <a:lvl1pPr>
              <a:defRPr sz="2251"/>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Tree>
    <p:extLst>
      <p:ext uri="{BB962C8B-B14F-4D97-AF65-F5344CB8AC3E}">
        <p14:creationId xmlns:p14="http://schemas.microsoft.com/office/powerpoint/2010/main" val="44442047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9. Titel größer in Copybereich ">
    <p:spTree>
      <p:nvGrpSpPr>
        <p:cNvPr id="1" name=""/>
        <p:cNvGrpSpPr/>
        <p:nvPr/>
      </p:nvGrpSpPr>
      <p:grpSpPr>
        <a:xfrm>
          <a:off x="0" y="0"/>
          <a:ext cx="0" cy="0"/>
          <a:chOff x="0" y="0"/>
          <a:chExt cx="0" cy="0"/>
        </a:xfrm>
      </p:grpSpPr>
      <p:sp>
        <p:nvSpPr>
          <p:cNvPr id="2" name="Titel 1"/>
          <p:cNvSpPr>
            <a:spLocks noGrp="1"/>
          </p:cNvSpPr>
          <p:nvPr>
            <p:ph type="title"/>
          </p:nvPr>
        </p:nvSpPr>
        <p:spPr>
          <a:xfrm>
            <a:off x="482599" y="1243922"/>
            <a:ext cx="11283952" cy="1150939"/>
          </a:xfrm>
        </p:spPr>
        <p:txBody>
          <a:bodyPr anchor="t">
            <a:normAutofit/>
          </a:bodyPr>
          <a:lstStyle>
            <a:lvl1pPr>
              <a:lnSpc>
                <a:spcPts val="5000"/>
              </a:lnSpc>
              <a:defRPr sz="4001"/>
            </a:lvl1pPr>
          </a:lstStyle>
          <a:p>
            <a:r>
              <a:rPr lang="de-DE" dirty="0"/>
              <a:t>Mastertitelformat bearbeiten</a:t>
            </a:r>
          </a:p>
        </p:txBody>
      </p:sp>
      <p:sp>
        <p:nvSpPr>
          <p:cNvPr id="3" name="Inhaltsplatzhalter 2"/>
          <p:cNvSpPr>
            <a:spLocks noGrp="1"/>
          </p:cNvSpPr>
          <p:nvPr>
            <p:ph idx="1"/>
          </p:nvPr>
        </p:nvSpPr>
        <p:spPr>
          <a:xfrm>
            <a:off x="482607" y="2295071"/>
            <a:ext cx="11283951" cy="3946072"/>
          </a:xfrm>
        </p:spPr>
        <p:txBody>
          <a:bodyPr>
            <a:noAutofit/>
          </a:bodyPr>
          <a:lstStyle>
            <a:lvl1pPr marL="292538" indent="-382548">
              <a:spcAft>
                <a:spcPts val="750"/>
              </a:spcAft>
              <a:defRPr sz="3125"/>
            </a:lvl1pPr>
            <a:lvl2pPr marL="765099" indent="-382548">
              <a:defRPr sz="3125"/>
            </a:lvl2pPr>
            <a:lvl3pPr marL="1102642" indent="-382548">
              <a:defRPr sz="3125"/>
            </a:lvl3pPr>
            <a:lvl4pPr marL="1503194" indent="-382548">
              <a:defRPr sz="3125"/>
            </a:lvl4pPr>
            <a:lvl5pPr marL="1822732" indent="-382548">
              <a:buFont typeface="Lucida Grande"/>
              <a:buChar char="–"/>
              <a:defRPr sz="3125"/>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0"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Tree>
    <p:extLst>
      <p:ext uri="{BB962C8B-B14F-4D97-AF65-F5344CB8AC3E}">
        <p14:creationId xmlns:p14="http://schemas.microsoft.com/office/powerpoint/2010/main" val="252447724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10. Vorspannseite neue Rubrik ">
    <p:spTree>
      <p:nvGrpSpPr>
        <p:cNvPr id="1" name=""/>
        <p:cNvGrpSpPr/>
        <p:nvPr/>
      </p:nvGrpSpPr>
      <p:grpSpPr>
        <a:xfrm>
          <a:off x="0" y="0"/>
          <a:ext cx="0" cy="0"/>
          <a:chOff x="0" y="0"/>
          <a:chExt cx="0" cy="0"/>
        </a:xfrm>
      </p:grpSpPr>
      <p:sp>
        <p:nvSpPr>
          <p:cNvPr id="2" name="Titel 1"/>
          <p:cNvSpPr>
            <a:spLocks noGrp="1"/>
          </p:cNvSpPr>
          <p:nvPr>
            <p:ph type="title"/>
          </p:nvPr>
        </p:nvSpPr>
        <p:spPr>
          <a:xfrm>
            <a:off x="482601" y="4261765"/>
            <a:ext cx="11283949" cy="1362075"/>
          </a:xfrm>
        </p:spPr>
        <p:txBody>
          <a:bodyPr anchor="t">
            <a:noAutofit/>
          </a:bodyPr>
          <a:lstStyle>
            <a:lvl1pPr algn="l">
              <a:lnSpc>
                <a:spcPts val="4752"/>
              </a:lnSpc>
              <a:defRPr sz="4752" b="0" cap="all"/>
            </a:lvl1pPr>
          </a:lstStyle>
          <a:p>
            <a:r>
              <a:rPr lang="de-DE" dirty="0"/>
              <a:t>Mastertitelformat bearbeiten</a:t>
            </a:r>
          </a:p>
        </p:txBody>
      </p:sp>
      <p:sp>
        <p:nvSpPr>
          <p:cNvPr id="3" name="Textplatzhalter 2"/>
          <p:cNvSpPr>
            <a:spLocks noGrp="1"/>
          </p:cNvSpPr>
          <p:nvPr>
            <p:ph type="body" idx="1"/>
          </p:nvPr>
        </p:nvSpPr>
        <p:spPr>
          <a:xfrm>
            <a:off x="482607" y="2532966"/>
            <a:ext cx="11283951" cy="1500187"/>
          </a:xfrm>
        </p:spPr>
        <p:txBody>
          <a:bodyPr anchor="b">
            <a:noAutofit/>
          </a:bodyPr>
          <a:lstStyle>
            <a:lvl1pPr marL="0" indent="0">
              <a:buNone/>
              <a:defRPr sz="2501">
                <a:solidFill>
                  <a:schemeClr val="tx1"/>
                </a:solidFill>
              </a:defRPr>
            </a:lvl1pPr>
            <a:lvl2pPr marL="571574" indent="0">
              <a:buNone/>
              <a:defRPr sz="2251">
                <a:solidFill>
                  <a:schemeClr val="tx1">
                    <a:tint val="75000"/>
                  </a:schemeClr>
                </a:solidFill>
              </a:defRPr>
            </a:lvl2pPr>
            <a:lvl3pPr marL="1143146" indent="0">
              <a:buNone/>
              <a:defRPr sz="2000">
                <a:solidFill>
                  <a:schemeClr val="tx1">
                    <a:tint val="75000"/>
                  </a:schemeClr>
                </a:solidFill>
              </a:defRPr>
            </a:lvl3pPr>
            <a:lvl4pPr marL="1714720" indent="0">
              <a:buNone/>
              <a:defRPr sz="1751">
                <a:solidFill>
                  <a:schemeClr val="tx1">
                    <a:tint val="75000"/>
                  </a:schemeClr>
                </a:solidFill>
              </a:defRPr>
            </a:lvl4pPr>
            <a:lvl5pPr marL="2286292" indent="0">
              <a:buNone/>
              <a:defRPr sz="1751">
                <a:solidFill>
                  <a:schemeClr val="tx1">
                    <a:tint val="75000"/>
                  </a:schemeClr>
                </a:solidFill>
              </a:defRPr>
            </a:lvl5pPr>
            <a:lvl6pPr marL="2857866" indent="0">
              <a:buNone/>
              <a:defRPr sz="1751">
                <a:solidFill>
                  <a:schemeClr val="tx1">
                    <a:tint val="75000"/>
                  </a:schemeClr>
                </a:solidFill>
              </a:defRPr>
            </a:lvl6pPr>
            <a:lvl7pPr marL="3429438" indent="0">
              <a:buNone/>
              <a:defRPr sz="1751">
                <a:solidFill>
                  <a:schemeClr val="tx1">
                    <a:tint val="75000"/>
                  </a:schemeClr>
                </a:solidFill>
              </a:defRPr>
            </a:lvl7pPr>
            <a:lvl8pPr marL="4001012" indent="0">
              <a:buNone/>
              <a:defRPr sz="1751">
                <a:solidFill>
                  <a:schemeClr val="tx1">
                    <a:tint val="75000"/>
                  </a:schemeClr>
                </a:solidFill>
              </a:defRPr>
            </a:lvl8pPr>
            <a:lvl9pPr marL="4572584" indent="0">
              <a:buNone/>
              <a:defRPr sz="1751">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286418622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1. Alle Inhalte auf grauem Fond ">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D12AFD5A-1312-CBEE-D093-61BE38995844}"/>
              </a:ext>
            </a:extLst>
          </p:cNvPr>
          <p:cNvSpPr/>
          <p:nvPr userDrawn="1"/>
        </p:nvSpPr>
        <p:spPr>
          <a:xfrm>
            <a:off x="0" y="1045633"/>
            <a:ext cx="12192000" cy="5192184"/>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sp>
        <p:nvSpPr>
          <p:cNvPr id="2" name="Titel 1"/>
          <p:cNvSpPr>
            <a:spLocks noGrp="1"/>
          </p:cNvSpPr>
          <p:nvPr>
            <p:ph type="title"/>
          </p:nvPr>
        </p:nvSpPr>
        <p:spPr/>
        <p:txBody>
          <a:bodyPr>
            <a:normAutofit/>
          </a:bodyPr>
          <a:lstStyle>
            <a:lvl1pPr>
              <a:defRPr/>
            </a:lvl1pPr>
          </a:lstStyle>
          <a:p>
            <a:r>
              <a:rPr lang="de-DE" dirty="0"/>
              <a:t>Mastertitelformat bearbeiten</a:t>
            </a:r>
          </a:p>
        </p:txBody>
      </p:sp>
      <p:sp>
        <p:nvSpPr>
          <p:cNvPr id="3" name="Textplatzhalter 2"/>
          <p:cNvSpPr>
            <a:spLocks noGrp="1"/>
          </p:cNvSpPr>
          <p:nvPr>
            <p:ph type="body" idx="1"/>
          </p:nvPr>
        </p:nvSpPr>
        <p:spPr>
          <a:xfrm>
            <a:off x="482601" y="1143281"/>
            <a:ext cx="11283949" cy="639763"/>
          </a:xfrm>
        </p:spPr>
        <p:txBody>
          <a:bodyPr>
            <a:noAutofit/>
          </a:bodyPr>
          <a:lstStyle>
            <a:lvl1pPr marL="0" indent="0">
              <a:buNone/>
              <a:defRPr sz="2251" b="1" i="0" baseline="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a:t>Textmasterformat bearbeiten</a:t>
            </a:r>
          </a:p>
        </p:txBody>
      </p:sp>
      <p:sp>
        <p:nvSpPr>
          <p:cNvPr id="4" name="Inhaltsplatzhalter 3"/>
          <p:cNvSpPr>
            <a:spLocks noGrp="1"/>
          </p:cNvSpPr>
          <p:nvPr>
            <p:ph sz="half" idx="2"/>
          </p:nvPr>
        </p:nvSpPr>
        <p:spPr>
          <a:xfrm>
            <a:off x="482607" y="2976033"/>
            <a:ext cx="11283951" cy="1483363"/>
          </a:xfrm>
        </p:spPr>
        <p:txBody>
          <a:bodyPr>
            <a:noAutofit/>
          </a:bodyPr>
          <a:lstStyle>
            <a:lvl1pPr>
              <a:defRPr sz="2251"/>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472021" y="2391795"/>
            <a:ext cx="11294532" cy="485988"/>
          </a:xfrm>
        </p:spPr>
        <p:txBody>
          <a:bodyPr>
            <a:noAutofit/>
          </a:bodyPr>
          <a:lstStyle>
            <a:lvl1pPr marL="0" indent="0">
              <a:spcBef>
                <a:spcPts val="0"/>
              </a:spcBef>
              <a:buFontTx/>
              <a:buNone/>
              <a:defRPr sz="2251" b="0" i="0"/>
            </a:lvl1pPr>
            <a:lvl2pPr marL="0" indent="0">
              <a:spcBef>
                <a:spcPts val="0"/>
              </a:spcBef>
              <a:buFontTx/>
              <a:buNone/>
              <a:defRPr sz="2251" b="0" i="0"/>
            </a:lvl2pPr>
            <a:lvl3pPr marL="0" indent="0">
              <a:spcBef>
                <a:spcPts val="0"/>
              </a:spcBef>
              <a:buFontTx/>
              <a:buNone/>
              <a:defRPr sz="2251" b="0" i="0"/>
            </a:lvl3pPr>
            <a:lvl4pPr marL="0" indent="0">
              <a:spcBef>
                <a:spcPts val="0"/>
              </a:spcBef>
              <a:buFontTx/>
              <a:buNone/>
              <a:defRPr sz="2251" b="0" i="0"/>
            </a:lvl4pPr>
            <a:lvl5pPr marL="0" indent="0">
              <a:spcBef>
                <a:spcPts val="0"/>
              </a:spcBef>
              <a:buFontTx/>
              <a:buNone/>
              <a:defRPr sz="2251" b="0" i="0"/>
            </a:lvl5pPr>
            <a:lvl6pPr>
              <a:defRPr sz="2000"/>
            </a:lvl6pPr>
            <a:lvl7pPr>
              <a:defRPr sz="2000"/>
            </a:lvl7pPr>
            <a:lvl8pPr>
              <a:defRPr sz="2000"/>
            </a:lvl8pPr>
            <a:lvl9pPr>
              <a:defRPr sz="2000"/>
            </a:lvl9pPr>
          </a:lstStyle>
          <a:p>
            <a:pPr lvl="0"/>
            <a:r>
              <a:rPr lang="de-DE"/>
              <a:t>Textmasterformat bearbeiten</a:t>
            </a:r>
          </a:p>
        </p:txBody>
      </p:sp>
      <p:sp>
        <p:nvSpPr>
          <p:cNvPr id="13"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4"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
        <p:nvSpPr>
          <p:cNvPr id="10" name="Inhaltsplatzhalter 5"/>
          <p:cNvSpPr>
            <a:spLocks noGrp="1"/>
          </p:cNvSpPr>
          <p:nvPr>
            <p:ph sz="quarter" idx="13"/>
          </p:nvPr>
        </p:nvSpPr>
        <p:spPr>
          <a:xfrm>
            <a:off x="482601" y="1772819"/>
            <a:ext cx="11283949" cy="485988"/>
          </a:xfrm>
        </p:spPr>
        <p:txBody>
          <a:bodyPr>
            <a:noAutofit/>
          </a:bodyPr>
          <a:lstStyle>
            <a:lvl1pPr marL="0" indent="0">
              <a:spcBef>
                <a:spcPts val="0"/>
              </a:spcBef>
              <a:buFontTx/>
              <a:buNone/>
              <a:defRPr sz="2251" b="1" i="0"/>
            </a:lvl1pPr>
            <a:lvl2pPr marL="0" indent="0">
              <a:spcBef>
                <a:spcPts val="0"/>
              </a:spcBef>
              <a:buFontTx/>
              <a:buNone/>
              <a:defRPr sz="2251" b="0" i="0"/>
            </a:lvl2pPr>
            <a:lvl3pPr marL="0" indent="0">
              <a:spcBef>
                <a:spcPts val="0"/>
              </a:spcBef>
              <a:buFontTx/>
              <a:buNone/>
              <a:defRPr sz="2251" b="0" i="0"/>
            </a:lvl3pPr>
            <a:lvl4pPr marL="0" indent="0">
              <a:spcBef>
                <a:spcPts val="0"/>
              </a:spcBef>
              <a:buFontTx/>
              <a:buNone/>
              <a:defRPr sz="2251" b="0" i="0"/>
            </a:lvl4pPr>
            <a:lvl5pPr marL="0" indent="0">
              <a:spcBef>
                <a:spcPts val="0"/>
              </a:spcBef>
              <a:buFontTx/>
              <a:buNone/>
              <a:defRPr sz="2251" b="0" i="0"/>
            </a:lvl5pPr>
            <a:lvl6pPr>
              <a:defRPr sz="2000"/>
            </a:lvl6pPr>
            <a:lvl7pPr>
              <a:defRPr sz="2000"/>
            </a:lvl7pPr>
            <a:lvl8pPr>
              <a:defRPr sz="2000"/>
            </a:lvl8pPr>
            <a:lvl9pPr>
              <a:defRPr sz="2000"/>
            </a:lvl9pPr>
          </a:lstStyle>
          <a:p>
            <a:pPr lvl="0"/>
            <a:r>
              <a:rPr lang="de-DE"/>
              <a:t>Textmasterformat bearbeiten</a:t>
            </a:r>
          </a:p>
        </p:txBody>
      </p:sp>
      <p:sp>
        <p:nvSpPr>
          <p:cNvPr id="12" name="Inhaltsplatzhalter 11"/>
          <p:cNvSpPr>
            <a:spLocks noGrp="1"/>
          </p:cNvSpPr>
          <p:nvPr>
            <p:ph sz="quarter" idx="14"/>
          </p:nvPr>
        </p:nvSpPr>
        <p:spPr>
          <a:xfrm>
            <a:off x="482607" y="4622806"/>
            <a:ext cx="11283951" cy="1523683"/>
          </a:xfrm>
        </p:spPr>
        <p:txBody>
          <a:bodyPr/>
          <a:lstStyle>
            <a:lvl1pPr marL="0" indent="0">
              <a:buFontTx/>
              <a:buNone/>
              <a:defRPr b="0" i="0"/>
            </a:lvl1pPr>
          </a:lstStyle>
          <a:p>
            <a:pPr lvl="0"/>
            <a:r>
              <a:rPr lang="de-DE"/>
              <a:t>Textmasterformat bearbeiten</a:t>
            </a:r>
          </a:p>
        </p:txBody>
      </p:sp>
    </p:spTree>
    <p:extLst>
      <p:ext uri="{BB962C8B-B14F-4D97-AF65-F5344CB8AC3E}">
        <p14:creationId xmlns:p14="http://schemas.microsoft.com/office/powerpoint/2010/main" val="7226399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2. Alle Inhalte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a:lvl1pPr>
          </a:lstStyle>
          <a:p>
            <a:r>
              <a:rPr lang="de-DE" dirty="0"/>
              <a:t>Mastertitelformat bearbeiten</a:t>
            </a:r>
          </a:p>
        </p:txBody>
      </p:sp>
      <p:sp>
        <p:nvSpPr>
          <p:cNvPr id="3" name="Textplatzhalter 2"/>
          <p:cNvSpPr>
            <a:spLocks noGrp="1"/>
          </p:cNvSpPr>
          <p:nvPr>
            <p:ph type="body" idx="1"/>
          </p:nvPr>
        </p:nvSpPr>
        <p:spPr>
          <a:xfrm>
            <a:off x="482601" y="1143281"/>
            <a:ext cx="11283949" cy="639763"/>
          </a:xfrm>
        </p:spPr>
        <p:txBody>
          <a:bodyPr>
            <a:noAutofit/>
          </a:bodyPr>
          <a:lstStyle>
            <a:lvl1pPr marL="0" indent="0">
              <a:buNone/>
              <a:defRPr sz="2251" b="1" i="0">
                <a:solidFill>
                  <a:schemeClr val="bg2"/>
                </a:solidFill>
              </a:defRPr>
            </a:lvl1pPr>
            <a:lvl2pPr marL="571574" indent="0">
              <a:buNone/>
              <a:defRPr sz="2501" b="1"/>
            </a:lvl2pPr>
            <a:lvl3pPr marL="1143146" indent="0">
              <a:buNone/>
              <a:defRPr sz="2251" b="1"/>
            </a:lvl3pPr>
            <a:lvl4pPr marL="1714720" indent="0">
              <a:buNone/>
              <a:defRPr sz="2000" b="1"/>
            </a:lvl4pPr>
            <a:lvl5pPr marL="2286292" indent="0">
              <a:buNone/>
              <a:defRPr sz="2000" b="1"/>
            </a:lvl5pPr>
            <a:lvl6pPr marL="2857866" indent="0">
              <a:buNone/>
              <a:defRPr sz="2000" b="1"/>
            </a:lvl6pPr>
            <a:lvl7pPr marL="3429438" indent="0">
              <a:buNone/>
              <a:defRPr sz="2000" b="1"/>
            </a:lvl7pPr>
            <a:lvl8pPr marL="4001012" indent="0">
              <a:buNone/>
              <a:defRPr sz="2000" b="1"/>
            </a:lvl8pPr>
            <a:lvl9pPr marL="4572584" indent="0">
              <a:buNone/>
              <a:defRPr sz="2000" b="1"/>
            </a:lvl9pPr>
          </a:lstStyle>
          <a:p>
            <a:pPr lvl="0"/>
            <a:r>
              <a:rPr lang="de-DE"/>
              <a:t>Textmasterformat bearbeiten</a:t>
            </a:r>
          </a:p>
        </p:txBody>
      </p:sp>
      <p:sp>
        <p:nvSpPr>
          <p:cNvPr id="4" name="Inhaltsplatzhalter 3"/>
          <p:cNvSpPr>
            <a:spLocks noGrp="1"/>
          </p:cNvSpPr>
          <p:nvPr>
            <p:ph sz="half" idx="2"/>
          </p:nvPr>
        </p:nvSpPr>
        <p:spPr>
          <a:xfrm>
            <a:off x="482607" y="2976033"/>
            <a:ext cx="11283951" cy="1483363"/>
          </a:xfrm>
        </p:spPr>
        <p:txBody>
          <a:bodyPr>
            <a:noAutofit/>
          </a:bodyPr>
          <a:lstStyle>
            <a:lvl1pPr>
              <a:defRPr sz="2251"/>
            </a:lvl1pPr>
            <a:lvl2pPr>
              <a:defRPr sz="2251"/>
            </a:lvl2pPr>
            <a:lvl3pPr>
              <a:defRPr sz="2251"/>
            </a:lvl3pPr>
            <a:lvl4pPr>
              <a:defRPr sz="2251"/>
            </a:lvl4pPr>
            <a:lvl5pPr>
              <a:defRPr sz="2251"/>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472021" y="2391795"/>
            <a:ext cx="11294532" cy="485988"/>
          </a:xfrm>
        </p:spPr>
        <p:txBody>
          <a:bodyPr>
            <a:noAutofit/>
          </a:bodyPr>
          <a:lstStyle>
            <a:lvl1pPr marL="0" indent="0">
              <a:spcBef>
                <a:spcPts val="0"/>
              </a:spcBef>
              <a:buFontTx/>
              <a:buNone/>
              <a:defRPr sz="2251" b="0" i="0"/>
            </a:lvl1pPr>
            <a:lvl2pPr marL="0" indent="0">
              <a:spcBef>
                <a:spcPts val="0"/>
              </a:spcBef>
              <a:buFontTx/>
              <a:buNone/>
              <a:defRPr sz="2251" b="0" i="0"/>
            </a:lvl2pPr>
            <a:lvl3pPr marL="0" indent="0">
              <a:spcBef>
                <a:spcPts val="0"/>
              </a:spcBef>
              <a:buFontTx/>
              <a:buNone/>
              <a:defRPr sz="2251" b="0" i="0"/>
            </a:lvl3pPr>
            <a:lvl4pPr marL="0" indent="0">
              <a:spcBef>
                <a:spcPts val="0"/>
              </a:spcBef>
              <a:buFontTx/>
              <a:buNone/>
              <a:defRPr sz="2251" b="0" i="0"/>
            </a:lvl4pPr>
            <a:lvl5pPr marL="0" indent="0">
              <a:spcBef>
                <a:spcPts val="0"/>
              </a:spcBef>
              <a:buFontTx/>
              <a:buNone/>
              <a:defRPr sz="2251" b="0" i="0"/>
            </a:lvl5pPr>
            <a:lvl6pPr>
              <a:defRPr sz="2000"/>
            </a:lvl6pPr>
            <a:lvl7pPr>
              <a:defRPr sz="2000"/>
            </a:lvl7pPr>
            <a:lvl8pPr>
              <a:defRPr sz="2000"/>
            </a:lvl8pPr>
            <a:lvl9pPr>
              <a:defRPr sz="2000"/>
            </a:lvl9pPr>
          </a:lstStyle>
          <a:p>
            <a:pPr lvl="0"/>
            <a:r>
              <a:rPr lang="de-DE"/>
              <a:t>Textmasterformat bearbeiten</a:t>
            </a:r>
          </a:p>
        </p:txBody>
      </p:sp>
      <p:sp>
        <p:nvSpPr>
          <p:cNvPr id="13" name="Textplatzhalter 6"/>
          <p:cNvSpPr>
            <a:spLocks noGrp="1"/>
          </p:cNvSpPr>
          <p:nvPr>
            <p:ph type="body" idx="12"/>
          </p:nvPr>
        </p:nvSpPr>
        <p:spPr>
          <a:xfrm>
            <a:off x="8308643" y="6653611"/>
            <a:ext cx="3457927" cy="152393"/>
          </a:xfrm>
        </p:spPr>
        <p:txBody>
          <a:bodyPr/>
          <a:lstStyle>
            <a:lvl1pPr marL="0" indent="0" algn="r" rtl="0">
              <a:buFontTx/>
              <a:buNone/>
              <a:defRPr lang="de-DE" sz="1500" b="0" i="0" u="none" strike="noStrike" baseline="30000" smtClean="0"/>
            </a:lvl1pPr>
          </a:lstStyle>
          <a:p>
            <a:pPr lvl="0"/>
            <a:r>
              <a:rPr lang="de-DE"/>
              <a:t>Textmasterformat bearbeiten</a:t>
            </a:r>
          </a:p>
        </p:txBody>
      </p:sp>
      <p:sp>
        <p:nvSpPr>
          <p:cNvPr id="14" name="Textplatzhalter 4"/>
          <p:cNvSpPr>
            <a:spLocks noGrp="1"/>
          </p:cNvSpPr>
          <p:nvPr>
            <p:ph type="body" sz="quarter" idx="10"/>
          </p:nvPr>
        </p:nvSpPr>
        <p:spPr>
          <a:xfrm>
            <a:off x="482599" y="6400808"/>
            <a:ext cx="6145592" cy="344231"/>
          </a:xfrm>
        </p:spPr>
        <p:txBody>
          <a:bodyPr anchor="b"/>
          <a:lstStyle>
            <a:lvl1pPr marL="0" indent="0">
              <a:lnSpc>
                <a:spcPts val="1300"/>
              </a:lnSpc>
              <a:buFontTx/>
              <a:buNone/>
              <a:defRPr sz="1500" b="0" i="0" baseline="0"/>
            </a:lvl1pPr>
          </a:lstStyle>
          <a:p>
            <a:pPr lvl="0"/>
            <a:r>
              <a:rPr lang="de-DE"/>
              <a:t>Textmasterformat bearbeiten</a:t>
            </a:r>
          </a:p>
        </p:txBody>
      </p:sp>
      <p:sp>
        <p:nvSpPr>
          <p:cNvPr id="10" name="Inhaltsplatzhalter 5"/>
          <p:cNvSpPr>
            <a:spLocks noGrp="1"/>
          </p:cNvSpPr>
          <p:nvPr>
            <p:ph sz="quarter" idx="13"/>
          </p:nvPr>
        </p:nvSpPr>
        <p:spPr>
          <a:xfrm>
            <a:off x="482601" y="1772819"/>
            <a:ext cx="11283949" cy="485988"/>
          </a:xfrm>
        </p:spPr>
        <p:txBody>
          <a:bodyPr>
            <a:noAutofit/>
          </a:bodyPr>
          <a:lstStyle>
            <a:lvl1pPr marL="0" indent="0">
              <a:spcBef>
                <a:spcPts val="0"/>
              </a:spcBef>
              <a:buFontTx/>
              <a:buNone/>
              <a:defRPr sz="2251" b="1" i="0"/>
            </a:lvl1pPr>
            <a:lvl2pPr marL="0" indent="0">
              <a:spcBef>
                <a:spcPts val="0"/>
              </a:spcBef>
              <a:buFontTx/>
              <a:buNone/>
              <a:defRPr sz="2251" b="0" i="0"/>
            </a:lvl2pPr>
            <a:lvl3pPr marL="0" indent="0">
              <a:spcBef>
                <a:spcPts val="0"/>
              </a:spcBef>
              <a:buFontTx/>
              <a:buNone/>
              <a:defRPr sz="2251" b="0" i="0"/>
            </a:lvl3pPr>
            <a:lvl4pPr marL="0" indent="0">
              <a:spcBef>
                <a:spcPts val="0"/>
              </a:spcBef>
              <a:buFontTx/>
              <a:buNone/>
              <a:defRPr sz="2251" b="0" i="0"/>
            </a:lvl4pPr>
            <a:lvl5pPr marL="0" indent="0">
              <a:spcBef>
                <a:spcPts val="0"/>
              </a:spcBef>
              <a:buFontTx/>
              <a:buNone/>
              <a:defRPr sz="2251" b="0" i="0"/>
            </a:lvl5pPr>
            <a:lvl6pPr>
              <a:defRPr sz="2000"/>
            </a:lvl6pPr>
            <a:lvl7pPr>
              <a:defRPr sz="2000"/>
            </a:lvl7pPr>
            <a:lvl8pPr>
              <a:defRPr sz="2000"/>
            </a:lvl8pPr>
            <a:lvl9pPr>
              <a:defRPr sz="2000"/>
            </a:lvl9pPr>
          </a:lstStyle>
          <a:p>
            <a:pPr lvl="0"/>
            <a:r>
              <a:rPr lang="de-DE"/>
              <a:t>Textmasterformat bearbeiten</a:t>
            </a:r>
          </a:p>
        </p:txBody>
      </p:sp>
      <p:sp>
        <p:nvSpPr>
          <p:cNvPr id="12" name="Inhaltsplatzhalter 11"/>
          <p:cNvSpPr>
            <a:spLocks noGrp="1"/>
          </p:cNvSpPr>
          <p:nvPr>
            <p:ph sz="quarter" idx="14"/>
          </p:nvPr>
        </p:nvSpPr>
        <p:spPr>
          <a:xfrm>
            <a:off x="482607" y="4622806"/>
            <a:ext cx="11283951" cy="1523683"/>
          </a:xfrm>
        </p:spPr>
        <p:txBody>
          <a:bodyPr/>
          <a:lstStyle>
            <a:lvl1pPr marL="0" indent="0">
              <a:buFontTx/>
              <a:buNone/>
              <a:defRPr b="0" i="0"/>
            </a:lvl1pPr>
          </a:lstStyle>
          <a:p>
            <a:pPr lvl="0"/>
            <a:r>
              <a:rPr lang="de-DE"/>
              <a:t>Textmasterformat bearbeiten</a:t>
            </a:r>
          </a:p>
        </p:txBody>
      </p:sp>
    </p:spTree>
    <p:extLst>
      <p:ext uri="{BB962C8B-B14F-4D97-AF65-F5344CB8AC3E}">
        <p14:creationId xmlns:p14="http://schemas.microsoft.com/office/powerpoint/2010/main" val="87696299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 Letzte Seite mit Adresse ">
    <p:spTree>
      <p:nvGrpSpPr>
        <p:cNvPr id="1" name=""/>
        <p:cNvGrpSpPr/>
        <p:nvPr/>
      </p:nvGrpSpPr>
      <p:grpSpPr>
        <a:xfrm>
          <a:off x="0" y="0"/>
          <a:ext cx="0" cy="0"/>
          <a:chOff x="0" y="0"/>
          <a:chExt cx="0" cy="0"/>
        </a:xfrm>
      </p:grpSpPr>
      <p:pic>
        <p:nvPicPr>
          <p:cNvPr id="7" name="Bild 4">
            <a:extLst>
              <a:ext uri="{FF2B5EF4-FFF2-40B4-BE49-F238E27FC236}">
                <a16:creationId xmlns:a16="http://schemas.microsoft.com/office/drawing/2014/main" id="{BF7D881F-224B-4FE5-1A93-92234B8569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602" y="2313518"/>
            <a:ext cx="47540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30C72D6A-D007-3434-0A94-FD9D453F394F}"/>
              </a:ext>
            </a:extLst>
          </p:cNvPr>
          <p:cNvSpPr txBox="1">
            <a:spLocks noChangeArrowheads="1"/>
          </p:cNvSpPr>
          <p:nvPr userDrawn="1"/>
        </p:nvSpPr>
        <p:spPr bwMode="auto">
          <a:xfrm>
            <a:off x="7763934" y="643468"/>
            <a:ext cx="4186767" cy="10387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303" tIns="57151" rIns="114303" bIns="57151">
            <a:spAutoFit/>
          </a:bodyPr>
          <a:lstStyle>
            <a:lvl1pPr defTabSz="455613" eaLnBrk="0" hangingPunct="0">
              <a:defRPr sz="2400">
                <a:solidFill>
                  <a:srgbClr val="000000"/>
                </a:solidFill>
                <a:latin typeface="Arial" pitchFamily="34" charset="0"/>
                <a:cs typeface="Times" pitchFamily="8" charset="0"/>
                <a:sym typeface="Times" pitchFamily="8" charset="0"/>
              </a:defRPr>
            </a:lvl1pPr>
            <a:lvl2pPr marL="742950" indent="-285750" defTabSz="455613" eaLnBrk="0" hangingPunct="0">
              <a:defRPr sz="2400">
                <a:solidFill>
                  <a:srgbClr val="000000"/>
                </a:solidFill>
                <a:latin typeface="Arial" pitchFamily="34" charset="0"/>
                <a:cs typeface="Times" pitchFamily="8" charset="0"/>
                <a:sym typeface="Times" pitchFamily="8" charset="0"/>
              </a:defRPr>
            </a:lvl2pPr>
            <a:lvl3pPr marL="1143000" indent="-228600" defTabSz="455613" eaLnBrk="0" hangingPunct="0">
              <a:defRPr sz="2400">
                <a:solidFill>
                  <a:srgbClr val="000000"/>
                </a:solidFill>
                <a:latin typeface="Arial" pitchFamily="34" charset="0"/>
                <a:cs typeface="Times" pitchFamily="8" charset="0"/>
                <a:sym typeface="Times" pitchFamily="8" charset="0"/>
              </a:defRPr>
            </a:lvl3pPr>
            <a:lvl4pPr marL="1600200" indent="-228600" defTabSz="455613" eaLnBrk="0" hangingPunct="0">
              <a:defRPr sz="2400">
                <a:solidFill>
                  <a:srgbClr val="000000"/>
                </a:solidFill>
                <a:latin typeface="Arial" pitchFamily="34" charset="0"/>
                <a:cs typeface="Times" pitchFamily="8" charset="0"/>
                <a:sym typeface="Times" pitchFamily="8" charset="0"/>
              </a:defRPr>
            </a:lvl4pPr>
            <a:lvl5pPr marL="2057400" indent="-228600" defTabSz="455613" eaLnBrk="0" hangingPunct="0">
              <a:defRPr sz="2400">
                <a:solidFill>
                  <a:srgbClr val="000000"/>
                </a:solidFill>
                <a:latin typeface="Arial" pitchFamily="34" charset="0"/>
                <a:cs typeface="Times" pitchFamily="8" charset="0"/>
                <a:sym typeface="Times" pitchFamily="8" charset="0"/>
              </a:defRPr>
            </a:lvl5pPr>
            <a:lvl6pPr marL="25146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6pPr>
            <a:lvl7pPr marL="29718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7pPr>
            <a:lvl8pPr marL="34290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8pPr>
            <a:lvl9pPr marL="38862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9pPr>
          </a:lstStyle>
          <a:p>
            <a:pPr eaLnBrk="1" hangingPunct="1">
              <a:defRPr/>
            </a:pPr>
            <a:r>
              <a:rPr lang="de-DE" altLang="en-US" sz="1500" b="1" dirty="0">
                <a:solidFill>
                  <a:srgbClr val="646464"/>
                </a:solidFill>
                <a:latin typeface="Calibri" pitchFamily="34" charset="0"/>
              </a:rPr>
              <a:t>GBG </a:t>
            </a:r>
            <a:r>
              <a:rPr lang="de-DE" altLang="en-US" sz="1500" b="1" dirty="0" err="1">
                <a:solidFill>
                  <a:srgbClr val="646464"/>
                </a:solidFill>
                <a:latin typeface="Calibri" pitchFamily="34" charset="0"/>
              </a:rPr>
              <a:t>Forschungs</a:t>
            </a:r>
            <a:r>
              <a:rPr lang="de-DE" altLang="en-US" sz="1500" b="1" dirty="0">
                <a:solidFill>
                  <a:srgbClr val="646464"/>
                </a:solidFill>
                <a:latin typeface="Calibri" pitchFamily="34" charset="0"/>
              </a:rPr>
              <a:t> GmbH </a:t>
            </a:r>
          </a:p>
          <a:p>
            <a:pPr eaLnBrk="1" hangingPunct="1">
              <a:defRPr/>
            </a:pPr>
            <a:r>
              <a:rPr lang="de-DE" altLang="en-US" sz="1500" dirty="0">
                <a:solidFill>
                  <a:srgbClr val="646464"/>
                </a:solidFill>
                <a:latin typeface="Calibri" pitchFamily="34" charset="0"/>
              </a:rPr>
              <a:t>Martin-</a:t>
            </a:r>
            <a:r>
              <a:rPr lang="de-DE" altLang="en-US" sz="1500" dirty="0" err="1">
                <a:solidFill>
                  <a:srgbClr val="646464"/>
                </a:solidFill>
                <a:latin typeface="Calibri" pitchFamily="34" charset="0"/>
              </a:rPr>
              <a:t>Behaim</a:t>
            </a:r>
            <a:r>
              <a:rPr lang="de-DE" altLang="en-US" sz="1500" dirty="0">
                <a:solidFill>
                  <a:srgbClr val="646464"/>
                </a:solidFill>
                <a:latin typeface="Calibri" pitchFamily="34" charset="0"/>
              </a:rPr>
              <a:t>-Str. 12 | 63263 Neu-Isenburg </a:t>
            </a:r>
          </a:p>
          <a:p>
            <a:pPr eaLnBrk="1" hangingPunct="1">
              <a:defRPr/>
            </a:pPr>
            <a:r>
              <a:rPr lang="de-DE" altLang="en-US" sz="1500" dirty="0">
                <a:solidFill>
                  <a:srgbClr val="646464"/>
                </a:solidFill>
                <a:latin typeface="Calibri" pitchFamily="34" charset="0"/>
              </a:rPr>
              <a:t>Tel. +49 6102 7480-0 | Fax +49 6102 7480-440 </a:t>
            </a:r>
          </a:p>
          <a:p>
            <a:pPr eaLnBrk="1" hangingPunct="1">
              <a:defRPr/>
            </a:pPr>
            <a:r>
              <a:rPr lang="de-DE" altLang="en-US" sz="1500" dirty="0" err="1">
                <a:solidFill>
                  <a:srgbClr val="646464"/>
                </a:solidFill>
                <a:latin typeface="Calibri" pitchFamily="34" charset="0"/>
              </a:rPr>
              <a:t>info@GBG.de</a:t>
            </a:r>
            <a:r>
              <a:rPr lang="de-DE" altLang="en-US" sz="1500" dirty="0">
                <a:solidFill>
                  <a:srgbClr val="646464"/>
                </a:solidFill>
                <a:latin typeface="Calibri" pitchFamily="34" charset="0"/>
              </a:rPr>
              <a:t> | </a:t>
            </a:r>
            <a:r>
              <a:rPr lang="de-DE" altLang="en-US" sz="1500" dirty="0" err="1">
                <a:solidFill>
                  <a:srgbClr val="646464"/>
                </a:solidFill>
                <a:latin typeface="Calibri" pitchFamily="34" charset="0"/>
              </a:rPr>
              <a:t>www.GBG.de</a:t>
            </a:r>
            <a:r>
              <a:rPr lang="de-DE" altLang="en-US" sz="1500" dirty="0">
                <a:solidFill>
                  <a:srgbClr val="646464"/>
                </a:solidFill>
                <a:latin typeface="Calibri" pitchFamily="34" charset="0"/>
              </a:rPr>
              <a:t> </a:t>
            </a:r>
          </a:p>
        </p:txBody>
      </p:sp>
      <p:sp>
        <p:nvSpPr>
          <p:cNvPr id="3" name="Textplatzhalter 2"/>
          <p:cNvSpPr>
            <a:spLocks noGrp="1"/>
          </p:cNvSpPr>
          <p:nvPr>
            <p:ph type="body" sz="quarter" idx="13"/>
          </p:nvPr>
        </p:nvSpPr>
        <p:spPr>
          <a:xfrm>
            <a:off x="5872711" y="2343817"/>
            <a:ext cx="5893857" cy="1740509"/>
          </a:xfrm>
        </p:spPr>
        <p:txBody>
          <a:bodyPr/>
          <a:lstStyle>
            <a:lvl1pPr marL="0" indent="0">
              <a:spcBef>
                <a:spcPts val="0"/>
              </a:spcBef>
              <a:buFontTx/>
              <a:buNone/>
              <a:defRPr b="0" i="0"/>
            </a:lvl1pPr>
            <a:lvl2pPr marL="0" indent="0">
              <a:spcBef>
                <a:spcPts val="0"/>
              </a:spcBef>
              <a:buFontTx/>
              <a:buNone/>
              <a:defRPr b="0" i="0"/>
            </a:lvl2pPr>
            <a:lvl3pPr marL="0" indent="0">
              <a:spcBef>
                <a:spcPts val="0"/>
              </a:spcBef>
              <a:buFontTx/>
              <a:buNone/>
              <a:defRPr b="0" i="0"/>
            </a:lvl3pPr>
            <a:lvl4pPr marL="0" indent="0">
              <a:spcBef>
                <a:spcPts val="0"/>
              </a:spcBef>
              <a:buFontTx/>
              <a:buNone/>
              <a:defRPr b="0" i="0"/>
            </a:lvl4pPr>
            <a:lvl5pPr marL="0" indent="0">
              <a:spcBef>
                <a:spcPts val="0"/>
              </a:spcBef>
              <a:buFontTx/>
              <a:buNone/>
              <a:defRPr b="0" i="0"/>
            </a:lvl5pPr>
          </a:lstStyle>
          <a:p>
            <a:pPr lvl="0"/>
            <a:r>
              <a:rPr lang="de-DE"/>
              <a:t>Textmasterformat bearbeiten</a:t>
            </a:r>
          </a:p>
        </p:txBody>
      </p:sp>
      <p:sp>
        <p:nvSpPr>
          <p:cNvPr id="8" name="Bildplatzhalter 13"/>
          <p:cNvSpPr>
            <a:spLocks noGrp="1"/>
          </p:cNvSpPr>
          <p:nvPr>
            <p:ph type="pic" sz="quarter" idx="23"/>
          </p:nvPr>
        </p:nvSpPr>
        <p:spPr>
          <a:xfrm>
            <a:off x="2038775"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3" name="Bildplatzhalter 13"/>
          <p:cNvSpPr>
            <a:spLocks noGrp="1"/>
          </p:cNvSpPr>
          <p:nvPr>
            <p:ph type="pic" sz="quarter" idx="24"/>
          </p:nvPr>
        </p:nvSpPr>
        <p:spPr>
          <a:xfrm>
            <a:off x="4117444"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4" name="Bildplatzhalter 13"/>
          <p:cNvSpPr>
            <a:spLocks noGrp="1"/>
          </p:cNvSpPr>
          <p:nvPr>
            <p:ph type="pic" sz="quarter" idx="25"/>
          </p:nvPr>
        </p:nvSpPr>
        <p:spPr>
          <a:xfrm>
            <a:off x="6196116"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5" name="Bildplatzhalter 13"/>
          <p:cNvSpPr>
            <a:spLocks noGrp="1"/>
          </p:cNvSpPr>
          <p:nvPr>
            <p:ph type="pic" sz="quarter" idx="26"/>
          </p:nvPr>
        </p:nvSpPr>
        <p:spPr>
          <a:xfrm>
            <a:off x="8274784"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2414152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4. Letzte Seite ohne Adresse ">
    <p:spTree>
      <p:nvGrpSpPr>
        <p:cNvPr id="1" name=""/>
        <p:cNvGrpSpPr/>
        <p:nvPr/>
      </p:nvGrpSpPr>
      <p:grpSpPr>
        <a:xfrm>
          <a:off x="0" y="0"/>
          <a:ext cx="0" cy="0"/>
          <a:chOff x="0" y="0"/>
          <a:chExt cx="0" cy="0"/>
        </a:xfrm>
      </p:grpSpPr>
      <p:pic>
        <p:nvPicPr>
          <p:cNvPr id="7" name="Bild 4">
            <a:extLst>
              <a:ext uri="{FF2B5EF4-FFF2-40B4-BE49-F238E27FC236}">
                <a16:creationId xmlns:a16="http://schemas.microsoft.com/office/drawing/2014/main" id="{4DBAEF2D-4837-2868-5844-99E0B8218B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602" y="2313518"/>
            <a:ext cx="47540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sz="quarter" idx="13"/>
          </p:nvPr>
        </p:nvSpPr>
        <p:spPr>
          <a:xfrm>
            <a:off x="5872711" y="2343817"/>
            <a:ext cx="5893857" cy="1740509"/>
          </a:xfrm>
        </p:spPr>
        <p:txBody>
          <a:bodyPr/>
          <a:lstStyle>
            <a:lvl1pPr marL="0" indent="0">
              <a:spcBef>
                <a:spcPts val="0"/>
              </a:spcBef>
              <a:buFontTx/>
              <a:buNone/>
              <a:defRPr b="0" i="0"/>
            </a:lvl1pPr>
            <a:lvl2pPr marL="0" indent="0">
              <a:spcBef>
                <a:spcPts val="0"/>
              </a:spcBef>
              <a:buFontTx/>
              <a:buNone/>
              <a:defRPr b="0" i="0"/>
            </a:lvl2pPr>
            <a:lvl3pPr marL="0" indent="0">
              <a:spcBef>
                <a:spcPts val="0"/>
              </a:spcBef>
              <a:buFontTx/>
              <a:buNone/>
              <a:defRPr b="0" i="0"/>
            </a:lvl3pPr>
            <a:lvl4pPr marL="0" indent="0">
              <a:spcBef>
                <a:spcPts val="0"/>
              </a:spcBef>
              <a:buFontTx/>
              <a:buNone/>
              <a:defRPr b="0" i="0"/>
            </a:lvl4pPr>
            <a:lvl5pPr marL="0" indent="0">
              <a:spcBef>
                <a:spcPts val="0"/>
              </a:spcBef>
              <a:buFontTx/>
              <a:buNone/>
              <a:defRPr b="0" i="0"/>
            </a:lvl5pPr>
          </a:lstStyle>
          <a:p>
            <a:pPr lvl="0"/>
            <a:r>
              <a:rPr lang="de-DE"/>
              <a:t>Textmasterformat bearbeiten</a:t>
            </a:r>
          </a:p>
        </p:txBody>
      </p:sp>
      <p:sp>
        <p:nvSpPr>
          <p:cNvPr id="8" name="Bildplatzhalter 13"/>
          <p:cNvSpPr>
            <a:spLocks noGrp="1"/>
          </p:cNvSpPr>
          <p:nvPr>
            <p:ph type="pic" sz="quarter" idx="23"/>
          </p:nvPr>
        </p:nvSpPr>
        <p:spPr>
          <a:xfrm>
            <a:off x="2038775"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3" name="Bildplatzhalter 13"/>
          <p:cNvSpPr>
            <a:spLocks noGrp="1"/>
          </p:cNvSpPr>
          <p:nvPr>
            <p:ph type="pic" sz="quarter" idx="24"/>
          </p:nvPr>
        </p:nvSpPr>
        <p:spPr>
          <a:xfrm>
            <a:off x="4117444"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4" name="Bildplatzhalter 13"/>
          <p:cNvSpPr>
            <a:spLocks noGrp="1"/>
          </p:cNvSpPr>
          <p:nvPr>
            <p:ph type="pic" sz="quarter" idx="25"/>
          </p:nvPr>
        </p:nvSpPr>
        <p:spPr>
          <a:xfrm>
            <a:off x="6196116"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
        <p:nvSpPr>
          <p:cNvPr id="15" name="Bildplatzhalter 13"/>
          <p:cNvSpPr>
            <a:spLocks noGrp="1"/>
          </p:cNvSpPr>
          <p:nvPr>
            <p:ph type="pic" sz="quarter" idx="26"/>
          </p:nvPr>
        </p:nvSpPr>
        <p:spPr>
          <a:xfrm>
            <a:off x="8274784" y="4728094"/>
            <a:ext cx="1591784" cy="1081891"/>
          </a:xfrm>
          <a:prstGeom prst="rect">
            <a:avLst/>
          </a:prstGeom>
        </p:spPr>
        <p:txBody>
          <a:bodyPr rtlCol="0" anchor="ctr">
            <a:noAutofit/>
          </a:bodyPr>
          <a:lstStyle>
            <a:lvl1pPr marL="0" indent="0" algn="ctr">
              <a:buFontTx/>
              <a:buNone/>
              <a:defRPr sz="2251" b="0"/>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13794785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9"/>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571574" indent="0" algn="ctr">
              <a:buNone/>
              <a:defRPr>
                <a:solidFill>
                  <a:schemeClr val="tx1">
                    <a:tint val="75000"/>
                  </a:schemeClr>
                </a:solidFill>
              </a:defRPr>
            </a:lvl2pPr>
            <a:lvl3pPr marL="1143146" indent="0" algn="ctr">
              <a:buNone/>
              <a:defRPr>
                <a:solidFill>
                  <a:schemeClr val="tx1">
                    <a:tint val="75000"/>
                  </a:schemeClr>
                </a:solidFill>
              </a:defRPr>
            </a:lvl3pPr>
            <a:lvl4pPr marL="1714720" indent="0" algn="ctr">
              <a:buNone/>
              <a:defRPr>
                <a:solidFill>
                  <a:schemeClr val="tx1">
                    <a:tint val="75000"/>
                  </a:schemeClr>
                </a:solidFill>
              </a:defRPr>
            </a:lvl4pPr>
            <a:lvl5pPr marL="2286292" indent="0" algn="ctr">
              <a:buNone/>
              <a:defRPr>
                <a:solidFill>
                  <a:schemeClr val="tx1">
                    <a:tint val="75000"/>
                  </a:schemeClr>
                </a:solidFill>
              </a:defRPr>
            </a:lvl5pPr>
            <a:lvl6pPr marL="2857866" indent="0" algn="ctr">
              <a:buNone/>
              <a:defRPr>
                <a:solidFill>
                  <a:schemeClr val="tx1">
                    <a:tint val="75000"/>
                  </a:schemeClr>
                </a:solidFill>
              </a:defRPr>
            </a:lvl6pPr>
            <a:lvl7pPr marL="3429438" indent="0" algn="ctr">
              <a:buNone/>
              <a:defRPr>
                <a:solidFill>
                  <a:schemeClr val="tx1">
                    <a:tint val="75000"/>
                  </a:schemeClr>
                </a:solidFill>
              </a:defRPr>
            </a:lvl7pPr>
            <a:lvl8pPr marL="4001012" indent="0" algn="ctr">
              <a:buNone/>
              <a:defRPr>
                <a:solidFill>
                  <a:schemeClr val="tx1">
                    <a:tint val="75000"/>
                  </a:schemeClr>
                </a:solidFill>
              </a:defRPr>
            </a:lvl8pPr>
            <a:lvl9pPr marL="4572584"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07D1D416-45BB-B060-ED93-421EEC3A911C}"/>
              </a:ext>
            </a:extLst>
          </p:cNvPr>
          <p:cNvSpPr>
            <a:spLocks noGrp="1"/>
          </p:cNvSpPr>
          <p:nvPr>
            <p:ph type="dt" sz="half" idx="10"/>
          </p:nvPr>
        </p:nvSpPr>
        <p:spPr>
          <a:xfrm>
            <a:off x="609600" y="6356352"/>
            <a:ext cx="2844800" cy="366183"/>
          </a:xfrm>
          <a:prstGeom prst="rect">
            <a:avLst/>
          </a:prstGeom>
        </p:spPr>
        <p:txBody>
          <a:bodyPr lIns="91430" tIns="45715" rIns="91430" bIns="45715"/>
          <a:lstStyle>
            <a:lvl1pPr defTabSz="571574" fontAlgn="auto">
              <a:spcBef>
                <a:spcPts val="0"/>
              </a:spcBef>
              <a:spcAft>
                <a:spcPts val="0"/>
              </a:spcAft>
              <a:defRPr sz="2251">
                <a:solidFill>
                  <a:srgbClr val="646464"/>
                </a:solidFill>
                <a:latin typeface="Calibri"/>
                <a:cs typeface="+mn-cs"/>
                <a:sym typeface="Times" pitchFamily="8" charset="0"/>
              </a:defRPr>
            </a:lvl1pPr>
          </a:lstStyle>
          <a:p>
            <a:pPr>
              <a:defRPr/>
            </a:pPr>
            <a:fld id="{801CCC56-64E0-4A1F-8C97-4CCA4D0A8C81}" type="datetimeFigureOut">
              <a:rPr lang="de-DE"/>
              <a:pPr>
                <a:defRPr/>
              </a:pPr>
              <a:t>30.04.26</a:t>
            </a:fld>
            <a:endParaRPr lang="de-DE"/>
          </a:p>
        </p:txBody>
      </p:sp>
      <p:sp>
        <p:nvSpPr>
          <p:cNvPr id="5" name="Fußzeilenplatzhalter 4">
            <a:extLst>
              <a:ext uri="{FF2B5EF4-FFF2-40B4-BE49-F238E27FC236}">
                <a16:creationId xmlns:a16="http://schemas.microsoft.com/office/drawing/2014/main" id="{8CEC9098-C3C6-3A93-B3F7-E705A056A654}"/>
              </a:ext>
            </a:extLst>
          </p:cNvPr>
          <p:cNvSpPr>
            <a:spLocks noGrp="1"/>
          </p:cNvSpPr>
          <p:nvPr>
            <p:ph type="ftr" sz="quarter" idx="11"/>
          </p:nvPr>
        </p:nvSpPr>
        <p:spPr>
          <a:xfrm>
            <a:off x="4165600" y="6356352"/>
            <a:ext cx="3860800" cy="366183"/>
          </a:xfrm>
          <a:prstGeom prst="rect">
            <a:avLst/>
          </a:prstGeom>
        </p:spPr>
        <p:txBody>
          <a:bodyPr lIns="91430" tIns="45715" rIns="91430" bIns="45715"/>
          <a:lstStyle>
            <a:lvl1pPr defTabSz="571574" fontAlgn="auto">
              <a:spcBef>
                <a:spcPts val="0"/>
              </a:spcBef>
              <a:spcAft>
                <a:spcPts val="0"/>
              </a:spcAft>
              <a:defRPr sz="2251">
                <a:solidFill>
                  <a:srgbClr val="646464"/>
                </a:solidFill>
                <a:latin typeface="Calibri"/>
                <a:cs typeface="+mn-cs"/>
                <a:sym typeface="Times" pitchFamily="8" charset="0"/>
              </a:defRPr>
            </a:lvl1pPr>
          </a:lstStyle>
          <a:p>
            <a:pPr>
              <a:defRPr/>
            </a:pPr>
            <a:endParaRPr lang="de-DE"/>
          </a:p>
        </p:txBody>
      </p:sp>
      <p:sp>
        <p:nvSpPr>
          <p:cNvPr id="6" name="Foliennummernplatzhalter 5">
            <a:extLst>
              <a:ext uri="{FF2B5EF4-FFF2-40B4-BE49-F238E27FC236}">
                <a16:creationId xmlns:a16="http://schemas.microsoft.com/office/drawing/2014/main" id="{C58314AC-BF00-918C-4C83-A24EFA9A3ECB}"/>
              </a:ext>
            </a:extLst>
          </p:cNvPr>
          <p:cNvSpPr>
            <a:spLocks noGrp="1"/>
          </p:cNvSpPr>
          <p:nvPr>
            <p:ph type="sldNum" sz="quarter" idx="12"/>
          </p:nvPr>
        </p:nvSpPr>
        <p:spPr>
          <a:xfrm>
            <a:off x="8737600" y="6356352"/>
            <a:ext cx="2844800" cy="366183"/>
          </a:xfrm>
          <a:prstGeom prst="rect">
            <a:avLst/>
          </a:prstGeom>
        </p:spPr>
        <p:txBody>
          <a:bodyPr vert="horz" wrap="square" lIns="91430" tIns="45715" rIns="91430" bIns="45715" numCol="1" anchor="t" anchorCtr="0" compatLnSpc="1">
            <a:prstTxWarp prst="textNoShape">
              <a:avLst/>
            </a:prstTxWarp>
          </a:bodyPr>
          <a:lstStyle>
            <a:lvl1pPr defTabSz="569648">
              <a:defRPr sz="2251">
                <a:solidFill>
                  <a:srgbClr val="646464"/>
                </a:solidFill>
                <a:latin typeface="Calibri" panose="020F0502020204030204" pitchFamily="34" charset="0"/>
              </a:defRPr>
            </a:lvl1pPr>
          </a:lstStyle>
          <a:p>
            <a:fld id="{7C352492-24EA-4BFB-83B0-9FEC11CC2D06}" type="slidenum">
              <a:rPr lang="de-DE" altLang="de-DE"/>
              <a:pPr/>
              <a:t>‹#›</a:t>
            </a:fld>
            <a:endParaRPr lang="de-DE" altLang="de-DE"/>
          </a:p>
        </p:txBody>
      </p:sp>
    </p:spTree>
    <p:extLst>
      <p:ext uri="{BB962C8B-B14F-4D97-AF65-F5344CB8AC3E}">
        <p14:creationId xmlns:p14="http://schemas.microsoft.com/office/powerpoint/2010/main" val="29633326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A57D66B-B98B-7367-6769-037D1FA94313}"/>
              </a:ext>
            </a:extLst>
          </p:cNvPr>
          <p:cNvSpPr txBox="1">
            <a:spLocks noChangeArrowheads="1"/>
          </p:cNvSpPr>
          <p:nvPr userDrawn="1"/>
        </p:nvSpPr>
        <p:spPr bwMode="auto">
          <a:xfrm>
            <a:off x="7664451" y="6350001"/>
            <a:ext cx="3723216" cy="4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303" tIns="57151" rIns="114303" bIns="57151">
            <a:spAutoFit/>
          </a:bodyPr>
          <a:lstStyle>
            <a:lvl1pPr defTabSz="455613" eaLnBrk="0" hangingPunct="0">
              <a:defRPr sz="2400">
                <a:solidFill>
                  <a:srgbClr val="000000"/>
                </a:solidFill>
                <a:latin typeface="Arial" pitchFamily="34" charset="0"/>
                <a:cs typeface="Times" pitchFamily="8" charset="0"/>
                <a:sym typeface="Times" pitchFamily="8" charset="0"/>
              </a:defRPr>
            </a:lvl1pPr>
            <a:lvl2pPr marL="742950" indent="-285750" defTabSz="455613" eaLnBrk="0" hangingPunct="0">
              <a:defRPr sz="2400">
                <a:solidFill>
                  <a:srgbClr val="000000"/>
                </a:solidFill>
                <a:latin typeface="Arial" pitchFamily="34" charset="0"/>
                <a:cs typeface="Times" pitchFamily="8" charset="0"/>
                <a:sym typeface="Times" pitchFamily="8" charset="0"/>
              </a:defRPr>
            </a:lvl2pPr>
            <a:lvl3pPr marL="1143000" indent="-228600" defTabSz="455613" eaLnBrk="0" hangingPunct="0">
              <a:defRPr sz="2400">
                <a:solidFill>
                  <a:srgbClr val="000000"/>
                </a:solidFill>
                <a:latin typeface="Arial" pitchFamily="34" charset="0"/>
                <a:cs typeface="Times" pitchFamily="8" charset="0"/>
                <a:sym typeface="Times" pitchFamily="8" charset="0"/>
              </a:defRPr>
            </a:lvl3pPr>
            <a:lvl4pPr marL="1600200" indent="-228600" defTabSz="455613" eaLnBrk="0" hangingPunct="0">
              <a:defRPr sz="2400">
                <a:solidFill>
                  <a:srgbClr val="000000"/>
                </a:solidFill>
                <a:latin typeface="Arial" pitchFamily="34" charset="0"/>
                <a:cs typeface="Times" pitchFamily="8" charset="0"/>
                <a:sym typeface="Times" pitchFamily="8" charset="0"/>
              </a:defRPr>
            </a:lvl4pPr>
            <a:lvl5pPr marL="2057400" indent="-228600" defTabSz="455613" eaLnBrk="0" hangingPunct="0">
              <a:defRPr sz="2400">
                <a:solidFill>
                  <a:srgbClr val="000000"/>
                </a:solidFill>
                <a:latin typeface="Arial" pitchFamily="34" charset="0"/>
                <a:cs typeface="Times" pitchFamily="8" charset="0"/>
                <a:sym typeface="Times" pitchFamily="8" charset="0"/>
              </a:defRPr>
            </a:lvl5pPr>
            <a:lvl6pPr marL="25146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6pPr>
            <a:lvl7pPr marL="29718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7pPr>
            <a:lvl8pPr marL="34290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8pPr>
            <a:lvl9pPr marL="3886200" indent="-228600" defTabSz="455613" eaLnBrk="0" fontAlgn="base" hangingPunct="0">
              <a:spcBef>
                <a:spcPct val="0"/>
              </a:spcBef>
              <a:spcAft>
                <a:spcPct val="0"/>
              </a:spcAft>
              <a:defRPr sz="2400">
                <a:solidFill>
                  <a:srgbClr val="000000"/>
                </a:solidFill>
                <a:latin typeface="Arial" pitchFamily="34" charset="0"/>
                <a:cs typeface="Times" pitchFamily="8" charset="0"/>
                <a:sym typeface="Times" pitchFamily="8" charset="0"/>
              </a:defRPr>
            </a:lvl9pPr>
          </a:lstStyle>
          <a:p>
            <a:pPr eaLnBrk="1" hangingPunct="1">
              <a:defRPr/>
            </a:pPr>
            <a:endParaRPr lang="de-DE" altLang="en-US" sz="2251">
              <a:solidFill>
                <a:srgbClr val="646464"/>
              </a:solidFill>
              <a:latin typeface="Calibri" pitchFamily="34" charset="0"/>
            </a:endParaRPr>
          </a:p>
        </p:txBody>
      </p:sp>
      <p:sp>
        <p:nvSpPr>
          <p:cNvPr id="7" name="Rechteck 6">
            <a:extLst>
              <a:ext uri="{FF2B5EF4-FFF2-40B4-BE49-F238E27FC236}">
                <a16:creationId xmlns:a16="http://schemas.microsoft.com/office/drawing/2014/main" id="{9BD989F4-9478-6510-7F8F-D79E3F8DA77B}"/>
              </a:ext>
            </a:extLst>
          </p:cNvPr>
          <p:cNvSpPr/>
          <p:nvPr userDrawn="1"/>
        </p:nvSpPr>
        <p:spPr>
          <a:xfrm>
            <a:off x="11224685" y="6430433"/>
            <a:ext cx="882649" cy="36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sp>
        <p:nvSpPr>
          <p:cNvPr id="4" name="Textplatzhalter 18"/>
          <p:cNvSpPr>
            <a:spLocks noGrp="1"/>
          </p:cNvSpPr>
          <p:nvPr>
            <p:ph type="body" sz="quarter" idx="14"/>
          </p:nvPr>
        </p:nvSpPr>
        <p:spPr>
          <a:xfrm>
            <a:off x="8294174" y="6332288"/>
            <a:ext cx="2981907" cy="495841"/>
          </a:xfrm>
          <a:prstGeom prst="rect">
            <a:avLst/>
          </a:prstGeom>
          <a:solidFill>
            <a:schemeClr val="bg1"/>
          </a:solidFill>
          <a:ln>
            <a:noFill/>
          </a:ln>
        </p:spPr>
        <p:txBody>
          <a:bodyPr/>
          <a:lstStyle>
            <a:lvl1pPr marL="0" indent="0" algn="r">
              <a:spcBef>
                <a:spcPts val="0"/>
              </a:spcBef>
              <a:buFontTx/>
              <a:buNone/>
              <a:defRPr sz="1375" baseline="0">
                <a:solidFill>
                  <a:schemeClr val="tx2"/>
                </a:solidFill>
              </a:defRPr>
            </a:lvl1pPr>
          </a:lstStyle>
          <a:p>
            <a:pPr lvl="0"/>
            <a:endParaRPr lang="de-DE" dirty="0"/>
          </a:p>
          <a:p>
            <a:pPr lvl="0"/>
            <a:r>
              <a:rPr lang="de-DE" dirty="0"/>
              <a:t>Platzhalter XX.XX.2015</a:t>
            </a:r>
          </a:p>
        </p:txBody>
      </p:sp>
      <p:sp>
        <p:nvSpPr>
          <p:cNvPr id="6"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343257267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nur Text mit Fon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4EE78BC-F8D4-CB1B-1DB2-29A7D440DBCF}"/>
              </a:ext>
            </a:extLst>
          </p:cNvPr>
          <p:cNvSpPr/>
          <p:nvPr userDrawn="1"/>
        </p:nvSpPr>
        <p:spPr>
          <a:xfrm>
            <a:off x="0" y="980019"/>
            <a:ext cx="12192000" cy="519218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sp>
        <p:nvSpPr>
          <p:cNvPr id="9" name="Textplatzhalter 5"/>
          <p:cNvSpPr>
            <a:spLocks noGrp="1"/>
          </p:cNvSpPr>
          <p:nvPr>
            <p:ph type="body" sz="quarter" idx="10"/>
          </p:nvPr>
        </p:nvSpPr>
        <p:spPr>
          <a:xfrm>
            <a:off x="134518" y="1346750"/>
            <a:ext cx="11495219" cy="4390671"/>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292538" indent="-292538">
              <a:buFont typeface="Lucida Grande"/>
              <a:buChar char=" "/>
              <a:defRPr sz="2251" b="1" baseline="0">
                <a:solidFill>
                  <a:schemeClr val="tx2"/>
                </a:solidFill>
              </a:defRPr>
            </a:lvl2pPr>
            <a:lvl3pPr marL="292538" indent="-292538">
              <a:buFont typeface="Lucida Grande"/>
              <a:buChar char=" "/>
              <a:defRPr sz="2251" baseline="0">
                <a:solidFill>
                  <a:schemeClr val="tx2"/>
                </a:solidFill>
              </a:defRPr>
            </a:lvl3pPr>
            <a:lvl4pPr marL="292538" indent="-292538">
              <a:spcBef>
                <a:spcPts val="1349"/>
              </a:spcBef>
              <a:buFont typeface="Lucida Grande"/>
              <a:buChar char=" "/>
              <a:defRPr sz="2251" b="1" baseline="0">
                <a:solidFill>
                  <a:schemeClr val="tx2"/>
                </a:solidFill>
              </a:defRPr>
            </a:lvl4pPr>
            <a:lvl5pPr marL="292538" indent="-292538">
              <a:buFont typeface="Lucida Grande"/>
              <a:buChar char=" "/>
              <a:defRPr sz="2251">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12"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38243215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und Bullets">
    <p:spTree>
      <p:nvGrpSpPr>
        <p:cNvPr id="1" name=""/>
        <p:cNvGrpSpPr/>
        <p:nvPr/>
      </p:nvGrpSpPr>
      <p:grpSpPr>
        <a:xfrm>
          <a:off x="0" y="0"/>
          <a:ext cx="0" cy="0"/>
          <a:chOff x="0" y="0"/>
          <a:chExt cx="0" cy="0"/>
        </a:xfrm>
      </p:grpSpPr>
      <p:sp>
        <p:nvSpPr>
          <p:cNvPr id="6" name="Textplatzhalter 5"/>
          <p:cNvSpPr>
            <a:spLocks noGrp="1"/>
          </p:cNvSpPr>
          <p:nvPr>
            <p:ph type="body" sz="quarter" idx="10"/>
          </p:nvPr>
        </p:nvSpPr>
        <p:spPr>
          <a:xfrm>
            <a:off x="134518" y="1346741"/>
            <a:ext cx="11495219" cy="1671376"/>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292538" indent="-292538">
              <a:buFont typeface="Lucida Grande"/>
              <a:buChar char=" "/>
              <a:defRPr sz="2251" b="1" baseline="0">
                <a:solidFill>
                  <a:schemeClr val="tx2"/>
                </a:solidFill>
              </a:defRPr>
            </a:lvl2pPr>
            <a:lvl3pPr marL="292538" indent="-292538">
              <a:buFont typeface="Lucida Grande"/>
              <a:buChar char=" "/>
              <a:defRPr sz="2251" baseline="0">
                <a:solidFill>
                  <a:schemeClr val="tx2"/>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7" name="Textplatzhalter 5"/>
          <p:cNvSpPr>
            <a:spLocks noGrp="1"/>
          </p:cNvSpPr>
          <p:nvPr>
            <p:ph type="body" sz="quarter" idx="16"/>
          </p:nvPr>
        </p:nvSpPr>
        <p:spPr>
          <a:xfrm>
            <a:off x="134518" y="3473833"/>
            <a:ext cx="11495219" cy="2032001"/>
          </a:xfrm>
          <a:prstGeom prst="rect">
            <a:avLst/>
          </a:prstGeom>
        </p:spPr>
        <p:txBody>
          <a:bodyPr/>
          <a:lstStyle>
            <a:lvl1pPr marL="292538" indent="-292538">
              <a:spcBef>
                <a:spcPts val="0"/>
              </a:spcBef>
              <a:spcAft>
                <a:spcPts val="63"/>
              </a:spcAft>
              <a:buFont typeface="Lucida Grande"/>
              <a:buChar char=" "/>
              <a:defRPr sz="2251" b="1">
                <a:solidFill>
                  <a:schemeClr val="tx2"/>
                </a:solidFill>
              </a:defRPr>
            </a:lvl1pPr>
            <a:lvl2pPr marL="652584" indent="-247531">
              <a:spcBef>
                <a:spcPts val="750"/>
              </a:spcBef>
              <a:buClr>
                <a:schemeClr val="bg2"/>
              </a:buClr>
              <a:buSzPct val="102000"/>
              <a:buFont typeface="Wingdings" charset="2"/>
              <a:buChar char="§"/>
              <a:defRPr sz="2251" b="0" baseline="0">
                <a:solidFill>
                  <a:schemeClr val="tx2"/>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15"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10"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16735376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 Bullets Fond grau">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CE0DFA4-9A4A-2518-C7F5-C2DFBED30AF5}"/>
              </a:ext>
            </a:extLst>
          </p:cNvPr>
          <p:cNvSpPr/>
          <p:nvPr userDrawn="1"/>
        </p:nvSpPr>
        <p:spPr>
          <a:xfrm>
            <a:off x="0" y="1219201"/>
            <a:ext cx="12192000" cy="46524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sp>
        <p:nvSpPr>
          <p:cNvPr id="6" name="Textplatzhalter 5"/>
          <p:cNvSpPr>
            <a:spLocks noGrp="1"/>
          </p:cNvSpPr>
          <p:nvPr>
            <p:ph type="body" sz="quarter" idx="10"/>
          </p:nvPr>
        </p:nvSpPr>
        <p:spPr>
          <a:xfrm>
            <a:off x="134518" y="1346741"/>
            <a:ext cx="11495219" cy="1671376"/>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292538" indent="-292538">
              <a:buFont typeface="Lucida Grande"/>
              <a:buChar char=" "/>
              <a:defRPr sz="2251" b="1" baseline="0">
                <a:solidFill>
                  <a:srgbClr val="64647D"/>
                </a:solidFill>
              </a:defRPr>
            </a:lvl2pPr>
            <a:lvl3pPr marL="292538" indent="-292538">
              <a:buFont typeface="Lucida Grande"/>
              <a:buChar char=" "/>
              <a:defRPr sz="22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7" name="Textplatzhalter 5"/>
          <p:cNvSpPr>
            <a:spLocks noGrp="1"/>
          </p:cNvSpPr>
          <p:nvPr>
            <p:ph type="body" sz="quarter" idx="16"/>
          </p:nvPr>
        </p:nvSpPr>
        <p:spPr>
          <a:xfrm>
            <a:off x="134518" y="3473833"/>
            <a:ext cx="11495219" cy="2032001"/>
          </a:xfrm>
          <a:prstGeom prst="rect">
            <a:avLst/>
          </a:prstGeom>
        </p:spPr>
        <p:txBody>
          <a:bodyPr/>
          <a:lstStyle>
            <a:lvl1pPr marL="292538" indent="-292538">
              <a:spcBef>
                <a:spcPts val="0"/>
              </a:spcBef>
              <a:spcAft>
                <a:spcPts val="63"/>
              </a:spcAft>
              <a:buFont typeface="Lucida Grande"/>
              <a:buChar char=" "/>
              <a:defRPr sz="2251" b="1">
                <a:solidFill>
                  <a:schemeClr val="tx2"/>
                </a:solidFill>
              </a:defRPr>
            </a:lvl1pPr>
            <a:lvl2pPr marL="652584" indent="-247531">
              <a:spcBef>
                <a:spcPts val="750"/>
              </a:spcBef>
              <a:buClr>
                <a:schemeClr val="bg2"/>
              </a:buClr>
              <a:buSzPct val="102000"/>
              <a:buFont typeface="Wingdings" charset="2"/>
              <a:buChar char="§"/>
              <a:defRPr sz="2251" b="0" baseline="0">
                <a:solidFill>
                  <a:schemeClr val="tx2"/>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17"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10"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2762590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Bullets unterlegt">
    <p:spTree>
      <p:nvGrpSpPr>
        <p:cNvPr id="1" name=""/>
        <p:cNvGrpSpPr/>
        <p:nvPr/>
      </p:nvGrpSpPr>
      <p:grpSpPr>
        <a:xfrm>
          <a:off x="0" y="0"/>
          <a:ext cx="0" cy="0"/>
          <a:chOff x="0" y="0"/>
          <a:chExt cx="0" cy="0"/>
        </a:xfrm>
      </p:grpSpPr>
      <p:sp>
        <p:nvSpPr>
          <p:cNvPr id="3" name="Textplatzhalter 5"/>
          <p:cNvSpPr>
            <a:spLocks noGrp="1"/>
          </p:cNvSpPr>
          <p:nvPr>
            <p:ph type="body" sz="quarter" idx="10"/>
          </p:nvPr>
        </p:nvSpPr>
        <p:spPr>
          <a:xfrm>
            <a:off x="134525" y="1346754"/>
            <a:ext cx="11495217" cy="491023"/>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357232" indent="-357232">
              <a:buFont typeface="Lucida Grande"/>
              <a:buChar char=" "/>
              <a:defRPr sz="1751" b="1" baseline="0">
                <a:solidFill>
                  <a:srgbClr val="64647D"/>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p:txBody>
      </p:sp>
      <p:sp>
        <p:nvSpPr>
          <p:cNvPr id="8" name="Textplatzhalter 5"/>
          <p:cNvSpPr>
            <a:spLocks noGrp="1"/>
          </p:cNvSpPr>
          <p:nvPr>
            <p:ph type="body" sz="quarter" idx="17"/>
          </p:nvPr>
        </p:nvSpPr>
        <p:spPr>
          <a:xfrm>
            <a:off x="134519" y="2061890"/>
            <a:ext cx="6100933" cy="3638177"/>
          </a:xfrm>
          <a:prstGeom prst="rect">
            <a:avLst/>
          </a:prstGeom>
        </p:spPr>
        <p:txBody>
          <a:bodyPr/>
          <a:lstStyle>
            <a:lvl1pPr marL="292538" indent="-292538">
              <a:spcBef>
                <a:spcPts val="0"/>
              </a:spcBef>
              <a:spcAft>
                <a:spcPts val="0"/>
              </a:spcAft>
              <a:buFont typeface="Lucida Grande"/>
              <a:buChar char=" "/>
              <a:defRPr sz="2251" b="1">
                <a:solidFill>
                  <a:srgbClr val="646464"/>
                </a:solidFill>
              </a:defRPr>
            </a:lvl1pPr>
            <a:lvl2pPr marL="292538" indent="-292538">
              <a:spcBef>
                <a:spcPts val="420"/>
              </a:spcBef>
              <a:buFont typeface="Lucida Grande"/>
              <a:buChar char=" "/>
              <a:defRPr sz="2251" b="0" i="0" baseline="0">
                <a:solidFill>
                  <a:srgbClr val="646464"/>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p:txBody>
      </p:sp>
      <p:sp>
        <p:nvSpPr>
          <p:cNvPr id="10" name="Textplatzhalter 5"/>
          <p:cNvSpPr>
            <a:spLocks noGrp="1"/>
          </p:cNvSpPr>
          <p:nvPr>
            <p:ph type="body" sz="quarter" idx="16"/>
          </p:nvPr>
        </p:nvSpPr>
        <p:spPr>
          <a:xfrm>
            <a:off x="5968410" y="2061886"/>
            <a:ext cx="5742619" cy="2563283"/>
          </a:xfrm>
          <a:prstGeom prst="rect">
            <a:avLst/>
          </a:prstGeom>
          <a:solidFill>
            <a:schemeClr val="accent1">
              <a:lumMod val="60000"/>
              <a:lumOff val="40000"/>
            </a:schemeClr>
          </a:solidFill>
        </p:spPr>
        <p:txBody>
          <a:bodyPr tIns="71993"/>
          <a:lstStyle>
            <a:lvl1pPr marL="292538" indent="-292538">
              <a:spcBef>
                <a:spcPts val="750"/>
              </a:spcBef>
              <a:spcAft>
                <a:spcPts val="63"/>
              </a:spcAft>
              <a:buFont typeface="Lucida Grande"/>
              <a:buChar char=" "/>
              <a:defRPr sz="2251" b="1">
                <a:solidFill>
                  <a:schemeClr val="tx2"/>
                </a:solidFill>
              </a:defRPr>
            </a:lvl1pPr>
            <a:lvl2pPr marL="652584" indent="-247531">
              <a:spcBef>
                <a:spcPts val="750"/>
              </a:spcBef>
              <a:buClr>
                <a:schemeClr val="bg2"/>
              </a:buClr>
              <a:buSzPct val="102000"/>
              <a:buFont typeface="Wingdings" charset="2"/>
              <a:buChar char="§"/>
              <a:defRPr sz="2251" b="0" baseline="0">
                <a:solidFill>
                  <a:schemeClr val="tx2"/>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13"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11"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30309973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erschiedene Textrahmen">
    <p:spTree>
      <p:nvGrpSpPr>
        <p:cNvPr id="1" name=""/>
        <p:cNvGrpSpPr/>
        <p:nvPr/>
      </p:nvGrpSpPr>
      <p:grpSpPr>
        <a:xfrm>
          <a:off x="0" y="0"/>
          <a:ext cx="0" cy="0"/>
          <a:chOff x="0" y="0"/>
          <a:chExt cx="0" cy="0"/>
        </a:xfrm>
      </p:grpSpPr>
      <p:sp>
        <p:nvSpPr>
          <p:cNvPr id="6" name="Textplatzhalter 5"/>
          <p:cNvSpPr>
            <a:spLocks noGrp="1"/>
          </p:cNvSpPr>
          <p:nvPr>
            <p:ph type="body" sz="quarter" idx="10"/>
          </p:nvPr>
        </p:nvSpPr>
        <p:spPr>
          <a:xfrm>
            <a:off x="134518" y="1346743"/>
            <a:ext cx="11495219" cy="588140"/>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292538" indent="-292538">
              <a:buFont typeface="Lucida Grande"/>
              <a:buChar char=" "/>
              <a:defRPr sz="2126" b="1" baseline="0">
                <a:solidFill>
                  <a:srgbClr val="64647D"/>
                </a:solidFill>
              </a:defRPr>
            </a:lvl2pPr>
            <a:lvl3pPr marL="292538" indent="-292538">
              <a:buFont typeface="Lucida Grande"/>
              <a:buChar char=" "/>
              <a:defRPr sz="2126"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p:txBody>
      </p:sp>
      <p:sp>
        <p:nvSpPr>
          <p:cNvPr id="7" name="Textplatzhalter 5"/>
          <p:cNvSpPr>
            <a:spLocks noGrp="1"/>
          </p:cNvSpPr>
          <p:nvPr>
            <p:ph type="body" sz="quarter" idx="16"/>
          </p:nvPr>
        </p:nvSpPr>
        <p:spPr>
          <a:xfrm>
            <a:off x="134517" y="4332945"/>
            <a:ext cx="6738424" cy="1583765"/>
          </a:xfrm>
          <a:prstGeom prst="rect">
            <a:avLst/>
          </a:prstGeom>
        </p:spPr>
        <p:txBody>
          <a:bodyPr/>
          <a:lstStyle>
            <a:lvl1pPr marL="292538" indent="-292538">
              <a:spcBef>
                <a:spcPts val="0"/>
              </a:spcBef>
              <a:spcAft>
                <a:spcPts val="63"/>
              </a:spcAft>
              <a:buFont typeface="Lucida Grande"/>
              <a:buChar char=" "/>
              <a:defRPr sz="2251" b="1">
                <a:solidFill>
                  <a:schemeClr val="tx2"/>
                </a:solidFill>
              </a:defRPr>
            </a:lvl1pPr>
            <a:lvl2pPr marL="652584" indent="-247531">
              <a:spcBef>
                <a:spcPts val="750"/>
              </a:spcBef>
              <a:buClr>
                <a:schemeClr val="bg2"/>
              </a:buClr>
              <a:buSzPct val="102000"/>
              <a:buFont typeface="Wingdings" charset="2"/>
              <a:buChar char="§"/>
              <a:defRPr sz="2251" b="0" baseline="0">
                <a:solidFill>
                  <a:schemeClr val="tx2"/>
                </a:solidFill>
              </a:defRPr>
            </a:lvl2pPr>
            <a:lvl3pPr marL="357232" indent="-357232">
              <a:buFont typeface="Lucida Grande"/>
              <a:buChar char=" "/>
              <a:defRPr sz="1751" baseline="0">
                <a:solidFill>
                  <a:srgbClr val="64647D"/>
                </a:solidFill>
              </a:defRPr>
            </a:lvl3pPr>
            <a:lvl4pPr marL="357232" indent="-357232">
              <a:spcBef>
                <a:spcPts val="1349"/>
              </a:spcBef>
              <a:buFont typeface="Lucida Grande"/>
              <a:buChar char=" "/>
              <a:defRPr sz="1751" b="1" baseline="0">
                <a:solidFill>
                  <a:srgbClr val="64647D"/>
                </a:solidFill>
              </a:defRPr>
            </a:lvl4pPr>
            <a:lvl5pPr marL="357232" indent="-357232">
              <a:buFont typeface="Lucida Grande"/>
              <a:buChar char=" "/>
              <a:defRPr sz="1751">
                <a:solidFill>
                  <a:srgbClr val="64647D"/>
                </a:solidFill>
              </a:defRPr>
            </a:lvl5pPr>
          </a:lstStyle>
          <a:p>
            <a:pPr lvl="0"/>
            <a:r>
              <a:rPr lang="de-DE"/>
              <a:t>Textmasterformat bearbeiten</a:t>
            </a:r>
          </a:p>
          <a:p>
            <a:pPr lvl="1"/>
            <a:r>
              <a:rPr lang="de-DE"/>
              <a:t>Zweite Ebene</a:t>
            </a:r>
          </a:p>
          <a:p>
            <a:pPr lvl="2"/>
            <a:r>
              <a:rPr lang="de-DE"/>
              <a:t>Dritte Ebene</a:t>
            </a:r>
          </a:p>
        </p:txBody>
      </p:sp>
      <p:sp>
        <p:nvSpPr>
          <p:cNvPr id="15"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8" name="Textplatzhalter 5"/>
          <p:cNvSpPr>
            <a:spLocks noGrp="1"/>
          </p:cNvSpPr>
          <p:nvPr>
            <p:ph type="body" sz="quarter" idx="17"/>
          </p:nvPr>
        </p:nvSpPr>
        <p:spPr>
          <a:xfrm>
            <a:off x="134517" y="2137614"/>
            <a:ext cx="6831032" cy="1480179"/>
          </a:xfrm>
          <a:prstGeom prst="rect">
            <a:avLst/>
          </a:prstGeom>
        </p:spPr>
        <p:txBody>
          <a:bodyPr/>
          <a:lstStyle>
            <a:lvl1pPr marL="292538" indent="-292538">
              <a:spcBef>
                <a:spcPts val="540"/>
              </a:spcBef>
              <a:spcAft>
                <a:spcPts val="0"/>
              </a:spcAft>
              <a:buFont typeface="Lucida Grande"/>
              <a:buChar char=" "/>
              <a:defRPr sz="2251" b="1">
                <a:solidFill>
                  <a:schemeClr val="tx2"/>
                </a:solidFill>
              </a:defRPr>
            </a:lvl1pPr>
            <a:lvl2pPr marL="292538" indent="-292538">
              <a:spcBef>
                <a:spcPts val="540"/>
              </a:spcBef>
              <a:spcAft>
                <a:spcPts val="0"/>
              </a:spcAft>
              <a:buFont typeface="Lucida Grande"/>
              <a:buChar char=" "/>
              <a:defRPr sz="2251" b="0" baseline="0">
                <a:solidFill>
                  <a:schemeClr val="tx2"/>
                </a:solidFill>
              </a:defRPr>
            </a:lvl2pPr>
            <a:lvl3pPr marL="292538" indent="-292538">
              <a:buFont typeface="Lucida Grande"/>
              <a:buChar char=" "/>
              <a:defRPr sz="2251" baseline="0">
                <a:solidFill>
                  <a:schemeClr val="tx2"/>
                </a:solidFill>
              </a:defRPr>
            </a:lvl3pPr>
            <a:lvl4pPr marL="292538" indent="-292538">
              <a:spcBef>
                <a:spcPts val="1349"/>
              </a:spcBef>
              <a:buFont typeface="Lucida Grande"/>
              <a:buChar char=" "/>
              <a:defRPr sz="2251" b="1" baseline="0">
                <a:solidFill>
                  <a:schemeClr val="tx2"/>
                </a:solidFill>
              </a:defRPr>
            </a:lvl4pPr>
            <a:lvl5pPr marL="292538" indent="-292538">
              <a:buFont typeface="Lucida Grande"/>
              <a:buChar char=" "/>
              <a:defRPr sz="2251">
                <a:solidFill>
                  <a:schemeClr val="tx2"/>
                </a:solidFill>
              </a:defRPr>
            </a:lvl5pPr>
          </a:lstStyle>
          <a:p>
            <a:pPr lvl="0"/>
            <a:r>
              <a:rPr lang="de-DE"/>
              <a:t>Textmasterformat bearbeiten</a:t>
            </a:r>
          </a:p>
          <a:p>
            <a:pPr lvl="1"/>
            <a:r>
              <a:rPr lang="de-DE"/>
              <a:t>Zweite Ebene</a:t>
            </a:r>
          </a:p>
        </p:txBody>
      </p:sp>
      <p:sp>
        <p:nvSpPr>
          <p:cNvPr id="11"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30131382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Head+Copy+Fond">
    <p:spTree>
      <p:nvGrpSpPr>
        <p:cNvPr id="1" name=""/>
        <p:cNvGrpSpPr/>
        <p:nvPr/>
      </p:nvGrpSpPr>
      <p:grpSpPr>
        <a:xfrm>
          <a:off x="0" y="0"/>
          <a:ext cx="0" cy="0"/>
          <a:chOff x="0" y="0"/>
          <a:chExt cx="0" cy="0"/>
        </a:xfrm>
      </p:grpSpPr>
      <p:sp>
        <p:nvSpPr>
          <p:cNvPr id="17" name="Textplatzhalter 11"/>
          <p:cNvSpPr>
            <a:spLocks noGrp="1"/>
          </p:cNvSpPr>
          <p:nvPr>
            <p:ph type="body" sz="quarter" idx="15"/>
          </p:nvPr>
        </p:nvSpPr>
        <p:spPr>
          <a:xfrm>
            <a:off x="359544" y="5958289"/>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3" name="Textplatzhalter 2"/>
          <p:cNvSpPr>
            <a:spLocks noGrp="1"/>
          </p:cNvSpPr>
          <p:nvPr>
            <p:ph type="body" sz="quarter" idx="18"/>
          </p:nvPr>
        </p:nvSpPr>
        <p:spPr>
          <a:xfrm>
            <a:off x="449946" y="2078048"/>
            <a:ext cx="11115523" cy="1015319"/>
          </a:xfrm>
          <a:prstGeom prst="rect">
            <a:avLst/>
          </a:prstGeom>
        </p:spPr>
        <p:txBody>
          <a:bodyPr/>
          <a:lstStyle>
            <a:lvl1pPr marL="0" indent="0">
              <a:buFontTx/>
              <a:buNone/>
              <a:defRPr sz="2251"/>
            </a:lvl1pPr>
          </a:lstStyle>
          <a:p>
            <a:pPr lvl="0"/>
            <a:r>
              <a:rPr lang="de-DE"/>
              <a:t>Textmasterformat bearbeiten</a:t>
            </a:r>
          </a:p>
        </p:txBody>
      </p:sp>
      <p:sp>
        <p:nvSpPr>
          <p:cNvPr id="12" name="Textplatzhalter 2"/>
          <p:cNvSpPr>
            <a:spLocks noGrp="1"/>
          </p:cNvSpPr>
          <p:nvPr>
            <p:ph type="body" sz="quarter" idx="19"/>
          </p:nvPr>
        </p:nvSpPr>
        <p:spPr>
          <a:xfrm>
            <a:off x="449946" y="1346749"/>
            <a:ext cx="11115523" cy="503829"/>
          </a:xfrm>
          <a:prstGeom prst="rect">
            <a:avLst/>
          </a:prstGeom>
        </p:spPr>
        <p:txBody>
          <a:bodyPr/>
          <a:lstStyle>
            <a:lvl1pPr marL="0" indent="0">
              <a:buFontTx/>
              <a:buNone/>
              <a:defRPr sz="3001">
                <a:solidFill>
                  <a:schemeClr val="bg2"/>
                </a:solidFill>
              </a:defRPr>
            </a:lvl1pPr>
          </a:lstStyle>
          <a:p>
            <a:pPr lvl="0"/>
            <a:r>
              <a:rPr lang="de-DE"/>
              <a:t>Textmasterformat bearbeiten</a:t>
            </a:r>
          </a:p>
        </p:txBody>
      </p:sp>
      <p:sp>
        <p:nvSpPr>
          <p:cNvPr id="10" name="Textplatzhalter 18"/>
          <p:cNvSpPr>
            <a:spLocks noGrp="1"/>
          </p:cNvSpPr>
          <p:nvPr>
            <p:ph type="body" sz="quarter" idx="13"/>
          </p:nvPr>
        </p:nvSpPr>
        <p:spPr>
          <a:xfrm>
            <a:off x="9034770" y="549324"/>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37292138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785600" cy="1143000"/>
          </a:xfrm>
          <a:prstGeom prst="rect">
            <a:avLst/>
          </a:prstGeom>
        </p:spPr>
        <p:txBody>
          <a:bodyPr>
            <a:normAutofit/>
          </a:bodyPr>
          <a:lstStyle>
            <a:lvl1pPr>
              <a:defRPr sz="275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203200" y="1371602"/>
            <a:ext cx="11785600" cy="4754563"/>
          </a:xfrm>
          <a:prstGeom prst="rect">
            <a:avLst/>
          </a:prstGeo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11" y="6469111"/>
            <a:ext cx="12191999" cy="153948"/>
          </a:xfrm>
          <a:prstGeom prst="rect">
            <a:avLst/>
          </a:prstGeom>
        </p:spPr>
        <p:txBody>
          <a:bodyPr lIns="71993" rIns="17998" anchor="b">
            <a:spAutoFit/>
          </a:bodyPr>
          <a:lstStyle>
            <a:lvl1pPr marL="0" indent="0">
              <a:spcBef>
                <a:spcPts val="250"/>
              </a:spcBef>
              <a:buNone/>
              <a:defRPr sz="1000" b="0">
                <a:solidFill>
                  <a:schemeClr val="tx2">
                    <a:lumMod val="50000"/>
                  </a:schemeClr>
                </a:solidFill>
                <a:latin typeface="Arial" panose="020B0604020202020204" pitchFamily="34" charset="0"/>
                <a:cs typeface="Arial" panose="020B0604020202020204" pitchFamily="34" charset="0"/>
              </a:defRPr>
            </a:lvl1pPr>
          </a:lstStyle>
          <a:p>
            <a:pPr lvl="0"/>
            <a:endParaRPr lang="en-US" noProof="0" dirty="0"/>
          </a:p>
        </p:txBody>
      </p:sp>
      <p:sp>
        <p:nvSpPr>
          <p:cNvPr id="5" name="Slide Number Placeholder 5">
            <a:extLst>
              <a:ext uri="{FF2B5EF4-FFF2-40B4-BE49-F238E27FC236}">
                <a16:creationId xmlns:a16="http://schemas.microsoft.com/office/drawing/2014/main" id="{5A347E8D-D914-B52B-CF15-B22BC772587A}"/>
              </a:ext>
            </a:extLst>
          </p:cNvPr>
          <p:cNvSpPr>
            <a:spLocks noGrp="1"/>
          </p:cNvSpPr>
          <p:nvPr>
            <p:ph type="sldNum" sz="quarter" idx="14"/>
          </p:nvPr>
        </p:nvSpPr>
        <p:spPr>
          <a:xfrm>
            <a:off x="11849101" y="6684433"/>
            <a:ext cx="332317" cy="162984"/>
          </a:xfrm>
          <a:prstGeom prst="rect">
            <a:avLst/>
          </a:prstGeom>
        </p:spPr>
        <p:txBody>
          <a:bodyPr vert="horz" wrap="square" lIns="91430" tIns="45715" rIns="91430" bIns="17998" numCol="1" anchor="b" anchorCtr="0" compatLnSpc="1">
            <a:prstTxWarp prst="textNoShape">
              <a:avLst/>
            </a:prstTxWarp>
          </a:bodyPr>
          <a:lstStyle>
            <a:lvl1pPr defTabSz="569648">
              <a:defRPr sz="2251">
                <a:solidFill>
                  <a:srgbClr val="646464"/>
                </a:solidFill>
                <a:latin typeface="Calibri" panose="020F0502020204030204" pitchFamily="34" charset="0"/>
              </a:defRPr>
            </a:lvl1pPr>
          </a:lstStyle>
          <a:p>
            <a:fld id="{6E98D64C-8C47-474F-BF5C-154793FFC3EF}" type="slidenum">
              <a:rPr lang="en-US" altLang="de-DE"/>
              <a:pPr/>
              <a:t>‹#›</a:t>
            </a:fld>
            <a:endParaRPr lang="en-US" altLang="de-DE"/>
          </a:p>
        </p:txBody>
      </p:sp>
    </p:spTree>
    <p:extLst>
      <p:ext uri="{BB962C8B-B14F-4D97-AF65-F5344CB8AC3E}">
        <p14:creationId xmlns:p14="http://schemas.microsoft.com/office/powerpoint/2010/main" val="2949264917"/>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5070" y="76200"/>
            <a:ext cx="10273730" cy="745331"/>
          </a:xfrm>
          <a:prstGeom prst="rect">
            <a:avLst/>
          </a:prstGeom>
        </p:spPr>
        <p:txBody>
          <a:bodyPr/>
          <a:lstStyle/>
          <a:p>
            <a:r>
              <a:rPr lang="en-US"/>
              <a:t>Click to edit Master title style</a:t>
            </a:r>
          </a:p>
        </p:txBody>
      </p:sp>
      <p:sp>
        <p:nvSpPr>
          <p:cNvPr id="7" name="Text Placeholder 7"/>
          <p:cNvSpPr>
            <a:spLocks noGrp="1"/>
          </p:cNvSpPr>
          <p:nvPr>
            <p:ph type="body" sz="quarter" idx="13"/>
          </p:nvPr>
        </p:nvSpPr>
        <p:spPr>
          <a:xfrm>
            <a:off x="11" y="6469111"/>
            <a:ext cx="12191999" cy="153948"/>
          </a:xfrm>
          <a:prstGeom prst="rect">
            <a:avLst/>
          </a:prstGeom>
        </p:spPr>
        <p:txBody>
          <a:bodyPr lIns="71993" rIns="17998" anchor="b">
            <a:spAutoFit/>
          </a:bodyPr>
          <a:lstStyle>
            <a:lvl1pPr marL="0" indent="0">
              <a:spcBef>
                <a:spcPts val="250"/>
              </a:spcBef>
              <a:buNone/>
              <a:defRPr sz="1000" b="0">
                <a:solidFill>
                  <a:schemeClr val="tx2">
                    <a:lumMod val="50000"/>
                  </a:schemeClr>
                </a:solidFill>
                <a:latin typeface="Arial" panose="020B0604020202020204" pitchFamily="34" charset="0"/>
                <a:cs typeface="Arial" panose="020B0604020202020204" pitchFamily="34" charset="0"/>
              </a:defRPr>
            </a:lvl1pPr>
          </a:lstStyle>
          <a:p>
            <a:pPr lvl="0"/>
            <a:endParaRPr lang="en-US" noProof="0" dirty="0"/>
          </a:p>
        </p:txBody>
      </p:sp>
    </p:spTree>
    <p:extLst>
      <p:ext uri="{BB962C8B-B14F-4D97-AF65-F5344CB8AC3E}">
        <p14:creationId xmlns:p14="http://schemas.microsoft.com/office/powerpoint/2010/main" val="1866496119"/>
      </p:ext>
    </p:extLst>
  </p:cSld>
  <p:clrMapOvr>
    <a:masterClrMapping/>
  </p:clrMapOvr>
  <p:transition spd="slow"/>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Leere Folie">
    <p:spTree>
      <p:nvGrpSpPr>
        <p:cNvPr id="1" name=""/>
        <p:cNvGrpSpPr/>
        <p:nvPr/>
      </p:nvGrpSpPr>
      <p:grpSpPr>
        <a:xfrm>
          <a:off x="0" y="0"/>
          <a:ext cx="0" cy="0"/>
          <a:chOff x="0" y="0"/>
          <a:chExt cx="0" cy="0"/>
        </a:xfrm>
      </p:grpSpPr>
      <p:cxnSp>
        <p:nvCxnSpPr>
          <p:cNvPr id="4" name="Gerade Verbindung 11">
            <a:extLst>
              <a:ext uri="{FF2B5EF4-FFF2-40B4-BE49-F238E27FC236}">
                <a16:creationId xmlns:a16="http://schemas.microsoft.com/office/drawing/2014/main" id="{892A70E3-4D9F-737F-3078-980910E544B3}"/>
              </a:ext>
            </a:extLst>
          </p:cNvPr>
          <p:cNvCxnSpPr>
            <a:cxnSpLocks noChangeShapeType="1"/>
          </p:cNvCxnSpPr>
          <p:nvPr userDrawn="1"/>
        </p:nvCxnSpPr>
        <p:spPr bwMode="auto">
          <a:xfrm>
            <a:off x="-10584" y="908051"/>
            <a:ext cx="12202584" cy="0"/>
          </a:xfrm>
          <a:prstGeom prst="line">
            <a:avLst/>
          </a:prstGeom>
          <a:noFill/>
          <a:ln w="38100" algn="ctr">
            <a:solidFill>
              <a:srgbClr val="E40045"/>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1676975" y="202629"/>
            <a:ext cx="9891633" cy="634083"/>
          </a:xfrm>
          <a:prstGeom prst="rect">
            <a:avLst/>
          </a:prstGeom>
        </p:spPr>
        <p:txBody>
          <a:bodyPr>
            <a:noAutofit/>
          </a:bodyPr>
          <a:lstStyle>
            <a:lvl1pPr marL="0" algn="ctr" defTabSz="1143265" rtl="0" eaLnBrk="1" latinLnBrk="0" hangingPunct="1">
              <a:spcBef>
                <a:spcPct val="0"/>
              </a:spcBef>
              <a:buNone/>
              <a:defRPr lang="de-DE" sz="4001" b="1" kern="1200" dirty="0">
                <a:solidFill>
                  <a:srgbClr val="E40045"/>
                </a:solidFill>
                <a:latin typeface="+mj-lt"/>
                <a:ea typeface="+mj-ea"/>
                <a:cs typeface="+mj-cs"/>
              </a:defRPr>
            </a:lvl1pPr>
          </a:lstStyle>
          <a:p>
            <a:r>
              <a:rPr lang="de-DE"/>
              <a:t>Titelmasterformat durch Klicken bearbeiten</a:t>
            </a:r>
            <a:endParaRPr lang="de-DE" dirty="0"/>
          </a:p>
        </p:txBody>
      </p:sp>
      <p:sp>
        <p:nvSpPr>
          <p:cNvPr id="6" name="Foliennummernplatzhalter 5">
            <a:extLst>
              <a:ext uri="{FF2B5EF4-FFF2-40B4-BE49-F238E27FC236}">
                <a16:creationId xmlns:a16="http://schemas.microsoft.com/office/drawing/2014/main" id="{94117BCC-76B5-244D-EEB2-D957D6F67F3A}"/>
              </a:ext>
            </a:extLst>
          </p:cNvPr>
          <p:cNvSpPr>
            <a:spLocks noGrp="1"/>
          </p:cNvSpPr>
          <p:nvPr>
            <p:ph type="sldNum" sz="quarter" idx="10"/>
          </p:nvPr>
        </p:nvSpPr>
        <p:spPr>
          <a:xfrm>
            <a:off x="10896601" y="6627285"/>
            <a:ext cx="1308100" cy="262467"/>
          </a:xfrm>
          <a:prstGeom prst="rect">
            <a:avLst/>
          </a:prstGeom>
        </p:spPr>
        <p:txBody>
          <a:bodyPr vert="horz" wrap="square" lIns="91440" tIns="45720" rIns="91440" bIns="45720" numCol="1" anchor="ctr" anchorCtr="0" compatLnSpc="1">
            <a:prstTxWarp prst="textNoShape">
              <a:avLst/>
            </a:prstTxWarp>
          </a:bodyPr>
          <a:lstStyle>
            <a:lvl1pPr algn="r">
              <a:defRPr sz="1500">
                <a:solidFill>
                  <a:schemeClr val="bg1"/>
                </a:solidFill>
              </a:defRPr>
            </a:lvl1pPr>
          </a:lstStyle>
          <a:p>
            <a:fld id="{B118A747-DE61-4997-998E-B322882D7085}" type="slidenum">
              <a:rPr lang="de-DE" altLang="de-DE"/>
              <a:pPr/>
              <a:t>‹#›</a:t>
            </a:fld>
            <a:endParaRPr lang="de-DE" altLang="de-DE"/>
          </a:p>
        </p:txBody>
      </p:sp>
    </p:spTree>
    <p:extLst>
      <p:ext uri="{BB962C8B-B14F-4D97-AF65-F5344CB8AC3E}">
        <p14:creationId xmlns:p14="http://schemas.microsoft.com/office/powerpoint/2010/main" val="1323128813"/>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DE42BD-C66A-3B9C-A952-726B28EFBA9E}"/>
              </a:ext>
            </a:extLst>
          </p:cNvPr>
          <p:cNvSpPr/>
          <p:nvPr userDrawn="1"/>
        </p:nvSpPr>
        <p:spPr>
          <a:xfrm>
            <a:off x="2144185" y="645585"/>
            <a:ext cx="4017433" cy="209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52273" tIns="76136" rIns="152273" bIns="76136" anchor="ctr"/>
          <a:lstStyle/>
          <a:p>
            <a:pPr algn="ctr" defTabSz="761380">
              <a:defRPr/>
            </a:pPr>
            <a:endParaRPr lang="de-DE" sz="2251">
              <a:solidFill>
                <a:srgbClr val="FFFFFF"/>
              </a:solidFill>
              <a:sym typeface="Times" pitchFamily="8" charset="0"/>
            </a:endParaRPr>
          </a:p>
        </p:txBody>
      </p:sp>
      <p:sp>
        <p:nvSpPr>
          <p:cNvPr id="2" name="Titel 1"/>
          <p:cNvSpPr>
            <a:spLocks noGrp="1"/>
          </p:cNvSpPr>
          <p:nvPr>
            <p:ph type="ctrTitle"/>
          </p:nvPr>
        </p:nvSpPr>
        <p:spPr>
          <a:xfrm>
            <a:off x="482620" y="2660915"/>
            <a:ext cx="11283951" cy="1911116"/>
          </a:xfrm>
        </p:spPr>
        <p:txBody>
          <a:bodyPr anchor="t">
            <a:noAutofit/>
          </a:bodyPr>
          <a:lstStyle>
            <a:lvl1pPr>
              <a:lnSpc>
                <a:spcPct val="90000"/>
              </a:lnSpc>
              <a:spcAft>
                <a:spcPts val="0"/>
              </a:spcAft>
              <a:defRPr sz="6335"/>
            </a:lvl1pPr>
          </a:lstStyle>
          <a:p>
            <a:r>
              <a:rPr lang="de-DE" dirty="0"/>
              <a:t>Mastertitelformat bearbeiten</a:t>
            </a:r>
          </a:p>
        </p:txBody>
      </p:sp>
      <p:sp>
        <p:nvSpPr>
          <p:cNvPr id="8" name="Untertitel 2"/>
          <p:cNvSpPr>
            <a:spLocks noGrp="1"/>
          </p:cNvSpPr>
          <p:nvPr>
            <p:ph type="subTitle" idx="1"/>
          </p:nvPr>
        </p:nvSpPr>
        <p:spPr>
          <a:xfrm>
            <a:off x="5846845" y="5963135"/>
            <a:ext cx="5939703" cy="249299"/>
          </a:xfrm>
          <a:prstGeom prst="rect">
            <a:avLst/>
          </a:prstGeom>
        </p:spPr>
        <p:txBody>
          <a:bodyPr wrap="none" anchor="b">
            <a:spAutoFit/>
          </a:bodyPr>
          <a:lstStyle>
            <a:lvl1pPr marL="0" indent="0" algn="r">
              <a:lnSpc>
                <a:spcPct val="90000"/>
              </a:lnSpc>
              <a:spcBef>
                <a:spcPts val="0"/>
              </a:spcBef>
              <a:buNone/>
              <a:defRPr>
                <a:solidFill>
                  <a:schemeClr val="tx1"/>
                </a:solidFill>
              </a:defRPr>
            </a:lvl1pPr>
            <a:lvl2pPr marL="761380" indent="0" algn="ctr">
              <a:buNone/>
              <a:defRPr>
                <a:solidFill>
                  <a:schemeClr val="tx1">
                    <a:tint val="75000"/>
                  </a:schemeClr>
                </a:solidFill>
              </a:defRPr>
            </a:lvl2pPr>
            <a:lvl3pPr marL="1522795" indent="0" algn="ctr">
              <a:buNone/>
              <a:defRPr>
                <a:solidFill>
                  <a:schemeClr val="tx1">
                    <a:tint val="75000"/>
                  </a:schemeClr>
                </a:solidFill>
              </a:defRPr>
            </a:lvl3pPr>
            <a:lvl4pPr marL="2284186" indent="0" algn="ctr">
              <a:buNone/>
              <a:defRPr>
                <a:solidFill>
                  <a:schemeClr val="tx1">
                    <a:tint val="75000"/>
                  </a:schemeClr>
                </a:solidFill>
              </a:defRPr>
            </a:lvl4pPr>
            <a:lvl5pPr marL="3045587" indent="0" algn="ctr">
              <a:buNone/>
              <a:defRPr>
                <a:solidFill>
                  <a:schemeClr val="tx1">
                    <a:tint val="75000"/>
                  </a:schemeClr>
                </a:solidFill>
              </a:defRPr>
            </a:lvl5pPr>
            <a:lvl6pPr marL="3806968" indent="0" algn="ctr">
              <a:buNone/>
              <a:defRPr>
                <a:solidFill>
                  <a:schemeClr val="tx1">
                    <a:tint val="75000"/>
                  </a:schemeClr>
                </a:solidFill>
              </a:defRPr>
            </a:lvl6pPr>
            <a:lvl7pPr marL="4568347" indent="0" algn="ctr">
              <a:buNone/>
              <a:defRPr>
                <a:solidFill>
                  <a:schemeClr val="tx1">
                    <a:tint val="75000"/>
                  </a:schemeClr>
                </a:solidFill>
              </a:defRPr>
            </a:lvl7pPr>
            <a:lvl8pPr marL="5329745" indent="0" algn="ctr">
              <a:buNone/>
              <a:defRPr>
                <a:solidFill>
                  <a:schemeClr val="tx1">
                    <a:tint val="75000"/>
                  </a:schemeClr>
                </a:solidFill>
              </a:defRPr>
            </a:lvl8pPr>
            <a:lvl9pPr marL="6091139"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15389079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09555" y="6274677"/>
            <a:ext cx="11245849" cy="583324"/>
          </a:xfrm>
        </p:spPr>
        <p:txBody>
          <a:bodyPr>
            <a:normAutofit/>
          </a:bodyPr>
          <a:lstStyle>
            <a:lvl1pPr marL="0" indent="0">
              <a:buNone/>
              <a:defRPr sz="1250">
                <a:solidFill>
                  <a:schemeClr val="tx2">
                    <a:lumMod val="50000"/>
                  </a:schemeClr>
                </a:solidFill>
                <a:latin typeface="Arial" panose="020B0604020202020204" pitchFamily="34" charset="0"/>
                <a:cs typeface="Arial" panose="020B0604020202020204" pitchFamily="34" charset="0"/>
              </a:defRPr>
            </a:lvl1pPr>
          </a:lstStyle>
          <a:p>
            <a:pPr lvl="0"/>
            <a:endParaRPr lang="en-US" dirty="0"/>
          </a:p>
        </p:txBody>
      </p:sp>
      <p:sp>
        <p:nvSpPr>
          <p:cNvPr id="5" name="Slide Number Placeholder 5">
            <a:extLst>
              <a:ext uri="{FF2B5EF4-FFF2-40B4-BE49-F238E27FC236}">
                <a16:creationId xmlns:a16="http://schemas.microsoft.com/office/drawing/2014/main" id="{615DDF2E-ECF0-A463-D0B4-9D25A57490CE}"/>
              </a:ext>
            </a:extLst>
          </p:cNvPr>
          <p:cNvSpPr>
            <a:spLocks noGrp="1"/>
          </p:cNvSpPr>
          <p:nvPr>
            <p:ph type="sldNum" sz="quarter" idx="14"/>
          </p:nvPr>
        </p:nvSpPr>
        <p:spPr>
          <a:xfrm>
            <a:off x="9357784" y="6493934"/>
            <a:ext cx="2844800" cy="364067"/>
          </a:xfrm>
          <a:prstGeom prst="rect">
            <a:avLst/>
          </a:prstGeom>
        </p:spPr>
        <p:txBody>
          <a:bodyPr vert="horz" wrap="square" lIns="91440" tIns="45720" rIns="91440" bIns="45720" numCol="1" anchor="t" anchorCtr="0" compatLnSpc="1">
            <a:prstTxWarp prst="textNoShape">
              <a:avLst/>
            </a:prstTxWarp>
          </a:bodyPr>
          <a:lstStyle>
            <a:lvl1pPr>
              <a:defRPr/>
            </a:lvl1pPr>
          </a:lstStyle>
          <a:p>
            <a:fld id="{213160D5-E53D-4DF4-A129-316183376561}" type="slidenum">
              <a:rPr lang="en-US" altLang="de-DE"/>
              <a:pPr/>
              <a:t>‹#›</a:t>
            </a:fld>
            <a:endParaRPr lang="en-US" altLang="de-DE"/>
          </a:p>
        </p:txBody>
      </p:sp>
    </p:spTree>
    <p:extLst>
      <p:ext uri="{BB962C8B-B14F-4D97-AF65-F5344CB8AC3E}">
        <p14:creationId xmlns:p14="http://schemas.microsoft.com/office/powerpoint/2010/main" val="12529582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3" y="1535114"/>
            <a:ext cx="5386917" cy="639763"/>
          </a:xfrm>
        </p:spPr>
        <p:txBody>
          <a:bodyPr anchor="b"/>
          <a:lstStyle>
            <a:lvl1pPr marL="0" indent="0">
              <a:buNone/>
              <a:defRPr sz="3001" b="1"/>
            </a:lvl1pPr>
            <a:lvl2pPr marL="570025" indent="0">
              <a:buNone/>
              <a:defRPr sz="2501" b="1"/>
            </a:lvl2pPr>
            <a:lvl3pPr marL="1140053" indent="0">
              <a:buNone/>
              <a:defRPr sz="2251" b="1"/>
            </a:lvl3pPr>
            <a:lvl4pPr marL="1710081" indent="0">
              <a:buNone/>
              <a:defRPr sz="2000" b="1"/>
            </a:lvl4pPr>
            <a:lvl5pPr marL="2280107" indent="0">
              <a:buNone/>
              <a:defRPr sz="2000" b="1"/>
            </a:lvl5pPr>
            <a:lvl6pPr marL="2850136" indent="0">
              <a:buNone/>
              <a:defRPr sz="2000" b="1"/>
            </a:lvl6pPr>
            <a:lvl7pPr marL="3420170" indent="0">
              <a:buNone/>
              <a:defRPr sz="2000" b="1"/>
            </a:lvl7pPr>
            <a:lvl8pPr marL="3990175" indent="0">
              <a:buNone/>
              <a:defRPr sz="2000" b="1"/>
            </a:lvl8pPr>
            <a:lvl9pPr marL="4560215" indent="0">
              <a:buNone/>
              <a:defRPr sz="2000" b="1"/>
            </a:lvl9pPr>
          </a:lstStyle>
          <a:p>
            <a:pPr lvl="0"/>
            <a:r>
              <a:rPr lang="de-DE"/>
              <a:t>Textmasterformat bearbeiten</a:t>
            </a:r>
          </a:p>
        </p:txBody>
      </p:sp>
      <p:sp>
        <p:nvSpPr>
          <p:cNvPr id="4" name="Inhaltsplatzhalter 3"/>
          <p:cNvSpPr>
            <a:spLocks noGrp="1"/>
          </p:cNvSpPr>
          <p:nvPr>
            <p:ph sz="half" idx="2"/>
          </p:nvPr>
        </p:nvSpPr>
        <p:spPr>
          <a:xfrm>
            <a:off x="609603" y="2174875"/>
            <a:ext cx="5386917" cy="3951288"/>
          </a:xfrm>
        </p:spPr>
        <p:txBody>
          <a:bodyPr/>
          <a:lstStyle>
            <a:lvl1pPr>
              <a:defRPr sz="3001"/>
            </a:lvl1pPr>
            <a:lvl2pPr>
              <a:defRPr sz="2501"/>
            </a:lvl2pPr>
            <a:lvl3pPr>
              <a:defRPr sz="2251"/>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1" y="1535114"/>
            <a:ext cx="5389033" cy="639763"/>
          </a:xfrm>
        </p:spPr>
        <p:txBody>
          <a:bodyPr anchor="b"/>
          <a:lstStyle>
            <a:lvl1pPr marL="0" indent="0">
              <a:buNone/>
              <a:defRPr sz="3001" b="1"/>
            </a:lvl1pPr>
            <a:lvl2pPr marL="570025" indent="0">
              <a:buNone/>
              <a:defRPr sz="2501" b="1"/>
            </a:lvl2pPr>
            <a:lvl3pPr marL="1140053" indent="0">
              <a:buNone/>
              <a:defRPr sz="2251" b="1"/>
            </a:lvl3pPr>
            <a:lvl4pPr marL="1710081" indent="0">
              <a:buNone/>
              <a:defRPr sz="2000" b="1"/>
            </a:lvl4pPr>
            <a:lvl5pPr marL="2280107" indent="0">
              <a:buNone/>
              <a:defRPr sz="2000" b="1"/>
            </a:lvl5pPr>
            <a:lvl6pPr marL="2850136" indent="0">
              <a:buNone/>
              <a:defRPr sz="2000" b="1"/>
            </a:lvl6pPr>
            <a:lvl7pPr marL="3420170" indent="0">
              <a:buNone/>
              <a:defRPr sz="2000" b="1"/>
            </a:lvl7pPr>
            <a:lvl8pPr marL="3990175" indent="0">
              <a:buNone/>
              <a:defRPr sz="2000" b="1"/>
            </a:lvl8pPr>
            <a:lvl9pPr marL="4560215" indent="0">
              <a:buNone/>
              <a:defRPr sz="2000" b="1"/>
            </a:lvl9pPr>
          </a:lstStyle>
          <a:p>
            <a:pPr lvl="0"/>
            <a:r>
              <a:rPr lang="de-DE"/>
              <a:t>Textmasterformat bearbeiten</a:t>
            </a:r>
          </a:p>
        </p:txBody>
      </p:sp>
      <p:sp>
        <p:nvSpPr>
          <p:cNvPr id="6" name="Inhaltsplatzhalter 5"/>
          <p:cNvSpPr>
            <a:spLocks noGrp="1"/>
          </p:cNvSpPr>
          <p:nvPr>
            <p:ph sz="quarter" idx="4"/>
          </p:nvPr>
        </p:nvSpPr>
        <p:spPr>
          <a:xfrm>
            <a:off x="6193371" y="2174875"/>
            <a:ext cx="5389033" cy="3951288"/>
          </a:xfrm>
        </p:spPr>
        <p:txBody>
          <a:bodyPr/>
          <a:lstStyle>
            <a:lvl1pPr>
              <a:defRPr sz="3001"/>
            </a:lvl1pPr>
            <a:lvl2pPr>
              <a:defRPr sz="2501"/>
            </a:lvl2pPr>
            <a:lvl3pPr>
              <a:defRPr sz="2251"/>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a:extLst>
              <a:ext uri="{FF2B5EF4-FFF2-40B4-BE49-F238E27FC236}">
                <a16:creationId xmlns:a16="http://schemas.microsoft.com/office/drawing/2014/main" id="{DFFE7F8B-27D5-B5E5-4023-7339C4FB866E}"/>
              </a:ext>
            </a:extLst>
          </p:cNvPr>
          <p:cNvSpPr>
            <a:spLocks noGrp="1"/>
          </p:cNvSpPr>
          <p:nvPr>
            <p:ph type="ftr" sz="quarter" idx="10"/>
          </p:nvPr>
        </p:nvSpPr>
        <p:spPr>
          <a:xfrm>
            <a:off x="239186" y="6364818"/>
            <a:ext cx="11713633" cy="476249"/>
          </a:xfrm>
          <a:prstGeom prst="rect">
            <a:avLst/>
          </a:prstGeom>
        </p:spPr>
        <p:txBody>
          <a:bodyPr/>
          <a:lstStyle>
            <a:lvl1pPr>
              <a:defRPr dirty="0"/>
            </a:lvl1pPr>
          </a:lstStyle>
          <a:p>
            <a:pPr>
              <a:defRPr/>
            </a:pPr>
            <a:endParaRPr lang="de-DE"/>
          </a:p>
        </p:txBody>
      </p:sp>
    </p:spTree>
    <p:extLst>
      <p:ext uri="{BB962C8B-B14F-4D97-AF65-F5344CB8AC3E}">
        <p14:creationId xmlns:p14="http://schemas.microsoft.com/office/powerpoint/2010/main" val="14905353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nur Text">
    <p:spTree>
      <p:nvGrpSpPr>
        <p:cNvPr id="1" name=""/>
        <p:cNvGrpSpPr/>
        <p:nvPr/>
      </p:nvGrpSpPr>
      <p:grpSpPr>
        <a:xfrm>
          <a:off x="0" y="0"/>
          <a:ext cx="0" cy="0"/>
          <a:chOff x="0" y="0"/>
          <a:chExt cx="0" cy="0"/>
        </a:xfrm>
      </p:grpSpPr>
      <p:sp>
        <p:nvSpPr>
          <p:cNvPr id="6" name="Textplatzhalter 5"/>
          <p:cNvSpPr>
            <a:spLocks noGrp="1"/>
          </p:cNvSpPr>
          <p:nvPr>
            <p:ph type="body" sz="quarter" idx="10"/>
          </p:nvPr>
        </p:nvSpPr>
        <p:spPr>
          <a:xfrm>
            <a:off x="134518" y="1346743"/>
            <a:ext cx="11495219" cy="4390671"/>
          </a:xfrm>
          <a:prstGeom prst="rect">
            <a:avLst/>
          </a:prstGeom>
        </p:spPr>
        <p:txBody>
          <a:bodyPr/>
          <a:lstStyle>
            <a:lvl1pPr marL="292538" indent="-292538">
              <a:spcBef>
                <a:spcPts val="0"/>
              </a:spcBef>
              <a:spcAft>
                <a:spcPts val="1375"/>
              </a:spcAft>
              <a:buFont typeface="Lucida Grande"/>
              <a:buChar char=" "/>
              <a:defRPr sz="3001" b="0">
                <a:solidFill>
                  <a:schemeClr val="bg2"/>
                </a:solidFill>
              </a:defRPr>
            </a:lvl1pPr>
            <a:lvl2pPr marL="292538" indent="-292538">
              <a:buFont typeface="Lucida Grande"/>
              <a:buChar char=" "/>
              <a:defRPr sz="2251" b="1" baseline="0">
                <a:solidFill>
                  <a:schemeClr val="tx2"/>
                </a:solidFill>
              </a:defRPr>
            </a:lvl2pPr>
            <a:lvl3pPr marL="292538" indent="-292538">
              <a:buFont typeface="Lucida Grande"/>
              <a:buChar char=" "/>
              <a:defRPr sz="2251" baseline="0">
                <a:solidFill>
                  <a:schemeClr val="tx2"/>
                </a:solidFill>
              </a:defRPr>
            </a:lvl3pPr>
            <a:lvl4pPr marL="292538" indent="-292538">
              <a:spcBef>
                <a:spcPts val="1349"/>
              </a:spcBef>
              <a:buFont typeface="Lucida Grande"/>
              <a:buChar char=" "/>
              <a:defRPr sz="2251" b="1" baseline="0">
                <a:solidFill>
                  <a:schemeClr val="tx2"/>
                </a:solidFill>
              </a:defRPr>
            </a:lvl4pPr>
            <a:lvl5pPr marL="292538" indent="-292538">
              <a:buFont typeface="Lucida Grande"/>
              <a:buChar char=" "/>
              <a:defRPr sz="2251">
                <a:solidFill>
                  <a:schemeClr val="tx2"/>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extplatzhalter 11"/>
          <p:cNvSpPr>
            <a:spLocks noGrp="1"/>
          </p:cNvSpPr>
          <p:nvPr>
            <p:ph type="body" sz="quarter" idx="15"/>
          </p:nvPr>
        </p:nvSpPr>
        <p:spPr>
          <a:xfrm>
            <a:off x="359540" y="5958278"/>
            <a:ext cx="11270199" cy="246337"/>
          </a:xfrm>
          <a:prstGeom prst="rect">
            <a:avLst/>
          </a:prstGeom>
        </p:spPr>
        <p:txBody>
          <a:bodyPr/>
          <a:lstStyle>
            <a:lvl1pPr marL="0" indent="0">
              <a:buNone/>
              <a:defRPr sz="1625" baseline="0">
                <a:solidFill>
                  <a:schemeClr val="tx2"/>
                </a:solidFill>
              </a:defRPr>
            </a:lvl1pPr>
          </a:lstStyle>
          <a:p>
            <a:pPr lvl="0"/>
            <a:r>
              <a:rPr lang="de-DE"/>
              <a:t>Textmasterformat bearbeiten</a:t>
            </a:r>
          </a:p>
        </p:txBody>
      </p:sp>
      <p:sp>
        <p:nvSpPr>
          <p:cNvPr id="7" name="Textplatzhalter 18"/>
          <p:cNvSpPr>
            <a:spLocks noGrp="1"/>
          </p:cNvSpPr>
          <p:nvPr>
            <p:ph type="body" sz="quarter" idx="13"/>
          </p:nvPr>
        </p:nvSpPr>
        <p:spPr>
          <a:xfrm>
            <a:off x="9034755" y="549319"/>
            <a:ext cx="2676276" cy="594237"/>
          </a:xfrm>
          <a:prstGeom prst="rect">
            <a:avLst/>
          </a:prstGeom>
          <a:solidFill>
            <a:schemeClr val="bg1"/>
          </a:solidFill>
          <a:ln>
            <a:noFill/>
          </a:ln>
        </p:spPr>
        <p:txBody>
          <a:bodyPr/>
          <a:lstStyle>
            <a:lvl1pPr marL="0" indent="0" algn="r">
              <a:lnSpc>
                <a:spcPts val="1500"/>
              </a:lnSpc>
              <a:buFontTx/>
              <a:buNone/>
              <a:defRPr sz="1625" b="0" baseline="0">
                <a:solidFill>
                  <a:schemeClr val="tx2"/>
                </a:solidFill>
              </a:defRPr>
            </a:lvl1pPr>
          </a:lstStyle>
          <a:p>
            <a:pPr lvl="0"/>
            <a:r>
              <a:rPr lang="de-DE"/>
              <a:t>Textmasterformat bearbeiten</a:t>
            </a:r>
          </a:p>
          <a:p>
            <a:pPr lvl="1"/>
            <a:r>
              <a:rPr lang="de-DE"/>
              <a:t>Zweite Ebene</a:t>
            </a:r>
          </a:p>
        </p:txBody>
      </p:sp>
    </p:spTree>
    <p:extLst>
      <p:ext uri="{BB962C8B-B14F-4D97-AF65-F5344CB8AC3E}">
        <p14:creationId xmlns:p14="http://schemas.microsoft.com/office/powerpoint/2010/main" val="175387923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BD4DC-8F3F-DC75-948B-4DE3F0CEEF5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66DD898-4BF7-E0A8-C358-64B1358A9E0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996D57-9F8A-8C6B-8C14-C3FEDE384668}"/>
              </a:ext>
            </a:extLst>
          </p:cNvPr>
          <p:cNvSpPr>
            <a:spLocks noGrp="1"/>
          </p:cNvSpPr>
          <p:nvPr>
            <p:ph type="sldNum" sz="quarter" idx="12"/>
          </p:nvPr>
        </p:nvSpPr>
        <p:spPr/>
        <p:txBody>
          <a:bodyPr/>
          <a:lstStyle/>
          <a:p>
            <a:fld id="{71597F32-D665-4308-BCF1-ECFA2253497F}" type="slidenum">
              <a:rPr lang="en-US" smtClean="0"/>
              <a:t>‹#›</a:t>
            </a:fld>
            <a:endParaRPr lang="en-US" dirty="0"/>
          </a:p>
        </p:txBody>
      </p:sp>
    </p:spTree>
    <p:extLst>
      <p:ext uri="{BB962C8B-B14F-4D97-AF65-F5344CB8AC3E}">
        <p14:creationId xmlns:p14="http://schemas.microsoft.com/office/powerpoint/2010/main" val="23009797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2204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28725" indent="-428725">
              <a:lnSpc>
                <a:spcPct val="100000"/>
              </a:lnSpc>
              <a:spcBef>
                <a:spcPts val="1125"/>
              </a:spcBef>
              <a:buClr>
                <a:srgbClr val="4DAF46"/>
              </a:buClr>
              <a:buFont typeface="Wingdings" pitchFamily="2" charset="2"/>
              <a:buChar char="§"/>
              <a:defRPr sz="2750">
                <a:latin typeface="Arial" panose="020B0604020202020204" pitchFamily="34" charset="0"/>
                <a:cs typeface="Arial" panose="020B0604020202020204" pitchFamily="34" charset="0"/>
              </a:defRPr>
            </a:lvl1pPr>
            <a:lvl2pPr marL="928902" indent="-357270">
              <a:lnSpc>
                <a:spcPct val="100000"/>
              </a:lnSpc>
              <a:spcBef>
                <a:spcPts val="1125"/>
              </a:spcBef>
              <a:buClr>
                <a:srgbClr val="4DAF46"/>
              </a:buClr>
              <a:buFont typeface="Arial" panose="020B0604020202020204" pitchFamily="34" charset="0"/>
              <a:buChar char="•"/>
              <a:defRPr sz="2501">
                <a:latin typeface="Arial" panose="020B0604020202020204" pitchFamily="34" charset="0"/>
                <a:cs typeface="Arial" panose="020B0604020202020204" pitchFamily="34" charset="0"/>
              </a:defRPr>
            </a:lvl2pPr>
            <a:lvl3pPr marL="1571989" indent="-428725">
              <a:lnSpc>
                <a:spcPct val="100000"/>
              </a:lnSpc>
              <a:spcBef>
                <a:spcPts val="1125"/>
              </a:spcBef>
              <a:buClr>
                <a:srgbClr val="4DAF46"/>
              </a:buClr>
              <a:buFont typeface="Wingdings" pitchFamily="2" charset="2"/>
              <a:buChar char="q"/>
              <a:defRPr sz="2251">
                <a:latin typeface="Arial" panose="020B0604020202020204" pitchFamily="34" charset="0"/>
                <a:cs typeface="Arial" panose="020B0604020202020204" pitchFamily="34" charset="0"/>
              </a:defRPr>
            </a:lvl3pPr>
            <a:lvl4pPr marL="2000714" indent="-285816">
              <a:lnSpc>
                <a:spcPct val="100000"/>
              </a:lnSpc>
              <a:spcBef>
                <a:spcPts val="1125"/>
              </a:spcBef>
              <a:buClr>
                <a:srgbClr val="4DAF46"/>
              </a:buClr>
              <a:buSzPct val="100000"/>
              <a:buFont typeface="Courier New" panose="02070309020205020404" pitchFamily="49" charset="0"/>
              <a:buChar char="o"/>
              <a:defRPr sz="2000">
                <a:latin typeface="Arial" panose="020B0604020202020204" pitchFamily="34" charset="0"/>
                <a:cs typeface="Arial" panose="020B0604020202020204" pitchFamily="34" charset="0"/>
              </a:defRPr>
            </a:lvl4pPr>
            <a:lvl5pPr marL="2572345" indent="-285816">
              <a:lnSpc>
                <a:spcPct val="100000"/>
              </a:lnSpc>
              <a:spcBef>
                <a:spcPts val="1125"/>
              </a:spcBef>
              <a:buClr>
                <a:srgbClr val="4DAF46"/>
              </a:buClr>
              <a:buSzPct val="100000"/>
              <a:buFont typeface="Lucida Grande"/>
              <a:buChar char="-"/>
              <a:defRPr sz="175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1694962" y="-357927"/>
            <a:ext cx="7737296" cy="949648"/>
          </a:xfrm>
          <a:prstGeom prst="rect">
            <a:avLst/>
          </a:prstGeom>
        </p:spPr>
        <p:txBody>
          <a:bodyPr anchor="b"/>
          <a:lstStyle>
            <a:lvl1pPr algn="l">
              <a:defRPr sz="325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50786555"/>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603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urologic oncology clinical investigators</a:t>
            </a:r>
          </a:p>
        </p:txBody>
      </p:sp>
    </p:spTree>
    <p:extLst>
      <p:ext uri="{BB962C8B-B14F-4D97-AF65-F5344CB8AC3E}">
        <p14:creationId xmlns:p14="http://schemas.microsoft.com/office/powerpoint/2010/main" val="221664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1526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0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91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6065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011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4779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4957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16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61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72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65771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588860615"/>
      </p:ext>
    </p:extLst>
  </p:cSld>
  <p:clrMapOvr>
    <a:masterClrMapping/>
  </p:clrMapOvr>
  <p:transition spd="slow" advClick="0"/>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15355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2664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55512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2" name="Rectangle 1">
            <a:extLst>
              <a:ext uri="{FF2B5EF4-FFF2-40B4-BE49-F238E27FC236}">
                <a16:creationId xmlns:a16="http://schemas.microsoft.com/office/drawing/2014/main" id="{8D7E3D01-6F6C-A56E-FB48-32ECBF33B24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US-based general medical oncologists</a:t>
            </a:r>
          </a:p>
        </p:txBody>
      </p:sp>
    </p:spTree>
    <p:extLst>
      <p:ext uri="{BB962C8B-B14F-4D97-AF65-F5344CB8AC3E}">
        <p14:creationId xmlns:p14="http://schemas.microsoft.com/office/powerpoint/2010/main" val="2989305575"/>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11327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6402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11445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249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134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1825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056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393755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48196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3625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6312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313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89819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369074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054188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88168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7244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5" Type="http://schemas.openxmlformats.org/officeDocument/2006/relationships/slideLayout" Target="../slideLayouts/slideLayout189.xml"/><Relationship Id="rId10" Type="http://schemas.openxmlformats.org/officeDocument/2006/relationships/image" Target="../media/image52.png"/><Relationship Id="rId4" Type="http://schemas.openxmlformats.org/officeDocument/2006/relationships/slideLayout" Target="../slideLayouts/slideLayout1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slideLayout" Target="../slideLayouts/slideLayout234.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9" Type="http://schemas.openxmlformats.org/officeDocument/2006/relationships/slideLayout" Target="../slideLayouts/slideLayout221.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45" Type="http://schemas.openxmlformats.org/officeDocument/2006/relationships/theme" Target="../theme/theme1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image" Target="../media/image58.jpg"/><Relationship Id="rId20" Type="http://schemas.openxmlformats.org/officeDocument/2006/relationships/slideLayout" Target="../slideLayouts/slideLayout212.xml"/><Relationship Id="rId41" Type="http://schemas.openxmlformats.org/officeDocument/2006/relationships/slideLayout" Target="../slideLayouts/slideLayout2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theme" Target="../theme/theme13.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image" Target="../media/image5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theme" Target="../theme/theme14.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image" Target="../media/image5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theme" Target="../theme/theme15.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10" Type="http://schemas.openxmlformats.org/officeDocument/2006/relationships/slideLayout" Target="../slideLayouts/slideLayout299.xml"/><Relationship Id="rId19" Type="http://schemas.openxmlformats.org/officeDocument/2006/relationships/image" Target="../media/image1.png"/><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16.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26" Type="http://schemas.openxmlformats.org/officeDocument/2006/relationships/slideLayout" Target="../slideLayouts/slideLayout344.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5" Type="http://schemas.openxmlformats.org/officeDocument/2006/relationships/slideLayout" Target="../slideLayouts/slideLayout343.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24" Type="http://schemas.openxmlformats.org/officeDocument/2006/relationships/slideLayout" Target="../slideLayouts/slideLayout342.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slideLayout" Target="../slideLayouts/slideLayout341.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slideLayout" Target="../slideLayouts/slideLayout340.xml"/><Relationship Id="rId27"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3" Type="http://schemas.openxmlformats.org/officeDocument/2006/relationships/slideLayout" Target="../slideLayouts/slideLayout347.xml"/><Relationship Id="rId21" Type="http://schemas.openxmlformats.org/officeDocument/2006/relationships/slideLayout" Target="../slideLayouts/slideLayout365.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image" Target="../media/image64.jpg"/><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image" Target="../media/image63.png"/><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theme" Target="../theme/theme18.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26" Type="http://schemas.openxmlformats.org/officeDocument/2006/relationships/slideLayout" Target="../slideLayouts/slideLayout392.xml"/><Relationship Id="rId3" Type="http://schemas.openxmlformats.org/officeDocument/2006/relationships/slideLayout" Target="../slideLayouts/slideLayout369.xml"/><Relationship Id="rId21" Type="http://schemas.openxmlformats.org/officeDocument/2006/relationships/slideLayout" Target="../slideLayouts/slideLayout387.xml"/><Relationship Id="rId34" Type="http://schemas.openxmlformats.org/officeDocument/2006/relationships/image" Target="../media/image139.emf"/><Relationship Id="rId7" Type="http://schemas.openxmlformats.org/officeDocument/2006/relationships/slideLayout" Target="../slideLayouts/slideLayout373.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5" Type="http://schemas.openxmlformats.org/officeDocument/2006/relationships/slideLayout" Target="../slideLayouts/slideLayout391.xml"/><Relationship Id="rId33" Type="http://schemas.openxmlformats.org/officeDocument/2006/relationships/theme" Target="../theme/theme19.xml"/><Relationship Id="rId2" Type="http://schemas.openxmlformats.org/officeDocument/2006/relationships/slideLayout" Target="../slideLayouts/slideLayout368.xml"/><Relationship Id="rId16" Type="http://schemas.openxmlformats.org/officeDocument/2006/relationships/slideLayout" Target="../slideLayouts/slideLayout382.xml"/><Relationship Id="rId20" Type="http://schemas.openxmlformats.org/officeDocument/2006/relationships/slideLayout" Target="../slideLayouts/slideLayout386.xml"/><Relationship Id="rId29" Type="http://schemas.openxmlformats.org/officeDocument/2006/relationships/slideLayout" Target="../slideLayouts/slideLayout395.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24" Type="http://schemas.openxmlformats.org/officeDocument/2006/relationships/slideLayout" Target="../slideLayouts/slideLayout390.xml"/><Relationship Id="rId32" Type="http://schemas.openxmlformats.org/officeDocument/2006/relationships/slideLayout" Target="../slideLayouts/slideLayout398.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23" Type="http://schemas.openxmlformats.org/officeDocument/2006/relationships/slideLayout" Target="../slideLayouts/slideLayout389.xml"/><Relationship Id="rId28" Type="http://schemas.openxmlformats.org/officeDocument/2006/relationships/slideLayout" Target="../slideLayouts/slideLayout394.xml"/><Relationship Id="rId10" Type="http://schemas.openxmlformats.org/officeDocument/2006/relationships/slideLayout" Target="../slideLayouts/slideLayout376.xml"/><Relationship Id="rId19" Type="http://schemas.openxmlformats.org/officeDocument/2006/relationships/slideLayout" Target="../slideLayouts/slideLayout385.xml"/><Relationship Id="rId31" Type="http://schemas.openxmlformats.org/officeDocument/2006/relationships/slideLayout" Target="../slideLayouts/slideLayout397.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 Id="rId22" Type="http://schemas.openxmlformats.org/officeDocument/2006/relationships/slideLayout" Target="../slideLayouts/slideLayout388.xml"/><Relationship Id="rId27" Type="http://schemas.openxmlformats.org/officeDocument/2006/relationships/slideLayout" Target="../slideLayouts/slideLayout393.xml"/><Relationship Id="rId30" Type="http://schemas.openxmlformats.org/officeDocument/2006/relationships/slideLayout" Target="../slideLayouts/slideLayout396.xml"/><Relationship Id="rId35" Type="http://schemas.openxmlformats.org/officeDocument/2006/relationships/image" Target="../media/image140.jpg"/><Relationship Id="rId8" Type="http://schemas.openxmlformats.org/officeDocument/2006/relationships/slideLayout" Target="../slideLayouts/slideLayout3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18" Type="http://schemas.openxmlformats.org/officeDocument/2006/relationships/slideLayout" Target="../slideLayouts/slideLayout41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20" Type="http://schemas.openxmlformats.org/officeDocument/2006/relationships/image" Target="../media/image1.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19" Type="http://schemas.openxmlformats.org/officeDocument/2006/relationships/theme" Target="../theme/theme20.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theme" Target="../theme/theme21.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image" Target="../media/image1.png"/><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89571859"/>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 id="2147486078" r:id="rId12"/>
    <p:sldLayoutId id="2147486079" r:id="rId13"/>
    <p:sldLayoutId id="2147486080" r:id="rId14"/>
    <p:sldLayoutId id="2147486081" r:id="rId15"/>
    <p:sldLayoutId id="2147486082" r:id="rId16"/>
    <p:sldLayoutId id="2147486083" r:id="rId17"/>
    <p:sldLayoutId id="2147486084" r:id="rId18"/>
    <p:sldLayoutId id="2147486085" r:id="rId19"/>
    <p:sldLayoutId id="2147486086" r:id="rId20"/>
    <p:sldLayoutId id="2147486087" r:id="rId21"/>
    <p:sldLayoutId id="2147486088" r:id="rId22"/>
    <p:sldLayoutId id="2147486089" r:id="rId23"/>
    <p:sldLayoutId id="2147486090" r:id="rId24"/>
    <p:sldLayoutId id="2147486091" r:id="rId25"/>
    <p:sldLayoutId id="2147486092" r:id="rId26"/>
    <p:sldLayoutId id="2147486093" r:id="rId27"/>
    <p:sldLayoutId id="2147486094"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92996364"/>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2074548747"/>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 id="214748617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3370299904"/>
      </p:ext>
    </p:extLst>
  </p:cSld>
  <p:clrMap bg1="lt1" tx1="dk1" bg2="lt2" tx2="dk2" accent1="accent1" accent2="accent2" accent3="accent3" accent4="accent4" accent5="accent5" accent6="accent6" hlink="hlink" folHlink="folHlink"/>
  <p:sldLayoutIdLst>
    <p:sldLayoutId id="2147486178" r:id="rId1"/>
    <p:sldLayoutId id="2147486179" r:id="rId2"/>
    <p:sldLayoutId id="2147486180" r:id="rId3"/>
    <p:sldLayoutId id="2147486181" r:id="rId4"/>
    <p:sldLayoutId id="2147486182" r:id="rId5"/>
    <p:sldLayoutId id="2147486183" r:id="rId6"/>
    <p:sldLayoutId id="2147486184" r:id="rId7"/>
    <p:sldLayoutId id="2147486185" r:id="rId8"/>
    <p:sldLayoutId id="2147486186" r:id="rId9"/>
    <p:sldLayoutId id="2147486187" r:id="rId10"/>
    <p:sldLayoutId id="2147486188" r:id="rId11"/>
    <p:sldLayoutId id="2147486189" r:id="rId12"/>
    <p:sldLayoutId id="2147486190" r:id="rId13"/>
    <p:sldLayoutId id="2147486191" r:id="rId14"/>
    <p:sldLayoutId id="2147486192" r:id="rId15"/>
    <p:sldLayoutId id="2147486193" r:id="rId16"/>
    <p:sldLayoutId id="2147486194" r:id="rId17"/>
    <p:sldLayoutId id="2147486195" r:id="rId18"/>
    <p:sldLayoutId id="2147486196" r:id="rId19"/>
    <p:sldLayoutId id="2147486197" r:id="rId20"/>
    <p:sldLayoutId id="2147486198" r:id="rId21"/>
    <p:sldLayoutId id="2147486199" r:id="rId22"/>
    <p:sldLayoutId id="2147486200" r:id="rId23"/>
    <p:sldLayoutId id="2147486202" r:id="rId24"/>
    <p:sldLayoutId id="2147486203" r:id="rId25"/>
    <p:sldLayoutId id="2147486204" r:id="rId2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l" defTabSz="609585" rtl="0" eaLnBrk="1" fontAlgn="base" hangingPunct="1">
        <a:spcBef>
          <a:spcPct val="0"/>
        </a:spcBef>
        <a:spcAft>
          <a:spcPct val="0"/>
        </a:spcAft>
        <a:defRPr sz="4267" b="1" kern="1200">
          <a:solidFill>
            <a:schemeClr val="tx1"/>
          </a:solidFill>
          <a:latin typeface="Arial" panose="020B0604020202020204" pitchFamily="34" charset="0"/>
          <a:ea typeface="MS PGothic" pitchFamily="34" charset="-128"/>
          <a:cs typeface="Arial" panose="020B0604020202020204" pitchFamily="34" charset="0"/>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panose="020B0604020202020204" pitchFamily="34" charset="0"/>
          <a:ea typeface="MS PGothic" pitchFamily="34" charset="-128"/>
          <a:cs typeface="Arial" panose="020B0604020202020204" pitchFamily="34" charset="0"/>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5EA5A0-D1FC-C4BF-4DFB-7F96EA0E2821}"/>
              </a:ext>
            </a:extLst>
          </p:cNvPr>
          <p:cNvGrpSpPr/>
          <p:nvPr userDrawn="1"/>
        </p:nvGrpSpPr>
        <p:grpSpPr>
          <a:xfrm>
            <a:off x="10712127" y="6159177"/>
            <a:ext cx="1479873" cy="698823"/>
            <a:chOff x="16068190" y="9227649"/>
            <a:chExt cx="2219810" cy="1048234"/>
          </a:xfrm>
        </p:grpSpPr>
        <p:pic>
          <p:nvPicPr>
            <p:cNvPr id="3" name="Rectangle 95">
              <a:extLst>
                <a:ext uri="{FF2B5EF4-FFF2-40B4-BE49-F238E27FC236}">
                  <a16:creationId xmlns:a16="http://schemas.microsoft.com/office/drawing/2014/main" id="{F0D8A05C-EF27-D25B-659E-85E9382A7172}"/>
                </a:ext>
              </a:extLst>
            </p:cNvPr>
            <p:cNvPicPr>
              <a:picLocks noChangeAspect="1"/>
            </p:cNvPicPr>
            <p:nvPr userDrawn="1"/>
          </p:nvPicPr>
          <p:blipFill>
            <a:blip r:embed="rId24"/>
            <a:srcRect/>
            <a:stretch/>
          </p:blipFill>
          <p:spPr>
            <a:xfrm>
              <a:off x="16068190" y="9227649"/>
              <a:ext cx="2219810" cy="1048234"/>
            </a:xfrm>
            <a:prstGeom prst="rect">
              <a:avLst/>
            </a:prstGeom>
          </p:spPr>
        </p:pic>
        <p:pic>
          <p:nvPicPr>
            <p:cNvPr id="4" name="Picture 3" descr="A logo for esm&#10;&#10;AI-generated content may be incorrect.">
              <a:extLst>
                <a:ext uri="{FF2B5EF4-FFF2-40B4-BE49-F238E27FC236}">
                  <a16:creationId xmlns:a16="http://schemas.microsoft.com/office/drawing/2014/main" id="{D2D362B6-41E2-56D5-A4B0-606D27D9C217}"/>
                </a:ext>
              </a:extLst>
            </p:cNvPr>
            <p:cNvPicPr>
              <a:picLocks noChangeAspect="1"/>
            </p:cNvPicPr>
            <p:nvPr userDrawn="1"/>
          </p:nvPicPr>
          <p:blipFill>
            <a:blip r:embed="rId25"/>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82087508"/>
      </p:ext>
    </p:extLst>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 id="2147486220" r:id="rId12"/>
    <p:sldLayoutId id="2147486221" r:id="rId13"/>
    <p:sldLayoutId id="2147486222" r:id="rId14"/>
    <p:sldLayoutId id="2147486223" r:id="rId15"/>
    <p:sldLayoutId id="2147486224" r:id="rId16"/>
    <p:sldLayoutId id="2147486225" r:id="rId17"/>
    <p:sldLayoutId id="2147486226" r:id="rId18"/>
    <p:sldLayoutId id="2147486227" r:id="rId19"/>
    <p:sldLayoutId id="2147486228" r:id="rId20"/>
    <p:sldLayoutId id="2147486229" r:id="rId21"/>
    <p:sldLayoutId id="2147486230" r:id="rId2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platzhalter 2">
            <a:extLst>
              <a:ext uri="{FF2B5EF4-FFF2-40B4-BE49-F238E27FC236}">
                <a16:creationId xmlns:a16="http://schemas.microsoft.com/office/drawing/2014/main" id="{F225C2AD-8F56-19C4-39DA-4ED3F3804B65}"/>
              </a:ext>
            </a:extLst>
          </p:cNvPr>
          <p:cNvSpPr>
            <a:spLocks noGrp="1"/>
          </p:cNvSpPr>
          <p:nvPr>
            <p:ph type="body" idx="1"/>
          </p:nvPr>
        </p:nvSpPr>
        <p:spPr bwMode="auto">
          <a:xfrm>
            <a:off x="482602" y="1826686"/>
            <a:ext cx="11283951" cy="437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Mastertextformat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pic>
        <p:nvPicPr>
          <p:cNvPr id="1027" name="Bild 6" descr="Logo.pdf">
            <a:extLst>
              <a:ext uri="{FF2B5EF4-FFF2-40B4-BE49-F238E27FC236}">
                <a16:creationId xmlns:a16="http://schemas.microsoft.com/office/drawing/2014/main" id="{F691CF40-B8B7-27BF-9F35-A5C3100A5D78}"/>
              </a:ext>
            </a:extLst>
          </p:cNvPr>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368301" y="55034"/>
            <a:ext cx="4025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erade Verbindung 7">
            <a:extLst>
              <a:ext uri="{FF2B5EF4-FFF2-40B4-BE49-F238E27FC236}">
                <a16:creationId xmlns:a16="http://schemas.microsoft.com/office/drawing/2014/main" id="{8E09BF2B-C8B1-27F9-48A7-94004561C639}"/>
              </a:ext>
            </a:extLst>
          </p:cNvPr>
          <p:cNvCxnSpPr/>
          <p:nvPr/>
        </p:nvCxnSpPr>
        <p:spPr>
          <a:xfrm>
            <a:off x="0" y="905933"/>
            <a:ext cx="12192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Rechteck 9">
            <a:extLst>
              <a:ext uri="{FF2B5EF4-FFF2-40B4-BE49-F238E27FC236}">
                <a16:creationId xmlns:a16="http://schemas.microsoft.com/office/drawing/2014/main" id="{4C6AA59C-455D-FA25-4FDF-512645420DF5}"/>
              </a:ext>
            </a:extLst>
          </p:cNvPr>
          <p:cNvSpPr/>
          <p:nvPr/>
        </p:nvSpPr>
        <p:spPr>
          <a:xfrm>
            <a:off x="1553635" y="643468"/>
            <a:ext cx="4019551" cy="211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14303" tIns="57151" rIns="114303" bIns="57151" anchor="ctr"/>
          <a:lstStyle/>
          <a:p>
            <a:pPr algn="ctr" defTabSz="571574" fontAlgn="auto">
              <a:spcBef>
                <a:spcPts val="0"/>
              </a:spcBef>
              <a:spcAft>
                <a:spcPts val="0"/>
              </a:spcAft>
              <a:defRPr/>
            </a:pPr>
            <a:endParaRPr lang="de-DE" sz="2251">
              <a:solidFill>
                <a:srgbClr val="FFFFFF"/>
              </a:solidFill>
              <a:sym typeface="Times" pitchFamily="8" charset="0"/>
            </a:endParaRPr>
          </a:p>
        </p:txBody>
      </p:sp>
      <p:sp>
        <p:nvSpPr>
          <p:cNvPr id="1030" name="Titelplatzhalter 1">
            <a:extLst>
              <a:ext uri="{FF2B5EF4-FFF2-40B4-BE49-F238E27FC236}">
                <a16:creationId xmlns:a16="http://schemas.microsoft.com/office/drawing/2014/main" id="{B820837E-905B-9B18-61C6-7DD66253BA9B}"/>
              </a:ext>
            </a:extLst>
          </p:cNvPr>
          <p:cNvSpPr>
            <a:spLocks noGrp="1"/>
          </p:cNvSpPr>
          <p:nvPr>
            <p:ph type="title"/>
          </p:nvPr>
        </p:nvSpPr>
        <p:spPr bwMode="auto">
          <a:xfrm>
            <a:off x="2190751" y="91017"/>
            <a:ext cx="9575800"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e-DE" altLang="en-US"/>
              <a:t>Mastertitelformat bearbeiten</a:t>
            </a:r>
          </a:p>
        </p:txBody>
      </p:sp>
      <p:cxnSp>
        <p:nvCxnSpPr>
          <p:cNvPr id="11" name="Gerade Verbindung 10">
            <a:extLst>
              <a:ext uri="{FF2B5EF4-FFF2-40B4-BE49-F238E27FC236}">
                <a16:creationId xmlns:a16="http://schemas.microsoft.com/office/drawing/2014/main" id="{958D9350-C7B5-FACE-2B70-D90D1AED5DEB}"/>
              </a:ext>
            </a:extLst>
          </p:cNvPr>
          <p:cNvCxnSpPr/>
          <p:nvPr/>
        </p:nvCxnSpPr>
        <p:spPr>
          <a:xfrm>
            <a:off x="0" y="6345767"/>
            <a:ext cx="12192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Grafik 1">
            <a:extLst>
              <a:ext uri="{FF2B5EF4-FFF2-40B4-BE49-F238E27FC236}">
                <a16:creationId xmlns:a16="http://schemas.microsoft.com/office/drawing/2014/main" id="{7909A44A-AD06-AF6E-FEB1-36BDBA14CE9A}"/>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10553119" y="6168997"/>
            <a:ext cx="1467584" cy="597986"/>
          </a:xfrm>
          <a:prstGeom prst="rect">
            <a:avLst/>
          </a:prstGeom>
        </p:spPr>
      </p:pic>
    </p:spTree>
    <p:extLst>
      <p:ext uri="{BB962C8B-B14F-4D97-AF65-F5344CB8AC3E}">
        <p14:creationId xmlns:p14="http://schemas.microsoft.com/office/powerpoint/2010/main" val="1180600946"/>
      </p:ext>
    </p:extLst>
  </p:cSld>
  <p:clrMap bg1="lt1" tx1="dk1" bg2="lt2" tx2="dk2" accent1="accent1" accent2="accent2" accent3="accent3" accent4="accent4" accent5="accent5" accent6="accent6" hlink="hlink" folHlink="folHlink"/>
  <p:sldLayoutIdLst>
    <p:sldLayoutId id="2147486245"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 id="2147486256" r:id="rId12"/>
    <p:sldLayoutId id="2147486257" r:id="rId13"/>
    <p:sldLayoutId id="2147486258" r:id="rId14"/>
    <p:sldLayoutId id="2147486259" r:id="rId15"/>
    <p:sldLayoutId id="2147486260" r:id="rId16"/>
    <p:sldLayoutId id="2147486261" r:id="rId17"/>
    <p:sldLayoutId id="2147486262" r:id="rId18"/>
    <p:sldLayoutId id="2147486263" r:id="rId19"/>
    <p:sldLayoutId id="2147486264" r:id="rId20"/>
    <p:sldLayoutId id="2147486265" r:id="rId21"/>
    <p:sldLayoutId id="2147486266" r:id="rId22"/>
    <p:sldLayoutId id="2147486267" r:id="rId23"/>
    <p:sldLayoutId id="2147486268" r:id="rId24"/>
    <p:sldLayoutId id="2147486269" r:id="rId25"/>
    <p:sldLayoutId id="2147486270" r:id="rId26"/>
    <p:sldLayoutId id="2147486271" r:id="rId27"/>
    <p:sldLayoutId id="2147486272" r:id="rId28"/>
    <p:sldLayoutId id="2147486273" r:id="rId29"/>
    <p:sldLayoutId id="2147486274" r:id="rId30"/>
    <p:sldLayoutId id="2147486275" r:id="rId31"/>
    <p:sldLayoutId id="2147486276" r:id="rId32"/>
  </p:sldLayoutIdLst>
  <p:txStyles>
    <p:titleStyle>
      <a:lvl1pPr algn="l" defTabSz="569648" rtl="0" eaLnBrk="0" fontAlgn="base" hangingPunct="0">
        <a:lnSpc>
          <a:spcPts val="3376"/>
        </a:lnSpc>
        <a:spcBef>
          <a:spcPct val="0"/>
        </a:spcBef>
        <a:spcAft>
          <a:spcPts val="750"/>
        </a:spcAft>
        <a:defRPr sz="3501" b="1" kern="1200">
          <a:solidFill>
            <a:schemeClr val="bg2"/>
          </a:solidFill>
          <a:latin typeface="+mj-lt"/>
          <a:ea typeface="+mj-ea"/>
          <a:cs typeface="+mj-cs"/>
        </a:defRPr>
      </a:lvl1pPr>
      <a:lvl2pPr algn="l" defTabSz="569648" rtl="0" eaLnBrk="0" fontAlgn="base" hangingPunct="0">
        <a:lnSpc>
          <a:spcPts val="3376"/>
        </a:lnSpc>
        <a:spcBef>
          <a:spcPct val="0"/>
        </a:spcBef>
        <a:spcAft>
          <a:spcPts val="750"/>
        </a:spcAft>
        <a:defRPr sz="3501" b="1">
          <a:solidFill>
            <a:schemeClr val="bg2"/>
          </a:solidFill>
          <a:latin typeface="Calibri" pitchFamily="34" charset="0"/>
        </a:defRPr>
      </a:lvl2pPr>
      <a:lvl3pPr algn="l" defTabSz="569648" rtl="0" eaLnBrk="0" fontAlgn="base" hangingPunct="0">
        <a:lnSpc>
          <a:spcPts val="3376"/>
        </a:lnSpc>
        <a:spcBef>
          <a:spcPct val="0"/>
        </a:spcBef>
        <a:spcAft>
          <a:spcPts val="750"/>
        </a:spcAft>
        <a:defRPr sz="3501" b="1">
          <a:solidFill>
            <a:schemeClr val="bg2"/>
          </a:solidFill>
          <a:latin typeface="Calibri" pitchFamily="34" charset="0"/>
        </a:defRPr>
      </a:lvl3pPr>
      <a:lvl4pPr algn="l" defTabSz="569648" rtl="0" eaLnBrk="0" fontAlgn="base" hangingPunct="0">
        <a:lnSpc>
          <a:spcPts val="3376"/>
        </a:lnSpc>
        <a:spcBef>
          <a:spcPct val="0"/>
        </a:spcBef>
        <a:spcAft>
          <a:spcPts val="750"/>
        </a:spcAft>
        <a:defRPr sz="3501" b="1">
          <a:solidFill>
            <a:schemeClr val="bg2"/>
          </a:solidFill>
          <a:latin typeface="Calibri" pitchFamily="34" charset="0"/>
        </a:defRPr>
      </a:lvl4pPr>
      <a:lvl5pPr algn="l" defTabSz="569648" rtl="0" eaLnBrk="0" fontAlgn="base" hangingPunct="0">
        <a:lnSpc>
          <a:spcPts val="3376"/>
        </a:lnSpc>
        <a:spcBef>
          <a:spcPct val="0"/>
        </a:spcBef>
        <a:spcAft>
          <a:spcPts val="750"/>
        </a:spcAft>
        <a:defRPr sz="3501" b="1">
          <a:solidFill>
            <a:schemeClr val="bg2"/>
          </a:solidFill>
          <a:latin typeface="Calibri" pitchFamily="34" charset="0"/>
        </a:defRPr>
      </a:lvl5pPr>
      <a:lvl6pPr marL="571633" algn="l" defTabSz="569648" rtl="0" fontAlgn="base">
        <a:lnSpc>
          <a:spcPts val="3376"/>
        </a:lnSpc>
        <a:spcBef>
          <a:spcPct val="0"/>
        </a:spcBef>
        <a:spcAft>
          <a:spcPts val="750"/>
        </a:spcAft>
        <a:defRPr sz="3501" b="1">
          <a:solidFill>
            <a:schemeClr val="bg2"/>
          </a:solidFill>
          <a:latin typeface="Calibri" pitchFamily="34" charset="0"/>
        </a:defRPr>
      </a:lvl6pPr>
      <a:lvl7pPr marL="1143265" algn="l" defTabSz="569648" rtl="0" fontAlgn="base">
        <a:lnSpc>
          <a:spcPts val="3376"/>
        </a:lnSpc>
        <a:spcBef>
          <a:spcPct val="0"/>
        </a:spcBef>
        <a:spcAft>
          <a:spcPts val="750"/>
        </a:spcAft>
        <a:defRPr sz="3501" b="1">
          <a:solidFill>
            <a:schemeClr val="bg2"/>
          </a:solidFill>
          <a:latin typeface="Calibri" pitchFamily="34" charset="0"/>
        </a:defRPr>
      </a:lvl7pPr>
      <a:lvl8pPr marL="1714897" algn="l" defTabSz="569648" rtl="0" fontAlgn="base">
        <a:lnSpc>
          <a:spcPts val="3376"/>
        </a:lnSpc>
        <a:spcBef>
          <a:spcPct val="0"/>
        </a:spcBef>
        <a:spcAft>
          <a:spcPts val="750"/>
        </a:spcAft>
        <a:defRPr sz="3501" b="1">
          <a:solidFill>
            <a:schemeClr val="bg2"/>
          </a:solidFill>
          <a:latin typeface="Calibri" pitchFamily="34" charset="0"/>
        </a:defRPr>
      </a:lvl8pPr>
      <a:lvl9pPr marL="2286530" algn="l" defTabSz="569648" rtl="0" fontAlgn="base">
        <a:lnSpc>
          <a:spcPts val="3376"/>
        </a:lnSpc>
        <a:spcBef>
          <a:spcPct val="0"/>
        </a:spcBef>
        <a:spcAft>
          <a:spcPts val="750"/>
        </a:spcAft>
        <a:defRPr sz="3501" b="1">
          <a:solidFill>
            <a:schemeClr val="bg2"/>
          </a:solidFill>
          <a:latin typeface="Calibri" pitchFamily="34" charset="0"/>
        </a:defRPr>
      </a:lvl9pPr>
    </p:titleStyle>
    <p:bodyStyle>
      <a:lvl1pPr marL="291771" indent="-291771" algn="l" defTabSz="569648" rtl="0" eaLnBrk="0" fontAlgn="base" hangingPunct="0">
        <a:spcBef>
          <a:spcPct val="20000"/>
        </a:spcBef>
        <a:spcAft>
          <a:spcPct val="0"/>
        </a:spcAft>
        <a:buClr>
          <a:schemeClr val="bg2"/>
        </a:buClr>
        <a:buFont typeface="Wingdings" panose="05000000000000000000" pitchFamily="2" charset="2"/>
        <a:buChar char="§"/>
        <a:defRPr b="1" kern="1200">
          <a:solidFill>
            <a:schemeClr val="tx1"/>
          </a:solidFill>
          <a:latin typeface="+mn-lt"/>
          <a:ea typeface="+mn-ea"/>
          <a:cs typeface="+mn-cs"/>
        </a:defRPr>
      </a:lvl1pPr>
      <a:lvl2pPr marL="583541" indent="-291771" algn="l" defTabSz="569648" rtl="0" eaLnBrk="0" fontAlgn="base" hangingPunct="0">
        <a:spcBef>
          <a:spcPts val="250"/>
        </a:spcBef>
        <a:spcAft>
          <a:spcPct val="0"/>
        </a:spcAft>
        <a:buFont typeface="Arial" panose="020B0604020202020204" pitchFamily="34" charset="0"/>
        <a:buChar char="–"/>
        <a:defRPr kern="1200">
          <a:solidFill>
            <a:schemeClr val="tx1"/>
          </a:solidFill>
          <a:latin typeface="+mn-lt"/>
          <a:ea typeface="+mn-ea"/>
          <a:cs typeface="+mn-cs"/>
        </a:defRPr>
      </a:lvl2pPr>
      <a:lvl3pPr marL="877297" indent="-291771" algn="l" defTabSz="569648" rtl="0" eaLnBrk="0" fontAlgn="base" hangingPunct="0">
        <a:spcBef>
          <a:spcPts val="250"/>
        </a:spcBef>
        <a:spcAft>
          <a:spcPct val="0"/>
        </a:spcAft>
        <a:buFont typeface="Lucida Grande"/>
        <a:buChar char="–"/>
        <a:defRPr kern="1200">
          <a:solidFill>
            <a:schemeClr val="tx1"/>
          </a:solidFill>
          <a:latin typeface="+mn-lt"/>
          <a:ea typeface="+mn-ea"/>
          <a:cs typeface="+mn-cs"/>
        </a:defRPr>
      </a:lvl3pPr>
      <a:lvl4pPr marL="1234567" indent="-355287" algn="l" defTabSz="569648" rtl="0" eaLnBrk="0" fontAlgn="base" hangingPunct="0">
        <a:spcBef>
          <a:spcPts val="250"/>
        </a:spcBef>
        <a:spcAft>
          <a:spcPct val="0"/>
        </a:spcAft>
        <a:buFont typeface="Lucida Grande"/>
        <a:buChar char="–"/>
        <a:defRPr kern="1200">
          <a:solidFill>
            <a:schemeClr val="tx1"/>
          </a:solidFill>
          <a:latin typeface="+mn-lt"/>
          <a:ea typeface="+mn-ea"/>
          <a:cs typeface="+mn-cs"/>
        </a:defRPr>
      </a:lvl4pPr>
      <a:lvl5pPr marL="1506491" indent="-291771" algn="l" defTabSz="569648" rtl="0" eaLnBrk="0" fontAlgn="base" hangingPunct="0">
        <a:spcBef>
          <a:spcPts val="250"/>
        </a:spcBef>
        <a:spcAft>
          <a:spcPct val="0"/>
        </a:spcAft>
        <a:buFont typeface="Lucida Grande"/>
        <a:buChar char="–"/>
        <a:defRPr kern="1200">
          <a:solidFill>
            <a:schemeClr val="tx1"/>
          </a:solidFill>
          <a:latin typeface="+mn-lt"/>
          <a:ea typeface="+mn-ea"/>
          <a:cs typeface="+mn-cs"/>
        </a:defRPr>
      </a:lvl5pPr>
      <a:lvl6pPr marL="3143654" indent="-285788" algn="l" defTabSz="571574" rtl="0" eaLnBrk="1" latinLnBrk="0" hangingPunct="1">
        <a:spcBef>
          <a:spcPct val="20000"/>
        </a:spcBef>
        <a:buFont typeface="Arial"/>
        <a:buChar char="•"/>
        <a:defRPr sz="2501" kern="1200">
          <a:solidFill>
            <a:schemeClr val="tx1"/>
          </a:solidFill>
          <a:latin typeface="+mn-lt"/>
          <a:ea typeface="+mn-ea"/>
          <a:cs typeface="+mn-cs"/>
        </a:defRPr>
      </a:lvl6pPr>
      <a:lvl7pPr marL="3715225" indent="-285788" algn="l" defTabSz="571574" rtl="0" eaLnBrk="1" latinLnBrk="0" hangingPunct="1">
        <a:spcBef>
          <a:spcPct val="20000"/>
        </a:spcBef>
        <a:buFont typeface="Arial"/>
        <a:buChar char="•"/>
        <a:defRPr sz="2501" kern="1200">
          <a:solidFill>
            <a:schemeClr val="tx1"/>
          </a:solidFill>
          <a:latin typeface="+mn-lt"/>
          <a:ea typeface="+mn-ea"/>
          <a:cs typeface="+mn-cs"/>
        </a:defRPr>
      </a:lvl7pPr>
      <a:lvl8pPr marL="4286799" indent="-285788" algn="l" defTabSz="571574" rtl="0" eaLnBrk="1" latinLnBrk="0" hangingPunct="1">
        <a:spcBef>
          <a:spcPct val="20000"/>
        </a:spcBef>
        <a:buFont typeface="Arial"/>
        <a:buChar char="•"/>
        <a:defRPr sz="2501" kern="1200">
          <a:solidFill>
            <a:schemeClr val="tx1"/>
          </a:solidFill>
          <a:latin typeface="+mn-lt"/>
          <a:ea typeface="+mn-ea"/>
          <a:cs typeface="+mn-cs"/>
        </a:defRPr>
      </a:lvl8pPr>
      <a:lvl9pPr marL="4858371" indent="-285788" algn="l" defTabSz="571574" rtl="0" eaLnBrk="1" latinLnBrk="0" hangingPunct="1">
        <a:spcBef>
          <a:spcPct val="20000"/>
        </a:spcBef>
        <a:buFont typeface="Arial"/>
        <a:buChar char="•"/>
        <a:defRPr sz="2501" kern="1200">
          <a:solidFill>
            <a:schemeClr val="tx1"/>
          </a:solidFill>
          <a:latin typeface="+mn-lt"/>
          <a:ea typeface="+mn-ea"/>
          <a:cs typeface="+mn-cs"/>
        </a:defRPr>
      </a:lvl9pPr>
    </p:bodyStyle>
    <p:otherStyle>
      <a:defPPr>
        <a:defRPr lang="de-DE"/>
      </a:defPPr>
      <a:lvl1pPr marL="0" algn="l" defTabSz="571574" rtl="0" eaLnBrk="1" latinLnBrk="0" hangingPunct="1">
        <a:defRPr sz="2251" kern="1200">
          <a:solidFill>
            <a:schemeClr val="tx1"/>
          </a:solidFill>
          <a:latin typeface="+mn-lt"/>
          <a:ea typeface="+mn-ea"/>
          <a:cs typeface="+mn-cs"/>
        </a:defRPr>
      </a:lvl1pPr>
      <a:lvl2pPr marL="571574" algn="l" defTabSz="571574" rtl="0" eaLnBrk="1" latinLnBrk="0" hangingPunct="1">
        <a:defRPr sz="2251" kern="1200">
          <a:solidFill>
            <a:schemeClr val="tx1"/>
          </a:solidFill>
          <a:latin typeface="+mn-lt"/>
          <a:ea typeface="+mn-ea"/>
          <a:cs typeface="+mn-cs"/>
        </a:defRPr>
      </a:lvl2pPr>
      <a:lvl3pPr marL="1143146" algn="l" defTabSz="571574" rtl="0" eaLnBrk="1" latinLnBrk="0" hangingPunct="1">
        <a:defRPr sz="2251" kern="1200">
          <a:solidFill>
            <a:schemeClr val="tx1"/>
          </a:solidFill>
          <a:latin typeface="+mn-lt"/>
          <a:ea typeface="+mn-ea"/>
          <a:cs typeface="+mn-cs"/>
        </a:defRPr>
      </a:lvl3pPr>
      <a:lvl4pPr marL="1714720" algn="l" defTabSz="571574" rtl="0" eaLnBrk="1" latinLnBrk="0" hangingPunct="1">
        <a:defRPr sz="2251" kern="1200">
          <a:solidFill>
            <a:schemeClr val="tx1"/>
          </a:solidFill>
          <a:latin typeface="+mn-lt"/>
          <a:ea typeface="+mn-ea"/>
          <a:cs typeface="+mn-cs"/>
        </a:defRPr>
      </a:lvl4pPr>
      <a:lvl5pPr marL="2286292" algn="l" defTabSz="571574" rtl="0" eaLnBrk="1" latinLnBrk="0" hangingPunct="1">
        <a:defRPr sz="2251" kern="1200">
          <a:solidFill>
            <a:schemeClr val="tx1"/>
          </a:solidFill>
          <a:latin typeface="+mn-lt"/>
          <a:ea typeface="+mn-ea"/>
          <a:cs typeface="+mn-cs"/>
        </a:defRPr>
      </a:lvl5pPr>
      <a:lvl6pPr marL="2857866" algn="l" defTabSz="571574" rtl="0" eaLnBrk="1" latinLnBrk="0" hangingPunct="1">
        <a:defRPr sz="2251" kern="1200">
          <a:solidFill>
            <a:schemeClr val="tx1"/>
          </a:solidFill>
          <a:latin typeface="+mn-lt"/>
          <a:ea typeface="+mn-ea"/>
          <a:cs typeface="+mn-cs"/>
        </a:defRPr>
      </a:lvl6pPr>
      <a:lvl7pPr marL="3429438" algn="l" defTabSz="571574" rtl="0" eaLnBrk="1" latinLnBrk="0" hangingPunct="1">
        <a:defRPr sz="2251" kern="1200">
          <a:solidFill>
            <a:schemeClr val="tx1"/>
          </a:solidFill>
          <a:latin typeface="+mn-lt"/>
          <a:ea typeface="+mn-ea"/>
          <a:cs typeface="+mn-cs"/>
        </a:defRPr>
      </a:lvl7pPr>
      <a:lvl8pPr marL="4001012" algn="l" defTabSz="571574" rtl="0" eaLnBrk="1" latinLnBrk="0" hangingPunct="1">
        <a:defRPr sz="2251" kern="1200">
          <a:solidFill>
            <a:schemeClr val="tx1"/>
          </a:solidFill>
          <a:latin typeface="+mn-lt"/>
          <a:ea typeface="+mn-ea"/>
          <a:cs typeface="+mn-cs"/>
        </a:defRPr>
      </a:lvl8pPr>
      <a:lvl9pPr marL="4572584" algn="l" defTabSz="571574" rtl="0" eaLnBrk="1" latinLnBrk="0" hangingPunct="1">
        <a:defRPr sz="22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27300116"/>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 id="2147486284" r:id="rId7"/>
    <p:sldLayoutId id="2147486285" r:id="rId8"/>
    <p:sldLayoutId id="2147486286" r:id="rId9"/>
    <p:sldLayoutId id="2147486287" r:id="rId10"/>
    <p:sldLayoutId id="2147486288" r:id="rId11"/>
    <p:sldLayoutId id="2147486289" r:id="rId12"/>
    <p:sldLayoutId id="2147486290" r:id="rId13"/>
    <p:sldLayoutId id="2147486291" r:id="rId14"/>
    <p:sldLayoutId id="2147486292" r:id="rId15"/>
    <p:sldLayoutId id="2147486293" r:id="rId16"/>
    <p:sldLayoutId id="2147486294" r:id="rId17"/>
    <p:sldLayoutId id="214748629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05065554"/>
      </p:ext>
    </p:extLst>
  </p:cSld>
  <p:clrMap bg1="lt1" tx1="dk1" bg2="lt2" tx2="dk2" accent1="accent1" accent2="accent2" accent3="accent3" accent4="accent4" accent5="accent5" accent6="accent6" hlink="hlink" folHlink="folHlink"/>
  <p:sldLayoutIdLst>
    <p:sldLayoutId id="2147486297" r:id="rId1"/>
    <p:sldLayoutId id="2147486298" r:id="rId2"/>
    <p:sldLayoutId id="2147486299" r:id="rId3"/>
    <p:sldLayoutId id="2147486300" r:id="rId4"/>
    <p:sldLayoutId id="2147486301" r:id="rId5"/>
    <p:sldLayoutId id="2147486302" r:id="rId6"/>
    <p:sldLayoutId id="2147486303" r:id="rId7"/>
    <p:sldLayoutId id="2147486304" r:id="rId8"/>
    <p:sldLayoutId id="2147486305" r:id="rId9"/>
    <p:sldLayoutId id="2147486306" r:id="rId10"/>
    <p:sldLayoutId id="2147486307" r:id="rId11"/>
    <p:sldLayoutId id="2147486308" r:id="rId12"/>
    <p:sldLayoutId id="2147486309" r:id="rId13"/>
    <p:sldLayoutId id="2147486310" r:id="rId14"/>
    <p:sldLayoutId id="2147486311" r:id="rId15"/>
    <p:sldLayoutId id="2147486312" r:id="rId16"/>
    <p:sldLayoutId id="2147486313"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xml"/><Relationship Id="rId1" Type="http://schemas.openxmlformats.org/officeDocument/2006/relationships/slideLayout" Target="../slideLayouts/slideLayout4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0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16.xml"/></Relationships>
</file>

<file path=ppt/slides/_rels/slide10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416.xml"/></Relationships>
</file>

<file path=ppt/slides/_rels/slide10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416.xml"/></Relationships>
</file>

<file path=ppt/slides/_rels/slide106.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xml"/><Relationship Id="rId1" Type="http://schemas.openxmlformats.org/officeDocument/2006/relationships/slideLayout" Target="../slideLayouts/slideLayout4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2.xml"/><Relationship Id="rId1" Type="http://schemas.openxmlformats.org/officeDocument/2006/relationships/tags" Target="../tags/tag4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22.xml"/></Relationships>
</file>

<file path=ppt/slides/_rels/slide1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2.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2.xml"/><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2.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2.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43.png"/></Relationships>
</file>

<file path=ppt/slides/_rels/slide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5.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5.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5.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8.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69.xml"/><Relationship Id="rId5" Type="http://schemas.openxmlformats.org/officeDocument/2006/relationships/image" Target="../media/image155.pn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29.xml"/><Relationship Id="rId1" Type="http://schemas.openxmlformats.org/officeDocument/2006/relationships/slideLayout" Target="../slideLayouts/slideLayout330.xml"/><Relationship Id="rId5" Type="http://schemas.openxmlformats.org/officeDocument/2006/relationships/image" Target="../media/image158.emf"/><Relationship Id="rId4" Type="http://schemas.openxmlformats.org/officeDocument/2006/relationships/image" Target="../media/image157.emf"/></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6.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16.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16.xml"/></Relationships>
</file>

<file path=ppt/slides/_rels/slide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8.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16.xml"/></Relationships>
</file>

<file path=ppt/slides/_rels/slide5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16.xml"/></Relationships>
</file>

<file path=ppt/slides/_rels/slide5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16.xml"/></Relationships>
</file>

<file path=ppt/slides/_rels/slide5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16.xml"/></Relationships>
</file>

<file path=ppt/slides/_rels/slide5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16.xml"/></Relationships>
</file>

<file path=ppt/slides/_rels/slide5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16.xml"/></Relationships>
</file>

<file path=ppt/slides/_rels/slide5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16.xml"/></Relationships>
</file>

<file path=ppt/slides/_rels/slide5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1.png"/><Relationship Id="rId1" Type="http://schemas.openxmlformats.org/officeDocument/2006/relationships/slideLayout" Target="../slideLayouts/slideLayout295.xml"/></Relationships>
</file>

<file path=ppt/slides/_rels/slide7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346.xml"/><Relationship Id="rId4" Type="http://schemas.openxmlformats.org/officeDocument/2006/relationships/image" Target="../media/image166.png"/></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2.xml"/><Relationship Id="rId1" Type="http://schemas.openxmlformats.org/officeDocument/2006/relationships/slideLayout" Target="../slideLayouts/slideLayout365.xml"/><Relationship Id="rId4" Type="http://schemas.microsoft.com/office/2007/relationships/hdphoto" Target="../media/hdphoto5.wdp"/></Relationships>
</file>

<file path=ppt/slides/_rels/slide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365.xml"/><Relationship Id="rId4" Type="http://schemas.openxmlformats.org/officeDocument/2006/relationships/image" Target="../media/image16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8.xml"/></Relationships>
</file>

<file path=ppt/slides/_rels/slide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365.xml"/></Relationships>
</file>

<file path=ppt/slides/_rels/slide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16.xml"/></Relationships>
</file>

<file path=ppt/slides/_rels/slide8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16.xml"/></Relationships>
</file>

<file path=ppt/slides/_rels/slide8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16.xml"/></Relationships>
</file>

<file path=ppt/slides/_rels/slide8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16.xml"/></Relationships>
</file>

<file path=ppt/slides/_rels/slide8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16.xml"/></Relationships>
</file>

<file path=ppt/slides/_rels/slide8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16.xml"/></Relationships>
</file>

<file path=ppt/slides/_rels/slide8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16.xml"/></Relationships>
</file>

<file path=ppt/slides/_rels/slide8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22.xml"/></Relationships>
</file>

<file path=ppt/slides/_rels/slide9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6.xml"/></Relationships>
</file>

<file path=ppt/slides/_rels/slide9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6.xml"/><Relationship Id="rId1" Type="http://schemas.openxmlformats.org/officeDocument/2006/relationships/slideLayout" Target="../slideLayouts/slideLayout365.xml"/><Relationship Id="rId4" Type="http://schemas.microsoft.com/office/2007/relationships/hdphoto" Target="../media/hdphoto9.wdp"/></Relationships>
</file>

<file path=ppt/slides/_rels/slide9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3" name="Rectangle 4">
            <a:extLst>
              <a:ext uri="{FF2B5EF4-FFF2-40B4-BE49-F238E27FC236}">
                <a16:creationId xmlns:a16="http://schemas.microsoft.com/office/drawing/2014/main" id="{683EBF72-8AC5-470E-C7E3-053D62909760}"/>
              </a:ext>
            </a:extLst>
          </p:cNvPr>
          <p:cNvSpPr txBox="1">
            <a:spLocks noChangeArrowheads="1"/>
          </p:cNvSpPr>
          <p:nvPr/>
        </p:nvSpPr>
        <p:spPr bwMode="auto">
          <a:xfrm>
            <a:off x="-26623" y="45359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600" b="1" i="0" u="none" strike="noStrike" kern="0" cap="none" spc="0" normalizeH="0" baseline="0" noProof="0">
                <a:ln>
                  <a:noFill/>
                </a:ln>
                <a:solidFill>
                  <a:srgbClr val="3333FF"/>
                </a:solidFill>
                <a:effectLst/>
                <a:uLnTx/>
                <a:uFillTx/>
                <a:latin typeface="Calibri"/>
                <a:ea typeface="MS PGothic" pitchFamily="34" charset="-128"/>
                <a:cs typeface="Calibri"/>
              </a:rPr>
              <a:t>What </a:t>
            </a: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Clinicians Want to Know: </a:t>
            </a:r>
            <a:b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Optimizing the Management of Metastatic </a:t>
            </a:r>
            <a:b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Triple-Negative Breast Cancer</a:t>
            </a:r>
          </a:p>
        </p:txBody>
      </p:sp>
      <p:sp>
        <p:nvSpPr>
          <p:cNvPr id="5" name="Text Box 6">
            <a:extLst>
              <a:ext uri="{FF2B5EF4-FFF2-40B4-BE49-F238E27FC236}">
                <a16:creationId xmlns:a16="http://schemas.microsoft.com/office/drawing/2014/main" id="{A4F647FE-D26F-CA59-F102-BF281FEAFB09}"/>
              </a:ext>
            </a:extLst>
          </p:cNvPr>
          <p:cNvSpPr txBox="1">
            <a:spLocks noChangeArrowheads="1"/>
          </p:cNvSpPr>
          <p:nvPr/>
        </p:nvSpPr>
        <p:spPr bwMode="auto">
          <a:xfrm>
            <a:off x="0" y="258449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Rectangle 4">
            <a:extLst>
              <a:ext uri="{FF2B5EF4-FFF2-40B4-BE49-F238E27FC236}">
                <a16:creationId xmlns:a16="http://schemas.microsoft.com/office/drawing/2014/main" id="{63271ECD-8FC8-31D5-6CEA-0EC378252036}"/>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2" name="Text Box 6">
            <a:extLst>
              <a:ext uri="{FF2B5EF4-FFF2-40B4-BE49-F238E27FC236}">
                <a16:creationId xmlns:a16="http://schemas.microsoft.com/office/drawing/2014/main" id="{8CDB9EA6-8146-433B-4B15-1EB3580B4813}"/>
              </a:ext>
            </a:extLst>
          </p:cNvPr>
          <p:cNvSpPr txBox="1">
            <a:spLocks noChangeArrowheads="1"/>
          </p:cNvSpPr>
          <p:nvPr/>
        </p:nvSpPr>
        <p:spPr bwMode="auto">
          <a:xfrm>
            <a:off x="0" y="43050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10471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F075-86EB-A8DB-F97B-723450043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6FD7C-195A-AEE3-F409-52817D8A7AA7}"/>
              </a:ext>
            </a:extLst>
          </p:cNvPr>
          <p:cNvSpPr>
            <a:spLocks noGrp="1"/>
          </p:cNvSpPr>
          <p:nvPr>
            <p:ph type="title"/>
          </p:nvPr>
        </p:nvSpPr>
        <p:spPr/>
        <p:txBody>
          <a:bodyPr/>
          <a:lstStyle/>
          <a:p>
            <a:r>
              <a:rPr lang="en-US" dirty="0"/>
              <a:t>Summary of Key First-Line Clinical Trials</a:t>
            </a:r>
          </a:p>
        </p:txBody>
      </p:sp>
      <p:graphicFrame>
        <p:nvGraphicFramePr>
          <p:cNvPr id="6" name="Content Placeholder 7">
            <a:extLst>
              <a:ext uri="{FF2B5EF4-FFF2-40B4-BE49-F238E27FC236}">
                <a16:creationId xmlns:a16="http://schemas.microsoft.com/office/drawing/2014/main" id="{4A77CD38-E7B2-1B8B-1044-9F5BF3987184}"/>
              </a:ext>
            </a:extLst>
          </p:cNvPr>
          <p:cNvGraphicFramePr>
            <a:graphicFrameLocks noGrp="1"/>
          </p:cNvGraphicFramePr>
          <p:nvPr>
            <p:ph idx="1"/>
            <p:extLst>
              <p:ext uri="{D42A27DB-BD31-4B8C-83A1-F6EECF244321}">
                <p14:modId xmlns:p14="http://schemas.microsoft.com/office/powerpoint/2010/main" val="612290008"/>
              </p:ext>
            </p:extLst>
          </p:nvPr>
        </p:nvGraphicFramePr>
        <p:xfrm>
          <a:off x="191344" y="1366121"/>
          <a:ext cx="11809311" cy="4320481"/>
        </p:xfrm>
        <a:graphic>
          <a:graphicData uri="http://schemas.openxmlformats.org/drawingml/2006/table">
            <a:tbl>
              <a:tblPr firstRow="1" bandRow="1">
                <a:tableStyleId>{21E4AEA4-8DFA-4A89-87EB-49C32662AFE0}</a:tableStyleId>
              </a:tblPr>
              <a:tblGrid>
                <a:gridCol w="1296144">
                  <a:extLst>
                    <a:ext uri="{9D8B030D-6E8A-4147-A177-3AD203B41FA5}">
                      <a16:colId xmlns:a16="http://schemas.microsoft.com/office/drawing/2014/main" val="2509153440"/>
                    </a:ext>
                  </a:extLst>
                </a:gridCol>
                <a:gridCol w="936104">
                  <a:extLst>
                    <a:ext uri="{9D8B030D-6E8A-4147-A177-3AD203B41FA5}">
                      <a16:colId xmlns:a16="http://schemas.microsoft.com/office/drawing/2014/main" val="4245549543"/>
                    </a:ext>
                  </a:extLst>
                </a:gridCol>
                <a:gridCol w="1656184">
                  <a:extLst>
                    <a:ext uri="{9D8B030D-6E8A-4147-A177-3AD203B41FA5}">
                      <a16:colId xmlns:a16="http://schemas.microsoft.com/office/drawing/2014/main" val="3270605965"/>
                    </a:ext>
                  </a:extLst>
                </a:gridCol>
                <a:gridCol w="1800200">
                  <a:extLst>
                    <a:ext uri="{9D8B030D-6E8A-4147-A177-3AD203B41FA5}">
                      <a16:colId xmlns:a16="http://schemas.microsoft.com/office/drawing/2014/main" val="740178593"/>
                    </a:ext>
                  </a:extLst>
                </a:gridCol>
                <a:gridCol w="1692187">
                  <a:extLst>
                    <a:ext uri="{9D8B030D-6E8A-4147-A177-3AD203B41FA5}">
                      <a16:colId xmlns:a16="http://schemas.microsoft.com/office/drawing/2014/main" val="2009340024"/>
                    </a:ext>
                  </a:extLst>
                </a:gridCol>
                <a:gridCol w="1476164">
                  <a:extLst>
                    <a:ext uri="{9D8B030D-6E8A-4147-A177-3AD203B41FA5}">
                      <a16:colId xmlns:a16="http://schemas.microsoft.com/office/drawing/2014/main" val="2344732381"/>
                    </a:ext>
                  </a:extLst>
                </a:gridCol>
                <a:gridCol w="1476164">
                  <a:extLst>
                    <a:ext uri="{9D8B030D-6E8A-4147-A177-3AD203B41FA5}">
                      <a16:colId xmlns:a16="http://schemas.microsoft.com/office/drawing/2014/main" val="2224012622"/>
                    </a:ext>
                  </a:extLst>
                </a:gridCol>
                <a:gridCol w="1476164">
                  <a:extLst>
                    <a:ext uri="{9D8B030D-6E8A-4147-A177-3AD203B41FA5}">
                      <a16:colId xmlns:a16="http://schemas.microsoft.com/office/drawing/2014/main" val="2128801216"/>
                    </a:ext>
                  </a:extLst>
                </a:gridCol>
              </a:tblGrid>
              <a:tr h="737643">
                <a:tc>
                  <a:txBody>
                    <a:bodyPr/>
                    <a:lstStyle/>
                    <a:p>
                      <a:r>
                        <a:rPr lang="en-US" dirty="0"/>
                        <a:t>Trial name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Regimen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ORR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mPFS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mOS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739697914"/>
                  </a:ext>
                </a:extLst>
              </a:tr>
              <a:tr h="1053776">
                <a:tc>
                  <a:txBody>
                    <a:bodyPr/>
                    <a:lstStyle/>
                    <a:p>
                      <a:r>
                        <a:rPr lang="en-US" dirty="0"/>
                        <a:t>ASCENT-03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SG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48% vs 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9.7 vs 6.9 </a:t>
                      </a:r>
                    </a:p>
                    <a:p>
                      <a:pPr algn="ctr"/>
                      <a:r>
                        <a:rPr lang="en-US" dirty="0"/>
                        <a:t>(HR 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21.5 vs 20.2 (0.98)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161593917"/>
                  </a:ext>
                </a:extLst>
              </a:tr>
              <a:tr h="737643">
                <a:tc>
                  <a:txBody>
                    <a:bodyPr/>
                    <a:lstStyle/>
                    <a:p>
                      <a:r>
                        <a:rPr lang="en-US" dirty="0"/>
                        <a:t>ASCENT-04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SG + P vs TPC +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60% vs 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11.2 vs 7.8 (HR 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NR vs NR   (HR 0.89)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8246334"/>
                  </a:ext>
                </a:extLst>
              </a:tr>
              <a:tr h="1053776">
                <a:tc>
                  <a:txBody>
                    <a:bodyPr/>
                    <a:lstStyle/>
                    <a:p>
                      <a:r>
                        <a:rPr lang="en-US" dirty="0"/>
                        <a:t>TROPION-Breast02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Dato-</a:t>
                      </a:r>
                      <a:r>
                        <a:rPr lang="en-US" dirty="0" err="1"/>
                        <a:t>DXd</a:t>
                      </a:r>
                      <a:r>
                        <a:rPr lang="en-US" dirty="0"/>
                        <a:t>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63% vs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10.8 vs 5.6 (HR 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23.7 vs 18.7 (HR 0.79)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extLst>
                  <a:ext uri="{0D108BD9-81ED-4DB2-BD59-A6C34878D82A}">
                    <a16:rowId xmlns:a16="http://schemas.microsoft.com/office/drawing/2014/main" val="3513500860"/>
                  </a:ext>
                </a:extLst>
              </a:tr>
              <a:tr h="737643">
                <a:tc>
                  <a:txBody>
                    <a:bodyPr/>
                    <a:lstStyle/>
                    <a:p>
                      <a:r>
                        <a:rPr lang="en-US" dirty="0"/>
                        <a:t>OptiTROP-Breast05</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Sac-TMT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PD-L1+ or </a:t>
                      </a:r>
                      <a:br>
                        <a:rPr lang="en-US" dirty="0"/>
                      </a:b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70.7%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NR</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265847566"/>
                  </a:ext>
                </a:extLst>
              </a:tr>
            </a:tbl>
          </a:graphicData>
        </a:graphic>
      </p:graphicFrame>
      <p:sp>
        <p:nvSpPr>
          <p:cNvPr id="3" name="TextBox 2">
            <a:extLst>
              <a:ext uri="{FF2B5EF4-FFF2-40B4-BE49-F238E27FC236}">
                <a16:creationId xmlns:a16="http://schemas.microsoft.com/office/drawing/2014/main" id="{AF45100C-6923-FE40-6DC7-1C77CA984B01}"/>
              </a:ext>
            </a:extLst>
          </p:cNvPr>
          <p:cNvSpPr txBox="1"/>
          <p:nvPr/>
        </p:nvSpPr>
        <p:spPr>
          <a:xfrm>
            <a:off x="191344" y="5805264"/>
            <a:ext cx="302538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Sac-TMT = </a:t>
            </a:r>
            <a:r>
              <a:rPr lang="en-US" sz="1500" b="0" dirty="0" err="1">
                <a:solidFill>
                  <a:schemeClr val="tx1"/>
                </a:solidFill>
                <a:latin typeface="Calibri" panose="020F0502020204030204" pitchFamily="34" charset="0"/>
                <a:cs typeface="Calibri" panose="020F0502020204030204" pitchFamily="34" charset="0"/>
              </a:rPr>
              <a:t>sacituzumab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tirumotecan</a:t>
            </a:r>
            <a:endParaRPr lang="en-US" sz="15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1045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52B96-A869-7599-159E-3358D0B44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781BE-6415-A7A3-8D62-5AFA48C6622A}"/>
              </a:ext>
            </a:extLst>
          </p:cNvPr>
          <p:cNvSpPr>
            <a:spLocks noGrp="1"/>
          </p:cNvSpPr>
          <p:nvPr>
            <p:ph type="title"/>
          </p:nvPr>
        </p:nvSpPr>
        <p:spPr>
          <a:xfrm>
            <a:off x="912286" y="-1241"/>
            <a:ext cx="10358967" cy="1143000"/>
          </a:xfrm>
        </p:spPr>
        <p:txBody>
          <a:bodyPr/>
          <a:lstStyle/>
          <a:p>
            <a:r>
              <a:rPr lang="en-US" dirty="0"/>
              <a:t>Phase II OptiTROP-Breast05: Duration of Response</a:t>
            </a:r>
          </a:p>
        </p:txBody>
      </p:sp>
      <p:pic>
        <p:nvPicPr>
          <p:cNvPr id="3074" name="Picture 2">
            <a:extLst>
              <a:ext uri="{FF2B5EF4-FFF2-40B4-BE49-F238E27FC236}">
                <a16:creationId xmlns:a16="http://schemas.microsoft.com/office/drawing/2014/main" id="{F68FC5E2-F3E9-9141-5092-246E885029C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34324" y="1052736"/>
            <a:ext cx="10436929" cy="5251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4C924F-380E-DD22-970B-319678FD8488}"/>
              </a:ext>
            </a:extLst>
          </p:cNvPr>
          <p:cNvSpPr txBox="1"/>
          <p:nvPr/>
        </p:nvSpPr>
        <p:spPr>
          <a:xfrm>
            <a:off x="0" y="6557918"/>
            <a:ext cx="3073277" cy="300082"/>
          </a:xfrm>
          <a:prstGeom prst="rect">
            <a:avLst/>
          </a:prstGeom>
          <a:noFill/>
        </p:spPr>
        <p:txBody>
          <a:bodyPr wrap="none" rtlCol="0">
            <a:spAutoFit/>
          </a:bodyPr>
          <a:lstStyle/>
          <a:p>
            <a:pPr defTabSz="685800" fontAlgn="auto">
              <a:lnSpc>
                <a:spcPct val="90000"/>
              </a:lnSpc>
              <a:spcBef>
                <a:spcPts val="750"/>
              </a:spcBef>
              <a:spcAft>
                <a:spcPts val="0"/>
              </a:spcAft>
              <a:buClr>
                <a:srgbClr val="E8931A"/>
              </a:buClr>
              <a:defRPr/>
            </a:pPr>
            <a:r>
              <a:rPr lang="en-US" sz="1500" b="0" dirty="0">
                <a:solidFill>
                  <a:prstClr val="black"/>
                </a:solidFill>
                <a:latin typeface="Calibri" panose="020F0502020204030204" pitchFamily="34" charset="0"/>
                <a:cs typeface="Calibri" panose="020F0502020204030204" pitchFamily="34" charset="0"/>
              </a:rPr>
              <a:t>Yin Y et al. ASCO 2025;Abstract 1019.</a:t>
            </a:r>
          </a:p>
        </p:txBody>
      </p:sp>
    </p:spTree>
    <p:extLst>
      <p:ext uri="{BB962C8B-B14F-4D97-AF65-F5344CB8AC3E}">
        <p14:creationId xmlns:p14="http://schemas.microsoft.com/office/powerpoint/2010/main" val="184205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1B51-AA23-63FA-D4E1-85B0E20CF40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C6A2D7-6DAA-58A9-4AC9-DFC198B68BA7}"/>
              </a:ext>
            </a:extLst>
          </p:cNvPr>
          <p:cNvSpPr/>
          <p:nvPr/>
        </p:nvSpPr>
        <p:spPr bwMode="auto">
          <a:xfrm>
            <a:off x="659396" y="2996952"/>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FEAB0D2-36E0-8611-C97B-9DA3174FC304}"/>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3B9E2B83-7FCA-6A98-F56D-0DD090F553D2}"/>
              </a:ext>
            </a:extLst>
          </p:cNvPr>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Where We Are; Where We’re Heading</a:t>
            </a:r>
          </a:p>
          <a:p>
            <a:pPr marL="98425" indent="0">
              <a:lnSpc>
                <a:spcPct val="100000"/>
              </a:lnSpc>
              <a:spcBef>
                <a:spcPts val="2400"/>
              </a:spcBef>
              <a:spcAft>
                <a:spcPts val="0"/>
              </a:spcAft>
              <a:buNone/>
            </a:pPr>
            <a:r>
              <a:rPr lang="en-US" sz="2500" dirty="0">
                <a:solidFill>
                  <a:schemeClr val="accent2"/>
                </a:solidFill>
              </a:rPr>
              <a:t>Module 1: </a:t>
            </a:r>
            <a:r>
              <a:rPr lang="en-US" sz="2500" dirty="0"/>
              <a:t>First-Line Treatment of BRCA Wild-Type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bg1"/>
                </a:solidFill>
              </a:rPr>
              <a:t>Module 2: First-Line Treatment of BRCA-Mutant Disease</a:t>
            </a:r>
          </a:p>
          <a:p>
            <a:pPr marL="98425" indent="0">
              <a:lnSpc>
                <a:spcPct val="100000"/>
              </a:lnSpc>
              <a:spcBef>
                <a:spcPts val="2400"/>
              </a:spcBef>
              <a:spcAft>
                <a:spcPts val="0"/>
              </a:spcAft>
              <a:buNone/>
            </a:pPr>
            <a:r>
              <a:rPr lang="en-US" sz="2500" dirty="0">
                <a:solidFill>
                  <a:schemeClr val="accent2"/>
                </a:solidFill>
              </a:rPr>
              <a:t>Module 3: </a:t>
            </a:r>
            <a:r>
              <a:rPr lang="en-US" sz="2500" dirty="0"/>
              <a:t>Novel Approaches</a:t>
            </a:r>
          </a:p>
          <a:p>
            <a:pPr marL="98425" indent="0">
              <a:lnSpc>
                <a:spcPct val="100000"/>
              </a:lnSpc>
              <a:spcBef>
                <a:spcPts val="2400"/>
              </a:spcBef>
              <a:spcAft>
                <a:spcPts val="0"/>
              </a:spcAft>
              <a:buNone/>
            </a:pPr>
            <a:r>
              <a:rPr lang="en-US" sz="2500" dirty="0">
                <a:solidFill>
                  <a:schemeClr val="accent2"/>
                </a:solidFill>
              </a:rPr>
              <a:t>Module 4: </a:t>
            </a:r>
            <a:r>
              <a:rPr lang="en-US" sz="2500" dirty="0"/>
              <a:t>ASCO 2026</a:t>
            </a:r>
          </a:p>
        </p:txBody>
      </p:sp>
    </p:spTree>
    <p:custDataLst>
      <p:tags r:id="rId1"/>
    </p:custDataLst>
    <p:extLst>
      <p:ext uri="{BB962C8B-B14F-4D97-AF65-F5344CB8AC3E}">
        <p14:creationId xmlns:p14="http://schemas.microsoft.com/office/powerpoint/2010/main" val="181237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3"/>
            <a:ext cx="107463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a BRCA germline mutation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asymptomatic bone metastases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3916629"/>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1052098755"/>
      </p:ext>
    </p:extLst>
  </p:cSld>
  <p:clrMapOvr>
    <a:masterClrMapping/>
  </p:clrMapOvr>
  <p:transition spd="slow"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a BRCA germline mutation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symptomatic visceral (including liver) metastases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4191000"/>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3259564650"/>
      </p:ext>
    </p:extLst>
  </p:cSld>
  <p:clrMapOvr>
    <a:masterClrMapping/>
  </p:clrMapOvr>
  <p:transition spd="slow"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a BRCA germline mutation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multiple brain metastases requiring SRS</a:t>
            </a:r>
          </a:p>
        </p:txBody>
      </p:sp>
    </p:spTree>
    <p:extLst>
      <p:ext uri="{BB962C8B-B14F-4D97-AF65-F5344CB8AC3E}">
        <p14:creationId xmlns:p14="http://schemas.microsoft.com/office/powerpoint/2010/main" val="4111564956"/>
      </p:ext>
    </p:extLst>
  </p:cSld>
  <p:clrMapOvr>
    <a:masterClrMapping/>
  </p:clrMapOvr>
  <p:transition spd="slow"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with a BRCA germline mutation</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80, PS 2, asymptomatic bone metastases</a:t>
            </a:r>
          </a:p>
        </p:txBody>
      </p:sp>
      <p:sp>
        <p:nvSpPr>
          <p:cNvPr id="6" name="TextBox 5">
            <a:extLst>
              <a:ext uri="{FF2B5EF4-FFF2-40B4-BE49-F238E27FC236}">
                <a16:creationId xmlns:a16="http://schemas.microsoft.com/office/drawing/2014/main" id="{2C43AF3F-84C5-ED45-0F9D-4E4C195BFCFE}"/>
              </a:ext>
            </a:extLst>
          </p:cNvPr>
          <p:cNvSpPr txBox="1"/>
          <p:nvPr/>
        </p:nvSpPr>
        <p:spPr>
          <a:xfrm>
            <a:off x="214659" y="2996952"/>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504575602"/>
      </p:ext>
    </p:extLst>
  </p:cSld>
  <p:clrMapOvr>
    <a:masterClrMapping/>
  </p:clrMapOvr>
  <p:transition spd="slow" advClick="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21B2-2923-52FF-0CBB-38B47354B11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233B3-E676-2A4F-4B92-09E0D6BE11E7}"/>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56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De novo </a:t>
            </a:r>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BRCA-mutant, PD-L1 &gt;10, HER2 2+ (FISH neg)</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Metastases to bone, liver and lymph nodes. History </a:t>
            </a:r>
            <a:r>
              <a:rPr lang="en-US" sz="2200" dirty="0">
                <a:latin typeface="Calibri" panose="020F0502020204030204" pitchFamily="34" charset="0"/>
                <a:ea typeface="Times New Roman" panose="02020603050405020304" pitchFamily="18" charset="0"/>
                <a:cs typeface="Calibri" panose="020F0502020204030204" pitchFamily="34" charset="0"/>
              </a:rPr>
              <a:t>of HTN, HLD.</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Recently started SG + pembrolizumab.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How would you decide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olaparib</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vs </a:t>
            </a:r>
            <a:r>
              <a:rPr lang="en-US" sz="2200" dirty="0">
                <a:latin typeface="Calibri" panose="020F0502020204030204" pitchFamily="34" charset="0"/>
                <a:ea typeface="Times New Roman" panose="02020603050405020304" pitchFamily="18" charset="0"/>
                <a:cs typeface="Calibri" panose="020F0502020204030204" pitchFamily="34" charset="0"/>
              </a:rPr>
              <a:t>SG +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pembrolizumab? </a:t>
            </a:r>
            <a:r>
              <a:rPr lang="en-US" sz="2200" dirty="0">
                <a:latin typeface="Calibri" panose="020F0502020204030204" pitchFamily="34" charset="0"/>
                <a:ea typeface="Times New Roman" panose="02020603050405020304" pitchFamily="18" charset="0"/>
                <a:cs typeface="Calibri" panose="020F0502020204030204" pitchFamily="34" charset="0"/>
              </a:rPr>
              <a:t>W</a:t>
            </a:r>
            <a:r>
              <a:rPr lang="en-US" sz="2200" b="1" dirty="0">
                <a:effectLst/>
                <a:latin typeface="Calibri" panose="020F0502020204030204" pitchFamily="34" charset="0"/>
                <a:ea typeface="Times New Roman" panose="02020603050405020304" pitchFamily="18" charset="0"/>
                <a:cs typeface="Calibri" panose="020F0502020204030204" pitchFamily="34" charset="0"/>
              </a:rPr>
              <a:t>ould you use </a:t>
            </a:r>
            <a:r>
              <a:rPr lang="en-US" sz="2200" dirty="0">
                <a:latin typeface="Calibri" panose="020F0502020204030204" pitchFamily="34" charset="0"/>
                <a:ea typeface="Times New Roman" panose="02020603050405020304" pitchFamily="18" charset="0"/>
                <a:cs typeface="Calibri" panose="020F0502020204030204" pitchFamily="34" charset="0"/>
              </a:rPr>
              <a:t>T-</a:t>
            </a:r>
            <a:r>
              <a:rPr lang="en-US" sz="2200" dirty="0" err="1">
                <a:latin typeface="Calibri" panose="020F0502020204030204" pitchFamily="34" charset="0"/>
                <a:ea typeface="Times New Roman" panose="02020603050405020304" pitchFamily="18" charset="0"/>
                <a:cs typeface="Calibri" panose="020F0502020204030204" pitchFamily="34" charset="0"/>
              </a:rPr>
              <a:t>DXd</a:t>
            </a:r>
            <a:r>
              <a:rPr lang="en-US" sz="2200" dirty="0">
                <a:latin typeface="Calibri" panose="020F0502020204030204" pitchFamily="34" charset="0"/>
                <a:ea typeface="Times New Roman" panose="02020603050405020304" pitchFamily="18" charset="0"/>
                <a:cs typeface="Calibri" panose="020F0502020204030204" pitchFamily="34" charset="0"/>
              </a:rPr>
              <a:t>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after SG in this case? When do you choose </a:t>
            </a:r>
            <a:r>
              <a:rPr lang="en-US" sz="2200" dirty="0">
                <a:latin typeface="Calibri" panose="020F0502020204030204" pitchFamily="34" charset="0"/>
                <a:ea typeface="Times New Roman" panose="02020603050405020304" pitchFamily="18" charset="0"/>
                <a:cs typeface="Calibri" panose="020F0502020204030204" pitchFamily="34" charset="0"/>
              </a:rPr>
              <a:t>Dato-</a:t>
            </a:r>
            <a:r>
              <a:rPr lang="en-US" sz="2200" dirty="0" err="1">
                <a:latin typeface="Calibri" panose="020F0502020204030204" pitchFamily="34" charset="0"/>
                <a:ea typeface="Times New Roman" panose="02020603050405020304" pitchFamily="18" charset="0"/>
                <a:cs typeface="Calibri" panose="020F0502020204030204" pitchFamily="34" charset="0"/>
              </a:rPr>
              <a:t>DXd</a:t>
            </a:r>
            <a:r>
              <a:rPr lang="en-US" sz="2200" b="1" dirty="0">
                <a:latin typeface="Calibri" panose="020F0502020204030204" pitchFamily="34" charset="0"/>
                <a:ea typeface="Times New Roman" panose="02020603050405020304" pitchFamily="18" charset="0"/>
                <a:cs typeface="Calibri" panose="020F0502020204030204" pitchFamily="34" charset="0"/>
              </a:rPr>
              <a:t>?</a:t>
            </a:r>
            <a:endParaRPr lang="en-US" sz="2200" dirty="0">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4BF361-4D88-4EDE-C94A-6C2202CF8330}"/>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185063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D3826-7F90-E840-A18B-248AC85334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EBE871-060A-DEFB-CC95-5583CB5574D1}"/>
              </a:ext>
            </a:extLst>
          </p:cNvPr>
          <p:cNvSpPr>
            <a:spLocks noGrp="1"/>
          </p:cNvSpPr>
          <p:nvPr>
            <p:ph idx="1"/>
          </p:nvPr>
        </p:nvSpPr>
        <p:spPr>
          <a:xfrm>
            <a:off x="877458" y="1628800"/>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69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with metastases to bone, lungs and LN. PALB2-mutation, HER2-ultra-low. History of HTN. </a:t>
            </a:r>
          </a:p>
          <a:p>
            <a:r>
              <a:rPr lang="en-US" sz="2200" dirty="0">
                <a:latin typeface="Calibri" panose="020F0502020204030204" pitchFamily="34" charset="0"/>
                <a:ea typeface="Times New Roman" panose="02020603050405020304" pitchFamily="18" charset="0"/>
                <a:cs typeface="Calibri" panose="020F0502020204030204" pitchFamily="34" charset="0"/>
              </a:rPr>
              <a:t>T</a:t>
            </a:r>
            <a:r>
              <a:rPr lang="en-US" sz="2200" b="1" dirty="0">
                <a:effectLst/>
                <a:latin typeface="Calibri" panose="020F0502020204030204" pitchFamily="34" charset="0"/>
                <a:ea typeface="Times New Roman" panose="02020603050405020304" pitchFamily="18" charset="0"/>
                <a:cs typeface="Calibri" panose="020F0502020204030204" pitchFamily="34" charset="0"/>
              </a:rPr>
              <a:t>riple negative IDC of the R breast cT0N3M0 Stage III/ypT0N0 s/p KN-522 x 1 dose, surgery and RT </a:t>
            </a:r>
            <a:r>
              <a:rPr lang="en-US" sz="2200" dirty="0">
                <a:latin typeface="Calibri" panose="020F0502020204030204" pitchFamily="34" charset="0"/>
                <a:ea typeface="Times New Roman" panose="02020603050405020304" pitchFamily="18" charset="0"/>
                <a:cs typeface="Calibri" panose="020F0502020204030204" pitchFamily="34" charset="0"/>
              </a:rPr>
              <a:t>then developed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metastatic disease.</a:t>
            </a:r>
          </a:p>
          <a:p>
            <a:r>
              <a:rPr lang="en-US" sz="2200" dirty="0">
                <a:latin typeface="Calibri" panose="020F0502020204030204" pitchFamily="34" charset="0"/>
                <a:ea typeface="Times New Roman" panose="02020603050405020304" pitchFamily="18" charset="0"/>
                <a:cs typeface="Calibri" panose="020F0502020204030204" pitchFamily="34" charset="0"/>
              </a:rPr>
              <a:t>Currently on</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latin typeface="Calibri" panose="020F0502020204030204" pitchFamily="34" charset="0"/>
                <a:ea typeface="Times New Roman" panose="02020603050405020304" pitchFamily="18" charset="0"/>
                <a:cs typeface="Calibri" panose="020F0502020204030204" pitchFamily="34" charset="0"/>
              </a:rPr>
              <a:t>olaparib for 18 months.</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solidFill>
                  <a:schemeClr val="tx1"/>
                </a:solidFill>
                <a:latin typeface="Calibri" panose="020F0502020204030204" pitchFamily="34" charset="0"/>
                <a:ea typeface="Times New Roman" panose="02020603050405020304" pitchFamily="18" charset="0"/>
                <a:cs typeface="Calibri" panose="020F0502020204030204" pitchFamily="34" charset="0"/>
              </a:rPr>
              <a:t>S</a:t>
            </a:r>
            <a:r>
              <a:rPr lang="en-US" sz="2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hould she get SG or T-DXd next line? How do you decide?</a:t>
            </a:r>
            <a:r>
              <a:rPr lang="en-US" sz="2200" dirty="0">
                <a:solidFill>
                  <a:schemeClr val="tx1"/>
                </a:solidFill>
                <a:effectLst/>
                <a:latin typeface="Calibri" panose="020F0502020204030204" pitchFamily="34" charset="0"/>
                <a:cs typeface="Calibri" panose="020F0502020204030204" pitchFamily="34" charset="0"/>
              </a:rPr>
              <a:t> </a:t>
            </a:r>
            <a:endParaRPr lang="en-US" sz="2200" dirty="0">
              <a:solidFill>
                <a:schemeClr val="tx1"/>
              </a:solidFill>
              <a:latin typeface="Calibri" panose="020F0502020204030204" pitchFamily="34" charset="0"/>
              <a:cs typeface="Calibri" panose="020F0502020204030204" pitchFamily="34" charset="0"/>
            </a:endParaRPr>
          </a:p>
          <a:p>
            <a:pPr marL="98425" indent="0">
              <a:buNone/>
            </a:pPr>
            <a:endParaRPr lang="en-US" sz="2200" dirty="0"/>
          </a:p>
        </p:txBody>
      </p:sp>
      <p:sp>
        <p:nvSpPr>
          <p:cNvPr id="6" name="TextBox 5">
            <a:extLst>
              <a:ext uri="{FF2B5EF4-FFF2-40B4-BE49-F238E27FC236}">
                <a16:creationId xmlns:a16="http://schemas.microsoft.com/office/drawing/2014/main" id="{388B0614-24C8-BC1C-7566-9CA3D922EDFC}"/>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146847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4C5B-5B1B-9CAD-6CA5-C8EAD115D2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613E0-A891-0322-5FE2-93EA94FB1F67}"/>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45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gBRCA</a:t>
            </a:r>
            <a:r>
              <a:rPr lang="en-US" sz="2200" dirty="0">
                <a:latin typeface="Calibri" panose="020F0502020204030204" pitchFamily="34" charset="0"/>
                <a:cs typeface="Calibri" panose="020F0502020204030204" pitchFamily="34" charset="0"/>
              </a:rPr>
              <a:t>-mutated, PD-L1 CPS 20</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Metastases to bone and lung. History of asthma.</a:t>
            </a:r>
          </a:p>
          <a:p>
            <a:r>
              <a:rPr lang="en-US" sz="2200" dirty="0">
                <a:latin typeface="Calibri" panose="020F0502020204030204" pitchFamily="34" charset="0"/>
                <a:ea typeface="Times New Roman" panose="02020603050405020304" pitchFamily="18" charset="0"/>
                <a:cs typeface="Calibri" panose="020F0502020204030204" pitchFamily="34" charset="0"/>
              </a:rPr>
              <a:t>L</a:t>
            </a:r>
            <a:r>
              <a:rPr lang="en-US" sz="2200" b="1" dirty="0">
                <a:effectLst/>
                <a:latin typeface="Calibri" panose="020F0502020204030204" pitchFamily="34" charset="0"/>
                <a:ea typeface="Times New Roman" panose="02020603050405020304" pitchFamily="18" charset="0"/>
                <a:cs typeface="Calibri" panose="020F0502020204030204" pitchFamily="34" charset="0"/>
              </a:rPr>
              <a:t>ocally advanced stage III, received KN-522 regimen, progressed on pembro maintenance 6 months after completing adjuvant pembro.</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What first line treatment is appropriate?</a:t>
            </a:r>
            <a:r>
              <a:rPr lang="en-US" sz="2200" dirty="0">
                <a:effectLst/>
                <a:latin typeface="Calibri" panose="020F0502020204030204" pitchFamily="34" charset="0"/>
                <a:cs typeface="Calibri" panose="020F0502020204030204" pitchFamily="34" charset="0"/>
              </a:rPr>
              <a:t> Does the time from pembro relapse (6-month interval) play a factor? </a:t>
            </a:r>
          </a:p>
          <a:p>
            <a:pPr marL="98425"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Would you do PARPi or rechallenge with a pembrolizumab regimen (pembro/sacituzumab)? What about </a:t>
            </a:r>
            <a:r>
              <a:rPr lang="en-US" sz="2200" kern="100" dirty="0">
                <a:latin typeface="Calibri" panose="020F0502020204030204" pitchFamily="34" charset="0"/>
                <a:ea typeface="Times New Roman" panose="02020603050405020304" pitchFamily="18" charset="0"/>
                <a:cs typeface="Calibri" panose="020F0502020204030204" pitchFamily="34" charset="0"/>
              </a:rPr>
              <a:t>Dato-</a:t>
            </a:r>
            <a:r>
              <a:rPr lang="en-US" sz="2200" kern="100" dirty="0" err="1">
                <a:latin typeface="Calibri" panose="020F0502020204030204" pitchFamily="34" charset="0"/>
                <a:ea typeface="Times New Roman" panose="02020603050405020304" pitchFamily="18" charset="0"/>
                <a:cs typeface="Calibri" panose="020F0502020204030204" pitchFamily="34" charset="0"/>
              </a:rPr>
              <a:t>DXd</a:t>
            </a:r>
            <a:r>
              <a:rPr lang="en-US" sz="2200" kern="100" dirty="0">
                <a:latin typeface="Calibri" panose="020F0502020204030204" pitchFamily="34" charset="0"/>
                <a:ea typeface="Times New Roman" panose="02020603050405020304" pitchFamily="18" charset="0"/>
                <a:cs typeface="Calibri" panose="020F0502020204030204" pitchFamily="34" charset="0"/>
              </a:rPr>
              <a:t>? </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endParaRPr lang="en-US" sz="2200" dirty="0">
              <a:effectLst/>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1CCBCA6-4A4D-03D0-D3F2-754555AA82E2}"/>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11141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EEB24-2447-555E-C389-11BE1B5553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3FCDD4-6246-EAC5-55F2-232786AE541E}"/>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51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with metastases to brain, liver and lung</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PD-L1 high, BRCA-positive. History of diabetes.</a:t>
            </a:r>
            <a:r>
              <a:rPr lang="en-US" sz="1800" b="1" dirty="0">
                <a:effectLst/>
                <a:latin typeface="Arial" panose="020B0604020202020204" pitchFamily="34" charset="0"/>
                <a:ea typeface="Times New Roman" panose="02020603050405020304" pitchFamily="18" charset="0"/>
              </a:rPr>
              <a:t>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TNBC initially stage 3 2018, received AC-T. Diagnosed stage 4 in 2023, received </a:t>
            </a:r>
            <a:r>
              <a:rPr lang="en-US" sz="2200" b="1" i="1" dirty="0">
                <a:effectLst/>
                <a:latin typeface="Calibri" panose="020F0502020204030204" pitchFamily="34" charset="0"/>
                <a:ea typeface="Times New Roman" panose="02020603050405020304" pitchFamily="18" charset="0"/>
                <a:cs typeface="Calibri" panose="020F0502020204030204" pitchFamily="34" charset="0"/>
              </a:rPr>
              <a:t>nab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paclitaxel x 6 with pembrolizumab </a:t>
            </a:r>
            <a:r>
              <a:rPr lang="en-US" sz="2200" dirty="0">
                <a:latin typeface="Calibri" panose="020F0502020204030204" pitchFamily="34" charset="0"/>
                <a:ea typeface="Times New Roman" panose="02020603050405020304" pitchFamily="18" charset="0"/>
                <a:cs typeface="Calibri" panose="020F0502020204030204" pitchFamily="34" charset="0"/>
              </a:rPr>
              <a:t>and achieved a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CR, she received maintenance pembrolizumab for 2 yrs with no side effects. </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She is in </a:t>
            </a:r>
            <a:r>
              <a:rPr lang="en-US" sz="2200" dirty="0">
                <a:latin typeface="Calibri" panose="020F0502020204030204" pitchFamily="34" charset="0"/>
                <a:ea typeface="Times New Roman" panose="02020603050405020304" pitchFamily="18" charset="0"/>
                <a:cs typeface="Calibri" panose="020F0502020204030204" pitchFamily="34" charset="0"/>
              </a:rPr>
              <a:t>CR — how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long would you continue pembrolizumab? If she has no visible disease, would you offer olaparib?</a:t>
            </a:r>
            <a:r>
              <a:rPr lang="en-US" sz="2200" dirty="0">
                <a:effectLst/>
                <a:latin typeface="Calibri" panose="020F0502020204030204" pitchFamily="34" charset="0"/>
                <a:cs typeface="Calibri" panose="020F0502020204030204" pitchFamily="34" charset="0"/>
              </a:rPr>
              <a:t> </a:t>
            </a:r>
          </a:p>
          <a:p>
            <a:pPr marL="98425"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Role of </a:t>
            </a:r>
            <a:r>
              <a:rPr lang="en-US" sz="2200" b="1" kern="100"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 in this patient?</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endParaRPr lang="en-US" sz="2200" dirty="0">
              <a:effectLst/>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87B46A6-88C7-75DC-8FB0-FABD6EF0B203}"/>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541651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AAB2-A8AA-05E8-AA0A-CEE8B773EA3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B9D0D7-3564-D78D-8451-5EEF03AB9646}"/>
              </a:ext>
            </a:extLst>
          </p:cNvPr>
          <p:cNvSpPr/>
          <p:nvPr/>
        </p:nvSpPr>
        <p:spPr bwMode="auto">
          <a:xfrm>
            <a:off x="659396" y="3717032"/>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F510AF9-DE3D-3CEB-5907-6D631E86A04E}"/>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D37F75D8-038D-0D86-EBA2-02594EFA6A5E}"/>
              </a:ext>
            </a:extLst>
          </p:cNvPr>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Where We Are; Where We’re Heading</a:t>
            </a:r>
          </a:p>
          <a:p>
            <a:pPr marL="98425" indent="0">
              <a:lnSpc>
                <a:spcPct val="100000"/>
              </a:lnSpc>
              <a:spcBef>
                <a:spcPts val="2400"/>
              </a:spcBef>
              <a:spcAft>
                <a:spcPts val="0"/>
              </a:spcAft>
              <a:buNone/>
            </a:pPr>
            <a:r>
              <a:rPr lang="en-US" sz="2500" dirty="0">
                <a:solidFill>
                  <a:schemeClr val="accent2"/>
                </a:solidFill>
              </a:rPr>
              <a:t>Module 1: </a:t>
            </a:r>
            <a:r>
              <a:rPr lang="en-US" sz="2500" dirty="0"/>
              <a:t>First-Line Treatment of BRCA Wild-Type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First-Line Treatment of BRCA-Mutant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bg1"/>
                </a:solidFill>
              </a:rPr>
              <a:t>Module 3: Novel Approaches</a:t>
            </a:r>
          </a:p>
          <a:p>
            <a:pPr marL="98425" indent="0">
              <a:lnSpc>
                <a:spcPct val="100000"/>
              </a:lnSpc>
              <a:spcBef>
                <a:spcPts val="2400"/>
              </a:spcBef>
              <a:spcAft>
                <a:spcPts val="0"/>
              </a:spcAft>
              <a:buNone/>
            </a:pPr>
            <a:r>
              <a:rPr lang="en-US" sz="2500" dirty="0">
                <a:solidFill>
                  <a:schemeClr val="accent2"/>
                </a:solidFill>
              </a:rPr>
              <a:t>Module 4: </a:t>
            </a:r>
            <a:r>
              <a:rPr lang="en-US" sz="2500" dirty="0"/>
              <a:t>ASCO 2026</a:t>
            </a:r>
          </a:p>
        </p:txBody>
      </p:sp>
    </p:spTree>
    <p:custDataLst>
      <p:tags r:id="rId1"/>
    </p:custDataLst>
    <p:extLst>
      <p:ext uri="{BB962C8B-B14F-4D97-AF65-F5344CB8AC3E}">
        <p14:creationId xmlns:p14="http://schemas.microsoft.com/office/powerpoint/2010/main" val="3874754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231FF-5064-64A3-2405-317226691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6CE27-9523-080E-DE60-CFCDA9625FAB}"/>
              </a:ext>
            </a:extLst>
          </p:cNvPr>
          <p:cNvSpPr>
            <a:spLocks noGrp="1"/>
          </p:cNvSpPr>
          <p:nvPr>
            <p:ph type="title"/>
          </p:nvPr>
        </p:nvSpPr>
        <p:spPr/>
        <p:txBody>
          <a:bodyPr/>
          <a:lstStyle/>
          <a:p>
            <a:r>
              <a:rPr lang="en-US" dirty="0"/>
              <a:t>Novel Approaches</a:t>
            </a:r>
          </a:p>
        </p:txBody>
      </p:sp>
      <p:sp>
        <p:nvSpPr>
          <p:cNvPr id="3" name="TextBox 2">
            <a:extLst>
              <a:ext uri="{FF2B5EF4-FFF2-40B4-BE49-F238E27FC236}">
                <a16:creationId xmlns:a16="http://schemas.microsoft.com/office/drawing/2014/main" id="{CCF20CBA-BC2D-3874-B3CD-57801CA1B1A9}"/>
              </a:ext>
            </a:extLst>
          </p:cNvPr>
          <p:cNvSpPr txBox="1"/>
          <p:nvPr/>
        </p:nvSpPr>
        <p:spPr>
          <a:xfrm>
            <a:off x="1268271" y="1370013"/>
            <a:ext cx="964699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Borresman K, et al. Single arm phase II study with abemaciclib and bicalutamide in locoregionally advanced inoperable or metastatic androgen receptor-positive triple-negative breast cancer (ABBICAR). SABCS 2025;Abstract PS5-08-27.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Traina T et al. TBCRC 058: A randomized phase II study of enzalutamide, enzalutamide with mifepristone, and treatment of physician’s choice in patients with androgen receptor-positive metastatic triple-negative or estrogen receptor-low breast cancer (NCT06099769). ASCO 2026; Abstract TPS1162.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lvl="0" defTabSz="914400" fontAlgn="auto">
              <a:spcBef>
                <a:spcPts val="0"/>
              </a:spcBef>
              <a:spcAft>
                <a:spcPts val="0"/>
              </a:spcAft>
              <a:defRPr/>
            </a:pPr>
            <a:r>
              <a:rPr lang="en-US" sz="1800" b="0" dirty="0">
                <a:solidFill>
                  <a:srgbClr val="000000"/>
                </a:solidFill>
                <a:latin typeface="Calibri"/>
                <a:ea typeface="+mn-ea"/>
                <a:cs typeface="+mn-cs"/>
              </a:rPr>
              <a:t>Feasibility study of adjuvant enzalutamide for the treatment of early stage AR(+) triple negative breast cancer. NCT02750358. PI: Tiffany Traina</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71588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39677-299D-D535-0CAA-026DD22C91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3F979-F20E-AC49-A9CE-0EA8491D71E2}"/>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74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with m</a:t>
            </a:r>
            <a:r>
              <a:rPr lang="en-US" sz="2200" b="1" dirty="0">
                <a:effectLst/>
                <a:latin typeface="Calibri" panose="020F0502020204030204" pitchFamily="34" charset="0"/>
                <a:ea typeface="Times New Roman" panose="02020603050405020304" pitchFamily="18" charset="0"/>
                <a:cs typeface="Calibri" panose="020F0502020204030204" pitchFamily="34" charset="0"/>
              </a:rPr>
              <a:t>etastases to bone and lung. History of diabetes, chronic kidney disease.</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Neoadjuvant AC-T chemotherapy 4 years prior to diagnosis of metastatic disease.</a:t>
            </a:r>
            <a:r>
              <a:rPr lang="en-US" sz="1800" b="1" dirty="0">
                <a:effectLst/>
                <a:latin typeface="Arial" panose="020B0604020202020204" pitchFamily="34" charset="0"/>
                <a:ea typeface="Times New Roman" panose="02020603050405020304" pitchFamily="18" charset="0"/>
              </a:rPr>
              <a:t>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On Foundation testing at the time of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she was found to have androgen receptor positivity</a:t>
            </a:r>
            <a:r>
              <a:rPr lang="en-US" sz="2200" b="1" dirty="0">
                <a:latin typeface="Calibri" panose="020F0502020204030204" pitchFamily="34" charset="0"/>
                <a:ea typeface="Times New Roman" panose="02020603050405020304" pitchFamily="18" charset="0"/>
                <a:cs typeface="Calibri" panose="020F0502020204030204" pitchFamily="34" charset="0"/>
              </a:rPr>
              <a:t>.</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Would you consider the use of bicalutamide or enzalutamide in this patient? </a:t>
            </a:r>
          </a:p>
          <a:p>
            <a:pPr marL="98425" indent="0">
              <a:buNone/>
            </a:pPr>
            <a:r>
              <a:rPr lang="en-US" sz="2200" dirty="0">
                <a:effectLst/>
                <a:latin typeface="Calibri" panose="020F0502020204030204" pitchFamily="34" charset="0"/>
                <a:cs typeface="Calibri" panose="020F0502020204030204" pitchFamily="34" charset="0"/>
              </a:rPr>
              <a:t>PD-L1 80% on NGS so could you also consider a single agent immunotherapy on this person? </a:t>
            </a:r>
          </a:p>
        </p:txBody>
      </p:sp>
      <p:sp>
        <p:nvSpPr>
          <p:cNvPr id="6" name="TextBox 5">
            <a:extLst>
              <a:ext uri="{FF2B5EF4-FFF2-40B4-BE49-F238E27FC236}">
                <a16:creationId xmlns:a16="http://schemas.microsoft.com/office/drawing/2014/main" id="{143FCF66-7AA7-CFA2-2A49-27592FBDEAB1}"/>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93901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BFF26-6B69-2E7F-111F-6083954623E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78ED66E-D9B9-D6C2-F49B-031D516631BF}"/>
              </a:ext>
            </a:extLst>
          </p:cNvPr>
          <p:cNvSpPr/>
          <p:nvPr/>
        </p:nvSpPr>
        <p:spPr bwMode="auto">
          <a:xfrm>
            <a:off x="659396" y="4365104"/>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5BEE3D7-A593-E801-822E-F777DD5085E3}"/>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06508053-BB6B-7334-6BCC-A86154626AD9}"/>
              </a:ext>
            </a:extLst>
          </p:cNvPr>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Where We Are; Where We’re Heading</a:t>
            </a:r>
          </a:p>
          <a:p>
            <a:pPr marL="98425" indent="0">
              <a:lnSpc>
                <a:spcPct val="100000"/>
              </a:lnSpc>
              <a:spcBef>
                <a:spcPts val="2400"/>
              </a:spcBef>
              <a:spcAft>
                <a:spcPts val="0"/>
              </a:spcAft>
              <a:buNone/>
            </a:pPr>
            <a:r>
              <a:rPr lang="en-US" sz="2500" dirty="0">
                <a:solidFill>
                  <a:schemeClr val="accent2"/>
                </a:solidFill>
              </a:rPr>
              <a:t>Module 1: </a:t>
            </a:r>
            <a:r>
              <a:rPr lang="en-US" sz="2500" dirty="0"/>
              <a:t>First-Line Treatment of BRCA Wild-Type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First-Line Treatment of BRCA-Mutant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3: </a:t>
            </a:r>
            <a:r>
              <a:rPr lang="en-US" sz="2500" dirty="0"/>
              <a:t>Novel Approaches</a:t>
            </a:r>
          </a:p>
          <a:p>
            <a:pPr marL="98425" indent="0">
              <a:lnSpc>
                <a:spcPct val="100000"/>
              </a:lnSpc>
              <a:spcBef>
                <a:spcPts val="2400"/>
              </a:spcBef>
              <a:spcAft>
                <a:spcPts val="0"/>
              </a:spcAft>
              <a:buNone/>
            </a:pPr>
            <a:r>
              <a:rPr lang="en-US" sz="2500" dirty="0">
                <a:solidFill>
                  <a:schemeClr val="bg1"/>
                </a:solidFill>
              </a:rPr>
              <a:t>Module 4: ASCO 2026</a:t>
            </a:r>
          </a:p>
        </p:txBody>
      </p:sp>
    </p:spTree>
    <p:custDataLst>
      <p:tags r:id="rId1"/>
    </p:custDataLst>
    <p:extLst>
      <p:ext uri="{BB962C8B-B14F-4D97-AF65-F5344CB8AC3E}">
        <p14:creationId xmlns:p14="http://schemas.microsoft.com/office/powerpoint/2010/main" val="56444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029F-E68D-316A-B823-F967C853392E}"/>
              </a:ext>
            </a:extLst>
          </p:cNvPr>
          <p:cNvSpPr>
            <a:spLocks noGrp="1"/>
          </p:cNvSpPr>
          <p:nvPr>
            <p:ph type="title"/>
          </p:nvPr>
        </p:nvSpPr>
        <p:spPr/>
        <p:txBody>
          <a:bodyPr/>
          <a:lstStyle/>
          <a:p>
            <a:r>
              <a:rPr lang="en-US" dirty="0"/>
              <a:t>ASCO 2026 Abstract Titles to Look Out for</a:t>
            </a:r>
          </a:p>
        </p:txBody>
      </p:sp>
      <p:sp>
        <p:nvSpPr>
          <p:cNvPr id="3" name="Content Placeholder 2">
            <a:extLst>
              <a:ext uri="{FF2B5EF4-FFF2-40B4-BE49-F238E27FC236}">
                <a16:creationId xmlns:a16="http://schemas.microsoft.com/office/drawing/2014/main" id="{222051F1-9D15-247B-489E-B1CB3CEA79DA}"/>
              </a:ext>
            </a:extLst>
          </p:cNvPr>
          <p:cNvSpPr>
            <a:spLocks noGrp="1"/>
          </p:cNvSpPr>
          <p:nvPr>
            <p:ph idx="1"/>
          </p:nvPr>
        </p:nvSpPr>
        <p:spPr/>
        <p:txBody>
          <a:bodyPr/>
          <a:lstStyle/>
          <a:p>
            <a:pPr>
              <a:spcBef>
                <a:spcPts val="0"/>
              </a:spcBef>
              <a:spcAft>
                <a:spcPts val="0"/>
              </a:spcAft>
            </a:pPr>
            <a:r>
              <a:rPr lang="en-US" sz="2000" b="0" dirty="0"/>
              <a:t>Schmid P et al. </a:t>
            </a:r>
            <a:r>
              <a:rPr lang="en-US" sz="2000" dirty="0"/>
              <a:t>Neoadjuvant pembrolizumab or placebo plus chemotherapy followed by adjuvant pembrolizumab or placebo for high-risk early-stage TNBC: Final analysis results from the phase 3 KEYNOTE-522 study. </a:t>
            </a:r>
            <a:r>
              <a:rPr lang="en-US" sz="2000" b="0" dirty="0"/>
              <a:t>Abstract 507.</a:t>
            </a:r>
          </a:p>
          <a:p>
            <a:pPr marL="98425" indent="0">
              <a:spcBef>
                <a:spcPts val="0"/>
              </a:spcBef>
              <a:spcAft>
                <a:spcPts val="0"/>
              </a:spcAft>
              <a:buNone/>
            </a:pPr>
            <a:endParaRPr lang="en-US" sz="2000" b="0" dirty="0"/>
          </a:p>
          <a:p>
            <a:pPr>
              <a:spcBef>
                <a:spcPts val="0"/>
              </a:spcBef>
              <a:spcAft>
                <a:spcPts val="0"/>
              </a:spcAft>
            </a:pPr>
            <a:r>
              <a:rPr lang="en-US" sz="2000" b="0" dirty="0"/>
              <a:t>Kalinsky K et al. </a:t>
            </a:r>
            <a:r>
              <a:rPr lang="en-US" sz="2000" dirty="0"/>
              <a:t>Progression-free survival after next line of treatment (PFS2) and subsequent therapies (subs </a:t>
            </a:r>
            <a:r>
              <a:rPr lang="en-US" sz="2000" dirty="0" err="1"/>
              <a:t>tx</a:t>
            </a:r>
            <a:r>
              <a:rPr lang="en-US" sz="2000" dirty="0"/>
              <a:t>) in the ASCENT-04 study of participants (pts) with previously untreated PD-L1+ metastatic triple-negative breast cancer (</a:t>
            </a:r>
            <a:r>
              <a:rPr lang="en-US" sz="2000" dirty="0" err="1"/>
              <a:t>mTNBC</a:t>
            </a:r>
            <a:r>
              <a:rPr lang="en-US" sz="2000" dirty="0"/>
              <a:t>) treated with sacituzumab govitecan (SG) plus pembrolizumab (</a:t>
            </a:r>
            <a:r>
              <a:rPr lang="en-US" sz="2000" dirty="0" err="1"/>
              <a:t>pembro</a:t>
            </a:r>
            <a:r>
              <a:rPr lang="en-US" sz="2000" dirty="0"/>
              <a:t>) vs chemotherapy (chemo) plus </a:t>
            </a:r>
            <a:r>
              <a:rPr lang="en-US" sz="2000" dirty="0" err="1"/>
              <a:t>pembro</a:t>
            </a:r>
            <a:r>
              <a:rPr lang="en-US" sz="2000" dirty="0"/>
              <a:t>. </a:t>
            </a:r>
            <a:r>
              <a:rPr lang="en-US" sz="2000" b="0" dirty="0"/>
              <a:t>Abstract</a:t>
            </a:r>
            <a:r>
              <a:rPr lang="en-US" sz="2000" dirty="0"/>
              <a:t> </a:t>
            </a:r>
            <a:r>
              <a:rPr lang="en-US" sz="2000" b="0" dirty="0"/>
              <a:t>LBA1000.</a:t>
            </a:r>
          </a:p>
          <a:p>
            <a:pPr marL="98425" indent="0">
              <a:spcBef>
                <a:spcPts val="0"/>
              </a:spcBef>
              <a:spcAft>
                <a:spcPts val="0"/>
              </a:spcAft>
              <a:buNone/>
            </a:pPr>
            <a:endParaRPr lang="en-US" sz="2000" b="0" dirty="0"/>
          </a:p>
          <a:p>
            <a:pPr>
              <a:spcBef>
                <a:spcPts val="0"/>
              </a:spcBef>
              <a:spcAft>
                <a:spcPts val="0"/>
              </a:spcAft>
            </a:pPr>
            <a:r>
              <a:rPr lang="en-US" sz="2000" b="0" dirty="0"/>
              <a:t>Hurvitz S et al. </a:t>
            </a:r>
            <a:r>
              <a:rPr lang="en-US" sz="2000" dirty="0"/>
              <a:t>Progression-free survival after next line of treatment (PFS2) and subsequent therapies (subs </a:t>
            </a:r>
            <a:r>
              <a:rPr lang="en-US" sz="2000" dirty="0" err="1"/>
              <a:t>tx</a:t>
            </a:r>
            <a:r>
              <a:rPr lang="en-US" sz="2000" dirty="0"/>
              <a:t>) in the ASCENT-03 study of participants (pts) with previously untreated metastatic triple-negative breast cancer (</a:t>
            </a:r>
            <a:r>
              <a:rPr lang="en-US" sz="2000" dirty="0" err="1"/>
              <a:t>mTNBC</a:t>
            </a:r>
            <a:r>
              <a:rPr lang="en-US" sz="2000" dirty="0"/>
              <a:t>) treated with sacituzumab govitecan (SG) vs chemotherapy (chemo). </a:t>
            </a:r>
            <a:r>
              <a:rPr lang="en-US" sz="2000" b="0" dirty="0"/>
              <a:t>Abstract 1001.</a:t>
            </a:r>
          </a:p>
        </p:txBody>
      </p:sp>
    </p:spTree>
    <p:extLst>
      <p:ext uri="{BB962C8B-B14F-4D97-AF65-F5344CB8AC3E}">
        <p14:creationId xmlns:p14="http://schemas.microsoft.com/office/powerpoint/2010/main" val="1160107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CFEED-B016-966E-7FB4-B05AF9A82C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8A028-17AF-B59A-5163-B9DEF700655E}"/>
              </a:ext>
            </a:extLst>
          </p:cNvPr>
          <p:cNvSpPr>
            <a:spLocks noGrp="1"/>
          </p:cNvSpPr>
          <p:nvPr>
            <p:ph type="title"/>
          </p:nvPr>
        </p:nvSpPr>
        <p:spPr/>
        <p:txBody>
          <a:bodyPr/>
          <a:lstStyle/>
          <a:p>
            <a:r>
              <a:rPr lang="en-US" dirty="0"/>
              <a:t>ASCO 2026 Abstract Titles to Look Out For</a:t>
            </a:r>
          </a:p>
        </p:txBody>
      </p:sp>
      <p:sp>
        <p:nvSpPr>
          <p:cNvPr id="3" name="Content Placeholder 2">
            <a:extLst>
              <a:ext uri="{FF2B5EF4-FFF2-40B4-BE49-F238E27FC236}">
                <a16:creationId xmlns:a16="http://schemas.microsoft.com/office/drawing/2014/main" id="{E2D075E8-0838-B51C-7DCC-7A5F058D5F5E}"/>
              </a:ext>
            </a:extLst>
          </p:cNvPr>
          <p:cNvSpPr>
            <a:spLocks noGrp="1"/>
          </p:cNvSpPr>
          <p:nvPr>
            <p:ph idx="1"/>
          </p:nvPr>
        </p:nvSpPr>
        <p:spPr>
          <a:xfrm>
            <a:off x="912287" y="1416053"/>
            <a:ext cx="10080257" cy="4799013"/>
          </a:xfrm>
        </p:spPr>
        <p:txBody>
          <a:bodyPr/>
          <a:lstStyle/>
          <a:p>
            <a:pPr>
              <a:spcBef>
                <a:spcPts val="0"/>
              </a:spcBef>
              <a:spcAft>
                <a:spcPts val="0"/>
              </a:spcAft>
            </a:pPr>
            <a:r>
              <a:rPr lang="en-US" sz="2000" b="0" dirty="0" err="1"/>
              <a:t>Cescon</a:t>
            </a:r>
            <a:r>
              <a:rPr lang="en-US" sz="2000" b="0" dirty="0"/>
              <a:t> D et al. </a:t>
            </a:r>
            <a:r>
              <a:rPr lang="en-US" sz="2000" dirty="0"/>
              <a:t>First-line datopotamab deruxtecan (Dato-DXd) vs chemotherapy in patients with locally recurrent inoperable or metastatic triple-negative breast cancer (TNBC) for whom immunotherapy was not an option: Additional efficacy endpoints from the TROPION-Breast02 study. </a:t>
            </a:r>
            <a:r>
              <a:rPr lang="en-US" sz="2000" b="0" dirty="0"/>
              <a:t>Abstract 1002.</a:t>
            </a:r>
          </a:p>
          <a:p>
            <a:pPr marL="98425" indent="0">
              <a:spcBef>
                <a:spcPts val="0"/>
              </a:spcBef>
              <a:spcAft>
                <a:spcPts val="0"/>
              </a:spcAft>
              <a:buNone/>
            </a:pPr>
            <a:endParaRPr lang="en-US" sz="2000" b="0" dirty="0"/>
          </a:p>
          <a:p>
            <a:pPr>
              <a:spcBef>
                <a:spcPts val="0"/>
              </a:spcBef>
              <a:spcAft>
                <a:spcPts val="0"/>
              </a:spcAft>
            </a:pPr>
            <a:r>
              <a:rPr lang="en-US" sz="2000" b="0" dirty="0"/>
              <a:t>Tolaney S et al. </a:t>
            </a:r>
            <a:r>
              <a:rPr lang="en-US" sz="2000" dirty="0"/>
              <a:t>ASCENT-04: Analysis of efficacy by biomarker subgroups with sacituzumab govitecan (SG) + pembrolizumab (</a:t>
            </a:r>
            <a:r>
              <a:rPr lang="en-US" sz="2000" dirty="0" err="1"/>
              <a:t>pembro</a:t>
            </a:r>
            <a:r>
              <a:rPr lang="en-US" sz="2000" dirty="0"/>
              <a:t>) vs chemotherapy (chemo) + </a:t>
            </a:r>
            <a:r>
              <a:rPr lang="en-US" sz="2000" dirty="0" err="1"/>
              <a:t>pembro</a:t>
            </a:r>
            <a:r>
              <a:rPr lang="en-US" sz="2000" dirty="0"/>
              <a:t> in participants (pts) with previously untreated PD-L1+ metastatic triple-negative breast cancer (</a:t>
            </a:r>
            <a:r>
              <a:rPr lang="en-US" sz="2000" dirty="0" err="1"/>
              <a:t>mTNBC</a:t>
            </a:r>
            <a:r>
              <a:rPr lang="en-US" sz="2000" dirty="0"/>
              <a:t>). </a:t>
            </a:r>
            <a:r>
              <a:rPr lang="en-US" sz="2000" b="0" dirty="0"/>
              <a:t>Abstract 1013.</a:t>
            </a:r>
          </a:p>
          <a:p>
            <a:pPr marL="98425" indent="0">
              <a:spcBef>
                <a:spcPts val="0"/>
              </a:spcBef>
              <a:spcAft>
                <a:spcPts val="0"/>
              </a:spcAft>
              <a:buNone/>
            </a:pPr>
            <a:endParaRPr lang="en-US" sz="2000" b="0" dirty="0"/>
          </a:p>
          <a:p>
            <a:pPr>
              <a:spcBef>
                <a:spcPts val="0"/>
              </a:spcBef>
              <a:spcAft>
                <a:spcPts val="0"/>
              </a:spcAft>
            </a:pPr>
            <a:r>
              <a:rPr lang="en-US" sz="2000" b="0" dirty="0"/>
              <a:t>Barrios C et al. </a:t>
            </a:r>
            <a:r>
              <a:rPr lang="en-US" sz="2000" dirty="0"/>
              <a:t>ASCENT-03: Efficacy by biomarker subgroup with sacituzumab govitecan (SG) vs chemotherapy (chemo) in participants (pts) with previously untreated advanced triple-negative breast cancer (TNBC) who are not candidates for PD-(L)1 inhibitors (PD-[L]1i). </a:t>
            </a:r>
            <a:r>
              <a:rPr lang="en-US" sz="2000" b="0" dirty="0"/>
              <a:t>Abstract 1014.</a:t>
            </a:r>
          </a:p>
        </p:txBody>
      </p:sp>
    </p:spTree>
    <p:extLst>
      <p:ext uri="{BB962C8B-B14F-4D97-AF65-F5344CB8AC3E}">
        <p14:creationId xmlns:p14="http://schemas.microsoft.com/office/powerpoint/2010/main" val="381872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05FF-59E2-2A83-9C29-ACC197BF7BFB}"/>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994828C3-F3FA-8DDB-4798-EEB6647EFE96}"/>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F206BDC1-5A9C-8FE0-B220-7334D15B7FDC}"/>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53D4012-54CB-CDDB-074F-D55985D464E1}"/>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A3241508-33E3-8A9C-C844-EE3C63B034AC}"/>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A4781EF-88EB-B45D-28E4-FAA0E61D5E5D}"/>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BC869166-F148-AD7E-FCB3-807AB9A8322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200A2CCB-B040-A8E9-BDFE-944C903D7773}"/>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Bladder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83263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9450831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21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C4DD-4CF2-1516-4487-2EDF6E9CAD75}"/>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6F04CE0A-2076-D9D1-101F-C02FA58AFD6B}"/>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78A9808-F1AE-811A-204A-10A3F65F3413}"/>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2861B4B-B613-BA17-24C5-448024F66A32}"/>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62F3218-251E-6B6A-887E-4388FC4E43B9}"/>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EE8A702-E82A-F56D-DD09-228342595B9C}"/>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AA69D688-EA65-68A8-1B4A-043B898519E7}"/>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4126B282-2A65-7B4E-5D54-973A66E957D0}"/>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Bladder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7996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C4DD-4CF2-1516-4487-2EDF6E9CAD75}"/>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6F04CE0A-2076-D9D1-101F-C02FA58AFD6B}"/>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78A9808-F1AE-811A-204A-10A3F65F3413}"/>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2861B4B-B613-BA17-24C5-448024F66A32}"/>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62F3218-251E-6B6A-887E-4388FC4E43B9}"/>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EE8A702-E82A-F56D-DD09-228342595B9C}"/>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AA69D688-EA65-68A8-1B4A-043B898519E7}"/>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4126B282-2A65-7B4E-5D54-973A66E957D0}"/>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50011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287929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3485760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1899270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274252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84237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9214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501271"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Kevin Punie,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ZAS Hospitals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Antwerp, Belgium</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0183" y="1262082"/>
            <a:ext cx="1371600" cy="1371600"/>
          </a:xfrm>
          <a:prstGeom prst="rect">
            <a:avLst/>
          </a:prstGeom>
        </p:spPr>
      </p:pic>
      <p:sp>
        <p:nvSpPr>
          <p:cNvPr id="5" name="Text Box 7">
            <a:extLst>
              <a:ext uri="{FF2B5EF4-FFF2-40B4-BE49-F238E27FC236}">
                <a16:creationId xmlns:a16="http://schemas.microsoft.com/office/drawing/2014/main" id="{0513CBE5-AFB9-EE9B-209B-A7F9A12C2518}"/>
              </a:ext>
            </a:extLst>
          </p:cNvPr>
          <p:cNvSpPr txBox="1">
            <a:spLocks noChangeArrowheads="1"/>
          </p:cNvSpPr>
          <p:nvPr/>
        </p:nvSpPr>
        <p:spPr bwMode="auto">
          <a:xfrm>
            <a:off x="2501271" y="3081319"/>
            <a:ext cx="47616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Tiffany A Traina, MD, FASCO</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Department of Medicine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Section Head</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Triple-Negative Breast Cancer Clinical Research Program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Attending Physician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Breast Medicine Service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7" name="Picture 6">
            <a:extLst>
              <a:ext uri="{FF2B5EF4-FFF2-40B4-BE49-F238E27FC236}">
                <a16:creationId xmlns:a16="http://schemas.microsoft.com/office/drawing/2014/main" id="{166D3136-8DCB-0456-EB41-F2805FA34B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0183" y="3081319"/>
            <a:ext cx="1371600" cy="1371600"/>
          </a:xfrm>
          <a:prstGeom prst="rect">
            <a:avLst/>
          </a:prstGeom>
        </p:spPr>
      </p:pic>
    </p:spTree>
    <p:extLst>
      <p:ext uri="{BB962C8B-B14F-4D97-AF65-F5344CB8AC3E}">
        <p14:creationId xmlns:p14="http://schemas.microsoft.com/office/powerpoint/2010/main" val="405755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8027536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3AF9-6A5B-E7E8-DF33-F43865F93D75}"/>
            </a:ext>
          </a:extLst>
        </p:cNvPr>
        <p:cNvGrpSpPr/>
        <p:nvPr/>
      </p:nvGrpSpPr>
      <p:grpSpPr>
        <a:xfrm>
          <a:off x="0" y="0"/>
          <a:ext cx="0" cy="0"/>
          <a:chOff x="0" y="0"/>
          <a:chExt cx="0" cy="0"/>
        </a:xfrm>
      </p:grpSpPr>
      <p:sp>
        <p:nvSpPr>
          <p:cNvPr id="12" name="Text Box 3">
            <a:extLst>
              <a:ext uri="{FF2B5EF4-FFF2-40B4-BE49-F238E27FC236}">
                <a16:creationId xmlns:a16="http://schemas.microsoft.com/office/drawing/2014/main" id="{0E1A62A9-5A05-C35B-1C75-CA7011524E0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80C934-D9CD-E65D-802A-7876104B0D3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3" name="Rectangle 4">
            <a:extLst>
              <a:ext uri="{FF2B5EF4-FFF2-40B4-BE49-F238E27FC236}">
                <a16:creationId xmlns:a16="http://schemas.microsoft.com/office/drawing/2014/main" id="{683EBF72-8AC5-470E-C7E3-053D62909760}"/>
              </a:ext>
            </a:extLst>
          </p:cNvPr>
          <p:cNvSpPr txBox="1">
            <a:spLocks noChangeArrowheads="1"/>
          </p:cNvSpPr>
          <p:nvPr/>
        </p:nvSpPr>
        <p:spPr bwMode="auto">
          <a:xfrm>
            <a:off x="-26623" y="45359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3600" kern="0" dirty="0"/>
              <a:t>What Clinicians Want to Know: </a:t>
            </a:r>
            <a:br>
              <a:rPr lang="en-US" sz="3600" kern="0" dirty="0"/>
            </a:br>
            <a:r>
              <a:rPr lang="en-US" sz="3600" kern="0" dirty="0"/>
              <a:t>Optimizing the Management of Metastatic </a:t>
            </a:r>
            <a:br>
              <a:rPr lang="en-US" sz="3600" kern="0" dirty="0"/>
            </a:br>
            <a:r>
              <a:rPr lang="en-US" sz="3600" kern="0" dirty="0"/>
              <a:t>Triple-Negative Breast Cancer</a:t>
            </a:r>
          </a:p>
        </p:txBody>
      </p:sp>
      <p:sp>
        <p:nvSpPr>
          <p:cNvPr id="5" name="Text Box 6">
            <a:extLst>
              <a:ext uri="{FF2B5EF4-FFF2-40B4-BE49-F238E27FC236}">
                <a16:creationId xmlns:a16="http://schemas.microsoft.com/office/drawing/2014/main" id="{A4F647FE-D26F-CA59-F102-BF281FEAFB09}"/>
              </a:ext>
            </a:extLst>
          </p:cNvPr>
          <p:cNvSpPr txBox="1">
            <a:spLocks noChangeArrowheads="1"/>
          </p:cNvSpPr>
          <p:nvPr/>
        </p:nvSpPr>
        <p:spPr bwMode="auto">
          <a:xfrm>
            <a:off x="0" y="258449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Rectangle 4">
            <a:extLst>
              <a:ext uri="{FF2B5EF4-FFF2-40B4-BE49-F238E27FC236}">
                <a16:creationId xmlns:a16="http://schemas.microsoft.com/office/drawing/2014/main" id="{63271ECD-8FC8-31D5-6CEA-0EC378252036}"/>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2" name="Text Box 6">
            <a:extLst>
              <a:ext uri="{FF2B5EF4-FFF2-40B4-BE49-F238E27FC236}">
                <a16:creationId xmlns:a16="http://schemas.microsoft.com/office/drawing/2014/main" id="{8CDB9EA6-8146-433B-4B15-1EB3580B4813}"/>
              </a:ext>
            </a:extLst>
          </p:cNvPr>
          <p:cNvSpPr txBox="1">
            <a:spLocks noChangeArrowheads="1"/>
          </p:cNvSpPr>
          <p:nvPr/>
        </p:nvSpPr>
        <p:spPr bwMode="auto">
          <a:xfrm>
            <a:off x="0" y="43050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Kevin Punie, MD</a:t>
            </a:r>
          </a:p>
          <a:p>
            <a:pPr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Tiffany A Traina, MD, FASCO</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97686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84237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92144" y="1262082"/>
            <a:ext cx="1371600" cy="1371600"/>
          </a:xfrm>
          <a:prstGeom prst="rect">
            <a:avLst/>
          </a:prstGeom>
        </p:spPr>
      </p:pic>
      <p:sp>
        <p:nvSpPr>
          <p:cNvPr id="3" name="Text Box 7">
            <a:extLst>
              <a:ext uri="{FF2B5EF4-FFF2-40B4-BE49-F238E27FC236}">
                <a16:creationId xmlns:a16="http://schemas.microsoft.com/office/drawing/2014/main" id="{E89BA94F-879B-2A6E-0358-F4D61EA47E9B}"/>
              </a:ext>
            </a:extLst>
          </p:cNvPr>
          <p:cNvSpPr txBox="1">
            <a:spLocks noChangeArrowheads="1"/>
          </p:cNvSpPr>
          <p:nvPr/>
        </p:nvSpPr>
        <p:spPr bwMode="auto">
          <a:xfrm>
            <a:off x="2501271"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Kevin Punie,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Medical Oncologist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ZAS Hospitals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Antwerp, Belgium</a:t>
            </a:r>
          </a:p>
        </p:txBody>
      </p:sp>
      <p:pic>
        <p:nvPicPr>
          <p:cNvPr id="4" name="Picture 3">
            <a:extLst>
              <a:ext uri="{FF2B5EF4-FFF2-40B4-BE49-F238E27FC236}">
                <a16:creationId xmlns:a16="http://schemas.microsoft.com/office/drawing/2014/main" id="{75A054FC-87BB-7B80-01A7-800B2417550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70183" y="1262082"/>
            <a:ext cx="1371600" cy="1371600"/>
          </a:xfrm>
          <a:prstGeom prst="rect">
            <a:avLst/>
          </a:prstGeom>
        </p:spPr>
      </p:pic>
      <p:sp>
        <p:nvSpPr>
          <p:cNvPr id="5" name="Text Box 7">
            <a:extLst>
              <a:ext uri="{FF2B5EF4-FFF2-40B4-BE49-F238E27FC236}">
                <a16:creationId xmlns:a16="http://schemas.microsoft.com/office/drawing/2014/main" id="{0513CBE5-AFB9-EE9B-209B-A7F9A12C2518}"/>
              </a:ext>
            </a:extLst>
          </p:cNvPr>
          <p:cNvSpPr txBox="1">
            <a:spLocks noChangeArrowheads="1"/>
          </p:cNvSpPr>
          <p:nvPr/>
        </p:nvSpPr>
        <p:spPr bwMode="auto">
          <a:xfrm>
            <a:off x="2501271" y="3081319"/>
            <a:ext cx="476160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Tiffany A Traina, MD, FASCO</a:t>
            </a:r>
            <a:br>
              <a:rPr lang="en-US" sz="1600" dirty="0">
                <a:solidFill>
                  <a:srgbClr val="000000"/>
                </a:solidFill>
                <a:latin typeface="Calibri"/>
              </a:rPr>
            </a:br>
            <a:r>
              <a:rPr lang="en-US" sz="1600" b="0" dirty="0">
                <a:solidFill>
                  <a:srgbClr val="000000"/>
                </a:solidFill>
                <a:latin typeface="Calibri"/>
              </a:rPr>
              <a:t>Vice Chair, Department of Medicine </a:t>
            </a:r>
            <a:br>
              <a:rPr lang="en-US" sz="1600" b="0" dirty="0">
                <a:solidFill>
                  <a:srgbClr val="000000"/>
                </a:solidFill>
                <a:latin typeface="Calibri"/>
              </a:rPr>
            </a:br>
            <a:r>
              <a:rPr lang="en-US" sz="1600" b="0" dirty="0">
                <a:solidFill>
                  <a:srgbClr val="000000"/>
                </a:solidFill>
                <a:latin typeface="Calibri"/>
              </a:rPr>
              <a:t>Section Head</a:t>
            </a:r>
            <a:br>
              <a:rPr lang="en-US" sz="1600" b="0" dirty="0">
                <a:solidFill>
                  <a:srgbClr val="000000"/>
                </a:solidFill>
                <a:latin typeface="Calibri"/>
              </a:rPr>
            </a:br>
            <a:r>
              <a:rPr lang="en-US" sz="1600" b="0" dirty="0">
                <a:solidFill>
                  <a:srgbClr val="000000"/>
                </a:solidFill>
                <a:latin typeface="Calibri"/>
              </a:rPr>
              <a:t>Triple-Negative Breast Cancer Clinical Research Program </a:t>
            </a:r>
            <a:br>
              <a:rPr lang="en-US" sz="1600" b="0" dirty="0">
                <a:solidFill>
                  <a:srgbClr val="000000"/>
                </a:solidFill>
                <a:latin typeface="Calibri"/>
              </a:rPr>
            </a:br>
            <a:r>
              <a:rPr lang="en-US" sz="1600" b="0" dirty="0">
                <a:solidFill>
                  <a:srgbClr val="000000"/>
                </a:solidFill>
                <a:latin typeface="Calibri"/>
              </a:rPr>
              <a:t>Associate Attending Physician </a:t>
            </a:r>
            <a:br>
              <a:rPr lang="en-US" sz="1600" b="0" dirty="0">
                <a:solidFill>
                  <a:srgbClr val="000000"/>
                </a:solidFill>
                <a:latin typeface="Calibri"/>
              </a:rPr>
            </a:br>
            <a:r>
              <a:rPr lang="en-US" sz="1600" b="0" dirty="0">
                <a:solidFill>
                  <a:srgbClr val="000000"/>
                </a:solidFill>
                <a:latin typeface="Calibri"/>
              </a:rPr>
              <a:t>Breast Medicine Service</a:t>
            </a:r>
            <a:br>
              <a:rPr lang="en-US" sz="1600" b="0" dirty="0">
                <a:solidFill>
                  <a:srgbClr val="000000"/>
                </a:solidFill>
                <a:latin typeface="Calibri"/>
              </a:rPr>
            </a:br>
            <a:r>
              <a:rPr lang="en-US" sz="1600" b="0" dirty="0">
                <a:solidFill>
                  <a:srgbClr val="000000"/>
                </a:solidFill>
                <a:latin typeface="Calibri"/>
              </a:rPr>
              <a:t>Memorial Sloan Kettering Cancer Center</a:t>
            </a:r>
            <a:br>
              <a:rPr lang="en-US" sz="1600" b="0" dirty="0">
                <a:solidFill>
                  <a:srgbClr val="000000"/>
                </a:solidFill>
                <a:latin typeface="Calibri"/>
              </a:rPr>
            </a:br>
            <a:r>
              <a:rPr lang="en-US" sz="1600" b="0" dirty="0">
                <a:solidFill>
                  <a:srgbClr val="000000"/>
                </a:solidFill>
                <a:latin typeface="Calibri"/>
              </a:rPr>
              <a:t>Associate Professor</a:t>
            </a:r>
            <a:br>
              <a:rPr lang="en-US" sz="1600" b="0" dirty="0">
                <a:solidFill>
                  <a:srgbClr val="000000"/>
                </a:solidFill>
                <a:latin typeface="Calibri"/>
              </a:rPr>
            </a:br>
            <a:r>
              <a:rPr lang="en-US" sz="1600" b="0" dirty="0">
                <a:solidFill>
                  <a:srgbClr val="000000"/>
                </a:solidFill>
                <a:latin typeface="Calibri"/>
              </a:rPr>
              <a:t>Weill Cornell Medical College </a:t>
            </a:r>
            <a:br>
              <a:rPr lang="en-US" sz="1600" b="0" dirty="0">
                <a:solidFill>
                  <a:srgbClr val="000000"/>
                </a:solidFill>
                <a:latin typeface="Calibri"/>
              </a:rPr>
            </a:b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7" name="Picture 6">
            <a:extLst>
              <a:ext uri="{FF2B5EF4-FFF2-40B4-BE49-F238E27FC236}">
                <a16:creationId xmlns:a16="http://schemas.microsoft.com/office/drawing/2014/main" id="{166D3136-8DCB-0456-EB41-F2805FA34B9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70183" y="3081319"/>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C4DD-4CF2-1516-4487-2EDF6E9CAD75}"/>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6F04CE0A-2076-D9D1-101F-C02FA58AFD6B}"/>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78A9808-F1AE-811A-204A-10A3F65F3413}"/>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2861B4B-B613-BA17-24C5-448024F66A32}"/>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62F3218-251E-6B6A-887E-4388FC4E43B9}"/>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EE8A702-E82A-F56D-DD09-228342595B9C}"/>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AA69D688-EA65-68A8-1B4A-043B898519E7}"/>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4126B282-2A65-7B4E-5D54-973A66E957D0}"/>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Bladder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4978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C4DD-4CF2-1516-4487-2EDF6E9CAD75}"/>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6F04CE0A-2076-D9D1-101F-C02FA58AFD6B}"/>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B78A9808-F1AE-811A-204A-10A3F65F3413}"/>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2861B4B-B613-BA17-24C5-448024F66A32}"/>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C62F3218-251E-6B6A-887E-4388FC4E43B9}"/>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EE8A702-E82A-F56D-DD09-228342595B9C}"/>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AA69D688-EA65-68A8-1B4A-043B898519E7}"/>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4126B282-2A65-7B4E-5D54-973A66E957D0}"/>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10097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999026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043827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Gilead Sciences Inc.</a:t>
            </a:r>
          </a:p>
        </p:txBody>
      </p:sp>
    </p:spTree>
    <p:extLst>
      <p:ext uri="{BB962C8B-B14F-4D97-AF65-F5344CB8AC3E}">
        <p14:creationId xmlns:p14="http://schemas.microsoft.com/office/powerpoint/2010/main" val="3195941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353154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27DEB-0E87-90DB-C116-8174FFEF30BE}"/>
            </a:ext>
          </a:extLst>
        </p:cNvPr>
        <p:cNvGrpSpPr/>
        <p:nvPr/>
      </p:nvGrpSpPr>
      <p:grpSpPr>
        <a:xfrm>
          <a:off x="0" y="0"/>
          <a:ext cx="0" cy="0"/>
          <a:chOff x="0" y="0"/>
          <a:chExt cx="0" cy="0"/>
        </a:xfrm>
      </p:grpSpPr>
      <p:sp>
        <p:nvSpPr>
          <p:cNvPr id="12" name="Text Box 3">
            <a:extLst>
              <a:ext uri="{FF2B5EF4-FFF2-40B4-BE49-F238E27FC236}">
                <a16:creationId xmlns:a16="http://schemas.microsoft.com/office/drawing/2014/main" id="{7EEA1645-2255-B03C-F704-001EA627072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5622DA66-FC7B-AD76-ABD9-E5495599808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3" name="Rectangle 4">
            <a:extLst>
              <a:ext uri="{FF2B5EF4-FFF2-40B4-BE49-F238E27FC236}">
                <a16:creationId xmlns:a16="http://schemas.microsoft.com/office/drawing/2014/main" id="{0E9D60AF-8CB9-AA2D-5916-DC05420443C7}"/>
              </a:ext>
            </a:extLst>
          </p:cNvPr>
          <p:cNvSpPr txBox="1">
            <a:spLocks noChangeArrowheads="1"/>
          </p:cNvSpPr>
          <p:nvPr/>
        </p:nvSpPr>
        <p:spPr bwMode="auto">
          <a:xfrm>
            <a:off x="-26623" y="45359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600" b="1" i="0" u="none" strike="noStrike" kern="0" cap="none" spc="0" normalizeH="0" baseline="0" noProof="0">
                <a:ln>
                  <a:noFill/>
                </a:ln>
                <a:solidFill>
                  <a:srgbClr val="3333FF"/>
                </a:solidFill>
                <a:effectLst/>
                <a:uLnTx/>
                <a:uFillTx/>
                <a:latin typeface="Calibri"/>
                <a:ea typeface="MS PGothic" pitchFamily="34" charset="-128"/>
                <a:cs typeface="Calibri"/>
              </a:rPr>
              <a:t>What </a:t>
            </a: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Clinicians Want to Know: </a:t>
            </a:r>
            <a:b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Optimizing the Management of Metastatic </a:t>
            </a:r>
            <a:b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600" b="1" i="0" u="none" strike="noStrike" kern="0" cap="none" spc="0" normalizeH="0" baseline="0" noProof="0" dirty="0">
                <a:ln>
                  <a:noFill/>
                </a:ln>
                <a:solidFill>
                  <a:srgbClr val="3333FF"/>
                </a:solidFill>
                <a:effectLst/>
                <a:uLnTx/>
                <a:uFillTx/>
                <a:latin typeface="Calibri"/>
                <a:ea typeface="MS PGothic" pitchFamily="34" charset="-128"/>
                <a:cs typeface="Calibri"/>
              </a:rPr>
              <a:t>Triple-Negative Breast Cancer</a:t>
            </a:r>
          </a:p>
        </p:txBody>
      </p:sp>
      <p:sp>
        <p:nvSpPr>
          <p:cNvPr id="5" name="Text Box 6">
            <a:extLst>
              <a:ext uri="{FF2B5EF4-FFF2-40B4-BE49-F238E27FC236}">
                <a16:creationId xmlns:a16="http://schemas.microsoft.com/office/drawing/2014/main" id="{139CA135-7DC0-E495-5AD0-19F0A20C6327}"/>
              </a:ext>
            </a:extLst>
          </p:cNvPr>
          <p:cNvSpPr txBox="1">
            <a:spLocks noChangeArrowheads="1"/>
          </p:cNvSpPr>
          <p:nvPr/>
        </p:nvSpPr>
        <p:spPr bwMode="auto">
          <a:xfrm>
            <a:off x="0" y="258449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Rectangle 4">
            <a:extLst>
              <a:ext uri="{FF2B5EF4-FFF2-40B4-BE49-F238E27FC236}">
                <a16:creationId xmlns:a16="http://schemas.microsoft.com/office/drawing/2014/main" id="{5D7BFB44-73A5-567A-2369-2009026D8291}"/>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2" name="Text Box 6">
            <a:extLst>
              <a:ext uri="{FF2B5EF4-FFF2-40B4-BE49-F238E27FC236}">
                <a16:creationId xmlns:a16="http://schemas.microsoft.com/office/drawing/2014/main" id="{EAB6A5F7-A248-47D7-EA24-88E484B7F056}"/>
              </a:ext>
            </a:extLst>
          </p:cNvPr>
          <p:cNvSpPr txBox="1">
            <a:spLocks noChangeArrowheads="1"/>
          </p:cNvSpPr>
          <p:nvPr/>
        </p:nvSpPr>
        <p:spPr bwMode="auto">
          <a:xfrm>
            <a:off x="0" y="430509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26210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Punie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917907865"/>
              </p:ext>
            </p:extLst>
          </p:nvPr>
        </p:nvGraphicFramePr>
        <p:xfrm>
          <a:off x="1295300" y="1700808"/>
          <a:ext cx="9601398" cy="421368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80586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Eisai Inc, Exact Sciences Corporation, Focus Patient, Gilead Sciences Inc, Lilly, </a:t>
                      </a:r>
                      <a:r>
                        <a:rPr lang="en-US" sz="1800" b="0" dirty="0" err="1">
                          <a:solidFill>
                            <a:schemeClr val="tx1"/>
                          </a:solidFill>
                        </a:rPr>
                        <a:t>Medimix</a:t>
                      </a:r>
                      <a:r>
                        <a:rPr lang="en-US" sz="1800" b="0" dirty="0">
                          <a:solidFill>
                            <a:schemeClr val="tx1"/>
                          </a:solidFill>
                        </a:rPr>
                        <a:t> Specialty Pharmacy, Menarini Group, MSD, Mundipharma, Need, Nordic Group, Novartis, Pfizer Inc, Roche Laboratories Inc, Sanofi, Seagen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2996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773942">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4604939"/>
                  </a:ext>
                </a:extLst>
              </a:tr>
              <a:tr h="429968">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Travel Assistance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908638"/>
                  </a:ext>
                </a:extLst>
              </a:tr>
              <a:tr h="773942">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Medscape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bl>
          </a:graphicData>
        </a:graphic>
      </p:graphicFrame>
    </p:spTree>
    <p:custDataLst>
      <p:tags r:id="rId1"/>
    </p:custDataLst>
    <p:extLst>
      <p:ext uri="{BB962C8B-B14F-4D97-AF65-F5344CB8AC3E}">
        <p14:creationId xmlns:p14="http://schemas.microsoft.com/office/powerpoint/2010/main" val="97704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Traina — Disclosures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extLst>
              <p:ext uri="{D42A27DB-BD31-4B8C-83A1-F6EECF244321}">
                <p14:modId xmlns:p14="http://schemas.microsoft.com/office/powerpoint/2010/main" val="2585265206"/>
              </p:ext>
            </p:extLst>
          </p:nvPr>
        </p:nvGraphicFramePr>
        <p:xfrm>
          <a:off x="1295300" y="1700808"/>
          <a:ext cx="9601398" cy="309634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2167441">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Aktis</a:t>
                      </a:r>
                      <a:r>
                        <a:rPr lang="en-US" sz="1800" b="0" dirty="0">
                          <a:solidFill>
                            <a:schemeClr val="tx1"/>
                          </a:solidFill>
                        </a:rPr>
                        <a:t> Oncology, BioNTech SE, Bristol Myers Squibb, </a:t>
                      </a:r>
                      <a:r>
                        <a:rPr lang="en-US" sz="1800" b="0" dirty="0" err="1">
                          <a:solidFill>
                            <a:schemeClr val="tx1"/>
                          </a:solidFill>
                        </a:rPr>
                        <a:t>Corcept</a:t>
                      </a:r>
                      <a:r>
                        <a:rPr lang="en-US" sz="1800" b="0" dirty="0">
                          <a:solidFill>
                            <a:schemeClr val="tx1"/>
                          </a:solidFill>
                        </a:rPr>
                        <a:t> Therapeutics Inc, Daiichi Sankyo Inc, Ellipses Pharma, Exact Sciences Corporation, Genentech, a member of the Roche Group, Gilead Sciences Inc, Merck, Pfizer Inc, Stemline Therapeutics Inc, </a:t>
                      </a:r>
                      <a:r>
                        <a:rPr lang="en-US" sz="1800" b="0" dirty="0" err="1">
                          <a:solidFill>
                            <a:schemeClr val="tx1"/>
                          </a:solidFill>
                        </a:rPr>
                        <a:t>TerSera</a:t>
                      </a:r>
                      <a:r>
                        <a:rPr lang="en-US" sz="1800" b="0" dirty="0">
                          <a:solidFill>
                            <a:schemeClr val="tx1"/>
                          </a:solidFill>
                        </a:rPr>
                        <a:t> Therapeutics LLC, </a:t>
                      </a:r>
                      <a:r>
                        <a:rPr lang="en-US" sz="1800" b="0" dirty="0" err="1">
                          <a:solidFill>
                            <a:schemeClr val="tx1"/>
                          </a:solidFill>
                        </a:rPr>
                        <a:t>Veracyte</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28903">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BioNTech SE, Daiichi Sankyo Inc, Genentech, a member of the Roche Group,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336513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124827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Gilead Sciences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Where We Are; Where We’re Heading</a:t>
            </a:r>
          </a:p>
          <a:p>
            <a:pPr marL="98425" indent="0">
              <a:lnSpc>
                <a:spcPct val="100000"/>
              </a:lnSpc>
              <a:spcBef>
                <a:spcPts val="2400"/>
              </a:spcBef>
              <a:spcAft>
                <a:spcPts val="0"/>
              </a:spcAft>
              <a:buNone/>
            </a:pPr>
            <a:r>
              <a:rPr lang="en-US" sz="2500" dirty="0">
                <a:solidFill>
                  <a:schemeClr val="accent2"/>
                </a:solidFill>
              </a:rPr>
              <a:t>Module 1: </a:t>
            </a:r>
            <a:r>
              <a:rPr lang="en-US" sz="2500" dirty="0"/>
              <a:t>First-Line Treatment of BRCA Wild-Type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First-Line Treatment of BRCA-Mutant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3: </a:t>
            </a:r>
            <a:r>
              <a:rPr lang="en-US" sz="2500" dirty="0"/>
              <a:t>Novel Approaches</a:t>
            </a:r>
          </a:p>
          <a:p>
            <a:pPr marL="98425" indent="0">
              <a:lnSpc>
                <a:spcPct val="100000"/>
              </a:lnSpc>
              <a:spcBef>
                <a:spcPts val="2400"/>
              </a:spcBef>
              <a:spcAft>
                <a:spcPts val="0"/>
              </a:spcAft>
              <a:buNone/>
            </a:pPr>
            <a:r>
              <a:rPr lang="en-US" sz="2500" dirty="0">
                <a:solidFill>
                  <a:schemeClr val="accent2"/>
                </a:solidFill>
              </a:rPr>
              <a:t>Module 4: </a:t>
            </a:r>
            <a:r>
              <a:rPr lang="en-US" sz="2500" dirty="0"/>
              <a:t>ASCO 2026</a:t>
            </a:r>
          </a:p>
        </p:txBody>
      </p:sp>
    </p:spTree>
    <p:custDataLst>
      <p:tags r:id="rId1"/>
    </p:custDataLst>
    <p:extLst>
      <p:ext uri="{BB962C8B-B14F-4D97-AF65-F5344CB8AC3E}">
        <p14:creationId xmlns:p14="http://schemas.microsoft.com/office/powerpoint/2010/main" val="32176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3865612"/>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465770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lang="en-US" sz="4000" kern="0" dirty="0"/>
              <a:t>April 21</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 to </a:t>
            </a:r>
            <a:r>
              <a:rPr lang="en-US" sz="4000" kern="0" dirty="0"/>
              <a:t>29</a:t>
            </a: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3" name="Rectangle 4">
            <a:extLst>
              <a:ext uri="{FF2B5EF4-FFF2-40B4-BE49-F238E27FC236}">
                <a16:creationId xmlns:a16="http://schemas.microsoft.com/office/drawing/2014/main" id="{4CAE9342-8CC1-B70F-F4DD-6F0BAFCF4361}"/>
              </a:ext>
            </a:extLst>
          </p:cNvPr>
          <p:cNvSpPr txBox="1">
            <a:spLocks noChangeArrowheads="1"/>
          </p:cNvSpPr>
          <p:nvPr/>
        </p:nvSpPr>
        <p:spPr bwMode="auto">
          <a:xfrm>
            <a:off x="0" y="904156"/>
            <a:ext cx="12192000" cy="208823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lang="en-US" sz="4400" kern="0" dirty="0"/>
              <a:t>Optimizing the Management of Metastatic </a:t>
            </a:r>
            <a:br>
              <a:rPr lang="en-US" sz="4400" kern="0" dirty="0"/>
            </a:br>
            <a:r>
              <a:rPr lang="en-US" sz="4400" kern="0" dirty="0"/>
              <a:t>Triple-Negative Breast Cancer</a:t>
            </a:r>
            <a:endParaRPr kumimoji="0" lang="en-US" sz="4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978588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1BB54-EB48-CA84-3CBB-6A52984D96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8621A74-74A3-DDC4-B026-E937B71BCF7F}"/>
              </a:ext>
            </a:extLst>
          </p:cNvPr>
          <p:cNvSpPr/>
          <p:nvPr/>
        </p:nvSpPr>
        <p:spPr bwMode="auto">
          <a:xfrm>
            <a:off x="659396" y="1628800"/>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283ABC9F-F89D-D034-9BB3-A46E2770AE6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39836836-E767-8AED-BBF2-922F601CAF79}"/>
              </a:ext>
            </a:extLst>
          </p:cNvPr>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bg1"/>
                </a:solidFill>
              </a:rPr>
              <a:t>Introduction: Where We Are; Where We’re Heading</a:t>
            </a:r>
          </a:p>
          <a:p>
            <a:pPr marL="98425" indent="0">
              <a:lnSpc>
                <a:spcPct val="100000"/>
              </a:lnSpc>
              <a:spcBef>
                <a:spcPts val="2400"/>
              </a:spcBef>
              <a:spcAft>
                <a:spcPts val="0"/>
              </a:spcAft>
              <a:buNone/>
            </a:pPr>
            <a:r>
              <a:rPr lang="en-US" sz="2500" dirty="0">
                <a:solidFill>
                  <a:schemeClr val="accent2"/>
                </a:solidFill>
              </a:rPr>
              <a:t>Module 1: </a:t>
            </a:r>
            <a:r>
              <a:rPr lang="en-US" sz="2500" dirty="0"/>
              <a:t>First-Line Treatment of BRCA Wild-Type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2: </a:t>
            </a:r>
            <a:r>
              <a:rPr lang="en-US" sz="2500" dirty="0"/>
              <a:t>First-Line Treatment of BRCA-Mutant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3: </a:t>
            </a:r>
            <a:r>
              <a:rPr lang="en-US" sz="2500" dirty="0"/>
              <a:t>Novel Approaches</a:t>
            </a:r>
          </a:p>
          <a:p>
            <a:pPr marL="98425" indent="0">
              <a:lnSpc>
                <a:spcPct val="100000"/>
              </a:lnSpc>
              <a:spcBef>
                <a:spcPts val="2400"/>
              </a:spcBef>
              <a:spcAft>
                <a:spcPts val="0"/>
              </a:spcAft>
              <a:buNone/>
            </a:pPr>
            <a:r>
              <a:rPr lang="en-US" sz="2500" dirty="0">
                <a:solidFill>
                  <a:schemeClr val="accent2"/>
                </a:solidFill>
              </a:rPr>
              <a:t>Module 4: </a:t>
            </a:r>
            <a:r>
              <a:rPr lang="en-US" sz="2500" dirty="0"/>
              <a:t>ASCO 2026</a:t>
            </a:r>
          </a:p>
        </p:txBody>
      </p:sp>
    </p:spTree>
    <p:custDataLst>
      <p:tags r:id="rId1"/>
    </p:custDataLst>
    <p:extLst>
      <p:ext uri="{BB962C8B-B14F-4D97-AF65-F5344CB8AC3E}">
        <p14:creationId xmlns:p14="http://schemas.microsoft.com/office/powerpoint/2010/main" val="3560558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B1F570D-F794-EA44-B709-24B606B04366}"/>
              </a:ext>
            </a:extLst>
          </p:cNvPr>
          <p:cNvSpPr>
            <a:spLocks noGrp="1"/>
          </p:cNvSpPr>
          <p:nvPr>
            <p:ph type="title"/>
          </p:nvPr>
        </p:nvSpPr>
        <p:spPr/>
        <p:txBody>
          <a:bodyPr/>
          <a:lstStyle/>
          <a:p>
            <a:r>
              <a:rPr lang="de-DE" b="1" dirty="0" err="1"/>
              <a:t>Improvement</a:t>
            </a:r>
            <a:r>
              <a:rPr lang="de-DE" b="1" dirty="0"/>
              <a:t> in Survival	</a:t>
            </a:r>
          </a:p>
        </p:txBody>
      </p:sp>
      <p:sp>
        <p:nvSpPr>
          <p:cNvPr id="9" name="Textplatzhalter 8">
            <a:extLst>
              <a:ext uri="{FF2B5EF4-FFF2-40B4-BE49-F238E27FC236}">
                <a16:creationId xmlns:a16="http://schemas.microsoft.com/office/drawing/2014/main" id="{16FEF2E5-5145-C135-E79F-3B226F7C149F}"/>
              </a:ext>
            </a:extLst>
          </p:cNvPr>
          <p:cNvSpPr>
            <a:spLocks noGrp="1"/>
          </p:cNvSpPr>
          <p:nvPr>
            <p:ph type="body" sz="quarter" idx="10"/>
          </p:nvPr>
        </p:nvSpPr>
        <p:spPr>
          <a:xfrm>
            <a:off x="1027017" y="5626410"/>
            <a:ext cx="5762243" cy="322759"/>
          </a:xfrm>
        </p:spPr>
        <p:txBody>
          <a:bodyPr/>
          <a:lstStyle/>
          <a:p>
            <a:r>
              <a:rPr lang="de-DE" dirty="0" err="1"/>
              <a:t>Improvement</a:t>
            </a:r>
            <a:r>
              <a:rPr lang="de-DE" dirty="0"/>
              <a:t> </a:t>
            </a:r>
            <a:r>
              <a:rPr lang="de-DE" dirty="0" err="1"/>
              <a:t>of</a:t>
            </a:r>
            <a:r>
              <a:rPr lang="de-DE" dirty="0"/>
              <a:t> median OS in MBC</a:t>
            </a:r>
          </a:p>
        </p:txBody>
      </p:sp>
      <p:sp>
        <p:nvSpPr>
          <p:cNvPr id="3" name="Fußzeilenplatzhalter 2">
            <a:extLst>
              <a:ext uri="{FF2B5EF4-FFF2-40B4-BE49-F238E27FC236}">
                <a16:creationId xmlns:a16="http://schemas.microsoft.com/office/drawing/2014/main" id="{CFDF5508-C198-E136-71FA-A0C4F92285BC}"/>
              </a:ext>
            </a:extLst>
          </p:cNvPr>
          <p:cNvSpPr>
            <a:spLocks noGrp="1"/>
          </p:cNvSpPr>
          <p:nvPr>
            <p:ph type="ftr" sz="quarter" idx="4294967295"/>
          </p:nvPr>
        </p:nvSpPr>
        <p:spPr>
          <a:xfrm>
            <a:off x="205694" y="6373737"/>
            <a:ext cx="10309906" cy="286504"/>
          </a:xfrm>
          <a:prstGeom prst="rect">
            <a:avLst/>
          </a:prstGeom>
        </p:spPr>
        <p:txBody>
          <a:bodyPr/>
          <a:lstStyle/>
          <a:p>
            <a:pPr marL="0" marR="0" lvl="0" indent="0" algn="l" defTabSz="857448" rtl="0" eaLnBrk="0" fontAlgn="base" latinLnBrk="0" hangingPunct="0">
              <a:lnSpc>
                <a:spcPct val="100000"/>
              </a:lnSpc>
              <a:spcBef>
                <a:spcPct val="50000"/>
              </a:spcBef>
              <a:spcAft>
                <a:spcPct val="0"/>
              </a:spcAft>
              <a:buClrTx/>
              <a:buSzTx/>
              <a:buFontTx/>
              <a:buNone/>
              <a:tabLst/>
              <a:defRPr/>
            </a:pPr>
            <a:r>
              <a:rPr kumimoji="0" lang="de-DE" sz="1400" b="0" i="0" u="none" strike="noStrike" kern="1200" cap="none" spc="0" normalizeH="0" baseline="0" noProof="0" dirty="0">
                <a:ln>
                  <a:noFill/>
                </a:ln>
                <a:solidFill>
                  <a:srgbClr val="646464"/>
                </a:solidFill>
                <a:effectLst/>
                <a:uLnTx/>
                <a:uFillTx/>
                <a:latin typeface="Calibri"/>
                <a:ea typeface="+mn-ea"/>
                <a:cs typeface="+mn-cs"/>
              </a:rPr>
              <a:t>Mod. </a:t>
            </a:r>
            <a:r>
              <a:rPr kumimoji="0" lang="de-DE" sz="1400" b="0" i="0" u="none" strike="noStrike" kern="1200" cap="none" spc="0" normalizeH="0" baseline="0" noProof="0" dirty="0" err="1">
                <a:ln>
                  <a:noFill/>
                </a:ln>
                <a:solidFill>
                  <a:srgbClr val="646464"/>
                </a:solidFill>
                <a:effectLst/>
                <a:uLnTx/>
                <a:uFillTx/>
                <a:latin typeface="Calibri"/>
                <a:ea typeface="+mn-ea"/>
                <a:cs typeface="+mn-cs"/>
              </a:rPr>
              <a:t>Caswell</a:t>
            </a:r>
            <a:r>
              <a:rPr kumimoji="0" lang="de-DE" sz="1400" b="0" i="0" u="none" strike="noStrike" kern="1200" cap="none" spc="0" normalizeH="0" baseline="0" noProof="0" dirty="0">
                <a:ln>
                  <a:noFill/>
                </a:ln>
                <a:solidFill>
                  <a:srgbClr val="646464"/>
                </a:solidFill>
                <a:effectLst/>
                <a:uLnTx/>
                <a:uFillTx/>
                <a:latin typeface="Calibri"/>
                <a:ea typeface="+mn-ea"/>
                <a:cs typeface="+mn-cs"/>
              </a:rPr>
              <a:t>-Jin JL et al. 2022 ASCO Annual Meeting, Oral Abstract Session – Breast Cancer–</a:t>
            </a:r>
            <a:r>
              <a:rPr kumimoji="0" lang="de-DE" sz="1400" b="0" i="0" u="none" strike="noStrike" kern="1200" cap="none" spc="0" normalizeH="0" baseline="0" noProof="0" dirty="0" err="1">
                <a:ln>
                  <a:noFill/>
                </a:ln>
                <a:solidFill>
                  <a:srgbClr val="646464"/>
                </a:solidFill>
                <a:effectLst/>
                <a:uLnTx/>
                <a:uFillTx/>
                <a:latin typeface="Calibri"/>
                <a:ea typeface="+mn-ea"/>
                <a:cs typeface="+mn-cs"/>
              </a:rPr>
              <a:t>Metastatic</a:t>
            </a:r>
            <a:r>
              <a:rPr kumimoji="0" lang="de-DE" sz="1400" b="0" i="0" u="none" strike="noStrike" kern="1200" cap="none" spc="0" normalizeH="0" baseline="0" noProof="0" dirty="0">
                <a:ln>
                  <a:noFill/>
                </a:ln>
                <a:solidFill>
                  <a:srgbClr val="646464"/>
                </a:solidFill>
                <a:effectLst/>
                <a:uLnTx/>
                <a:uFillTx/>
                <a:latin typeface="Calibri"/>
                <a:ea typeface="+mn-ea"/>
                <a:cs typeface="+mn-cs"/>
              </a:rPr>
              <a:t>, Abstract </a:t>
            </a:r>
            <a:r>
              <a:rPr kumimoji="0" lang="de-DE" sz="1400" b="0" i="0" u="none" strike="noStrike" kern="1200" cap="none" spc="0" normalizeH="0" baseline="0" noProof="0" dirty="0" err="1">
                <a:ln>
                  <a:noFill/>
                </a:ln>
                <a:solidFill>
                  <a:srgbClr val="646464"/>
                </a:solidFill>
                <a:effectLst/>
                <a:uLnTx/>
                <a:uFillTx/>
                <a:latin typeface="Calibri"/>
                <a:ea typeface="+mn-ea"/>
                <a:cs typeface="+mn-cs"/>
              </a:rPr>
              <a:t>No</a:t>
            </a:r>
            <a:r>
              <a:rPr kumimoji="0" lang="de-DE" sz="1400" b="0" i="0" u="none" strike="noStrike" kern="1200" cap="none" spc="0" normalizeH="0" baseline="0" noProof="0" dirty="0">
                <a:ln>
                  <a:noFill/>
                </a:ln>
                <a:solidFill>
                  <a:srgbClr val="646464"/>
                </a:solidFill>
                <a:effectLst/>
                <a:uLnTx/>
                <a:uFillTx/>
                <a:latin typeface="Calibri"/>
                <a:ea typeface="+mn-ea"/>
                <a:cs typeface="+mn-cs"/>
              </a:rPr>
              <a:t>. 1008 AND JAMA 2024</a:t>
            </a:r>
          </a:p>
        </p:txBody>
      </p:sp>
      <p:pic>
        <p:nvPicPr>
          <p:cNvPr id="5" name="Inhaltsplatzhalter 4" descr="Ein Bild, das Rauch enthält.&#10;&#10;Automatisch generierte Beschreibung">
            <a:extLst>
              <a:ext uri="{FF2B5EF4-FFF2-40B4-BE49-F238E27FC236}">
                <a16:creationId xmlns:a16="http://schemas.microsoft.com/office/drawing/2014/main" id="{4E0D2556-D8AF-560C-B924-402892C8DC40}"/>
              </a:ext>
            </a:extLst>
          </p:cNvPr>
          <p:cNvPicPr>
            <a:picLocks noGrp="1" noChangeAspect="1"/>
          </p:cNvPicPr>
          <p:nvPr>
            <p:ph sz="quarter" idx="4294967295"/>
          </p:nvPr>
        </p:nvPicPr>
        <p:blipFill>
          <a:blip r:embed="rId2"/>
          <a:stretch>
            <a:fillRect/>
          </a:stretch>
        </p:blipFill>
        <p:spPr>
          <a:xfrm>
            <a:off x="629814" y="3230538"/>
            <a:ext cx="2361713" cy="1895325"/>
          </a:xfrm>
        </p:spPr>
      </p:pic>
      <p:sp>
        <p:nvSpPr>
          <p:cNvPr id="11" name="Textfeld 10">
            <a:extLst>
              <a:ext uri="{FF2B5EF4-FFF2-40B4-BE49-F238E27FC236}">
                <a16:creationId xmlns:a16="http://schemas.microsoft.com/office/drawing/2014/main" id="{40B00BA6-7855-CBE8-8B84-D56CEF780538}"/>
              </a:ext>
            </a:extLst>
          </p:cNvPr>
          <p:cNvSpPr txBox="1"/>
          <p:nvPr/>
        </p:nvSpPr>
        <p:spPr>
          <a:xfrm>
            <a:off x="1833630" y="2096678"/>
            <a:ext cx="1619460" cy="1179554"/>
          </a:xfrm>
          <a:prstGeom prst="rect">
            <a:avLst/>
          </a:prstGeom>
          <a:noFill/>
        </p:spPr>
        <p:txBody>
          <a:bodyPr wrap="square" rtlCol="0">
            <a:spAutoFit/>
          </a:bodyPr>
          <a:lstStyle/>
          <a:p>
            <a:pPr marL="0" marR="0" lvl="0" indent="0" algn="ctr" defTabSz="857448" rtl="0" eaLnBrk="0" fontAlgn="base" latinLnBrk="0" hangingPunct="0">
              <a:lnSpc>
                <a:spcPct val="100000"/>
              </a:lnSpc>
              <a:spcBef>
                <a:spcPts val="563"/>
              </a:spcBef>
              <a:spcAft>
                <a:spcPct val="0"/>
              </a:spcAft>
              <a:buClrTx/>
              <a:buSzTx/>
              <a:buFontTx/>
              <a:buNone/>
              <a:tabLst/>
              <a:defRPr/>
            </a:pPr>
            <a:r>
              <a:rPr kumimoji="0" lang="de-DE" sz="131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ER+/HER2+ MBC</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0" i="0" u="none" strike="noStrike" kern="1200" cap="none" spc="0" normalizeH="0" baseline="0" noProof="0" dirty="0">
                <a:ln>
                  <a:noFill/>
                </a:ln>
                <a:solidFill>
                  <a:srgbClr val="000000"/>
                </a:solidFill>
                <a:effectLst/>
                <a:uLnTx/>
                <a:uFillTx/>
                <a:latin typeface="Arial"/>
                <a:ea typeface="+mn-ea"/>
                <a:cs typeface="+mn-cs"/>
              </a:rPr>
              <a:t>mOS</a:t>
            </a:r>
            <a:r>
              <a:rPr kumimoji="0" lang="de-DE" sz="1313" b="0" i="0" u="none" strike="noStrike" kern="1200" cap="none" spc="0" normalizeH="0" baseline="-25000" noProof="0" dirty="0">
                <a:ln>
                  <a:noFill/>
                </a:ln>
                <a:solidFill>
                  <a:srgbClr val="000000"/>
                </a:solidFill>
                <a:effectLst/>
                <a:uLnTx/>
                <a:uFillTx/>
                <a:latin typeface="Arial"/>
                <a:ea typeface="+mn-ea"/>
                <a:cs typeface="+mn-cs"/>
              </a:rPr>
              <a:t>2019 </a:t>
            </a:r>
            <a:r>
              <a:rPr kumimoji="0" lang="de-DE" sz="1313" b="0" i="0" u="none" strike="noStrike" kern="1200" cap="none" spc="0" normalizeH="0" baseline="0" noProof="0" dirty="0">
                <a:ln>
                  <a:noFill/>
                </a:ln>
                <a:solidFill>
                  <a:srgbClr val="000000"/>
                </a:solidFill>
                <a:effectLst/>
                <a:uLnTx/>
                <a:uFillTx/>
                <a:latin typeface="Arial"/>
                <a:ea typeface="+mn-ea"/>
                <a:cs typeface="+mn-cs"/>
              </a:rPr>
              <a:t>4.8y</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el-GR" sz="1313" b="0" i="0" u="none" strike="noStrike" kern="1200" cap="none" spc="0" normalizeH="0" baseline="0" noProof="0" dirty="0">
                <a:ln>
                  <a:noFill/>
                </a:ln>
                <a:solidFill>
                  <a:srgbClr val="000000"/>
                </a:solidFill>
                <a:effectLst/>
                <a:uLnTx/>
                <a:uFillTx/>
                <a:latin typeface="Arial"/>
                <a:ea typeface="+mn-ea"/>
                <a:cs typeface="+mn-cs"/>
              </a:rPr>
              <a:t>Δ</a:t>
            </a:r>
            <a:r>
              <a:rPr kumimoji="0" lang="de-DE" sz="1313" b="0" i="0" u="none" strike="noStrike" kern="1200" cap="none" spc="0" normalizeH="0" baseline="-25000" noProof="0" dirty="0">
                <a:ln>
                  <a:noFill/>
                </a:ln>
                <a:solidFill>
                  <a:srgbClr val="000000"/>
                </a:solidFill>
                <a:effectLst/>
                <a:uLnTx/>
                <a:uFillTx/>
                <a:latin typeface="Arial"/>
                <a:ea typeface="+mn-ea"/>
                <a:cs typeface="+mn-cs"/>
              </a:rPr>
              <a:t>2000→19 </a:t>
            </a:r>
            <a:r>
              <a:rPr kumimoji="0" lang="de-DE" sz="1313" b="0" i="0" u="none" strike="noStrike" kern="1200" cap="none" spc="0" normalizeH="0" baseline="0" noProof="0" dirty="0">
                <a:ln>
                  <a:noFill/>
                </a:ln>
                <a:solidFill>
                  <a:srgbClr val="000000"/>
                </a:solidFill>
                <a:effectLst/>
                <a:uLnTx/>
                <a:uFillTx/>
                <a:latin typeface="Arial"/>
                <a:ea typeface="+mn-ea"/>
                <a:cs typeface="+mn-cs"/>
              </a:rPr>
              <a:t>2.5y</a:t>
            </a:r>
          </a:p>
          <a:p>
            <a:pPr marL="0" marR="0" lvl="0" indent="0" algn="ctr" defTabSz="857448" rtl="0" eaLnBrk="0" fontAlgn="base" latinLnBrk="0" hangingPunct="0">
              <a:lnSpc>
                <a:spcPct val="100000"/>
              </a:lnSpc>
              <a:spcBef>
                <a:spcPts val="563"/>
              </a:spcBef>
              <a:spcAft>
                <a:spcPct val="0"/>
              </a:spcAft>
              <a:buClrTx/>
              <a:buSzTx/>
              <a:buFontTx/>
              <a:buNone/>
              <a:tabLst/>
              <a:defRPr/>
            </a:pPr>
            <a:endParaRPr kumimoji="0" lang="de-DE" sz="131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feld 11">
            <a:extLst>
              <a:ext uri="{FF2B5EF4-FFF2-40B4-BE49-F238E27FC236}">
                <a16:creationId xmlns:a16="http://schemas.microsoft.com/office/drawing/2014/main" id="{09607E7B-71E1-DD63-3C19-373C090A99ED}"/>
              </a:ext>
            </a:extLst>
          </p:cNvPr>
          <p:cNvSpPr txBox="1"/>
          <p:nvPr/>
        </p:nvSpPr>
        <p:spPr>
          <a:xfrm>
            <a:off x="4527937" y="2096678"/>
            <a:ext cx="1619460" cy="1179554"/>
          </a:xfrm>
          <a:prstGeom prst="rect">
            <a:avLst/>
          </a:prstGeom>
          <a:noFill/>
        </p:spPr>
        <p:txBody>
          <a:bodyPr wrap="square" rtlCol="0">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1" i="0" u="none" strike="noStrike" kern="1200" cap="none" spc="0" normalizeH="0" baseline="0" noProof="0" dirty="0">
                <a:ln>
                  <a:noFill/>
                </a:ln>
                <a:solidFill>
                  <a:srgbClr val="000000"/>
                </a:solidFill>
                <a:effectLst/>
                <a:uLnTx/>
                <a:uFillTx/>
                <a:latin typeface="Arial"/>
                <a:ea typeface="+mn-ea"/>
                <a:cs typeface="+mn-cs"/>
              </a:rPr>
              <a:t>ER-/HER2+ MBC</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0" i="0" u="none" strike="noStrike" kern="1200" cap="none" spc="0" normalizeH="0" baseline="0" noProof="0" dirty="0">
                <a:ln>
                  <a:noFill/>
                </a:ln>
                <a:solidFill>
                  <a:srgbClr val="000000"/>
                </a:solidFill>
                <a:effectLst/>
                <a:uLnTx/>
                <a:uFillTx/>
                <a:latin typeface="Arial"/>
                <a:ea typeface="+mn-ea"/>
                <a:cs typeface="+mn-cs"/>
              </a:rPr>
              <a:t>mOS</a:t>
            </a:r>
            <a:r>
              <a:rPr kumimoji="0" lang="de-DE" sz="1313" b="0" i="0" u="none" strike="noStrike" kern="1200" cap="none" spc="0" normalizeH="0" baseline="-25000" noProof="0" dirty="0">
                <a:ln>
                  <a:noFill/>
                </a:ln>
                <a:solidFill>
                  <a:srgbClr val="000000"/>
                </a:solidFill>
                <a:effectLst/>
                <a:uLnTx/>
                <a:uFillTx/>
                <a:latin typeface="Arial"/>
                <a:ea typeface="+mn-ea"/>
                <a:cs typeface="+mn-cs"/>
              </a:rPr>
              <a:t>2019 </a:t>
            </a:r>
            <a:r>
              <a:rPr kumimoji="0" lang="de-DE" sz="1313" b="0" i="0" u="none" strike="noStrike" kern="1200" cap="none" spc="0" normalizeH="0" baseline="0" noProof="0" dirty="0">
                <a:ln>
                  <a:noFill/>
                </a:ln>
                <a:solidFill>
                  <a:srgbClr val="000000"/>
                </a:solidFill>
                <a:effectLst/>
                <a:uLnTx/>
                <a:uFillTx/>
                <a:latin typeface="Arial"/>
                <a:ea typeface="+mn-ea"/>
                <a:cs typeface="+mn-cs"/>
              </a:rPr>
              <a:t>3.9y</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el-GR" sz="1313" b="0" i="0" u="none" strike="noStrike" kern="1200" cap="none" spc="0" normalizeH="0" baseline="0" noProof="0" dirty="0">
                <a:ln>
                  <a:noFill/>
                </a:ln>
                <a:solidFill>
                  <a:srgbClr val="000000"/>
                </a:solidFill>
                <a:effectLst/>
                <a:uLnTx/>
                <a:uFillTx/>
                <a:latin typeface="Arial"/>
                <a:ea typeface="+mn-ea"/>
                <a:cs typeface="+mn-cs"/>
              </a:rPr>
              <a:t>Δ</a:t>
            </a:r>
            <a:r>
              <a:rPr kumimoji="0" lang="de-DE" sz="1313" b="0" i="0" u="none" strike="noStrike" kern="1200" cap="none" spc="0" normalizeH="0" baseline="-25000" noProof="0" dirty="0">
                <a:ln>
                  <a:noFill/>
                </a:ln>
                <a:solidFill>
                  <a:srgbClr val="000000"/>
                </a:solidFill>
                <a:effectLst/>
                <a:uLnTx/>
                <a:uFillTx/>
                <a:latin typeface="Arial"/>
                <a:ea typeface="+mn-ea"/>
                <a:cs typeface="+mn-cs"/>
              </a:rPr>
              <a:t>2000→19 </a:t>
            </a:r>
            <a:r>
              <a:rPr kumimoji="0" lang="de-DE" sz="1313" b="0" i="0" u="none" strike="noStrike" kern="1200" cap="none" spc="0" normalizeH="0" baseline="0" noProof="0" dirty="0">
                <a:ln>
                  <a:noFill/>
                </a:ln>
                <a:solidFill>
                  <a:srgbClr val="000000"/>
                </a:solidFill>
                <a:effectLst/>
                <a:uLnTx/>
                <a:uFillTx/>
                <a:latin typeface="Arial"/>
                <a:ea typeface="+mn-ea"/>
                <a:cs typeface="+mn-cs"/>
              </a:rPr>
              <a:t>1.7y</a:t>
            </a:r>
          </a:p>
          <a:p>
            <a:pPr marL="0" marR="0" lvl="0" indent="0" algn="ctr" defTabSz="857448" rtl="0" eaLnBrk="0" fontAlgn="base" latinLnBrk="0" hangingPunct="0">
              <a:lnSpc>
                <a:spcPct val="100000"/>
              </a:lnSpc>
              <a:spcBef>
                <a:spcPts val="563"/>
              </a:spcBef>
              <a:spcAft>
                <a:spcPct val="0"/>
              </a:spcAft>
              <a:buClrTx/>
              <a:buSzTx/>
              <a:buFontTx/>
              <a:buNone/>
              <a:tabLst/>
              <a:defRPr/>
            </a:pPr>
            <a:endParaRPr kumimoji="0" lang="de-DE" sz="131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feld 16">
            <a:extLst>
              <a:ext uri="{FF2B5EF4-FFF2-40B4-BE49-F238E27FC236}">
                <a16:creationId xmlns:a16="http://schemas.microsoft.com/office/drawing/2014/main" id="{BCB50007-B2BE-C4D1-3843-C0299B28C7AB}"/>
              </a:ext>
            </a:extLst>
          </p:cNvPr>
          <p:cNvSpPr txBox="1"/>
          <p:nvPr/>
        </p:nvSpPr>
        <p:spPr>
          <a:xfrm>
            <a:off x="7095256" y="2096679"/>
            <a:ext cx="1619460" cy="1179554"/>
          </a:xfrm>
          <a:prstGeom prst="rect">
            <a:avLst/>
          </a:prstGeom>
          <a:noFill/>
        </p:spPr>
        <p:txBody>
          <a:bodyPr wrap="square" rtlCol="0">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1" i="0" u="none" strike="noStrike" kern="1200" cap="none" spc="0" normalizeH="0" baseline="0" noProof="0" dirty="0">
                <a:ln>
                  <a:noFill/>
                </a:ln>
                <a:solidFill>
                  <a:srgbClr val="000000"/>
                </a:solidFill>
                <a:effectLst/>
                <a:uLnTx/>
                <a:uFillTx/>
                <a:latin typeface="Arial"/>
                <a:ea typeface="+mn-ea"/>
                <a:cs typeface="+mn-cs"/>
              </a:rPr>
              <a:t>ER+/HER2- MBC</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0" i="0" u="none" strike="noStrike" kern="1200" cap="none" spc="0" normalizeH="0" baseline="0" noProof="0" dirty="0">
                <a:ln>
                  <a:noFill/>
                </a:ln>
                <a:solidFill>
                  <a:srgbClr val="000000"/>
                </a:solidFill>
                <a:effectLst/>
                <a:uLnTx/>
                <a:uFillTx/>
                <a:latin typeface="Arial"/>
                <a:ea typeface="+mn-ea"/>
                <a:cs typeface="+mn-cs"/>
              </a:rPr>
              <a:t>mOS</a:t>
            </a:r>
            <a:r>
              <a:rPr kumimoji="0" lang="de-DE" sz="1313" b="0" i="0" u="none" strike="noStrike" kern="1200" cap="none" spc="0" normalizeH="0" baseline="-25000" noProof="0" dirty="0">
                <a:ln>
                  <a:noFill/>
                </a:ln>
                <a:solidFill>
                  <a:srgbClr val="000000"/>
                </a:solidFill>
                <a:effectLst/>
                <a:uLnTx/>
                <a:uFillTx/>
                <a:latin typeface="Arial"/>
                <a:ea typeface="+mn-ea"/>
                <a:cs typeface="+mn-cs"/>
              </a:rPr>
              <a:t>2019 </a:t>
            </a:r>
            <a:r>
              <a:rPr kumimoji="0" lang="de-DE" sz="1313" b="0" i="0" u="none" strike="noStrike" kern="1200" cap="none" spc="0" normalizeH="0" baseline="0" noProof="0" dirty="0">
                <a:ln>
                  <a:noFill/>
                </a:ln>
                <a:solidFill>
                  <a:srgbClr val="000000"/>
                </a:solidFill>
                <a:effectLst/>
                <a:uLnTx/>
                <a:uFillTx/>
                <a:latin typeface="Arial"/>
                <a:ea typeface="+mn-ea"/>
                <a:cs typeface="+mn-cs"/>
              </a:rPr>
              <a:t>3.5y</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el-GR" sz="1313" b="0" i="0" u="none" strike="noStrike" kern="1200" cap="none" spc="0" normalizeH="0" baseline="0" noProof="0" dirty="0">
                <a:ln>
                  <a:noFill/>
                </a:ln>
                <a:solidFill>
                  <a:srgbClr val="000000"/>
                </a:solidFill>
                <a:effectLst/>
                <a:uLnTx/>
                <a:uFillTx/>
                <a:latin typeface="Arial"/>
                <a:ea typeface="+mn-ea"/>
                <a:cs typeface="+mn-cs"/>
              </a:rPr>
              <a:t>Δ</a:t>
            </a:r>
            <a:r>
              <a:rPr kumimoji="0" lang="de-DE" sz="1313" b="0" i="0" u="none" strike="noStrike" kern="1200" cap="none" spc="0" normalizeH="0" baseline="-25000" noProof="0" dirty="0">
                <a:ln>
                  <a:noFill/>
                </a:ln>
                <a:solidFill>
                  <a:srgbClr val="000000"/>
                </a:solidFill>
                <a:effectLst/>
                <a:uLnTx/>
                <a:uFillTx/>
                <a:latin typeface="Arial"/>
                <a:ea typeface="+mn-ea"/>
                <a:cs typeface="+mn-cs"/>
              </a:rPr>
              <a:t>2000→19 </a:t>
            </a:r>
            <a:r>
              <a:rPr kumimoji="0" lang="de-DE" sz="1313" b="0" i="0" u="none" strike="noStrike" kern="1200" cap="none" spc="0" normalizeH="0" baseline="0" noProof="0" dirty="0">
                <a:ln>
                  <a:noFill/>
                </a:ln>
                <a:solidFill>
                  <a:srgbClr val="000000"/>
                </a:solidFill>
                <a:effectLst/>
                <a:uLnTx/>
                <a:uFillTx/>
                <a:latin typeface="Arial"/>
                <a:ea typeface="+mn-ea"/>
                <a:cs typeface="+mn-cs"/>
              </a:rPr>
              <a:t>1.5y</a:t>
            </a:r>
          </a:p>
          <a:p>
            <a:pPr marL="0" marR="0" lvl="0" indent="0" algn="ctr" defTabSz="857448" rtl="0" eaLnBrk="0" fontAlgn="base" latinLnBrk="0" hangingPunct="0">
              <a:lnSpc>
                <a:spcPct val="100000"/>
              </a:lnSpc>
              <a:spcBef>
                <a:spcPts val="563"/>
              </a:spcBef>
              <a:spcAft>
                <a:spcPct val="0"/>
              </a:spcAft>
              <a:buClrTx/>
              <a:buSzTx/>
              <a:buFontTx/>
              <a:buNone/>
              <a:tabLst/>
              <a:defRPr/>
            </a:pPr>
            <a:endParaRPr kumimoji="0" lang="de-DE" sz="131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feld 17">
            <a:extLst>
              <a:ext uri="{FF2B5EF4-FFF2-40B4-BE49-F238E27FC236}">
                <a16:creationId xmlns:a16="http://schemas.microsoft.com/office/drawing/2014/main" id="{13A384E1-CC12-E862-8938-819A9279F294}"/>
              </a:ext>
            </a:extLst>
          </p:cNvPr>
          <p:cNvSpPr txBox="1"/>
          <p:nvPr/>
        </p:nvSpPr>
        <p:spPr>
          <a:xfrm>
            <a:off x="9691996" y="2096678"/>
            <a:ext cx="1619460" cy="1179554"/>
          </a:xfrm>
          <a:prstGeom prst="rect">
            <a:avLst/>
          </a:prstGeom>
          <a:noFill/>
        </p:spPr>
        <p:txBody>
          <a:bodyPr wrap="square" rtlCol="0">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1" i="0" u="none" strike="noStrike" kern="1200" cap="none" spc="0" normalizeH="0" baseline="0" noProof="0" dirty="0">
                <a:ln>
                  <a:noFill/>
                </a:ln>
                <a:solidFill>
                  <a:srgbClr val="000000"/>
                </a:solidFill>
                <a:effectLst/>
                <a:uLnTx/>
                <a:uFillTx/>
                <a:latin typeface="Arial"/>
                <a:ea typeface="+mn-ea"/>
                <a:cs typeface="+mn-cs"/>
              </a:rPr>
              <a:t>ER-/HER2- MBC</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1313" b="0" i="0" u="none" strike="noStrike" kern="1200" cap="none" spc="0" normalizeH="0" baseline="0" noProof="0" dirty="0">
                <a:ln>
                  <a:noFill/>
                </a:ln>
                <a:solidFill>
                  <a:srgbClr val="000000"/>
                </a:solidFill>
                <a:effectLst/>
                <a:uLnTx/>
                <a:uFillTx/>
                <a:latin typeface="Arial"/>
                <a:ea typeface="+mn-ea"/>
                <a:cs typeface="+mn-cs"/>
              </a:rPr>
              <a:t>mOS</a:t>
            </a:r>
            <a:r>
              <a:rPr kumimoji="0" lang="de-DE" sz="1313" b="0" i="0" u="none" strike="noStrike" kern="1200" cap="none" spc="0" normalizeH="0" baseline="-25000" noProof="0" dirty="0">
                <a:ln>
                  <a:noFill/>
                </a:ln>
                <a:solidFill>
                  <a:srgbClr val="000000"/>
                </a:solidFill>
                <a:effectLst/>
                <a:uLnTx/>
                <a:uFillTx/>
                <a:latin typeface="Arial"/>
                <a:ea typeface="+mn-ea"/>
                <a:cs typeface="+mn-cs"/>
              </a:rPr>
              <a:t>2019 </a:t>
            </a:r>
            <a:r>
              <a:rPr kumimoji="0" lang="de-DE" sz="1313" b="0" i="0" u="none" strike="noStrike" kern="1200" cap="none" spc="0" normalizeH="0" baseline="0" noProof="0" dirty="0">
                <a:ln>
                  <a:noFill/>
                </a:ln>
                <a:solidFill>
                  <a:srgbClr val="000000"/>
                </a:solidFill>
                <a:effectLst/>
                <a:uLnTx/>
                <a:uFillTx/>
                <a:latin typeface="Arial"/>
                <a:ea typeface="+mn-ea"/>
                <a:cs typeface="+mn-cs"/>
              </a:rPr>
              <a:t>1.8y</a:t>
            </a:r>
          </a:p>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el-GR" sz="1313" b="0" i="0" u="none" strike="noStrike" kern="1200" cap="none" spc="0" normalizeH="0" baseline="0" noProof="0" dirty="0">
                <a:ln>
                  <a:noFill/>
                </a:ln>
                <a:solidFill>
                  <a:srgbClr val="000000"/>
                </a:solidFill>
                <a:effectLst/>
                <a:uLnTx/>
                <a:uFillTx/>
                <a:latin typeface="Arial"/>
                <a:ea typeface="+mn-ea"/>
                <a:cs typeface="+mn-cs"/>
              </a:rPr>
              <a:t>Δ</a:t>
            </a:r>
            <a:r>
              <a:rPr kumimoji="0" lang="de-DE" sz="1313" b="0" i="0" u="none" strike="noStrike" kern="1200" cap="none" spc="0" normalizeH="0" baseline="-25000" noProof="0" dirty="0">
                <a:ln>
                  <a:noFill/>
                </a:ln>
                <a:solidFill>
                  <a:srgbClr val="000000"/>
                </a:solidFill>
                <a:effectLst/>
                <a:uLnTx/>
                <a:uFillTx/>
                <a:latin typeface="Arial"/>
                <a:ea typeface="+mn-ea"/>
                <a:cs typeface="+mn-cs"/>
              </a:rPr>
              <a:t>2000→19 </a:t>
            </a:r>
            <a:r>
              <a:rPr kumimoji="0" lang="de-DE" sz="1313" b="0" i="0" u="none" strike="noStrike" kern="1200" cap="none" spc="0" normalizeH="0" baseline="0" noProof="0" dirty="0">
                <a:ln>
                  <a:noFill/>
                </a:ln>
                <a:solidFill>
                  <a:srgbClr val="000000"/>
                </a:solidFill>
                <a:effectLst/>
                <a:uLnTx/>
                <a:uFillTx/>
                <a:latin typeface="Arial"/>
                <a:ea typeface="+mn-ea"/>
                <a:cs typeface="+mn-cs"/>
              </a:rPr>
              <a:t>0.6y</a:t>
            </a:r>
          </a:p>
          <a:p>
            <a:pPr marL="0" marR="0" lvl="0" indent="0" algn="ctr" defTabSz="857448" rtl="0" eaLnBrk="0" fontAlgn="base" latinLnBrk="0" hangingPunct="0">
              <a:lnSpc>
                <a:spcPct val="100000"/>
              </a:lnSpc>
              <a:spcBef>
                <a:spcPts val="563"/>
              </a:spcBef>
              <a:spcAft>
                <a:spcPct val="0"/>
              </a:spcAft>
              <a:buClrTx/>
              <a:buSzTx/>
              <a:buFontTx/>
              <a:buNone/>
              <a:tabLst/>
              <a:defRPr/>
            </a:pPr>
            <a:endParaRPr kumimoji="0" lang="de-DE" sz="131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feld 23">
            <a:extLst>
              <a:ext uri="{FF2B5EF4-FFF2-40B4-BE49-F238E27FC236}">
                <a16:creationId xmlns:a16="http://schemas.microsoft.com/office/drawing/2014/main" id="{B7BB80DF-A531-E323-A429-6F9CEB733743}"/>
              </a:ext>
            </a:extLst>
          </p:cNvPr>
          <p:cNvSpPr txBox="1"/>
          <p:nvPr/>
        </p:nvSpPr>
        <p:spPr>
          <a:xfrm rot="16200000">
            <a:off x="-629722" y="3902197"/>
            <a:ext cx="2264450"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Arial"/>
                <a:ea typeface="+mn-ea"/>
                <a:cs typeface="+mn-cs"/>
              </a:rPr>
              <a:t>Median </a:t>
            </a:r>
            <a:r>
              <a:rPr kumimoji="0" lang="de-DE" sz="844" b="1" i="0" u="none" strike="noStrike" kern="1200" cap="none" spc="0" normalizeH="0" baseline="0" noProof="0" dirty="0" err="1">
                <a:ln>
                  <a:noFill/>
                </a:ln>
                <a:solidFill>
                  <a:srgbClr val="000000"/>
                </a:solidFill>
                <a:effectLst/>
                <a:uLnTx/>
                <a:uFillTx/>
                <a:latin typeface="Arial"/>
                <a:ea typeface="+mn-ea"/>
                <a:cs typeface="+mn-cs"/>
              </a:rPr>
              <a:t>survival</a:t>
            </a:r>
            <a:r>
              <a:rPr kumimoji="0" lang="de-DE" sz="844" b="1" i="0" u="none" strike="noStrike" kern="1200" cap="none" spc="0" normalizeH="0" baseline="0" noProof="0" dirty="0">
                <a:ln>
                  <a:noFill/>
                </a:ln>
                <a:solidFill>
                  <a:srgbClr val="000000"/>
                </a:solidFill>
                <a:effectLst/>
                <a:uLnTx/>
                <a:uFillTx/>
                <a:latin typeface="Arial"/>
                <a:ea typeface="+mn-ea"/>
                <a:cs typeface="+mn-cs"/>
              </a:rPr>
              <a:t> after </a:t>
            </a:r>
            <a:r>
              <a:rPr kumimoji="0" lang="de-DE" sz="844" b="1" i="0" u="none" strike="noStrike" kern="1200" cap="none" spc="0" normalizeH="0" baseline="0" noProof="0" dirty="0" err="1">
                <a:ln>
                  <a:noFill/>
                </a:ln>
                <a:solidFill>
                  <a:srgbClr val="000000"/>
                </a:solidFill>
                <a:effectLst/>
                <a:uLnTx/>
                <a:uFillTx/>
                <a:latin typeface="Arial"/>
                <a:ea typeface="+mn-ea"/>
                <a:cs typeface="+mn-cs"/>
              </a:rPr>
              <a:t>metastasis</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1" i="0" u="none" strike="noStrike" kern="1200" cap="none" spc="0" normalizeH="0" baseline="0" noProof="0" dirty="0">
                <a:ln>
                  <a:noFill/>
                </a:ln>
                <a:solidFill>
                  <a:srgbClr val="000000"/>
                </a:solidFill>
                <a:effectLst/>
                <a:uLnTx/>
                <a:uFillTx/>
                <a:latin typeface="Arial"/>
                <a:ea typeface="+mn-ea"/>
                <a:cs typeface="+mn-cs"/>
              </a:rPr>
              <a:t>)</a:t>
            </a:r>
          </a:p>
        </p:txBody>
      </p:sp>
      <p:sp>
        <p:nvSpPr>
          <p:cNvPr id="25" name="Textfeld 24">
            <a:extLst>
              <a:ext uri="{FF2B5EF4-FFF2-40B4-BE49-F238E27FC236}">
                <a16:creationId xmlns:a16="http://schemas.microsoft.com/office/drawing/2014/main" id="{D2B1785F-65E2-57AA-D291-27DFC69D2A2A}"/>
              </a:ext>
            </a:extLst>
          </p:cNvPr>
          <p:cNvSpPr txBox="1"/>
          <p:nvPr/>
        </p:nvSpPr>
        <p:spPr>
          <a:xfrm rot="16200000">
            <a:off x="2816357" y="4023028"/>
            <a:ext cx="2239194"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Median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survival</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after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metastasis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years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a:t>
            </a:r>
          </a:p>
        </p:txBody>
      </p:sp>
      <p:sp>
        <p:nvSpPr>
          <p:cNvPr id="26" name="Textfeld 25">
            <a:extLst>
              <a:ext uri="{FF2B5EF4-FFF2-40B4-BE49-F238E27FC236}">
                <a16:creationId xmlns:a16="http://schemas.microsoft.com/office/drawing/2014/main" id="{9D44CF52-A1D6-DD18-A091-5D65127F099B}"/>
              </a:ext>
            </a:extLst>
          </p:cNvPr>
          <p:cNvSpPr txBox="1"/>
          <p:nvPr/>
        </p:nvSpPr>
        <p:spPr>
          <a:xfrm rot="16200000">
            <a:off x="5376335" y="4023028"/>
            <a:ext cx="2239194"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Median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survival</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after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metastasis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years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a:t>
            </a:r>
          </a:p>
        </p:txBody>
      </p:sp>
      <p:sp>
        <p:nvSpPr>
          <p:cNvPr id="27" name="Textfeld 26">
            <a:extLst>
              <a:ext uri="{FF2B5EF4-FFF2-40B4-BE49-F238E27FC236}">
                <a16:creationId xmlns:a16="http://schemas.microsoft.com/office/drawing/2014/main" id="{C63E8315-E7A8-D668-5652-7FCDCAC157A8}"/>
              </a:ext>
            </a:extLst>
          </p:cNvPr>
          <p:cNvSpPr txBox="1"/>
          <p:nvPr/>
        </p:nvSpPr>
        <p:spPr>
          <a:xfrm rot="16200000">
            <a:off x="7967678" y="4023028"/>
            <a:ext cx="2239194"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Median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survival</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after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metastasis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 (</a:t>
            </a:r>
            <a:r>
              <a:rPr kumimoji="0" lang="de-DE" sz="844" b="1" i="0" u="none" strike="noStrike" kern="1200" cap="none" spc="0" normalizeH="0" baseline="0" noProof="0" dirty="0" err="1">
                <a:ln>
                  <a:noFill/>
                </a:ln>
                <a:solidFill>
                  <a:srgbClr val="000000"/>
                </a:solidFill>
                <a:effectLst/>
                <a:uLnTx/>
                <a:uFillTx/>
                <a:latin typeface="Imago" pitchFamily="2" charset="0"/>
                <a:ea typeface="+mn-ea"/>
                <a:cs typeface="+mn-cs"/>
              </a:rPr>
              <a:t>years</a:t>
            </a:r>
            <a:r>
              <a:rPr kumimoji="0" lang="de-DE" sz="844" b="1" i="0" u="none" strike="noStrike" kern="1200" cap="none" spc="0" normalizeH="0" baseline="0" noProof="0" dirty="0">
                <a:ln>
                  <a:noFill/>
                </a:ln>
                <a:solidFill>
                  <a:srgbClr val="000000"/>
                </a:solidFill>
                <a:effectLst/>
                <a:uLnTx/>
                <a:uFillTx/>
                <a:latin typeface="Imago" pitchFamily="2" charset="0"/>
                <a:ea typeface="+mn-ea"/>
                <a:cs typeface="+mn-cs"/>
              </a:rPr>
              <a:t>)</a:t>
            </a:r>
          </a:p>
        </p:txBody>
      </p:sp>
      <p:sp>
        <p:nvSpPr>
          <p:cNvPr id="28" name="Textfeld 27">
            <a:extLst>
              <a:ext uri="{FF2B5EF4-FFF2-40B4-BE49-F238E27FC236}">
                <a16:creationId xmlns:a16="http://schemas.microsoft.com/office/drawing/2014/main" id="{2666A314-8544-D71C-5058-6344437480A3}"/>
              </a:ext>
            </a:extLst>
          </p:cNvPr>
          <p:cNvSpPr txBox="1"/>
          <p:nvPr/>
        </p:nvSpPr>
        <p:spPr>
          <a:xfrm>
            <a:off x="1582211" y="5200533"/>
            <a:ext cx="2104433"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Arial"/>
                <a:ea typeface="+mn-ea"/>
                <a:cs typeface="+mn-cs"/>
              </a:rPr>
              <a:t>Year </a:t>
            </a:r>
            <a:r>
              <a:rPr kumimoji="0" lang="de-DE" sz="844" b="1" i="0" u="none" strike="noStrike" kern="1200" cap="none" spc="0" normalizeH="0" baseline="0" noProof="0" dirty="0" err="1">
                <a:ln>
                  <a:noFill/>
                </a:ln>
                <a:solidFill>
                  <a:srgbClr val="000000"/>
                </a:solidFill>
                <a:effectLst/>
                <a:uLnTx/>
                <a:uFillTx/>
                <a:latin typeface="Arial"/>
                <a:ea typeface="+mn-ea"/>
                <a:cs typeface="+mn-cs"/>
              </a:rPr>
              <a:t>of</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metastatic</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diagnosis</a:t>
            </a:r>
            <a:endParaRPr kumimoji="0" lang="de-DE" sz="844" b="1"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feld 28">
            <a:extLst>
              <a:ext uri="{FF2B5EF4-FFF2-40B4-BE49-F238E27FC236}">
                <a16:creationId xmlns:a16="http://schemas.microsoft.com/office/drawing/2014/main" id="{048EC123-005B-73EA-5773-87C62B457B4B}"/>
              </a:ext>
            </a:extLst>
          </p:cNvPr>
          <p:cNvSpPr txBox="1"/>
          <p:nvPr/>
        </p:nvSpPr>
        <p:spPr>
          <a:xfrm>
            <a:off x="4285450" y="5200533"/>
            <a:ext cx="2104433"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Arial"/>
                <a:ea typeface="+mn-ea"/>
                <a:cs typeface="+mn-cs"/>
              </a:rPr>
              <a:t>Year </a:t>
            </a:r>
            <a:r>
              <a:rPr kumimoji="0" lang="de-DE" sz="844" b="1" i="0" u="none" strike="noStrike" kern="1200" cap="none" spc="0" normalizeH="0" baseline="0" noProof="0" dirty="0" err="1">
                <a:ln>
                  <a:noFill/>
                </a:ln>
                <a:solidFill>
                  <a:srgbClr val="000000"/>
                </a:solidFill>
                <a:effectLst/>
                <a:uLnTx/>
                <a:uFillTx/>
                <a:latin typeface="Arial"/>
                <a:ea typeface="+mn-ea"/>
                <a:cs typeface="+mn-cs"/>
              </a:rPr>
              <a:t>of</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metastatic</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diagnosis</a:t>
            </a:r>
            <a:endParaRPr kumimoji="0" lang="de-DE" sz="844" b="1"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feld 29">
            <a:extLst>
              <a:ext uri="{FF2B5EF4-FFF2-40B4-BE49-F238E27FC236}">
                <a16:creationId xmlns:a16="http://schemas.microsoft.com/office/drawing/2014/main" id="{4371833F-3E84-59E6-EC03-82603BF238C7}"/>
              </a:ext>
            </a:extLst>
          </p:cNvPr>
          <p:cNvSpPr txBox="1"/>
          <p:nvPr/>
        </p:nvSpPr>
        <p:spPr>
          <a:xfrm>
            <a:off x="6852768" y="5200535"/>
            <a:ext cx="2104433"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Arial"/>
                <a:ea typeface="+mn-ea"/>
                <a:cs typeface="+mn-cs"/>
              </a:rPr>
              <a:t>Year </a:t>
            </a:r>
            <a:r>
              <a:rPr kumimoji="0" lang="de-DE" sz="844" b="1" i="0" u="none" strike="noStrike" kern="1200" cap="none" spc="0" normalizeH="0" baseline="0" noProof="0" dirty="0" err="1">
                <a:ln>
                  <a:noFill/>
                </a:ln>
                <a:solidFill>
                  <a:srgbClr val="000000"/>
                </a:solidFill>
                <a:effectLst/>
                <a:uLnTx/>
                <a:uFillTx/>
                <a:latin typeface="Arial"/>
                <a:ea typeface="+mn-ea"/>
                <a:cs typeface="+mn-cs"/>
              </a:rPr>
              <a:t>of</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metastatic</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diagnosis</a:t>
            </a:r>
            <a:endParaRPr kumimoji="0" lang="de-DE" sz="844" b="1"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feld 30">
            <a:extLst>
              <a:ext uri="{FF2B5EF4-FFF2-40B4-BE49-F238E27FC236}">
                <a16:creationId xmlns:a16="http://schemas.microsoft.com/office/drawing/2014/main" id="{7652A46F-82DB-4D42-A306-6EF9EA8EE821}"/>
              </a:ext>
            </a:extLst>
          </p:cNvPr>
          <p:cNvSpPr txBox="1"/>
          <p:nvPr/>
        </p:nvSpPr>
        <p:spPr>
          <a:xfrm>
            <a:off x="9458438" y="5200533"/>
            <a:ext cx="2104433" cy="222240"/>
          </a:xfrm>
          <a:prstGeom prst="rect">
            <a:avLst/>
          </a:prstGeom>
          <a:noFill/>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000000"/>
                </a:solidFill>
                <a:effectLst/>
                <a:uLnTx/>
                <a:uFillTx/>
                <a:latin typeface="Arial"/>
                <a:ea typeface="+mn-ea"/>
                <a:cs typeface="+mn-cs"/>
              </a:rPr>
              <a:t>Year </a:t>
            </a:r>
            <a:r>
              <a:rPr kumimoji="0" lang="de-DE" sz="844" b="1" i="0" u="none" strike="noStrike" kern="1200" cap="none" spc="0" normalizeH="0" baseline="0" noProof="0" dirty="0" err="1">
                <a:ln>
                  <a:noFill/>
                </a:ln>
                <a:solidFill>
                  <a:srgbClr val="000000"/>
                </a:solidFill>
                <a:effectLst/>
                <a:uLnTx/>
                <a:uFillTx/>
                <a:latin typeface="Arial"/>
                <a:ea typeface="+mn-ea"/>
                <a:cs typeface="+mn-cs"/>
              </a:rPr>
              <a:t>of</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metastatic</a:t>
            </a:r>
            <a:r>
              <a:rPr kumimoji="0" lang="de-DE" sz="844" b="1" i="0" u="none" strike="noStrike" kern="1200" cap="none" spc="0" normalizeH="0" baseline="0" noProof="0" dirty="0">
                <a:ln>
                  <a:noFill/>
                </a:ln>
                <a:solidFill>
                  <a:srgbClr val="000000"/>
                </a:solidFill>
                <a:effectLst/>
                <a:uLnTx/>
                <a:uFillTx/>
                <a:latin typeface="Arial"/>
                <a:ea typeface="+mn-ea"/>
                <a:cs typeface="+mn-cs"/>
              </a:rPr>
              <a:t> </a:t>
            </a:r>
            <a:r>
              <a:rPr kumimoji="0" lang="de-DE" sz="844" b="1" i="0" u="none" strike="noStrike" kern="1200" cap="none" spc="0" normalizeH="0" baseline="0" noProof="0" dirty="0" err="1">
                <a:ln>
                  <a:noFill/>
                </a:ln>
                <a:solidFill>
                  <a:srgbClr val="000000"/>
                </a:solidFill>
                <a:effectLst/>
                <a:uLnTx/>
                <a:uFillTx/>
                <a:latin typeface="Arial"/>
                <a:ea typeface="+mn-ea"/>
                <a:cs typeface="+mn-cs"/>
              </a:rPr>
              <a:t>diagnosis</a:t>
            </a:r>
            <a:endParaRPr kumimoji="0" lang="de-DE" sz="844" b="1" i="0" u="none" strike="noStrike" kern="1200" cap="none" spc="0" normalizeH="0" baseline="0" noProof="0" dirty="0">
              <a:ln>
                <a:noFill/>
              </a:ln>
              <a:solidFill>
                <a:srgbClr val="000000"/>
              </a:solidFill>
              <a:effectLst/>
              <a:uLnTx/>
              <a:uFillTx/>
              <a:latin typeface="Arial"/>
              <a:ea typeface="+mn-ea"/>
              <a:cs typeface="+mn-cs"/>
            </a:endParaRPr>
          </a:p>
        </p:txBody>
      </p:sp>
      <p:pic>
        <p:nvPicPr>
          <p:cNvPr id="36" name="Inhaltsplatzhalter 4">
            <a:extLst>
              <a:ext uri="{FF2B5EF4-FFF2-40B4-BE49-F238E27FC236}">
                <a16:creationId xmlns:a16="http://schemas.microsoft.com/office/drawing/2014/main" id="{A0E5285A-64D1-0021-8BAF-FF61F928A0A7}"/>
              </a:ext>
            </a:extLst>
          </p:cNvPr>
          <p:cNvPicPr>
            <a:picLocks noChangeAspect="1"/>
          </p:cNvPicPr>
          <p:nvPr/>
        </p:nvPicPr>
        <p:blipFill>
          <a:blip r:embed="rId3"/>
          <a:srcRect/>
          <a:stretch/>
        </p:blipFill>
        <p:spPr bwMode="auto">
          <a:xfrm>
            <a:off x="4032625" y="3230978"/>
            <a:ext cx="2360020" cy="189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Inhaltsplatzhalter 4">
            <a:extLst>
              <a:ext uri="{FF2B5EF4-FFF2-40B4-BE49-F238E27FC236}">
                <a16:creationId xmlns:a16="http://schemas.microsoft.com/office/drawing/2014/main" id="{D80D8255-4888-62E1-B545-BE80CB699281}"/>
              </a:ext>
            </a:extLst>
          </p:cNvPr>
          <p:cNvPicPr>
            <a:picLocks noChangeAspect="1"/>
          </p:cNvPicPr>
          <p:nvPr/>
        </p:nvPicPr>
        <p:blipFill>
          <a:blip r:embed="rId4"/>
          <a:srcRect/>
          <a:stretch/>
        </p:blipFill>
        <p:spPr bwMode="auto">
          <a:xfrm>
            <a:off x="6599943" y="3230978"/>
            <a:ext cx="2360020" cy="189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Inhaltsplatzhalter 4">
            <a:extLst>
              <a:ext uri="{FF2B5EF4-FFF2-40B4-BE49-F238E27FC236}">
                <a16:creationId xmlns:a16="http://schemas.microsoft.com/office/drawing/2014/main" id="{309EB877-F81A-A42A-8A82-8C1A3B3C661C}"/>
              </a:ext>
            </a:extLst>
          </p:cNvPr>
          <p:cNvPicPr>
            <a:picLocks noChangeAspect="1"/>
          </p:cNvPicPr>
          <p:nvPr/>
        </p:nvPicPr>
        <p:blipFill>
          <a:blip r:embed="rId5"/>
          <a:srcRect/>
          <a:stretch/>
        </p:blipFill>
        <p:spPr bwMode="auto">
          <a:xfrm>
            <a:off x="9205613" y="3230978"/>
            <a:ext cx="2360020" cy="189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a:extLst>
              <a:ext uri="{FF2B5EF4-FFF2-40B4-BE49-F238E27FC236}">
                <a16:creationId xmlns:a16="http://schemas.microsoft.com/office/drawing/2014/main" id="{23D20CAC-B492-4D59-8273-D9D0A6F6A40C}"/>
              </a:ext>
            </a:extLst>
          </p:cNvPr>
          <p:cNvSpPr/>
          <p:nvPr/>
        </p:nvSpPr>
        <p:spPr>
          <a:xfrm>
            <a:off x="1455859" y="4162657"/>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2.3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(1.5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mn-cs"/>
              </a:rPr>
              <a:t>2.5)</a:t>
            </a:r>
          </a:p>
        </p:txBody>
      </p:sp>
      <p:sp>
        <p:nvSpPr>
          <p:cNvPr id="39" name="Rechteck 38">
            <a:extLst>
              <a:ext uri="{FF2B5EF4-FFF2-40B4-BE49-F238E27FC236}">
                <a16:creationId xmlns:a16="http://schemas.microsoft.com/office/drawing/2014/main" id="{52E0EBD4-28C3-4512-9FD4-D21FBB2997ED}"/>
              </a:ext>
            </a:extLst>
          </p:cNvPr>
          <p:cNvSpPr/>
          <p:nvPr/>
        </p:nvSpPr>
        <p:spPr>
          <a:xfrm>
            <a:off x="2266138" y="3831291"/>
            <a:ext cx="776590" cy="352148"/>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CE270A"/>
                </a:solidFill>
                <a:effectLst/>
                <a:uLnTx/>
                <a:uFillTx/>
                <a:latin typeface="Arial"/>
                <a:ea typeface="+mn-ea"/>
                <a:cs typeface="+mn-cs"/>
              </a:rPr>
              <a:t>∆ 2.5 </a:t>
            </a:r>
            <a:r>
              <a:rPr kumimoji="0" lang="de-DE" sz="844" b="1" i="0" u="none" strike="noStrike" kern="1200" cap="none" spc="0" normalizeH="0" baseline="0" noProof="0" dirty="0" err="1">
                <a:ln>
                  <a:noFill/>
                </a:ln>
                <a:solidFill>
                  <a:srgbClr val="CE270A"/>
                </a:solidFill>
                <a:effectLst/>
                <a:uLnTx/>
                <a:uFillTx/>
                <a:latin typeface="Arial"/>
                <a:ea typeface="+mn-ea"/>
                <a:cs typeface="+mn-cs"/>
              </a:rPr>
              <a:t>years</a:t>
            </a:r>
            <a:r>
              <a:rPr kumimoji="0" lang="de-DE" sz="844" b="1" i="0" u="none" strike="noStrike" kern="1200" cap="none" spc="0" normalizeH="0" baseline="0" noProof="0" dirty="0">
                <a:ln>
                  <a:noFill/>
                </a:ln>
                <a:solidFill>
                  <a:srgbClr val="CE270A"/>
                </a:solidFill>
                <a:effectLst/>
                <a:uLnTx/>
                <a:uFillTx/>
                <a:latin typeface="Arial"/>
                <a:ea typeface="+mn-ea"/>
                <a:cs typeface="+mn-cs"/>
              </a:rPr>
              <a:t> </a:t>
            </a:r>
            <a:br>
              <a:rPr kumimoji="0" lang="de-DE" sz="844" b="1" i="0" u="none" strike="noStrike" kern="1200" cap="none" spc="0" normalizeH="0" baseline="0" noProof="0" dirty="0">
                <a:ln>
                  <a:noFill/>
                </a:ln>
                <a:solidFill>
                  <a:srgbClr val="CE270A"/>
                </a:solidFill>
                <a:effectLst/>
                <a:uLnTx/>
                <a:uFillTx/>
                <a:latin typeface="Arial"/>
                <a:ea typeface="+mn-ea"/>
                <a:cs typeface="+mn-cs"/>
              </a:rPr>
            </a:br>
            <a:r>
              <a:rPr kumimoji="0" lang="de-DE" sz="844" b="1" i="0" u="none" strike="noStrike" kern="1200" cap="none" spc="0" normalizeH="0" baseline="0" noProof="0" dirty="0">
                <a:ln>
                  <a:noFill/>
                </a:ln>
                <a:solidFill>
                  <a:srgbClr val="CE270A"/>
                </a:solidFill>
                <a:effectLst/>
                <a:uLnTx/>
                <a:uFillTx/>
                <a:latin typeface="Arial"/>
                <a:ea typeface="+mn-ea"/>
                <a:cs typeface="+mn-cs"/>
              </a:rPr>
              <a:t>(2</a:t>
            </a:r>
            <a:r>
              <a:rPr kumimoji="0" lang="de-DE" sz="844" b="1" i="0" u="none" strike="noStrike" kern="1200" cap="none" spc="0" normalizeH="0" baseline="0" noProof="0" dirty="0">
                <a:ln>
                  <a:noFill/>
                </a:ln>
                <a:solidFill>
                  <a:srgbClr val="CE270A"/>
                </a:solidFill>
                <a:effectLst/>
                <a:uLnTx/>
                <a:uFillTx/>
                <a:latin typeface="Arial" panose="020B0604020202020204" pitchFamily="34" charset="0"/>
                <a:ea typeface="+mn-ea"/>
                <a:cs typeface="Arial" panose="020B0604020202020204" pitchFamily="34" charset="0"/>
              </a:rPr>
              <a:t>‒</a:t>
            </a:r>
            <a:r>
              <a:rPr kumimoji="0" lang="de-DE" sz="844" b="1" i="0" u="none" strike="noStrike" kern="1200" cap="none" spc="0" normalizeH="0" baseline="0" noProof="0" dirty="0">
                <a:ln>
                  <a:noFill/>
                </a:ln>
                <a:solidFill>
                  <a:srgbClr val="CE270A"/>
                </a:solidFill>
                <a:effectLst/>
                <a:uLnTx/>
                <a:uFillTx/>
                <a:latin typeface="Arial"/>
                <a:ea typeface="+mn-ea"/>
                <a:cs typeface="+mn-cs"/>
              </a:rPr>
              <a:t>3.4)</a:t>
            </a:r>
          </a:p>
        </p:txBody>
      </p:sp>
      <p:sp>
        <p:nvSpPr>
          <p:cNvPr id="40" name="Rechteck 39">
            <a:extLst>
              <a:ext uri="{FF2B5EF4-FFF2-40B4-BE49-F238E27FC236}">
                <a16:creationId xmlns:a16="http://schemas.microsoft.com/office/drawing/2014/main" id="{4CC376E9-4779-4310-A960-D97E5E9F714A}"/>
              </a:ext>
            </a:extLst>
          </p:cNvPr>
          <p:cNvSpPr/>
          <p:nvPr/>
        </p:nvSpPr>
        <p:spPr>
          <a:xfrm>
            <a:off x="3065313" y="3447184"/>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4.8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(3.5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a:t>
            </a:r>
            <a:r>
              <a:rPr kumimoji="0" lang="de-DE" sz="844" b="0" i="0" u="none" strike="noStrike" kern="1200" cap="none" spc="0" normalizeH="0" baseline="0" noProof="0" dirty="0">
                <a:ln>
                  <a:noFill/>
                </a:ln>
                <a:solidFill>
                  <a:srgbClr val="000000"/>
                </a:solidFill>
                <a:effectLst/>
                <a:uLnTx/>
                <a:uFillTx/>
                <a:latin typeface="Arial"/>
                <a:ea typeface="+mn-ea"/>
                <a:cs typeface="+mn-cs"/>
              </a:rPr>
              <a:t>.9)</a:t>
            </a:r>
          </a:p>
        </p:txBody>
      </p:sp>
      <p:sp>
        <p:nvSpPr>
          <p:cNvPr id="41" name="Rechteck 40">
            <a:extLst>
              <a:ext uri="{FF2B5EF4-FFF2-40B4-BE49-F238E27FC236}">
                <a16:creationId xmlns:a16="http://schemas.microsoft.com/office/drawing/2014/main" id="{48E1B332-43C9-45B8-9C9F-E9B592468A9B}"/>
              </a:ext>
            </a:extLst>
          </p:cNvPr>
          <p:cNvSpPr/>
          <p:nvPr/>
        </p:nvSpPr>
        <p:spPr>
          <a:xfrm>
            <a:off x="4147552" y="4201934"/>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2.2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(1.5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mn-cs"/>
              </a:rPr>
              <a:t>3.5)</a:t>
            </a:r>
          </a:p>
        </p:txBody>
      </p:sp>
      <p:sp>
        <p:nvSpPr>
          <p:cNvPr id="42" name="Rechteck 41">
            <a:extLst>
              <a:ext uri="{FF2B5EF4-FFF2-40B4-BE49-F238E27FC236}">
                <a16:creationId xmlns:a16="http://schemas.microsoft.com/office/drawing/2014/main" id="{B3E1AE69-B794-45C0-AA64-517F5B09584D}"/>
              </a:ext>
            </a:extLst>
          </p:cNvPr>
          <p:cNvSpPr/>
          <p:nvPr/>
        </p:nvSpPr>
        <p:spPr>
          <a:xfrm>
            <a:off x="4997976" y="4013317"/>
            <a:ext cx="776590" cy="352148"/>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CE270A"/>
                </a:solidFill>
                <a:effectLst/>
                <a:uLnTx/>
                <a:uFillTx/>
                <a:latin typeface="Arial"/>
                <a:ea typeface="+mn-ea"/>
                <a:cs typeface="+mn-cs"/>
              </a:rPr>
              <a:t>∆ 1.7 </a:t>
            </a:r>
            <a:r>
              <a:rPr kumimoji="0" lang="de-DE" sz="844" b="1" i="0" u="none" strike="noStrike" kern="1200" cap="none" spc="0" normalizeH="0" baseline="0" noProof="0" dirty="0" err="1">
                <a:ln>
                  <a:noFill/>
                </a:ln>
                <a:solidFill>
                  <a:srgbClr val="CE270A"/>
                </a:solidFill>
                <a:effectLst/>
                <a:uLnTx/>
                <a:uFillTx/>
                <a:latin typeface="Arial"/>
                <a:ea typeface="+mn-ea"/>
                <a:cs typeface="+mn-cs"/>
              </a:rPr>
              <a:t>years</a:t>
            </a:r>
            <a:r>
              <a:rPr kumimoji="0" lang="de-DE" sz="844" b="1" i="0" u="none" strike="noStrike" kern="1200" cap="none" spc="0" normalizeH="0" baseline="0" noProof="0" dirty="0">
                <a:ln>
                  <a:noFill/>
                </a:ln>
                <a:solidFill>
                  <a:srgbClr val="CE270A"/>
                </a:solidFill>
                <a:effectLst/>
                <a:uLnTx/>
                <a:uFillTx/>
                <a:latin typeface="Arial"/>
                <a:ea typeface="+mn-ea"/>
                <a:cs typeface="+mn-cs"/>
              </a:rPr>
              <a:t> </a:t>
            </a:r>
            <a:br>
              <a:rPr kumimoji="0" lang="de-DE" sz="844" b="1" i="0" u="none" strike="noStrike" kern="1200" cap="none" spc="0" normalizeH="0" baseline="0" noProof="0" dirty="0">
                <a:ln>
                  <a:noFill/>
                </a:ln>
                <a:solidFill>
                  <a:srgbClr val="CE270A"/>
                </a:solidFill>
                <a:effectLst/>
                <a:uLnTx/>
                <a:uFillTx/>
                <a:latin typeface="Arial"/>
                <a:ea typeface="+mn-ea"/>
                <a:cs typeface="+mn-cs"/>
              </a:rPr>
            </a:br>
            <a:r>
              <a:rPr kumimoji="0" lang="de-DE" sz="844" b="1" i="0" u="none" strike="noStrike" kern="1200" cap="none" spc="0" normalizeH="0" baseline="0" noProof="0" dirty="0">
                <a:ln>
                  <a:noFill/>
                </a:ln>
                <a:solidFill>
                  <a:srgbClr val="CE270A"/>
                </a:solidFill>
                <a:effectLst/>
                <a:uLnTx/>
                <a:uFillTx/>
                <a:latin typeface="Arial"/>
                <a:ea typeface="+mn-ea"/>
                <a:cs typeface="+mn-cs"/>
              </a:rPr>
              <a:t>(1</a:t>
            </a:r>
            <a:r>
              <a:rPr kumimoji="0" lang="de-DE" sz="844" b="1" i="0" u="none" strike="noStrike" kern="1200" cap="none" spc="0" normalizeH="0" baseline="0" noProof="0" dirty="0">
                <a:ln>
                  <a:noFill/>
                </a:ln>
                <a:solidFill>
                  <a:srgbClr val="CE270A"/>
                </a:solidFill>
                <a:effectLst/>
                <a:uLnTx/>
                <a:uFillTx/>
                <a:latin typeface="Arial" panose="020B0604020202020204" pitchFamily="34" charset="0"/>
                <a:ea typeface="+mn-ea"/>
                <a:cs typeface="Arial" panose="020B0604020202020204" pitchFamily="34" charset="0"/>
              </a:rPr>
              <a:t>‒</a:t>
            </a:r>
            <a:r>
              <a:rPr kumimoji="0" lang="de-DE" sz="844" b="1" i="0" u="none" strike="noStrike" kern="1200" cap="none" spc="0" normalizeH="0" baseline="0" noProof="0" dirty="0">
                <a:ln>
                  <a:noFill/>
                </a:ln>
                <a:solidFill>
                  <a:srgbClr val="CE270A"/>
                </a:solidFill>
                <a:effectLst/>
                <a:uLnTx/>
                <a:uFillTx/>
                <a:latin typeface="Arial"/>
                <a:ea typeface="+mn-ea"/>
                <a:cs typeface="+mn-cs"/>
              </a:rPr>
              <a:t>2.8)</a:t>
            </a:r>
          </a:p>
        </p:txBody>
      </p:sp>
      <p:sp>
        <p:nvSpPr>
          <p:cNvPr id="43" name="Rechteck 42">
            <a:extLst>
              <a:ext uri="{FF2B5EF4-FFF2-40B4-BE49-F238E27FC236}">
                <a16:creationId xmlns:a16="http://schemas.microsoft.com/office/drawing/2014/main" id="{0788E5CC-07CF-4345-824F-F52B6B66A80D}"/>
              </a:ext>
            </a:extLst>
          </p:cNvPr>
          <p:cNvSpPr/>
          <p:nvPr/>
        </p:nvSpPr>
        <p:spPr>
          <a:xfrm>
            <a:off x="5766423" y="3650997"/>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3.9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(2.5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a:t>
            </a:r>
            <a:r>
              <a:rPr kumimoji="0" lang="de-DE" sz="844" b="0" i="0" u="none" strike="noStrike" kern="1200" cap="none" spc="0" normalizeH="0" baseline="0" noProof="0" dirty="0">
                <a:ln>
                  <a:noFill/>
                </a:ln>
                <a:solidFill>
                  <a:srgbClr val="000000"/>
                </a:solidFill>
                <a:effectLst/>
                <a:uLnTx/>
                <a:uFillTx/>
                <a:latin typeface="Arial"/>
                <a:ea typeface="+mn-ea"/>
                <a:cs typeface="+mn-cs"/>
              </a:rPr>
              <a:t>.1)</a:t>
            </a:r>
          </a:p>
        </p:txBody>
      </p:sp>
      <p:sp>
        <p:nvSpPr>
          <p:cNvPr id="44" name="Rechteck 43">
            <a:extLst>
              <a:ext uri="{FF2B5EF4-FFF2-40B4-BE49-F238E27FC236}">
                <a16:creationId xmlns:a16="http://schemas.microsoft.com/office/drawing/2014/main" id="{0C3F6920-DA31-48F0-9F9D-612069552C95}"/>
              </a:ext>
            </a:extLst>
          </p:cNvPr>
          <p:cNvSpPr/>
          <p:nvPr/>
        </p:nvSpPr>
        <p:spPr>
          <a:xfrm>
            <a:off x="6728520" y="4253885"/>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2.0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(1.5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mn-cs"/>
              </a:rPr>
              <a:t>2.5)</a:t>
            </a:r>
          </a:p>
        </p:txBody>
      </p:sp>
      <p:sp>
        <p:nvSpPr>
          <p:cNvPr id="45" name="Rechteck 44">
            <a:extLst>
              <a:ext uri="{FF2B5EF4-FFF2-40B4-BE49-F238E27FC236}">
                <a16:creationId xmlns:a16="http://schemas.microsoft.com/office/drawing/2014/main" id="{0B903AD5-5E2F-4C67-AAF8-53275A0835A9}"/>
              </a:ext>
            </a:extLst>
          </p:cNvPr>
          <p:cNvSpPr/>
          <p:nvPr/>
        </p:nvSpPr>
        <p:spPr>
          <a:xfrm>
            <a:off x="7596805" y="4002752"/>
            <a:ext cx="776590" cy="352148"/>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CE270A"/>
                </a:solidFill>
                <a:effectLst/>
                <a:uLnTx/>
                <a:uFillTx/>
                <a:latin typeface="Arial"/>
                <a:ea typeface="+mn-ea"/>
                <a:cs typeface="+mn-cs"/>
              </a:rPr>
              <a:t>∆ 1.5 </a:t>
            </a:r>
            <a:r>
              <a:rPr kumimoji="0" lang="de-DE" sz="844" b="1" i="0" u="none" strike="noStrike" kern="1200" cap="none" spc="0" normalizeH="0" baseline="0" noProof="0" dirty="0" err="1">
                <a:ln>
                  <a:noFill/>
                </a:ln>
                <a:solidFill>
                  <a:srgbClr val="CE270A"/>
                </a:solidFill>
                <a:effectLst/>
                <a:uLnTx/>
                <a:uFillTx/>
                <a:latin typeface="Arial"/>
                <a:ea typeface="+mn-ea"/>
                <a:cs typeface="+mn-cs"/>
              </a:rPr>
              <a:t>years</a:t>
            </a:r>
            <a:r>
              <a:rPr kumimoji="0" lang="de-DE" sz="844" b="1" i="0" u="none" strike="noStrike" kern="1200" cap="none" spc="0" normalizeH="0" baseline="0" noProof="0" dirty="0">
                <a:ln>
                  <a:noFill/>
                </a:ln>
                <a:solidFill>
                  <a:srgbClr val="CE270A"/>
                </a:solidFill>
                <a:effectLst/>
                <a:uLnTx/>
                <a:uFillTx/>
                <a:latin typeface="Arial"/>
                <a:ea typeface="+mn-ea"/>
                <a:cs typeface="+mn-cs"/>
              </a:rPr>
              <a:t> (0.5</a:t>
            </a:r>
            <a:r>
              <a:rPr kumimoji="0" lang="de-DE" sz="844" b="1" i="0" u="none" strike="noStrike" kern="1200" cap="none" spc="0" normalizeH="0" baseline="0" noProof="0" dirty="0">
                <a:ln>
                  <a:noFill/>
                </a:ln>
                <a:solidFill>
                  <a:srgbClr val="CE270A"/>
                </a:solidFill>
                <a:effectLst/>
                <a:uLnTx/>
                <a:uFillTx/>
                <a:latin typeface="Arial" panose="020B0604020202020204" pitchFamily="34" charset="0"/>
                <a:ea typeface="+mn-ea"/>
                <a:cs typeface="Arial" panose="020B0604020202020204" pitchFamily="34" charset="0"/>
              </a:rPr>
              <a:t>‒</a:t>
            </a:r>
            <a:r>
              <a:rPr kumimoji="0" lang="de-DE" sz="844" b="1" i="0" u="none" strike="noStrike" kern="1200" cap="none" spc="0" normalizeH="0" baseline="0" noProof="0" dirty="0">
                <a:ln>
                  <a:noFill/>
                </a:ln>
                <a:solidFill>
                  <a:srgbClr val="CE270A"/>
                </a:solidFill>
                <a:effectLst/>
                <a:uLnTx/>
                <a:uFillTx/>
                <a:latin typeface="Arial"/>
                <a:ea typeface="+mn-ea"/>
                <a:cs typeface="+mn-cs"/>
              </a:rPr>
              <a:t>3)</a:t>
            </a:r>
          </a:p>
        </p:txBody>
      </p:sp>
      <p:sp>
        <p:nvSpPr>
          <p:cNvPr id="46" name="Rechteck 45">
            <a:extLst>
              <a:ext uri="{FF2B5EF4-FFF2-40B4-BE49-F238E27FC236}">
                <a16:creationId xmlns:a16="http://schemas.microsoft.com/office/drawing/2014/main" id="{145BDC07-301B-4C9B-B5BA-44B629C62870}"/>
              </a:ext>
            </a:extLst>
          </p:cNvPr>
          <p:cNvSpPr/>
          <p:nvPr/>
        </p:nvSpPr>
        <p:spPr>
          <a:xfrm>
            <a:off x="8345841" y="3368862"/>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3.5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(2.5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5</a:t>
            </a:r>
            <a:r>
              <a:rPr kumimoji="0" lang="de-DE" sz="844" b="0" i="0" u="none" strike="noStrike" kern="1200" cap="none" spc="0" normalizeH="0" baseline="0" noProof="0" dirty="0">
                <a:ln>
                  <a:noFill/>
                </a:ln>
                <a:solidFill>
                  <a:srgbClr val="000000"/>
                </a:solidFill>
                <a:effectLst/>
                <a:uLnTx/>
                <a:uFillTx/>
                <a:latin typeface="Arial"/>
                <a:ea typeface="+mn-ea"/>
                <a:cs typeface="+mn-cs"/>
              </a:rPr>
              <a:t>.5)</a:t>
            </a:r>
          </a:p>
        </p:txBody>
      </p:sp>
      <p:sp>
        <p:nvSpPr>
          <p:cNvPr id="47" name="Rechteck 46">
            <a:extLst>
              <a:ext uri="{FF2B5EF4-FFF2-40B4-BE49-F238E27FC236}">
                <a16:creationId xmlns:a16="http://schemas.microsoft.com/office/drawing/2014/main" id="{37B5AA0E-F7DA-47E0-974E-51941FF5EAA3}"/>
              </a:ext>
            </a:extLst>
          </p:cNvPr>
          <p:cNvSpPr/>
          <p:nvPr/>
        </p:nvSpPr>
        <p:spPr>
          <a:xfrm>
            <a:off x="9320933" y="4482405"/>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1.2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(0.5</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mn-cs"/>
              </a:rPr>
              <a:t>2.3)</a:t>
            </a:r>
          </a:p>
        </p:txBody>
      </p:sp>
      <p:sp>
        <p:nvSpPr>
          <p:cNvPr id="48" name="Rechteck 47">
            <a:extLst>
              <a:ext uri="{FF2B5EF4-FFF2-40B4-BE49-F238E27FC236}">
                <a16:creationId xmlns:a16="http://schemas.microsoft.com/office/drawing/2014/main" id="{B5853C60-C47C-492A-A9A3-9C9EB08FA6A5}"/>
              </a:ext>
            </a:extLst>
          </p:cNvPr>
          <p:cNvSpPr/>
          <p:nvPr/>
        </p:nvSpPr>
        <p:spPr>
          <a:xfrm>
            <a:off x="10226464" y="4377243"/>
            <a:ext cx="776590" cy="352148"/>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1" i="0" u="none" strike="noStrike" kern="1200" cap="none" spc="0" normalizeH="0" baseline="0" noProof="0" dirty="0">
                <a:ln>
                  <a:noFill/>
                </a:ln>
                <a:solidFill>
                  <a:srgbClr val="CE270A"/>
                </a:solidFill>
                <a:effectLst/>
                <a:uLnTx/>
                <a:uFillTx/>
                <a:latin typeface="Arial"/>
                <a:ea typeface="+mn-ea"/>
                <a:cs typeface="+mn-cs"/>
              </a:rPr>
              <a:t>∆ 0.6 </a:t>
            </a:r>
            <a:r>
              <a:rPr kumimoji="0" lang="de-DE" sz="844" b="1" i="0" u="none" strike="noStrike" kern="1200" cap="none" spc="0" normalizeH="0" baseline="0" noProof="0" dirty="0" err="1">
                <a:ln>
                  <a:noFill/>
                </a:ln>
                <a:solidFill>
                  <a:srgbClr val="CE270A"/>
                </a:solidFill>
                <a:effectLst/>
                <a:uLnTx/>
                <a:uFillTx/>
                <a:latin typeface="Arial"/>
                <a:ea typeface="+mn-ea"/>
                <a:cs typeface="+mn-cs"/>
              </a:rPr>
              <a:t>years</a:t>
            </a:r>
            <a:r>
              <a:rPr kumimoji="0" lang="de-DE" sz="844" b="1" i="0" u="none" strike="noStrike" kern="1200" cap="none" spc="0" normalizeH="0" baseline="0" noProof="0" dirty="0">
                <a:ln>
                  <a:noFill/>
                </a:ln>
                <a:solidFill>
                  <a:srgbClr val="CE270A"/>
                </a:solidFill>
                <a:effectLst/>
                <a:uLnTx/>
                <a:uFillTx/>
                <a:latin typeface="Arial"/>
                <a:ea typeface="+mn-ea"/>
                <a:cs typeface="+mn-cs"/>
              </a:rPr>
              <a:t> (0.4</a:t>
            </a:r>
            <a:r>
              <a:rPr kumimoji="0" lang="de-DE" sz="844" b="1" i="0" u="none" strike="noStrike" kern="1200" cap="none" spc="0" normalizeH="0" baseline="0" noProof="0" dirty="0">
                <a:ln>
                  <a:noFill/>
                </a:ln>
                <a:solidFill>
                  <a:srgbClr val="CE270A"/>
                </a:solidFill>
                <a:effectLst/>
                <a:uLnTx/>
                <a:uFillTx/>
                <a:latin typeface="Arial" panose="020B0604020202020204" pitchFamily="34" charset="0"/>
                <a:ea typeface="+mn-ea"/>
                <a:cs typeface="Arial" panose="020B0604020202020204" pitchFamily="34" charset="0"/>
              </a:rPr>
              <a:t>‒</a:t>
            </a:r>
            <a:r>
              <a:rPr kumimoji="0" lang="de-DE" sz="844" b="1" i="0" u="none" strike="noStrike" kern="1200" cap="none" spc="0" normalizeH="0" baseline="0" noProof="0" dirty="0">
                <a:ln>
                  <a:noFill/>
                </a:ln>
                <a:solidFill>
                  <a:srgbClr val="CE270A"/>
                </a:solidFill>
                <a:effectLst/>
                <a:uLnTx/>
                <a:uFillTx/>
                <a:latin typeface="Arial"/>
                <a:ea typeface="+mn-ea"/>
                <a:cs typeface="+mn-cs"/>
              </a:rPr>
              <a:t>0.8)</a:t>
            </a:r>
          </a:p>
        </p:txBody>
      </p:sp>
      <p:sp>
        <p:nvSpPr>
          <p:cNvPr id="49" name="Rechteck 48">
            <a:extLst>
              <a:ext uri="{FF2B5EF4-FFF2-40B4-BE49-F238E27FC236}">
                <a16:creationId xmlns:a16="http://schemas.microsoft.com/office/drawing/2014/main" id="{22FB02F8-136B-4903-B7FB-D5F2BFB76279}"/>
              </a:ext>
            </a:extLst>
          </p:cNvPr>
          <p:cNvSpPr/>
          <p:nvPr/>
        </p:nvSpPr>
        <p:spPr>
          <a:xfrm>
            <a:off x="10927495" y="3883678"/>
            <a:ext cx="620596" cy="482055"/>
          </a:xfrm>
          <a:prstGeom prst="rect">
            <a:avLst/>
          </a:prstGeom>
        </p:spPr>
        <p:txBody>
          <a:bodyPr wrap="square">
            <a:spAutoFit/>
          </a:bodyPr>
          <a:lstStyle/>
          <a:p>
            <a:pPr marL="0" marR="0" lvl="0" indent="0" algn="ctr" defTabSz="857448" rtl="0" eaLnBrk="0" fontAlgn="base" latinLnBrk="0" hangingPunct="0">
              <a:lnSpc>
                <a:spcPct val="100000"/>
              </a:lnSpc>
              <a:spcBef>
                <a:spcPct val="50000"/>
              </a:spcBef>
              <a:spcAft>
                <a:spcPct val="0"/>
              </a:spcAft>
              <a:buClrTx/>
              <a:buSzTx/>
              <a:buFontTx/>
              <a:buNone/>
              <a:tabLst/>
              <a:defRPr/>
            </a:pPr>
            <a:r>
              <a:rPr kumimoji="0" lang="de-DE" sz="844" b="0" i="0" u="none" strike="noStrike" kern="1200" cap="none" spc="0" normalizeH="0" baseline="0" noProof="0" dirty="0">
                <a:ln>
                  <a:noFill/>
                </a:ln>
                <a:solidFill>
                  <a:srgbClr val="000000"/>
                </a:solidFill>
                <a:effectLst/>
                <a:uLnTx/>
                <a:uFillTx/>
                <a:latin typeface="Arial"/>
                <a:ea typeface="+mn-ea"/>
                <a:cs typeface="+mn-cs"/>
              </a:rPr>
              <a:t>1.8 </a:t>
            </a:r>
            <a:r>
              <a:rPr kumimoji="0" lang="de-DE" sz="844" b="0" i="0" u="none" strike="noStrike" kern="1200" cap="none" spc="0" normalizeH="0" baseline="0" noProof="0" dirty="0" err="1">
                <a:ln>
                  <a:noFill/>
                </a:ln>
                <a:solidFill>
                  <a:srgbClr val="000000"/>
                </a:solidFill>
                <a:effectLst/>
                <a:uLnTx/>
                <a:uFillTx/>
                <a:latin typeface="Arial"/>
                <a:ea typeface="+mn-ea"/>
                <a:cs typeface="+mn-cs"/>
              </a:rPr>
              <a:t>years</a:t>
            </a:r>
            <a:r>
              <a:rPr kumimoji="0" lang="de-DE" sz="844" b="0" i="0" u="none" strike="noStrike" kern="1200" cap="none" spc="0" normalizeH="0" baseline="0" noProof="0" dirty="0">
                <a:ln>
                  <a:noFill/>
                </a:ln>
                <a:solidFill>
                  <a:srgbClr val="000000"/>
                </a:solidFill>
                <a:effectLst/>
                <a:uLnTx/>
                <a:uFillTx/>
                <a:latin typeface="Arial"/>
                <a:ea typeface="+mn-ea"/>
                <a:cs typeface="+mn-cs"/>
              </a:rPr>
              <a:t> (1</a:t>
            </a:r>
            <a:r>
              <a:rPr kumimoji="0" lang="de-DE" sz="844"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de-DE" sz="844"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a:t>
            </a:r>
            <a:r>
              <a:rPr kumimoji="0" lang="de-DE" sz="844" b="0" i="0" u="none" strike="noStrike" kern="1200" cap="none" spc="0" normalizeH="0" baseline="0" noProof="0" dirty="0">
                <a:ln>
                  <a:noFill/>
                </a:ln>
                <a:solidFill>
                  <a:srgbClr val="000000"/>
                </a:solidFill>
                <a:effectLst/>
                <a:uLnTx/>
                <a:uFillTx/>
                <a:latin typeface="Arial"/>
                <a:ea typeface="+mn-ea"/>
                <a:cs typeface="+mn-cs"/>
              </a:rPr>
              <a:t>.8)</a:t>
            </a:r>
          </a:p>
        </p:txBody>
      </p:sp>
    </p:spTree>
    <p:extLst>
      <p:ext uri="{BB962C8B-B14F-4D97-AF65-F5344CB8AC3E}">
        <p14:creationId xmlns:p14="http://schemas.microsoft.com/office/powerpoint/2010/main" val="148609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99AC-7EF2-06FD-E360-339030519BD1}"/>
              </a:ext>
            </a:extLst>
          </p:cNvPr>
          <p:cNvSpPr>
            <a:spLocks noGrp="1"/>
          </p:cNvSpPr>
          <p:nvPr>
            <p:ph type="title"/>
          </p:nvPr>
        </p:nvSpPr>
        <p:spPr/>
        <p:txBody>
          <a:bodyPr/>
          <a:lstStyle/>
          <a:p>
            <a:r>
              <a:rPr lang="en-US" dirty="0"/>
              <a:t>Real-World Data in Metastatic TNBC</a:t>
            </a:r>
          </a:p>
        </p:txBody>
      </p:sp>
      <p:sp>
        <p:nvSpPr>
          <p:cNvPr id="7" name="TextBox 6">
            <a:extLst>
              <a:ext uri="{FF2B5EF4-FFF2-40B4-BE49-F238E27FC236}">
                <a16:creationId xmlns:a16="http://schemas.microsoft.com/office/drawing/2014/main" id="{EDFFBB33-344F-3041-9BD3-839E3F4B0092}"/>
              </a:ext>
            </a:extLst>
          </p:cNvPr>
          <p:cNvSpPr txBox="1"/>
          <p:nvPr/>
        </p:nvSpPr>
        <p:spPr>
          <a:xfrm>
            <a:off x="1351399" y="1443841"/>
            <a:ext cx="906508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Punie K et al. Unmet need for previously untreated metastatic triple-negative breast cancer: A real-world study of patients diagnosed from 2011 to 2022 in the United States. </a:t>
            </a:r>
            <a:r>
              <a:rPr kumimoji="0" lang="en-US" sz="2000" b="0" i="1" u="none" strike="noStrike" kern="1200" cap="none" spc="0" normalizeH="0" baseline="0" noProof="0" dirty="0">
                <a:ln>
                  <a:noFill/>
                </a:ln>
                <a:solidFill>
                  <a:srgbClr val="000000"/>
                </a:solidFill>
                <a:effectLst/>
                <a:uLnTx/>
                <a:uFillTx/>
                <a:latin typeface="Calibri"/>
                <a:ea typeface="+mn-ea"/>
                <a:cs typeface="+mn-cs"/>
              </a:rPr>
              <a:t>Oncologist</a:t>
            </a:r>
            <a:r>
              <a:rPr kumimoji="0" lang="en-US" sz="2000" b="0" i="0" u="none" strike="noStrike" kern="1200" cap="none" spc="0" normalizeH="0" baseline="0" noProof="0" dirty="0">
                <a:ln>
                  <a:noFill/>
                </a:ln>
                <a:solidFill>
                  <a:srgbClr val="000000"/>
                </a:solidFill>
                <a:effectLst/>
                <a:uLnTx/>
                <a:uFillTx/>
                <a:latin typeface="Calibri"/>
                <a:ea typeface="+mn-ea"/>
                <a:cs typeface="+mn-cs"/>
              </a:rPr>
              <a:t> 2025;30(3):oyaf034.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lvl="0" defTabSz="914400" fontAlgn="auto">
              <a:spcBef>
                <a:spcPts val="0"/>
              </a:spcBef>
              <a:spcAft>
                <a:spcPts val="0"/>
              </a:spcAf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Collin SM et al. Real-world treatment patterns and outcomes for patients with metastatic triple-negative breast cancer in the United States: An observational study. </a:t>
            </a:r>
            <a:r>
              <a:rPr kumimoji="0" lang="en-US" sz="2000" b="0" i="1" u="none" strike="noStrike" kern="1200" cap="none" spc="0" normalizeH="0" baseline="0" noProof="0" dirty="0">
                <a:ln>
                  <a:noFill/>
                </a:ln>
                <a:solidFill>
                  <a:srgbClr val="000000"/>
                </a:solidFill>
                <a:effectLst/>
                <a:uLnTx/>
                <a:uFillTx/>
                <a:latin typeface="Calibri"/>
                <a:ea typeface="+mn-ea"/>
                <a:cs typeface="+mn-cs"/>
              </a:rPr>
              <a:t>JCO Oncol </a:t>
            </a:r>
            <a:r>
              <a:rPr kumimoji="0" lang="en-US" sz="2000" b="0" i="1" u="none" strike="noStrike" kern="1200" cap="none" spc="0" normalizeH="0" baseline="0" noProof="0" dirty="0" err="1">
                <a:ln>
                  <a:noFill/>
                </a:ln>
                <a:solidFill>
                  <a:srgbClr val="000000"/>
                </a:solidFill>
                <a:effectLst/>
                <a:uLnTx/>
                <a:uFillTx/>
                <a:latin typeface="Calibri"/>
                <a:ea typeface="+mn-ea"/>
                <a:cs typeface="+mn-cs"/>
              </a:rPr>
              <a:t>Pract</a:t>
            </a:r>
            <a:r>
              <a:rPr kumimoji="0" lang="en-US" sz="2000" b="0" i="1" u="none" strike="noStrike" kern="1200" cap="none" spc="0" normalizeH="0" baseline="0" noProof="0" dirty="0">
                <a:ln>
                  <a:noFill/>
                </a:ln>
                <a:solidFill>
                  <a:srgbClr val="000000"/>
                </a:solidFill>
                <a:effectLst/>
                <a:uLnTx/>
                <a:uFillTx/>
                <a:latin typeface="Calibri"/>
                <a:ea typeface="+mn-ea"/>
                <a:cs typeface="+mn-cs"/>
              </a:rPr>
              <a:t> </a:t>
            </a:r>
            <a:r>
              <a:rPr lang="en-US" sz="2000" b="0" dirty="0">
                <a:solidFill>
                  <a:srgbClr val="000000"/>
                </a:solidFill>
                <a:latin typeface="Calibri"/>
                <a:ea typeface="+mn-ea"/>
                <a:cs typeface="+mn-cs"/>
              </a:rPr>
              <a:t>2026;[Online ahead of print].</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79717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E196-8A3C-0769-3F54-733FE508A32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E254C2-CA7E-ED35-6416-3472ACDC74D5}"/>
              </a:ext>
            </a:extLst>
          </p:cNvPr>
          <p:cNvSpPr/>
          <p:nvPr/>
        </p:nvSpPr>
        <p:spPr bwMode="auto">
          <a:xfrm>
            <a:off x="659396" y="2348880"/>
            <a:ext cx="10873208" cy="504056"/>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6AC769E-78C0-1833-AF8C-6E2B050EFB7B}"/>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br>
              <a:rPr lang="en-US" dirty="0">
                <a:solidFill>
                  <a:srgbClr val="0432FF"/>
                </a:solidFill>
              </a:rPr>
            </a:br>
            <a:r>
              <a:rPr lang="en-US" dirty="0">
                <a:solidFill>
                  <a:srgbClr val="0432FF"/>
                </a:solidFill>
              </a:rPr>
              <a:t>Metastatic Triple-Negative Breast Cancer</a:t>
            </a:r>
            <a:endParaRPr lang="en-US" sz="2800" dirty="0">
              <a:solidFill>
                <a:srgbClr val="0432FF"/>
              </a:solidFill>
            </a:endParaRPr>
          </a:p>
        </p:txBody>
      </p:sp>
      <p:sp>
        <p:nvSpPr>
          <p:cNvPr id="6" name="Content Placeholder 5">
            <a:extLst>
              <a:ext uri="{FF2B5EF4-FFF2-40B4-BE49-F238E27FC236}">
                <a16:creationId xmlns:a16="http://schemas.microsoft.com/office/drawing/2014/main" id="{EF1B3419-629B-8B98-1561-60FE64169EF9}"/>
              </a:ext>
            </a:extLst>
          </p:cNvPr>
          <p:cNvSpPr>
            <a:spLocks noGrp="1"/>
          </p:cNvSpPr>
          <p:nvPr>
            <p:ph idx="1"/>
          </p:nvPr>
        </p:nvSpPr>
        <p:spPr>
          <a:xfrm>
            <a:off x="1055440" y="1700808"/>
            <a:ext cx="10009112" cy="4727456"/>
          </a:xfrm>
        </p:spPr>
        <p:txBody>
          <a:bodyPr/>
          <a:lstStyle/>
          <a:p>
            <a:pPr marL="98425" indent="0">
              <a:lnSpc>
                <a:spcPct val="100000"/>
              </a:lnSpc>
              <a:spcBef>
                <a:spcPts val="2400"/>
              </a:spcBef>
              <a:spcAft>
                <a:spcPts val="0"/>
              </a:spcAft>
              <a:buNone/>
            </a:pPr>
            <a:r>
              <a:rPr lang="en-US" sz="2500" dirty="0">
                <a:solidFill>
                  <a:schemeClr val="accent2"/>
                </a:solidFill>
              </a:rPr>
              <a:t>Introduction: </a:t>
            </a:r>
            <a:r>
              <a:rPr lang="en-US" sz="2500" dirty="0">
                <a:solidFill>
                  <a:schemeClr val="tx1"/>
                </a:solidFill>
              </a:rPr>
              <a:t>Where We Are; Where We’re Heading</a:t>
            </a:r>
          </a:p>
          <a:p>
            <a:pPr marL="98425" indent="0">
              <a:lnSpc>
                <a:spcPct val="100000"/>
              </a:lnSpc>
              <a:spcBef>
                <a:spcPts val="2400"/>
              </a:spcBef>
              <a:spcAft>
                <a:spcPts val="0"/>
              </a:spcAft>
              <a:buNone/>
            </a:pPr>
            <a:r>
              <a:rPr lang="en-US" sz="2500" dirty="0">
                <a:solidFill>
                  <a:schemeClr val="bg1"/>
                </a:solidFill>
              </a:rPr>
              <a:t>Module 1: First-Line Treatment of BRCA Wild-Type Disease</a:t>
            </a:r>
          </a:p>
          <a:p>
            <a:pPr marL="98425" indent="0">
              <a:lnSpc>
                <a:spcPct val="100000"/>
              </a:lnSpc>
              <a:spcBef>
                <a:spcPts val="2400"/>
              </a:spcBef>
              <a:spcAft>
                <a:spcPts val="0"/>
              </a:spcAft>
              <a:buNone/>
            </a:pPr>
            <a:r>
              <a:rPr lang="en-US" sz="2500" dirty="0">
                <a:solidFill>
                  <a:schemeClr val="accent2"/>
                </a:solidFill>
              </a:rPr>
              <a:t>Module 2: </a:t>
            </a:r>
            <a:r>
              <a:rPr lang="en-US" sz="2500" dirty="0"/>
              <a:t>First-Line Treatment of BRCA-Mutant Disease</a:t>
            </a:r>
            <a:endParaRPr lang="en-US" sz="2500" dirty="0">
              <a:solidFill>
                <a:schemeClr val="tx1"/>
              </a:solidFill>
            </a:endParaRPr>
          </a:p>
          <a:p>
            <a:pPr marL="98425" indent="0">
              <a:lnSpc>
                <a:spcPct val="100000"/>
              </a:lnSpc>
              <a:spcBef>
                <a:spcPts val="2400"/>
              </a:spcBef>
              <a:spcAft>
                <a:spcPts val="0"/>
              </a:spcAft>
              <a:buNone/>
            </a:pPr>
            <a:r>
              <a:rPr lang="en-US" sz="2500" dirty="0">
                <a:solidFill>
                  <a:schemeClr val="accent2"/>
                </a:solidFill>
              </a:rPr>
              <a:t>Module 3: </a:t>
            </a:r>
            <a:r>
              <a:rPr lang="en-US" sz="2500" dirty="0"/>
              <a:t>Novel Approaches</a:t>
            </a:r>
          </a:p>
          <a:p>
            <a:pPr marL="98425" indent="0">
              <a:lnSpc>
                <a:spcPct val="100000"/>
              </a:lnSpc>
              <a:spcBef>
                <a:spcPts val="2400"/>
              </a:spcBef>
              <a:spcAft>
                <a:spcPts val="0"/>
              </a:spcAft>
              <a:buNone/>
            </a:pPr>
            <a:r>
              <a:rPr lang="en-US" sz="2500" dirty="0">
                <a:solidFill>
                  <a:schemeClr val="accent2"/>
                </a:solidFill>
              </a:rPr>
              <a:t>Module 4: </a:t>
            </a:r>
            <a:r>
              <a:rPr lang="en-US" sz="2500" dirty="0"/>
              <a:t>ASCO 2026</a:t>
            </a:r>
          </a:p>
        </p:txBody>
      </p:sp>
    </p:spTree>
    <p:custDataLst>
      <p:tags r:id="rId1"/>
    </p:custDataLst>
    <p:extLst>
      <p:ext uri="{BB962C8B-B14F-4D97-AF65-F5344CB8AC3E}">
        <p14:creationId xmlns:p14="http://schemas.microsoft.com/office/powerpoint/2010/main" val="78025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F6D6-F16E-5D58-9698-3C2A059FB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79017-9FC8-9EE4-4608-17EAA89CF4A4}"/>
              </a:ext>
            </a:extLst>
          </p:cNvPr>
          <p:cNvSpPr>
            <a:spLocks noGrp="1"/>
          </p:cNvSpPr>
          <p:nvPr>
            <p:ph type="title"/>
          </p:nvPr>
        </p:nvSpPr>
        <p:spPr/>
        <p:txBody>
          <a:bodyPr/>
          <a:lstStyle/>
          <a:p>
            <a:r>
              <a:rPr lang="en-US" dirty="0"/>
              <a:t>First-Line Treatment of Metastatic Disease</a:t>
            </a:r>
          </a:p>
        </p:txBody>
      </p:sp>
      <p:sp>
        <p:nvSpPr>
          <p:cNvPr id="7" name="TextBox 6">
            <a:extLst>
              <a:ext uri="{FF2B5EF4-FFF2-40B4-BE49-F238E27FC236}">
                <a16:creationId xmlns:a16="http://schemas.microsoft.com/office/drawing/2014/main" id="{36D68212-2DFE-88C4-02AE-11E58521D73B}"/>
              </a:ext>
            </a:extLst>
          </p:cNvPr>
          <p:cNvSpPr txBox="1"/>
          <p:nvPr/>
        </p:nvSpPr>
        <p:spPr>
          <a:xfrm>
            <a:off x="1351399" y="1443841"/>
            <a:ext cx="948074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Borremans K et al. Expression of antibody-drug conjugate targets in post-mortem samples of breast cancer metastases and normal tissue. </a:t>
            </a:r>
            <a:r>
              <a:rPr kumimoji="0" lang="en-US" sz="2000" b="0" i="1" u="none" strike="noStrike" kern="1200" cap="none" spc="0" normalizeH="0" baseline="0" noProof="0" dirty="0">
                <a:ln>
                  <a:noFill/>
                </a:ln>
                <a:solidFill>
                  <a:srgbClr val="000000"/>
                </a:solidFill>
                <a:effectLst/>
                <a:uLnTx/>
                <a:uFillTx/>
                <a:latin typeface="Calibri"/>
                <a:ea typeface="+mn-ea"/>
                <a:cs typeface="+mn-cs"/>
              </a:rPr>
              <a:t>Nat Commun</a:t>
            </a:r>
            <a:r>
              <a:rPr kumimoji="0" lang="en-US" sz="2000" b="0" i="0" u="none" strike="noStrike" kern="1200" cap="none" spc="0" normalizeH="0" baseline="0" noProof="0" dirty="0">
                <a:ln>
                  <a:noFill/>
                </a:ln>
                <a:solidFill>
                  <a:srgbClr val="000000"/>
                </a:solidFill>
                <a:effectLst/>
                <a:uLnTx/>
                <a:uFillTx/>
                <a:latin typeface="Calibri"/>
                <a:ea typeface="+mn-ea"/>
                <a:cs typeface="+mn-cs"/>
              </a:rPr>
              <a:t> 2025;17(1):1080.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lvl="0" defTabSz="914400" fontAlgn="auto">
              <a:spcBef>
                <a:spcPts val="0"/>
              </a:spcBef>
              <a:spcAft>
                <a:spcPts val="0"/>
              </a:spcAft>
              <a:defRPr/>
            </a:pPr>
            <a:r>
              <a:rPr lang="en-US" sz="2000" b="0" dirty="0">
                <a:solidFill>
                  <a:srgbClr val="000000"/>
                </a:solidFill>
                <a:latin typeface="Calibri"/>
                <a:ea typeface="+mn-ea"/>
                <a:cs typeface="+mn-cs"/>
              </a:rPr>
              <a:t>The LESLIE trial: Lifestyle intervention to enhance efficacy of neoadjuvant therapy in patients with triple negative breast cancer. NCT06831955. PI: Kevin Punie</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028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892;g8809af034a_0_323">
            <a:extLst>
              <a:ext uri="{FF2B5EF4-FFF2-40B4-BE49-F238E27FC236}">
                <a16:creationId xmlns:a16="http://schemas.microsoft.com/office/drawing/2014/main" id="{5692E5EF-A691-484E-A1B0-C6C0A560A52A}"/>
              </a:ext>
            </a:extLst>
          </p:cNvPr>
          <p:cNvSpPr/>
          <p:nvPr/>
        </p:nvSpPr>
        <p:spPr>
          <a:xfrm>
            <a:off x="3090619" y="4443995"/>
            <a:ext cx="6053488" cy="4113035"/>
          </a:xfrm>
          <a:prstGeom prst="ellipse">
            <a:avLst/>
          </a:prstGeom>
          <a:solidFill>
            <a:schemeClr val="bg1">
              <a:lumMod val="75000"/>
            </a:schemeClr>
          </a:solidFill>
          <a:ln>
            <a:noFill/>
          </a:ln>
        </p:spPr>
        <p:txBody>
          <a:bodyPr spcFirstLastPara="1" wrap="square" lIns="121895" tIns="60931" rIns="121895" bIns="60931" anchor="ctr"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endParaRPr kumimoji="0" lang="en-US" sz="1799" b="0" i="0" u="none" strike="noStrike" kern="1200" cap="none" spc="0" normalizeH="0" baseline="0" noProof="0" dirty="0">
              <a:ln>
                <a:noFill/>
              </a:ln>
              <a:solidFill>
                <a:srgbClr val="494C4D"/>
              </a:solidFill>
              <a:effectLst/>
              <a:uLnTx/>
              <a:uFillTx/>
              <a:latin typeface="Arial"/>
              <a:ea typeface="Arial"/>
              <a:cs typeface="Arial"/>
              <a:sym typeface="Arial"/>
            </a:endParaRPr>
          </a:p>
        </p:txBody>
      </p:sp>
      <p:grpSp>
        <p:nvGrpSpPr>
          <p:cNvPr id="11" name="Group 10">
            <a:extLst>
              <a:ext uri="{FF2B5EF4-FFF2-40B4-BE49-F238E27FC236}">
                <a16:creationId xmlns:a16="http://schemas.microsoft.com/office/drawing/2014/main" id="{4406AFAD-0FBA-6B44-A4B4-39481BE53D57}"/>
              </a:ext>
            </a:extLst>
          </p:cNvPr>
          <p:cNvGrpSpPr/>
          <p:nvPr/>
        </p:nvGrpSpPr>
        <p:grpSpPr>
          <a:xfrm>
            <a:off x="2462773" y="4622167"/>
            <a:ext cx="1481464" cy="907975"/>
            <a:chOff x="2659916" y="3426278"/>
            <a:chExt cx="1111098" cy="680981"/>
          </a:xfrm>
        </p:grpSpPr>
        <p:sp>
          <p:nvSpPr>
            <p:cNvPr id="16" name="Google Shape;894;g8809af034a_0_323">
              <a:extLst>
                <a:ext uri="{FF2B5EF4-FFF2-40B4-BE49-F238E27FC236}">
                  <a16:creationId xmlns:a16="http://schemas.microsoft.com/office/drawing/2014/main" id="{FA00AE9D-F424-1049-AABE-B645C86EECCA}"/>
                </a:ext>
              </a:extLst>
            </p:cNvPr>
            <p:cNvSpPr/>
            <p:nvPr/>
          </p:nvSpPr>
          <p:spPr>
            <a:xfrm rot="13589492">
              <a:off x="3226483" y="3681485"/>
              <a:ext cx="526917" cy="324632"/>
            </a:xfrm>
            <a:prstGeom prst="rightArrow">
              <a:avLst>
                <a:gd name="adj1" fmla="val 50000"/>
                <a:gd name="adj2" fmla="val 50000"/>
              </a:avLst>
            </a:prstGeom>
            <a:solidFill>
              <a:srgbClr val="FF3399"/>
            </a:solidFill>
            <a:ln>
              <a:noFill/>
            </a:ln>
          </p:spPr>
          <p:txBody>
            <a:bodyPr spcFirstLastPara="1" wrap="square" lIns="121895" tIns="60931" rIns="121895" bIns="60931" anchor="ctr"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endParaRPr kumimoji="0" lang="en-US" sz="1600" b="0" i="0" u="none" strike="noStrike" kern="1200" cap="none" spc="0" normalizeH="0" baseline="0" noProof="0" dirty="0">
                <a:ln>
                  <a:noFill/>
                </a:ln>
                <a:solidFill>
                  <a:srgbClr val="494C4D"/>
                </a:solidFill>
                <a:effectLst/>
                <a:uLnTx/>
                <a:uFillTx/>
                <a:latin typeface="Arial"/>
                <a:ea typeface="Arial"/>
                <a:cs typeface="Arial"/>
                <a:sym typeface="Arial"/>
              </a:endParaRPr>
            </a:p>
          </p:txBody>
        </p:sp>
        <p:sp>
          <p:nvSpPr>
            <p:cNvPr id="21" name="Google Shape;899;g8809af034a_0_323">
              <a:extLst>
                <a:ext uri="{FF2B5EF4-FFF2-40B4-BE49-F238E27FC236}">
                  <a16:creationId xmlns:a16="http://schemas.microsoft.com/office/drawing/2014/main" id="{7F59C086-7211-4A40-9872-82DC0E578751}"/>
                </a:ext>
              </a:extLst>
            </p:cNvPr>
            <p:cNvSpPr txBox="1"/>
            <p:nvPr/>
          </p:nvSpPr>
          <p:spPr>
            <a:xfrm rot="19188108">
              <a:off x="2659916" y="3426278"/>
              <a:ext cx="1111098" cy="372701"/>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20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TROP2</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id="{38553A3D-67E4-D14D-974F-2940F2655D5C}"/>
              </a:ext>
            </a:extLst>
          </p:cNvPr>
          <p:cNvGrpSpPr/>
          <p:nvPr/>
        </p:nvGrpSpPr>
        <p:grpSpPr>
          <a:xfrm rot="21143649">
            <a:off x="2210609" y="5788501"/>
            <a:ext cx="1198168" cy="934968"/>
            <a:chOff x="2617444" y="4007843"/>
            <a:chExt cx="898626" cy="701226"/>
          </a:xfrm>
        </p:grpSpPr>
        <p:sp>
          <p:nvSpPr>
            <p:cNvPr id="18" name="Google Shape;896;g8809af034a_0_323">
              <a:extLst>
                <a:ext uri="{FF2B5EF4-FFF2-40B4-BE49-F238E27FC236}">
                  <a16:creationId xmlns:a16="http://schemas.microsoft.com/office/drawing/2014/main" id="{DDD6BECA-4D37-0048-94D2-06685420E3D2}"/>
                </a:ext>
              </a:extLst>
            </p:cNvPr>
            <p:cNvSpPr/>
            <p:nvPr/>
          </p:nvSpPr>
          <p:spPr>
            <a:xfrm rot="657940">
              <a:off x="2906393" y="4286133"/>
              <a:ext cx="609677" cy="334990"/>
            </a:xfrm>
            <a:prstGeom prst="ellipse">
              <a:avLst/>
            </a:prstGeom>
            <a:solidFill>
              <a:srgbClr val="0070C0"/>
            </a:solidFill>
            <a:ln>
              <a:noFill/>
            </a:ln>
          </p:spPr>
          <p:txBody>
            <a:bodyPr spcFirstLastPara="1" wrap="square" lIns="121895" tIns="60931" rIns="121895" bIns="60931" anchor="ctr"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endParaRPr kumimoji="0" lang="en-US" sz="1600" b="0" i="0" u="none" strike="noStrike" kern="1200" cap="none" spc="0" normalizeH="0" baseline="0" noProof="0" dirty="0">
                <a:ln>
                  <a:noFill/>
                </a:ln>
                <a:solidFill>
                  <a:srgbClr val="494C4D"/>
                </a:solidFill>
                <a:effectLst/>
                <a:uLnTx/>
                <a:uFillTx/>
                <a:latin typeface="Arial"/>
                <a:ea typeface="Arial"/>
                <a:cs typeface="Arial"/>
                <a:sym typeface="Arial"/>
              </a:endParaRPr>
            </a:p>
          </p:txBody>
        </p:sp>
        <p:sp>
          <p:nvSpPr>
            <p:cNvPr id="22" name="Google Shape;900;g8809af034a_0_323">
              <a:extLst>
                <a:ext uri="{FF2B5EF4-FFF2-40B4-BE49-F238E27FC236}">
                  <a16:creationId xmlns:a16="http://schemas.microsoft.com/office/drawing/2014/main" id="{BB1B5D1A-F6B9-034B-B1EB-BF7F7C33FA50}"/>
                </a:ext>
              </a:extLst>
            </p:cNvPr>
            <p:cNvSpPr txBox="1"/>
            <p:nvPr/>
          </p:nvSpPr>
          <p:spPr>
            <a:xfrm rot="17146158">
              <a:off x="2470057" y="4155230"/>
              <a:ext cx="701226" cy="406451"/>
            </a:xfrm>
            <a:prstGeom prst="rect">
              <a:avLst/>
            </a:prstGeom>
            <a:noFill/>
            <a:ln>
              <a:noFill/>
            </a:ln>
          </p:spPr>
          <p:txBody>
            <a:bodyPr spcFirstLastPara="1" wrap="square" lIns="121895" tIns="60931" rIns="121895" bIns="60931" anchor="t" anchorCtr="0">
              <a:noAutofit/>
            </a:bodyPr>
            <a:lstStyle/>
            <a:p>
              <a:pPr marL="0" marR="0" lvl="0" indent="0" algn="l" defTabSz="914313" rtl="0" eaLnBrk="1" fontAlgn="auto" latinLnBrk="0" hangingPunct="1">
                <a:lnSpc>
                  <a:spcPct val="100000"/>
                </a:lnSpc>
                <a:spcBef>
                  <a:spcPts val="0"/>
                </a:spcBef>
                <a:spcAft>
                  <a:spcPts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Arial Narrow"/>
                  <a:ea typeface="Arial"/>
                  <a:cs typeface="Calibri" panose="020F0502020204030204" pitchFamily="34" charset="0"/>
                  <a:sym typeface="Arial"/>
                </a:rPr>
                <a:t>Nectin4</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sp>
        <p:nvSpPr>
          <p:cNvPr id="27" name="Google Shape;890;g8809af034a_0_323">
            <a:extLst>
              <a:ext uri="{FF2B5EF4-FFF2-40B4-BE49-F238E27FC236}">
                <a16:creationId xmlns:a16="http://schemas.microsoft.com/office/drawing/2014/main" id="{E819EC48-0454-C949-AA05-B80920DFAAFA}"/>
              </a:ext>
            </a:extLst>
          </p:cNvPr>
          <p:cNvSpPr txBox="1">
            <a:spLocks/>
          </p:cNvSpPr>
          <p:nvPr/>
        </p:nvSpPr>
        <p:spPr>
          <a:xfrm>
            <a:off x="218307" y="183088"/>
            <a:ext cx="11536567" cy="742763"/>
          </a:xfrm>
          <a:prstGeom prst="rect">
            <a:avLst/>
          </a:prstGeom>
          <a:noFill/>
          <a:ln>
            <a:noFill/>
          </a:ln>
        </p:spPr>
        <p:txBody>
          <a:bodyPr spcFirstLastPara="1" vert="horz" wrap="square" lIns="0" tIns="0" rIns="0" bIns="0" rtlCol="0" anchor="ctr" anchorCtr="0">
            <a:noAutofit/>
          </a:bodyPr>
          <a:lst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3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23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806415" rtl="0" eaLnBrk="0" fontAlgn="base" latinLnBrk="0" hangingPunct="0">
              <a:lnSpc>
                <a:spcPct val="90000"/>
              </a:lnSpc>
              <a:spcBef>
                <a:spcPts val="0"/>
              </a:spcBef>
              <a:spcAft>
                <a:spcPct val="0"/>
              </a:spcAft>
              <a:buClr>
                <a:srgbClr val="000000"/>
              </a:buClr>
              <a:buSzPts val="1400"/>
              <a:buFont typeface="Times New Roman" panose="02020603050405020304" pitchFamily="18" charset="0"/>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Targets for Antibody-Drug Conjugates in Breast Cancer</a:t>
            </a:r>
          </a:p>
        </p:txBody>
      </p:sp>
      <p:grpSp>
        <p:nvGrpSpPr>
          <p:cNvPr id="30" name="Group 29">
            <a:extLst>
              <a:ext uri="{FF2B5EF4-FFF2-40B4-BE49-F238E27FC236}">
                <a16:creationId xmlns:a16="http://schemas.microsoft.com/office/drawing/2014/main" id="{38E3ECC8-240E-C04E-B1FB-B401A6F73726}"/>
              </a:ext>
            </a:extLst>
          </p:cNvPr>
          <p:cNvGrpSpPr/>
          <p:nvPr/>
        </p:nvGrpSpPr>
        <p:grpSpPr>
          <a:xfrm rot="254835">
            <a:off x="8023679" y="4508118"/>
            <a:ext cx="1520044" cy="1014436"/>
            <a:chOff x="5026829" y="3196534"/>
            <a:chExt cx="1140033" cy="760827"/>
          </a:xfrm>
        </p:grpSpPr>
        <p:sp>
          <p:nvSpPr>
            <p:cNvPr id="17" name="Google Shape;895;g8809af034a_0_323">
              <a:extLst>
                <a:ext uri="{FF2B5EF4-FFF2-40B4-BE49-F238E27FC236}">
                  <a16:creationId xmlns:a16="http://schemas.microsoft.com/office/drawing/2014/main" id="{281A6657-CEE5-EA4E-986B-505D1812B1FC}"/>
                </a:ext>
              </a:extLst>
            </p:cNvPr>
            <p:cNvSpPr/>
            <p:nvPr/>
          </p:nvSpPr>
          <p:spPr>
            <a:xfrm rot="2360422">
              <a:off x="5207324" y="3412852"/>
              <a:ext cx="268685" cy="544509"/>
            </a:xfrm>
            <a:prstGeom prst="roundRect">
              <a:avLst>
                <a:gd name="adj" fmla="val 16667"/>
              </a:avLst>
            </a:prstGeom>
            <a:solidFill>
              <a:srgbClr val="008066"/>
            </a:solidFill>
            <a:ln>
              <a:noFill/>
            </a:ln>
          </p:spPr>
          <p:txBody>
            <a:bodyPr spcFirstLastPara="1" wrap="square" lIns="121895" tIns="60931" rIns="121895" bIns="60931" anchor="ctr"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endParaRPr kumimoji="0" lang="en-US" sz="1600" b="0" i="0" u="none" strike="noStrike" kern="1200" cap="none" spc="0" normalizeH="0" baseline="0" noProof="0" dirty="0">
                <a:ln>
                  <a:noFill/>
                </a:ln>
                <a:solidFill>
                  <a:srgbClr val="494C4D"/>
                </a:solidFill>
                <a:effectLst/>
                <a:uLnTx/>
                <a:uFillTx/>
                <a:latin typeface="Arial"/>
                <a:ea typeface="Arial"/>
                <a:cs typeface="Arial"/>
                <a:sym typeface="Arial"/>
              </a:endParaRPr>
            </a:p>
          </p:txBody>
        </p:sp>
        <p:sp>
          <p:nvSpPr>
            <p:cNvPr id="25" name="Google Shape;897;g8809af034a_0_323">
              <a:extLst>
                <a:ext uri="{FF2B5EF4-FFF2-40B4-BE49-F238E27FC236}">
                  <a16:creationId xmlns:a16="http://schemas.microsoft.com/office/drawing/2014/main" id="{D900C906-1886-E349-BA67-2D242012D91D}"/>
                </a:ext>
              </a:extLst>
            </p:cNvPr>
            <p:cNvSpPr txBox="1"/>
            <p:nvPr/>
          </p:nvSpPr>
          <p:spPr>
            <a:xfrm rot="2559949">
              <a:off x="5026829" y="3196534"/>
              <a:ext cx="1140033" cy="390734"/>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HER2</a:t>
              </a:r>
            </a:p>
          </p:txBody>
        </p:sp>
      </p:grpSp>
      <p:grpSp>
        <p:nvGrpSpPr>
          <p:cNvPr id="31" name="Group 30">
            <a:extLst>
              <a:ext uri="{FF2B5EF4-FFF2-40B4-BE49-F238E27FC236}">
                <a16:creationId xmlns:a16="http://schemas.microsoft.com/office/drawing/2014/main" id="{DEE3D0FB-374E-7E4D-B9A1-86109574BA04}"/>
              </a:ext>
            </a:extLst>
          </p:cNvPr>
          <p:cNvGrpSpPr/>
          <p:nvPr/>
        </p:nvGrpSpPr>
        <p:grpSpPr>
          <a:xfrm rot="20491504">
            <a:off x="4462632" y="3758434"/>
            <a:ext cx="950136" cy="1005515"/>
            <a:chOff x="4399873" y="2931807"/>
            <a:chExt cx="712602" cy="754136"/>
          </a:xfrm>
        </p:grpSpPr>
        <p:sp>
          <p:nvSpPr>
            <p:cNvPr id="19" name="Google Shape;897;g8809af034a_0_323">
              <a:extLst>
                <a:ext uri="{FF2B5EF4-FFF2-40B4-BE49-F238E27FC236}">
                  <a16:creationId xmlns:a16="http://schemas.microsoft.com/office/drawing/2014/main" id="{E89A82B3-A38A-E341-9443-41F6BB01C0F6}"/>
                </a:ext>
              </a:extLst>
            </p:cNvPr>
            <p:cNvSpPr txBox="1"/>
            <p:nvPr/>
          </p:nvSpPr>
          <p:spPr>
            <a:xfrm>
              <a:off x="4399873" y="2931807"/>
              <a:ext cx="712602" cy="300013"/>
            </a:xfrm>
            <a:prstGeom prst="rect">
              <a:avLst/>
            </a:prstGeom>
            <a:noFill/>
            <a:ln>
              <a:noFill/>
            </a:ln>
          </p:spPr>
          <p:txBody>
            <a:bodyPr spcFirstLastPara="1" wrap="square" lIns="121895" tIns="60931" rIns="121895" bIns="60931" anchor="t" anchorCtr="0">
              <a:noAutofit/>
            </a:bodyPr>
            <a:lstStyle/>
            <a:p>
              <a:pPr marL="0" marR="0" lvl="0" indent="0" algn="l"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MUC1</a:t>
              </a:r>
            </a:p>
          </p:txBody>
        </p:sp>
        <p:sp>
          <p:nvSpPr>
            <p:cNvPr id="37" name="Regular Pentagon 36">
              <a:extLst>
                <a:ext uri="{FF2B5EF4-FFF2-40B4-BE49-F238E27FC236}">
                  <a16:creationId xmlns:a16="http://schemas.microsoft.com/office/drawing/2014/main" id="{8FBDF931-AF70-5040-ABF5-12DD2977CE27}"/>
                </a:ext>
              </a:extLst>
            </p:cNvPr>
            <p:cNvSpPr/>
            <p:nvPr/>
          </p:nvSpPr>
          <p:spPr>
            <a:xfrm rot="167932">
              <a:off x="4548053" y="3275954"/>
              <a:ext cx="234190" cy="409989"/>
            </a:xfrm>
            <a:prstGeom prst="pentagon">
              <a:avLst/>
            </a:prstGeom>
            <a:solidFill>
              <a:srgbClr val="00B0F0"/>
            </a:solidFill>
          </p:spPr>
          <p:txBody>
            <a:bodyPr wrap="square" rtlCol="0" anchor="ctr">
              <a:spAutoFit/>
            </a:bodyP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pSp>
      <p:sp>
        <p:nvSpPr>
          <p:cNvPr id="147" name="Text Placeholder 20">
            <a:extLst>
              <a:ext uri="{FF2B5EF4-FFF2-40B4-BE49-F238E27FC236}">
                <a16:creationId xmlns:a16="http://schemas.microsoft.com/office/drawing/2014/main" id="{FCD9AC42-22D6-4147-B30C-37BEC2BA7280}"/>
              </a:ext>
            </a:extLst>
          </p:cNvPr>
          <p:cNvSpPr txBox="1">
            <a:spLocks/>
          </p:cNvSpPr>
          <p:nvPr/>
        </p:nvSpPr>
        <p:spPr>
          <a:xfrm>
            <a:off x="9114322" y="6213650"/>
            <a:ext cx="3045951" cy="278847"/>
          </a:xfrm>
          <a:prstGeom prst="rect">
            <a:avLst/>
          </a:prstGeom>
        </p:spPr>
        <p:txBody>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a:lstStyle>
          <a:p>
            <a:pPr marL="0" marR="0" lvl="0" indent="0" algn="r" defTabSz="1219140" rtl="0" eaLnBrk="0" fontAlgn="base" latinLnBrk="0" hangingPunct="0">
              <a:lnSpc>
                <a:spcPct val="90000"/>
              </a:lnSpc>
              <a:spcBef>
                <a:spcPts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Bardia, NEJM 2021; Krop, SABCS 2021, Krop ASCO 2022, Modi JCO 2020 Tsai ESMO 2021 </a:t>
            </a:r>
          </a:p>
        </p:txBody>
      </p:sp>
      <p:sp>
        <p:nvSpPr>
          <p:cNvPr id="148" name="Text Box 3">
            <a:extLst>
              <a:ext uri="{FF2B5EF4-FFF2-40B4-BE49-F238E27FC236}">
                <a16:creationId xmlns:a16="http://schemas.microsoft.com/office/drawing/2014/main" id="{76508AF2-94C4-3543-99F8-22DAD03C4441}"/>
              </a:ext>
            </a:extLst>
          </p:cNvPr>
          <p:cNvSpPr txBox="1">
            <a:spLocks noChangeArrowheads="1"/>
          </p:cNvSpPr>
          <p:nvPr/>
        </p:nvSpPr>
        <p:spPr bwMode="auto">
          <a:xfrm>
            <a:off x="15495" y="6230887"/>
            <a:ext cx="2400493" cy="261610"/>
          </a:xfrm>
          <a:prstGeom prst="rect">
            <a:avLst/>
          </a:prstGeom>
          <a:noFill/>
          <a:ln w="9525">
            <a:noFill/>
            <a:miter lim="800000"/>
            <a:headEnd/>
            <a:tailEnd/>
          </a:ln>
        </p:spPr>
        <p:txBody>
          <a:bodyPr wrap="square">
            <a:spAutoFit/>
          </a:bodyPr>
          <a:lstStyle/>
          <a:p>
            <a:pPr marL="0" marR="0" lvl="0" indent="0" algn="l" defTabSz="609570" rtl="0" eaLnBrk="0" fontAlgn="base" latinLnBrk="0" hangingPunct="0">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S PGothic" panose="020B0600070205080204" pitchFamily="34" charset="-128"/>
                <a:cs typeface="Arial" charset="0"/>
              </a:rPr>
              <a:t>Schmid P, Personal Communication </a:t>
            </a:r>
          </a:p>
        </p:txBody>
      </p:sp>
      <p:grpSp>
        <p:nvGrpSpPr>
          <p:cNvPr id="184" name="Group 183">
            <a:extLst>
              <a:ext uri="{FF2B5EF4-FFF2-40B4-BE49-F238E27FC236}">
                <a16:creationId xmlns:a16="http://schemas.microsoft.com/office/drawing/2014/main" id="{C7026136-2FA7-2F4E-BB6D-B10050635908}"/>
              </a:ext>
            </a:extLst>
          </p:cNvPr>
          <p:cNvGrpSpPr/>
          <p:nvPr/>
        </p:nvGrpSpPr>
        <p:grpSpPr>
          <a:xfrm>
            <a:off x="2420207" y="4766356"/>
            <a:ext cx="1205756" cy="1481464"/>
            <a:chOff x="1815155" y="3147717"/>
            <a:chExt cx="904317" cy="1111098"/>
          </a:xfrm>
        </p:grpSpPr>
        <p:sp>
          <p:nvSpPr>
            <p:cNvPr id="156" name="Google Shape;899;g8809af034a_0_323">
              <a:extLst>
                <a:ext uri="{FF2B5EF4-FFF2-40B4-BE49-F238E27FC236}">
                  <a16:creationId xmlns:a16="http://schemas.microsoft.com/office/drawing/2014/main" id="{F26B76D6-5743-6D4C-B0A8-9E67E7781793}"/>
                </a:ext>
              </a:extLst>
            </p:cNvPr>
            <p:cNvSpPr txBox="1"/>
            <p:nvPr/>
          </p:nvSpPr>
          <p:spPr>
            <a:xfrm rot="17933847">
              <a:off x="1445957" y="3516915"/>
              <a:ext cx="1111098" cy="372701"/>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20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B7H4</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
          <p:nvSpPr>
            <p:cNvPr id="169" name="Snip Single Corner Rectangle 168">
              <a:extLst>
                <a:ext uri="{FF2B5EF4-FFF2-40B4-BE49-F238E27FC236}">
                  <a16:creationId xmlns:a16="http://schemas.microsoft.com/office/drawing/2014/main" id="{BF1BCAE1-2394-1846-8B61-51A1DB0A9D80}"/>
                </a:ext>
              </a:extLst>
            </p:cNvPr>
            <p:cNvSpPr/>
            <p:nvPr/>
          </p:nvSpPr>
          <p:spPr>
            <a:xfrm rot="17811820">
              <a:off x="2308968" y="3638174"/>
              <a:ext cx="215300" cy="605708"/>
            </a:xfrm>
            <a:prstGeom prst="snip1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grpSp>
      <p:grpSp>
        <p:nvGrpSpPr>
          <p:cNvPr id="186" name="Group 185">
            <a:extLst>
              <a:ext uri="{FF2B5EF4-FFF2-40B4-BE49-F238E27FC236}">
                <a16:creationId xmlns:a16="http://schemas.microsoft.com/office/drawing/2014/main" id="{773F50EF-CC72-7F49-9C3C-73704C49B016}"/>
              </a:ext>
            </a:extLst>
          </p:cNvPr>
          <p:cNvGrpSpPr/>
          <p:nvPr/>
        </p:nvGrpSpPr>
        <p:grpSpPr>
          <a:xfrm>
            <a:off x="5253060" y="3658999"/>
            <a:ext cx="830785" cy="1074592"/>
            <a:chOff x="3939793" y="2317199"/>
            <a:chExt cx="623089" cy="805944"/>
          </a:xfrm>
        </p:grpSpPr>
        <p:sp>
          <p:nvSpPr>
            <p:cNvPr id="167" name="Google Shape;897;g8809af034a_0_323">
              <a:extLst>
                <a:ext uri="{FF2B5EF4-FFF2-40B4-BE49-F238E27FC236}">
                  <a16:creationId xmlns:a16="http://schemas.microsoft.com/office/drawing/2014/main" id="{279B49EF-FCB1-1140-8EA1-EC82D1DDE340}"/>
                </a:ext>
              </a:extLst>
            </p:cNvPr>
            <p:cNvSpPr txBox="1"/>
            <p:nvPr/>
          </p:nvSpPr>
          <p:spPr>
            <a:xfrm>
              <a:off x="3939793" y="2317199"/>
              <a:ext cx="623089" cy="300013"/>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Arial Narrow"/>
                  <a:ea typeface="Arial"/>
                  <a:cs typeface="Calibri" panose="020F0502020204030204" pitchFamily="34" charset="0"/>
                  <a:sym typeface="Arial"/>
                </a:rPr>
                <a:t>LIV1</a:t>
              </a:r>
              <a:endPar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endParaRPr>
            </a:p>
          </p:txBody>
        </p:sp>
        <p:sp>
          <p:nvSpPr>
            <p:cNvPr id="170" name="Pie 169">
              <a:extLst>
                <a:ext uri="{FF2B5EF4-FFF2-40B4-BE49-F238E27FC236}">
                  <a16:creationId xmlns:a16="http://schemas.microsoft.com/office/drawing/2014/main" id="{23190A34-5E45-DD4D-8327-80B02575144A}"/>
                </a:ext>
              </a:extLst>
            </p:cNvPr>
            <p:cNvSpPr/>
            <p:nvPr/>
          </p:nvSpPr>
          <p:spPr>
            <a:xfrm>
              <a:off x="4135698" y="2595526"/>
              <a:ext cx="284604" cy="527617"/>
            </a:xfrm>
            <a:prstGeom prst="pie">
              <a:avLst>
                <a:gd name="adj1" fmla="val 16858849"/>
                <a:gd name="adj2" fmla="val 15618045"/>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n-ea"/>
                <a:cs typeface="+mn-cs"/>
              </a:endParaRPr>
            </a:p>
          </p:txBody>
        </p:sp>
      </p:grpSp>
      <p:grpSp>
        <p:nvGrpSpPr>
          <p:cNvPr id="189" name="Group 188">
            <a:extLst>
              <a:ext uri="{FF2B5EF4-FFF2-40B4-BE49-F238E27FC236}">
                <a16:creationId xmlns:a16="http://schemas.microsoft.com/office/drawing/2014/main" id="{E859E0ED-F085-214F-8C09-F56CC8A6982E}"/>
              </a:ext>
            </a:extLst>
          </p:cNvPr>
          <p:cNvGrpSpPr/>
          <p:nvPr/>
        </p:nvGrpSpPr>
        <p:grpSpPr>
          <a:xfrm>
            <a:off x="7481687" y="4095202"/>
            <a:ext cx="1520044" cy="1234356"/>
            <a:chOff x="5611264" y="2644350"/>
            <a:chExt cx="1140033" cy="925767"/>
          </a:xfrm>
        </p:grpSpPr>
        <p:sp>
          <p:nvSpPr>
            <p:cNvPr id="162" name="Google Shape;897;g8809af034a_0_323">
              <a:extLst>
                <a:ext uri="{FF2B5EF4-FFF2-40B4-BE49-F238E27FC236}">
                  <a16:creationId xmlns:a16="http://schemas.microsoft.com/office/drawing/2014/main" id="{BE9C570E-3C9A-4048-A0DC-8DE0E66A949C}"/>
                </a:ext>
              </a:extLst>
            </p:cNvPr>
            <p:cNvSpPr txBox="1"/>
            <p:nvPr/>
          </p:nvSpPr>
          <p:spPr>
            <a:xfrm rot="1994271">
              <a:off x="5611264" y="2647469"/>
              <a:ext cx="1140033" cy="319874"/>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err="1">
                  <a:ln>
                    <a:noFill/>
                  </a:ln>
                  <a:solidFill>
                    <a:srgbClr val="494C4D"/>
                  </a:solidFill>
                  <a:effectLst/>
                  <a:uLnTx/>
                  <a:uFillTx/>
                  <a:latin typeface="Calibri" panose="020F0502020204030204" pitchFamily="34" charset="0"/>
                  <a:ea typeface="Arial"/>
                  <a:cs typeface="Calibri" panose="020F0502020204030204" pitchFamily="34" charset="0"/>
                  <a:sym typeface="Arial"/>
                </a:rPr>
                <a:t>FRa</a:t>
              </a:r>
              <a:endPar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endParaRPr>
            </a:p>
          </p:txBody>
        </p:sp>
        <p:sp>
          <p:nvSpPr>
            <p:cNvPr id="171" name="Chord 170">
              <a:extLst>
                <a:ext uri="{FF2B5EF4-FFF2-40B4-BE49-F238E27FC236}">
                  <a16:creationId xmlns:a16="http://schemas.microsoft.com/office/drawing/2014/main" id="{CBB29856-6367-DC47-B77E-D1CFF93924D2}"/>
                </a:ext>
              </a:extLst>
            </p:cNvPr>
            <p:cNvSpPr/>
            <p:nvPr/>
          </p:nvSpPr>
          <p:spPr>
            <a:xfrm rot="2277484">
              <a:off x="5894114" y="2644350"/>
              <a:ext cx="253574" cy="925767"/>
            </a:xfrm>
            <a:prstGeom prst="chord">
              <a:avLst>
                <a:gd name="adj1" fmla="val 641992"/>
                <a:gd name="adj2" fmla="val 145350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grpSp>
      <p:grpSp>
        <p:nvGrpSpPr>
          <p:cNvPr id="187" name="Group 186">
            <a:extLst>
              <a:ext uri="{FF2B5EF4-FFF2-40B4-BE49-F238E27FC236}">
                <a16:creationId xmlns:a16="http://schemas.microsoft.com/office/drawing/2014/main" id="{195EB331-66FD-DC48-B99B-9A67A357B56B}"/>
              </a:ext>
            </a:extLst>
          </p:cNvPr>
          <p:cNvGrpSpPr/>
          <p:nvPr/>
        </p:nvGrpSpPr>
        <p:grpSpPr>
          <a:xfrm>
            <a:off x="6095015" y="3679412"/>
            <a:ext cx="1109807" cy="1075043"/>
            <a:chOff x="4571260" y="2332508"/>
            <a:chExt cx="832355" cy="806282"/>
          </a:xfrm>
        </p:grpSpPr>
        <p:sp>
          <p:nvSpPr>
            <p:cNvPr id="172" name="Plaque 171">
              <a:extLst>
                <a:ext uri="{FF2B5EF4-FFF2-40B4-BE49-F238E27FC236}">
                  <a16:creationId xmlns:a16="http://schemas.microsoft.com/office/drawing/2014/main" id="{B99D5E86-8CD0-424B-A47F-CBC55DF3D67C}"/>
                </a:ext>
              </a:extLst>
            </p:cNvPr>
            <p:cNvSpPr/>
            <p:nvPr/>
          </p:nvSpPr>
          <p:spPr>
            <a:xfrm rot="445624">
              <a:off x="4700202" y="2606597"/>
              <a:ext cx="308955" cy="532193"/>
            </a:xfrm>
            <a:prstGeom prst="plaque">
              <a:avLst>
                <a:gd name="adj" fmla="val 3011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73" name="Google Shape;897;g8809af034a_0_323">
              <a:extLst>
                <a:ext uri="{FF2B5EF4-FFF2-40B4-BE49-F238E27FC236}">
                  <a16:creationId xmlns:a16="http://schemas.microsoft.com/office/drawing/2014/main" id="{BF372F9C-0078-6A4C-9A75-5CF47EF6C8F8}"/>
                </a:ext>
              </a:extLst>
            </p:cNvPr>
            <p:cNvSpPr txBox="1"/>
            <p:nvPr/>
          </p:nvSpPr>
          <p:spPr>
            <a:xfrm rot="329487">
              <a:off x="4571260" y="2332508"/>
              <a:ext cx="832355" cy="300013"/>
            </a:xfrm>
            <a:prstGeom prst="rect">
              <a:avLst/>
            </a:prstGeom>
            <a:noFill/>
            <a:ln>
              <a:noFill/>
            </a:ln>
          </p:spPr>
          <p:txBody>
            <a:bodyPr spcFirstLastPara="1" wrap="square" lIns="121895" tIns="60931" rIns="121895" bIns="60931" anchor="t" anchorCtr="0">
              <a:noAutofit/>
            </a:bodyPr>
            <a:lstStyle/>
            <a:p>
              <a:pPr marL="0" marR="0" lvl="0" indent="0" algn="l"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Arial Narrow"/>
                  <a:ea typeface="Arial"/>
                  <a:cs typeface="Calibri" panose="020F0502020204030204" pitchFamily="34" charset="0"/>
                  <a:sym typeface="Arial"/>
                </a:rPr>
                <a:t>CEACAM</a:t>
              </a:r>
              <a:endPar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endParaRPr>
            </a:p>
          </p:txBody>
        </p:sp>
      </p:grpSp>
      <p:grpSp>
        <p:nvGrpSpPr>
          <p:cNvPr id="188" name="Group 187">
            <a:extLst>
              <a:ext uri="{FF2B5EF4-FFF2-40B4-BE49-F238E27FC236}">
                <a16:creationId xmlns:a16="http://schemas.microsoft.com/office/drawing/2014/main" id="{4383411E-1C3D-5B4C-962C-9D8B4F936E0C}"/>
              </a:ext>
            </a:extLst>
          </p:cNvPr>
          <p:cNvGrpSpPr/>
          <p:nvPr/>
        </p:nvGrpSpPr>
        <p:grpSpPr>
          <a:xfrm>
            <a:off x="6963148" y="3885929"/>
            <a:ext cx="1123325" cy="958955"/>
            <a:chOff x="5222360" y="2487397"/>
            <a:chExt cx="842494" cy="719216"/>
          </a:xfrm>
        </p:grpSpPr>
        <p:sp>
          <p:nvSpPr>
            <p:cNvPr id="164" name="Google Shape;897;g8809af034a_0_323">
              <a:extLst>
                <a:ext uri="{FF2B5EF4-FFF2-40B4-BE49-F238E27FC236}">
                  <a16:creationId xmlns:a16="http://schemas.microsoft.com/office/drawing/2014/main" id="{611D1938-9500-8A4C-A835-30CE5C079B87}"/>
                </a:ext>
              </a:extLst>
            </p:cNvPr>
            <p:cNvSpPr txBox="1"/>
            <p:nvPr/>
          </p:nvSpPr>
          <p:spPr>
            <a:xfrm rot="1193648">
              <a:off x="5303704" y="2487397"/>
              <a:ext cx="761150" cy="300013"/>
            </a:xfrm>
            <a:prstGeom prst="rect">
              <a:avLst/>
            </a:prstGeom>
            <a:noFill/>
            <a:ln>
              <a:noFill/>
            </a:ln>
          </p:spPr>
          <p:txBody>
            <a:bodyPr spcFirstLastPara="1" wrap="square" lIns="121895" tIns="60931" rIns="121895" bIns="60931" anchor="t" anchorCtr="0">
              <a:noAutofit/>
            </a:bodyPr>
            <a:lstStyle/>
            <a:p>
              <a:pPr marL="0" marR="0" lvl="0" indent="0" algn="l"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ROR1/2</a:t>
              </a:r>
            </a:p>
          </p:txBody>
        </p:sp>
        <p:sp>
          <p:nvSpPr>
            <p:cNvPr id="174" name="Teardrop 173">
              <a:extLst>
                <a:ext uri="{FF2B5EF4-FFF2-40B4-BE49-F238E27FC236}">
                  <a16:creationId xmlns:a16="http://schemas.microsoft.com/office/drawing/2014/main" id="{EFCFDE60-A1FB-6D4B-810C-5753C46115E1}"/>
                </a:ext>
              </a:extLst>
            </p:cNvPr>
            <p:cNvSpPr/>
            <p:nvPr/>
          </p:nvSpPr>
          <p:spPr>
            <a:xfrm rot="19980878">
              <a:off x="5222360" y="2813696"/>
              <a:ext cx="398729" cy="392917"/>
            </a:xfrm>
            <a:prstGeom prst="teardrop">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Arial Narrow"/>
                <a:ea typeface="+mn-ea"/>
                <a:cs typeface="+mn-cs"/>
              </a:endParaRPr>
            </a:p>
          </p:txBody>
        </p:sp>
      </p:grpSp>
      <p:grpSp>
        <p:nvGrpSpPr>
          <p:cNvPr id="191" name="Group 190">
            <a:extLst>
              <a:ext uri="{FF2B5EF4-FFF2-40B4-BE49-F238E27FC236}">
                <a16:creationId xmlns:a16="http://schemas.microsoft.com/office/drawing/2014/main" id="{AC876564-BA0F-F342-A25E-7C4A499A9D54}"/>
              </a:ext>
            </a:extLst>
          </p:cNvPr>
          <p:cNvGrpSpPr/>
          <p:nvPr/>
        </p:nvGrpSpPr>
        <p:grpSpPr>
          <a:xfrm>
            <a:off x="8700373" y="5290659"/>
            <a:ext cx="1121727" cy="914400"/>
            <a:chOff x="6525278" y="3676511"/>
            <a:chExt cx="841295" cy="685800"/>
          </a:xfrm>
        </p:grpSpPr>
        <p:sp>
          <p:nvSpPr>
            <p:cNvPr id="176" name="TextBox 175">
              <a:extLst>
                <a:ext uri="{FF2B5EF4-FFF2-40B4-BE49-F238E27FC236}">
                  <a16:creationId xmlns:a16="http://schemas.microsoft.com/office/drawing/2014/main" id="{F37B7582-F773-9F46-A13E-D8BD91898528}"/>
                </a:ext>
              </a:extLst>
            </p:cNvPr>
            <p:cNvSpPr txBox="1"/>
            <p:nvPr/>
          </p:nvSpPr>
          <p:spPr>
            <a:xfrm rot="4449662">
              <a:off x="6919285" y="3915022"/>
              <a:ext cx="685800" cy="208777"/>
            </a:xfrm>
            <a:prstGeom prst="rect">
              <a:avLst/>
            </a:prstGeom>
          </p:spPr>
          <p:txBody>
            <a:bodyPr vert="horz" wrap="none" lIns="0" tIns="0" rIns="0" bIns="0" rtlCol="0" anchor="t" anchorCtr="0">
              <a:noAutofit/>
            </a:body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CD166</a:t>
              </a:r>
            </a:p>
          </p:txBody>
        </p:sp>
        <p:sp>
          <p:nvSpPr>
            <p:cNvPr id="178" name="Pentagon 177">
              <a:extLst>
                <a:ext uri="{FF2B5EF4-FFF2-40B4-BE49-F238E27FC236}">
                  <a16:creationId xmlns:a16="http://schemas.microsoft.com/office/drawing/2014/main" id="{88CBA01B-EAED-7348-B81F-E8D65E44B241}"/>
                </a:ext>
              </a:extLst>
            </p:cNvPr>
            <p:cNvSpPr/>
            <p:nvPr/>
          </p:nvSpPr>
          <p:spPr>
            <a:xfrm rot="20664448">
              <a:off x="6525278" y="4068131"/>
              <a:ext cx="620925" cy="20538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grpSp>
      <p:grpSp>
        <p:nvGrpSpPr>
          <p:cNvPr id="185" name="Group 184">
            <a:extLst>
              <a:ext uri="{FF2B5EF4-FFF2-40B4-BE49-F238E27FC236}">
                <a16:creationId xmlns:a16="http://schemas.microsoft.com/office/drawing/2014/main" id="{2E191E66-1439-854D-9B0F-EA3F89136180}"/>
              </a:ext>
            </a:extLst>
          </p:cNvPr>
          <p:cNvGrpSpPr/>
          <p:nvPr/>
        </p:nvGrpSpPr>
        <p:grpSpPr>
          <a:xfrm>
            <a:off x="3358985" y="4104909"/>
            <a:ext cx="1125363" cy="1132616"/>
            <a:chOff x="2519238" y="2651632"/>
            <a:chExt cx="844022" cy="849462"/>
          </a:xfrm>
        </p:grpSpPr>
        <p:sp>
          <p:nvSpPr>
            <p:cNvPr id="20" name="Google Shape;898;g8809af034a_0_323">
              <a:extLst>
                <a:ext uri="{FF2B5EF4-FFF2-40B4-BE49-F238E27FC236}">
                  <a16:creationId xmlns:a16="http://schemas.microsoft.com/office/drawing/2014/main" id="{AC3C34ED-D799-D748-BC95-45074D3F1451}"/>
                </a:ext>
              </a:extLst>
            </p:cNvPr>
            <p:cNvSpPr txBox="1"/>
            <p:nvPr/>
          </p:nvSpPr>
          <p:spPr>
            <a:xfrm rot="20070260">
              <a:off x="2519238" y="2651632"/>
              <a:ext cx="844022" cy="286083"/>
            </a:xfrm>
            <a:prstGeom prst="rect">
              <a:avLst/>
            </a:prstGeom>
            <a:noFill/>
            <a:ln>
              <a:noFill/>
            </a:ln>
          </p:spPr>
          <p:txBody>
            <a:bodyPr spcFirstLastPara="1" wrap="square" lIns="121895" tIns="60931" rIns="121895" bIns="60931" anchor="t"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r>
                <a:rPr kumimoji="0" lang="en-US" sz="1600" b="1" i="0" u="none" strike="noStrike" kern="1200" cap="none" spc="0" normalizeH="0" baseline="0" noProof="0" dirty="0">
                  <a:ln>
                    <a:noFill/>
                  </a:ln>
                  <a:solidFill>
                    <a:srgbClr val="494C4D"/>
                  </a:solidFill>
                  <a:effectLst/>
                  <a:uLnTx/>
                  <a:uFillTx/>
                  <a:latin typeface="Calibri" panose="020F0502020204030204" pitchFamily="34" charset="0"/>
                  <a:ea typeface="Arial"/>
                  <a:cs typeface="Calibri" panose="020F0502020204030204" pitchFamily="34" charset="0"/>
                  <a:sym typeface="Arial"/>
                </a:rPr>
                <a:t>PTK7</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nvGrpSpPr>
            <p:cNvPr id="182" name="Group 181">
              <a:extLst>
                <a:ext uri="{FF2B5EF4-FFF2-40B4-BE49-F238E27FC236}">
                  <a16:creationId xmlns:a16="http://schemas.microsoft.com/office/drawing/2014/main" id="{4BE2EC35-6E7E-9845-8D3D-BB2DAB962DD3}"/>
                </a:ext>
              </a:extLst>
            </p:cNvPr>
            <p:cNvGrpSpPr/>
            <p:nvPr/>
          </p:nvGrpSpPr>
          <p:grpSpPr>
            <a:xfrm rot="19828551">
              <a:off x="3065123" y="2885829"/>
              <a:ext cx="255337" cy="615265"/>
              <a:chOff x="6033228" y="1074838"/>
              <a:chExt cx="285200" cy="615265"/>
            </a:xfrm>
          </p:grpSpPr>
          <p:sp>
            <p:nvSpPr>
              <p:cNvPr id="179" name="Oval 178">
                <a:extLst>
                  <a:ext uri="{FF2B5EF4-FFF2-40B4-BE49-F238E27FC236}">
                    <a16:creationId xmlns:a16="http://schemas.microsoft.com/office/drawing/2014/main" id="{A71C448B-7C8E-C64B-9AA3-B1F151BE736F}"/>
                  </a:ext>
                </a:extLst>
              </p:cNvPr>
              <p:cNvSpPr/>
              <p:nvPr/>
            </p:nvSpPr>
            <p:spPr>
              <a:xfrm>
                <a:off x="6053417" y="1074838"/>
                <a:ext cx="265011" cy="3775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181" name="Oval 180">
                <a:extLst>
                  <a:ext uri="{FF2B5EF4-FFF2-40B4-BE49-F238E27FC236}">
                    <a16:creationId xmlns:a16="http://schemas.microsoft.com/office/drawing/2014/main" id="{A759B2F3-F33A-6F42-B971-B7967B750B55}"/>
                  </a:ext>
                </a:extLst>
              </p:cNvPr>
              <p:cNvSpPr/>
              <p:nvPr/>
            </p:nvSpPr>
            <p:spPr>
              <a:xfrm>
                <a:off x="6033228" y="1411741"/>
                <a:ext cx="274620" cy="2783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Narrow"/>
                  <a:ea typeface="+mn-ea"/>
                  <a:cs typeface="+mn-cs"/>
                </a:endParaRPr>
              </a:p>
            </p:txBody>
          </p:sp>
        </p:grpSp>
      </p:grpSp>
      <p:grpSp>
        <p:nvGrpSpPr>
          <p:cNvPr id="190" name="Group 189">
            <a:extLst>
              <a:ext uri="{FF2B5EF4-FFF2-40B4-BE49-F238E27FC236}">
                <a16:creationId xmlns:a16="http://schemas.microsoft.com/office/drawing/2014/main" id="{0CEDAA38-1E32-814A-863F-F762FD5EC60A}"/>
              </a:ext>
            </a:extLst>
          </p:cNvPr>
          <p:cNvGrpSpPr/>
          <p:nvPr/>
        </p:nvGrpSpPr>
        <p:grpSpPr>
          <a:xfrm>
            <a:off x="8564717" y="4850581"/>
            <a:ext cx="1000969" cy="914400"/>
            <a:chOff x="6423536" y="3210886"/>
            <a:chExt cx="750727" cy="685800"/>
          </a:xfrm>
        </p:grpSpPr>
        <p:sp>
          <p:nvSpPr>
            <p:cNvPr id="24" name="TextBox 23">
              <a:extLst>
                <a:ext uri="{FF2B5EF4-FFF2-40B4-BE49-F238E27FC236}">
                  <a16:creationId xmlns:a16="http://schemas.microsoft.com/office/drawing/2014/main" id="{09D2F4AF-6F9D-AE46-A128-7C74FE0796B9}"/>
                </a:ext>
              </a:extLst>
            </p:cNvPr>
            <p:cNvSpPr txBox="1"/>
            <p:nvPr/>
          </p:nvSpPr>
          <p:spPr>
            <a:xfrm rot="3620544">
              <a:off x="6726975" y="3449397"/>
              <a:ext cx="685800" cy="208777"/>
            </a:xfrm>
            <a:prstGeom prst="rect">
              <a:avLst/>
            </a:prstGeom>
          </p:spPr>
          <p:txBody>
            <a:bodyPr vert="horz" wrap="none" lIns="0" tIns="0" rIns="0" bIns="0" rtlCol="0" anchor="t" anchorCtr="0">
              <a:noAutofit/>
            </a:body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HER3</a:t>
              </a:r>
            </a:p>
          </p:txBody>
        </p:sp>
        <p:sp>
          <p:nvSpPr>
            <p:cNvPr id="183" name="Google Shape;893;g8809af034a_0_323">
              <a:extLst>
                <a:ext uri="{FF2B5EF4-FFF2-40B4-BE49-F238E27FC236}">
                  <a16:creationId xmlns:a16="http://schemas.microsoft.com/office/drawing/2014/main" id="{7B3D2163-855F-F845-AB7A-12DB53247E59}"/>
                </a:ext>
              </a:extLst>
            </p:cNvPr>
            <p:cNvSpPr/>
            <p:nvPr/>
          </p:nvSpPr>
          <p:spPr>
            <a:xfrm rot="3552053">
              <a:off x="6521325" y="3439970"/>
              <a:ext cx="324452" cy="520030"/>
            </a:xfrm>
            <a:prstGeom prst="triangle">
              <a:avLst>
                <a:gd name="adj" fmla="val 50000"/>
              </a:avLst>
            </a:prstGeom>
            <a:solidFill>
              <a:srgbClr val="FF0000"/>
            </a:solidFill>
            <a:ln>
              <a:noFill/>
            </a:ln>
          </p:spPr>
          <p:txBody>
            <a:bodyPr spcFirstLastPara="1" wrap="square" lIns="121895" tIns="60931" rIns="121895" bIns="60931" anchor="ctr" anchorCtr="0">
              <a:noAutofit/>
            </a:bodyPr>
            <a:lstStyle/>
            <a:p>
              <a:pPr marL="0" marR="0" lvl="0" indent="0" algn="ctr" defTabSz="914313" rtl="0" eaLnBrk="0" fontAlgn="base" latinLnBrk="0" hangingPunct="0">
                <a:lnSpc>
                  <a:spcPct val="100000"/>
                </a:lnSpc>
                <a:spcBef>
                  <a:spcPct val="0"/>
                </a:spcBef>
                <a:spcAft>
                  <a:spcPct val="0"/>
                </a:spcAft>
                <a:buClr>
                  <a:srgbClr val="000000"/>
                </a:buClr>
                <a:buSzPts val="1350"/>
                <a:buFontTx/>
                <a:buNone/>
                <a:tabLst/>
                <a:defRPr/>
              </a:pPr>
              <a:endParaRPr kumimoji="0" lang="en-US" sz="1600" b="0" i="0" u="none" strike="noStrike" kern="1200" cap="none" spc="0" normalizeH="0" baseline="0" noProof="0" dirty="0">
                <a:ln>
                  <a:noFill/>
                </a:ln>
                <a:solidFill>
                  <a:srgbClr val="494C4D"/>
                </a:solidFill>
                <a:effectLst/>
                <a:uLnTx/>
                <a:uFillTx/>
                <a:latin typeface="Arial"/>
                <a:ea typeface="Arial"/>
                <a:cs typeface="Arial"/>
                <a:sym typeface="Arial"/>
              </a:endParaRPr>
            </a:p>
          </p:txBody>
        </p:sp>
      </p:grpSp>
      <p:sp>
        <p:nvSpPr>
          <p:cNvPr id="153" name="Rectangle 152">
            <a:extLst>
              <a:ext uri="{FF2B5EF4-FFF2-40B4-BE49-F238E27FC236}">
                <a16:creationId xmlns:a16="http://schemas.microsoft.com/office/drawing/2014/main" id="{E1BE806E-0A82-264C-BD0C-32B5EA2A15C8}"/>
              </a:ext>
            </a:extLst>
          </p:cNvPr>
          <p:cNvSpPr/>
          <p:nvPr/>
        </p:nvSpPr>
        <p:spPr>
          <a:xfrm>
            <a:off x="4754737" y="5391469"/>
            <a:ext cx="3425467" cy="1066639"/>
          </a:xfrm>
          <a:prstGeom prst="rect">
            <a:avLst/>
          </a:prstGeom>
        </p:spPr>
        <p:txBody>
          <a:bodyPr wrap="square">
            <a:spAutoFit/>
          </a:bodyPr>
          <a:lstStyle/>
          <a:p>
            <a:pPr marL="0" marR="0" lvl="0" indent="0" algn="l" defTabSz="1219140" rtl="0" eaLnBrk="1" fontAlgn="auto" latinLnBrk="0" hangingPunct="1">
              <a:lnSpc>
                <a:spcPct val="90000"/>
              </a:lnSpc>
              <a:spcBef>
                <a:spcPts val="0"/>
              </a:spcBef>
              <a:spcAft>
                <a:spcPts val="400"/>
              </a:spcAft>
              <a:buClrTx/>
              <a:buSzTx/>
              <a:buFontTx/>
              <a:buNone/>
              <a:tabLst/>
              <a:defRPr/>
            </a:pPr>
            <a:r>
              <a:rPr kumimoji="0" lang="en-US" sz="1333"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Target Antigens:</a:t>
            </a:r>
          </a:p>
          <a:p>
            <a:pPr marL="228589" marR="0" lvl="0" indent="-165092" algn="l" defTabSz="121914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Oncogenic driver (historic)</a:t>
            </a:r>
          </a:p>
          <a:p>
            <a:pPr marL="228589" marR="0" lvl="0" indent="-165092" algn="l" defTabSz="121914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prstClr val="white"/>
                </a:solidFill>
                <a:effectLst/>
                <a:uLnTx/>
                <a:uFillTx/>
                <a:latin typeface="Arial Narrow"/>
                <a:ea typeface="MS PGothic" panose="020B0600070205080204" pitchFamily="34" charset="-128"/>
                <a:cs typeface="+mn-cs"/>
              </a:rPr>
              <a:t>Antigens expressed on cancer cells</a:t>
            </a:r>
          </a:p>
          <a:p>
            <a:pPr marL="228589" marR="0" lvl="0" indent="-165092" algn="l" defTabSz="121914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Antigens on </a:t>
            </a:r>
            <a:r>
              <a:rPr kumimoji="0" lang="en-US" sz="1333" b="1" i="0" u="none" strike="noStrike" kern="0" cap="none" spc="0" normalizeH="0" baseline="0" noProof="0" dirty="0" err="1">
                <a:ln>
                  <a:noFill/>
                </a:ln>
                <a:solidFill>
                  <a:prstClr val="white"/>
                </a:solidFill>
                <a:effectLst/>
                <a:uLnTx/>
                <a:uFillTx/>
                <a:latin typeface="Calibri" panose="020F0502020204030204" pitchFamily="34" charset="0"/>
                <a:ea typeface="MS PGothic" panose="020B0600070205080204" pitchFamily="34" charset="-128"/>
                <a:cs typeface="+mn-cs"/>
              </a:rPr>
              <a:t>tumour</a:t>
            </a:r>
            <a:r>
              <a:rPr kumimoji="0" lang="en-US" sz="1333"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 vasculature</a:t>
            </a:r>
          </a:p>
          <a:p>
            <a:pPr marL="228589" marR="0" lvl="0" indent="-165092" algn="l" defTabSz="121914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333" b="1" i="0" u="none" strike="noStrike" kern="0" cap="none" spc="0" normalizeH="0" baseline="0" noProof="0" dirty="0">
                <a:ln>
                  <a:noFill/>
                </a:ln>
                <a:solidFill>
                  <a:prstClr val="white"/>
                </a:solidFill>
                <a:effectLst/>
                <a:uLnTx/>
                <a:uFillTx/>
                <a:latin typeface="Arial Narrow"/>
                <a:ea typeface="MS PGothic" panose="020B0600070205080204" pitchFamily="34" charset="-128"/>
                <a:cs typeface="+mn-cs"/>
              </a:rPr>
              <a:t>Antigens in </a:t>
            </a:r>
            <a:r>
              <a:rPr kumimoji="0" lang="en-US" sz="1333" b="1" i="0" u="none" strike="noStrike" kern="0" cap="none" spc="0" normalizeH="0" baseline="0" noProof="0" dirty="0" err="1">
                <a:ln>
                  <a:noFill/>
                </a:ln>
                <a:solidFill>
                  <a:prstClr val="white"/>
                </a:solidFill>
                <a:effectLst/>
                <a:uLnTx/>
                <a:uFillTx/>
                <a:latin typeface="Arial Narrow"/>
                <a:ea typeface="MS PGothic" panose="020B0600070205080204" pitchFamily="34" charset="-128"/>
                <a:cs typeface="+mn-cs"/>
              </a:rPr>
              <a:t>tumour</a:t>
            </a:r>
            <a:r>
              <a:rPr kumimoji="0" lang="en-US" sz="1333" b="1" i="0" u="none" strike="noStrike" kern="0" cap="none" spc="0" normalizeH="0" baseline="0" noProof="0" dirty="0">
                <a:ln>
                  <a:noFill/>
                </a:ln>
                <a:solidFill>
                  <a:prstClr val="white"/>
                </a:solidFill>
                <a:effectLst/>
                <a:uLnTx/>
                <a:uFillTx/>
                <a:latin typeface="Arial Narrow"/>
                <a:ea typeface="MS PGothic" panose="020B0600070205080204" pitchFamily="34" charset="-128"/>
                <a:cs typeface="+mn-cs"/>
              </a:rPr>
              <a:t> stroma</a:t>
            </a:r>
          </a:p>
        </p:txBody>
      </p:sp>
      <p:grpSp>
        <p:nvGrpSpPr>
          <p:cNvPr id="36" name="Group 35">
            <a:extLst>
              <a:ext uri="{FF2B5EF4-FFF2-40B4-BE49-F238E27FC236}">
                <a16:creationId xmlns:a16="http://schemas.microsoft.com/office/drawing/2014/main" id="{BF9A0DC5-F205-B973-326F-A38C672A1517}"/>
              </a:ext>
            </a:extLst>
          </p:cNvPr>
          <p:cNvGrpSpPr/>
          <p:nvPr/>
        </p:nvGrpSpPr>
        <p:grpSpPr>
          <a:xfrm>
            <a:off x="8844859" y="1044581"/>
            <a:ext cx="2600796" cy="3344581"/>
            <a:chOff x="8844858" y="1044580"/>
            <a:chExt cx="2600796" cy="3344581"/>
          </a:xfrm>
        </p:grpSpPr>
        <p:pic>
          <p:nvPicPr>
            <p:cNvPr id="3" name="Picture 2">
              <a:extLst>
                <a:ext uri="{FF2B5EF4-FFF2-40B4-BE49-F238E27FC236}">
                  <a16:creationId xmlns:a16="http://schemas.microsoft.com/office/drawing/2014/main" id="{C8F3D61D-B87B-0D22-9496-E4E66873F2BA}"/>
                </a:ext>
              </a:extLst>
            </p:cNvPr>
            <p:cNvPicPr>
              <a:picLocks noChangeAspect="1"/>
            </p:cNvPicPr>
            <p:nvPr/>
          </p:nvPicPr>
          <p:blipFill>
            <a:blip r:embed="rId3"/>
            <a:stretch>
              <a:fillRect/>
            </a:stretch>
          </p:blipFill>
          <p:spPr>
            <a:xfrm>
              <a:off x="8844858" y="1044580"/>
              <a:ext cx="2527945" cy="2571084"/>
            </a:xfrm>
            <a:prstGeom prst="rect">
              <a:avLst/>
            </a:prstGeom>
          </p:spPr>
        </p:pic>
        <p:sp>
          <p:nvSpPr>
            <p:cNvPr id="8" name="Rounded Rectangle 7">
              <a:extLst>
                <a:ext uri="{FF2B5EF4-FFF2-40B4-BE49-F238E27FC236}">
                  <a16:creationId xmlns:a16="http://schemas.microsoft.com/office/drawing/2014/main" id="{76AE1511-08B1-40A7-A465-39E3310B879F}"/>
                </a:ext>
              </a:extLst>
            </p:cNvPr>
            <p:cNvSpPr/>
            <p:nvPr/>
          </p:nvSpPr>
          <p:spPr>
            <a:xfrm>
              <a:off x="8844858" y="2140405"/>
              <a:ext cx="2600796" cy="383619"/>
            </a:xfrm>
            <a:prstGeom prst="roundRect">
              <a:avLst>
                <a:gd name="adj" fmla="val 7305"/>
              </a:avLst>
            </a:prstGeom>
            <a:ln>
              <a:solidFill>
                <a:srgbClr val="0070C0"/>
              </a:solidFill>
            </a:ln>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10" name="Straight Arrow Connector 9">
              <a:extLst>
                <a:ext uri="{FF2B5EF4-FFF2-40B4-BE49-F238E27FC236}">
                  <a16:creationId xmlns:a16="http://schemas.microsoft.com/office/drawing/2014/main" id="{114B6269-8AC3-EDDB-C523-3E717BB71AA1}"/>
                </a:ext>
              </a:extLst>
            </p:cNvPr>
            <p:cNvCxnSpPr>
              <a:cxnSpLocks/>
            </p:cNvCxnSpPr>
            <p:nvPr/>
          </p:nvCxnSpPr>
          <p:spPr bwMode="auto">
            <a:xfrm flipH="1">
              <a:off x="9114321" y="3679682"/>
              <a:ext cx="781287" cy="709479"/>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grpSp>
      <p:grpSp>
        <p:nvGrpSpPr>
          <p:cNvPr id="34" name="Group 33">
            <a:extLst>
              <a:ext uri="{FF2B5EF4-FFF2-40B4-BE49-F238E27FC236}">
                <a16:creationId xmlns:a16="http://schemas.microsoft.com/office/drawing/2014/main" id="{F85EBAE9-3C57-A52F-1864-043E878AD0E4}"/>
              </a:ext>
            </a:extLst>
          </p:cNvPr>
          <p:cNvGrpSpPr/>
          <p:nvPr/>
        </p:nvGrpSpPr>
        <p:grpSpPr>
          <a:xfrm>
            <a:off x="396088" y="1098585"/>
            <a:ext cx="2604894" cy="3420458"/>
            <a:chOff x="397401" y="1053253"/>
            <a:chExt cx="2604894" cy="3420458"/>
          </a:xfrm>
        </p:grpSpPr>
        <p:pic>
          <p:nvPicPr>
            <p:cNvPr id="2" name="Picture 1">
              <a:extLst>
                <a:ext uri="{FF2B5EF4-FFF2-40B4-BE49-F238E27FC236}">
                  <a16:creationId xmlns:a16="http://schemas.microsoft.com/office/drawing/2014/main" id="{1E3581B3-D70D-09F3-4805-B73C34DD5787}"/>
                </a:ext>
              </a:extLst>
            </p:cNvPr>
            <p:cNvPicPr>
              <a:picLocks noChangeAspect="1"/>
            </p:cNvPicPr>
            <p:nvPr/>
          </p:nvPicPr>
          <p:blipFill>
            <a:blip r:embed="rId4"/>
            <a:stretch>
              <a:fillRect/>
            </a:stretch>
          </p:blipFill>
          <p:spPr>
            <a:xfrm>
              <a:off x="397401" y="1053253"/>
              <a:ext cx="2592958" cy="2593499"/>
            </a:xfrm>
            <a:prstGeom prst="rect">
              <a:avLst/>
            </a:prstGeom>
          </p:spPr>
        </p:pic>
        <p:sp>
          <p:nvSpPr>
            <p:cNvPr id="6" name="Rounded Rectangle 5">
              <a:extLst>
                <a:ext uri="{FF2B5EF4-FFF2-40B4-BE49-F238E27FC236}">
                  <a16:creationId xmlns:a16="http://schemas.microsoft.com/office/drawing/2014/main" id="{E4FE81AF-F815-42B7-5D87-F71FDBD49C9C}"/>
                </a:ext>
              </a:extLst>
            </p:cNvPr>
            <p:cNvSpPr/>
            <p:nvPr/>
          </p:nvSpPr>
          <p:spPr>
            <a:xfrm>
              <a:off x="428843" y="2141171"/>
              <a:ext cx="2573452" cy="383619"/>
            </a:xfrm>
            <a:prstGeom prst="roundRect">
              <a:avLst>
                <a:gd name="adj" fmla="val 7305"/>
              </a:avLst>
            </a:prstGeom>
            <a:ln>
              <a:solidFill>
                <a:srgbClr val="0070C0"/>
              </a:solidFill>
            </a:ln>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13" name="Straight Arrow Connector 12">
              <a:extLst>
                <a:ext uri="{FF2B5EF4-FFF2-40B4-BE49-F238E27FC236}">
                  <a16:creationId xmlns:a16="http://schemas.microsoft.com/office/drawing/2014/main" id="{31A7A712-DF42-4C4B-40B4-1EEC971B898B}"/>
                </a:ext>
              </a:extLst>
            </p:cNvPr>
            <p:cNvCxnSpPr>
              <a:cxnSpLocks/>
            </p:cNvCxnSpPr>
            <p:nvPr/>
          </p:nvCxnSpPr>
          <p:spPr bwMode="auto">
            <a:xfrm>
              <a:off x="2548468" y="3702522"/>
              <a:ext cx="422108" cy="771189"/>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grpSp>
      <p:grpSp>
        <p:nvGrpSpPr>
          <p:cNvPr id="35" name="Group 34">
            <a:extLst>
              <a:ext uri="{FF2B5EF4-FFF2-40B4-BE49-F238E27FC236}">
                <a16:creationId xmlns:a16="http://schemas.microsoft.com/office/drawing/2014/main" id="{EDB1AC1A-843C-8A8C-D1DF-7BB95929FE64}"/>
              </a:ext>
            </a:extLst>
          </p:cNvPr>
          <p:cNvGrpSpPr/>
          <p:nvPr/>
        </p:nvGrpSpPr>
        <p:grpSpPr>
          <a:xfrm>
            <a:off x="3061099" y="1080482"/>
            <a:ext cx="2600796" cy="3296944"/>
            <a:chOff x="3061099" y="1080481"/>
            <a:chExt cx="2600796" cy="3296942"/>
          </a:xfrm>
        </p:grpSpPr>
        <p:pic>
          <p:nvPicPr>
            <p:cNvPr id="4" name="Picture 3">
              <a:extLst>
                <a:ext uri="{FF2B5EF4-FFF2-40B4-BE49-F238E27FC236}">
                  <a16:creationId xmlns:a16="http://schemas.microsoft.com/office/drawing/2014/main" id="{D2206B0A-1BCD-E5AB-30F8-52130D1817AE}"/>
                </a:ext>
              </a:extLst>
            </p:cNvPr>
            <p:cNvPicPr>
              <a:picLocks noChangeAspect="1"/>
            </p:cNvPicPr>
            <p:nvPr/>
          </p:nvPicPr>
          <p:blipFill>
            <a:blip r:embed="rId5"/>
            <a:stretch>
              <a:fillRect/>
            </a:stretch>
          </p:blipFill>
          <p:spPr>
            <a:xfrm>
              <a:off x="3072247" y="1080481"/>
              <a:ext cx="2517595" cy="2578787"/>
            </a:xfrm>
            <a:prstGeom prst="rect">
              <a:avLst/>
            </a:prstGeom>
          </p:spPr>
        </p:pic>
        <p:sp>
          <p:nvSpPr>
            <p:cNvPr id="5" name="Rounded Rectangle 4">
              <a:extLst>
                <a:ext uri="{FF2B5EF4-FFF2-40B4-BE49-F238E27FC236}">
                  <a16:creationId xmlns:a16="http://schemas.microsoft.com/office/drawing/2014/main" id="{ED408BB5-331C-CECE-DCCF-6386F570226F}"/>
                </a:ext>
              </a:extLst>
            </p:cNvPr>
            <p:cNvSpPr/>
            <p:nvPr/>
          </p:nvSpPr>
          <p:spPr>
            <a:xfrm>
              <a:off x="3061099" y="2145622"/>
              <a:ext cx="2600796" cy="383619"/>
            </a:xfrm>
            <a:prstGeom prst="roundRect">
              <a:avLst>
                <a:gd name="adj" fmla="val 7305"/>
              </a:avLst>
            </a:prstGeom>
            <a:ln>
              <a:solidFill>
                <a:srgbClr val="0070C0"/>
              </a:solidFill>
            </a:ln>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cxnSp>
          <p:nvCxnSpPr>
            <p:cNvPr id="23" name="Straight Arrow Connector 22">
              <a:extLst>
                <a:ext uri="{FF2B5EF4-FFF2-40B4-BE49-F238E27FC236}">
                  <a16:creationId xmlns:a16="http://schemas.microsoft.com/office/drawing/2014/main" id="{BECB4000-91CD-02AD-1507-AAC570AF7A25}"/>
                </a:ext>
              </a:extLst>
            </p:cNvPr>
            <p:cNvCxnSpPr>
              <a:cxnSpLocks/>
            </p:cNvCxnSpPr>
            <p:nvPr/>
          </p:nvCxnSpPr>
          <p:spPr bwMode="auto">
            <a:xfrm flipH="1">
              <a:off x="3419924" y="3733271"/>
              <a:ext cx="53872" cy="644152"/>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grpSp>
      <p:sp>
        <p:nvSpPr>
          <p:cNvPr id="12" name="TextBox 11">
            <a:extLst>
              <a:ext uri="{FF2B5EF4-FFF2-40B4-BE49-F238E27FC236}">
                <a16:creationId xmlns:a16="http://schemas.microsoft.com/office/drawing/2014/main" id="{80EBE3B9-1274-E66F-E6C3-26DB94C47B88}"/>
              </a:ext>
            </a:extLst>
          </p:cNvPr>
          <p:cNvSpPr txBox="1"/>
          <p:nvPr/>
        </p:nvSpPr>
        <p:spPr>
          <a:xfrm>
            <a:off x="1521" y="6581001"/>
            <a:ext cx="3362587"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ea typeface="+mn-ea"/>
                <a:cs typeface="Calibri" panose="020F0502020204030204" pitchFamily="34" charset="0"/>
              </a:rPr>
              <a:t>C</a:t>
            </a:r>
            <a:r>
              <a:rPr lang="en-US" sz="1200" b="0" i="0" u="none" strike="noStrike" kern="1200" baseline="0" dirty="0">
                <a:solidFill>
                  <a:schemeClr val="tx1"/>
                </a:solidFill>
                <a:latin typeface="Calibri" panose="020F0502020204030204" pitchFamily="34" charset="0"/>
                <a:ea typeface="+mn-ea"/>
                <a:cs typeface="Calibri" panose="020F0502020204030204" pitchFamily="34" charset="0"/>
              </a:rPr>
              <a:t>ourtesy of </a:t>
            </a:r>
            <a:r>
              <a:rPr lang="en-US" sz="1200" b="0" dirty="0">
                <a:solidFill>
                  <a:schemeClr val="tx1"/>
                </a:solidFill>
                <a:latin typeface="Calibri" panose="020F0502020204030204" pitchFamily="34" charset="0"/>
                <a:ea typeface="+mn-ea"/>
                <a:cs typeface="Calibri" panose="020F0502020204030204" pitchFamily="34" charset="0"/>
              </a:rPr>
              <a:t>Professor </a:t>
            </a:r>
            <a:r>
              <a:rPr lang="en-US" sz="1200" b="0" i="0" u="none" strike="noStrike" kern="1200" baseline="0" dirty="0">
                <a:solidFill>
                  <a:schemeClr val="tx1"/>
                </a:solidFill>
                <a:latin typeface="Calibri" panose="020F0502020204030204" pitchFamily="34" charset="0"/>
                <a:ea typeface="+mn-ea"/>
                <a:cs typeface="Calibri" panose="020F0502020204030204" pitchFamily="34" charset="0"/>
              </a:rPr>
              <a:t>Peter Schmid, FRCP, MD, PhD</a:t>
            </a:r>
          </a:p>
        </p:txBody>
      </p:sp>
    </p:spTree>
    <p:extLst>
      <p:ext uri="{BB962C8B-B14F-4D97-AF65-F5344CB8AC3E}">
        <p14:creationId xmlns:p14="http://schemas.microsoft.com/office/powerpoint/2010/main" val="42432844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3"/>
            <a:ext cx="10189607"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hormone receptor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(combined positive score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metastatic breast cancer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968189"/>
            <a:ext cx="10189607"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asymptomatic bone metastases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3288268"/>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1324842257"/>
      </p:ext>
    </p:extLst>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189607" cy="17043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825791"/>
            <a:ext cx="10189607"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symptomatic visceral (including liver) metastases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3934072"/>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2157295238"/>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81177"/>
            <a:ext cx="10189607"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828800"/>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multiple brain metastases requiring stereotactic radiosurgery (SRS)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4572000"/>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3977857286"/>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26020"/>
            <a:ext cx="10189607"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PD-L1-positive (CPS 10)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802916"/>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80, PS 2, asymptomatic bone metastases</a:t>
            </a:r>
          </a:p>
        </p:txBody>
      </p:sp>
      <p:sp>
        <p:nvSpPr>
          <p:cNvPr id="5" name="TextBox 4">
            <a:extLst>
              <a:ext uri="{FF2B5EF4-FFF2-40B4-BE49-F238E27FC236}">
                <a16:creationId xmlns:a16="http://schemas.microsoft.com/office/drawing/2014/main" id="{043711BA-2CC7-F9F8-0DEA-277E17978F5A}"/>
              </a:ext>
            </a:extLst>
          </p:cNvPr>
          <p:cNvSpPr txBox="1"/>
          <p:nvPr/>
        </p:nvSpPr>
        <p:spPr>
          <a:xfrm>
            <a:off x="214659" y="2590800"/>
            <a:ext cx="31037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920616951"/>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PD-L1-negative (CPS 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asymptomatic bone metastases</a:t>
            </a:r>
          </a:p>
        </p:txBody>
      </p:sp>
      <p:sp>
        <p:nvSpPr>
          <p:cNvPr id="6" name="TextBox 5">
            <a:extLst>
              <a:ext uri="{FF2B5EF4-FFF2-40B4-BE49-F238E27FC236}">
                <a16:creationId xmlns:a16="http://schemas.microsoft.com/office/drawing/2014/main" id="{2C43AF3F-84C5-ED45-0F9D-4E4C195BFCFE}"/>
              </a:ext>
            </a:extLst>
          </p:cNvPr>
          <p:cNvSpPr txBox="1"/>
          <p:nvPr/>
        </p:nvSpPr>
        <p:spPr>
          <a:xfrm>
            <a:off x="1784320" y="3916629"/>
            <a:ext cx="153413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735900580"/>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PD-L1-negative (CPS 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symptomatic visceral (including liver) metastases </a:t>
            </a:r>
          </a:p>
        </p:txBody>
      </p:sp>
      <p:sp>
        <p:nvSpPr>
          <p:cNvPr id="5" name="TextBox 4">
            <a:extLst>
              <a:ext uri="{FF2B5EF4-FFF2-40B4-BE49-F238E27FC236}">
                <a16:creationId xmlns:a16="http://schemas.microsoft.com/office/drawing/2014/main" id="{F9B64B97-AD93-C3D1-6C52-034AD976B540}"/>
              </a:ext>
            </a:extLst>
          </p:cNvPr>
          <p:cNvSpPr txBox="1"/>
          <p:nvPr/>
        </p:nvSpPr>
        <p:spPr>
          <a:xfrm>
            <a:off x="1784320" y="4419600"/>
            <a:ext cx="153413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465660184"/>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PD-L1-negative (CPS 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multiple brain metastases requiring SRS</a:t>
            </a:r>
          </a:p>
        </p:txBody>
      </p:sp>
      <p:sp>
        <p:nvSpPr>
          <p:cNvPr id="6" name="TextBox 5">
            <a:extLst>
              <a:ext uri="{FF2B5EF4-FFF2-40B4-BE49-F238E27FC236}">
                <a16:creationId xmlns:a16="http://schemas.microsoft.com/office/drawing/2014/main" id="{2C43AF3F-84C5-ED45-0F9D-4E4C195BFCFE}"/>
              </a:ext>
            </a:extLst>
          </p:cNvPr>
          <p:cNvSpPr txBox="1"/>
          <p:nvPr/>
        </p:nvSpPr>
        <p:spPr>
          <a:xfrm>
            <a:off x="1784320" y="4724400"/>
            <a:ext cx="153413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196110461"/>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10314"/>
            <a:ext cx="107463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presents with de novo HR-negative, HER2 IHC 1+,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PD-L1-negative (CPS 0)</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BRCA wild-type </a:t>
            </a:r>
            <a:r>
              <a:rPr kumimoji="0" lang="en-US" sz="26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mBC</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438399"/>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1778839"/>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80, PS 2, asymptomatic bone metastases</a:t>
            </a:r>
          </a:p>
        </p:txBody>
      </p:sp>
      <p:sp>
        <p:nvSpPr>
          <p:cNvPr id="6" name="TextBox 5">
            <a:extLst>
              <a:ext uri="{FF2B5EF4-FFF2-40B4-BE49-F238E27FC236}">
                <a16:creationId xmlns:a16="http://schemas.microsoft.com/office/drawing/2014/main" id="{2C43AF3F-84C5-ED45-0F9D-4E4C195BFCFE}"/>
              </a:ext>
            </a:extLst>
          </p:cNvPr>
          <p:cNvSpPr txBox="1"/>
          <p:nvPr/>
        </p:nvSpPr>
        <p:spPr>
          <a:xfrm>
            <a:off x="1784320" y="3449444"/>
            <a:ext cx="153413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1098628183"/>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228600"/>
            <a:ext cx="105177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with HR-negative, HER2 IHC 1+, BRCA wild-type breast cancer receives the KEYNOTE-522 regimen (neoadjuvant pembrolizumab/chemotherapy and adjuvant pembrolizumab) but experiences relapse </a:t>
            </a:r>
            <a:r>
              <a:rPr kumimoji="0" lang="en-US" sz="24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18 months after completing adjuvant pembrolizumab</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(PD-L1-positive [CPS 10]).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667672"/>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2086898"/>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asymptomatic bone metastases</a:t>
            </a:r>
          </a:p>
        </p:txBody>
      </p:sp>
      <p:sp>
        <p:nvSpPr>
          <p:cNvPr id="5" name="TextBox 4">
            <a:extLst>
              <a:ext uri="{FF2B5EF4-FFF2-40B4-BE49-F238E27FC236}">
                <a16:creationId xmlns:a16="http://schemas.microsoft.com/office/drawing/2014/main" id="{B6A787BB-50BB-F721-1458-EB265997372B}"/>
              </a:ext>
            </a:extLst>
          </p:cNvPr>
          <p:cNvSpPr txBox="1"/>
          <p:nvPr/>
        </p:nvSpPr>
        <p:spPr>
          <a:xfrm>
            <a:off x="163639" y="3227832"/>
            <a:ext cx="31230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1465858277"/>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228600"/>
            <a:ext cx="105177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with HR-negative, HER2 IHC 1+, BRCA wild-type breast cancer receives the KEYNOTE-522 regimen but experiences relapse </a:t>
            </a:r>
            <a:r>
              <a:rPr kumimoji="0" lang="en-US" sz="26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5 months after completing adjuvant pembrolizumab</a:t>
            </a: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(PD-L1-positive [CPS 10]). Regulatory and reimbursement issues aside, which first-line therapy would you most likely recommend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667672"/>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2086898"/>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asymptomatic bone metastases</a:t>
            </a:r>
          </a:p>
        </p:txBody>
      </p:sp>
      <p:sp>
        <p:nvSpPr>
          <p:cNvPr id="5" name="TextBox 4">
            <a:extLst>
              <a:ext uri="{FF2B5EF4-FFF2-40B4-BE49-F238E27FC236}">
                <a16:creationId xmlns:a16="http://schemas.microsoft.com/office/drawing/2014/main" id="{B0402619-3179-B756-00B7-2A8545B432C2}"/>
              </a:ext>
            </a:extLst>
          </p:cNvPr>
          <p:cNvSpPr txBox="1"/>
          <p:nvPr/>
        </p:nvSpPr>
        <p:spPr>
          <a:xfrm>
            <a:off x="163639" y="4800600"/>
            <a:ext cx="312309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Pembrolizumab/</a:t>
            </a:r>
            <a:r>
              <a:rPr kumimoji="0" lang="en-US" sz="1800" b="1" i="1"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nab</a:t>
            </a:r>
            <a:r>
              <a:rPr kumimoji="0" lang="en-US" sz="1800" b="1" i="0" u="none" strike="noStrike" kern="1200" cap="none" spc="0" normalizeH="0" baseline="0" noProof="0" dirty="0">
                <a:ln>
                  <a:noFill/>
                </a:ln>
                <a:solidFill>
                  <a:srgbClr val="595959"/>
                </a:solidFill>
                <a:effectLst/>
                <a:uLnTx/>
                <a:uFillTx/>
                <a:latin typeface="Calibri" panose="020F0502020204030204" pitchFamily="34" charset="0"/>
                <a:ea typeface="ＭＳ Ｐゴシック" charset="0"/>
                <a:cs typeface="Calibri" panose="020F0502020204030204" pitchFamily="34" charset="0"/>
              </a:rPr>
              <a:t> paclitaxel</a:t>
            </a:r>
          </a:p>
        </p:txBody>
      </p:sp>
    </p:spTree>
    <p:extLst>
      <p:ext uri="{BB962C8B-B14F-4D97-AF65-F5344CB8AC3E}">
        <p14:creationId xmlns:p14="http://schemas.microsoft.com/office/powerpoint/2010/main" val="3263534053"/>
      </p:ext>
    </p:extLst>
  </p:cSld>
  <p:clrMapOvr>
    <a:masterClrMapping/>
  </p:clrMapOvr>
  <p:transition spd="slow"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Based on the published literature and your clinical experience, how would you indirectly compare the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antitumor efficacy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of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datopotamab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to that of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sacituzumab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govitecan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for patients with previously untreated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3190860"/>
      </p:ext>
    </p:extLst>
  </p:cSld>
  <p:clrMapOvr>
    <a:masterClrMapping/>
  </p:clrMapOvr>
  <p:transition spd="slow"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228600"/>
            <a:ext cx="11101892"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 woman presenting with de novo PD-L1-positive, BRCA wild-type metastatic triple-negative breast cancer (</a:t>
            </a:r>
            <a:r>
              <a:rPr kumimoji="0" lang="en-US" sz="24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receives first-line pembrolizumab/chemotherapy and initially responds but experiences disease progression 6 months later. Regulatory and reimbursement issues aside, which systemic therapy would you most likely recommend next in each of the following scenarios?</a:t>
            </a:r>
          </a:p>
        </p:txBody>
      </p:sp>
      <p:graphicFrame>
        <p:nvGraphicFramePr>
          <p:cNvPr id="4" name="Chart 3">
            <a:extLst>
              <a:ext uri="{FF2B5EF4-FFF2-40B4-BE49-F238E27FC236}">
                <a16:creationId xmlns:a16="http://schemas.microsoft.com/office/drawing/2014/main" id="{329D8E00-0668-F4BF-0DB0-95E6B76F95F9}"/>
              </a:ext>
            </a:extLst>
          </p:cNvPr>
          <p:cNvGraphicFramePr/>
          <p:nvPr>
            <p:extLst>
              <p:ext uri="{D42A27DB-BD31-4B8C-83A1-F6EECF244321}">
                <p14:modId xmlns:p14="http://schemas.microsoft.com/office/powerpoint/2010/main" val="4229436010"/>
              </p:ext>
            </p:extLst>
          </p:nvPr>
        </p:nvGraphicFramePr>
        <p:xfrm>
          <a:off x="0" y="2667672"/>
          <a:ext cx="11101892" cy="3695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837EC84-B3B0-B733-EFDD-C7B44174EE1A}"/>
              </a:ext>
            </a:extLst>
          </p:cNvPr>
          <p:cNvSpPr txBox="1">
            <a:spLocks/>
          </p:cNvSpPr>
          <p:nvPr/>
        </p:nvSpPr>
        <p:spPr bwMode="auto">
          <a:xfrm>
            <a:off x="912285" y="2086898"/>
            <a:ext cx="11101892" cy="31666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Age 65, PS 0, HER2-negative (IHC 0)</a:t>
            </a:r>
          </a:p>
        </p:txBody>
      </p:sp>
    </p:spTree>
    <p:extLst>
      <p:ext uri="{BB962C8B-B14F-4D97-AF65-F5344CB8AC3E}">
        <p14:creationId xmlns:p14="http://schemas.microsoft.com/office/powerpoint/2010/main" val="1292793628"/>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120C-532C-BCE7-3E65-40463F0DBE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B7C79-8820-EDE8-816D-B0C16BB1095C}"/>
              </a:ext>
            </a:extLst>
          </p:cNvPr>
          <p:cNvSpPr>
            <a:spLocks noGrp="1"/>
          </p:cNvSpPr>
          <p:nvPr>
            <p:ph idx="1"/>
          </p:nvPr>
        </p:nvSpPr>
        <p:spPr>
          <a:xfrm>
            <a:off x="877458" y="1628800"/>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42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Metastatic TNBC to liver, lung. PD-L1 CPS = 15. No comorbidities.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KEYNOTE-522 regimen (neoadjuvant pembrolizumab/chemotherapy and adjuvant pembrolizumab) completed 5 months ago</a:t>
            </a:r>
            <a:r>
              <a:rPr lang="en-US" sz="2200" dirty="0">
                <a:latin typeface="Calibri" panose="020F0502020204030204" pitchFamily="34" charset="0"/>
                <a:cs typeface="Calibri" panose="020F0502020204030204" pitchFamily="34" charset="0"/>
              </a:rPr>
              <a:t>. </a:t>
            </a:r>
          </a:p>
          <a:p>
            <a:pPr marL="98425" indent="0">
              <a:buNone/>
            </a:pPr>
            <a:r>
              <a:rPr lang="en-US" sz="2200" dirty="0">
                <a:latin typeface="Calibri" panose="020F0502020204030204" pitchFamily="34" charset="0"/>
                <a:cs typeface="Calibri" panose="020F0502020204030204" pitchFamily="34" charset="0"/>
              </a:rPr>
              <a:t>With promising data on Dato-</a:t>
            </a:r>
            <a:r>
              <a:rPr lang="en-US" sz="2200" dirty="0" err="1">
                <a:latin typeface="Calibri" panose="020F0502020204030204" pitchFamily="34" charset="0"/>
                <a:cs typeface="Calibri" panose="020F0502020204030204" pitchFamily="34" charset="0"/>
              </a:rPr>
              <a:t>DXd</a:t>
            </a:r>
            <a:r>
              <a:rPr lang="en-US" sz="2200" dirty="0">
                <a:latin typeface="Calibri" panose="020F0502020204030204" pitchFamily="34" charset="0"/>
                <a:cs typeface="Calibri" panose="020F0502020204030204" pitchFamily="34" charset="0"/>
              </a:rPr>
              <a:t> and likely approval in the near future how would you sequence Saci vs Dato? Would you add immunotherapy and which one? </a:t>
            </a:r>
          </a:p>
          <a:p>
            <a:pPr marL="98425"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After progression on your first choice of ADC, what is your next treatment?</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t> </a:t>
            </a:r>
          </a:p>
          <a:p>
            <a:pPr marL="98425" indent="0">
              <a:buNone/>
            </a:pPr>
            <a:endParaRPr lang="en-US" sz="2200" dirty="0"/>
          </a:p>
          <a:p>
            <a:pPr marL="98425" indent="0">
              <a:buNone/>
            </a:pPr>
            <a:endParaRPr lang="en-US" sz="2200" dirty="0"/>
          </a:p>
        </p:txBody>
      </p:sp>
      <p:sp>
        <p:nvSpPr>
          <p:cNvPr id="6" name="TextBox 5">
            <a:extLst>
              <a:ext uri="{FF2B5EF4-FFF2-40B4-BE49-F238E27FC236}">
                <a16:creationId xmlns:a16="http://schemas.microsoft.com/office/drawing/2014/main" id="{4E1A5321-D250-9AEB-6EE4-4285902B83E2}"/>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43005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877458" y="1628800"/>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58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PD-L1 CPS = 0, HRD-negative with metastases to liver, bone and LN. Prior HER2-positive BC in remission, prior DLBCL in remission. History of cardiomyopathy, heart failure, pacemaker.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Neoadjuvant TC for TNBC without path CR, then adjuvant capecitabine. </a:t>
            </a:r>
            <a:r>
              <a:rPr lang="en-US" sz="2200" dirty="0" err="1">
                <a:latin typeface="Calibri" panose="020F0502020204030204" pitchFamily="34" charset="0"/>
                <a:ea typeface="Times New Roman" panose="02020603050405020304" pitchFamily="18" charset="0"/>
                <a:cs typeface="Calibri" panose="020F0502020204030204" pitchFamily="34" charset="0"/>
              </a:rPr>
              <a:t>c</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tDNA</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negative at end of adjuvant treatment but both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and radiological progression in 3 months. On sacituzumab govitecan for 4 years.</a:t>
            </a:r>
          </a:p>
          <a:p>
            <a:pPr marL="98425" indent="0">
              <a:buNone/>
            </a:pPr>
            <a:r>
              <a:rPr lang="en-US" sz="2200" dirty="0">
                <a:latin typeface="Calibri" panose="020F0502020204030204" pitchFamily="34" charset="0"/>
                <a:cs typeface="Calibri" panose="020F0502020204030204" pitchFamily="34" charset="0"/>
              </a:rPr>
              <a:t>Do you retest PD-L1 status on progression? What are options for her as she has had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R-CHOP, TCHP, TC, capecitabine and 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acituzumab govitecan </a:t>
            </a:r>
            <a:r>
              <a:rPr lang="en-US" sz="2200" dirty="0">
                <a:latin typeface="Calibri" panose="020F0502020204030204" pitchFamily="34" charset="0"/>
                <a:cs typeface="Calibri" panose="020F0502020204030204" pitchFamily="34" charset="0"/>
              </a:rPr>
              <a:t>for different cancers, has cardiomyopathy but had durable response with </a:t>
            </a:r>
            <a:r>
              <a:rPr lang="en-US" sz="2200" dirty="0" err="1">
                <a:latin typeface="Calibri" panose="020F0502020204030204" pitchFamily="34" charset="0"/>
                <a:cs typeface="Calibri" panose="020F0502020204030204" pitchFamily="34" charset="0"/>
              </a:rPr>
              <a:t>saci</a:t>
            </a:r>
            <a:r>
              <a:rPr lang="en-US" sz="2200" dirty="0">
                <a:latin typeface="Calibri" panose="020F0502020204030204" pitchFamily="34" charset="0"/>
                <a:cs typeface="Calibri" panose="020F0502020204030204" pitchFamily="34" charset="0"/>
              </a:rPr>
              <a:t>? </a:t>
            </a:r>
            <a:r>
              <a:rPr lang="en-US" sz="2200" dirty="0"/>
              <a:t>She is young and motivated with a very supportive spouse.</a:t>
            </a:r>
          </a:p>
          <a:p>
            <a:pPr marL="98425" indent="0">
              <a:buNone/>
            </a:pPr>
            <a:endParaRPr lang="en-US" sz="2200" dirty="0"/>
          </a:p>
          <a:p>
            <a:pPr marL="98425" indent="0">
              <a:buNone/>
            </a:pPr>
            <a:endParaRPr lang="en-US" sz="2200" dirty="0"/>
          </a:p>
        </p:txBody>
      </p:sp>
      <p:sp>
        <p:nvSpPr>
          <p:cNvPr id="6" name="TextBox 5">
            <a:extLst>
              <a:ext uri="{FF2B5EF4-FFF2-40B4-BE49-F238E27FC236}">
                <a16:creationId xmlns:a16="http://schemas.microsoft.com/office/drawing/2014/main" id="{F75E7EBF-6695-C4C9-E4C3-5CAC113D76E3}"/>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210301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Punie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700808"/>
          <a:ext cx="9601398" cy="421368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180586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Eisai Inc, Exact Sciences Corporation, Focus Patient, Gilead Sciences Inc, Lilly, </a:t>
                      </a:r>
                      <a:r>
                        <a:rPr lang="en-US" sz="1800" b="0" dirty="0" err="1">
                          <a:solidFill>
                            <a:schemeClr val="tx1"/>
                          </a:solidFill>
                        </a:rPr>
                        <a:t>Medimix</a:t>
                      </a:r>
                      <a:r>
                        <a:rPr lang="en-US" sz="1800" b="0" dirty="0">
                          <a:solidFill>
                            <a:schemeClr val="tx1"/>
                          </a:solidFill>
                        </a:rPr>
                        <a:t> Specialty Pharmacy, Menarini Group, MSD, Mundipharma, Need, Nordic Group, Novartis, Pfizer Inc, Roche Laboratories Inc, Sanofi, Seagen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2996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r h="773942">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4604939"/>
                  </a:ext>
                </a:extLst>
              </a:tr>
              <a:tr h="429968">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Travel Assistance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908638"/>
                  </a:ext>
                </a:extLst>
              </a:tr>
              <a:tr h="773942">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Medscape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6FD4-8F37-F4E8-D335-5BFD870E5F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EEEDAF-9791-59DA-EF39-C45659A59CD8}"/>
              </a:ext>
            </a:extLst>
          </p:cNvPr>
          <p:cNvSpPr>
            <a:spLocks noGrp="1"/>
          </p:cNvSpPr>
          <p:nvPr>
            <p:ph idx="1"/>
          </p:nvPr>
        </p:nvSpPr>
        <p:spPr>
          <a:xfrm>
            <a:off x="877458" y="1628800"/>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63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De novo </a:t>
            </a:r>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BRCA WT, PD-L1 CPS = 20 with 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ymptomatic bone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several asymptomatic pulmonary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Hx</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of corneal abrasions (wears contact lenses)</a:t>
            </a:r>
            <a:r>
              <a:rPr lang="en-US" sz="2200" dirty="0">
                <a:latin typeface="Calibri" panose="020F0502020204030204" pitchFamily="34" charset="0"/>
                <a:cs typeface="Calibri" panose="020F0502020204030204" pitchFamily="34" charset="0"/>
              </a:rPr>
              <a:t>. </a:t>
            </a:r>
          </a:p>
          <a:p>
            <a:r>
              <a:rPr lang="en-US" sz="2200" b="1" dirty="0" err="1">
                <a:effectLst/>
                <a:latin typeface="Calibri" panose="020F0502020204030204" pitchFamily="34" charset="0"/>
                <a:ea typeface="Times New Roman" panose="02020603050405020304" pitchFamily="18" charset="0"/>
                <a:cs typeface="Calibri" panose="020F0502020204030204" pitchFamily="34" charset="0"/>
              </a:rPr>
              <a:t>Hx</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of IBS</a:t>
            </a:r>
            <a:r>
              <a:rPr lang="en-US" sz="2200" b="1" dirty="0">
                <a:latin typeface="Calibri" panose="020F0502020204030204" pitchFamily="34" charset="0"/>
                <a:ea typeface="Times New Roman" panose="02020603050405020304" pitchFamily="18" charset="0"/>
                <a:cs typeface="Calibri" panose="020F0502020204030204" pitchFamily="34" charset="0"/>
              </a:rPr>
              <a:t>, </a:t>
            </a:r>
            <a:r>
              <a:rPr lang="en-US" sz="2200" dirty="0">
                <a:latin typeface="Calibri" panose="020F0502020204030204" pitchFamily="34" charset="0"/>
                <a:ea typeface="Times New Roman" panose="02020603050405020304" pitchFamily="18" charset="0"/>
                <a:cs typeface="Calibri" panose="020F0502020204030204" pitchFamily="34" charset="0"/>
              </a:rPr>
              <a:t>w</a:t>
            </a:r>
            <a:r>
              <a:rPr lang="en-US" sz="2200" b="1" dirty="0">
                <a:effectLst/>
                <a:latin typeface="Calibri" panose="020F0502020204030204" pitchFamily="34" charset="0"/>
                <a:ea typeface="Times New Roman" panose="02020603050405020304" pitchFamily="18" charset="0"/>
                <a:cs typeface="Calibri" panose="020F0502020204030204" pitchFamily="34" charset="0"/>
              </a:rPr>
              <a:t>ants a chemotherapy-free regimen</a:t>
            </a:r>
            <a:r>
              <a:rPr lang="en-US" sz="2200" dirty="0">
                <a:latin typeface="Calibri" panose="020F0502020204030204" pitchFamily="34" charset="0"/>
                <a:cs typeface="Calibri" panose="020F0502020204030204" pitchFamily="34" charset="0"/>
              </a:rPr>
              <a:t>. </a:t>
            </a:r>
          </a:p>
          <a:p>
            <a:pPr marL="98425" indent="0">
              <a:buNone/>
            </a:pPr>
            <a:r>
              <a:rPr lang="en-US" sz="2200" dirty="0">
                <a:latin typeface="Calibri" panose="020F0502020204030204" pitchFamily="34" charset="0"/>
                <a:cs typeface="Calibri" panose="020F0502020204030204" pitchFamily="34" charset="0"/>
              </a:rPr>
              <a:t>Based on relevant clinical trials, would you select Datopotamab/Pembro or Sacituzumab/Pembro in terms of efficacy? </a:t>
            </a:r>
          </a:p>
          <a:p>
            <a:pPr marL="98425" indent="0">
              <a:buNone/>
            </a:pPr>
            <a:r>
              <a:rPr lang="en-US" sz="2200" dirty="0">
                <a:latin typeface="Calibri" panose="020F0502020204030204" pitchFamily="34" charset="0"/>
                <a:cs typeface="Calibri" panose="020F0502020204030204" pitchFamily="34" charset="0"/>
              </a:rPr>
              <a:t>Would her </a:t>
            </a:r>
            <a:r>
              <a:rPr lang="en-US" sz="2200" dirty="0" err="1">
                <a:latin typeface="Calibri" panose="020F0502020204030204" pitchFamily="34" charset="0"/>
                <a:cs typeface="Calibri" panose="020F0502020204030204" pitchFamily="34" charset="0"/>
              </a:rPr>
              <a:t>hx</a:t>
            </a:r>
            <a:r>
              <a:rPr lang="en-US" sz="2200" dirty="0">
                <a:latin typeface="Calibri" panose="020F0502020204030204" pitchFamily="34" charset="0"/>
                <a:cs typeface="Calibri" panose="020F0502020204030204" pitchFamily="34" charset="0"/>
              </a:rPr>
              <a:t> of corneal abrasions/contact lenses and </a:t>
            </a:r>
            <a:r>
              <a:rPr lang="en-US" sz="2200" dirty="0" err="1">
                <a:latin typeface="Calibri" panose="020F0502020204030204" pitchFamily="34" charset="0"/>
                <a:cs typeface="Calibri" panose="020F0502020204030204" pitchFamily="34" charset="0"/>
              </a:rPr>
              <a:t>hx</a:t>
            </a:r>
            <a:r>
              <a:rPr lang="en-US" sz="2200" dirty="0">
                <a:latin typeface="Calibri" panose="020F0502020204030204" pitchFamily="34" charset="0"/>
                <a:cs typeface="Calibri" panose="020F0502020204030204" pitchFamily="34" charset="0"/>
              </a:rPr>
              <a:t> of controlled IBS influence your treatment decision?</a:t>
            </a:r>
          </a:p>
          <a:p>
            <a:pPr marL="98425" indent="0">
              <a:buNone/>
            </a:pPr>
            <a:r>
              <a:rPr lang="en-US" sz="2200" dirty="0"/>
              <a:t> </a:t>
            </a:r>
          </a:p>
          <a:p>
            <a:pPr marL="98425" indent="0">
              <a:buNone/>
            </a:pPr>
            <a:endParaRPr lang="en-US" sz="2200" dirty="0"/>
          </a:p>
          <a:p>
            <a:pPr marL="98425" indent="0">
              <a:buNone/>
            </a:pPr>
            <a:endParaRPr lang="en-US" sz="2200" dirty="0"/>
          </a:p>
        </p:txBody>
      </p:sp>
      <p:sp>
        <p:nvSpPr>
          <p:cNvPr id="6" name="TextBox 5">
            <a:extLst>
              <a:ext uri="{FF2B5EF4-FFF2-40B4-BE49-F238E27FC236}">
                <a16:creationId xmlns:a16="http://schemas.microsoft.com/office/drawing/2014/main" id="{102AF6F7-E381-5795-A28B-D853886F6761}"/>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689249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9976-4E64-1957-AD10-FC489F489D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D51DC-55FD-0130-3E80-5AB4B28AC5CA}"/>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68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with isolated</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brain metastases. Received KEYNOTE-522 regimen.</a:t>
            </a:r>
            <a:r>
              <a:rPr lang="en-US" sz="1800" b="1" dirty="0">
                <a:effectLst/>
                <a:latin typeface="Arial" panose="020B0604020202020204" pitchFamily="34" charset="0"/>
                <a:ea typeface="Times New Roman" panose="02020603050405020304" pitchFamily="18" charset="0"/>
              </a:rPr>
              <a:t>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Patient has isolated brain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s/p resection and SBRT, CT DNA negative, will give systemic therapy or monitor. </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Is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ctDNA</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use in TNBC prime time yet? </a:t>
            </a:r>
          </a:p>
          <a:p>
            <a:pPr marL="98425" indent="0">
              <a:buNone/>
            </a:pPr>
            <a:endParaRPr lang="en-US" sz="2200" dirty="0">
              <a:effectLst/>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530D4CC-2CBA-70AA-39E9-D81A2DCFBE1A}"/>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501646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06D1-490F-49AA-2605-A939160E22A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DED369-D78C-82A6-BD15-54CCBAA51A70}"/>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88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De novo </a:t>
            </a:r>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BRCA-negative, PD-L1 5%. Bone metastases.</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latin typeface="Calibri" panose="020F0502020204030204" pitchFamily="34" charset="0"/>
                <a:ea typeface="Times New Roman" panose="02020603050405020304" pitchFamily="18" charset="0"/>
                <a:cs typeface="Calibri" panose="020F0502020204030204" pitchFamily="34" charset="0"/>
              </a:rPr>
              <a:t>History of HTN, dyslipidemia, CAD.</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How do you manage sacituzumab in very elderly patients? Proactive dose reduction vs using G-CSF/antidiarrheals? In general, how is the tolerability in elderly patients?</a:t>
            </a:r>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E5C09E1-BF73-9346-5A8C-709A8F78090E}"/>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837613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3EF2A-4DAB-752F-4E1E-F54FB5494A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99CA4E-B30E-5D78-D414-964A629D4774}"/>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71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De novo metastatic TNBC, PD-L1 negative, HER2 IHC 0.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No prior systemic therapy for breast cancer</a:t>
            </a:r>
            <a:r>
              <a:rPr lang="en-US" sz="2200" b="1" dirty="0">
                <a:latin typeface="Calibri" panose="020F0502020204030204" pitchFamily="34" charset="0"/>
                <a:ea typeface="Times New Roman" panose="02020603050405020304" pitchFamily="18"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Extensive liver metastases and peritoneal disease; anorexia, abdominal pain, rapidly declining performance status</a:t>
            </a:r>
            <a:r>
              <a:rPr lang="en-US" sz="2200" dirty="0">
                <a:latin typeface="Calibri" panose="020F0502020204030204" pitchFamily="34" charset="0"/>
                <a:ea typeface="Times New Roman" panose="02020603050405020304" pitchFamily="18" charset="0"/>
                <a:cs typeface="Calibri" panose="020F0502020204030204" pitchFamily="34" charset="0"/>
              </a:rPr>
              <a:t>.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Atrial fibrillation, diabetic neuropathy, frailty, ECOG 2 bordering on 3</a:t>
            </a:r>
            <a:r>
              <a:rPr lang="en-US" sz="2200" dirty="0">
                <a:latin typeface="Calibri" panose="020F0502020204030204" pitchFamily="34" charset="0"/>
                <a:cs typeface="Calibri" panose="020F0502020204030204" pitchFamily="34" charset="0"/>
              </a:rPr>
              <a:t>. </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For an older frail patient with PD-L1–negative visceral crisis-type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mTNBC</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what regimen would you favor up front to maximize likelihood of rapid response while preserving tolerability?</a:t>
            </a:r>
          </a:p>
          <a:p>
            <a:pPr marL="98425"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At what point do you move from combination chemotherapy to single-agent therapy or best supportive care in this setting?</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TextBox 5">
            <a:extLst>
              <a:ext uri="{FF2B5EF4-FFF2-40B4-BE49-F238E27FC236}">
                <a16:creationId xmlns:a16="http://schemas.microsoft.com/office/drawing/2014/main" id="{35D3A873-CB96-7B95-E2A8-E25735535FE6}"/>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823263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3AFC7-BE65-8A1E-B796-F5A32C46B9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6C0DBC-812C-A680-1EEF-1322C9CCDE61}"/>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40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Metastatic TNBC, BRCA WT, CPS = 10. Mets to lung, bone, lymph nodes.</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She received KN-522 for an initial cT2N0 right breast TNBC. She developed type 1 DM after 2 doses of pembrolizumab. She elected to stop pembrolizumab at that point. She completed NACT and had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b/l</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mastectomy with 2 cm of residual disease in the breast. She palpated a lump in the same breast right before starting radiation</a:t>
            </a:r>
            <a:r>
              <a:rPr lang="en-US" sz="2200" dirty="0">
                <a:latin typeface="Calibri" panose="020F0502020204030204" pitchFamily="34" charset="0"/>
                <a:cs typeface="Calibri" panose="020F0502020204030204" pitchFamily="34" charset="0"/>
              </a:rPr>
              <a:t>. </a:t>
            </a:r>
          </a:p>
          <a:p>
            <a:r>
              <a:rPr lang="en-US" sz="2200" dirty="0">
                <a:latin typeface="Calibri" panose="020F0502020204030204" pitchFamily="34" charset="0"/>
                <a:cs typeface="Calibri" panose="020F0502020204030204" pitchFamily="34" charset="0"/>
              </a:rPr>
              <a:t>She then completed PMRT and had wide local excision with no residual disease found. She started capecitabine but had back pain after 1 cycle. Imaging showed metastatic recurrence to lungs, bones and abdominal lymph nodes. She was switched to sacituzumab for 11 months then experienced symptomatic and radiographic progression.</a:t>
            </a:r>
          </a:p>
          <a:p>
            <a:pPr marL="0" marR="0"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Would the faculty consider chemo/pembrolizumab at this point? </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0FDCE4-75FF-6C02-AE8A-7A3732C7BFE9}"/>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876659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238CD-096C-074A-B6DF-D71BF30353A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4C1C1-6AEF-6FF8-9DCD-BF53941B03DD}"/>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38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err="1">
                <a:latin typeface="Calibri" panose="020F0502020204030204" pitchFamily="34" charset="0"/>
                <a:cs typeface="Calibri" panose="020F0502020204030204" pitchFamily="34" charset="0"/>
              </a:rPr>
              <a:t>mTNBC</a:t>
            </a:r>
            <a:r>
              <a:rPr lang="en-US" sz="2200" dirty="0">
                <a:latin typeface="Calibri" panose="020F0502020204030204" pitchFamily="34" charset="0"/>
                <a:cs typeface="Calibri" panose="020F0502020204030204" pitchFamily="34" charset="0"/>
              </a:rPr>
              <a:t>, HER2 IHC 1+ (low positive), PD-L1 CPS 2, MSI negative, TMB low, germline testing negative</a:t>
            </a:r>
            <a:r>
              <a:rPr lang="en-US" sz="2200" dirty="0">
                <a:latin typeface="Calibri" panose="020F0502020204030204" pitchFamily="34" charset="0"/>
                <a:ea typeface="Times New Roman" panose="02020603050405020304" pitchFamily="18" charset="0"/>
                <a:cs typeface="Calibri" panose="020F0502020204030204" pitchFamily="34" charset="0"/>
              </a:rPr>
              <a:t>.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Asymptomatic osseous involvement in the thoracic and lumbar spine, left scapula, sternum, left rib, bilateral iliac bones, and right femur. Indeterminate lesions in the liver and cervical lymph nodes.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This patient was treated with first-line paclitaxel, per the prior standard of care, and progressed after two months with new lesions on PET. She also progressed on second-line therapy with trastuzumab </a:t>
            </a:r>
            <a:r>
              <a:rPr lang="en-US" sz="2200" b="1" dirty="0" err="1">
                <a:effectLst/>
                <a:latin typeface="Calibri" panose="020F0502020204030204" pitchFamily="34" charset="0"/>
                <a:ea typeface="Times New Roman" panose="02020603050405020304" pitchFamily="18" charset="0"/>
                <a:cs typeface="Calibri" panose="020F0502020204030204" pitchFamily="34" charset="0"/>
              </a:rPr>
              <a:t>deruxtecan</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after just two months with new lesions on PET. </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It is not typically favored to sequence ADCs; however, it felt like a de-escalation to try a single agent chemotherapy in the third line. She has been on sacituzumab govitecan 9 months now.</a:t>
            </a: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71B5DA-7DDF-12FF-B689-B5AD1C5C6E9D}"/>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323603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78553-9FA3-4225-97D4-E1A380A142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132DAA-831B-00F7-AD9D-FEE8767DACB2}"/>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38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(continued)</a:t>
            </a:r>
          </a:p>
          <a:p>
            <a:pPr marL="98425" indent="0">
              <a:buNone/>
            </a:pPr>
            <a:r>
              <a:rPr lang="en-US" sz="2200" dirty="0">
                <a:latin typeface="Calibri" panose="020F0502020204030204" pitchFamily="34" charset="0"/>
                <a:cs typeface="Calibri" panose="020F0502020204030204" pitchFamily="34" charset="0"/>
              </a:rPr>
              <a:t>Is there anything that would compel you to try sequencing ADCs? </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Ideally both the antibody and payload would differ when sequencing ADCs, but does that actually matter when predicting response to therapy, or is having either a different antibody or a different payload enough? </a:t>
            </a:r>
          </a:p>
          <a:p>
            <a:pPr marL="98425" indent="0">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Is there anything clinically or pathologically that may predict response to therapy otherwise? </a:t>
            </a:r>
          </a:p>
          <a:p>
            <a:pPr marL="98425"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At progression, what regimen would you treat her with next? </a:t>
            </a: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9316C59-347B-C135-ADF5-1837A085270D}"/>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50260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7F9E-5DB3-4B59-EAE5-170AB8D603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5FD13-292F-FEB9-1E60-D6192028F9C2}"/>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48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a:t>
            </a:r>
          </a:p>
          <a:p>
            <a:r>
              <a:rPr lang="en-US" sz="2200" dirty="0">
                <a:latin typeface="Calibri" panose="020F0502020204030204" pitchFamily="34" charset="0"/>
                <a:cs typeface="Calibri" panose="020F0502020204030204" pitchFamily="34" charset="0"/>
              </a:rPr>
              <a:t>Metastatic TNBC, germline BRCA1 pathogenic variant, PD-L1 CPS 2 (negative by ≥10 threshold)</a:t>
            </a:r>
            <a:r>
              <a:rPr lang="en-US" sz="2200" b="1" dirty="0">
                <a:latin typeface="Calibri" panose="020F0502020204030204" pitchFamily="34" charset="0"/>
                <a:ea typeface="Times New Roman" panose="02020603050405020304" pitchFamily="18"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Biopsy-confirmed liver metastases (3 lesions, largest 4.2 cm) and osseous metastases in thoracolumbar spine with moderate back pain. No CNS involvement on brain MRI.</a:t>
            </a:r>
          </a:p>
          <a:p>
            <a:r>
              <a:rPr lang="en-US" sz="2200" dirty="0">
                <a:latin typeface="Calibri" panose="020F0502020204030204" pitchFamily="34" charset="0"/>
                <a:cs typeface="Calibri" panose="020F0502020204030204" pitchFamily="34" charset="0"/>
              </a:rPr>
              <a:t>History of contralateral prophylactic mastectomy, bilateral </a:t>
            </a:r>
            <a:r>
              <a:rPr lang="en-US" sz="2200" dirty="0" err="1">
                <a:latin typeface="Calibri" panose="020F0502020204030204" pitchFamily="34" charset="0"/>
                <a:cs typeface="Calibri" panose="020F0502020204030204" pitchFamily="34" charset="0"/>
              </a:rPr>
              <a:t>salpingo</a:t>
            </a:r>
            <a:r>
              <a:rPr lang="en-US" sz="2200" dirty="0">
                <a:latin typeface="Calibri" panose="020F0502020204030204" pitchFamily="34" charset="0"/>
                <a:cs typeface="Calibri" panose="020F0502020204030204" pitchFamily="34" charset="0"/>
              </a:rPr>
              <a:t>-oophorectomy, mild chronic kidney disease (eGFR 52), well-controlled depression on sertraline.</a:t>
            </a:r>
          </a:p>
          <a:p>
            <a:r>
              <a:rPr lang="en-US" sz="2200" dirty="0">
                <a:latin typeface="Calibri" panose="020F0502020204030204" pitchFamily="34" charset="0"/>
                <a:cs typeface="Calibri" panose="020F0502020204030204" pitchFamily="34" charset="0"/>
              </a:rPr>
              <a:t>Diagnosed initially as stage IIA TNBC (pT2N0) 3 years ago. Received neoadjuvant dose-dense AC followed by paclitaxel with residual disease at surgery. Completed adjuvant capecitabine per CREATE-X for 6 cycles. No immunotherapy in the adjuvant setting. </a:t>
            </a:r>
          </a:p>
          <a:p>
            <a:pPr marL="98425" indent="0">
              <a:buNone/>
            </a:pPr>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015163D-A763-72EF-B1C5-3309CF47A94B}"/>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1974505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D499-7925-ED10-FD72-C884CFA0F0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EB7E9-F263-35E7-F94D-E99C1B1ACE02}"/>
              </a:ext>
            </a:extLst>
          </p:cNvPr>
          <p:cNvSpPr>
            <a:spLocks noGrp="1"/>
          </p:cNvSpPr>
          <p:nvPr>
            <p:ph idx="1"/>
          </p:nvPr>
        </p:nvSpPr>
        <p:spPr>
          <a:xfrm>
            <a:off x="877458" y="1534209"/>
            <a:ext cx="10207702" cy="4316412"/>
          </a:xfrm>
        </p:spPr>
        <p:txBody>
          <a:bodyPr/>
          <a:lstStyle/>
          <a:p>
            <a:pPr marL="98425" indent="0">
              <a:buNone/>
            </a:pPr>
            <a:r>
              <a:rPr lang="en-US" sz="2200" dirty="0">
                <a:latin typeface="Calibri" panose="020F0502020204030204" pitchFamily="34" charset="0"/>
                <a:cs typeface="Calibri" panose="020F0502020204030204" pitchFamily="34" charset="0"/>
              </a:rPr>
              <a:t>48 </a:t>
            </a:r>
            <a:r>
              <a:rPr lang="en-US" sz="2200" dirty="0" err="1">
                <a:latin typeface="Calibri" panose="020F0502020204030204" pitchFamily="34" charset="0"/>
                <a:cs typeface="Calibri" panose="020F0502020204030204" pitchFamily="34" charset="0"/>
              </a:rPr>
              <a:t>yo</a:t>
            </a:r>
            <a:r>
              <a:rPr lang="en-US" sz="2200" dirty="0">
                <a:latin typeface="Calibri" panose="020F0502020204030204" pitchFamily="34" charset="0"/>
                <a:cs typeface="Calibri" panose="020F0502020204030204" pitchFamily="34" charset="0"/>
              </a:rPr>
              <a:t> woman (continued)</a:t>
            </a:r>
          </a:p>
          <a:p>
            <a:r>
              <a:rPr lang="en-US" sz="2200" b="1" dirty="0">
                <a:effectLst/>
                <a:latin typeface="Calibri" panose="020F0502020204030204" pitchFamily="34" charset="0"/>
                <a:ea typeface="Times New Roman" panose="02020603050405020304" pitchFamily="18" charset="0"/>
                <a:cs typeface="Calibri" panose="020F0502020204030204" pitchFamily="34" charset="0"/>
              </a:rPr>
              <a:t>Now presents with metastatic recurrence 14 months after completing capecitabine.</a:t>
            </a:r>
            <a:r>
              <a:rPr lang="en-US" sz="2200" dirty="0">
                <a:effectLst/>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Given her BRCA1 mutation, low PD-L1 (CPS 2), and prior capecitabine exposure, how would you sequence therapy — would you favor a PARP inhibitor (olaparib or </a:t>
            </a:r>
            <a:r>
              <a:rPr lang="en-US" sz="2200" dirty="0" err="1">
                <a:latin typeface="Calibri" panose="020F0502020204030204" pitchFamily="34" charset="0"/>
                <a:cs typeface="Calibri" panose="020F0502020204030204" pitchFamily="34" charset="0"/>
              </a:rPr>
              <a:t>talazoparib</a:t>
            </a:r>
            <a:r>
              <a:rPr lang="en-US" sz="2200" dirty="0">
                <a:latin typeface="Calibri" panose="020F0502020204030204" pitchFamily="34" charset="0"/>
                <a:cs typeface="Calibri" panose="020F0502020204030204" pitchFamily="34" charset="0"/>
              </a:rPr>
              <a:t>) over sacituzumab govitecan in the first-line metastatic setting, and what data support this decision given the absence of head-to-head trials? </a:t>
            </a:r>
          </a:p>
          <a:p>
            <a:pPr marL="98425" indent="0">
              <a:buNone/>
            </a:pP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If she achieves a partial response on first-line PARP inhibitor therapy but progresses after 11 months with new pulmonary nodules, would you consider sacituzumab govitecan–pembrolizumab combination (per TROPION or ASCENT-04/SACI-IO data) despite her low PD-L1, or proceed with sacituzumab govitecan monotherapy — and how do you weigh the </a:t>
            </a:r>
            <a:r>
              <a:rPr lang="en-US" sz="2200" kern="100" dirty="0">
                <a:latin typeface="Calibri" panose="020F0502020204030204" pitchFamily="34" charset="0"/>
                <a:ea typeface="Times New Roman" panose="02020603050405020304" pitchFamily="18" charset="0"/>
                <a:cs typeface="Calibri" panose="020F0502020204030204" pitchFamily="34" charset="0"/>
              </a:rPr>
              <a:t>TROP2 </a:t>
            </a:r>
            <a:r>
              <a:rPr lang="en-US" sz="2200" b="1" kern="100" dirty="0">
                <a:effectLst/>
                <a:latin typeface="Calibri" panose="020F0502020204030204" pitchFamily="34" charset="0"/>
                <a:ea typeface="Times New Roman" panose="02020603050405020304" pitchFamily="18" charset="0"/>
                <a:cs typeface="Calibri" panose="020F0502020204030204" pitchFamily="34" charset="0"/>
              </a:rPr>
              <a:t>expression status in this decision?</a:t>
            </a: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a:p>
            <a:pPr marL="0" marR="0" indent="0">
              <a:buNone/>
            </a:pPr>
            <a:r>
              <a:rPr lang="en-US"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98425"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endParaRPr lang="en-US"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98425" indent="0">
              <a:buNone/>
            </a:pPr>
            <a:r>
              <a:rPr lang="en-US" sz="2200" dirty="0">
                <a:latin typeface="Calibri" panose="020F0502020204030204" pitchFamily="34" charset="0"/>
                <a:cs typeface="Calibri" panose="020F0502020204030204" pitchFamily="34" charset="0"/>
              </a:rPr>
              <a:t> </a:t>
            </a:r>
          </a:p>
          <a:p>
            <a:pPr marL="98425" indent="0">
              <a:buNone/>
            </a:pPr>
            <a:endParaRPr lang="en-US" sz="2200" dirty="0">
              <a:latin typeface="Calibri" panose="020F0502020204030204" pitchFamily="34" charset="0"/>
              <a:cs typeface="Calibri" panose="020F0502020204030204" pitchFamily="34" charset="0"/>
            </a:endParaRPr>
          </a:p>
          <a:p>
            <a:pPr marL="98425" indent="0">
              <a:buNone/>
            </a:pPr>
            <a:endParaRPr lang="en-US" sz="2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0D84D72-32E1-A5C1-9FAD-59B0EBD725DD}"/>
              </a:ext>
            </a:extLst>
          </p:cNvPr>
          <p:cNvSpPr txBox="1"/>
          <p:nvPr/>
        </p:nvSpPr>
        <p:spPr>
          <a:xfrm>
            <a:off x="877458" y="341288"/>
            <a:ext cx="10360152" cy="927472"/>
          </a:xfrm>
          <a:prstGeom prst="rect">
            <a:avLst/>
          </a:prstGeom>
          <a:solidFill>
            <a:schemeClr val="accent2"/>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Cases from General Medical Oncologists</a:t>
            </a:r>
          </a:p>
        </p:txBody>
      </p:sp>
    </p:spTree>
    <p:extLst>
      <p:ext uri="{BB962C8B-B14F-4D97-AF65-F5344CB8AC3E}">
        <p14:creationId xmlns:p14="http://schemas.microsoft.com/office/powerpoint/2010/main" val="814224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029F-E68D-316A-B823-F967C853392E}"/>
              </a:ext>
            </a:extLst>
          </p:cNvPr>
          <p:cNvSpPr>
            <a:spLocks noGrp="1"/>
          </p:cNvSpPr>
          <p:nvPr>
            <p:ph type="title"/>
          </p:nvPr>
        </p:nvSpPr>
        <p:spPr/>
        <p:txBody>
          <a:bodyPr/>
          <a:lstStyle/>
          <a:p>
            <a:r>
              <a:rPr lang="en-US" dirty="0"/>
              <a:t>Summary of Key First-Line Clinical Trials</a:t>
            </a:r>
          </a:p>
        </p:txBody>
      </p:sp>
      <p:graphicFrame>
        <p:nvGraphicFramePr>
          <p:cNvPr id="8" name="Content Placeholder 7">
            <a:extLst>
              <a:ext uri="{FF2B5EF4-FFF2-40B4-BE49-F238E27FC236}">
                <a16:creationId xmlns:a16="http://schemas.microsoft.com/office/drawing/2014/main" id="{FDCB262D-A801-3137-626B-53BBAF166441}"/>
              </a:ext>
            </a:extLst>
          </p:cNvPr>
          <p:cNvGraphicFramePr>
            <a:graphicFrameLocks noGrp="1"/>
          </p:cNvGraphicFramePr>
          <p:nvPr>
            <p:ph idx="1"/>
            <p:extLst>
              <p:ext uri="{D42A27DB-BD31-4B8C-83A1-F6EECF244321}">
                <p14:modId xmlns:p14="http://schemas.microsoft.com/office/powerpoint/2010/main" val="649640066"/>
              </p:ext>
            </p:extLst>
          </p:nvPr>
        </p:nvGraphicFramePr>
        <p:xfrm>
          <a:off x="191344" y="1294113"/>
          <a:ext cx="11809311" cy="4320481"/>
        </p:xfrm>
        <a:graphic>
          <a:graphicData uri="http://schemas.openxmlformats.org/drawingml/2006/table">
            <a:tbl>
              <a:tblPr firstRow="1" bandRow="1">
                <a:tableStyleId>{21E4AEA4-8DFA-4A89-87EB-49C32662AFE0}</a:tableStyleId>
              </a:tblPr>
              <a:tblGrid>
                <a:gridCol w="1296144">
                  <a:extLst>
                    <a:ext uri="{9D8B030D-6E8A-4147-A177-3AD203B41FA5}">
                      <a16:colId xmlns:a16="http://schemas.microsoft.com/office/drawing/2014/main" val="2509153440"/>
                    </a:ext>
                  </a:extLst>
                </a:gridCol>
                <a:gridCol w="936104">
                  <a:extLst>
                    <a:ext uri="{9D8B030D-6E8A-4147-A177-3AD203B41FA5}">
                      <a16:colId xmlns:a16="http://schemas.microsoft.com/office/drawing/2014/main" val="4245549543"/>
                    </a:ext>
                  </a:extLst>
                </a:gridCol>
                <a:gridCol w="1656184">
                  <a:extLst>
                    <a:ext uri="{9D8B030D-6E8A-4147-A177-3AD203B41FA5}">
                      <a16:colId xmlns:a16="http://schemas.microsoft.com/office/drawing/2014/main" val="3270605965"/>
                    </a:ext>
                  </a:extLst>
                </a:gridCol>
                <a:gridCol w="1800200">
                  <a:extLst>
                    <a:ext uri="{9D8B030D-6E8A-4147-A177-3AD203B41FA5}">
                      <a16:colId xmlns:a16="http://schemas.microsoft.com/office/drawing/2014/main" val="740178593"/>
                    </a:ext>
                  </a:extLst>
                </a:gridCol>
                <a:gridCol w="1692187">
                  <a:extLst>
                    <a:ext uri="{9D8B030D-6E8A-4147-A177-3AD203B41FA5}">
                      <a16:colId xmlns:a16="http://schemas.microsoft.com/office/drawing/2014/main" val="2009340024"/>
                    </a:ext>
                  </a:extLst>
                </a:gridCol>
                <a:gridCol w="1476164">
                  <a:extLst>
                    <a:ext uri="{9D8B030D-6E8A-4147-A177-3AD203B41FA5}">
                      <a16:colId xmlns:a16="http://schemas.microsoft.com/office/drawing/2014/main" val="2344732381"/>
                    </a:ext>
                  </a:extLst>
                </a:gridCol>
                <a:gridCol w="1476164">
                  <a:extLst>
                    <a:ext uri="{9D8B030D-6E8A-4147-A177-3AD203B41FA5}">
                      <a16:colId xmlns:a16="http://schemas.microsoft.com/office/drawing/2014/main" val="2224012622"/>
                    </a:ext>
                  </a:extLst>
                </a:gridCol>
                <a:gridCol w="1476164">
                  <a:extLst>
                    <a:ext uri="{9D8B030D-6E8A-4147-A177-3AD203B41FA5}">
                      <a16:colId xmlns:a16="http://schemas.microsoft.com/office/drawing/2014/main" val="2128801216"/>
                    </a:ext>
                  </a:extLst>
                </a:gridCol>
              </a:tblGrid>
              <a:tr h="737643">
                <a:tc>
                  <a:txBody>
                    <a:bodyPr/>
                    <a:lstStyle/>
                    <a:p>
                      <a:r>
                        <a:rPr lang="en-US" dirty="0"/>
                        <a:t>Trial name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a:t>Regimen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a:t>Study population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a:t>ORR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err="1"/>
                        <a:t>mPFS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dirty="0" err="1"/>
                        <a:t>mOS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extLst>
                  <a:ext uri="{0D108BD9-81ED-4DB2-BD59-A6C34878D82A}">
                    <a16:rowId xmlns:a16="http://schemas.microsoft.com/office/drawing/2014/main" val="739697914"/>
                  </a:ext>
                </a:extLst>
              </a:tr>
              <a:tr h="1053776">
                <a:tc>
                  <a:txBody>
                    <a:bodyPr/>
                    <a:lstStyle/>
                    <a:p>
                      <a:r>
                        <a:rPr lang="en-US" dirty="0"/>
                        <a:t>ASCENT-03</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SG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48% vs 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9.7 vs 6.9 </a:t>
                      </a:r>
                    </a:p>
                    <a:p>
                      <a:pPr algn="ctr"/>
                      <a:r>
                        <a:rPr lang="en-US" dirty="0"/>
                        <a:t>(HR 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21.5 vs 20.2 (0.98)</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extLst>
                  <a:ext uri="{0D108BD9-81ED-4DB2-BD59-A6C34878D82A}">
                    <a16:rowId xmlns:a16="http://schemas.microsoft.com/office/drawing/2014/main" val="3161593917"/>
                  </a:ext>
                </a:extLst>
              </a:tr>
              <a:tr h="737643">
                <a:tc>
                  <a:txBody>
                    <a:bodyPr/>
                    <a:lstStyle/>
                    <a:p>
                      <a:r>
                        <a:rPr lang="en-US" dirty="0"/>
                        <a:t>ASCENT-04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SG + P vs TPC +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60% vs 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11.2 vs 7.8 (HR 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NR vs NR   (HR 0.89)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8246334"/>
                  </a:ext>
                </a:extLst>
              </a:tr>
              <a:tr h="1053776">
                <a:tc>
                  <a:txBody>
                    <a:bodyPr/>
                    <a:lstStyle/>
                    <a:p>
                      <a:r>
                        <a:rPr lang="en-US" dirty="0"/>
                        <a:t>TROPION-Breast02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Dato-</a:t>
                      </a:r>
                      <a:r>
                        <a:rPr lang="en-US" dirty="0" err="1"/>
                        <a:t>DXd</a:t>
                      </a:r>
                      <a:r>
                        <a:rPr lang="en-US" dirty="0"/>
                        <a:t>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63% vs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10.8 vs 5.6 (HR 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23.7 vs 18.7 (HR 0.79)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513500860"/>
                  </a:ext>
                </a:extLst>
              </a:tr>
              <a:tr h="737643">
                <a:tc>
                  <a:txBody>
                    <a:bodyPr/>
                    <a:lstStyle/>
                    <a:p>
                      <a:r>
                        <a:rPr lang="en-US" dirty="0"/>
                        <a:t>OptiTROP-Breast05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Sac-TMT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PD-L1+ or </a:t>
                      </a:r>
                      <a:br>
                        <a:rPr lang="en-US" dirty="0"/>
                      </a:b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7566"/>
                  </a:ext>
                </a:extLst>
              </a:tr>
            </a:tbl>
          </a:graphicData>
        </a:graphic>
      </p:graphicFrame>
      <p:sp>
        <p:nvSpPr>
          <p:cNvPr id="5" name="TextBox 4">
            <a:extLst>
              <a:ext uri="{FF2B5EF4-FFF2-40B4-BE49-F238E27FC236}">
                <a16:creationId xmlns:a16="http://schemas.microsoft.com/office/drawing/2014/main" id="{09BF0EF5-9CFC-C90B-BB92-606E7A7BECC3}"/>
              </a:ext>
            </a:extLst>
          </p:cNvPr>
          <p:cNvSpPr txBox="1"/>
          <p:nvPr/>
        </p:nvSpPr>
        <p:spPr>
          <a:xfrm>
            <a:off x="191345" y="5611306"/>
            <a:ext cx="11809310"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ORR = objective response rate; </a:t>
            </a:r>
            <a:r>
              <a:rPr lang="en-US" sz="1500" b="0" dirty="0" err="1">
                <a:solidFill>
                  <a:schemeClr val="tx1"/>
                </a:solidFill>
                <a:latin typeface="Calibri" panose="020F0502020204030204" pitchFamily="34" charset="0"/>
                <a:cs typeface="Calibri" panose="020F0502020204030204" pitchFamily="34" charset="0"/>
              </a:rPr>
              <a:t>mPFS</a:t>
            </a:r>
            <a:r>
              <a:rPr lang="en-US" sz="1500" b="0" dirty="0">
                <a:solidFill>
                  <a:schemeClr val="tx1"/>
                </a:solidFill>
                <a:latin typeface="Calibri" panose="020F0502020204030204" pitchFamily="34" charset="0"/>
                <a:cs typeface="Calibri" panose="020F0502020204030204" pitchFamily="34" charset="0"/>
              </a:rPr>
              <a:t> = median progression-free survival; </a:t>
            </a:r>
            <a:r>
              <a:rPr lang="en-US" sz="1500" b="0" dirty="0" err="1">
                <a:solidFill>
                  <a:schemeClr val="tx1"/>
                </a:solidFill>
                <a:latin typeface="Calibri" panose="020F0502020204030204" pitchFamily="34" charset="0"/>
                <a:cs typeface="Calibri" panose="020F0502020204030204" pitchFamily="34" charset="0"/>
              </a:rPr>
              <a:t>mOS</a:t>
            </a:r>
            <a:r>
              <a:rPr lang="en-US" sz="1500" b="0" dirty="0">
                <a:solidFill>
                  <a:schemeClr val="tx1"/>
                </a:solidFill>
                <a:latin typeface="Calibri" panose="020F0502020204030204" pitchFamily="34" charset="0"/>
                <a:cs typeface="Calibri" panose="020F0502020204030204" pitchFamily="34" charset="0"/>
              </a:rPr>
              <a:t> = median overall survival; SG = </a:t>
            </a:r>
            <a:r>
              <a:rPr lang="en-US" sz="1500" b="0" dirty="0" err="1">
                <a:solidFill>
                  <a:schemeClr val="tx1"/>
                </a:solidFill>
                <a:latin typeface="Calibri" panose="020F0502020204030204" pitchFamily="34" charset="0"/>
                <a:cs typeface="Calibri" panose="020F0502020204030204" pitchFamily="34" charset="0"/>
              </a:rPr>
              <a:t>sacituzumab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govitecan</a:t>
            </a:r>
            <a:r>
              <a:rPr lang="en-US" sz="1500" b="0" dirty="0">
                <a:solidFill>
                  <a:schemeClr val="tx1"/>
                </a:solidFill>
                <a:latin typeface="Calibri" panose="020F0502020204030204" pitchFamily="34" charset="0"/>
                <a:cs typeface="Calibri" panose="020F0502020204030204" pitchFamily="34" charset="0"/>
              </a:rPr>
              <a:t>; TPC = treatment of physician's choice; P = pembrolizumab; NR = not reached; Dato-</a:t>
            </a:r>
            <a:r>
              <a:rPr lang="en-US" sz="1500" b="0" dirty="0" err="1">
                <a:solidFill>
                  <a:schemeClr val="tx1"/>
                </a:solidFill>
                <a:latin typeface="Calibri" panose="020F0502020204030204" pitchFamily="34" charset="0"/>
                <a:cs typeface="Calibri" panose="020F0502020204030204" pitchFamily="34" charset="0"/>
              </a:rPr>
              <a:t>DXd</a:t>
            </a:r>
            <a:r>
              <a:rPr lang="en-US" sz="1500" b="0" dirty="0">
                <a:solidFill>
                  <a:schemeClr val="tx1"/>
                </a:solidFill>
                <a:latin typeface="Calibri" panose="020F0502020204030204" pitchFamily="34" charset="0"/>
                <a:cs typeface="Calibri" panose="020F0502020204030204" pitchFamily="34" charset="0"/>
              </a:rPr>
              <a:t> = </a:t>
            </a:r>
            <a:r>
              <a:rPr lang="en-US" sz="1500" b="0" dirty="0" err="1">
                <a:solidFill>
                  <a:schemeClr val="tx1"/>
                </a:solidFill>
                <a:latin typeface="Calibri" panose="020F0502020204030204" pitchFamily="34" charset="0"/>
                <a:cs typeface="Calibri" panose="020F0502020204030204" pitchFamily="34" charset="0"/>
              </a:rPr>
              <a:t>datopotamab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deruxtecan</a:t>
            </a:r>
            <a:r>
              <a:rPr lang="en-US" sz="1500" b="0" dirty="0">
                <a:solidFill>
                  <a:schemeClr val="tx1"/>
                </a:solidFill>
                <a:latin typeface="Calibri" panose="020F0502020204030204" pitchFamily="34" charset="0"/>
                <a:cs typeface="Calibri" panose="020F0502020204030204" pitchFamily="34" charset="0"/>
              </a:rPr>
              <a:t>; Sac-TMT = </a:t>
            </a:r>
            <a:r>
              <a:rPr lang="en-US" sz="1500" b="0" dirty="0" err="1">
                <a:solidFill>
                  <a:schemeClr val="tx1"/>
                </a:solidFill>
                <a:latin typeface="Calibri" panose="020F0502020204030204" pitchFamily="34" charset="0"/>
                <a:cs typeface="Calibri" panose="020F0502020204030204" pitchFamily="34" charset="0"/>
              </a:rPr>
              <a:t>sacituzumab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tirumotecan</a:t>
            </a:r>
            <a:r>
              <a:rPr lang="en-US" sz="1500" b="0" dirty="0">
                <a:solidFill>
                  <a:schemeClr val="tx1"/>
                </a:solidFill>
                <a:latin typeface="Calibri" panose="020F0502020204030204" pitchFamily="34" charset="0"/>
                <a:cs typeface="Calibri" panose="020F0502020204030204" pitchFamily="34" charset="0"/>
              </a:rPr>
              <a:t> </a:t>
            </a:r>
            <a:endParaRPr lang="en-US" sz="15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1900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Traina — Disclosures</a:t>
            </a:r>
          </a:p>
        </p:txBody>
      </p:sp>
      <p:graphicFrame>
        <p:nvGraphicFramePr>
          <p:cNvPr id="3" name="Content Placeholder 3">
            <a:extLst>
              <a:ext uri="{FF2B5EF4-FFF2-40B4-BE49-F238E27FC236}">
                <a16:creationId xmlns:a16="http://schemas.microsoft.com/office/drawing/2014/main" id="{2BD5B8FC-552B-04C6-E7A5-4778819F08CB}"/>
              </a:ext>
            </a:extLst>
          </p:cNvPr>
          <p:cNvGraphicFramePr>
            <a:graphicFrameLocks/>
          </p:cNvGraphicFramePr>
          <p:nvPr/>
        </p:nvGraphicFramePr>
        <p:xfrm>
          <a:off x="1295300" y="1700808"/>
          <a:ext cx="9601398" cy="3096344"/>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2167441">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Aktis</a:t>
                      </a:r>
                      <a:r>
                        <a:rPr lang="en-US" sz="1800" b="0" dirty="0">
                          <a:solidFill>
                            <a:schemeClr val="tx1"/>
                          </a:solidFill>
                        </a:rPr>
                        <a:t> Oncology, BioNTech SE, Bristol Myers Squibb, </a:t>
                      </a:r>
                      <a:r>
                        <a:rPr lang="en-US" sz="1800" b="0" dirty="0" err="1">
                          <a:solidFill>
                            <a:schemeClr val="tx1"/>
                          </a:solidFill>
                        </a:rPr>
                        <a:t>Corcept</a:t>
                      </a:r>
                      <a:r>
                        <a:rPr lang="en-US" sz="1800" b="0" dirty="0">
                          <a:solidFill>
                            <a:schemeClr val="tx1"/>
                          </a:solidFill>
                        </a:rPr>
                        <a:t> Therapeutics Inc, Daiichi Sankyo Inc, Ellipses Pharma, Exact Sciences Corporation, Genentech, a member of the Roche Group, Gilead Sciences Inc, Merck, Pfizer Inc, Stemline Therapeutics Inc, </a:t>
                      </a:r>
                      <a:r>
                        <a:rPr lang="en-US" sz="1800" b="0" dirty="0" err="1">
                          <a:solidFill>
                            <a:schemeClr val="tx1"/>
                          </a:solidFill>
                        </a:rPr>
                        <a:t>TerSera</a:t>
                      </a:r>
                      <a:r>
                        <a:rPr lang="en-US" sz="1800" b="0" dirty="0">
                          <a:solidFill>
                            <a:schemeClr val="tx1"/>
                          </a:solidFill>
                        </a:rPr>
                        <a:t> Therapeutics LLC, </a:t>
                      </a:r>
                      <a:r>
                        <a:rPr lang="en-US" sz="1800" b="0" dirty="0" err="1">
                          <a:solidFill>
                            <a:schemeClr val="tx1"/>
                          </a:solidFill>
                        </a:rPr>
                        <a:t>Veracyte</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28903">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BioNTech SE, Daiichi Sankyo Inc, Genentech, a member of the Roche Group,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032084"/>
                  </a:ext>
                </a:extLst>
              </a:tr>
            </a:tbl>
          </a:graphicData>
        </a:graphic>
      </p:graphicFrame>
    </p:spTree>
    <p:custDataLst>
      <p:tags r:id="rId1"/>
    </p:custDataLst>
    <p:extLst>
      <p:ext uri="{BB962C8B-B14F-4D97-AF65-F5344CB8AC3E}">
        <p14:creationId xmlns:p14="http://schemas.microsoft.com/office/powerpoint/2010/main" val="2080456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F009-D9D6-2674-08FE-0509274E1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E7275-632C-C690-AC1A-F1C67701C0DD}"/>
              </a:ext>
            </a:extLst>
          </p:cNvPr>
          <p:cNvSpPr>
            <a:spLocks noGrp="1"/>
          </p:cNvSpPr>
          <p:nvPr>
            <p:ph type="title"/>
          </p:nvPr>
        </p:nvSpPr>
        <p:spPr>
          <a:xfrm>
            <a:off x="912286" y="59757"/>
            <a:ext cx="10358967" cy="1143000"/>
          </a:xfrm>
        </p:spPr>
        <p:txBody>
          <a:bodyPr/>
          <a:lstStyle/>
          <a:p>
            <a:r>
              <a:rPr lang="en-US" dirty="0"/>
              <a:t>Phase III ASCENT-03: Descriptive Overall Survival and PFS2</a:t>
            </a:r>
          </a:p>
        </p:txBody>
      </p:sp>
      <p:sp>
        <p:nvSpPr>
          <p:cNvPr id="4" name="TextBox 3">
            <a:extLst>
              <a:ext uri="{FF2B5EF4-FFF2-40B4-BE49-F238E27FC236}">
                <a16:creationId xmlns:a16="http://schemas.microsoft.com/office/drawing/2014/main" id="{5AB5D460-9122-3848-6349-A83EC95AC938}"/>
              </a:ext>
            </a:extLst>
          </p:cNvPr>
          <p:cNvSpPr txBox="1"/>
          <p:nvPr/>
        </p:nvSpPr>
        <p:spPr>
          <a:xfrm>
            <a:off x="809" y="6557918"/>
            <a:ext cx="3496983" cy="300082"/>
          </a:xfrm>
          <a:prstGeom prst="rect">
            <a:avLst/>
          </a:prstGeom>
          <a:noFill/>
        </p:spPr>
        <p:txBody>
          <a:bodyPr wrap="none" rtlCol="0">
            <a:spAutoFit/>
          </a:bodyPr>
          <a:lstStyle/>
          <a:p>
            <a:pPr defTabSz="685800" fontAlgn="auto">
              <a:lnSpc>
                <a:spcPct val="90000"/>
              </a:lnSpc>
              <a:spcBef>
                <a:spcPts val="750"/>
              </a:spcBef>
              <a:spcAft>
                <a:spcPts val="0"/>
              </a:spcAft>
              <a:buClr>
                <a:srgbClr val="E8931A"/>
              </a:buClr>
              <a:defRPr/>
            </a:pPr>
            <a:r>
              <a:rPr lang="en-US" sz="1500" b="0" dirty="0">
                <a:solidFill>
                  <a:prstClr val="black"/>
                </a:solidFill>
                <a:latin typeface="Calibri" panose="020F0502020204030204" pitchFamily="34" charset="0"/>
                <a:cs typeface="Calibri" panose="020F0502020204030204" pitchFamily="34" charset="0"/>
              </a:rPr>
              <a:t>Cortés J et al. ESMO 2025;Abstract LBA20. </a:t>
            </a:r>
          </a:p>
        </p:txBody>
      </p:sp>
      <p:pic>
        <p:nvPicPr>
          <p:cNvPr id="5" name="Picture 4" descr="A graph of a survival curve&#10;&#10;AI-generated content may be incorrect.">
            <a:extLst>
              <a:ext uri="{FF2B5EF4-FFF2-40B4-BE49-F238E27FC236}">
                <a16:creationId xmlns:a16="http://schemas.microsoft.com/office/drawing/2014/main" id="{DB21BAA3-D285-2964-E867-1B323BC331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78868" y="1124744"/>
            <a:ext cx="11434263" cy="4818531"/>
          </a:xfrm>
          <a:prstGeom prst="rect">
            <a:avLst/>
          </a:prstGeom>
        </p:spPr>
      </p:pic>
    </p:spTree>
    <p:extLst>
      <p:ext uri="{BB962C8B-B14F-4D97-AF65-F5344CB8AC3E}">
        <p14:creationId xmlns:p14="http://schemas.microsoft.com/office/powerpoint/2010/main" val="1629590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E5D95-9E84-1B15-EDB6-312ADEA7C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47104-FA05-5C95-A358-6F842897D407}"/>
              </a:ext>
            </a:extLst>
          </p:cNvPr>
          <p:cNvSpPr>
            <a:spLocks noGrp="1"/>
          </p:cNvSpPr>
          <p:nvPr>
            <p:ph type="title"/>
          </p:nvPr>
        </p:nvSpPr>
        <p:spPr>
          <a:xfrm>
            <a:off x="912286" y="66710"/>
            <a:ext cx="10358967" cy="1143000"/>
          </a:xfrm>
        </p:spPr>
        <p:txBody>
          <a:bodyPr/>
          <a:lstStyle/>
          <a:p>
            <a:r>
              <a:rPr lang="en-US" dirty="0"/>
              <a:t>Phase III ASCENT-03: Common Adverse Events (AEs)</a:t>
            </a:r>
          </a:p>
        </p:txBody>
      </p:sp>
      <p:sp>
        <p:nvSpPr>
          <p:cNvPr id="4" name="TextBox 3">
            <a:extLst>
              <a:ext uri="{FF2B5EF4-FFF2-40B4-BE49-F238E27FC236}">
                <a16:creationId xmlns:a16="http://schemas.microsoft.com/office/drawing/2014/main" id="{64268C41-C5F5-6D94-2749-310FE2DAA51F}"/>
              </a:ext>
            </a:extLst>
          </p:cNvPr>
          <p:cNvSpPr txBox="1"/>
          <p:nvPr/>
        </p:nvSpPr>
        <p:spPr>
          <a:xfrm>
            <a:off x="21035" y="6557918"/>
            <a:ext cx="3496983" cy="300082"/>
          </a:xfrm>
          <a:prstGeom prst="rect">
            <a:avLst/>
          </a:prstGeom>
          <a:noFill/>
        </p:spPr>
        <p:txBody>
          <a:bodyPr wrap="none" rtlCol="0">
            <a:spAutoFit/>
          </a:bodyPr>
          <a:lstStyle/>
          <a:p>
            <a:pPr marL="0" marR="0" lvl="0" indent="0" algn="l" defTabSz="685800" rtl="0" eaLnBrk="1" fontAlgn="auto" latinLnBrk="0" hangingPunct="1">
              <a:lnSpc>
                <a:spcPct val="90000"/>
              </a:lnSpc>
              <a:spcBef>
                <a:spcPts val="750"/>
              </a:spcBef>
              <a:spcAft>
                <a:spcPts val="0"/>
              </a:spcAft>
              <a:buClr>
                <a:srgbClr val="E8931A"/>
              </a:buClr>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Cortés J et al. ESMO 2025;Abstract LBA20. </a:t>
            </a:r>
          </a:p>
        </p:txBody>
      </p:sp>
      <p:pic>
        <p:nvPicPr>
          <p:cNvPr id="3" name="Picture 2" descr="A diagram of a number of events&#10;&#10;AI-generated content may be incorrect.">
            <a:extLst>
              <a:ext uri="{FF2B5EF4-FFF2-40B4-BE49-F238E27FC236}">
                <a16:creationId xmlns:a16="http://schemas.microsoft.com/office/drawing/2014/main" id="{BDAD65B1-B97A-2FC5-3B02-67CCF3B468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691169" y="1124744"/>
            <a:ext cx="10801200" cy="4867299"/>
          </a:xfrm>
          <a:prstGeom prst="rect">
            <a:avLst/>
          </a:prstGeom>
        </p:spPr>
      </p:pic>
    </p:spTree>
    <p:extLst>
      <p:ext uri="{BB962C8B-B14F-4D97-AF65-F5344CB8AC3E}">
        <p14:creationId xmlns:p14="http://schemas.microsoft.com/office/powerpoint/2010/main" val="3526329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D177-54D5-EBEC-76CF-5D0DC1A5F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09AA0-E0E9-5201-2D37-CF76ED0EAE9D}"/>
              </a:ext>
            </a:extLst>
          </p:cNvPr>
          <p:cNvSpPr>
            <a:spLocks noGrp="1"/>
          </p:cNvSpPr>
          <p:nvPr>
            <p:ph type="title"/>
          </p:nvPr>
        </p:nvSpPr>
        <p:spPr/>
        <p:txBody>
          <a:bodyPr/>
          <a:lstStyle/>
          <a:p>
            <a:r>
              <a:rPr lang="en-US" dirty="0"/>
              <a:t>Summary of Key First-Line Clinical Trials</a:t>
            </a:r>
          </a:p>
        </p:txBody>
      </p:sp>
      <p:graphicFrame>
        <p:nvGraphicFramePr>
          <p:cNvPr id="6" name="Content Placeholder 7">
            <a:extLst>
              <a:ext uri="{FF2B5EF4-FFF2-40B4-BE49-F238E27FC236}">
                <a16:creationId xmlns:a16="http://schemas.microsoft.com/office/drawing/2014/main" id="{E4AB7D1D-369C-F8BF-F91C-C0C3745E7B5A}"/>
              </a:ext>
            </a:extLst>
          </p:cNvPr>
          <p:cNvGraphicFramePr>
            <a:graphicFrameLocks noGrp="1"/>
          </p:cNvGraphicFramePr>
          <p:nvPr>
            <p:ph idx="1"/>
            <p:extLst>
              <p:ext uri="{D42A27DB-BD31-4B8C-83A1-F6EECF244321}">
                <p14:modId xmlns:p14="http://schemas.microsoft.com/office/powerpoint/2010/main" val="3571287140"/>
              </p:ext>
            </p:extLst>
          </p:nvPr>
        </p:nvGraphicFramePr>
        <p:xfrm>
          <a:off x="191344" y="1366121"/>
          <a:ext cx="11809311" cy="4320481"/>
        </p:xfrm>
        <a:graphic>
          <a:graphicData uri="http://schemas.openxmlformats.org/drawingml/2006/table">
            <a:tbl>
              <a:tblPr firstRow="1" bandRow="1">
                <a:tableStyleId>{21E4AEA4-8DFA-4A89-87EB-49C32662AFE0}</a:tableStyleId>
              </a:tblPr>
              <a:tblGrid>
                <a:gridCol w="1296144">
                  <a:extLst>
                    <a:ext uri="{9D8B030D-6E8A-4147-A177-3AD203B41FA5}">
                      <a16:colId xmlns:a16="http://schemas.microsoft.com/office/drawing/2014/main" val="2509153440"/>
                    </a:ext>
                  </a:extLst>
                </a:gridCol>
                <a:gridCol w="936104">
                  <a:extLst>
                    <a:ext uri="{9D8B030D-6E8A-4147-A177-3AD203B41FA5}">
                      <a16:colId xmlns:a16="http://schemas.microsoft.com/office/drawing/2014/main" val="4245549543"/>
                    </a:ext>
                  </a:extLst>
                </a:gridCol>
                <a:gridCol w="1656184">
                  <a:extLst>
                    <a:ext uri="{9D8B030D-6E8A-4147-A177-3AD203B41FA5}">
                      <a16:colId xmlns:a16="http://schemas.microsoft.com/office/drawing/2014/main" val="3270605965"/>
                    </a:ext>
                  </a:extLst>
                </a:gridCol>
                <a:gridCol w="1800200">
                  <a:extLst>
                    <a:ext uri="{9D8B030D-6E8A-4147-A177-3AD203B41FA5}">
                      <a16:colId xmlns:a16="http://schemas.microsoft.com/office/drawing/2014/main" val="740178593"/>
                    </a:ext>
                  </a:extLst>
                </a:gridCol>
                <a:gridCol w="1692187">
                  <a:extLst>
                    <a:ext uri="{9D8B030D-6E8A-4147-A177-3AD203B41FA5}">
                      <a16:colId xmlns:a16="http://schemas.microsoft.com/office/drawing/2014/main" val="2009340024"/>
                    </a:ext>
                  </a:extLst>
                </a:gridCol>
                <a:gridCol w="1476164">
                  <a:extLst>
                    <a:ext uri="{9D8B030D-6E8A-4147-A177-3AD203B41FA5}">
                      <a16:colId xmlns:a16="http://schemas.microsoft.com/office/drawing/2014/main" val="2344732381"/>
                    </a:ext>
                  </a:extLst>
                </a:gridCol>
                <a:gridCol w="1476164">
                  <a:extLst>
                    <a:ext uri="{9D8B030D-6E8A-4147-A177-3AD203B41FA5}">
                      <a16:colId xmlns:a16="http://schemas.microsoft.com/office/drawing/2014/main" val="2224012622"/>
                    </a:ext>
                  </a:extLst>
                </a:gridCol>
                <a:gridCol w="1476164">
                  <a:extLst>
                    <a:ext uri="{9D8B030D-6E8A-4147-A177-3AD203B41FA5}">
                      <a16:colId xmlns:a16="http://schemas.microsoft.com/office/drawing/2014/main" val="2128801216"/>
                    </a:ext>
                  </a:extLst>
                </a:gridCol>
              </a:tblGrid>
              <a:tr h="737643">
                <a:tc>
                  <a:txBody>
                    <a:bodyPr/>
                    <a:lstStyle/>
                    <a:p>
                      <a:r>
                        <a:rPr lang="en-US" dirty="0"/>
                        <a:t>Trial name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Regimen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ORR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mPFS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mOS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739697914"/>
                  </a:ext>
                </a:extLst>
              </a:tr>
              <a:tr h="1053776">
                <a:tc>
                  <a:txBody>
                    <a:bodyPr/>
                    <a:lstStyle/>
                    <a:p>
                      <a:r>
                        <a:rPr lang="en-US" dirty="0"/>
                        <a:t>ASCENT-03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SG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48% vs 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9.7 vs 6.9 </a:t>
                      </a:r>
                    </a:p>
                    <a:p>
                      <a:pPr algn="ctr"/>
                      <a:r>
                        <a:rPr lang="en-US" dirty="0"/>
                        <a:t>(HR 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21.5 vs 20.2 (0.98)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extLst>
                  <a:ext uri="{0D108BD9-81ED-4DB2-BD59-A6C34878D82A}">
                    <a16:rowId xmlns:a16="http://schemas.microsoft.com/office/drawing/2014/main" val="3161593917"/>
                  </a:ext>
                </a:extLst>
              </a:tr>
              <a:tr h="737643">
                <a:tc>
                  <a:txBody>
                    <a:bodyPr/>
                    <a:lstStyle/>
                    <a:p>
                      <a:r>
                        <a:rPr lang="en-US" dirty="0"/>
                        <a:t>ASCENT-04</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SG + P vs TPC +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60% vs 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11.2 vs 7.8 (HR 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NR vs NR   (HR 0.89)</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738246334"/>
                  </a:ext>
                </a:extLst>
              </a:tr>
              <a:tr h="1053776">
                <a:tc>
                  <a:txBody>
                    <a:bodyPr/>
                    <a:lstStyle/>
                    <a:p>
                      <a:r>
                        <a:rPr lang="en-US" dirty="0"/>
                        <a:t>TROPION-Breast02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Dato-</a:t>
                      </a:r>
                      <a:r>
                        <a:rPr lang="en-US" dirty="0" err="1"/>
                        <a:t>DXd</a:t>
                      </a:r>
                      <a:r>
                        <a:rPr lang="en-US" dirty="0"/>
                        <a:t>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63% vs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10.8 vs 5.6 (HR 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23.7 vs 18.7 (HR 0.79)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513500860"/>
                  </a:ext>
                </a:extLst>
              </a:tr>
              <a:tr h="737643">
                <a:tc>
                  <a:txBody>
                    <a:bodyPr/>
                    <a:lstStyle/>
                    <a:p>
                      <a:r>
                        <a:rPr lang="en-US" dirty="0"/>
                        <a:t>OptiTROP-Breast05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Sac-TMT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PD-L1+ or </a:t>
                      </a:r>
                      <a:br>
                        <a:rPr lang="en-US" dirty="0"/>
                      </a:b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7566"/>
                  </a:ext>
                </a:extLst>
              </a:tr>
            </a:tbl>
          </a:graphicData>
        </a:graphic>
      </p:graphicFrame>
      <p:sp>
        <p:nvSpPr>
          <p:cNvPr id="3" name="TextBox 2">
            <a:extLst>
              <a:ext uri="{FF2B5EF4-FFF2-40B4-BE49-F238E27FC236}">
                <a16:creationId xmlns:a16="http://schemas.microsoft.com/office/drawing/2014/main" id="{B234AB52-10BB-DF27-8E2E-12A6F6F12591}"/>
              </a:ext>
            </a:extLst>
          </p:cNvPr>
          <p:cNvSpPr txBox="1"/>
          <p:nvPr/>
        </p:nvSpPr>
        <p:spPr>
          <a:xfrm>
            <a:off x="191344" y="5661248"/>
            <a:ext cx="4207819"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SG = </a:t>
            </a:r>
            <a:r>
              <a:rPr lang="en-US" sz="1600" b="0" dirty="0" err="1">
                <a:solidFill>
                  <a:schemeClr val="tx1"/>
                </a:solidFill>
                <a:latin typeface="Calibri" panose="020F0502020204030204" pitchFamily="34" charset="0"/>
                <a:cs typeface="Calibri" panose="020F0502020204030204" pitchFamily="34" charset="0"/>
              </a:rPr>
              <a:t>sacituzumab</a:t>
            </a:r>
            <a:r>
              <a:rPr lang="en-US" sz="1600" b="0" dirty="0">
                <a:solidFill>
                  <a:schemeClr val="tx1"/>
                </a:solidFill>
                <a:latin typeface="Calibri" panose="020F0502020204030204" pitchFamily="34" charset="0"/>
                <a:cs typeface="Calibri" panose="020F0502020204030204" pitchFamily="34" charset="0"/>
              </a:rPr>
              <a:t> </a:t>
            </a:r>
            <a:r>
              <a:rPr lang="en-US" sz="1600" b="0" dirty="0" err="1">
                <a:solidFill>
                  <a:schemeClr val="tx1"/>
                </a:solidFill>
                <a:latin typeface="Calibri" panose="020F0502020204030204" pitchFamily="34" charset="0"/>
                <a:cs typeface="Calibri" panose="020F0502020204030204" pitchFamily="34" charset="0"/>
              </a:rPr>
              <a:t>govitecan</a:t>
            </a:r>
            <a:r>
              <a:rPr lang="en-US" sz="1600" b="0" dirty="0">
                <a:solidFill>
                  <a:schemeClr val="tx1"/>
                </a:solidFill>
                <a:latin typeface="Calibri" panose="020F0502020204030204" pitchFamily="34" charset="0"/>
                <a:cs typeface="Calibri" panose="020F0502020204030204" pitchFamily="34" charset="0"/>
              </a:rPr>
              <a:t>; P = pembrolizumab</a:t>
            </a:r>
            <a:endParaRPr lang="en-US" sz="16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2355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01CB-DE36-ED95-030E-B11986A9598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69DF731-8AC5-CB88-11F1-0ADD391ABD1F}"/>
              </a:ext>
            </a:extLst>
          </p:cNvPr>
          <p:cNvSpPr>
            <a:spLocks noGrp="1"/>
          </p:cNvSpPr>
          <p:nvPr>
            <p:ph type="title"/>
          </p:nvPr>
        </p:nvSpPr>
        <p:spPr>
          <a:xfrm>
            <a:off x="587798" y="278992"/>
            <a:ext cx="11016404" cy="635179"/>
          </a:xfrm>
        </p:spPr>
        <p:txBody>
          <a:bodyPr/>
          <a:lstStyle/>
          <a:p>
            <a:r>
              <a:rPr lang="en-US" dirty="0"/>
              <a:t>Rationale for Combining Sacituzumab </a:t>
            </a:r>
            <a:r>
              <a:rPr lang="en-US" dirty="0" err="1"/>
              <a:t>Govitecan</a:t>
            </a:r>
            <a:r>
              <a:rPr lang="en-US" dirty="0"/>
              <a:t> and Pembrolizumab</a:t>
            </a:r>
          </a:p>
        </p:txBody>
      </p:sp>
      <p:sp>
        <p:nvSpPr>
          <p:cNvPr id="4" name="TextBox 3">
            <a:extLst>
              <a:ext uri="{FF2B5EF4-FFF2-40B4-BE49-F238E27FC236}">
                <a16:creationId xmlns:a16="http://schemas.microsoft.com/office/drawing/2014/main" id="{D519EC53-3F03-B69E-720A-D97896255B08}"/>
              </a:ext>
            </a:extLst>
          </p:cNvPr>
          <p:cNvSpPr txBox="1"/>
          <p:nvPr/>
        </p:nvSpPr>
        <p:spPr>
          <a:xfrm>
            <a:off x="2254" y="6534835"/>
            <a:ext cx="627967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Tolaney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Future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2024;20(31):2343-55. </a:t>
            </a:r>
          </a:p>
        </p:txBody>
      </p:sp>
      <p:pic>
        <p:nvPicPr>
          <p:cNvPr id="2" name="Picture 1">
            <a:extLst>
              <a:ext uri="{FF2B5EF4-FFF2-40B4-BE49-F238E27FC236}">
                <a16:creationId xmlns:a16="http://schemas.microsoft.com/office/drawing/2014/main" id="{98458375-62AD-99CE-DFC6-582BADAE56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55192" y="1142632"/>
            <a:ext cx="10253472" cy="4935281"/>
          </a:xfrm>
          <a:prstGeom prst="rect">
            <a:avLst/>
          </a:prstGeom>
        </p:spPr>
      </p:pic>
      <p:sp>
        <p:nvSpPr>
          <p:cNvPr id="3" name="TextBox 2">
            <a:extLst>
              <a:ext uri="{FF2B5EF4-FFF2-40B4-BE49-F238E27FC236}">
                <a16:creationId xmlns:a16="http://schemas.microsoft.com/office/drawing/2014/main" id="{5317494B-08AB-3CFA-4ED5-03911B138333}"/>
              </a:ext>
            </a:extLst>
          </p:cNvPr>
          <p:cNvSpPr txBox="1"/>
          <p:nvPr/>
        </p:nvSpPr>
        <p:spPr>
          <a:xfrm>
            <a:off x="5740159" y="1484784"/>
            <a:ext cx="1250406" cy="307777"/>
          </a:xfrm>
          <a:prstGeom prst="rect">
            <a:avLst/>
          </a:prstGeom>
          <a:solidFill>
            <a:srgbClr val="4A6EBB"/>
          </a:solidFill>
        </p:spPr>
        <p:txBody>
          <a:bodyPr wrap="none" rtlCol="0">
            <a:spAutoFit/>
          </a:bodyPr>
          <a:lstStyle/>
          <a:p>
            <a:pPr algn="ctr"/>
            <a:r>
              <a:rPr lang="en-US" sz="1400" b="0" dirty="0">
                <a:solidFill>
                  <a:schemeClr val="bg1"/>
                </a:solidFill>
              </a:rPr>
              <a:t>DNA damage</a:t>
            </a:r>
          </a:p>
        </p:txBody>
      </p:sp>
      <p:sp>
        <p:nvSpPr>
          <p:cNvPr id="6" name="TextBox 5">
            <a:extLst>
              <a:ext uri="{FF2B5EF4-FFF2-40B4-BE49-F238E27FC236}">
                <a16:creationId xmlns:a16="http://schemas.microsoft.com/office/drawing/2014/main" id="{649214A0-802C-4118-E62A-C655A2A8D630}"/>
              </a:ext>
            </a:extLst>
          </p:cNvPr>
          <p:cNvSpPr txBox="1"/>
          <p:nvPr/>
        </p:nvSpPr>
        <p:spPr>
          <a:xfrm>
            <a:off x="1113424" y="6106572"/>
            <a:ext cx="6279674"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STING = stimulator of interferon genes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70981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12B8-9FB2-CD9A-F1BA-B3E80B9D5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C6DDE6-4EA9-19C4-30ED-F4E23DEB52AC}"/>
              </a:ext>
            </a:extLst>
          </p:cNvPr>
          <p:cNvSpPr>
            <a:spLocks noGrp="1"/>
          </p:cNvSpPr>
          <p:nvPr>
            <p:ph type="title"/>
          </p:nvPr>
        </p:nvSpPr>
        <p:spPr>
          <a:xfrm>
            <a:off x="767408" y="93472"/>
            <a:ext cx="10872346" cy="1143000"/>
          </a:xfrm>
        </p:spPr>
        <p:txBody>
          <a:bodyPr/>
          <a:lstStyle/>
          <a:p>
            <a:pPr algn="l"/>
            <a:r>
              <a:rPr lang="en-US" dirty="0"/>
              <a:t>Phase III ASCENT-04/KEYNOTE-D19: Descriptive Overall Survival (OS)</a:t>
            </a:r>
            <a:br>
              <a:rPr lang="en-US" dirty="0"/>
            </a:br>
            <a:r>
              <a:rPr lang="en-US" dirty="0"/>
              <a:t>(Primary Analysis)</a:t>
            </a:r>
          </a:p>
        </p:txBody>
      </p:sp>
      <p:sp>
        <p:nvSpPr>
          <p:cNvPr id="4" name="TextBox 3">
            <a:extLst>
              <a:ext uri="{FF2B5EF4-FFF2-40B4-BE49-F238E27FC236}">
                <a16:creationId xmlns:a16="http://schemas.microsoft.com/office/drawing/2014/main" id="{71D1877B-3F32-23A2-EBA6-A31118EF074C}"/>
              </a:ext>
            </a:extLst>
          </p:cNvPr>
          <p:cNvSpPr txBox="1"/>
          <p:nvPr/>
        </p:nvSpPr>
        <p:spPr>
          <a:xfrm>
            <a:off x="7374" y="6557918"/>
            <a:ext cx="3788666" cy="300082"/>
          </a:xfrm>
          <a:prstGeom prst="rect">
            <a:avLst/>
          </a:prstGeom>
          <a:noFill/>
        </p:spPr>
        <p:txBody>
          <a:bodyPr wrap="none" rtlCol="0">
            <a:spAutoFit/>
          </a:bodyPr>
          <a:lstStyle/>
          <a:p>
            <a:pPr defTabSz="685800" fontAlgn="auto">
              <a:lnSpc>
                <a:spcPct val="90000"/>
              </a:lnSpc>
              <a:spcBef>
                <a:spcPts val="750"/>
              </a:spcBef>
              <a:spcAft>
                <a:spcPts val="0"/>
              </a:spcAft>
              <a:buClr>
                <a:srgbClr val="E8931A"/>
              </a:buClr>
              <a:defRPr/>
            </a:pPr>
            <a:r>
              <a:rPr lang="en-US" sz="1500" b="0" dirty="0">
                <a:solidFill>
                  <a:prstClr val="black"/>
                </a:solidFill>
                <a:latin typeface="Calibri" panose="020F0502020204030204" pitchFamily="34" charset="0"/>
                <a:cs typeface="Calibri" panose="020F0502020204030204" pitchFamily="34" charset="0"/>
              </a:rPr>
              <a:t>Tolaney SM et al. ASCO 2025;Abstract LBA109.</a:t>
            </a:r>
          </a:p>
        </p:txBody>
      </p:sp>
      <p:pic>
        <p:nvPicPr>
          <p:cNvPr id="3" name="Image 0" descr="preencoded.png">
            <a:extLst>
              <a:ext uri="{FF2B5EF4-FFF2-40B4-BE49-F238E27FC236}">
                <a16:creationId xmlns:a16="http://schemas.microsoft.com/office/drawing/2014/main" id="{F852E73B-A6BA-5980-2B71-E75821F08A9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5596" y="1214332"/>
            <a:ext cx="10872346" cy="4884954"/>
          </a:xfrm>
          <a:prstGeom prst="rect">
            <a:avLst/>
          </a:prstGeom>
        </p:spPr>
      </p:pic>
    </p:spTree>
    <p:extLst>
      <p:ext uri="{BB962C8B-B14F-4D97-AF65-F5344CB8AC3E}">
        <p14:creationId xmlns:p14="http://schemas.microsoft.com/office/powerpoint/2010/main" val="313312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E856-F268-F3CD-3B78-37376C646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289CF-C6EA-C45F-2414-E1B7487A8DA5}"/>
              </a:ext>
            </a:extLst>
          </p:cNvPr>
          <p:cNvSpPr>
            <a:spLocks noGrp="1"/>
          </p:cNvSpPr>
          <p:nvPr>
            <p:ph type="title"/>
          </p:nvPr>
        </p:nvSpPr>
        <p:spPr>
          <a:xfrm>
            <a:off x="912287" y="18780"/>
            <a:ext cx="10080258" cy="1143000"/>
          </a:xfrm>
        </p:spPr>
        <p:txBody>
          <a:bodyPr/>
          <a:lstStyle/>
          <a:p>
            <a:pPr algn="l"/>
            <a:r>
              <a:rPr lang="en-US" dirty="0"/>
              <a:t>Phase III ASCENT-04/KEYNOTE-D19: Tumor Responses, Duration of Response</a:t>
            </a:r>
          </a:p>
        </p:txBody>
      </p:sp>
      <p:sp>
        <p:nvSpPr>
          <p:cNvPr id="4" name="TextBox 3">
            <a:extLst>
              <a:ext uri="{FF2B5EF4-FFF2-40B4-BE49-F238E27FC236}">
                <a16:creationId xmlns:a16="http://schemas.microsoft.com/office/drawing/2014/main" id="{3621B66E-95E3-CA99-56E0-6BBA8529AF59}"/>
              </a:ext>
            </a:extLst>
          </p:cNvPr>
          <p:cNvSpPr txBox="1"/>
          <p:nvPr/>
        </p:nvSpPr>
        <p:spPr>
          <a:xfrm>
            <a:off x="0" y="6555752"/>
            <a:ext cx="3788666" cy="300082"/>
          </a:xfrm>
          <a:prstGeom prst="rect">
            <a:avLst/>
          </a:prstGeom>
          <a:noFill/>
        </p:spPr>
        <p:txBody>
          <a:bodyPr wrap="none" rtlCol="0">
            <a:spAutoFit/>
          </a:bodyPr>
          <a:lstStyle/>
          <a:p>
            <a:pPr defTabSz="685800" fontAlgn="auto">
              <a:lnSpc>
                <a:spcPct val="90000"/>
              </a:lnSpc>
              <a:spcBef>
                <a:spcPts val="750"/>
              </a:spcBef>
              <a:spcAft>
                <a:spcPts val="0"/>
              </a:spcAft>
              <a:buClr>
                <a:srgbClr val="E8931A"/>
              </a:buClr>
              <a:defRPr/>
            </a:pPr>
            <a:r>
              <a:rPr lang="en-US" sz="1500" b="0" dirty="0">
                <a:solidFill>
                  <a:prstClr val="black"/>
                </a:solidFill>
                <a:latin typeface="Calibri" panose="020F0502020204030204" pitchFamily="34" charset="0"/>
                <a:cs typeface="Calibri" panose="020F0502020204030204" pitchFamily="34" charset="0"/>
              </a:rPr>
              <a:t>Tolaney SM et al. ASCO 2025;Abstract LBA109.</a:t>
            </a:r>
          </a:p>
        </p:txBody>
      </p:sp>
      <p:pic>
        <p:nvPicPr>
          <p:cNvPr id="3" name="Image 0" descr="preencoded.png">
            <a:extLst>
              <a:ext uri="{FF2B5EF4-FFF2-40B4-BE49-F238E27FC236}">
                <a16:creationId xmlns:a16="http://schemas.microsoft.com/office/drawing/2014/main" id="{D0742826-2C7B-F8A0-1425-311E488AF01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79376" y="1052736"/>
            <a:ext cx="11455818" cy="5040560"/>
          </a:xfrm>
          <a:prstGeom prst="rect">
            <a:avLst/>
          </a:prstGeom>
        </p:spPr>
      </p:pic>
    </p:spTree>
    <p:extLst>
      <p:ext uri="{BB962C8B-B14F-4D97-AF65-F5344CB8AC3E}">
        <p14:creationId xmlns:p14="http://schemas.microsoft.com/office/powerpoint/2010/main" val="359266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C9F4B-C74B-B744-97A8-8C0DB6C57F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4196F-1924-63AA-7901-DE0F02832F44}"/>
              </a:ext>
            </a:extLst>
          </p:cNvPr>
          <p:cNvSpPr>
            <a:spLocks noGrp="1"/>
          </p:cNvSpPr>
          <p:nvPr>
            <p:ph type="title"/>
          </p:nvPr>
        </p:nvSpPr>
        <p:spPr>
          <a:xfrm>
            <a:off x="912286" y="68772"/>
            <a:ext cx="10358967" cy="1143000"/>
          </a:xfrm>
        </p:spPr>
        <p:txBody>
          <a:bodyPr/>
          <a:lstStyle/>
          <a:p>
            <a:r>
              <a:rPr lang="en-US" dirty="0"/>
              <a:t>Phase III ASCENT-04/KEYNOTE-D19: AEs of Special Interest</a:t>
            </a:r>
          </a:p>
        </p:txBody>
      </p:sp>
      <p:sp>
        <p:nvSpPr>
          <p:cNvPr id="4" name="TextBox 3">
            <a:extLst>
              <a:ext uri="{FF2B5EF4-FFF2-40B4-BE49-F238E27FC236}">
                <a16:creationId xmlns:a16="http://schemas.microsoft.com/office/drawing/2014/main" id="{6EF3D247-64F0-9C9A-CCC5-D0E38EDFEDF2}"/>
              </a:ext>
            </a:extLst>
          </p:cNvPr>
          <p:cNvSpPr txBox="1"/>
          <p:nvPr/>
        </p:nvSpPr>
        <p:spPr>
          <a:xfrm>
            <a:off x="0" y="6517407"/>
            <a:ext cx="3788666" cy="300082"/>
          </a:xfrm>
          <a:prstGeom prst="rect">
            <a:avLst/>
          </a:prstGeom>
          <a:noFill/>
        </p:spPr>
        <p:txBody>
          <a:bodyPr wrap="none" rtlCol="0">
            <a:spAutoFit/>
          </a:bodyPr>
          <a:lstStyle/>
          <a:p>
            <a:pPr marL="0" marR="0" lvl="0" indent="0" algn="l" defTabSz="685800" rtl="0" eaLnBrk="1" fontAlgn="auto" latinLnBrk="0" hangingPunct="1">
              <a:lnSpc>
                <a:spcPct val="90000"/>
              </a:lnSpc>
              <a:spcBef>
                <a:spcPts val="750"/>
              </a:spcBef>
              <a:spcAft>
                <a:spcPts val="0"/>
              </a:spcAft>
              <a:buClr>
                <a:srgbClr val="E8931A"/>
              </a:buClr>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Tolaney SM et al. ASCO 2025;Abstract LBA109.</a:t>
            </a:r>
          </a:p>
        </p:txBody>
      </p:sp>
      <p:pic>
        <p:nvPicPr>
          <p:cNvPr id="3" name="Image 0" descr="preencoded.png">
            <a:extLst>
              <a:ext uri="{FF2B5EF4-FFF2-40B4-BE49-F238E27FC236}">
                <a16:creationId xmlns:a16="http://schemas.microsoft.com/office/drawing/2014/main" id="{C0475999-AFFB-11A5-84B1-34CB5F92E6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92049" y="1124744"/>
            <a:ext cx="11007901" cy="4922549"/>
          </a:xfrm>
          <a:prstGeom prst="rect">
            <a:avLst/>
          </a:prstGeom>
        </p:spPr>
      </p:pic>
    </p:spTree>
    <p:extLst>
      <p:ext uri="{BB962C8B-B14F-4D97-AF65-F5344CB8AC3E}">
        <p14:creationId xmlns:p14="http://schemas.microsoft.com/office/powerpoint/2010/main" val="3151404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C29BFFC-627D-C754-5E24-05E5A2A7DE29}"/>
              </a:ext>
            </a:extLst>
          </p:cNvPr>
          <p:cNvSpPr/>
          <p:nvPr/>
        </p:nvSpPr>
        <p:spPr>
          <a:xfrm>
            <a:off x="0" y="179606"/>
            <a:ext cx="12192000" cy="502766"/>
          </a:xfrm>
          <a:prstGeom prst="rect">
            <a:avLst/>
          </a:prstGeom>
        </p:spPr>
        <p:txBody>
          <a:bodyPr wrap="square">
            <a:spAutoFit/>
          </a:bodyPr>
          <a:lstStyle/>
          <a:p>
            <a:pPr marL="0" marR="0" lvl="0" indent="0" algn="ctr" defTabSz="609616"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Is ADC-related toxicity truly better than that of chemotherapy?</a:t>
            </a:r>
          </a:p>
        </p:txBody>
      </p:sp>
      <p:sp>
        <p:nvSpPr>
          <p:cNvPr id="3" name="CuadroTexto 2">
            <a:extLst>
              <a:ext uri="{FF2B5EF4-FFF2-40B4-BE49-F238E27FC236}">
                <a16:creationId xmlns:a16="http://schemas.microsoft.com/office/drawing/2014/main" id="{ECA2B6F2-5649-B12A-802C-08CB44F7507C}"/>
              </a:ext>
            </a:extLst>
          </p:cNvPr>
          <p:cNvSpPr txBox="1"/>
          <p:nvPr/>
        </p:nvSpPr>
        <p:spPr>
          <a:xfrm>
            <a:off x="2827867" y="816689"/>
            <a:ext cx="6096000" cy="666977"/>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Toxicities Are Not Inherent to the Antibody-Drug Conjugate Class</a:t>
            </a:r>
          </a:p>
        </p:txBody>
      </p:sp>
      <p:pic>
        <p:nvPicPr>
          <p:cNvPr id="35" name="Imagen 34">
            <a:extLst>
              <a:ext uri="{FF2B5EF4-FFF2-40B4-BE49-F238E27FC236}">
                <a16:creationId xmlns:a16="http://schemas.microsoft.com/office/drawing/2014/main" id="{AC839EE1-33E0-C145-8DA8-42D66F5ED4A8}"/>
              </a:ext>
            </a:extLst>
          </p:cNvPr>
          <p:cNvPicPr>
            <a:picLocks noChangeAspect="1"/>
          </p:cNvPicPr>
          <p:nvPr/>
        </p:nvPicPr>
        <p:blipFill>
          <a:blip r:embed="rId3"/>
          <a:stretch>
            <a:fillRect/>
          </a:stretch>
        </p:blipFill>
        <p:spPr>
          <a:xfrm>
            <a:off x="153597" y="1642718"/>
            <a:ext cx="6475408" cy="3572565"/>
          </a:xfrm>
          <a:prstGeom prst="rect">
            <a:avLst/>
          </a:prstGeom>
        </p:spPr>
      </p:pic>
      <p:pic>
        <p:nvPicPr>
          <p:cNvPr id="37" name="Imagen 36">
            <a:extLst>
              <a:ext uri="{FF2B5EF4-FFF2-40B4-BE49-F238E27FC236}">
                <a16:creationId xmlns:a16="http://schemas.microsoft.com/office/drawing/2014/main" id="{FCC66D7C-7837-07DF-977E-013F2F47D022}"/>
              </a:ext>
            </a:extLst>
          </p:cNvPr>
          <p:cNvPicPr>
            <a:picLocks noChangeAspect="1"/>
          </p:cNvPicPr>
          <p:nvPr/>
        </p:nvPicPr>
        <p:blipFill>
          <a:blip r:embed="rId4"/>
          <a:stretch>
            <a:fillRect/>
          </a:stretch>
        </p:blipFill>
        <p:spPr>
          <a:xfrm>
            <a:off x="7158762" y="1617921"/>
            <a:ext cx="4879642" cy="3917557"/>
          </a:xfrm>
          <a:prstGeom prst="rect">
            <a:avLst/>
          </a:prstGeom>
        </p:spPr>
      </p:pic>
      <p:sp>
        <p:nvSpPr>
          <p:cNvPr id="39" name="CuadroTexto 38">
            <a:extLst>
              <a:ext uri="{FF2B5EF4-FFF2-40B4-BE49-F238E27FC236}">
                <a16:creationId xmlns:a16="http://schemas.microsoft.com/office/drawing/2014/main" id="{29A6855A-3F96-DC71-FD3F-33A936AD5D9C}"/>
              </a:ext>
            </a:extLst>
          </p:cNvPr>
          <p:cNvSpPr txBox="1"/>
          <p:nvPr/>
        </p:nvSpPr>
        <p:spPr>
          <a:xfrm>
            <a:off x="1943100" y="5589590"/>
            <a:ext cx="8305800" cy="954300"/>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While antibody–drug conjugates (ADCs) exhibit specific toxicity profiles, they do not invariably confer a reduction in systemic toxicity relative to conventional cytotoxic chemotherapy</a:t>
            </a:r>
          </a:p>
        </p:txBody>
      </p:sp>
      <p:sp>
        <p:nvSpPr>
          <p:cNvPr id="40" name="CuadroTexto 39">
            <a:extLst>
              <a:ext uri="{FF2B5EF4-FFF2-40B4-BE49-F238E27FC236}">
                <a16:creationId xmlns:a16="http://schemas.microsoft.com/office/drawing/2014/main" id="{02ADF33B-0FB1-02C9-F493-3DEBCFF90549}"/>
              </a:ext>
            </a:extLst>
          </p:cNvPr>
          <p:cNvSpPr txBox="1"/>
          <p:nvPr/>
        </p:nvSpPr>
        <p:spPr>
          <a:xfrm>
            <a:off x="1670686" y="6543890"/>
            <a:ext cx="10161489" cy="276999"/>
          </a:xfrm>
          <a:prstGeom prst="rect">
            <a:avLst/>
          </a:prstGeom>
          <a:noFill/>
        </p:spPr>
        <p:txBody>
          <a:bodyPr wrap="squar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Table, modified from Hamilton E. ASCO 2024</a:t>
            </a:r>
          </a:p>
        </p:txBody>
      </p:sp>
      <p:sp>
        <p:nvSpPr>
          <p:cNvPr id="2" name="TextBox 1">
            <a:extLst>
              <a:ext uri="{FF2B5EF4-FFF2-40B4-BE49-F238E27FC236}">
                <a16:creationId xmlns:a16="http://schemas.microsoft.com/office/drawing/2014/main" id="{0B6A42B2-0329-9C6E-02E5-FAA1414BFF47}"/>
              </a:ext>
            </a:extLst>
          </p:cNvPr>
          <p:cNvSpPr txBox="1"/>
          <p:nvPr/>
        </p:nvSpPr>
        <p:spPr>
          <a:xfrm>
            <a:off x="7212550" y="3814044"/>
            <a:ext cx="788450" cy="186456"/>
          </a:xfrm>
          <a:prstGeom prst="rect">
            <a:avLst/>
          </a:prstGeom>
          <a:solidFill>
            <a:schemeClr val="bg1"/>
          </a:solid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a:t>
            </a:r>
            <a:r>
              <a:rPr kumimoji="0" lang="en-US" sz="1000" b="1"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deruxtecan</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B9156EFA-566C-09B2-2CF6-FF4AF8FB6071}"/>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ea typeface="+mn-ea"/>
                <a:cs typeface="Calibri" panose="020F0502020204030204" pitchFamily="34" charset="0"/>
              </a:rPr>
              <a:t>C</a:t>
            </a:r>
            <a:r>
              <a:rPr lang="en-US" sz="1200" b="0" i="0" u="none" strike="noStrike" kern="1200" baseline="0" dirty="0">
                <a:solidFill>
                  <a:schemeClr val="tx1"/>
                </a:solidFill>
                <a:latin typeface="Calibri" panose="020F0502020204030204" pitchFamily="34" charset="0"/>
                <a:ea typeface="+mn-ea"/>
                <a:cs typeface="Calibri" panose="020F0502020204030204" pitchFamily="34" charset="0"/>
              </a:rPr>
              <a:t>ourtesy of Javier Cortés, MD, PhD</a:t>
            </a:r>
          </a:p>
        </p:txBody>
      </p:sp>
    </p:spTree>
    <p:extLst>
      <p:ext uri="{BB962C8B-B14F-4D97-AF65-F5344CB8AC3E}">
        <p14:creationId xmlns:p14="http://schemas.microsoft.com/office/powerpoint/2010/main" val="24380694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294753" y="176949"/>
            <a:ext cx="11584649" cy="54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SG: Management of Neutropenia</a:t>
            </a:r>
            <a:endPar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pic>
        <p:nvPicPr>
          <p:cNvPr id="5" name="Imagen 4">
            <a:extLst>
              <a:ext uri="{FF2B5EF4-FFF2-40B4-BE49-F238E27FC236}">
                <a16:creationId xmlns:a16="http://schemas.microsoft.com/office/drawing/2014/main" id="{77888340-1AFC-F1E8-F88E-CC2BD0892E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6449" y="1366713"/>
            <a:ext cx="11059102" cy="4682134"/>
          </a:xfrm>
          <a:prstGeom prst="rect">
            <a:avLst/>
          </a:prstGeom>
        </p:spPr>
      </p:pic>
      <p:sp>
        <p:nvSpPr>
          <p:cNvPr id="3" name="TextBox 2">
            <a:extLst>
              <a:ext uri="{FF2B5EF4-FFF2-40B4-BE49-F238E27FC236}">
                <a16:creationId xmlns:a16="http://schemas.microsoft.com/office/drawing/2014/main" id="{F4CFB187-2393-7F96-0E27-017C954DF928}"/>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cs typeface="Calibri" panose="020F0502020204030204" pitchFamily="34" charset="0"/>
              </a:rPr>
              <a:t>Courtesy of Javier Cortés, MD, PhD</a:t>
            </a:r>
          </a:p>
        </p:txBody>
      </p:sp>
    </p:spTree>
    <p:extLst>
      <p:ext uri="{BB962C8B-B14F-4D97-AF65-F5344CB8AC3E}">
        <p14:creationId xmlns:p14="http://schemas.microsoft.com/office/powerpoint/2010/main" val="2165379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294753" y="176949"/>
            <a:ext cx="11584649"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SG: PRIMED Strategy</a:t>
            </a:r>
            <a:endPar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 name="Group 83">
            <a:extLst>
              <a:ext uri="{FF2B5EF4-FFF2-40B4-BE49-F238E27FC236}">
                <a16:creationId xmlns:a16="http://schemas.microsoft.com/office/drawing/2014/main" id="{7098F64F-0A0E-C258-A90F-7EDB6277D864}"/>
              </a:ext>
            </a:extLst>
          </p:cNvPr>
          <p:cNvGrpSpPr/>
          <p:nvPr/>
        </p:nvGrpSpPr>
        <p:grpSpPr>
          <a:xfrm>
            <a:off x="722593" y="935881"/>
            <a:ext cx="2304996" cy="2264216"/>
            <a:chOff x="503518" y="1448494"/>
            <a:chExt cx="2468880" cy="2264216"/>
          </a:xfrm>
        </p:grpSpPr>
        <p:sp>
          <p:nvSpPr>
            <p:cNvPr id="5" name="TextBox 84">
              <a:extLst>
                <a:ext uri="{FF2B5EF4-FFF2-40B4-BE49-F238E27FC236}">
                  <a16:creationId xmlns:a16="http://schemas.microsoft.com/office/drawing/2014/main" id="{324DFFC7-0983-C564-1C68-A6AB36688A54}"/>
                </a:ext>
              </a:extLst>
            </p:cNvPr>
            <p:cNvSpPr txBox="1"/>
            <p:nvPr/>
          </p:nvSpPr>
          <p:spPr>
            <a:xfrm>
              <a:off x="610310" y="1448494"/>
              <a:ext cx="2255297"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587F"/>
                  </a:solidFill>
                  <a:effectLst/>
                  <a:uLnTx/>
                  <a:uFillTx/>
                  <a:latin typeface="Trebuchet MS" panose="020B0603020202020204"/>
                  <a:ea typeface="MS PGothic" charset="0"/>
                  <a:cs typeface="Arial" panose="020B0604020202020204" pitchFamily="34" charset="0"/>
                </a:rPr>
                <a:t>Key Eligibility Criteria</a:t>
              </a:r>
            </a:p>
          </p:txBody>
        </p:sp>
        <p:sp>
          <p:nvSpPr>
            <p:cNvPr id="8" name="TextBox 85">
              <a:extLst>
                <a:ext uri="{FF2B5EF4-FFF2-40B4-BE49-F238E27FC236}">
                  <a16:creationId xmlns:a16="http://schemas.microsoft.com/office/drawing/2014/main" id="{4D8C214B-8890-55FF-83CC-0E1607DFA038}"/>
                </a:ext>
              </a:extLst>
            </p:cNvPr>
            <p:cNvSpPr txBox="1"/>
            <p:nvPr/>
          </p:nvSpPr>
          <p:spPr>
            <a:xfrm>
              <a:off x="503518" y="1673249"/>
              <a:ext cx="2468880" cy="2039461"/>
            </a:xfrm>
            <a:prstGeom prst="rect">
              <a:avLst/>
            </a:prstGeom>
            <a:gradFill flip="none" rotWithShape="1">
              <a:gsLst>
                <a:gs pos="100000">
                  <a:schemeClr val="accent1">
                    <a:lumMod val="20000"/>
                    <a:lumOff val="80000"/>
                  </a:schemeClr>
                </a:gs>
                <a:gs pos="0">
                  <a:schemeClr val="accent1">
                    <a:lumMod val="20000"/>
                    <a:lumOff val="80000"/>
                    <a:alpha val="0"/>
                  </a:schemeClr>
                </a:gs>
              </a:gsLst>
              <a:lin ang="16200000" scaled="1"/>
              <a:tileRect/>
            </a:gradFill>
          </p:spPr>
          <p:txBody>
            <a:bodyPr wrap="square" lIns="91440" tIns="91440" rIns="27432" bIns="45720" anchor="t" anchorCtr="0">
              <a:noAutofit/>
            </a:bodyPr>
            <a:lstStyle/>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Patients ≥18 years old with </a:t>
              </a:r>
              <a:r>
                <a:rPr kumimoji="0" lang="en-US" sz="1200" b="1" i="0" u="sng"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mTNBC or metastatic HR+/HER2- breast cancer</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Received at least 1 and up to 2 prior SOC chemotherapy regimens for metastatic disease</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ECOG PS ≤1</a:t>
              </a:r>
              <a:endParaRPr kumimoji="0" lang="en-US" sz="14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endParaRPr>
            </a:p>
          </p:txBody>
        </p:sp>
        <p:cxnSp>
          <p:nvCxnSpPr>
            <p:cNvPr id="10" name="Straight Connector 86">
              <a:extLst>
                <a:ext uri="{FF2B5EF4-FFF2-40B4-BE49-F238E27FC236}">
                  <a16:creationId xmlns:a16="http://schemas.microsoft.com/office/drawing/2014/main" id="{F05C9920-ECD0-F02E-2155-A80B4CD1A39D}"/>
                </a:ext>
              </a:extLst>
            </p:cNvPr>
            <p:cNvCxnSpPr>
              <a:cxnSpLocks/>
            </p:cNvCxnSpPr>
            <p:nvPr/>
          </p:nvCxnSpPr>
          <p:spPr>
            <a:xfrm>
              <a:off x="503518" y="1673250"/>
              <a:ext cx="24669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oup 87">
            <a:extLst>
              <a:ext uri="{FF2B5EF4-FFF2-40B4-BE49-F238E27FC236}">
                <a16:creationId xmlns:a16="http://schemas.microsoft.com/office/drawing/2014/main" id="{1292409D-BD96-C743-F1F9-74196727E9FA}"/>
              </a:ext>
            </a:extLst>
          </p:cNvPr>
          <p:cNvGrpSpPr/>
          <p:nvPr/>
        </p:nvGrpSpPr>
        <p:grpSpPr>
          <a:xfrm>
            <a:off x="7584059" y="935881"/>
            <a:ext cx="3864991" cy="2264216"/>
            <a:chOff x="503518" y="1448494"/>
            <a:chExt cx="4241812" cy="2264216"/>
          </a:xfrm>
        </p:grpSpPr>
        <p:sp>
          <p:nvSpPr>
            <p:cNvPr id="13" name="TextBox 88">
              <a:extLst>
                <a:ext uri="{FF2B5EF4-FFF2-40B4-BE49-F238E27FC236}">
                  <a16:creationId xmlns:a16="http://schemas.microsoft.com/office/drawing/2014/main" id="{3D8B74CD-29A8-440A-BD14-083527D3736B}"/>
                </a:ext>
              </a:extLst>
            </p:cNvPr>
            <p:cNvSpPr txBox="1"/>
            <p:nvPr/>
          </p:nvSpPr>
          <p:spPr>
            <a:xfrm>
              <a:off x="1497252" y="1448494"/>
              <a:ext cx="2255297"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587F"/>
                  </a:solidFill>
                  <a:effectLst/>
                  <a:uLnTx/>
                  <a:uFillTx/>
                  <a:latin typeface="Trebuchet MS" panose="020B0603020202020204"/>
                  <a:ea typeface="MS PGothic" charset="0"/>
                  <a:cs typeface="Arial" panose="020B0604020202020204" pitchFamily="34" charset="0"/>
                </a:rPr>
                <a:t>Study Endpoints </a:t>
              </a:r>
            </a:p>
          </p:txBody>
        </p:sp>
        <p:sp>
          <p:nvSpPr>
            <p:cNvPr id="14" name="TextBox 89">
              <a:extLst>
                <a:ext uri="{FF2B5EF4-FFF2-40B4-BE49-F238E27FC236}">
                  <a16:creationId xmlns:a16="http://schemas.microsoft.com/office/drawing/2014/main" id="{9EB21D58-EA38-8D1E-7924-256B81CBC366}"/>
                </a:ext>
              </a:extLst>
            </p:cNvPr>
            <p:cNvSpPr txBox="1"/>
            <p:nvPr/>
          </p:nvSpPr>
          <p:spPr>
            <a:xfrm>
              <a:off x="503518" y="1673249"/>
              <a:ext cx="4240860" cy="2039461"/>
            </a:xfrm>
            <a:prstGeom prst="rect">
              <a:avLst/>
            </a:prstGeom>
            <a:gradFill flip="none" rotWithShape="1">
              <a:gsLst>
                <a:gs pos="100000">
                  <a:schemeClr val="accent1">
                    <a:lumMod val="20000"/>
                    <a:lumOff val="80000"/>
                  </a:schemeClr>
                </a:gs>
                <a:gs pos="0">
                  <a:schemeClr val="accent1">
                    <a:lumMod val="20000"/>
                    <a:lumOff val="80000"/>
                    <a:alpha val="0"/>
                  </a:schemeClr>
                </a:gs>
              </a:gsLst>
              <a:lin ang="16200000" scaled="1"/>
              <a:tileRect/>
            </a:gradFill>
          </p:spPr>
          <p:txBody>
            <a:bodyPr wrap="square" lIns="91440" tIns="91440" rIns="27432" anchor="t" anchorCtr="0">
              <a:noAutofit/>
            </a:bodyPr>
            <a:lstStyle/>
            <a:p>
              <a:pPr marL="0" marR="0" lvl="0" indent="0" algn="l" defTabSz="914400" rtl="0" eaLnBrk="1" fontAlgn="auto" latinLnBrk="0" hangingPunct="1">
                <a:lnSpc>
                  <a:spcPct val="95000"/>
                </a:lnSpc>
                <a:spcBef>
                  <a:spcPts val="600"/>
                </a:spcBef>
                <a:spcAft>
                  <a:spcPts val="0"/>
                </a:spcAft>
                <a:buClr>
                  <a:srgbClr val="3C587F"/>
                </a:buClr>
                <a:buSzTx/>
                <a:buFontTx/>
                <a:buNone/>
                <a:tabLst/>
                <a:defRPr/>
              </a:pPr>
              <a:r>
                <a:rPr kumimoji="0" lang="en-US" sz="1200" b="1" i="0" u="none" strike="noStrike" kern="1200" cap="none" spc="0" normalizeH="0" baseline="0" noProof="0" dirty="0">
                  <a:ln>
                    <a:noFill/>
                  </a:ln>
                  <a:solidFill>
                    <a:srgbClr val="3C587F"/>
                  </a:solidFill>
                  <a:effectLst/>
                  <a:uLnTx/>
                  <a:uFillTx/>
                  <a:latin typeface="Trebuchet MS" panose="020B0603020202020204"/>
                  <a:ea typeface="MS PGothic" charset="0"/>
                  <a:cs typeface="Arial" panose="020B0604020202020204" pitchFamily="34" charset="0"/>
                </a:rPr>
                <a:t>Primary endpoints</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Co-primary endpoints are incidence of grade ≥2 diarrhea and grade ≥3 neutropenia at cycle 2</a:t>
              </a:r>
            </a:p>
            <a:p>
              <a:pPr marL="0" marR="0" lvl="0" indent="0" algn="l" defTabSz="914400" rtl="0" eaLnBrk="1" fontAlgn="auto" latinLnBrk="0" hangingPunct="1">
                <a:lnSpc>
                  <a:spcPct val="95000"/>
                </a:lnSpc>
                <a:spcBef>
                  <a:spcPts val="400"/>
                </a:spcBef>
                <a:spcAft>
                  <a:spcPts val="0"/>
                </a:spcAft>
                <a:buClr>
                  <a:srgbClr val="3C587F"/>
                </a:buClr>
                <a:buSzTx/>
                <a:buFontTx/>
                <a:buNone/>
                <a:tabLst/>
                <a:defRPr/>
              </a:pPr>
              <a:r>
                <a:rPr kumimoji="0" lang="en-US" sz="1200" b="1" i="0" u="none" strike="noStrike" kern="1200" cap="none" spc="0" normalizeH="0" baseline="0" noProof="0" dirty="0">
                  <a:ln>
                    <a:noFill/>
                  </a:ln>
                  <a:solidFill>
                    <a:srgbClr val="3C587F"/>
                  </a:solidFill>
                  <a:effectLst/>
                  <a:uLnTx/>
                  <a:uFillTx/>
                  <a:latin typeface="Trebuchet MS" panose="020B0603020202020204"/>
                  <a:ea typeface="MS PGothic" charset="0"/>
                  <a:cs typeface="Arial" panose="020B0604020202020204" pitchFamily="34" charset="0"/>
                </a:rPr>
                <a:t>Secondary endpoints</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Tolerability and safety per NCI-CTCAE v5 at cycle 2</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Discontinuation and dose reductions</a:t>
              </a:r>
            </a:p>
            <a:p>
              <a:pPr marL="228600" marR="0" lvl="0" indent="-228600" algn="l" defTabSz="914400" rtl="0" eaLnBrk="1" fontAlgn="auto" latinLnBrk="0" hangingPunct="1">
                <a:lnSpc>
                  <a:spcPct val="95000"/>
                </a:lnSpc>
                <a:spcBef>
                  <a:spcPts val="400"/>
                </a:spcBef>
                <a:spcAft>
                  <a:spcPts val="0"/>
                </a:spcAft>
                <a:buClr>
                  <a:srgbClr val="3C587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rPr>
                <a:t>Efficacy in terms of PFS, ORR, clinical benefit rate, time to response, DOR, and best percentage of change in tumor burden</a:t>
              </a:r>
              <a:endParaRPr kumimoji="0" lang="en-US" sz="1400" b="0" i="0" u="none" strike="noStrike" kern="1200" cap="none" spc="0" normalizeH="0" baseline="0" noProof="0" dirty="0">
                <a:ln>
                  <a:noFill/>
                </a:ln>
                <a:solidFill>
                  <a:srgbClr val="54565B"/>
                </a:solidFill>
                <a:effectLst/>
                <a:uLnTx/>
                <a:uFillTx/>
                <a:latin typeface="Trebuchet MS" panose="020B0603020202020204"/>
                <a:ea typeface="MS PGothic" charset="0"/>
                <a:cs typeface="Arial" panose="020B0604020202020204" pitchFamily="34" charset="0"/>
              </a:endParaRPr>
            </a:p>
          </p:txBody>
        </p:sp>
        <p:cxnSp>
          <p:nvCxnSpPr>
            <p:cNvPr id="15" name="Straight Connector 90">
              <a:extLst>
                <a:ext uri="{FF2B5EF4-FFF2-40B4-BE49-F238E27FC236}">
                  <a16:creationId xmlns:a16="http://schemas.microsoft.com/office/drawing/2014/main" id="{44E96A76-5AE8-2207-FC61-46977FA7B5CD}"/>
                </a:ext>
              </a:extLst>
            </p:cNvPr>
            <p:cNvCxnSpPr>
              <a:cxnSpLocks/>
            </p:cNvCxnSpPr>
            <p:nvPr/>
          </p:nvCxnSpPr>
          <p:spPr>
            <a:xfrm>
              <a:off x="504470" y="1673250"/>
              <a:ext cx="42408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oup 91">
            <a:extLst>
              <a:ext uri="{FF2B5EF4-FFF2-40B4-BE49-F238E27FC236}">
                <a16:creationId xmlns:a16="http://schemas.microsoft.com/office/drawing/2014/main" id="{4B0593C9-FA48-AD49-54CA-302E504F6A74}"/>
              </a:ext>
            </a:extLst>
          </p:cNvPr>
          <p:cNvGrpSpPr/>
          <p:nvPr/>
        </p:nvGrpSpPr>
        <p:grpSpPr>
          <a:xfrm>
            <a:off x="3176662" y="935881"/>
            <a:ext cx="4258326" cy="2391613"/>
            <a:chOff x="503518" y="1448494"/>
            <a:chExt cx="4241812" cy="2391613"/>
          </a:xfrm>
        </p:grpSpPr>
        <p:sp>
          <p:nvSpPr>
            <p:cNvPr id="17" name="TextBox 92">
              <a:extLst>
                <a:ext uri="{FF2B5EF4-FFF2-40B4-BE49-F238E27FC236}">
                  <a16:creationId xmlns:a16="http://schemas.microsoft.com/office/drawing/2014/main" id="{C5E63588-7177-EF8F-B785-E74CB33D1AA4}"/>
                </a:ext>
              </a:extLst>
            </p:cNvPr>
            <p:cNvSpPr txBox="1"/>
            <p:nvPr/>
          </p:nvSpPr>
          <p:spPr>
            <a:xfrm>
              <a:off x="1497252" y="1448494"/>
              <a:ext cx="2255297"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rebuchet MS" panose="020B0603020202020204"/>
                  <a:ea typeface="MS PGothic" charset="0"/>
                  <a:cs typeface="Arial" panose="020B0604020202020204" pitchFamily="34" charset="0"/>
                </a:rPr>
                <a:t>Study Treatment</a:t>
              </a:r>
            </a:p>
          </p:txBody>
        </p:sp>
        <p:sp>
          <p:nvSpPr>
            <p:cNvPr id="21" name="TextBox 93">
              <a:extLst>
                <a:ext uri="{FF2B5EF4-FFF2-40B4-BE49-F238E27FC236}">
                  <a16:creationId xmlns:a16="http://schemas.microsoft.com/office/drawing/2014/main" id="{00008ED3-456E-CBD4-198C-A5193977CCE5}"/>
                </a:ext>
              </a:extLst>
            </p:cNvPr>
            <p:cNvSpPr txBox="1"/>
            <p:nvPr/>
          </p:nvSpPr>
          <p:spPr>
            <a:xfrm>
              <a:off x="503518" y="1673249"/>
              <a:ext cx="4240860" cy="2166858"/>
            </a:xfrm>
            <a:prstGeom prst="rect">
              <a:avLst/>
            </a:prstGeom>
            <a:gradFill>
              <a:gsLst>
                <a:gs pos="47000">
                  <a:schemeClr val="accent2"/>
                </a:gs>
                <a:gs pos="0">
                  <a:schemeClr val="accent2">
                    <a:lumMod val="60000"/>
                    <a:lumOff val="4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prstClr val="white"/>
                  </a:solidFill>
                  <a:effectLst/>
                  <a:uLnTx/>
                  <a:uFillTx/>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Sacituzumab </a:t>
              </a:r>
              <a:r>
                <a:rPr kumimoji="0" lang="en-US" sz="1200" b="1" i="0" u="none" strike="noStrike" kern="1200" cap="none" spc="0" normalizeH="0" baseline="0" noProof="0" dirty="0" err="1">
                  <a:ln>
                    <a:noFill/>
                  </a:ln>
                  <a:solidFill>
                    <a:prstClr val="white"/>
                  </a:solidFill>
                  <a:effectLst/>
                  <a:uLnTx/>
                  <a:uFillTx/>
                  <a:latin typeface="Trebuchet MS" panose="020B0603020202020204"/>
                  <a:ea typeface="+mn-ea"/>
                  <a:cs typeface="Calibri" panose="020F0502020204030204" pitchFamily="34" charset="0"/>
                </a:rPr>
                <a:t>govitecan</a:t>
              </a: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10 mg/kg IV D1 and D8 </a:t>
              </a: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endPar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Loperamide</a:t>
              </a: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2 mg PO BID, or 4 mg QD on D2, D3, D4, and D9, D10, D11 (First two cycles*)</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endPar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G-CSF</a:t>
              </a: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0.5 MU/kg/day SC QD on D3, D4, and D10, D11 </a:t>
              </a:r>
              <a:b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br>
              <a:r>
                <a:rPr kumimoji="0" lang="en-US" sz="1200" b="1" i="0" u="none" strike="noStrike" kern="1200" cap="none" spc="0" normalizeH="0" baseline="0" noProof="0" dirty="0">
                  <a:ln>
                    <a:noFill/>
                  </a:ln>
                  <a:solidFill>
                    <a:prstClr val="white"/>
                  </a:solidFill>
                  <a:effectLst/>
                  <a:uLnTx/>
                  <a:uFillTx/>
                  <a:latin typeface="Trebuchet MS" panose="020B0603020202020204"/>
                  <a:ea typeface="+mn-ea"/>
                  <a:cs typeface="Calibri" panose="020F0502020204030204" pitchFamily="34" charset="0"/>
                </a:rPr>
                <a:t>(First two cycles*)</a:t>
              </a:r>
            </a:p>
          </p:txBody>
        </p:sp>
        <p:cxnSp>
          <p:nvCxnSpPr>
            <p:cNvPr id="22" name="Straight Connector 94">
              <a:extLst>
                <a:ext uri="{FF2B5EF4-FFF2-40B4-BE49-F238E27FC236}">
                  <a16:creationId xmlns:a16="http://schemas.microsoft.com/office/drawing/2014/main" id="{D93E9174-9AAC-7DEA-6C63-E71504DAF228}"/>
                </a:ext>
              </a:extLst>
            </p:cNvPr>
            <p:cNvCxnSpPr>
              <a:cxnSpLocks/>
            </p:cNvCxnSpPr>
            <p:nvPr/>
          </p:nvCxnSpPr>
          <p:spPr>
            <a:xfrm>
              <a:off x="504470" y="1673250"/>
              <a:ext cx="424086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95">
            <a:extLst>
              <a:ext uri="{FF2B5EF4-FFF2-40B4-BE49-F238E27FC236}">
                <a16:creationId xmlns:a16="http://schemas.microsoft.com/office/drawing/2014/main" id="{F3D67824-2B3C-84EE-2E9A-0BE8439AAB5E}"/>
              </a:ext>
            </a:extLst>
          </p:cNvPr>
          <p:cNvGrpSpPr/>
          <p:nvPr/>
        </p:nvGrpSpPr>
        <p:grpSpPr>
          <a:xfrm>
            <a:off x="5216148" y="1632431"/>
            <a:ext cx="174243" cy="182880"/>
            <a:chOff x="5315036" y="3972356"/>
            <a:chExt cx="128415" cy="128418"/>
          </a:xfrm>
        </p:grpSpPr>
        <p:sp>
          <p:nvSpPr>
            <p:cNvPr id="24" name="Oval 96">
              <a:extLst>
                <a:ext uri="{FF2B5EF4-FFF2-40B4-BE49-F238E27FC236}">
                  <a16:creationId xmlns:a16="http://schemas.microsoft.com/office/drawing/2014/main" id="{984936CC-9B3C-6B71-CC59-A6E63E60C741}"/>
                </a:ext>
              </a:extLst>
            </p:cNvPr>
            <p:cNvSpPr>
              <a:spLocks noChangeAspect="1"/>
            </p:cNvSpPr>
            <p:nvPr/>
          </p:nvSpPr>
          <p:spPr>
            <a:xfrm>
              <a:off x="5315036" y="3972356"/>
              <a:ext cx="128415" cy="128418"/>
            </a:xfrm>
            <a:prstGeom prst="ellipse">
              <a:avLst/>
            </a:prstGeom>
            <a:solidFill>
              <a:schemeClr val="accent2">
                <a:lumMod val="75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3661"/>
                  </a:solidFill>
                  <a:effectLst/>
                  <a:uLnTx/>
                  <a:uFillTx/>
                  <a:latin typeface="Trebuchet MS" panose="020B0603020202020204"/>
                  <a:ea typeface="+mn-ea"/>
                  <a:cs typeface="+mn-cs"/>
                </a:rPr>
                <a:t> </a:t>
              </a:r>
            </a:p>
          </p:txBody>
        </p:sp>
        <p:pic>
          <p:nvPicPr>
            <p:cNvPr id="25" name="Graphic 97">
              <a:extLst>
                <a:ext uri="{FF2B5EF4-FFF2-40B4-BE49-F238E27FC236}">
                  <a16:creationId xmlns:a16="http://schemas.microsoft.com/office/drawing/2014/main" id="{62C4DBCF-FF35-7D65-90D7-14C9E4B66D29}"/>
                </a:ext>
              </a:extLst>
            </p:cNvPr>
            <p:cNvPicPr>
              <a:picLocks/>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8542" y="3988543"/>
              <a:ext cx="101085" cy="96314"/>
            </a:xfrm>
            <a:prstGeom prst="rect">
              <a:avLst/>
            </a:prstGeom>
          </p:spPr>
        </p:pic>
      </p:grpSp>
      <p:grpSp>
        <p:nvGrpSpPr>
          <p:cNvPr id="26" name="Group 98">
            <a:extLst>
              <a:ext uri="{FF2B5EF4-FFF2-40B4-BE49-F238E27FC236}">
                <a16:creationId xmlns:a16="http://schemas.microsoft.com/office/drawing/2014/main" id="{2A388B4C-B98C-0D5C-66C0-FA8B97C5EAF1}"/>
              </a:ext>
            </a:extLst>
          </p:cNvPr>
          <p:cNvGrpSpPr/>
          <p:nvPr/>
        </p:nvGrpSpPr>
        <p:grpSpPr>
          <a:xfrm>
            <a:off x="5205513" y="2449056"/>
            <a:ext cx="174243" cy="182880"/>
            <a:chOff x="5315036" y="3972356"/>
            <a:chExt cx="128415" cy="128418"/>
          </a:xfrm>
        </p:grpSpPr>
        <p:sp>
          <p:nvSpPr>
            <p:cNvPr id="27" name="Oval 99">
              <a:extLst>
                <a:ext uri="{FF2B5EF4-FFF2-40B4-BE49-F238E27FC236}">
                  <a16:creationId xmlns:a16="http://schemas.microsoft.com/office/drawing/2014/main" id="{385FE5BB-CDDE-4894-3F5A-72E9807DEBBE}"/>
                </a:ext>
              </a:extLst>
            </p:cNvPr>
            <p:cNvSpPr>
              <a:spLocks noChangeAspect="1"/>
            </p:cNvSpPr>
            <p:nvPr/>
          </p:nvSpPr>
          <p:spPr>
            <a:xfrm>
              <a:off x="5315036" y="3972356"/>
              <a:ext cx="128415" cy="128418"/>
            </a:xfrm>
            <a:prstGeom prst="ellipse">
              <a:avLst/>
            </a:prstGeom>
            <a:solidFill>
              <a:schemeClr val="accent2">
                <a:lumMod val="75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3661"/>
                  </a:solidFill>
                  <a:effectLst/>
                  <a:uLnTx/>
                  <a:uFillTx/>
                  <a:latin typeface="Trebuchet MS" panose="020B0603020202020204"/>
                  <a:ea typeface="+mn-ea"/>
                  <a:cs typeface="+mn-cs"/>
                </a:rPr>
                <a:t> </a:t>
              </a:r>
            </a:p>
          </p:txBody>
        </p:sp>
        <p:pic>
          <p:nvPicPr>
            <p:cNvPr id="28" name="Graphic 100">
              <a:extLst>
                <a:ext uri="{FF2B5EF4-FFF2-40B4-BE49-F238E27FC236}">
                  <a16:creationId xmlns:a16="http://schemas.microsoft.com/office/drawing/2014/main" id="{5BBB8FE4-42F4-9B9C-55A3-B57FF89DB313}"/>
                </a:ext>
              </a:extLst>
            </p:cNvPr>
            <p:cNvPicPr>
              <a:picLocks/>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8542" y="3988543"/>
              <a:ext cx="101085" cy="96314"/>
            </a:xfrm>
            <a:prstGeom prst="rect">
              <a:avLst/>
            </a:prstGeom>
          </p:spPr>
        </p:pic>
      </p:grpSp>
      <p:sp>
        <p:nvSpPr>
          <p:cNvPr id="29" name="Rectangle 1">
            <a:extLst>
              <a:ext uri="{FF2B5EF4-FFF2-40B4-BE49-F238E27FC236}">
                <a16:creationId xmlns:a16="http://schemas.microsoft.com/office/drawing/2014/main" id="{0990660F-15F4-E64F-0745-2B71E59E4047}"/>
              </a:ext>
            </a:extLst>
          </p:cNvPr>
          <p:cNvSpPr/>
          <p:nvPr/>
        </p:nvSpPr>
        <p:spPr>
          <a:xfrm>
            <a:off x="3176662" y="1792644"/>
            <a:ext cx="4257370" cy="15348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CuadroTexto 29">
            <a:extLst>
              <a:ext uri="{FF2B5EF4-FFF2-40B4-BE49-F238E27FC236}">
                <a16:creationId xmlns:a16="http://schemas.microsoft.com/office/drawing/2014/main" id="{D03548DE-E770-0915-81F2-4CE4DBA3126E}"/>
              </a:ext>
            </a:extLst>
          </p:cNvPr>
          <p:cNvSpPr txBox="1"/>
          <p:nvPr/>
        </p:nvSpPr>
        <p:spPr>
          <a:xfrm>
            <a:off x="1670686" y="6543890"/>
            <a:ext cx="10161489" cy="276999"/>
          </a:xfrm>
          <a:prstGeom prst="rect">
            <a:avLst/>
          </a:prstGeom>
          <a:noFill/>
        </p:spPr>
        <p:txBody>
          <a:bodyPr wrap="squar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Perez-Garcia-J, et al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EClinicalMedicine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a:t>
            </a:r>
          </a:p>
        </p:txBody>
      </p:sp>
      <p:graphicFrame>
        <p:nvGraphicFramePr>
          <p:cNvPr id="31" name="Table 3">
            <a:extLst>
              <a:ext uri="{FF2B5EF4-FFF2-40B4-BE49-F238E27FC236}">
                <a16:creationId xmlns:a16="http://schemas.microsoft.com/office/drawing/2014/main" id="{D6E89344-3AF1-9124-EC17-CD3D082BD5AA}"/>
              </a:ext>
            </a:extLst>
          </p:cNvPr>
          <p:cNvGraphicFramePr>
            <a:graphicFrameLocks noGrp="1"/>
          </p:cNvGraphicFramePr>
          <p:nvPr>
            <p:extLst>
              <p:ext uri="{D42A27DB-BD31-4B8C-83A1-F6EECF244321}">
                <p14:modId xmlns:p14="http://schemas.microsoft.com/office/powerpoint/2010/main" val="2699648221"/>
              </p:ext>
            </p:extLst>
          </p:nvPr>
        </p:nvGraphicFramePr>
        <p:xfrm>
          <a:off x="429768" y="3797945"/>
          <a:ext cx="11449634" cy="2020700"/>
        </p:xfrm>
        <a:graphic>
          <a:graphicData uri="http://schemas.openxmlformats.org/drawingml/2006/table">
            <a:tbl>
              <a:tblPr firstRow="1" bandRow="1">
                <a:tableStyleId>{5C22544A-7EE6-4342-B048-85BDC9FD1C3A}</a:tableStyleId>
              </a:tblPr>
              <a:tblGrid>
                <a:gridCol w="3105505">
                  <a:extLst>
                    <a:ext uri="{9D8B030D-6E8A-4147-A177-3AD203B41FA5}">
                      <a16:colId xmlns:a16="http://schemas.microsoft.com/office/drawing/2014/main" val="1708406620"/>
                    </a:ext>
                  </a:extLst>
                </a:gridCol>
                <a:gridCol w="2596194">
                  <a:extLst>
                    <a:ext uri="{9D8B030D-6E8A-4147-A177-3AD203B41FA5}">
                      <a16:colId xmlns:a16="http://schemas.microsoft.com/office/drawing/2014/main" val="592742086"/>
                    </a:ext>
                  </a:extLst>
                </a:gridCol>
                <a:gridCol w="1882448">
                  <a:extLst>
                    <a:ext uri="{9D8B030D-6E8A-4147-A177-3AD203B41FA5}">
                      <a16:colId xmlns:a16="http://schemas.microsoft.com/office/drawing/2014/main" val="2586114088"/>
                    </a:ext>
                  </a:extLst>
                </a:gridCol>
                <a:gridCol w="1882448">
                  <a:extLst>
                    <a:ext uri="{9D8B030D-6E8A-4147-A177-3AD203B41FA5}">
                      <a16:colId xmlns:a16="http://schemas.microsoft.com/office/drawing/2014/main" val="2973710943"/>
                    </a:ext>
                  </a:extLst>
                </a:gridCol>
                <a:gridCol w="1983039">
                  <a:extLst>
                    <a:ext uri="{9D8B030D-6E8A-4147-A177-3AD203B41FA5}">
                      <a16:colId xmlns:a16="http://schemas.microsoft.com/office/drawing/2014/main" val="1729828141"/>
                    </a:ext>
                  </a:extLst>
                </a:gridCol>
              </a:tblGrid>
              <a:tr h="646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anose="020B0604020202020204" pitchFamily="34" charset="0"/>
                          <a:cs typeface="Arial" panose="020B0604020202020204" pitchFamily="34" charset="0"/>
                        </a:rPr>
                        <a:t>Incidence in first 2 cycles,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anose="020B0604020202020204" pitchFamily="34" charset="0"/>
                          <a:cs typeface="Arial" panose="020B0604020202020204" pitchFamily="34" charset="0"/>
                        </a:rPr>
                        <a:t>n (%)</a:t>
                      </a:r>
                    </a:p>
                  </a:txBody>
                  <a:tcPr anchor="ctr">
                    <a:lnL w="1270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p>
                      <a:pPr marL="0" marR="0" algn="ctr">
                        <a:spcBef>
                          <a:spcPts val="0"/>
                        </a:spcBef>
                        <a:spcAft>
                          <a:spcPts val="0"/>
                        </a:spcAft>
                      </a:pPr>
                      <a:r>
                        <a:rPr lang="en-US" sz="1800" b="1" dirty="0">
                          <a:effectLst/>
                          <a:latin typeface="Arial" panose="020B0604020202020204" pitchFamily="34" charset="0"/>
                          <a:ea typeface="Calibri"/>
                          <a:cs typeface="Arial" panose="020B0604020202020204" pitchFamily="34" charset="0"/>
                        </a:rPr>
                        <a:t>Any grade</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p>
                      <a:pPr marL="0" marR="0" algn="ctr">
                        <a:spcBef>
                          <a:spcPts val="0"/>
                        </a:spcBef>
                        <a:spcAft>
                          <a:spcPts val="0"/>
                        </a:spcAft>
                      </a:pPr>
                      <a:r>
                        <a:rPr lang="en-US" sz="1800" b="1" dirty="0">
                          <a:effectLst/>
                          <a:latin typeface="Arial" panose="020B0604020202020204" pitchFamily="34" charset="0"/>
                          <a:ea typeface="Calibri"/>
                          <a:cs typeface="Arial" panose="020B0604020202020204" pitchFamily="34" charset="0"/>
                        </a:rPr>
                        <a:t>Grade 2</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p>
                      <a:pPr marL="0" marR="0" algn="ctr">
                        <a:spcBef>
                          <a:spcPts val="0"/>
                        </a:spcBef>
                        <a:spcAft>
                          <a:spcPts val="0"/>
                        </a:spcAft>
                      </a:pPr>
                      <a:r>
                        <a:rPr lang="en-US" sz="1800" b="1" dirty="0">
                          <a:effectLst/>
                          <a:latin typeface="Arial" panose="020B0604020202020204" pitchFamily="34" charset="0"/>
                          <a:ea typeface="Calibri"/>
                          <a:cs typeface="Arial" panose="020B0604020202020204" pitchFamily="34" charset="0"/>
                        </a:rPr>
                        <a:t>Grade 3</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tc>
                  <a:txBody>
                    <a:bodyPr/>
                    <a:lstStyle/>
                    <a:p>
                      <a:pPr marL="0" marR="0" algn="ctr">
                        <a:spcBef>
                          <a:spcPts val="0"/>
                        </a:spcBef>
                        <a:spcAft>
                          <a:spcPts val="0"/>
                        </a:spcAft>
                      </a:pPr>
                      <a:r>
                        <a:rPr lang="en-US" sz="1800" b="1" i="0" dirty="0">
                          <a:effectLst/>
                          <a:latin typeface="Arial" panose="020B0604020202020204" pitchFamily="34" charset="0"/>
                          <a:ea typeface="+mn-ea"/>
                          <a:cs typeface="Arial" panose="020B0604020202020204" pitchFamily="34" charset="0"/>
                        </a:rPr>
                        <a:t>Grade 4</a:t>
                      </a:r>
                    </a:p>
                  </a:txBody>
                  <a:tcPr marL="68580" marR="68580" marT="0" marB="0" anchor="ct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661"/>
                    </a:solidFill>
                  </a:tcPr>
                </a:tc>
                <a:extLst>
                  <a:ext uri="{0D108BD9-81ED-4DB2-BD59-A6C34878D82A}">
                    <a16:rowId xmlns:a16="http://schemas.microsoft.com/office/drawing/2014/main" val="1012503031"/>
                  </a:ext>
                </a:extLst>
              </a:tr>
              <a:tr h="682069">
                <a:tc>
                  <a:txBody>
                    <a:bodyPr/>
                    <a:lstStyle/>
                    <a:p>
                      <a:pPr marL="0" marR="0" algn="l">
                        <a:spcBef>
                          <a:spcPts val="0"/>
                        </a:spcBef>
                        <a:spcAft>
                          <a:spcPts val="0"/>
                        </a:spcAft>
                      </a:pPr>
                      <a:r>
                        <a:rPr lang="en-US" sz="1800" b="1" dirty="0">
                          <a:solidFill>
                            <a:schemeClr val="tx1"/>
                          </a:solidFill>
                          <a:effectLst/>
                          <a:latin typeface="Arial" panose="020B0604020202020204" pitchFamily="34" charset="0"/>
                          <a:ea typeface="Calibri"/>
                          <a:cs typeface="Arial" panose="020B0604020202020204" pitchFamily="34" charset="0"/>
                        </a:rPr>
                        <a:t>Neutropenia</a:t>
                      </a:r>
                    </a:p>
                  </a:txBody>
                  <a:tcPr marR="68580" marT="0" marB="0" anchor="ctr">
                    <a:lnL w="12700" cap="flat" cmpd="sng" algn="ctr">
                      <a:solidFill>
                        <a:schemeClr val="tx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5EBF7"/>
                    </a:solidFill>
                  </a:tcPr>
                </a:tc>
                <a:tc>
                  <a:txBody>
                    <a:bodyPr/>
                    <a:lstStyle/>
                    <a:p>
                      <a:pPr marL="0" marR="0" algn="ctr">
                        <a:spcBef>
                          <a:spcPts val="0"/>
                        </a:spcBef>
                        <a:spcAft>
                          <a:spcPts val="0"/>
                        </a:spcAft>
                      </a:pPr>
                      <a:r>
                        <a:rPr lang="en-US" sz="1800" b="1" dirty="0">
                          <a:solidFill>
                            <a:schemeClr val="tx1"/>
                          </a:solidFill>
                          <a:effectLst/>
                          <a:latin typeface="Arial" panose="020B0604020202020204" pitchFamily="34" charset="0"/>
                          <a:ea typeface="+mn-ea"/>
                          <a:cs typeface="Arial" panose="020B0604020202020204" pitchFamily="34" charset="0"/>
                        </a:rPr>
                        <a:t>14 (28.0)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5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4 (8.0)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5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6 (12.0)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5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2 (4.0)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5EBF7"/>
                    </a:solidFill>
                  </a:tcPr>
                </a:tc>
                <a:extLst>
                  <a:ext uri="{0D108BD9-81ED-4DB2-BD59-A6C34878D82A}">
                    <a16:rowId xmlns:a16="http://schemas.microsoft.com/office/drawing/2014/main" val="2974439901"/>
                  </a:ext>
                </a:extLst>
              </a:tr>
              <a:tr h="691930">
                <a:tc>
                  <a:txBody>
                    <a:bodyPr/>
                    <a:lstStyle/>
                    <a:p>
                      <a:pPr marL="0" marR="0" algn="l">
                        <a:spcBef>
                          <a:spcPts val="0"/>
                        </a:spcBef>
                        <a:spcAft>
                          <a:spcPts val="0"/>
                        </a:spcAft>
                      </a:pPr>
                      <a:r>
                        <a:rPr lang="en-US" sz="1800" b="1" dirty="0">
                          <a:solidFill>
                            <a:schemeClr val="tx1"/>
                          </a:solidFill>
                          <a:effectLst/>
                          <a:latin typeface="Arial" panose="020B0604020202020204" pitchFamily="34" charset="0"/>
                          <a:ea typeface="Calibri"/>
                          <a:cs typeface="Arial" panose="020B0604020202020204" pitchFamily="34" charset="0"/>
                        </a:rPr>
                        <a:t>Diarrhea</a:t>
                      </a:r>
                    </a:p>
                  </a:txBody>
                  <a:tcPr marR="68580" marT="0" marB="0" anchor="ctr">
                    <a:lnL w="12700" cap="flat" cmpd="sng" algn="ctr">
                      <a:solidFill>
                        <a:schemeClr val="tx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66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17 (34.0)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66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Calibri"/>
                          <a:cs typeface="Arial" panose="020B0604020202020204" pitchFamily="34" charset="0"/>
                        </a:rPr>
                        <a:t>6 (12.0)</a:t>
                      </a: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66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2 (4.0)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66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mn-ea"/>
                          <a:cs typeface="Arial" panose="020B0604020202020204" pitchFamily="34" charset="0"/>
                        </a:rPr>
                        <a:t>0</a:t>
                      </a:r>
                      <a:endParaRPr lang="en-US" sz="18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905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66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3890784"/>
                  </a:ext>
                </a:extLst>
              </a:tr>
            </a:tbl>
          </a:graphicData>
        </a:graphic>
      </p:graphicFrame>
      <p:sp>
        <p:nvSpPr>
          <p:cNvPr id="4" name="TextBox 3">
            <a:extLst>
              <a:ext uri="{FF2B5EF4-FFF2-40B4-BE49-F238E27FC236}">
                <a16:creationId xmlns:a16="http://schemas.microsoft.com/office/drawing/2014/main" id="{2219B86C-31F7-1AE1-297C-89FA7CF15B4D}"/>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cs typeface="Calibri" panose="020F0502020204030204" pitchFamily="34" charset="0"/>
              </a:rPr>
              <a:t>Courtesy of Javier Cortés, MD, PhD</a:t>
            </a:r>
          </a:p>
        </p:txBody>
      </p:sp>
    </p:spTree>
    <p:extLst>
      <p:ext uri="{BB962C8B-B14F-4D97-AF65-F5344CB8AC3E}">
        <p14:creationId xmlns:p14="http://schemas.microsoft.com/office/powerpoint/2010/main" val="7994531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294753" y="176949"/>
            <a:ext cx="11584649"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SG: PRIMED Strategy vs. ASCENT vs. TROPiCS-02</a:t>
            </a:r>
            <a:endPar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CuadroTexto 29">
            <a:extLst>
              <a:ext uri="{FF2B5EF4-FFF2-40B4-BE49-F238E27FC236}">
                <a16:creationId xmlns:a16="http://schemas.microsoft.com/office/drawing/2014/main" id="{D03548DE-E770-0915-81F2-4CE4DBA3126E}"/>
              </a:ext>
            </a:extLst>
          </p:cNvPr>
          <p:cNvSpPr txBox="1"/>
          <p:nvPr/>
        </p:nvSpPr>
        <p:spPr>
          <a:xfrm>
            <a:off x="1670686" y="6543890"/>
            <a:ext cx="10161489" cy="276999"/>
          </a:xfrm>
          <a:prstGeom prst="rect">
            <a:avLst/>
          </a:prstGeom>
          <a:noFill/>
        </p:spPr>
        <p:txBody>
          <a:bodyPr wrap="squar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Bardia A, et al. NEJM 2021; Rugo H, et al. JCO 2022; Perez-Garcia-J, et al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EClinicalMedicine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2025</a:t>
            </a:r>
          </a:p>
        </p:txBody>
      </p:sp>
      <p:pic>
        <p:nvPicPr>
          <p:cNvPr id="2" name="Imagen 1">
            <a:extLst>
              <a:ext uri="{FF2B5EF4-FFF2-40B4-BE49-F238E27FC236}">
                <a16:creationId xmlns:a16="http://schemas.microsoft.com/office/drawing/2014/main" id="{4E385CEF-BAA0-59E2-CF71-4F6332E6B936}"/>
              </a:ext>
            </a:extLst>
          </p:cNvPr>
          <p:cNvPicPr>
            <a:picLocks noChangeAspect="1"/>
          </p:cNvPicPr>
          <p:nvPr/>
        </p:nvPicPr>
        <p:blipFill>
          <a:blip r:embed="rId3"/>
          <a:stretch>
            <a:fillRect/>
          </a:stretch>
        </p:blipFill>
        <p:spPr>
          <a:xfrm>
            <a:off x="405502" y="1116612"/>
            <a:ext cx="11426673" cy="5037300"/>
          </a:xfrm>
          <a:prstGeom prst="rect">
            <a:avLst/>
          </a:prstGeom>
        </p:spPr>
      </p:pic>
      <p:sp>
        <p:nvSpPr>
          <p:cNvPr id="4" name="TextBox 3">
            <a:extLst>
              <a:ext uri="{FF2B5EF4-FFF2-40B4-BE49-F238E27FC236}">
                <a16:creationId xmlns:a16="http://schemas.microsoft.com/office/drawing/2014/main" id="{3AAE36C8-4DF1-C886-83BF-3D1D0A0A6637}"/>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cs typeface="Calibri" panose="020F0502020204030204" pitchFamily="34" charset="0"/>
              </a:rPr>
              <a:t>Courtesy of Javier Cortés, MD, PhD</a:t>
            </a:r>
          </a:p>
        </p:txBody>
      </p:sp>
    </p:spTree>
    <p:extLst>
      <p:ext uri="{BB962C8B-B14F-4D97-AF65-F5344CB8AC3E}">
        <p14:creationId xmlns:p14="http://schemas.microsoft.com/office/powerpoint/2010/main" val="3383663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Based on the published literature and your clinical experience, how would you indirectly compare the </a:t>
            </a:r>
            <a:r>
              <a:rPr kumimoji="0" lang="en-US" sz="2800" b="1" i="0" u="sng"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global tolerability</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of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datopotamab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to that of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sacituzumab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govitecan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for patients with previously untreated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329D8E00-0668-F4BF-0DB0-95E6B76F95F9}"/>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85835"/>
      </p:ext>
    </p:extLst>
  </p:cSld>
  <p:clrMapOvr>
    <a:masterClrMapping/>
  </p:clrMapOvr>
  <p:transition spd="slow"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249C-CA3C-02C4-F743-D2D24670B3C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86B8EE2-1E81-2604-C843-BA177314BF98}"/>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Assuming equal access, which TROP2-targeted antibody-drug conjugate would you prefer for a patient with previously untreated PD-L1-negative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 history of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COPD?</a:t>
            </a:r>
          </a:p>
        </p:txBody>
      </p:sp>
      <p:graphicFrame>
        <p:nvGraphicFramePr>
          <p:cNvPr id="4" name="Chart 3">
            <a:extLst>
              <a:ext uri="{FF2B5EF4-FFF2-40B4-BE49-F238E27FC236}">
                <a16:creationId xmlns:a16="http://schemas.microsoft.com/office/drawing/2014/main" id="{3093D5D5-C79F-FC82-64F2-2B74E97E8BF6}"/>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3161445"/>
      </p:ext>
    </p:extLst>
  </p:cSld>
  <p:clrMapOvr>
    <a:masterClrMapping/>
  </p:clrMapOvr>
  <p:transition spd="slow" advClick="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B7A2-AE55-52B5-AE79-6053DAFB165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A6ABD3-EBE2-4AD6-29DB-1ABE581FC815}"/>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Assuming equal access, which TROP2-targeted antibody-drug conjugate would you prefer for a patient with previously untreated PD-L1-negative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 history of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Lingering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cytopenias</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 after (neo)adjuvant chemotherapy?</a:t>
            </a:r>
          </a:p>
        </p:txBody>
      </p:sp>
      <p:graphicFrame>
        <p:nvGraphicFramePr>
          <p:cNvPr id="4" name="Chart 3">
            <a:extLst>
              <a:ext uri="{FF2B5EF4-FFF2-40B4-BE49-F238E27FC236}">
                <a16:creationId xmlns:a16="http://schemas.microsoft.com/office/drawing/2014/main" id="{425DD94D-800C-32DD-8CEC-3D4C6A3303AA}"/>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9243318"/>
      </p:ext>
    </p:extLst>
  </p:cSld>
  <p:clrMapOvr>
    <a:masterClrMapping/>
  </p:clrMapOvr>
  <p:transition spd="slow"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B7A2-AE55-52B5-AE79-6053DAFB165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A6ABD3-EBE2-4AD6-29DB-1ABE581FC815}"/>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Assuming equal access, which TROP2-targeted antibody-drug conjugate would you prefer for a patient with previously untreated PD-L1-negative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 history of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Inflammatory bowel disease?</a:t>
            </a:r>
          </a:p>
        </p:txBody>
      </p:sp>
      <p:graphicFrame>
        <p:nvGraphicFramePr>
          <p:cNvPr id="4" name="Chart 3">
            <a:extLst>
              <a:ext uri="{FF2B5EF4-FFF2-40B4-BE49-F238E27FC236}">
                <a16:creationId xmlns:a16="http://schemas.microsoft.com/office/drawing/2014/main" id="{425DD94D-800C-32DD-8CEC-3D4C6A3303AA}"/>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3415682"/>
      </p:ext>
    </p:extLst>
  </p:cSld>
  <p:clrMapOvr>
    <a:masterClrMapping/>
  </p:clrMapOvr>
  <p:transition spd="slow"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B7A2-AE55-52B5-AE79-6053DAFB165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A6ABD3-EBE2-4AD6-29DB-1ABE581FC815}"/>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Assuming equal access, which TROP2-targeted antibody-drug conjugate would you prefer for a patient with previously untreated PD-L1-negative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mTNBC</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and a history of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Contact lens use?</a:t>
            </a:r>
          </a:p>
        </p:txBody>
      </p:sp>
      <p:graphicFrame>
        <p:nvGraphicFramePr>
          <p:cNvPr id="4" name="Chart 3">
            <a:extLst>
              <a:ext uri="{FF2B5EF4-FFF2-40B4-BE49-F238E27FC236}">
                <a16:creationId xmlns:a16="http://schemas.microsoft.com/office/drawing/2014/main" id="{425DD94D-800C-32DD-8CEC-3D4C6A3303AA}"/>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7766246"/>
      </p:ext>
    </p:extLst>
  </p:cSld>
  <p:clrMapOvr>
    <a:masterClrMapping/>
  </p:clrMapOvr>
  <p:transition spd="slow" advClick="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B7A2-AE55-52B5-AE79-6053DAFB165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A6ABD3-EBE2-4AD6-29DB-1ABE581FC815}"/>
              </a:ext>
            </a:extLst>
          </p:cNvPr>
          <p:cNvSpPr txBox="1">
            <a:spLocks/>
          </p:cNvSpPr>
          <p:nvPr/>
        </p:nvSpPr>
        <p:spPr bwMode="auto">
          <a:xfrm>
            <a:off x="912285" y="152400"/>
            <a:ext cx="9908115" cy="1150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Do you routinely administer G-CSF prophylaxis for patients receiving … </a:t>
            </a:r>
          </a:p>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Sacituzumab </a:t>
            </a:r>
            <a:r>
              <a:rPr kumimoji="0" lang="en-US" sz="2600" b="1" i="0" u="none" strike="noStrike" kern="1200" cap="none" spc="0" normalizeH="0" baseline="0" noProof="0" dirty="0" err="1">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govitecan</a:t>
            </a: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4" name="Chart 3">
            <a:extLst>
              <a:ext uri="{FF2B5EF4-FFF2-40B4-BE49-F238E27FC236}">
                <a16:creationId xmlns:a16="http://schemas.microsoft.com/office/drawing/2014/main" id="{425DD94D-800C-32DD-8CEC-3D4C6A3303AA}"/>
              </a:ext>
            </a:extLst>
          </p:cNvPr>
          <p:cNvGraphicFramePr/>
          <p:nvPr/>
        </p:nvGraphicFramePr>
        <p:xfrm>
          <a:off x="0" y="1227076"/>
          <a:ext cx="11101892" cy="22019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AAAE265-56EC-6A86-D68D-C8E37743681D}"/>
              </a:ext>
            </a:extLst>
          </p:cNvPr>
          <p:cNvSpPr txBox="1">
            <a:spLocks/>
          </p:cNvSpPr>
          <p:nvPr/>
        </p:nvSpPr>
        <p:spPr bwMode="auto">
          <a:xfrm>
            <a:off x="912285" y="3581400"/>
            <a:ext cx="9908115" cy="53340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err="1">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Datopotamab</a:t>
            </a: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 </a:t>
            </a:r>
            <a:r>
              <a:rPr kumimoji="0" lang="en-US" sz="2600" b="1" i="0" u="none" strike="noStrike" kern="1200" cap="none" spc="0" normalizeH="0" baseline="0" noProof="0" dirty="0" err="1">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a:t>
            </a:r>
          </a:p>
        </p:txBody>
      </p:sp>
      <p:graphicFrame>
        <p:nvGraphicFramePr>
          <p:cNvPr id="5" name="Chart 4">
            <a:extLst>
              <a:ext uri="{FF2B5EF4-FFF2-40B4-BE49-F238E27FC236}">
                <a16:creationId xmlns:a16="http://schemas.microsoft.com/office/drawing/2014/main" id="{774D97B4-EE73-71EF-9279-37A37B3D4725}"/>
              </a:ext>
            </a:extLst>
          </p:cNvPr>
          <p:cNvGraphicFramePr/>
          <p:nvPr/>
        </p:nvGraphicFramePr>
        <p:xfrm>
          <a:off x="0" y="4092939"/>
          <a:ext cx="11101892" cy="22019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3783708"/>
      </p:ext>
    </p:extLst>
  </p:cSld>
  <p:clrMapOvr>
    <a:masterClrMapping/>
  </p:clrMapOvr>
  <p:transition spd="slow"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B2C9-DC43-0A8B-0A0B-34495153CD6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08BB275-78B1-426D-6030-09E5C6D4A6A8}"/>
              </a:ext>
            </a:extLst>
          </p:cNvPr>
          <p:cNvSpPr txBox="1">
            <a:spLocks/>
          </p:cNvSpPr>
          <p:nvPr/>
        </p:nvSpPr>
        <p:spPr bwMode="auto">
          <a:xfrm>
            <a:off x="912285" y="304800"/>
            <a:ext cx="99081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Do you use chest imaging to monitor for interstitial lung disease (ILD) in patients receiving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datopotamab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who otherwise do not require chest imaging?</a:t>
            </a:r>
          </a:p>
        </p:txBody>
      </p:sp>
      <p:graphicFrame>
        <p:nvGraphicFramePr>
          <p:cNvPr id="4" name="Chart 3">
            <a:extLst>
              <a:ext uri="{FF2B5EF4-FFF2-40B4-BE49-F238E27FC236}">
                <a16:creationId xmlns:a16="http://schemas.microsoft.com/office/drawing/2014/main" id="{AD8AAB99-234D-D032-2E39-795A2B476ECC}"/>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8386476"/>
      </p:ext>
    </p:extLst>
  </p:cSld>
  <p:clrMapOvr>
    <a:masterClrMapping/>
  </p:clrMapOvr>
  <p:transition spd="slow"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B2C9-DC43-0A8B-0A0B-34495153CD6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08BB275-78B1-426D-6030-09E5C6D4A6A8}"/>
              </a:ext>
            </a:extLst>
          </p:cNvPr>
          <p:cNvSpPr txBox="1">
            <a:spLocks/>
          </p:cNvSpPr>
          <p:nvPr/>
        </p:nvSpPr>
        <p:spPr bwMode="auto">
          <a:xfrm>
            <a:off x="912285" y="304800"/>
            <a:ext cx="10593915" cy="166852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At what grade of ILD would you permanently discontinue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datopotamab</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a:t>
            </a:r>
            <a:r>
              <a:rPr kumimoji="0" lang="en-US" sz="2800" b="1" i="0" u="none" strike="noStrike" kern="120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deruxtecan</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treatment for patients with documented ILD?</a:t>
            </a:r>
          </a:p>
        </p:txBody>
      </p:sp>
      <p:graphicFrame>
        <p:nvGraphicFramePr>
          <p:cNvPr id="4" name="Chart 3">
            <a:extLst>
              <a:ext uri="{FF2B5EF4-FFF2-40B4-BE49-F238E27FC236}">
                <a16:creationId xmlns:a16="http://schemas.microsoft.com/office/drawing/2014/main" id="{AD8AAB99-234D-D032-2E39-795A2B476ECC}"/>
              </a:ext>
            </a:extLst>
          </p:cNvPr>
          <p:cNvGraphicFramePr/>
          <p:nvPr/>
        </p:nvGraphicFramePr>
        <p:xfrm>
          <a:off x="0" y="2209800"/>
          <a:ext cx="11101892" cy="369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6698005"/>
      </p:ext>
    </p:extLst>
  </p:cSld>
  <p:clrMapOvr>
    <a:masterClrMapping/>
  </p:clrMapOvr>
  <p:transition spd="slow"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6034-9421-B541-627E-DE892F60C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48365-BE73-DCA1-8E9F-969520023C4A}"/>
              </a:ext>
            </a:extLst>
          </p:cNvPr>
          <p:cNvSpPr>
            <a:spLocks noGrp="1"/>
          </p:cNvSpPr>
          <p:nvPr>
            <p:ph type="title"/>
          </p:nvPr>
        </p:nvSpPr>
        <p:spPr/>
        <p:txBody>
          <a:bodyPr/>
          <a:lstStyle/>
          <a:p>
            <a:r>
              <a:rPr lang="en-US" dirty="0"/>
              <a:t>Summary of Key First-Line Clinical Trials</a:t>
            </a:r>
          </a:p>
        </p:txBody>
      </p:sp>
      <p:graphicFrame>
        <p:nvGraphicFramePr>
          <p:cNvPr id="6" name="Content Placeholder 7">
            <a:extLst>
              <a:ext uri="{FF2B5EF4-FFF2-40B4-BE49-F238E27FC236}">
                <a16:creationId xmlns:a16="http://schemas.microsoft.com/office/drawing/2014/main" id="{07FE07AD-743D-DF42-9B2D-1C3D9818FEDB}"/>
              </a:ext>
            </a:extLst>
          </p:cNvPr>
          <p:cNvGraphicFramePr>
            <a:graphicFrameLocks/>
          </p:cNvGraphicFramePr>
          <p:nvPr>
            <p:extLst>
              <p:ext uri="{D42A27DB-BD31-4B8C-83A1-F6EECF244321}">
                <p14:modId xmlns:p14="http://schemas.microsoft.com/office/powerpoint/2010/main" val="4195887005"/>
              </p:ext>
            </p:extLst>
          </p:nvPr>
        </p:nvGraphicFramePr>
        <p:xfrm>
          <a:off x="191344" y="1366121"/>
          <a:ext cx="11809311" cy="4320481"/>
        </p:xfrm>
        <a:graphic>
          <a:graphicData uri="http://schemas.openxmlformats.org/drawingml/2006/table">
            <a:tbl>
              <a:tblPr firstRow="1" bandRow="1">
                <a:tableStyleId>{21E4AEA4-8DFA-4A89-87EB-49C32662AFE0}</a:tableStyleId>
              </a:tblPr>
              <a:tblGrid>
                <a:gridCol w="1296144">
                  <a:extLst>
                    <a:ext uri="{9D8B030D-6E8A-4147-A177-3AD203B41FA5}">
                      <a16:colId xmlns:a16="http://schemas.microsoft.com/office/drawing/2014/main" val="2509153440"/>
                    </a:ext>
                  </a:extLst>
                </a:gridCol>
                <a:gridCol w="936104">
                  <a:extLst>
                    <a:ext uri="{9D8B030D-6E8A-4147-A177-3AD203B41FA5}">
                      <a16:colId xmlns:a16="http://schemas.microsoft.com/office/drawing/2014/main" val="4245549543"/>
                    </a:ext>
                  </a:extLst>
                </a:gridCol>
                <a:gridCol w="1656184">
                  <a:extLst>
                    <a:ext uri="{9D8B030D-6E8A-4147-A177-3AD203B41FA5}">
                      <a16:colId xmlns:a16="http://schemas.microsoft.com/office/drawing/2014/main" val="3270605965"/>
                    </a:ext>
                  </a:extLst>
                </a:gridCol>
                <a:gridCol w="1800200">
                  <a:extLst>
                    <a:ext uri="{9D8B030D-6E8A-4147-A177-3AD203B41FA5}">
                      <a16:colId xmlns:a16="http://schemas.microsoft.com/office/drawing/2014/main" val="740178593"/>
                    </a:ext>
                  </a:extLst>
                </a:gridCol>
                <a:gridCol w="1692187">
                  <a:extLst>
                    <a:ext uri="{9D8B030D-6E8A-4147-A177-3AD203B41FA5}">
                      <a16:colId xmlns:a16="http://schemas.microsoft.com/office/drawing/2014/main" val="2009340024"/>
                    </a:ext>
                  </a:extLst>
                </a:gridCol>
                <a:gridCol w="1476164">
                  <a:extLst>
                    <a:ext uri="{9D8B030D-6E8A-4147-A177-3AD203B41FA5}">
                      <a16:colId xmlns:a16="http://schemas.microsoft.com/office/drawing/2014/main" val="2344732381"/>
                    </a:ext>
                  </a:extLst>
                </a:gridCol>
                <a:gridCol w="1476164">
                  <a:extLst>
                    <a:ext uri="{9D8B030D-6E8A-4147-A177-3AD203B41FA5}">
                      <a16:colId xmlns:a16="http://schemas.microsoft.com/office/drawing/2014/main" val="2224012622"/>
                    </a:ext>
                  </a:extLst>
                </a:gridCol>
                <a:gridCol w="1476164">
                  <a:extLst>
                    <a:ext uri="{9D8B030D-6E8A-4147-A177-3AD203B41FA5}">
                      <a16:colId xmlns:a16="http://schemas.microsoft.com/office/drawing/2014/main" val="2128801216"/>
                    </a:ext>
                  </a:extLst>
                </a:gridCol>
              </a:tblGrid>
              <a:tr h="737643">
                <a:tc>
                  <a:txBody>
                    <a:bodyPr/>
                    <a:lstStyle/>
                    <a:p>
                      <a:r>
                        <a:rPr lang="en-US" dirty="0"/>
                        <a:t>Trial name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Regimen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Study population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ORR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mPFS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err="1"/>
                        <a:t>mOS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739697914"/>
                  </a:ext>
                </a:extLst>
              </a:tr>
              <a:tr h="1053776">
                <a:tc>
                  <a:txBody>
                    <a:bodyPr/>
                    <a:lstStyle/>
                    <a:p>
                      <a:r>
                        <a:rPr lang="en-US" dirty="0"/>
                        <a:t>ASCENT-03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SG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48% vs 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9.7 vs 6.9 </a:t>
                      </a:r>
                    </a:p>
                    <a:p>
                      <a:pPr algn="ctr"/>
                      <a:r>
                        <a:rPr lang="en-US" dirty="0"/>
                        <a:t>(HR 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tc>
                  <a:txBody>
                    <a:bodyPr/>
                    <a:lstStyle/>
                    <a:p>
                      <a:pPr algn="ctr"/>
                      <a:r>
                        <a:rPr lang="en-US" dirty="0"/>
                        <a:t>21.5 vs 20.2 (0.98)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3"/>
                    </a:solidFill>
                  </a:tcPr>
                </a:tc>
                <a:extLst>
                  <a:ext uri="{0D108BD9-81ED-4DB2-BD59-A6C34878D82A}">
                    <a16:rowId xmlns:a16="http://schemas.microsoft.com/office/drawing/2014/main" val="3161593917"/>
                  </a:ext>
                </a:extLst>
              </a:tr>
              <a:tr h="737643">
                <a:tc>
                  <a:txBody>
                    <a:bodyPr/>
                    <a:lstStyle/>
                    <a:p>
                      <a:r>
                        <a:rPr lang="en-US" dirty="0"/>
                        <a:t>ASCENT-04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SG + P vs TPC +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60% vs 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11.2 vs 7.8 (HR 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dirty="0"/>
                        <a:t>NR vs NR   (HR 0.89)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738246334"/>
                  </a:ext>
                </a:extLst>
              </a:tr>
              <a:tr h="1053776">
                <a:tc>
                  <a:txBody>
                    <a:bodyPr/>
                    <a:lstStyle/>
                    <a:p>
                      <a:r>
                        <a:rPr lang="en-US" dirty="0"/>
                        <a:t>TROPION-Breast02</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Dato-</a:t>
                      </a:r>
                      <a:r>
                        <a:rPr lang="en-US" dirty="0" err="1"/>
                        <a:t>DXd</a:t>
                      </a:r>
                      <a:r>
                        <a:rPr lang="en-US" dirty="0"/>
                        <a:t> vs TPC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Ineligible for PD-(L)1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63% vs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10.8 vs 5.6 (HR 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tc>
                  <a:txBody>
                    <a:bodyPr/>
                    <a:lstStyle/>
                    <a:p>
                      <a:pPr algn="ctr"/>
                      <a:r>
                        <a:rPr lang="en-US" dirty="0"/>
                        <a:t>23.7 vs 18.7 (HR 0.79)</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EEBF3"/>
                    </a:solidFill>
                  </a:tcPr>
                </a:tc>
                <a:extLst>
                  <a:ext uri="{0D108BD9-81ED-4DB2-BD59-A6C34878D82A}">
                    <a16:rowId xmlns:a16="http://schemas.microsoft.com/office/drawing/2014/main" val="3513500860"/>
                  </a:ext>
                </a:extLst>
              </a:tr>
              <a:tr h="737643">
                <a:tc>
                  <a:txBody>
                    <a:bodyPr/>
                    <a:lstStyle/>
                    <a:p>
                      <a:r>
                        <a:rPr lang="en-US" dirty="0"/>
                        <a:t>OptiTROP-Breast05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Sac-TMT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PD-L1+ or </a:t>
                      </a:r>
                      <a:br>
                        <a:rPr lang="en-US" dirty="0"/>
                      </a:br>
                      <a:r>
                        <a:rPr lang="en-US" dirty="0"/>
                        <a:t>PD-L1-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847566"/>
                  </a:ext>
                </a:extLst>
              </a:tr>
            </a:tbl>
          </a:graphicData>
        </a:graphic>
      </p:graphicFrame>
      <p:sp>
        <p:nvSpPr>
          <p:cNvPr id="3" name="TextBox 2">
            <a:extLst>
              <a:ext uri="{FF2B5EF4-FFF2-40B4-BE49-F238E27FC236}">
                <a16:creationId xmlns:a16="http://schemas.microsoft.com/office/drawing/2014/main" id="{8568B1A8-EAA3-41C7-EA0E-C4B8BF6B84F0}"/>
              </a:ext>
            </a:extLst>
          </p:cNvPr>
          <p:cNvSpPr txBox="1"/>
          <p:nvPr/>
        </p:nvSpPr>
        <p:spPr>
          <a:xfrm>
            <a:off x="191344" y="5770131"/>
            <a:ext cx="30887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Dato-</a:t>
            </a:r>
            <a:r>
              <a:rPr lang="en-US" sz="1500" b="0" dirty="0" err="1">
                <a:solidFill>
                  <a:schemeClr val="tx1"/>
                </a:solidFill>
                <a:latin typeface="Calibri" panose="020F0502020204030204" pitchFamily="34" charset="0"/>
                <a:cs typeface="Calibri" panose="020F0502020204030204" pitchFamily="34" charset="0"/>
              </a:rPr>
              <a:t>DXd</a:t>
            </a:r>
            <a:r>
              <a:rPr lang="en-US" sz="1500" b="0" dirty="0">
                <a:solidFill>
                  <a:schemeClr val="tx1"/>
                </a:solidFill>
                <a:latin typeface="Calibri" panose="020F0502020204030204" pitchFamily="34" charset="0"/>
                <a:cs typeface="Calibri" panose="020F0502020204030204" pitchFamily="34" charset="0"/>
              </a:rPr>
              <a:t> = </a:t>
            </a:r>
            <a:r>
              <a:rPr lang="en-US" sz="1500" b="0" dirty="0" err="1">
                <a:solidFill>
                  <a:schemeClr val="tx1"/>
                </a:solidFill>
                <a:latin typeface="Calibri" panose="020F0502020204030204" pitchFamily="34" charset="0"/>
                <a:cs typeface="Calibri" panose="020F0502020204030204" pitchFamily="34" charset="0"/>
              </a:rPr>
              <a:t>datopotamab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deruxtecan</a:t>
            </a:r>
            <a:endParaRPr lang="en-US" sz="15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2155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439898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4CE3D-C627-1CF7-4AC3-6A88EF669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2D8E5-32DE-4E82-362F-8C78346E5979}"/>
              </a:ext>
            </a:extLst>
          </p:cNvPr>
          <p:cNvSpPr>
            <a:spLocks noGrp="1"/>
          </p:cNvSpPr>
          <p:nvPr>
            <p:ph type="title"/>
          </p:nvPr>
        </p:nvSpPr>
        <p:spPr>
          <a:xfrm>
            <a:off x="912286" y="71332"/>
            <a:ext cx="10358967" cy="1143000"/>
          </a:xfrm>
        </p:spPr>
        <p:txBody>
          <a:bodyPr/>
          <a:lstStyle/>
          <a:p>
            <a:r>
              <a:rPr lang="en-US" dirty="0"/>
              <a:t>Phase III TROPION-Breast02: Overall Survival</a:t>
            </a:r>
          </a:p>
        </p:txBody>
      </p:sp>
      <p:pic>
        <p:nvPicPr>
          <p:cNvPr id="2050" name="Picture 2">
            <a:extLst>
              <a:ext uri="{FF2B5EF4-FFF2-40B4-BE49-F238E27FC236}">
                <a16:creationId xmlns:a16="http://schemas.microsoft.com/office/drawing/2014/main" id="{A9C30289-4D39-8477-C67C-0F9169ACDF4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60803" y="1370013"/>
            <a:ext cx="11661932" cy="4291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90C47B-9F29-2E38-AAF5-1F6F3969C44F}"/>
              </a:ext>
            </a:extLst>
          </p:cNvPr>
          <p:cNvSpPr txBox="1"/>
          <p:nvPr/>
        </p:nvSpPr>
        <p:spPr>
          <a:xfrm>
            <a:off x="0" y="6531261"/>
            <a:ext cx="510146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Dent RA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2026</a:t>
            </a:r>
            <a:r>
              <a:rPr lang="en-US" sz="1500" b="0" i="1" dirty="0">
                <a:solidFill>
                  <a:schemeClr val="tx1"/>
                </a:solidFill>
                <a:latin typeface="Calibri" panose="020F0502020204030204" pitchFamily="34" charset="0"/>
                <a:cs typeface="Calibri" panose="020F0502020204030204" pitchFamily="34" charset="0"/>
              </a:rPr>
              <a:t> </a:t>
            </a:r>
            <a:r>
              <a:rPr lang="en-US" sz="1500" b="0" dirty="0">
                <a:solidFill>
                  <a:schemeClr val="tx1"/>
                </a:solidFill>
                <a:latin typeface="Calibri" panose="020F0502020204030204" pitchFamily="34" charset="0"/>
                <a:cs typeface="Calibri" panose="020F0502020204030204" pitchFamily="34" charset="0"/>
              </a:rPr>
              <a:t>April 3:S0923-7534(26)00130-4.</a:t>
            </a:r>
          </a:p>
        </p:txBody>
      </p:sp>
    </p:spTree>
    <p:extLst>
      <p:ext uri="{BB962C8B-B14F-4D97-AF65-F5344CB8AC3E}">
        <p14:creationId xmlns:p14="http://schemas.microsoft.com/office/powerpoint/2010/main" val="93658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4282-BDB2-5B6D-6346-2F140079D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A2099-AFB8-2953-E035-633F3D8B5A8C}"/>
              </a:ext>
            </a:extLst>
          </p:cNvPr>
          <p:cNvSpPr>
            <a:spLocks noGrp="1"/>
          </p:cNvSpPr>
          <p:nvPr>
            <p:ph type="title"/>
          </p:nvPr>
        </p:nvSpPr>
        <p:spPr>
          <a:xfrm>
            <a:off x="0" y="38924"/>
            <a:ext cx="12192000" cy="1143000"/>
          </a:xfrm>
        </p:spPr>
        <p:txBody>
          <a:bodyPr/>
          <a:lstStyle/>
          <a:p>
            <a:r>
              <a:rPr lang="en-US" dirty="0"/>
              <a:t>Phase III TROPION-Breast02: AEs of Special Interest with Dato-DXd</a:t>
            </a:r>
          </a:p>
        </p:txBody>
      </p:sp>
      <p:pic>
        <p:nvPicPr>
          <p:cNvPr id="6" name="Picture 5" descr="A chart with numbers and text&#10;&#10;AI-generated content may be incorrect.">
            <a:extLst>
              <a:ext uri="{FF2B5EF4-FFF2-40B4-BE49-F238E27FC236}">
                <a16:creationId xmlns:a16="http://schemas.microsoft.com/office/drawing/2014/main" id="{3463D15B-3A17-1060-42ED-D831A44B6C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3049" y="1148759"/>
            <a:ext cx="10877439" cy="4868649"/>
          </a:xfrm>
          <a:prstGeom prst="rect">
            <a:avLst/>
          </a:prstGeom>
        </p:spPr>
      </p:pic>
      <p:sp>
        <p:nvSpPr>
          <p:cNvPr id="3" name="TextBox 2">
            <a:extLst>
              <a:ext uri="{FF2B5EF4-FFF2-40B4-BE49-F238E27FC236}">
                <a16:creationId xmlns:a16="http://schemas.microsoft.com/office/drawing/2014/main" id="{9547775B-6420-03A7-648B-06223F39424B}"/>
              </a:ext>
            </a:extLst>
          </p:cNvPr>
          <p:cNvSpPr txBox="1"/>
          <p:nvPr/>
        </p:nvSpPr>
        <p:spPr>
          <a:xfrm>
            <a:off x="0" y="6557918"/>
            <a:ext cx="3362587" cy="300082"/>
          </a:xfrm>
          <a:prstGeom prst="rect">
            <a:avLst/>
          </a:prstGeom>
          <a:noFill/>
        </p:spPr>
        <p:txBody>
          <a:bodyPr wrap="none" rtlCol="0">
            <a:spAutoFit/>
          </a:bodyPr>
          <a:lstStyle/>
          <a:p>
            <a:pPr marL="0" marR="0" lvl="0" indent="0" algn="l" defTabSz="685800" rtl="0" eaLnBrk="1" fontAlgn="auto" latinLnBrk="0" hangingPunct="1">
              <a:lnSpc>
                <a:spcPct val="90000"/>
              </a:lnSpc>
              <a:spcBef>
                <a:spcPts val="750"/>
              </a:spcBef>
              <a:spcAft>
                <a:spcPts val="0"/>
              </a:spcAft>
              <a:buClr>
                <a:srgbClr val="E8931A"/>
              </a:buClr>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Dent R et al ESMO 2025</a:t>
            </a:r>
            <a:r>
              <a:rPr lang="en-US" sz="1500" b="0" dirty="0">
                <a:solidFill>
                  <a:prstClr val="black"/>
                </a:solidFill>
                <a:latin typeface="Calibri" panose="020F0502020204030204" pitchFamily="34" charset="0"/>
                <a:cs typeface="Calibri" panose="020F0502020204030204" pitchFamily="34" charset="0"/>
              </a:rPr>
              <a:t>;</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Abstract LBA21.</a:t>
            </a:r>
          </a:p>
        </p:txBody>
      </p:sp>
      <p:sp>
        <p:nvSpPr>
          <p:cNvPr id="4" name="TextBox 3">
            <a:extLst>
              <a:ext uri="{FF2B5EF4-FFF2-40B4-BE49-F238E27FC236}">
                <a16:creationId xmlns:a16="http://schemas.microsoft.com/office/drawing/2014/main" id="{07401F4B-672E-E082-E89A-BD92089D5B35}"/>
              </a:ext>
            </a:extLst>
          </p:cNvPr>
          <p:cNvSpPr txBox="1"/>
          <p:nvPr/>
        </p:nvSpPr>
        <p:spPr>
          <a:xfrm>
            <a:off x="717630" y="6048632"/>
            <a:ext cx="5904309" cy="300082"/>
          </a:xfrm>
          <a:prstGeom prst="rect">
            <a:avLst/>
          </a:prstGeom>
          <a:noFill/>
        </p:spPr>
        <p:txBody>
          <a:bodyPr wrap="none" rtlCol="0">
            <a:spAutoFit/>
          </a:bodyPr>
          <a:lstStyle/>
          <a:p>
            <a:pPr lvl="0" defTabSz="685800" fontAlgn="auto">
              <a:lnSpc>
                <a:spcPct val="90000"/>
              </a:lnSpc>
              <a:spcBef>
                <a:spcPts val="750"/>
              </a:spcBef>
              <a:spcAft>
                <a:spcPts val="0"/>
              </a:spcAft>
              <a:buClr>
                <a:srgbClr val="E8931A"/>
              </a:buClr>
              <a:defRPr/>
            </a:pPr>
            <a:r>
              <a:rPr lang="en-US" sz="1500" b="0" dirty="0">
                <a:solidFill>
                  <a:prstClr val="black"/>
                </a:solidFill>
                <a:latin typeface="Calibri" panose="020F0502020204030204" pitchFamily="34" charset="0"/>
                <a:cs typeface="Calibri" panose="020F0502020204030204" pitchFamily="34" charset="0"/>
              </a:rPr>
              <a:t>ICC = investigator's choice of chemotherapy; ILD = interstitial lung disease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30343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D772-805D-EBF1-2409-5ED525E55E6E}"/>
              </a:ext>
            </a:extLst>
          </p:cNvPr>
          <p:cNvSpPr>
            <a:spLocks noGrp="1"/>
          </p:cNvSpPr>
          <p:nvPr>
            <p:ph type="title"/>
          </p:nvPr>
        </p:nvSpPr>
        <p:spPr>
          <a:xfrm>
            <a:off x="912286" y="0"/>
            <a:ext cx="10358967" cy="908720"/>
          </a:xfrm>
        </p:spPr>
        <p:txBody>
          <a:bodyPr/>
          <a:lstStyle/>
          <a:p>
            <a:r>
              <a:rPr lang="en-US" dirty="0"/>
              <a:t>Managing Adverse Events Associated with Dato-DXd</a:t>
            </a:r>
          </a:p>
        </p:txBody>
      </p:sp>
      <p:sp>
        <p:nvSpPr>
          <p:cNvPr id="4" name="TextBox 3">
            <a:extLst>
              <a:ext uri="{FF2B5EF4-FFF2-40B4-BE49-F238E27FC236}">
                <a16:creationId xmlns:a16="http://schemas.microsoft.com/office/drawing/2014/main" id="{255D359A-083E-D369-5A48-3B15C71527D1}"/>
              </a:ext>
            </a:extLst>
          </p:cNvPr>
          <p:cNvSpPr txBox="1"/>
          <p:nvPr/>
        </p:nvSpPr>
        <p:spPr>
          <a:xfrm>
            <a:off x="18618" y="6534835"/>
            <a:ext cx="490454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Lisberg A et al. </a:t>
            </a:r>
            <a:r>
              <a:rPr lang="en-US" sz="1500" b="0" i="1" dirty="0">
                <a:solidFill>
                  <a:schemeClr val="tx1"/>
                </a:solidFill>
                <a:latin typeface="Calibri" panose="020F0502020204030204" pitchFamily="34" charset="0"/>
                <a:cs typeface="Calibri" panose="020F0502020204030204" pitchFamily="34" charset="0"/>
              </a:rPr>
              <a:t>Oncologist </a:t>
            </a:r>
            <a:r>
              <a:rPr lang="en-US" sz="1500" b="0" dirty="0">
                <a:solidFill>
                  <a:schemeClr val="tx1"/>
                </a:solidFill>
                <a:latin typeface="Calibri" panose="020F0502020204030204" pitchFamily="34" charset="0"/>
                <a:cs typeface="Calibri" panose="020F0502020204030204" pitchFamily="34" charset="0"/>
              </a:rPr>
              <a:t>2025 September 1;30(9):oyaf225.</a:t>
            </a:r>
          </a:p>
        </p:txBody>
      </p:sp>
      <p:pic>
        <p:nvPicPr>
          <p:cNvPr id="5" name="Picture 4">
            <a:extLst>
              <a:ext uri="{FF2B5EF4-FFF2-40B4-BE49-F238E27FC236}">
                <a16:creationId xmlns:a16="http://schemas.microsoft.com/office/drawing/2014/main" id="{D04972EE-B5F2-2EB2-EE10-E18F2A873A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03529" y="692696"/>
            <a:ext cx="7584942" cy="5603958"/>
          </a:xfrm>
          <a:prstGeom prst="rect">
            <a:avLst/>
          </a:prstGeom>
        </p:spPr>
      </p:pic>
    </p:spTree>
    <p:extLst>
      <p:ext uri="{BB962C8B-B14F-4D97-AF65-F5344CB8AC3E}">
        <p14:creationId xmlns:p14="http://schemas.microsoft.com/office/powerpoint/2010/main" val="439248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AAF70109-18CD-B3FE-C054-A9C155A244EF}"/>
              </a:ext>
            </a:extLst>
          </p:cNvPr>
          <p:cNvSpPr/>
          <p:nvPr/>
        </p:nvSpPr>
        <p:spPr>
          <a:xfrm>
            <a:off x="7825641" y="2515227"/>
            <a:ext cx="4127020" cy="546095"/>
          </a:xfrm>
          <a:prstGeom prst="roundRect">
            <a:avLst>
              <a:gd name="adj" fmla="val 7824"/>
            </a:avLst>
          </a:prstGeom>
          <a:solidFill>
            <a:srgbClr val="FFC000">
              <a:alpha val="45882"/>
            </a:srgbClr>
          </a:solidFill>
          <a:ln w="12700">
            <a:solidFill>
              <a:srgbClr val="FFC000"/>
            </a:solidFill>
          </a:ln>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endParaRPr>
          </a:p>
        </p:txBody>
      </p:sp>
      <p:sp>
        <p:nvSpPr>
          <p:cNvPr id="71" name="Rounded Rectangle 70">
            <a:extLst>
              <a:ext uri="{FF2B5EF4-FFF2-40B4-BE49-F238E27FC236}">
                <a16:creationId xmlns:a16="http://schemas.microsoft.com/office/drawing/2014/main" id="{47448AEA-37B9-5741-9791-88DBBB9D8867}"/>
              </a:ext>
            </a:extLst>
          </p:cNvPr>
          <p:cNvSpPr/>
          <p:nvPr/>
        </p:nvSpPr>
        <p:spPr>
          <a:xfrm>
            <a:off x="536555" y="2579238"/>
            <a:ext cx="2980052" cy="501284"/>
          </a:xfrm>
          <a:prstGeom prst="roundRect">
            <a:avLst/>
          </a:prstGeom>
          <a:solidFill>
            <a:srgbClr val="74AC6B">
              <a:alpha val="43922"/>
            </a:srgbClr>
          </a:solidFill>
          <a:ln>
            <a:solidFill>
              <a:schemeClr val="accent4">
                <a:lumMod val="60000"/>
                <a:lumOff val="40000"/>
              </a:schemeClr>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62" name="Rounded Rectangle 61">
            <a:extLst>
              <a:ext uri="{FF2B5EF4-FFF2-40B4-BE49-F238E27FC236}">
                <a16:creationId xmlns:a16="http://schemas.microsoft.com/office/drawing/2014/main" id="{4AA72541-4AA7-5749-B088-98D531531936}"/>
              </a:ext>
            </a:extLst>
          </p:cNvPr>
          <p:cNvSpPr/>
          <p:nvPr/>
        </p:nvSpPr>
        <p:spPr>
          <a:xfrm>
            <a:off x="3607372" y="2569683"/>
            <a:ext cx="2860133" cy="501284"/>
          </a:xfrm>
          <a:prstGeom prst="roundRect">
            <a:avLst/>
          </a:prstGeom>
          <a:solidFill>
            <a:srgbClr val="FF9966">
              <a:alpha val="45882"/>
            </a:srgbClr>
          </a:solidFill>
          <a:ln w="12700">
            <a:solidFill>
              <a:srgbClr val="FF9900"/>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19" name="TextBox 18">
            <a:extLst>
              <a:ext uri="{FF2B5EF4-FFF2-40B4-BE49-F238E27FC236}">
                <a16:creationId xmlns:a16="http://schemas.microsoft.com/office/drawing/2014/main" id="{E604E27B-4A31-4447-BB09-040FFB5EB932}"/>
              </a:ext>
            </a:extLst>
          </p:cNvPr>
          <p:cNvSpPr txBox="1"/>
          <p:nvPr/>
        </p:nvSpPr>
        <p:spPr>
          <a:xfrm>
            <a:off x="1159485" y="2609916"/>
            <a:ext cx="1773521" cy="42056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Dry Eye</a:t>
            </a:r>
          </a:p>
        </p:txBody>
      </p:sp>
      <p:sp>
        <p:nvSpPr>
          <p:cNvPr id="47" name="Title 2">
            <a:extLst>
              <a:ext uri="{FF2B5EF4-FFF2-40B4-BE49-F238E27FC236}">
                <a16:creationId xmlns:a16="http://schemas.microsoft.com/office/drawing/2014/main" id="{F706E56F-ACB6-9E48-AA1D-EFA6E0E47269}"/>
              </a:ext>
            </a:extLst>
          </p:cNvPr>
          <p:cNvSpPr txBox="1">
            <a:spLocks/>
          </p:cNvSpPr>
          <p:nvPr/>
        </p:nvSpPr>
        <p:spPr bwMode="auto">
          <a:xfrm>
            <a:off x="536555" y="241897"/>
            <a:ext cx="11290604" cy="51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ADC-associated Ocular Surface Toxicity </a:t>
            </a:r>
            <a:endPar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25" name="Rectangle 24">
            <a:extLst>
              <a:ext uri="{FF2B5EF4-FFF2-40B4-BE49-F238E27FC236}">
                <a16:creationId xmlns:a16="http://schemas.microsoft.com/office/drawing/2014/main" id="{57897270-8A83-4B77-905D-5EE90F0E05A6}"/>
              </a:ext>
            </a:extLst>
          </p:cNvPr>
          <p:cNvSpPr/>
          <p:nvPr/>
        </p:nvSpPr>
        <p:spPr>
          <a:xfrm>
            <a:off x="3650647" y="3219628"/>
            <a:ext cx="2860133" cy="19805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Symptoms of Dry Eye</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Eye pain</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Excess tears</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 discharge</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opening eyelid due to pain or irritation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Decreased vision</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Ulceration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endPar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F48D56F2-8996-4644-9F9B-409FC5B4206A}"/>
              </a:ext>
            </a:extLst>
          </p:cNvPr>
          <p:cNvSpPr txBox="1"/>
          <p:nvPr/>
        </p:nvSpPr>
        <p:spPr>
          <a:xfrm>
            <a:off x="3919466" y="2619961"/>
            <a:ext cx="2119077" cy="42056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Keratitis</a:t>
            </a:r>
          </a:p>
        </p:txBody>
      </p:sp>
      <p:sp>
        <p:nvSpPr>
          <p:cNvPr id="20" name="TextBox 19">
            <a:extLst>
              <a:ext uri="{FF2B5EF4-FFF2-40B4-BE49-F238E27FC236}">
                <a16:creationId xmlns:a16="http://schemas.microsoft.com/office/drawing/2014/main" id="{D18EEC9A-9461-4EC5-9C40-F44D132AB53F}"/>
              </a:ext>
            </a:extLst>
          </p:cNvPr>
          <p:cNvSpPr txBox="1"/>
          <p:nvPr/>
        </p:nvSpPr>
        <p:spPr>
          <a:xfrm>
            <a:off x="9124833" y="2594622"/>
            <a:ext cx="1907684" cy="42056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Management </a:t>
            </a:r>
          </a:p>
        </p:txBody>
      </p:sp>
      <p:sp>
        <p:nvSpPr>
          <p:cNvPr id="24" name="Rectangle 23">
            <a:extLst>
              <a:ext uri="{FF2B5EF4-FFF2-40B4-BE49-F238E27FC236}">
                <a16:creationId xmlns:a16="http://schemas.microsoft.com/office/drawing/2014/main" id="{B70027DC-57FE-4881-A3E9-6075426B1193}"/>
              </a:ext>
            </a:extLst>
          </p:cNvPr>
          <p:cNvSpPr/>
          <p:nvPr/>
        </p:nvSpPr>
        <p:spPr>
          <a:xfrm>
            <a:off x="592852" y="3274985"/>
            <a:ext cx="3115024" cy="18689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Stinging</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Burning or scratchy sensation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Eye redness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Foreign body feeling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Sensitivity to light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Blurred vision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with contact lenses </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Rounded Rectangle 16">
            <a:extLst>
              <a:ext uri="{FF2B5EF4-FFF2-40B4-BE49-F238E27FC236}">
                <a16:creationId xmlns:a16="http://schemas.microsoft.com/office/drawing/2014/main" id="{02D4FE46-4EC4-DDD5-A3B3-51BAE859F70F}"/>
              </a:ext>
            </a:extLst>
          </p:cNvPr>
          <p:cNvSpPr/>
          <p:nvPr/>
        </p:nvSpPr>
        <p:spPr>
          <a:xfrm>
            <a:off x="3179517" y="1067975"/>
            <a:ext cx="2659666" cy="408623"/>
          </a:xfrm>
          <a:prstGeom prst="roundRect">
            <a:avLst/>
          </a:prstGeom>
          <a:solidFill>
            <a:srgbClr val="00B0F0"/>
          </a:solidFill>
          <a:ln>
            <a:solidFill>
              <a:schemeClr val="accent3">
                <a:lumMod val="60000"/>
                <a:lumOff val="40000"/>
              </a:schemeClr>
            </a:solidFill>
          </a:ln>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18" name="Rounded Rectangle 17">
            <a:extLst>
              <a:ext uri="{FF2B5EF4-FFF2-40B4-BE49-F238E27FC236}">
                <a16:creationId xmlns:a16="http://schemas.microsoft.com/office/drawing/2014/main" id="{1E11A5B4-63B8-1AAF-8C86-8C69E25C5AC7}"/>
              </a:ext>
            </a:extLst>
          </p:cNvPr>
          <p:cNvSpPr/>
          <p:nvPr/>
        </p:nvSpPr>
        <p:spPr>
          <a:xfrm>
            <a:off x="3112890" y="1435984"/>
            <a:ext cx="4793943" cy="896289"/>
          </a:xfrm>
          <a:prstGeom prst="roundRect">
            <a:avLst/>
          </a:prstGeom>
          <a:solidFill>
            <a:schemeClr val="bg1"/>
          </a:solidFill>
          <a:ln w="28575">
            <a:solidFill>
              <a:srgbClr val="00B0F0"/>
            </a:solidFill>
          </a:ln>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22" name="Rectangle 21">
            <a:extLst>
              <a:ext uri="{FF2B5EF4-FFF2-40B4-BE49-F238E27FC236}">
                <a16:creationId xmlns:a16="http://schemas.microsoft.com/office/drawing/2014/main" id="{CCE0CD96-DE72-3A69-9A6B-26CF923097B0}"/>
              </a:ext>
            </a:extLst>
          </p:cNvPr>
          <p:cNvSpPr/>
          <p:nvPr/>
        </p:nvSpPr>
        <p:spPr>
          <a:xfrm>
            <a:off x="3227313" y="1472273"/>
            <a:ext cx="4774215" cy="830997"/>
          </a:xfrm>
          <a:prstGeom prst="rect">
            <a:avLst/>
          </a:prstGeom>
        </p:spPr>
        <p:txBody>
          <a:bodyPr wrap="square">
            <a:spAutoFit/>
          </a:bodyPr>
          <a:lstStyle/>
          <a:p>
            <a:pPr marL="304792" marR="0" lvl="0" indent="-304792" algn="l" defTabSz="914400" rtl="0" eaLnBrk="0" fontAlgn="base" latinLnBrk="0" hangingPunct="0">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Use lubricating eyedrops daily </a:t>
            </a:r>
          </a:p>
          <a:p>
            <a:pPr marL="304792" marR="0" lvl="0" indent="-304792" algn="l" defTabSz="914400" rtl="0" eaLnBrk="0" fontAlgn="base" latinLnBrk="0" hangingPunct="0">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Avoid the use of contact lenses</a:t>
            </a:r>
          </a:p>
          <a:p>
            <a:pPr marL="304792" marR="0" lvl="0" indent="-304792" algn="l" defTabSz="914400" rtl="0" eaLnBrk="0" fontAlgn="base" latinLnBrk="0" hangingPunct="0">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Ophthalmological Assessment</a:t>
            </a:r>
          </a:p>
        </p:txBody>
      </p:sp>
      <p:sp>
        <p:nvSpPr>
          <p:cNvPr id="23" name="Rectangle 22">
            <a:extLst>
              <a:ext uri="{FF2B5EF4-FFF2-40B4-BE49-F238E27FC236}">
                <a16:creationId xmlns:a16="http://schemas.microsoft.com/office/drawing/2014/main" id="{1C9CD824-B981-204F-6223-937C637630B2}"/>
              </a:ext>
            </a:extLst>
          </p:cNvPr>
          <p:cNvSpPr/>
          <p:nvPr/>
        </p:nvSpPr>
        <p:spPr>
          <a:xfrm rot="5400000">
            <a:off x="4317803" y="-49106"/>
            <a:ext cx="430887" cy="2611871"/>
          </a:xfrm>
          <a:prstGeom prst="rect">
            <a:avLst/>
          </a:prstGeom>
        </p:spPr>
        <p:txBody>
          <a:bodyPr vert="vert270"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Prevention/Diagnostic</a:t>
            </a:r>
          </a:p>
        </p:txBody>
      </p:sp>
      <p:graphicFrame>
        <p:nvGraphicFramePr>
          <p:cNvPr id="29" name="Table 28">
            <a:extLst>
              <a:ext uri="{FF2B5EF4-FFF2-40B4-BE49-F238E27FC236}">
                <a16:creationId xmlns:a16="http://schemas.microsoft.com/office/drawing/2014/main" id="{2EC2C702-8F5E-1A7F-9A15-E8E61DADCA6C}"/>
              </a:ext>
            </a:extLst>
          </p:cNvPr>
          <p:cNvGraphicFramePr>
            <a:graphicFrameLocks noGrp="1"/>
          </p:cNvGraphicFramePr>
          <p:nvPr>
            <p:extLst>
              <p:ext uri="{D42A27DB-BD31-4B8C-83A1-F6EECF244321}">
                <p14:modId xmlns:p14="http://schemas.microsoft.com/office/powerpoint/2010/main" val="2040607457"/>
              </p:ext>
            </p:extLst>
          </p:nvPr>
        </p:nvGraphicFramePr>
        <p:xfrm>
          <a:off x="6736859" y="3274986"/>
          <a:ext cx="5215802" cy="1682429"/>
        </p:xfrm>
        <a:graphic>
          <a:graphicData uri="http://schemas.openxmlformats.org/drawingml/2006/table">
            <a:tbl>
              <a:tblPr firstRow="1" bandRow="1">
                <a:tableStyleId>{B301B821-A1FF-4177-AEE7-76D212191A09}</a:tableStyleId>
              </a:tblPr>
              <a:tblGrid>
                <a:gridCol w="1143424">
                  <a:extLst>
                    <a:ext uri="{9D8B030D-6E8A-4147-A177-3AD203B41FA5}">
                      <a16:colId xmlns:a16="http://schemas.microsoft.com/office/drawing/2014/main" val="4173561141"/>
                    </a:ext>
                  </a:extLst>
                </a:gridCol>
                <a:gridCol w="977181">
                  <a:extLst>
                    <a:ext uri="{9D8B030D-6E8A-4147-A177-3AD203B41FA5}">
                      <a16:colId xmlns:a16="http://schemas.microsoft.com/office/drawing/2014/main" val="2044972123"/>
                    </a:ext>
                  </a:extLst>
                </a:gridCol>
                <a:gridCol w="1021301">
                  <a:extLst>
                    <a:ext uri="{9D8B030D-6E8A-4147-A177-3AD203B41FA5}">
                      <a16:colId xmlns:a16="http://schemas.microsoft.com/office/drawing/2014/main" val="3342120959"/>
                    </a:ext>
                  </a:extLst>
                </a:gridCol>
                <a:gridCol w="1018095">
                  <a:extLst>
                    <a:ext uri="{9D8B030D-6E8A-4147-A177-3AD203B41FA5}">
                      <a16:colId xmlns:a16="http://schemas.microsoft.com/office/drawing/2014/main" val="3760374024"/>
                    </a:ext>
                  </a:extLst>
                </a:gridCol>
                <a:gridCol w="1055801">
                  <a:extLst>
                    <a:ext uri="{9D8B030D-6E8A-4147-A177-3AD203B41FA5}">
                      <a16:colId xmlns:a16="http://schemas.microsoft.com/office/drawing/2014/main" val="3351721143"/>
                    </a:ext>
                  </a:extLst>
                </a:gridCol>
              </a:tblGrid>
              <a:tr h="463609">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G3</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r>
                        <a:rPr lang="en-US" sz="1900" b="1" i="0" dirty="0">
                          <a:latin typeface="Calibri" panose="020F0502020204030204" pitchFamily="34" charset="0"/>
                          <a:cs typeface="Calibri" panose="020F0502020204030204" pitchFamily="34" charset="0"/>
                        </a:rPr>
                        <a:t>G4</a:t>
                      </a:r>
                      <a:endParaRPr lang="en-US" sz="1600" dirty="0"/>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130872"/>
                  </a:ext>
                </a:extLst>
              </a:tr>
              <a:tr h="503597">
                <a:tc>
                  <a:txBody>
                    <a:bodyPr/>
                    <a:lstStyle/>
                    <a:p>
                      <a:pPr>
                        <a:lnSpc>
                          <a:spcPct val="85000"/>
                        </a:lnSpc>
                      </a:pPr>
                      <a:r>
                        <a:rPr lang="en-US" sz="1600" b="1" i="0" dirty="0">
                          <a:latin typeface="Calibri" panose="020F0502020204030204" pitchFamily="34" charset="0"/>
                          <a:cs typeface="Calibri" panose="020F0502020204030204" pitchFamily="34" charset="0"/>
                        </a:rPr>
                        <a:t>ADC</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Continue</a:t>
                      </a:r>
                      <a:endParaRPr lang="en-US" sz="1500" b="0" i="0" noProof="0" dirty="0">
                        <a:solidFill>
                          <a:schemeClr val="tx1"/>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Hold until </a:t>
                      </a:r>
                      <a:r>
                        <a:rPr lang="en-US" sz="1500" b="0" i="0" noProof="0" dirty="0">
                          <a:solidFill>
                            <a:schemeClr val="tx1"/>
                          </a:solidFill>
                          <a:latin typeface="Calibri" panose="020F0502020204030204" pitchFamily="34" charset="0"/>
                          <a:cs typeface="Calibri" panose="020F0502020204030204" pitchFamily="34" charset="0"/>
                        </a:rPr>
                        <a:t>&lt;G2</a:t>
                      </a:r>
                      <a:r>
                        <a:rPr lang="en-US" sz="1500" b="0" i="0" dirty="0">
                          <a:latin typeface="Calibri" panose="020F0502020204030204" pitchFamily="34" charset="0"/>
                          <a:cs typeface="Calibri" panose="020F0502020204030204" pitchFamily="34" charset="0"/>
                        </a:rPr>
                        <a:t>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US" sz="1500" b="0" i="0" dirty="0">
                          <a:latin typeface="Calibri" panose="020F0502020204030204" pitchFamily="34" charset="0"/>
                          <a:cs typeface="Calibri" panose="020F0502020204030204" pitchFamily="34" charset="0"/>
                        </a:rPr>
                        <a:t>Hold until </a:t>
                      </a:r>
                      <a:r>
                        <a:rPr lang="en-US" sz="1500" b="0" i="0" noProof="0" dirty="0">
                          <a:solidFill>
                            <a:schemeClr val="tx1"/>
                          </a:solidFill>
                          <a:latin typeface="Calibri" panose="020F0502020204030204" pitchFamily="34" charset="0"/>
                          <a:cs typeface="Calibri" panose="020F0502020204030204" pitchFamily="34" charset="0"/>
                        </a:rPr>
                        <a:t>&lt;G2</a:t>
                      </a:r>
                      <a:r>
                        <a:rPr lang="en-US" sz="1500" b="0" i="0" dirty="0">
                          <a:latin typeface="Calibri" panose="020F0502020204030204" pitchFamily="34" charset="0"/>
                          <a:cs typeface="Calibri" panose="020F0502020204030204" pitchFamily="34" charset="0"/>
                        </a:rPr>
                        <a:t>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b="0" i="0" dirty="0">
                          <a:latin typeface="Calibri" panose="020F0502020204030204" pitchFamily="34" charset="0"/>
                          <a:cs typeface="Calibri" panose="020F0502020204030204" pitchFamily="34" charset="0"/>
                        </a:rPr>
                        <a:t>Discontinue</a:t>
                      </a:r>
                      <a:endParaRPr lang="en-US" sz="1600" dirty="0"/>
                    </a:p>
                  </a:txBody>
                  <a:tcPr marL="48000" marR="480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7457"/>
                  </a:ext>
                </a:extLst>
              </a:tr>
              <a:tr h="693589">
                <a:tc>
                  <a:txBody>
                    <a:bodyPr/>
                    <a:lstStyle/>
                    <a:p>
                      <a:pPr>
                        <a:lnSpc>
                          <a:spcPct val="85000"/>
                        </a:lnSpc>
                      </a:pPr>
                      <a:r>
                        <a:rPr lang="en-US" sz="1600" b="1" i="0" dirty="0">
                          <a:latin typeface="Calibri" panose="020F0502020204030204" pitchFamily="34" charset="0"/>
                          <a:cs typeface="Calibri" panose="020F0502020204030204" pitchFamily="34" charset="0"/>
                        </a:rPr>
                        <a:t>Dose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kern="1200" dirty="0">
                          <a:solidFill>
                            <a:schemeClr val="dk1"/>
                          </a:solidFill>
                          <a:effectLst/>
                          <a:latin typeface="Calibri" panose="020F0502020204030204" pitchFamily="34" charset="0"/>
                          <a:ea typeface="+mn-ea"/>
                          <a:cs typeface="Calibri" panose="020F0502020204030204" pitchFamily="34" charset="0"/>
                        </a:rPr>
                        <a:t>N/A</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kern="1200" dirty="0">
                          <a:solidFill>
                            <a:schemeClr val="dk1"/>
                          </a:solidFill>
                          <a:effectLst/>
                          <a:latin typeface="Calibri" panose="020F0502020204030204" pitchFamily="34" charset="0"/>
                          <a:ea typeface="+mn-ea"/>
                          <a:cs typeface="Calibri" panose="020F0502020204030204" pitchFamily="34" charset="0"/>
                        </a:rPr>
                        <a:t>N/A</a:t>
                      </a:r>
                      <a:endParaRPr lang="en-US" sz="1500" b="0" i="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Reduce by 1 Level (if &gt;7d)</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b="0" i="0" dirty="0">
                          <a:latin typeface="Calibri" panose="020F0502020204030204" pitchFamily="34" charset="0"/>
                          <a:cs typeface="Calibri" panose="020F0502020204030204" pitchFamily="34" charset="0"/>
                        </a:rPr>
                        <a:t>Discontinue</a:t>
                      </a:r>
                      <a:endParaRPr lang="en-US" sz="1500" dirty="0"/>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419281"/>
                  </a:ext>
                </a:extLst>
              </a:tr>
            </a:tbl>
          </a:graphicData>
        </a:graphic>
      </p:graphicFrame>
      <p:sp>
        <p:nvSpPr>
          <p:cNvPr id="31" name="Rectangle 30">
            <a:extLst>
              <a:ext uri="{FF2B5EF4-FFF2-40B4-BE49-F238E27FC236}">
                <a16:creationId xmlns:a16="http://schemas.microsoft.com/office/drawing/2014/main" id="{113A30B9-9BDA-641B-F1EA-98E9A0F38849}"/>
              </a:ext>
            </a:extLst>
          </p:cNvPr>
          <p:cNvSpPr/>
          <p:nvPr/>
        </p:nvSpPr>
        <p:spPr>
          <a:xfrm>
            <a:off x="662057" y="5458900"/>
            <a:ext cx="11290604" cy="543867"/>
          </a:xfrm>
          <a:prstGeom prst="rect">
            <a:avLst/>
          </a:prstGeom>
        </p:spPr>
        <p:txBody>
          <a:bodyPr wrap="square">
            <a:spAutoFit/>
          </a:bodyPr>
          <a:lstStyle/>
          <a:p>
            <a:pPr marL="304792" marR="0" lvl="0" indent="-304792" algn="l" defTabSz="914400" rtl="0" eaLnBrk="0" fontAlgn="base" latinLnBrk="0" hangingPunct="0">
              <a:lnSpc>
                <a:spcPct val="100000"/>
              </a:lnSpc>
              <a:spcBef>
                <a:spcPct val="0"/>
              </a:spcBef>
              <a:spcAft>
                <a:spcPct val="0"/>
              </a:spcAft>
              <a:buClrTx/>
              <a:buSzTx/>
              <a:buFontTx/>
              <a:buAutoNum type="arabicPeriod"/>
              <a:tabLst/>
              <a:defRPr/>
            </a:pPr>
            <a:r>
              <a:rPr kumimoji="0" lang="en-US" sz="14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Lubricating eyedrops: </a:t>
            </a:r>
            <a:r>
              <a:rPr kumimoji="0" lang="en-US" sz="1467"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MS PGothic" charset="0"/>
                <a:cs typeface="Calibri" panose="020F0502020204030204" pitchFamily="34" charset="0"/>
              </a:rPr>
              <a:t>sodium hyaluronate </a:t>
            </a:r>
            <a:r>
              <a:rPr kumimoji="0" lang="en-US" sz="14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night gel 4/d, Hypromellose eyedrops 4-5/d, </a:t>
            </a:r>
            <a:r>
              <a:rPr kumimoji="0" lang="en-US" sz="1467" b="0" i="0" u="none" strike="noStrike" kern="1200" cap="none" spc="0" normalizeH="0" baseline="0" noProof="0" dirty="0" err="1">
                <a:ln>
                  <a:noFill/>
                </a:ln>
                <a:solidFill>
                  <a:prstClr val="black"/>
                </a:solidFill>
                <a:effectLst/>
                <a:highlight>
                  <a:srgbClr val="FFFFFF"/>
                </a:highlight>
                <a:uLnTx/>
                <a:uFillTx/>
                <a:latin typeface="Arial" panose="020B0604020202020204" pitchFamily="34" charset="0"/>
                <a:ea typeface="MS PGothic" charset="0"/>
                <a:cs typeface="Calibri" panose="020F0502020204030204" pitchFamily="34" charset="0"/>
              </a:rPr>
              <a:t>carmellose</a:t>
            </a:r>
            <a:r>
              <a:rPr kumimoji="0" lang="en-US" sz="1467"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MS PGothic" charset="0"/>
                <a:cs typeface="Calibri" panose="020F0502020204030204" pitchFamily="34" charset="0"/>
              </a:rPr>
              <a:t> sodium </a:t>
            </a:r>
            <a:r>
              <a:rPr kumimoji="0" lang="en-US" sz="14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4/d</a:t>
            </a:r>
          </a:p>
          <a:p>
            <a:pPr marL="304792" marR="0" lvl="0" indent="-304792" algn="l" defTabSz="914400" rtl="0" eaLnBrk="0" fontAlgn="base" latinLnBrk="0" hangingPunct="0">
              <a:lnSpc>
                <a:spcPct val="100000"/>
              </a:lnSpc>
              <a:spcBef>
                <a:spcPct val="0"/>
              </a:spcBef>
              <a:spcAft>
                <a:spcPct val="0"/>
              </a:spcAft>
              <a:buClrTx/>
              <a:buSzTx/>
              <a:buFontTx/>
              <a:buAutoNum type="arabicPeriod"/>
              <a:tabLst/>
              <a:defRPr/>
            </a:pPr>
            <a:r>
              <a:rPr kumimoji="0" lang="en-US" sz="14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Immune suppressive eyedrops: </a:t>
            </a:r>
            <a:r>
              <a:rPr kumimoji="0" lang="en-US" sz="1467"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Ciclosporin eyedrops </a:t>
            </a:r>
          </a:p>
        </p:txBody>
      </p:sp>
      <p:sp>
        <p:nvSpPr>
          <p:cNvPr id="2" name="CuadroTexto 29">
            <a:extLst>
              <a:ext uri="{FF2B5EF4-FFF2-40B4-BE49-F238E27FC236}">
                <a16:creationId xmlns:a16="http://schemas.microsoft.com/office/drawing/2014/main" id="{557CA210-189D-0C17-5A38-75C07CE8B5B1}"/>
              </a:ext>
            </a:extLst>
          </p:cNvPr>
          <p:cNvSpPr txBox="1"/>
          <p:nvPr/>
        </p:nvSpPr>
        <p:spPr>
          <a:xfrm>
            <a:off x="1670686" y="6543890"/>
            <a:ext cx="10161489" cy="276999"/>
          </a:xfrm>
          <a:prstGeom prst="rect">
            <a:avLst/>
          </a:prstGeom>
          <a:noFill/>
        </p:spPr>
        <p:txBody>
          <a:bodyPr wrap="square" rtlCol="0">
            <a:spAutoFit/>
          </a:body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Schmid P. ESMO Breast Cancer Annual Congress. 2024.</a:t>
            </a:r>
          </a:p>
        </p:txBody>
      </p:sp>
      <p:sp>
        <p:nvSpPr>
          <p:cNvPr id="4" name="TextBox 3">
            <a:extLst>
              <a:ext uri="{FF2B5EF4-FFF2-40B4-BE49-F238E27FC236}">
                <a16:creationId xmlns:a16="http://schemas.microsoft.com/office/drawing/2014/main" id="{0C16E4BC-4D6E-1F8A-0238-F97D1C6C1B22}"/>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ea typeface="+mn-ea"/>
                <a:cs typeface="Calibri" panose="020F0502020204030204" pitchFamily="34" charset="0"/>
              </a:rPr>
              <a:t>C</a:t>
            </a:r>
            <a:r>
              <a:rPr lang="en-US" sz="1200" b="0" i="0" u="none" strike="noStrike" kern="1200" baseline="0" dirty="0">
                <a:solidFill>
                  <a:schemeClr val="tx1"/>
                </a:solidFill>
                <a:latin typeface="Calibri" panose="020F0502020204030204" pitchFamily="34" charset="0"/>
                <a:ea typeface="+mn-ea"/>
                <a:cs typeface="Calibri" panose="020F0502020204030204" pitchFamily="34" charset="0"/>
              </a:rPr>
              <a:t>ourtesy of Javier Cortés, MD, PhD</a:t>
            </a:r>
          </a:p>
        </p:txBody>
      </p:sp>
    </p:spTree>
    <p:extLst>
      <p:ext uri="{BB962C8B-B14F-4D97-AF65-F5344CB8AC3E}">
        <p14:creationId xmlns:p14="http://schemas.microsoft.com/office/powerpoint/2010/main" val="25516287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EED8-CB70-D726-7A8C-994886B30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02A99-674F-542D-BF55-2A75EB79443F}"/>
              </a:ext>
            </a:extLst>
          </p:cNvPr>
          <p:cNvSpPr>
            <a:spLocks noGrp="1"/>
          </p:cNvSpPr>
          <p:nvPr>
            <p:ph type="title"/>
          </p:nvPr>
        </p:nvSpPr>
        <p:spPr>
          <a:xfrm>
            <a:off x="912286" y="47568"/>
            <a:ext cx="10358967" cy="1143000"/>
          </a:xfrm>
        </p:spPr>
        <p:txBody>
          <a:bodyPr/>
          <a:lstStyle/>
          <a:p>
            <a:r>
              <a:rPr lang="en-US" dirty="0"/>
              <a:t>Pathogenesis of Oral Mucositis/Stomatitis</a:t>
            </a:r>
          </a:p>
        </p:txBody>
      </p:sp>
      <p:sp>
        <p:nvSpPr>
          <p:cNvPr id="4" name="TextBox 3">
            <a:extLst>
              <a:ext uri="{FF2B5EF4-FFF2-40B4-BE49-F238E27FC236}">
                <a16:creationId xmlns:a16="http://schemas.microsoft.com/office/drawing/2014/main" id="{294ED511-7DC8-CCC5-AE4F-86B7AD4A3BDD}"/>
              </a:ext>
            </a:extLst>
          </p:cNvPr>
          <p:cNvSpPr txBox="1"/>
          <p:nvPr/>
        </p:nvSpPr>
        <p:spPr>
          <a:xfrm>
            <a:off x="0" y="6505766"/>
            <a:ext cx="528901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Meric-Bernstam F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2025 March 10;30(3):oyaf031.</a:t>
            </a:r>
          </a:p>
        </p:txBody>
      </p:sp>
      <p:pic>
        <p:nvPicPr>
          <p:cNvPr id="5" name="Picture 4">
            <a:extLst>
              <a:ext uri="{FF2B5EF4-FFF2-40B4-BE49-F238E27FC236}">
                <a16:creationId xmlns:a16="http://schemas.microsoft.com/office/drawing/2014/main" id="{37F5D7E2-EB7D-C0F9-7B04-1DC78D05A189}"/>
              </a:ext>
            </a:extLst>
          </p:cNvPr>
          <p:cNvPicPr>
            <a:picLocks noChangeAspect="1"/>
          </p:cNvPicPr>
          <p:nvPr/>
        </p:nvPicPr>
        <p:blipFill>
          <a:blip r:embed="rId2"/>
          <a:stretch>
            <a:fillRect/>
          </a:stretch>
        </p:blipFill>
        <p:spPr>
          <a:xfrm>
            <a:off x="1301121" y="908720"/>
            <a:ext cx="9581295" cy="5419587"/>
          </a:xfrm>
          <a:prstGeom prst="rect">
            <a:avLst/>
          </a:prstGeom>
        </p:spPr>
      </p:pic>
    </p:spTree>
    <p:extLst>
      <p:ext uri="{BB962C8B-B14F-4D97-AF65-F5344CB8AC3E}">
        <p14:creationId xmlns:p14="http://schemas.microsoft.com/office/powerpoint/2010/main" val="52210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535338" y="80370"/>
            <a:ext cx="11290604" cy="60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Dato-DXd: Identification of Mucositis/Stomatitis </a:t>
            </a:r>
            <a:endParaRPr kumimoji="0" lang="en-US" sz="28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pic>
        <p:nvPicPr>
          <p:cNvPr id="18" name="Imagen 17">
            <a:extLst>
              <a:ext uri="{FF2B5EF4-FFF2-40B4-BE49-F238E27FC236}">
                <a16:creationId xmlns:a16="http://schemas.microsoft.com/office/drawing/2014/main" id="{92613DDD-146C-387C-5397-A16D6411F13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3981" y="924714"/>
            <a:ext cx="11204037" cy="5008571"/>
          </a:xfrm>
          <a:prstGeom prst="rect">
            <a:avLst/>
          </a:prstGeom>
        </p:spPr>
      </p:pic>
      <p:sp>
        <p:nvSpPr>
          <p:cNvPr id="20" name="CuadroTexto 19">
            <a:extLst>
              <a:ext uri="{FF2B5EF4-FFF2-40B4-BE49-F238E27FC236}">
                <a16:creationId xmlns:a16="http://schemas.microsoft.com/office/drawing/2014/main" id="{FECADA79-C285-A9B4-89B0-473F71B467AB}"/>
              </a:ext>
            </a:extLst>
          </p:cNvPr>
          <p:cNvSpPr txBox="1"/>
          <p:nvPr/>
        </p:nvSpPr>
        <p:spPr>
          <a:xfrm>
            <a:off x="179831" y="6500631"/>
            <a:ext cx="11832336" cy="276999"/>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1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Images reproduced under the terms of Creative Commons CC-BY license version 4.0 from Maria. Front Oncol 2017</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3" name="TextBox 2">
            <a:extLst>
              <a:ext uri="{FF2B5EF4-FFF2-40B4-BE49-F238E27FC236}">
                <a16:creationId xmlns:a16="http://schemas.microsoft.com/office/drawing/2014/main" id="{3A8CA3D3-922B-13F6-C687-023C129BD9EB}"/>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cs typeface="Calibri" panose="020F0502020204030204" pitchFamily="34" charset="0"/>
              </a:rPr>
              <a:t>Courtesy of Javier Cortés, MD, PhD</a:t>
            </a:r>
          </a:p>
        </p:txBody>
      </p:sp>
    </p:spTree>
    <p:extLst>
      <p:ext uri="{BB962C8B-B14F-4D97-AF65-F5344CB8AC3E}">
        <p14:creationId xmlns:p14="http://schemas.microsoft.com/office/powerpoint/2010/main" val="1014098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EF94D-3FF4-93B2-0F7D-B5DCD48D44BC}"/>
              </a:ext>
            </a:extLst>
          </p:cNvPr>
          <p:cNvPicPr>
            <a:picLocks noChangeAspect="1"/>
          </p:cNvPicPr>
          <p:nvPr/>
        </p:nvPicPr>
        <p:blipFill>
          <a:blip r:embed="rId2">
            <a:extLst>
              <a:ext uri="{28A0092B-C50C-407E-A947-70E740481C1C}">
                <a14:useLocalDpi xmlns:a14="http://schemas.microsoft.com/office/drawing/2010/main" val="0"/>
              </a:ext>
            </a:extLst>
          </a:blip>
          <a:srcRect l="463" t="16684" r="4947" b="7477"/>
          <a:stretch>
            <a:fillRect/>
          </a:stretch>
        </p:blipFill>
        <p:spPr>
          <a:xfrm>
            <a:off x="816090" y="404665"/>
            <a:ext cx="10515600" cy="54496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644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AF6E4-2050-C8C8-4BC6-31855D64CF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1F9FE4-A1C8-A25F-73F9-095980F9FF74}"/>
              </a:ext>
            </a:extLst>
          </p:cNvPr>
          <p:cNvPicPr>
            <a:picLocks noChangeAspect="1"/>
          </p:cNvPicPr>
          <p:nvPr/>
        </p:nvPicPr>
        <p:blipFill>
          <a:blip r:embed="rId2">
            <a:extLst>
              <a:ext uri="{28A0092B-C50C-407E-A947-70E740481C1C}">
                <a14:useLocalDpi xmlns:a14="http://schemas.microsoft.com/office/drawing/2010/main" val="0"/>
              </a:ext>
            </a:extLst>
          </a:blip>
          <a:srcRect l="903" t="16242" r="3631" b="7802"/>
          <a:stretch>
            <a:fillRect/>
          </a:stretch>
        </p:blipFill>
        <p:spPr>
          <a:xfrm>
            <a:off x="695400" y="548680"/>
            <a:ext cx="10515600" cy="5408023"/>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A7D1ECF-AADA-B650-403D-013E95BDE72E}"/>
              </a:ext>
            </a:extLst>
          </p:cNvPr>
          <p:cNvSpPr txBox="1"/>
          <p:nvPr/>
        </p:nvSpPr>
        <p:spPr>
          <a:xfrm>
            <a:off x="6672064" y="2924944"/>
            <a:ext cx="4248472" cy="256674"/>
          </a:xfrm>
          <a:prstGeom prst="rect">
            <a:avLst/>
          </a:prstGeom>
          <a:solidFill>
            <a:schemeClr val="bg1"/>
          </a:solidFill>
        </p:spPr>
        <p:txBody>
          <a:bodyPr wrap="square" lIns="0" tIns="0" rIns="0" bIns="0" anchor="ctr">
            <a:noAutofit/>
          </a:bodyPr>
          <a:lstStyle/>
          <a:p>
            <a:r>
              <a:rPr lang="en-US" sz="1200" b="0" dirty="0">
                <a:solidFill>
                  <a:srgbClr val="5F697C"/>
                </a:solidFill>
              </a:rPr>
              <a:t>Cooler, insulated sleeves &amp; cold packs</a:t>
            </a:r>
          </a:p>
        </p:txBody>
      </p:sp>
    </p:spTree>
    <p:extLst>
      <p:ext uri="{BB962C8B-B14F-4D97-AF65-F5344CB8AC3E}">
        <p14:creationId xmlns:p14="http://schemas.microsoft.com/office/powerpoint/2010/main" val="4035514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2F65C-AE1A-1B7E-A9B3-4A5FD8FFD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908977-B19A-2962-2E80-DABC73A2DD3B}"/>
              </a:ext>
            </a:extLst>
          </p:cNvPr>
          <p:cNvSpPr>
            <a:spLocks noGrp="1"/>
          </p:cNvSpPr>
          <p:nvPr>
            <p:ph type="title"/>
          </p:nvPr>
        </p:nvSpPr>
        <p:spPr>
          <a:xfrm>
            <a:off x="912286" y="29069"/>
            <a:ext cx="10358967" cy="1143000"/>
          </a:xfrm>
        </p:spPr>
        <p:txBody>
          <a:bodyPr/>
          <a:lstStyle/>
          <a:p>
            <a:r>
              <a:rPr lang="en-US" dirty="0"/>
              <a:t>Management Recommendations for Stomatitis</a:t>
            </a:r>
          </a:p>
        </p:txBody>
      </p:sp>
      <p:pic>
        <p:nvPicPr>
          <p:cNvPr id="3" name="Picture 2">
            <a:extLst>
              <a:ext uri="{FF2B5EF4-FFF2-40B4-BE49-F238E27FC236}">
                <a16:creationId xmlns:a16="http://schemas.microsoft.com/office/drawing/2014/main" id="{35941640-55C5-0D68-11C5-43F1EDE97EA1}"/>
              </a:ext>
            </a:extLst>
          </p:cNvPr>
          <p:cNvPicPr>
            <a:picLocks noChangeAspect="1"/>
          </p:cNvPicPr>
          <p:nvPr/>
        </p:nvPicPr>
        <p:blipFill>
          <a:blip r:embed="rId2"/>
          <a:stretch>
            <a:fillRect/>
          </a:stretch>
        </p:blipFill>
        <p:spPr>
          <a:xfrm>
            <a:off x="4018991" y="927515"/>
            <a:ext cx="4154017" cy="5578251"/>
          </a:xfrm>
          <a:prstGeom prst="rect">
            <a:avLst/>
          </a:prstGeom>
        </p:spPr>
      </p:pic>
      <p:sp>
        <p:nvSpPr>
          <p:cNvPr id="5" name="TextBox 4">
            <a:extLst>
              <a:ext uri="{FF2B5EF4-FFF2-40B4-BE49-F238E27FC236}">
                <a16:creationId xmlns:a16="http://schemas.microsoft.com/office/drawing/2014/main" id="{7AB35CBC-01F2-405B-6C56-B184674ACD85}"/>
              </a:ext>
            </a:extLst>
          </p:cNvPr>
          <p:cNvSpPr txBox="1"/>
          <p:nvPr/>
        </p:nvSpPr>
        <p:spPr>
          <a:xfrm>
            <a:off x="0" y="6505766"/>
            <a:ext cx="528901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Meric-Bernstam F et al. </a:t>
            </a:r>
            <a:r>
              <a:rPr lang="en-US" sz="1500" b="0" i="1" dirty="0">
                <a:solidFill>
                  <a:schemeClr val="tx1"/>
                </a:solidFill>
                <a:latin typeface="Calibri" panose="020F0502020204030204" pitchFamily="34" charset="0"/>
                <a:cs typeface="Calibri" panose="020F0502020204030204" pitchFamily="34" charset="0"/>
              </a:rPr>
              <a:t>Oncologist</a:t>
            </a:r>
            <a:r>
              <a:rPr lang="en-US" sz="1500" b="0" dirty="0">
                <a:solidFill>
                  <a:schemeClr val="tx1"/>
                </a:solidFill>
                <a:latin typeface="Calibri" panose="020F0502020204030204" pitchFamily="34" charset="0"/>
                <a:cs typeface="Calibri" panose="020F0502020204030204" pitchFamily="34" charset="0"/>
              </a:rPr>
              <a:t> 2025 March 10;30(3):oyaf031.</a:t>
            </a:r>
          </a:p>
        </p:txBody>
      </p:sp>
    </p:spTree>
    <p:extLst>
      <p:ext uri="{BB962C8B-B14F-4D97-AF65-F5344CB8AC3E}">
        <p14:creationId xmlns:p14="http://schemas.microsoft.com/office/powerpoint/2010/main" val="98616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8A58ECA-FFCA-664C-8E27-0F98A86F6FD8}"/>
              </a:ext>
            </a:extLst>
          </p:cNvPr>
          <p:cNvGrpSpPr/>
          <p:nvPr/>
        </p:nvGrpSpPr>
        <p:grpSpPr>
          <a:xfrm>
            <a:off x="551937" y="2451928"/>
            <a:ext cx="3538744" cy="2777188"/>
            <a:chOff x="413952" y="1838946"/>
            <a:chExt cx="2654058" cy="2082891"/>
          </a:xfrm>
        </p:grpSpPr>
        <p:sp>
          <p:nvSpPr>
            <p:cNvPr id="62" name="Rounded Rectangle 61">
              <a:extLst>
                <a:ext uri="{FF2B5EF4-FFF2-40B4-BE49-F238E27FC236}">
                  <a16:creationId xmlns:a16="http://schemas.microsoft.com/office/drawing/2014/main" id="{4AA72541-4AA7-5749-B088-98D531531936}"/>
                </a:ext>
              </a:extLst>
            </p:cNvPr>
            <p:cNvSpPr/>
            <p:nvPr/>
          </p:nvSpPr>
          <p:spPr>
            <a:xfrm>
              <a:off x="1218706" y="1838946"/>
              <a:ext cx="1849304" cy="768544"/>
            </a:xfrm>
            <a:prstGeom prst="roundRect">
              <a:avLst/>
            </a:prstGeom>
            <a:solidFill>
              <a:srgbClr val="FF9966">
                <a:alpha val="45882"/>
              </a:srgbClr>
            </a:solidFill>
            <a:ln w="12700">
              <a:solidFill>
                <a:srgbClr val="FF9900"/>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58" name="Rounded Rectangle 57">
              <a:extLst>
                <a:ext uri="{FF2B5EF4-FFF2-40B4-BE49-F238E27FC236}">
                  <a16:creationId xmlns:a16="http://schemas.microsoft.com/office/drawing/2014/main" id="{5BF1DF3C-020E-4144-9E56-10B84D3B7AC0}"/>
                </a:ext>
              </a:extLst>
            </p:cNvPr>
            <p:cNvSpPr/>
            <p:nvPr/>
          </p:nvSpPr>
          <p:spPr>
            <a:xfrm>
              <a:off x="413952" y="1838946"/>
              <a:ext cx="756000" cy="768544"/>
            </a:xfrm>
            <a:prstGeom prst="roundRect">
              <a:avLst/>
            </a:prstGeom>
            <a:solidFill>
              <a:srgbClr val="FF9966">
                <a:alpha val="45882"/>
              </a:srgbClr>
            </a:solidFill>
            <a:ln w="12700">
              <a:solidFill>
                <a:srgbClr val="FF9900"/>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24" name="Rectangle 23">
              <a:extLst>
                <a:ext uri="{FF2B5EF4-FFF2-40B4-BE49-F238E27FC236}">
                  <a16:creationId xmlns:a16="http://schemas.microsoft.com/office/drawing/2014/main" id="{B70027DC-57FE-4881-A3E9-6075426B1193}"/>
                </a:ext>
              </a:extLst>
            </p:cNvPr>
            <p:cNvSpPr/>
            <p:nvPr/>
          </p:nvSpPr>
          <p:spPr>
            <a:xfrm>
              <a:off x="499966" y="2878821"/>
              <a:ext cx="2555045" cy="10430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Nonspecific cough</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1,2</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Fever</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3</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Shortness of breath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dyspnoea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Pneumonitis and idiopathic pulmonary fibrosis</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36" name="Oval 35">
              <a:extLst>
                <a:ext uri="{FF2B5EF4-FFF2-40B4-BE49-F238E27FC236}">
                  <a16:creationId xmlns:a16="http://schemas.microsoft.com/office/drawing/2014/main" id="{25CC6275-25F4-440D-A849-64EFF376FCF8}"/>
                </a:ext>
              </a:extLst>
            </p:cNvPr>
            <p:cNvSpPr/>
            <p:nvPr/>
          </p:nvSpPr>
          <p:spPr>
            <a:xfrm>
              <a:off x="518008" y="1958680"/>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604E27B-4A31-4447-BB09-040FFB5EB932}"/>
                </a:ext>
              </a:extLst>
            </p:cNvPr>
            <p:cNvSpPr txBox="1"/>
            <p:nvPr/>
          </p:nvSpPr>
          <p:spPr>
            <a:xfrm>
              <a:off x="1438323" y="2077988"/>
              <a:ext cx="1330141"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Symptoms</a:t>
              </a:r>
            </a:p>
          </p:txBody>
        </p:sp>
        <p:grpSp>
          <p:nvGrpSpPr>
            <p:cNvPr id="50" name="Graphic 7">
              <a:extLst>
                <a:ext uri="{FF2B5EF4-FFF2-40B4-BE49-F238E27FC236}">
                  <a16:creationId xmlns:a16="http://schemas.microsoft.com/office/drawing/2014/main" id="{04B648BA-9B1F-45C4-AA3E-6EF8EAC92A15}"/>
                </a:ext>
              </a:extLst>
            </p:cNvPr>
            <p:cNvGrpSpPr/>
            <p:nvPr/>
          </p:nvGrpSpPr>
          <p:grpSpPr>
            <a:xfrm>
              <a:off x="639003" y="2033881"/>
              <a:ext cx="364555" cy="359806"/>
              <a:chOff x="192655" y="3428883"/>
              <a:chExt cx="626943" cy="618775"/>
            </a:xfrm>
            <a:solidFill>
              <a:schemeClr val="tx1"/>
            </a:solidFill>
          </p:grpSpPr>
          <p:sp>
            <p:nvSpPr>
              <p:cNvPr id="51" name="Freeform: Shape 50">
                <a:extLst>
                  <a:ext uri="{FF2B5EF4-FFF2-40B4-BE49-F238E27FC236}">
                    <a16:creationId xmlns:a16="http://schemas.microsoft.com/office/drawing/2014/main" id="{C61AD93B-E5F6-4FF3-B5FB-D8CF09731452}"/>
                  </a:ext>
                </a:extLst>
              </p:cNvPr>
              <p:cNvSpPr/>
              <p:nvPr/>
            </p:nvSpPr>
            <p:spPr>
              <a:xfrm>
                <a:off x="192655" y="3428883"/>
                <a:ext cx="412785" cy="618775"/>
              </a:xfrm>
              <a:custGeom>
                <a:avLst/>
                <a:gdLst>
                  <a:gd name="connsiteX0" fmla="*/ 26868 w 412785"/>
                  <a:gd name="connsiteY0" fmla="*/ 618680 h 618775"/>
                  <a:gd name="connsiteX1" fmla="*/ 5532 w 412785"/>
                  <a:gd name="connsiteY1" fmla="*/ 611632 h 618775"/>
                  <a:gd name="connsiteX2" fmla="*/ 103 w 412785"/>
                  <a:gd name="connsiteY2" fmla="*/ 592677 h 618775"/>
                  <a:gd name="connsiteX3" fmla="*/ 1246 w 412785"/>
                  <a:gd name="connsiteY3" fmla="*/ 562578 h 618775"/>
                  <a:gd name="connsiteX4" fmla="*/ 5532 w 412785"/>
                  <a:gd name="connsiteY4" fmla="*/ 504951 h 618775"/>
                  <a:gd name="connsiteX5" fmla="*/ 82113 w 412785"/>
                  <a:gd name="connsiteY5" fmla="*/ 391033 h 618775"/>
                  <a:gd name="connsiteX6" fmla="*/ 95067 w 412785"/>
                  <a:gd name="connsiteY6" fmla="*/ 367506 h 618775"/>
                  <a:gd name="connsiteX7" fmla="*/ 95067 w 412785"/>
                  <a:gd name="connsiteY7" fmla="*/ 284638 h 618775"/>
                  <a:gd name="connsiteX8" fmla="*/ 85066 w 412785"/>
                  <a:gd name="connsiteY8" fmla="*/ 263493 h 618775"/>
                  <a:gd name="connsiteX9" fmla="*/ 32488 w 412785"/>
                  <a:gd name="connsiteY9" fmla="*/ 160908 h 618775"/>
                  <a:gd name="connsiteX10" fmla="*/ 69064 w 412785"/>
                  <a:gd name="connsiteY10" fmla="*/ 56515 h 618775"/>
                  <a:gd name="connsiteX11" fmla="*/ 253277 w 412785"/>
                  <a:gd name="connsiteY11" fmla="*/ 7651 h 618775"/>
                  <a:gd name="connsiteX12" fmla="*/ 368149 w 412785"/>
                  <a:gd name="connsiteY12" fmla="*/ 140334 h 618775"/>
                  <a:gd name="connsiteX13" fmla="*/ 377579 w 412785"/>
                  <a:gd name="connsiteY13" fmla="*/ 166147 h 618775"/>
                  <a:gd name="connsiteX14" fmla="*/ 394628 w 412785"/>
                  <a:gd name="connsiteY14" fmla="*/ 192436 h 618775"/>
                  <a:gd name="connsiteX15" fmla="*/ 399962 w 412785"/>
                  <a:gd name="connsiteY15" fmla="*/ 200056 h 618775"/>
                  <a:gd name="connsiteX16" fmla="*/ 403487 w 412785"/>
                  <a:gd name="connsiteY16" fmla="*/ 218058 h 618775"/>
                  <a:gd name="connsiteX17" fmla="*/ 388151 w 412785"/>
                  <a:gd name="connsiteY17" fmla="*/ 228917 h 618775"/>
                  <a:gd name="connsiteX18" fmla="*/ 385580 w 412785"/>
                  <a:gd name="connsiteY18" fmla="*/ 229679 h 618775"/>
                  <a:gd name="connsiteX19" fmla="*/ 380246 w 412785"/>
                  <a:gd name="connsiteY19" fmla="*/ 231203 h 618775"/>
                  <a:gd name="connsiteX20" fmla="*/ 368149 w 412785"/>
                  <a:gd name="connsiteY20" fmla="*/ 246252 h 618775"/>
                  <a:gd name="connsiteX21" fmla="*/ 368149 w 412785"/>
                  <a:gd name="connsiteY21" fmla="*/ 273780 h 618775"/>
                  <a:gd name="connsiteX22" fmla="*/ 368339 w 412785"/>
                  <a:gd name="connsiteY22" fmla="*/ 307403 h 618775"/>
                  <a:gd name="connsiteX23" fmla="*/ 362053 w 412785"/>
                  <a:gd name="connsiteY23" fmla="*/ 325596 h 618775"/>
                  <a:gd name="connsiteX24" fmla="*/ 341479 w 412785"/>
                  <a:gd name="connsiteY24" fmla="*/ 329406 h 618775"/>
                  <a:gd name="connsiteX25" fmla="*/ 286996 w 412785"/>
                  <a:gd name="connsiteY25" fmla="*/ 322167 h 618775"/>
                  <a:gd name="connsiteX26" fmla="*/ 270518 w 412785"/>
                  <a:gd name="connsiteY26" fmla="*/ 320166 h 618775"/>
                  <a:gd name="connsiteX27" fmla="*/ 260135 w 412785"/>
                  <a:gd name="connsiteY27" fmla="*/ 320452 h 618775"/>
                  <a:gd name="connsiteX28" fmla="*/ 258897 w 412785"/>
                  <a:gd name="connsiteY28" fmla="*/ 327882 h 618775"/>
                  <a:gd name="connsiteX29" fmla="*/ 258802 w 412785"/>
                  <a:gd name="connsiteY29" fmla="*/ 337788 h 618775"/>
                  <a:gd name="connsiteX30" fmla="*/ 259278 w 412785"/>
                  <a:gd name="connsiteY30" fmla="*/ 388556 h 618775"/>
                  <a:gd name="connsiteX31" fmla="*/ 265184 w 412785"/>
                  <a:gd name="connsiteY31" fmla="*/ 400653 h 618775"/>
                  <a:gd name="connsiteX32" fmla="*/ 379198 w 412785"/>
                  <a:gd name="connsiteY32" fmla="*/ 526859 h 618775"/>
                  <a:gd name="connsiteX33" fmla="*/ 408916 w 412785"/>
                  <a:gd name="connsiteY33" fmla="*/ 586390 h 618775"/>
                  <a:gd name="connsiteX34" fmla="*/ 410249 w 412785"/>
                  <a:gd name="connsiteY34" fmla="*/ 610203 h 618775"/>
                  <a:gd name="connsiteX35" fmla="*/ 385294 w 412785"/>
                  <a:gd name="connsiteY35" fmla="*/ 618490 h 618775"/>
                  <a:gd name="connsiteX36" fmla="*/ 256897 w 412785"/>
                  <a:gd name="connsiteY36" fmla="*/ 618490 h 618775"/>
                  <a:gd name="connsiteX37" fmla="*/ 159647 w 412785"/>
                  <a:gd name="connsiteY37" fmla="*/ 618490 h 618775"/>
                  <a:gd name="connsiteX38" fmla="*/ 27344 w 412785"/>
                  <a:gd name="connsiteY38" fmla="*/ 618775 h 618775"/>
                  <a:gd name="connsiteX39" fmla="*/ 26868 w 412785"/>
                  <a:gd name="connsiteY39" fmla="*/ 618680 h 618775"/>
                  <a:gd name="connsiteX40" fmla="*/ 20296 w 412785"/>
                  <a:gd name="connsiteY40" fmla="*/ 598011 h 618775"/>
                  <a:gd name="connsiteX41" fmla="*/ 27344 w 412785"/>
                  <a:gd name="connsiteY41" fmla="*/ 598582 h 618775"/>
                  <a:gd name="connsiteX42" fmla="*/ 159837 w 412785"/>
                  <a:gd name="connsiteY42" fmla="*/ 598297 h 618775"/>
                  <a:gd name="connsiteX43" fmla="*/ 256992 w 412785"/>
                  <a:gd name="connsiteY43" fmla="*/ 598297 h 618775"/>
                  <a:gd name="connsiteX44" fmla="*/ 385389 w 412785"/>
                  <a:gd name="connsiteY44" fmla="*/ 598297 h 618775"/>
                  <a:gd name="connsiteX45" fmla="*/ 392057 w 412785"/>
                  <a:gd name="connsiteY45" fmla="*/ 598106 h 618775"/>
                  <a:gd name="connsiteX46" fmla="*/ 390533 w 412785"/>
                  <a:gd name="connsiteY46" fmla="*/ 594106 h 618775"/>
                  <a:gd name="connsiteX47" fmla="*/ 362529 w 412785"/>
                  <a:gd name="connsiteY47" fmla="*/ 537717 h 618775"/>
                  <a:gd name="connsiteX48" fmla="*/ 251944 w 412785"/>
                  <a:gd name="connsiteY48" fmla="*/ 415512 h 618775"/>
                  <a:gd name="connsiteX49" fmla="*/ 239466 w 412785"/>
                  <a:gd name="connsiteY49" fmla="*/ 389604 h 618775"/>
                  <a:gd name="connsiteX50" fmla="*/ 238990 w 412785"/>
                  <a:gd name="connsiteY50" fmla="*/ 337407 h 618775"/>
                  <a:gd name="connsiteX51" fmla="*/ 239085 w 412785"/>
                  <a:gd name="connsiteY51" fmla="*/ 327596 h 618775"/>
                  <a:gd name="connsiteX52" fmla="*/ 247181 w 412785"/>
                  <a:gd name="connsiteY52" fmla="*/ 305308 h 618775"/>
                  <a:gd name="connsiteX53" fmla="*/ 273280 w 412785"/>
                  <a:gd name="connsiteY53" fmla="*/ 300259 h 618775"/>
                  <a:gd name="connsiteX54" fmla="*/ 289663 w 412785"/>
                  <a:gd name="connsiteY54" fmla="*/ 302259 h 618775"/>
                  <a:gd name="connsiteX55" fmla="*/ 344908 w 412785"/>
                  <a:gd name="connsiteY55" fmla="*/ 309689 h 618775"/>
                  <a:gd name="connsiteX56" fmla="*/ 348432 w 412785"/>
                  <a:gd name="connsiteY56" fmla="*/ 310070 h 618775"/>
                  <a:gd name="connsiteX57" fmla="*/ 348432 w 412785"/>
                  <a:gd name="connsiteY57" fmla="*/ 308070 h 618775"/>
                  <a:gd name="connsiteX58" fmla="*/ 348242 w 412785"/>
                  <a:gd name="connsiteY58" fmla="*/ 273780 h 618775"/>
                  <a:gd name="connsiteX59" fmla="*/ 348242 w 412785"/>
                  <a:gd name="connsiteY59" fmla="*/ 246633 h 618775"/>
                  <a:gd name="connsiteX60" fmla="*/ 376531 w 412785"/>
                  <a:gd name="connsiteY60" fmla="*/ 211582 h 618775"/>
                  <a:gd name="connsiteX61" fmla="*/ 379103 w 412785"/>
                  <a:gd name="connsiteY61" fmla="*/ 210819 h 618775"/>
                  <a:gd name="connsiteX62" fmla="*/ 382341 w 412785"/>
                  <a:gd name="connsiteY62" fmla="*/ 209772 h 618775"/>
                  <a:gd name="connsiteX63" fmla="*/ 378341 w 412785"/>
                  <a:gd name="connsiteY63" fmla="*/ 204057 h 618775"/>
                  <a:gd name="connsiteX64" fmla="*/ 360053 w 412785"/>
                  <a:gd name="connsiteY64" fmla="*/ 175767 h 618775"/>
                  <a:gd name="connsiteX65" fmla="*/ 348242 w 412785"/>
                  <a:gd name="connsiteY65" fmla="*/ 142430 h 618775"/>
                  <a:gd name="connsiteX66" fmla="*/ 247943 w 412785"/>
                  <a:gd name="connsiteY66" fmla="*/ 27082 h 618775"/>
                  <a:gd name="connsiteX67" fmla="*/ 84113 w 412785"/>
                  <a:gd name="connsiteY67" fmla="*/ 70040 h 618775"/>
                  <a:gd name="connsiteX68" fmla="*/ 52490 w 412785"/>
                  <a:gd name="connsiteY68" fmla="*/ 159766 h 618775"/>
                  <a:gd name="connsiteX69" fmla="*/ 98210 w 412785"/>
                  <a:gd name="connsiteY69" fmla="*/ 248539 h 618775"/>
                  <a:gd name="connsiteX70" fmla="*/ 115165 w 412785"/>
                  <a:gd name="connsiteY70" fmla="*/ 285400 h 618775"/>
                  <a:gd name="connsiteX71" fmla="*/ 115165 w 412785"/>
                  <a:gd name="connsiteY71" fmla="*/ 366839 h 618775"/>
                  <a:gd name="connsiteX72" fmla="*/ 93734 w 412785"/>
                  <a:gd name="connsiteY72" fmla="*/ 407511 h 618775"/>
                  <a:gd name="connsiteX73" fmla="*/ 25344 w 412785"/>
                  <a:gd name="connsiteY73" fmla="*/ 508571 h 618775"/>
                  <a:gd name="connsiteX74" fmla="*/ 21344 w 412785"/>
                  <a:gd name="connsiteY74" fmla="*/ 563149 h 618775"/>
                  <a:gd name="connsiteX75" fmla="*/ 20105 w 412785"/>
                  <a:gd name="connsiteY75" fmla="*/ 594106 h 618775"/>
                  <a:gd name="connsiteX76" fmla="*/ 20296 w 412785"/>
                  <a:gd name="connsiteY76" fmla="*/ 598011 h 618775"/>
                  <a:gd name="connsiteX77" fmla="*/ 20296 w 412785"/>
                  <a:gd name="connsiteY77" fmla="*/ 598011 h 61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12785" h="618775">
                    <a:moveTo>
                      <a:pt x="26868" y="618680"/>
                    </a:moveTo>
                    <a:cubicBezTo>
                      <a:pt x="19820" y="618680"/>
                      <a:pt x="11247" y="617823"/>
                      <a:pt x="5532" y="611632"/>
                    </a:cubicBezTo>
                    <a:cubicBezTo>
                      <a:pt x="1341" y="607155"/>
                      <a:pt x="-469" y="600964"/>
                      <a:pt x="103" y="592677"/>
                    </a:cubicBezTo>
                    <a:cubicBezTo>
                      <a:pt x="770" y="582771"/>
                      <a:pt x="1055" y="572484"/>
                      <a:pt x="1246" y="562578"/>
                    </a:cubicBezTo>
                    <a:cubicBezTo>
                      <a:pt x="1722" y="543718"/>
                      <a:pt x="2198" y="524097"/>
                      <a:pt x="5532" y="504951"/>
                    </a:cubicBezTo>
                    <a:cubicBezTo>
                      <a:pt x="13628" y="459517"/>
                      <a:pt x="39346" y="421227"/>
                      <a:pt x="82113" y="391033"/>
                    </a:cubicBezTo>
                    <a:cubicBezTo>
                      <a:pt x="92114" y="383984"/>
                      <a:pt x="95543" y="377888"/>
                      <a:pt x="95067" y="367506"/>
                    </a:cubicBezTo>
                    <a:cubicBezTo>
                      <a:pt x="94115" y="342265"/>
                      <a:pt x="94115" y="315214"/>
                      <a:pt x="95067" y="284638"/>
                    </a:cubicBezTo>
                    <a:cubicBezTo>
                      <a:pt x="95353" y="275780"/>
                      <a:pt x="92591" y="270065"/>
                      <a:pt x="85066" y="263493"/>
                    </a:cubicBezTo>
                    <a:cubicBezTo>
                      <a:pt x="53729" y="236347"/>
                      <a:pt x="35060" y="199961"/>
                      <a:pt x="32488" y="160908"/>
                    </a:cubicBezTo>
                    <a:cubicBezTo>
                      <a:pt x="30011" y="122999"/>
                      <a:pt x="42965" y="85947"/>
                      <a:pt x="69064" y="56515"/>
                    </a:cubicBezTo>
                    <a:cubicBezTo>
                      <a:pt x="113260" y="6794"/>
                      <a:pt x="183840" y="-11970"/>
                      <a:pt x="253277" y="7651"/>
                    </a:cubicBezTo>
                    <a:cubicBezTo>
                      <a:pt x="315666" y="25177"/>
                      <a:pt x="361862" y="78517"/>
                      <a:pt x="368149" y="140334"/>
                    </a:cubicBezTo>
                    <a:cubicBezTo>
                      <a:pt x="369101" y="149574"/>
                      <a:pt x="374054" y="159480"/>
                      <a:pt x="377579" y="166147"/>
                    </a:cubicBezTo>
                    <a:cubicBezTo>
                      <a:pt x="382436" y="175101"/>
                      <a:pt x="388342" y="183483"/>
                      <a:pt x="394628" y="192436"/>
                    </a:cubicBezTo>
                    <a:lnTo>
                      <a:pt x="399962" y="200056"/>
                    </a:lnTo>
                    <a:cubicBezTo>
                      <a:pt x="404439" y="206533"/>
                      <a:pt x="405677" y="212629"/>
                      <a:pt x="403487" y="218058"/>
                    </a:cubicBezTo>
                    <a:cubicBezTo>
                      <a:pt x="401296" y="223583"/>
                      <a:pt x="396152" y="227202"/>
                      <a:pt x="388151" y="228917"/>
                    </a:cubicBezTo>
                    <a:cubicBezTo>
                      <a:pt x="387294" y="229108"/>
                      <a:pt x="386437" y="229393"/>
                      <a:pt x="385580" y="229679"/>
                    </a:cubicBezTo>
                    <a:cubicBezTo>
                      <a:pt x="383865" y="230250"/>
                      <a:pt x="382055" y="230917"/>
                      <a:pt x="380246" y="231203"/>
                    </a:cubicBezTo>
                    <a:cubicBezTo>
                      <a:pt x="371006" y="233013"/>
                      <a:pt x="367958" y="236823"/>
                      <a:pt x="368149" y="246252"/>
                    </a:cubicBezTo>
                    <a:cubicBezTo>
                      <a:pt x="368244" y="255397"/>
                      <a:pt x="368244" y="264636"/>
                      <a:pt x="368149" y="273780"/>
                    </a:cubicBezTo>
                    <a:cubicBezTo>
                      <a:pt x="368054" y="285019"/>
                      <a:pt x="368054" y="296259"/>
                      <a:pt x="368339" y="307403"/>
                    </a:cubicBezTo>
                    <a:cubicBezTo>
                      <a:pt x="368435" y="312737"/>
                      <a:pt x="367958" y="320357"/>
                      <a:pt x="362053" y="325596"/>
                    </a:cubicBezTo>
                    <a:cubicBezTo>
                      <a:pt x="355957" y="330930"/>
                      <a:pt x="347956" y="330358"/>
                      <a:pt x="341479" y="329406"/>
                    </a:cubicBezTo>
                    <a:cubicBezTo>
                      <a:pt x="323477" y="326548"/>
                      <a:pt x="304903" y="324262"/>
                      <a:pt x="286996" y="322167"/>
                    </a:cubicBezTo>
                    <a:lnTo>
                      <a:pt x="270518" y="320166"/>
                    </a:lnTo>
                    <a:cubicBezTo>
                      <a:pt x="261945" y="319119"/>
                      <a:pt x="260135" y="320452"/>
                      <a:pt x="260135" y="320452"/>
                    </a:cubicBezTo>
                    <a:cubicBezTo>
                      <a:pt x="260135" y="320452"/>
                      <a:pt x="258992" y="321691"/>
                      <a:pt x="258897" y="327882"/>
                    </a:cubicBezTo>
                    <a:lnTo>
                      <a:pt x="258802" y="337788"/>
                    </a:lnTo>
                    <a:cubicBezTo>
                      <a:pt x="258516" y="354457"/>
                      <a:pt x="258326" y="371792"/>
                      <a:pt x="259278" y="388556"/>
                    </a:cubicBezTo>
                    <a:cubicBezTo>
                      <a:pt x="259469" y="392652"/>
                      <a:pt x="262040" y="397891"/>
                      <a:pt x="265184" y="400653"/>
                    </a:cubicBezTo>
                    <a:cubicBezTo>
                      <a:pt x="303284" y="434848"/>
                      <a:pt x="346622" y="476662"/>
                      <a:pt x="379198" y="526859"/>
                    </a:cubicBezTo>
                    <a:cubicBezTo>
                      <a:pt x="391104" y="545147"/>
                      <a:pt x="399677" y="564578"/>
                      <a:pt x="408916" y="586390"/>
                    </a:cubicBezTo>
                    <a:cubicBezTo>
                      <a:pt x="412345" y="594582"/>
                      <a:pt x="414917" y="603154"/>
                      <a:pt x="410249" y="610203"/>
                    </a:cubicBezTo>
                    <a:cubicBezTo>
                      <a:pt x="405201" y="617823"/>
                      <a:pt x="395581" y="618490"/>
                      <a:pt x="385294" y="618490"/>
                    </a:cubicBezTo>
                    <a:cubicBezTo>
                      <a:pt x="342527" y="618490"/>
                      <a:pt x="299664" y="618490"/>
                      <a:pt x="256897" y="618490"/>
                    </a:cubicBezTo>
                    <a:lnTo>
                      <a:pt x="159647" y="618490"/>
                    </a:lnTo>
                    <a:cubicBezTo>
                      <a:pt x="115546" y="618394"/>
                      <a:pt x="71445" y="618394"/>
                      <a:pt x="27344" y="618775"/>
                    </a:cubicBezTo>
                    <a:cubicBezTo>
                      <a:pt x="27249" y="618680"/>
                      <a:pt x="27059" y="618680"/>
                      <a:pt x="26868" y="618680"/>
                    </a:cubicBezTo>
                    <a:close/>
                    <a:moveTo>
                      <a:pt x="20296" y="598011"/>
                    </a:moveTo>
                    <a:cubicBezTo>
                      <a:pt x="20582" y="598011"/>
                      <a:pt x="22296" y="598582"/>
                      <a:pt x="27344" y="598582"/>
                    </a:cubicBezTo>
                    <a:cubicBezTo>
                      <a:pt x="71445" y="598201"/>
                      <a:pt x="115641" y="598297"/>
                      <a:pt x="159837" y="598297"/>
                    </a:cubicBezTo>
                    <a:lnTo>
                      <a:pt x="256992" y="598297"/>
                    </a:lnTo>
                    <a:cubicBezTo>
                      <a:pt x="299759" y="598297"/>
                      <a:pt x="342527" y="598297"/>
                      <a:pt x="385389" y="598297"/>
                    </a:cubicBezTo>
                    <a:cubicBezTo>
                      <a:pt x="388437" y="598297"/>
                      <a:pt x="390533" y="598201"/>
                      <a:pt x="392057" y="598106"/>
                    </a:cubicBezTo>
                    <a:cubicBezTo>
                      <a:pt x="391676" y="597058"/>
                      <a:pt x="391199" y="595820"/>
                      <a:pt x="390533" y="594106"/>
                    </a:cubicBezTo>
                    <a:cubicBezTo>
                      <a:pt x="381674" y="573246"/>
                      <a:pt x="373483" y="554577"/>
                      <a:pt x="362529" y="537717"/>
                    </a:cubicBezTo>
                    <a:cubicBezTo>
                      <a:pt x="331192" y="489521"/>
                      <a:pt x="288996" y="448944"/>
                      <a:pt x="251944" y="415512"/>
                    </a:cubicBezTo>
                    <a:cubicBezTo>
                      <a:pt x="244991" y="409321"/>
                      <a:pt x="239942" y="398843"/>
                      <a:pt x="239466" y="389604"/>
                    </a:cubicBezTo>
                    <a:cubicBezTo>
                      <a:pt x="238418" y="372173"/>
                      <a:pt x="238704" y="354457"/>
                      <a:pt x="238990" y="337407"/>
                    </a:cubicBezTo>
                    <a:lnTo>
                      <a:pt x="239085" y="327596"/>
                    </a:lnTo>
                    <a:cubicBezTo>
                      <a:pt x="239180" y="321024"/>
                      <a:pt x="240038" y="311499"/>
                      <a:pt x="247181" y="305308"/>
                    </a:cubicBezTo>
                    <a:cubicBezTo>
                      <a:pt x="254516" y="298831"/>
                      <a:pt x="264993" y="299211"/>
                      <a:pt x="273280" y="300259"/>
                    </a:cubicBezTo>
                    <a:lnTo>
                      <a:pt x="289663" y="302259"/>
                    </a:lnTo>
                    <a:cubicBezTo>
                      <a:pt x="307760" y="304450"/>
                      <a:pt x="326525" y="306736"/>
                      <a:pt x="344908" y="309689"/>
                    </a:cubicBezTo>
                    <a:cubicBezTo>
                      <a:pt x="346527" y="309975"/>
                      <a:pt x="347670" y="310070"/>
                      <a:pt x="348432" y="310070"/>
                    </a:cubicBezTo>
                    <a:cubicBezTo>
                      <a:pt x="348432" y="309594"/>
                      <a:pt x="348432" y="308927"/>
                      <a:pt x="348432" y="308070"/>
                    </a:cubicBezTo>
                    <a:cubicBezTo>
                      <a:pt x="348146" y="296640"/>
                      <a:pt x="348242" y="285210"/>
                      <a:pt x="348242" y="273780"/>
                    </a:cubicBezTo>
                    <a:cubicBezTo>
                      <a:pt x="348337" y="264731"/>
                      <a:pt x="348337" y="255682"/>
                      <a:pt x="348242" y="246633"/>
                    </a:cubicBezTo>
                    <a:cubicBezTo>
                      <a:pt x="347956" y="227393"/>
                      <a:pt x="357767" y="215296"/>
                      <a:pt x="376531" y="211582"/>
                    </a:cubicBezTo>
                    <a:cubicBezTo>
                      <a:pt x="377388" y="211391"/>
                      <a:pt x="378245" y="211105"/>
                      <a:pt x="379103" y="210819"/>
                    </a:cubicBezTo>
                    <a:cubicBezTo>
                      <a:pt x="380150" y="210439"/>
                      <a:pt x="381293" y="210058"/>
                      <a:pt x="382341" y="209772"/>
                    </a:cubicBezTo>
                    <a:lnTo>
                      <a:pt x="378341" y="204057"/>
                    </a:lnTo>
                    <a:cubicBezTo>
                      <a:pt x="371959" y="195008"/>
                      <a:pt x="365387" y="185769"/>
                      <a:pt x="360053" y="175767"/>
                    </a:cubicBezTo>
                    <a:cubicBezTo>
                      <a:pt x="355671" y="167576"/>
                      <a:pt x="349575" y="155289"/>
                      <a:pt x="348242" y="142430"/>
                    </a:cubicBezTo>
                    <a:cubicBezTo>
                      <a:pt x="342717" y="88709"/>
                      <a:pt x="302426" y="42417"/>
                      <a:pt x="247943" y="27082"/>
                    </a:cubicBezTo>
                    <a:cubicBezTo>
                      <a:pt x="186888" y="9937"/>
                      <a:pt x="122594" y="26701"/>
                      <a:pt x="84113" y="70040"/>
                    </a:cubicBezTo>
                    <a:cubicBezTo>
                      <a:pt x="61634" y="95376"/>
                      <a:pt x="50395" y="127190"/>
                      <a:pt x="52490" y="159766"/>
                    </a:cubicBezTo>
                    <a:cubicBezTo>
                      <a:pt x="54681" y="193484"/>
                      <a:pt x="70969" y="224916"/>
                      <a:pt x="98210" y="248539"/>
                    </a:cubicBezTo>
                    <a:cubicBezTo>
                      <a:pt x="110402" y="259016"/>
                      <a:pt x="115641" y="270446"/>
                      <a:pt x="115165" y="285400"/>
                    </a:cubicBezTo>
                    <a:cubicBezTo>
                      <a:pt x="114212" y="315499"/>
                      <a:pt x="114308" y="342169"/>
                      <a:pt x="115165" y="366839"/>
                    </a:cubicBezTo>
                    <a:cubicBezTo>
                      <a:pt x="115832" y="383984"/>
                      <a:pt x="109164" y="396557"/>
                      <a:pt x="93734" y="407511"/>
                    </a:cubicBezTo>
                    <a:cubicBezTo>
                      <a:pt x="55443" y="434466"/>
                      <a:pt x="32488" y="468471"/>
                      <a:pt x="25344" y="508571"/>
                    </a:cubicBezTo>
                    <a:cubicBezTo>
                      <a:pt x="22201" y="526288"/>
                      <a:pt x="21725" y="544194"/>
                      <a:pt x="21344" y="563149"/>
                    </a:cubicBezTo>
                    <a:cubicBezTo>
                      <a:pt x="21058" y="573246"/>
                      <a:pt x="20867" y="583723"/>
                      <a:pt x="20105" y="594106"/>
                    </a:cubicBezTo>
                    <a:cubicBezTo>
                      <a:pt x="19820" y="596677"/>
                      <a:pt x="20105" y="597725"/>
                      <a:pt x="20296" y="598011"/>
                    </a:cubicBezTo>
                    <a:cubicBezTo>
                      <a:pt x="20201" y="598011"/>
                      <a:pt x="20296" y="598011"/>
                      <a:pt x="20296" y="598011"/>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52" name="Freeform: Shape 51">
                <a:extLst>
                  <a:ext uri="{FF2B5EF4-FFF2-40B4-BE49-F238E27FC236}">
                    <a16:creationId xmlns:a16="http://schemas.microsoft.com/office/drawing/2014/main" id="{0F0993ED-FDA8-4FF9-AACD-94509816734A}"/>
                  </a:ext>
                </a:extLst>
              </p:cNvPr>
              <p:cNvSpPr/>
              <p:nvPr/>
            </p:nvSpPr>
            <p:spPr>
              <a:xfrm>
                <a:off x="660864" y="3723360"/>
                <a:ext cx="158734" cy="73600"/>
              </a:xfrm>
              <a:custGeom>
                <a:avLst/>
                <a:gdLst>
                  <a:gd name="connsiteX0" fmla="*/ 140065 w 158734"/>
                  <a:gd name="connsiteY0" fmla="*/ 71409 h 73600"/>
                  <a:gd name="connsiteX1" fmla="*/ 129683 w 158734"/>
                  <a:gd name="connsiteY1" fmla="*/ 68838 h 73600"/>
                  <a:gd name="connsiteX2" fmla="*/ 15383 w 158734"/>
                  <a:gd name="connsiteY2" fmla="*/ 29785 h 73600"/>
                  <a:gd name="connsiteX3" fmla="*/ 1191 w 158734"/>
                  <a:gd name="connsiteY3" fmla="*/ 10259 h 73600"/>
                  <a:gd name="connsiteX4" fmla="*/ 26718 w 158734"/>
                  <a:gd name="connsiteY4" fmla="*/ 2163 h 73600"/>
                  <a:gd name="connsiteX5" fmla="*/ 144828 w 158734"/>
                  <a:gd name="connsiteY5" fmla="*/ 42358 h 73600"/>
                  <a:gd name="connsiteX6" fmla="*/ 157686 w 158734"/>
                  <a:gd name="connsiteY6" fmla="*/ 59408 h 73600"/>
                  <a:gd name="connsiteX7" fmla="*/ 143018 w 158734"/>
                  <a:gd name="connsiteY7" fmla="*/ 73600 h 73600"/>
                  <a:gd name="connsiteX8" fmla="*/ 140065 w 158734"/>
                  <a:gd name="connsiteY8" fmla="*/ 71409 h 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34" h="73600">
                    <a:moveTo>
                      <a:pt x="140065" y="71409"/>
                    </a:moveTo>
                    <a:cubicBezTo>
                      <a:pt x="136636" y="70552"/>
                      <a:pt x="133017" y="69981"/>
                      <a:pt x="129683" y="68838"/>
                    </a:cubicBezTo>
                    <a:cubicBezTo>
                      <a:pt x="91583" y="55884"/>
                      <a:pt x="53483" y="42739"/>
                      <a:pt x="15383" y="29785"/>
                    </a:cubicBezTo>
                    <a:cubicBezTo>
                      <a:pt x="5191" y="26356"/>
                      <a:pt x="-3191" y="21880"/>
                      <a:pt x="1191" y="10259"/>
                    </a:cubicBezTo>
                    <a:cubicBezTo>
                      <a:pt x="4905" y="258"/>
                      <a:pt x="13192" y="-2409"/>
                      <a:pt x="26718" y="2163"/>
                    </a:cubicBezTo>
                    <a:cubicBezTo>
                      <a:pt x="66151" y="15403"/>
                      <a:pt x="105585" y="28833"/>
                      <a:pt x="144828" y="42358"/>
                    </a:cubicBezTo>
                    <a:cubicBezTo>
                      <a:pt x="153114" y="45216"/>
                      <a:pt x="161782" y="49978"/>
                      <a:pt x="157686" y="59408"/>
                    </a:cubicBezTo>
                    <a:cubicBezTo>
                      <a:pt x="155210" y="65028"/>
                      <a:pt x="148066" y="68933"/>
                      <a:pt x="143018" y="73600"/>
                    </a:cubicBezTo>
                    <a:cubicBezTo>
                      <a:pt x="142161" y="72743"/>
                      <a:pt x="141113" y="72076"/>
                      <a:pt x="140065" y="71409"/>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53" name="Freeform: Shape 52">
                <a:extLst>
                  <a:ext uri="{FF2B5EF4-FFF2-40B4-BE49-F238E27FC236}">
                    <a16:creationId xmlns:a16="http://schemas.microsoft.com/office/drawing/2014/main" id="{C9FED4A1-992E-4835-B27C-B854E1EFB4BE}"/>
                  </a:ext>
                </a:extLst>
              </p:cNvPr>
              <p:cNvSpPr/>
              <p:nvPr/>
            </p:nvSpPr>
            <p:spPr>
              <a:xfrm>
                <a:off x="629612" y="3764961"/>
                <a:ext cx="125319" cy="102484"/>
              </a:xfrm>
              <a:custGeom>
                <a:avLst/>
                <a:gdLst>
                  <a:gd name="connsiteX0" fmla="*/ 111691 w 125319"/>
                  <a:gd name="connsiteY0" fmla="*/ 102484 h 102484"/>
                  <a:gd name="connsiteX1" fmla="*/ 95879 w 125319"/>
                  <a:gd name="connsiteY1" fmla="*/ 94293 h 102484"/>
                  <a:gd name="connsiteX2" fmla="*/ 8440 w 125319"/>
                  <a:gd name="connsiteY2" fmla="*/ 28475 h 102484"/>
                  <a:gd name="connsiteX3" fmla="*/ 4820 w 125319"/>
                  <a:gd name="connsiteY3" fmla="*/ 5330 h 102484"/>
                  <a:gd name="connsiteX4" fmla="*/ 28347 w 125319"/>
                  <a:gd name="connsiteY4" fmla="*/ 5615 h 102484"/>
                  <a:gd name="connsiteX5" fmla="*/ 118549 w 125319"/>
                  <a:gd name="connsiteY5" fmla="*/ 74100 h 102484"/>
                  <a:gd name="connsiteX6" fmla="*/ 125121 w 125319"/>
                  <a:gd name="connsiteY6" fmla="*/ 90483 h 102484"/>
                  <a:gd name="connsiteX7" fmla="*/ 111691 w 125319"/>
                  <a:gd name="connsiteY7" fmla="*/ 102484 h 10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19" h="102484">
                    <a:moveTo>
                      <a:pt x="111691" y="102484"/>
                    </a:moveTo>
                    <a:cubicBezTo>
                      <a:pt x="105023" y="99056"/>
                      <a:pt x="99880" y="97246"/>
                      <a:pt x="95879" y="94293"/>
                    </a:cubicBezTo>
                    <a:cubicBezTo>
                      <a:pt x="66637" y="72481"/>
                      <a:pt x="37586" y="50383"/>
                      <a:pt x="8440" y="28475"/>
                    </a:cubicBezTo>
                    <a:cubicBezTo>
                      <a:pt x="-704" y="21617"/>
                      <a:pt x="-3181" y="14092"/>
                      <a:pt x="4820" y="5330"/>
                    </a:cubicBezTo>
                    <a:cubicBezTo>
                      <a:pt x="12631" y="-3338"/>
                      <a:pt x="20727" y="-100"/>
                      <a:pt x="28347" y="5615"/>
                    </a:cubicBezTo>
                    <a:cubicBezTo>
                      <a:pt x="58541" y="28285"/>
                      <a:pt x="88926" y="50764"/>
                      <a:pt x="118549" y="74100"/>
                    </a:cubicBezTo>
                    <a:cubicBezTo>
                      <a:pt x="122930" y="77624"/>
                      <a:pt x="126169" y="85435"/>
                      <a:pt x="125121" y="90483"/>
                    </a:cubicBezTo>
                    <a:cubicBezTo>
                      <a:pt x="124264" y="94865"/>
                      <a:pt x="116739" y="98293"/>
                      <a:pt x="111691" y="10248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54" name="Freeform: Shape 53">
                <a:extLst>
                  <a:ext uri="{FF2B5EF4-FFF2-40B4-BE49-F238E27FC236}">
                    <a16:creationId xmlns:a16="http://schemas.microsoft.com/office/drawing/2014/main" id="{745CC732-302D-4164-ACDD-FDA3C129D916}"/>
                  </a:ext>
                </a:extLst>
              </p:cNvPr>
              <p:cNvSpPr/>
              <p:nvPr/>
            </p:nvSpPr>
            <p:spPr>
              <a:xfrm>
                <a:off x="678107" y="3681169"/>
                <a:ext cx="140468" cy="29216"/>
              </a:xfrm>
              <a:custGeom>
                <a:avLst/>
                <a:gdLst>
                  <a:gd name="connsiteX0" fmla="*/ 69863 w 140468"/>
                  <a:gd name="connsiteY0" fmla="*/ 29114 h 29216"/>
                  <a:gd name="connsiteX1" fmla="*/ 19571 w 140468"/>
                  <a:gd name="connsiteY1" fmla="*/ 29019 h 29216"/>
                  <a:gd name="connsiteX2" fmla="*/ 140 w 140468"/>
                  <a:gd name="connsiteY2" fmla="*/ 15779 h 29216"/>
                  <a:gd name="connsiteX3" fmla="*/ 14047 w 140468"/>
                  <a:gd name="connsiteY3" fmla="*/ 158 h 29216"/>
                  <a:gd name="connsiteX4" fmla="*/ 125489 w 140468"/>
                  <a:gd name="connsiteY4" fmla="*/ 63 h 29216"/>
                  <a:gd name="connsiteX5" fmla="*/ 140444 w 140468"/>
                  <a:gd name="connsiteY5" fmla="*/ 12731 h 29216"/>
                  <a:gd name="connsiteX6" fmla="*/ 124156 w 140468"/>
                  <a:gd name="connsiteY6" fmla="*/ 28733 h 29216"/>
                  <a:gd name="connsiteX7" fmla="*/ 69863 w 140468"/>
                  <a:gd name="connsiteY7" fmla="*/ 28923 h 29216"/>
                  <a:gd name="connsiteX8" fmla="*/ 69863 w 140468"/>
                  <a:gd name="connsiteY8" fmla="*/ 29114 h 2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68" h="29216">
                    <a:moveTo>
                      <a:pt x="69863" y="29114"/>
                    </a:moveTo>
                    <a:cubicBezTo>
                      <a:pt x="53099" y="29114"/>
                      <a:pt x="36335" y="29399"/>
                      <a:pt x="19571" y="29019"/>
                    </a:cubicBezTo>
                    <a:cubicBezTo>
                      <a:pt x="9951" y="28828"/>
                      <a:pt x="1283" y="26256"/>
                      <a:pt x="140" y="15779"/>
                    </a:cubicBezTo>
                    <a:cubicBezTo>
                      <a:pt x="-812" y="6635"/>
                      <a:pt x="2998" y="158"/>
                      <a:pt x="14047" y="158"/>
                    </a:cubicBezTo>
                    <a:cubicBezTo>
                      <a:pt x="51194" y="-33"/>
                      <a:pt x="88342" y="-33"/>
                      <a:pt x="125489" y="63"/>
                    </a:cubicBezTo>
                    <a:cubicBezTo>
                      <a:pt x="134538" y="63"/>
                      <a:pt x="139967" y="4254"/>
                      <a:pt x="140444" y="12731"/>
                    </a:cubicBezTo>
                    <a:cubicBezTo>
                      <a:pt x="140920" y="22827"/>
                      <a:pt x="134443" y="28352"/>
                      <a:pt x="124156" y="28733"/>
                    </a:cubicBezTo>
                    <a:cubicBezTo>
                      <a:pt x="106058" y="29399"/>
                      <a:pt x="87961" y="28923"/>
                      <a:pt x="69863" y="28923"/>
                    </a:cubicBezTo>
                    <a:cubicBezTo>
                      <a:pt x="69863" y="28923"/>
                      <a:pt x="69863" y="29019"/>
                      <a:pt x="69863" y="2911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grpSp>
      </p:grpSp>
      <p:sp>
        <p:nvSpPr>
          <p:cNvPr id="45" name="Rectangle: Rounded Corners 44">
            <a:extLst>
              <a:ext uri="{FF2B5EF4-FFF2-40B4-BE49-F238E27FC236}">
                <a16:creationId xmlns:a16="http://schemas.microsoft.com/office/drawing/2014/main" id="{7300F119-D2EC-49F0-85A3-A57BC72119C0}"/>
              </a:ext>
            </a:extLst>
          </p:cNvPr>
          <p:cNvSpPr/>
          <p:nvPr/>
        </p:nvSpPr>
        <p:spPr>
          <a:xfrm>
            <a:off x="535337" y="1161777"/>
            <a:ext cx="11134707" cy="743151"/>
          </a:xfrm>
          <a:prstGeom prst="roundRect">
            <a:avLst>
              <a:gd name="adj" fmla="val 24721"/>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45">
            <a:extLst>
              <a:ext uri="{FF2B5EF4-FFF2-40B4-BE49-F238E27FC236}">
                <a16:creationId xmlns:a16="http://schemas.microsoft.com/office/drawing/2014/main" id="{557D6367-7318-4F02-8571-9557A094D9A3}"/>
              </a:ext>
            </a:extLst>
          </p:cNvPr>
          <p:cNvSpPr/>
          <p:nvPr/>
        </p:nvSpPr>
        <p:spPr>
          <a:xfrm>
            <a:off x="1172039" y="1240348"/>
            <a:ext cx="10014431" cy="6091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8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ILD (Interstitial Lung Disease) is a broad term for a group of diffuse, parenchymal lung disorders including some types of pneumonitis</a:t>
            </a:r>
            <a:endParaRPr kumimoji="0" lang="en-US" sz="1867"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Footer Placeholder 2">
            <a:extLst>
              <a:ext uri="{FF2B5EF4-FFF2-40B4-BE49-F238E27FC236}">
                <a16:creationId xmlns:a16="http://schemas.microsoft.com/office/drawing/2014/main" id="{9C635B91-BAE4-4B3D-84F4-7D14EEEB45BA}"/>
              </a:ext>
            </a:extLst>
          </p:cNvPr>
          <p:cNvSpPr>
            <a:spLocks noGrp="1"/>
          </p:cNvSpPr>
          <p:nvPr>
            <p:ph type="ftr" sz="quarter" idx="10"/>
          </p:nvPr>
        </p:nvSpPr>
        <p:spPr>
          <a:xfrm>
            <a:off x="4425332" y="6130213"/>
            <a:ext cx="7639795" cy="411315"/>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ILD, interstitial lung disease.</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1. Wells AU et al. Thorax 2008; 2. Meyer KC.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Calibri" panose="020F0502020204030204" pitchFamily="34" charset="0"/>
              </a:rPr>
              <a:t>Transl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 Respir Med 2014; 3. Modi S et al. N Engl J Med 2020;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4. Kreuter M et al. Biomed Res Int 2015 5. Choi W et al. BMC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Calibri" panose="020F0502020204030204" pitchFamily="34" charset="0"/>
              </a:rPr>
              <a:t>Pulm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 Med. 2018</a:t>
            </a:r>
          </a:p>
        </p:txBody>
      </p:sp>
      <p:sp>
        <p:nvSpPr>
          <p:cNvPr id="47" name="Title 2">
            <a:extLst>
              <a:ext uri="{FF2B5EF4-FFF2-40B4-BE49-F238E27FC236}">
                <a16:creationId xmlns:a16="http://schemas.microsoft.com/office/drawing/2014/main" id="{F706E56F-ACB6-9E48-AA1D-EFA6E0E47269}"/>
              </a:ext>
            </a:extLst>
          </p:cNvPr>
          <p:cNvSpPr txBox="1">
            <a:spLocks/>
          </p:cNvSpPr>
          <p:nvPr/>
        </p:nvSpPr>
        <p:spPr bwMode="auto">
          <a:xfrm>
            <a:off x="535338" y="99338"/>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What is ILD?</a:t>
            </a:r>
            <a:endParaRPr kumimoji="0" lang="en-US" sz="3200" b="1" i="0" u="none" strike="noStrike" kern="1200" cap="none" spc="0" normalizeH="0" baseline="3000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10" name="Group 9">
            <a:extLst>
              <a:ext uri="{FF2B5EF4-FFF2-40B4-BE49-F238E27FC236}">
                <a16:creationId xmlns:a16="http://schemas.microsoft.com/office/drawing/2014/main" id="{EAEA7897-F6F6-A14B-9D96-010E8A478D62}"/>
              </a:ext>
            </a:extLst>
          </p:cNvPr>
          <p:cNvGrpSpPr/>
          <p:nvPr/>
        </p:nvGrpSpPr>
        <p:grpSpPr>
          <a:xfrm>
            <a:off x="4319029" y="2451928"/>
            <a:ext cx="3552504" cy="3197187"/>
            <a:chOff x="3239272" y="1838946"/>
            <a:chExt cx="2664378" cy="2397890"/>
          </a:xfrm>
        </p:grpSpPr>
        <p:sp>
          <p:nvSpPr>
            <p:cNvPr id="71" name="Rounded Rectangle 70">
              <a:extLst>
                <a:ext uri="{FF2B5EF4-FFF2-40B4-BE49-F238E27FC236}">
                  <a16:creationId xmlns:a16="http://schemas.microsoft.com/office/drawing/2014/main" id="{47448AEA-37B9-5741-9791-88DBBB9D8867}"/>
                </a:ext>
              </a:extLst>
            </p:cNvPr>
            <p:cNvSpPr/>
            <p:nvPr/>
          </p:nvSpPr>
          <p:spPr>
            <a:xfrm>
              <a:off x="4044026" y="1838946"/>
              <a:ext cx="1849304" cy="768544"/>
            </a:xfrm>
            <a:prstGeom prst="roundRect">
              <a:avLst/>
            </a:prstGeom>
            <a:solidFill>
              <a:srgbClr val="74AC6B">
                <a:alpha val="43922"/>
              </a:srgbClr>
            </a:solidFill>
            <a:ln>
              <a:solidFill>
                <a:schemeClr val="accent4">
                  <a:lumMod val="60000"/>
                  <a:lumOff val="40000"/>
                </a:schemeClr>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72" name="Rounded Rectangle 71">
              <a:extLst>
                <a:ext uri="{FF2B5EF4-FFF2-40B4-BE49-F238E27FC236}">
                  <a16:creationId xmlns:a16="http://schemas.microsoft.com/office/drawing/2014/main" id="{49370501-3836-3842-A217-9DE04783C58A}"/>
                </a:ext>
              </a:extLst>
            </p:cNvPr>
            <p:cNvSpPr/>
            <p:nvPr/>
          </p:nvSpPr>
          <p:spPr>
            <a:xfrm>
              <a:off x="3239272" y="1838946"/>
              <a:ext cx="756000" cy="768544"/>
            </a:xfrm>
            <a:prstGeom prst="roundRect">
              <a:avLst/>
            </a:prstGeom>
            <a:solidFill>
              <a:srgbClr val="74AC6B">
                <a:alpha val="43922"/>
              </a:srgbClr>
            </a:solidFill>
            <a:ln>
              <a:solidFill>
                <a:schemeClr val="accent4">
                  <a:lumMod val="60000"/>
                  <a:lumOff val="40000"/>
                </a:schemeClr>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25" name="Rectangle 24">
              <a:extLst>
                <a:ext uri="{FF2B5EF4-FFF2-40B4-BE49-F238E27FC236}">
                  <a16:creationId xmlns:a16="http://schemas.microsoft.com/office/drawing/2014/main" id="{57897270-8A83-4B77-905D-5EE90F0E05A6}"/>
                </a:ext>
              </a:extLst>
            </p:cNvPr>
            <p:cNvSpPr/>
            <p:nvPr/>
          </p:nvSpPr>
          <p:spPr>
            <a:xfrm>
              <a:off x="3282598" y="2751391"/>
              <a:ext cx="2621052" cy="14854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Inflammation or scarring of the lung interstitium</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2</a:t>
              </a:r>
              <a:endPar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Chest radiographic abnormalities</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1</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Changes in pulmonary function tests reflecting decreased lung volume</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1</a:t>
              </a:r>
              <a:endPar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Microscopic patterns of inflammation and fibrosis</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2</a:t>
              </a:r>
            </a:p>
          </p:txBody>
        </p:sp>
        <p:sp>
          <p:nvSpPr>
            <p:cNvPr id="28" name="TextBox 27">
              <a:extLst>
                <a:ext uri="{FF2B5EF4-FFF2-40B4-BE49-F238E27FC236}">
                  <a16:creationId xmlns:a16="http://schemas.microsoft.com/office/drawing/2014/main" id="{F48D56F2-8996-4644-9F9B-409FC5B4206A}"/>
                </a:ext>
              </a:extLst>
            </p:cNvPr>
            <p:cNvSpPr txBox="1"/>
            <p:nvPr/>
          </p:nvSpPr>
          <p:spPr>
            <a:xfrm>
              <a:off x="4110622" y="2077988"/>
              <a:ext cx="1589308"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Clinical signs</a:t>
              </a:r>
            </a:p>
          </p:txBody>
        </p:sp>
        <p:sp>
          <p:nvSpPr>
            <p:cNvPr id="56" name="Oval 55">
              <a:extLst>
                <a:ext uri="{FF2B5EF4-FFF2-40B4-BE49-F238E27FC236}">
                  <a16:creationId xmlns:a16="http://schemas.microsoft.com/office/drawing/2014/main" id="{68939119-71EF-4365-8DB7-F958BFAE979D}"/>
                </a:ext>
              </a:extLst>
            </p:cNvPr>
            <p:cNvSpPr/>
            <p:nvPr/>
          </p:nvSpPr>
          <p:spPr>
            <a:xfrm>
              <a:off x="3319000" y="1966026"/>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55" name="Group 54">
              <a:extLst>
                <a:ext uri="{FF2B5EF4-FFF2-40B4-BE49-F238E27FC236}">
                  <a16:creationId xmlns:a16="http://schemas.microsoft.com/office/drawing/2014/main" id="{ACC09C56-29BB-4631-948F-8AC69A375743}"/>
                </a:ext>
              </a:extLst>
            </p:cNvPr>
            <p:cNvGrpSpPr/>
            <p:nvPr/>
          </p:nvGrpSpPr>
          <p:grpSpPr>
            <a:xfrm>
              <a:off x="3441790" y="2031266"/>
              <a:ext cx="332326" cy="362421"/>
              <a:chOff x="215828" y="1843891"/>
              <a:chExt cx="604751" cy="659517"/>
            </a:xfrm>
            <a:solidFill>
              <a:schemeClr val="tx1"/>
            </a:solidFill>
          </p:grpSpPr>
          <p:sp>
            <p:nvSpPr>
              <p:cNvPr id="11" name="Freeform: Shape 10">
                <a:extLst>
                  <a:ext uri="{FF2B5EF4-FFF2-40B4-BE49-F238E27FC236}">
                    <a16:creationId xmlns:a16="http://schemas.microsoft.com/office/drawing/2014/main" id="{6DB6CD98-3CF1-4F6C-95F5-1B93DB392592}"/>
                  </a:ext>
                </a:extLst>
              </p:cNvPr>
              <p:cNvSpPr/>
              <p:nvPr/>
            </p:nvSpPr>
            <p:spPr>
              <a:xfrm>
                <a:off x="215828" y="2041387"/>
                <a:ext cx="259811" cy="462021"/>
              </a:xfrm>
              <a:custGeom>
                <a:avLst/>
                <a:gdLst>
                  <a:gd name="connsiteX0" fmla="*/ 115733 w 259811"/>
                  <a:gd name="connsiteY0" fmla="*/ 288088 h 462021"/>
                  <a:gd name="connsiteX1" fmla="*/ 151928 w 259811"/>
                  <a:gd name="connsiteY1" fmla="*/ 295613 h 462021"/>
                  <a:gd name="connsiteX2" fmla="*/ 192695 w 259811"/>
                  <a:gd name="connsiteY2" fmla="*/ 312377 h 462021"/>
                  <a:gd name="connsiteX3" fmla="*/ 213936 w 259811"/>
                  <a:gd name="connsiteY3" fmla="*/ 316759 h 462021"/>
                  <a:gd name="connsiteX4" fmla="*/ 243559 w 259811"/>
                  <a:gd name="connsiteY4" fmla="*/ 320378 h 462021"/>
                  <a:gd name="connsiteX5" fmla="*/ 255656 w 259811"/>
                  <a:gd name="connsiteY5" fmla="*/ 335618 h 462021"/>
                  <a:gd name="connsiteX6" fmla="*/ 210888 w 259811"/>
                  <a:gd name="connsiteY6" fmla="*/ 447727 h 462021"/>
                  <a:gd name="connsiteX7" fmla="*/ 208031 w 259811"/>
                  <a:gd name="connsiteY7" fmla="*/ 450299 h 462021"/>
                  <a:gd name="connsiteX8" fmla="*/ 194600 w 259811"/>
                  <a:gd name="connsiteY8" fmla="*/ 457443 h 462021"/>
                  <a:gd name="connsiteX9" fmla="*/ 189266 w 259811"/>
                  <a:gd name="connsiteY9" fmla="*/ 445251 h 462021"/>
                  <a:gd name="connsiteX10" fmla="*/ 174312 w 259811"/>
                  <a:gd name="connsiteY10" fmla="*/ 424486 h 462021"/>
                  <a:gd name="connsiteX11" fmla="*/ 150785 w 259811"/>
                  <a:gd name="connsiteY11" fmla="*/ 362478 h 462021"/>
                  <a:gd name="connsiteX12" fmla="*/ 150500 w 259811"/>
                  <a:gd name="connsiteY12" fmla="*/ 358002 h 462021"/>
                  <a:gd name="connsiteX13" fmla="*/ 147642 w 259811"/>
                  <a:gd name="connsiteY13" fmla="*/ 356668 h 462021"/>
                  <a:gd name="connsiteX14" fmla="*/ 142689 w 259811"/>
                  <a:gd name="connsiteY14" fmla="*/ 366670 h 462021"/>
                  <a:gd name="connsiteX15" fmla="*/ 142975 w 259811"/>
                  <a:gd name="connsiteY15" fmla="*/ 394482 h 462021"/>
                  <a:gd name="connsiteX16" fmla="*/ 141070 w 259811"/>
                  <a:gd name="connsiteY16" fmla="*/ 401722 h 462021"/>
                  <a:gd name="connsiteX17" fmla="*/ 133545 w 259811"/>
                  <a:gd name="connsiteY17" fmla="*/ 396197 h 462021"/>
                  <a:gd name="connsiteX18" fmla="*/ 119067 w 259811"/>
                  <a:gd name="connsiteY18" fmla="*/ 376385 h 462021"/>
                  <a:gd name="connsiteX19" fmla="*/ 112781 w 259811"/>
                  <a:gd name="connsiteY19" fmla="*/ 364669 h 462021"/>
                  <a:gd name="connsiteX20" fmla="*/ 112304 w 259811"/>
                  <a:gd name="connsiteY20" fmla="*/ 381338 h 462021"/>
                  <a:gd name="connsiteX21" fmla="*/ 127925 w 259811"/>
                  <a:gd name="connsiteY21" fmla="*/ 401817 h 462021"/>
                  <a:gd name="connsiteX22" fmla="*/ 139736 w 259811"/>
                  <a:gd name="connsiteY22" fmla="*/ 409437 h 462021"/>
                  <a:gd name="connsiteX23" fmla="*/ 156786 w 259811"/>
                  <a:gd name="connsiteY23" fmla="*/ 418295 h 462021"/>
                  <a:gd name="connsiteX24" fmla="*/ 169740 w 259811"/>
                  <a:gd name="connsiteY24" fmla="*/ 429725 h 462021"/>
                  <a:gd name="connsiteX25" fmla="*/ 182218 w 259811"/>
                  <a:gd name="connsiteY25" fmla="*/ 447537 h 462021"/>
                  <a:gd name="connsiteX26" fmla="*/ 172121 w 259811"/>
                  <a:gd name="connsiteY26" fmla="*/ 462015 h 462021"/>
                  <a:gd name="connsiteX27" fmla="*/ 72680 w 259811"/>
                  <a:gd name="connsiteY27" fmla="*/ 428201 h 462021"/>
                  <a:gd name="connsiteX28" fmla="*/ 36962 w 259811"/>
                  <a:gd name="connsiteY28" fmla="*/ 395911 h 462021"/>
                  <a:gd name="connsiteX29" fmla="*/ 35914 w 259811"/>
                  <a:gd name="connsiteY29" fmla="*/ 382672 h 462021"/>
                  <a:gd name="connsiteX30" fmla="*/ 48011 w 259811"/>
                  <a:gd name="connsiteY30" fmla="*/ 361907 h 462021"/>
                  <a:gd name="connsiteX31" fmla="*/ 63346 w 259811"/>
                  <a:gd name="connsiteY31" fmla="*/ 342476 h 462021"/>
                  <a:gd name="connsiteX32" fmla="*/ 69061 w 259811"/>
                  <a:gd name="connsiteY32" fmla="*/ 339619 h 462021"/>
                  <a:gd name="connsiteX33" fmla="*/ 105065 w 259811"/>
                  <a:gd name="connsiteY33" fmla="*/ 335237 h 462021"/>
                  <a:gd name="connsiteX34" fmla="*/ 118877 w 259811"/>
                  <a:gd name="connsiteY34" fmla="*/ 325331 h 462021"/>
                  <a:gd name="connsiteX35" fmla="*/ 90397 w 259811"/>
                  <a:gd name="connsiteY35" fmla="*/ 329332 h 462021"/>
                  <a:gd name="connsiteX36" fmla="*/ 89159 w 259811"/>
                  <a:gd name="connsiteY36" fmla="*/ 326665 h 462021"/>
                  <a:gd name="connsiteX37" fmla="*/ 95350 w 259811"/>
                  <a:gd name="connsiteY37" fmla="*/ 315425 h 462021"/>
                  <a:gd name="connsiteX38" fmla="*/ 97064 w 259811"/>
                  <a:gd name="connsiteY38" fmla="*/ 302185 h 462021"/>
                  <a:gd name="connsiteX39" fmla="*/ 91349 w 259811"/>
                  <a:gd name="connsiteY39" fmla="*/ 305900 h 462021"/>
                  <a:gd name="connsiteX40" fmla="*/ 67251 w 259811"/>
                  <a:gd name="connsiteY40" fmla="*/ 330570 h 462021"/>
                  <a:gd name="connsiteX41" fmla="*/ 40867 w 259811"/>
                  <a:gd name="connsiteY41" fmla="*/ 358764 h 462021"/>
                  <a:gd name="connsiteX42" fmla="*/ 27341 w 259811"/>
                  <a:gd name="connsiteY42" fmla="*/ 382291 h 462021"/>
                  <a:gd name="connsiteX43" fmla="*/ 4767 w 259811"/>
                  <a:gd name="connsiteY43" fmla="*/ 340381 h 462021"/>
                  <a:gd name="connsiteX44" fmla="*/ 11244 w 259811"/>
                  <a:gd name="connsiteY44" fmla="*/ 245893 h 462021"/>
                  <a:gd name="connsiteX45" fmla="*/ 87920 w 259811"/>
                  <a:gd name="connsiteY45" fmla="*/ 79967 h 462021"/>
                  <a:gd name="connsiteX46" fmla="*/ 92207 w 259811"/>
                  <a:gd name="connsiteY46" fmla="*/ 74538 h 462021"/>
                  <a:gd name="connsiteX47" fmla="*/ 102398 w 259811"/>
                  <a:gd name="connsiteY47" fmla="*/ 83015 h 462021"/>
                  <a:gd name="connsiteX48" fmla="*/ 115067 w 259811"/>
                  <a:gd name="connsiteY48" fmla="*/ 91683 h 462021"/>
                  <a:gd name="connsiteX49" fmla="*/ 131450 w 259811"/>
                  <a:gd name="connsiteY49" fmla="*/ 118543 h 462021"/>
                  <a:gd name="connsiteX50" fmla="*/ 125735 w 259811"/>
                  <a:gd name="connsiteY50" fmla="*/ 127497 h 462021"/>
                  <a:gd name="connsiteX51" fmla="*/ 115924 w 259811"/>
                  <a:gd name="connsiteY51" fmla="*/ 134450 h 462021"/>
                  <a:gd name="connsiteX52" fmla="*/ 117162 w 259811"/>
                  <a:gd name="connsiteY52" fmla="*/ 137974 h 462021"/>
                  <a:gd name="connsiteX53" fmla="*/ 129926 w 259811"/>
                  <a:gd name="connsiteY53" fmla="*/ 134164 h 462021"/>
                  <a:gd name="connsiteX54" fmla="*/ 136022 w 259811"/>
                  <a:gd name="connsiteY54" fmla="*/ 105875 h 462021"/>
                  <a:gd name="connsiteX55" fmla="*/ 155453 w 259811"/>
                  <a:gd name="connsiteY55" fmla="*/ 134736 h 462021"/>
                  <a:gd name="connsiteX56" fmla="*/ 159358 w 259811"/>
                  <a:gd name="connsiteY56" fmla="*/ 133593 h 462021"/>
                  <a:gd name="connsiteX57" fmla="*/ 156215 w 259811"/>
                  <a:gd name="connsiteY57" fmla="*/ 115495 h 462021"/>
                  <a:gd name="connsiteX58" fmla="*/ 131545 w 259811"/>
                  <a:gd name="connsiteY58" fmla="*/ 92064 h 462021"/>
                  <a:gd name="connsiteX59" fmla="*/ 101732 w 259811"/>
                  <a:gd name="connsiteY59" fmla="*/ 71299 h 462021"/>
                  <a:gd name="connsiteX60" fmla="*/ 99541 w 259811"/>
                  <a:gd name="connsiteY60" fmla="*/ 59774 h 462021"/>
                  <a:gd name="connsiteX61" fmla="*/ 138308 w 259811"/>
                  <a:gd name="connsiteY61" fmla="*/ 11387 h 462021"/>
                  <a:gd name="connsiteX62" fmla="*/ 205268 w 259811"/>
                  <a:gd name="connsiteY62" fmla="*/ 28437 h 462021"/>
                  <a:gd name="connsiteX63" fmla="*/ 238606 w 259811"/>
                  <a:gd name="connsiteY63" fmla="*/ 120734 h 462021"/>
                  <a:gd name="connsiteX64" fmla="*/ 235463 w 259811"/>
                  <a:gd name="connsiteY64" fmla="*/ 133402 h 462021"/>
                  <a:gd name="connsiteX65" fmla="*/ 201458 w 259811"/>
                  <a:gd name="connsiteY65" fmla="*/ 151500 h 462021"/>
                  <a:gd name="connsiteX66" fmla="*/ 152786 w 259811"/>
                  <a:gd name="connsiteY66" fmla="*/ 179122 h 462021"/>
                  <a:gd name="connsiteX67" fmla="*/ 106780 w 259811"/>
                  <a:gd name="connsiteY67" fmla="*/ 196744 h 462021"/>
                  <a:gd name="connsiteX68" fmla="*/ 100684 w 259811"/>
                  <a:gd name="connsiteY68" fmla="*/ 198934 h 462021"/>
                  <a:gd name="connsiteX69" fmla="*/ 129068 w 259811"/>
                  <a:gd name="connsiteY69" fmla="*/ 204173 h 462021"/>
                  <a:gd name="connsiteX70" fmla="*/ 156596 w 259811"/>
                  <a:gd name="connsiteY70" fmla="*/ 190552 h 462021"/>
                  <a:gd name="connsiteX71" fmla="*/ 144594 w 259811"/>
                  <a:gd name="connsiteY71" fmla="*/ 208078 h 462021"/>
                  <a:gd name="connsiteX72" fmla="*/ 133736 w 259811"/>
                  <a:gd name="connsiteY72" fmla="*/ 225033 h 462021"/>
                  <a:gd name="connsiteX73" fmla="*/ 137260 w 259811"/>
                  <a:gd name="connsiteY73" fmla="*/ 225890 h 462021"/>
                  <a:gd name="connsiteX74" fmla="*/ 165168 w 259811"/>
                  <a:gd name="connsiteY74" fmla="*/ 180837 h 462021"/>
                  <a:gd name="connsiteX75" fmla="*/ 182313 w 259811"/>
                  <a:gd name="connsiteY75" fmla="*/ 163692 h 462021"/>
                  <a:gd name="connsiteX76" fmla="*/ 199077 w 259811"/>
                  <a:gd name="connsiteY76" fmla="*/ 159406 h 462021"/>
                  <a:gd name="connsiteX77" fmla="*/ 236987 w 259811"/>
                  <a:gd name="connsiteY77" fmla="*/ 142546 h 462021"/>
                  <a:gd name="connsiteX78" fmla="*/ 243273 w 259811"/>
                  <a:gd name="connsiteY78" fmla="*/ 139117 h 462021"/>
                  <a:gd name="connsiteX79" fmla="*/ 258418 w 259811"/>
                  <a:gd name="connsiteY79" fmla="*/ 314473 h 462021"/>
                  <a:gd name="connsiteX80" fmla="*/ 205554 w 259811"/>
                  <a:gd name="connsiteY80" fmla="*/ 309234 h 462021"/>
                  <a:gd name="connsiteX81" fmla="*/ 180313 w 259811"/>
                  <a:gd name="connsiteY81" fmla="*/ 287993 h 462021"/>
                  <a:gd name="connsiteX82" fmla="*/ 169264 w 259811"/>
                  <a:gd name="connsiteY82" fmla="*/ 264466 h 462021"/>
                  <a:gd name="connsiteX83" fmla="*/ 142213 w 259811"/>
                  <a:gd name="connsiteY83" fmla="*/ 249893 h 462021"/>
                  <a:gd name="connsiteX84" fmla="*/ 132212 w 259811"/>
                  <a:gd name="connsiteY84" fmla="*/ 254465 h 462021"/>
                  <a:gd name="connsiteX85" fmla="*/ 133069 w 259811"/>
                  <a:gd name="connsiteY85" fmla="*/ 257418 h 462021"/>
                  <a:gd name="connsiteX86" fmla="*/ 138974 w 259811"/>
                  <a:gd name="connsiteY86" fmla="*/ 258180 h 462021"/>
                  <a:gd name="connsiteX87" fmla="*/ 169740 w 259811"/>
                  <a:gd name="connsiteY87" fmla="*/ 284374 h 462021"/>
                  <a:gd name="connsiteX88" fmla="*/ 159453 w 259811"/>
                  <a:gd name="connsiteY88" fmla="*/ 290374 h 462021"/>
                  <a:gd name="connsiteX89" fmla="*/ 143451 w 259811"/>
                  <a:gd name="connsiteY89" fmla="*/ 284183 h 462021"/>
                  <a:gd name="connsiteX90" fmla="*/ 126116 w 259811"/>
                  <a:gd name="connsiteY90" fmla="*/ 279230 h 462021"/>
                  <a:gd name="connsiteX91" fmla="*/ 114971 w 259811"/>
                  <a:gd name="connsiteY91" fmla="*/ 283040 h 462021"/>
                  <a:gd name="connsiteX92" fmla="*/ 115733 w 259811"/>
                  <a:gd name="connsiteY92" fmla="*/ 288088 h 46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59811" h="462021">
                    <a:moveTo>
                      <a:pt x="115733" y="288088"/>
                    </a:moveTo>
                    <a:cubicBezTo>
                      <a:pt x="130497" y="281611"/>
                      <a:pt x="140117" y="294946"/>
                      <a:pt x="151928" y="295613"/>
                    </a:cubicBezTo>
                    <a:cubicBezTo>
                      <a:pt x="168216" y="296661"/>
                      <a:pt x="180789" y="301328"/>
                      <a:pt x="192695" y="312377"/>
                    </a:cubicBezTo>
                    <a:cubicBezTo>
                      <a:pt x="197267" y="316568"/>
                      <a:pt x="206697" y="315711"/>
                      <a:pt x="213936" y="316759"/>
                    </a:cubicBezTo>
                    <a:cubicBezTo>
                      <a:pt x="223747" y="318092"/>
                      <a:pt x="233748" y="318568"/>
                      <a:pt x="243559" y="320378"/>
                    </a:cubicBezTo>
                    <a:cubicBezTo>
                      <a:pt x="251560" y="321807"/>
                      <a:pt x="256513" y="328189"/>
                      <a:pt x="255656" y="335618"/>
                    </a:cubicBezTo>
                    <a:cubicBezTo>
                      <a:pt x="250893" y="376957"/>
                      <a:pt x="242321" y="416962"/>
                      <a:pt x="210888" y="447727"/>
                    </a:cubicBezTo>
                    <a:cubicBezTo>
                      <a:pt x="209936" y="448585"/>
                      <a:pt x="209078" y="449632"/>
                      <a:pt x="208031" y="450299"/>
                    </a:cubicBezTo>
                    <a:cubicBezTo>
                      <a:pt x="203554" y="452776"/>
                      <a:pt x="199077" y="455062"/>
                      <a:pt x="194600" y="457443"/>
                    </a:cubicBezTo>
                    <a:cubicBezTo>
                      <a:pt x="192886" y="453347"/>
                      <a:pt x="191648" y="448966"/>
                      <a:pt x="189266" y="445251"/>
                    </a:cubicBezTo>
                    <a:cubicBezTo>
                      <a:pt x="184694" y="438012"/>
                      <a:pt x="180789" y="429630"/>
                      <a:pt x="174312" y="424486"/>
                    </a:cubicBezTo>
                    <a:cubicBezTo>
                      <a:pt x="153643" y="408294"/>
                      <a:pt x="143070" y="389053"/>
                      <a:pt x="150785" y="362478"/>
                    </a:cubicBezTo>
                    <a:cubicBezTo>
                      <a:pt x="151166" y="361145"/>
                      <a:pt x="150595" y="359526"/>
                      <a:pt x="150500" y="358002"/>
                    </a:cubicBezTo>
                    <a:cubicBezTo>
                      <a:pt x="149547" y="357526"/>
                      <a:pt x="148595" y="357145"/>
                      <a:pt x="147642" y="356668"/>
                    </a:cubicBezTo>
                    <a:cubicBezTo>
                      <a:pt x="145928" y="360002"/>
                      <a:pt x="142880" y="363241"/>
                      <a:pt x="142689" y="366670"/>
                    </a:cubicBezTo>
                    <a:cubicBezTo>
                      <a:pt x="142118" y="375909"/>
                      <a:pt x="142975" y="385243"/>
                      <a:pt x="142975" y="394482"/>
                    </a:cubicBezTo>
                    <a:cubicBezTo>
                      <a:pt x="142975" y="396959"/>
                      <a:pt x="141737" y="399340"/>
                      <a:pt x="141070" y="401722"/>
                    </a:cubicBezTo>
                    <a:cubicBezTo>
                      <a:pt x="138403" y="399816"/>
                      <a:pt x="133450" y="397912"/>
                      <a:pt x="133545" y="396197"/>
                    </a:cubicBezTo>
                    <a:cubicBezTo>
                      <a:pt x="133831" y="385434"/>
                      <a:pt x="128973" y="380005"/>
                      <a:pt x="119067" y="376385"/>
                    </a:cubicBezTo>
                    <a:cubicBezTo>
                      <a:pt x="115924" y="375242"/>
                      <a:pt x="114781" y="368765"/>
                      <a:pt x="112781" y="364669"/>
                    </a:cubicBezTo>
                    <a:cubicBezTo>
                      <a:pt x="105732" y="368194"/>
                      <a:pt x="104780" y="377147"/>
                      <a:pt x="112304" y="381338"/>
                    </a:cubicBezTo>
                    <a:cubicBezTo>
                      <a:pt x="121067" y="386101"/>
                      <a:pt x="127163" y="390863"/>
                      <a:pt x="127925" y="401817"/>
                    </a:cubicBezTo>
                    <a:cubicBezTo>
                      <a:pt x="128116" y="404770"/>
                      <a:pt x="135450" y="409151"/>
                      <a:pt x="139736" y="409437"/>
                    </a:cubicBezTo>
                    <a:cubicBezTo>
                      <a:pt x="147166" y="410008"/>
                      <a:pt x="152119" y="412675"/>
                      <a:pt x="156786" y="418295"/>
                    </a:cubicBezTo>
                    <a:cubicBezTo>
                      <a:pt x="160406" y="422677"/>
                      <a:pt x="165930" y="425439"/>
                      <a:pt x="169740" y="429725"/>
                    </a:cubicBezTo>
                    <a:cubicBezTo>
                      <a:pt x="174503" y="435154"/>
                      <a:pt x="179456" y="440965"/>
                      <a:pt x="182218" y="447537"/>
                    </a:cubicBezTo>
                    <a:cubicBezTo>
                      <a:pt x="186980" y="458586"/>
                      <a:pt x="184028" y="462205"/>
                      <a:pt x="172121" y="462015"/>
                    </a:cubicBezTo>
                    <a:cubicBezTo>
                      <a:pt x="135450" y="461253"/>
                      <a:pt x="101732" y="450966"/>
                      <a:pt x="72680" y="428201"/>
                    </a:cubicBezTo>
                    <a:cubicBezTo>
                      <a:pt x="60107" y="418295"/>
                      <a:pt x="48773" y="406770"/>
                      <a:pt x="36962" y="395911"/>
                    </a:cubicBezTo>
                    <a:cubicBezTo>
                      <a:pt x="32580" y="391911"/>
                      <a:pt x="31818" y="388006"/>
                      <a:pt x="35914" y="382672"/>
                    </a:cubicBezTo>
                    <a:cubicBezTo>
                      <a:pt x="40676" y="376290"/>
                      <a:pt x="43534" y="368574"/>
                      <a:pt x="48011" y="361907"/>
                    </a:cubicBezTo>
                    <a:cubicBezTo>
                      <a:pt x="52583" y="355049"/>
                      <a:pt x="58012" y="348762"/>
                      <a:pt x="63346" y="342476"/>
                    </a:cubicBezTo>
                    <a:cubicBezTo>
                      <a:pt x="64679" y="340952"/>
                      <a:pt x="67918" y="339047"/>
                      <a:pt x="69061" y="339619"/>
                    </a:cubicBezTo>
                    <a:cubicBezTo>
                      <a:pt x="82110" y="346667"/>
                      <a:pt x="92588" y="333808"/>
                      <a:pt x="105065" y="335237"/>
                    </a:cubicBezTo>
                    <a:cubicBezTo>
                      <a:pt x="110399" y="335904"/>
                      <a:pt x="117543" y="332761"/>
                      <a:pt x="118877" y="325331"/>
                    </a:cubicBezTo>
                    <a:cubicBezTo>
                      <a:pt x="109161" y="326665"/>
                      <a:pt x="99827" y="327998"/>
                      <a:pt x="90397" y="329332"/>
                    </a:cubicBezTo>
                    <a:cubicBezTo>
                      <a:pt x="90016" y="328474"/>
                      <a:pt x="89540" y="327522"/>
                      <a:pt x="89159" y="326665"/>
                    </a:cubicBezTo>
                    <a:cubicBezTo>
                      <a:pt x="91254" y="322950"/>
                      <a:pt x="93921" y="319426"/>
                      <a:pt x="95350" y="315425"/>
                    </a:cubicBezTo>
                    <a:cubicBezTo>
                      <a:pt x="96588" y="312091"/>
                      <a:pt x="96302" y="308186"/>
                      <a:pt x="97064" y="302185"/>
                    </a:cubicBezTo>
                    <a:cubicBezTo>
                      <a:pt x="93254" y="304566"/>
                      <a:pt x="91540" y="305043"/>
                      <a:pt x="91349" y="305900"/>
                    </a:cubicBezTo>
                    <a:cubicBezTo>
                      <a:pt x="88016" y="318759"/>
                      <a:pt x="78110" y="325236"/>
                      <a:pt x="67251" y="330570"/>
                    </a:cubicBezTo>
                    <a:cubicBezTo>
                      <a:pt x="54869" y="336761"/>
                      <a:pt x="46582" y="346381"/>
                      <a:pt x="40867" y="358764"/>
                    </a:cubicBezTo>
                    <a:cubicBezTo>
                      <a:pt x="37343" y="366479"/>
                      <a:pt x="32485" y="373528"/>
                      <a:pt x="27341" y="382291"/>
                    </a:cubicBezTo>
                    <a:cubicBezTo>
                      <a:pt x="15149" y="369051"/>
                      <a:pt x="9149" y="355049"/>
                      <a:pt x="4767" y="340381"/>
                    </a:cubicBezTo>
                    <a:cubicBezTo>
                      <a:pt x="-4758" y="308186"/>
                      <a:pt x="1338" y="276753"/>
                      <a:pt x="11244" y="245893"/>
                    </a:cubicBezTo>
                    <a:cubicBezTo>
                      <a:pt x="30008" y="187409"/>
                      <a:pt x="58012" y="133212"/>
                      <a:pt x="87920" y="79967"/>
                    </a:cubicBezTo>
                    <a:cubicBezTo>
                      <a:pt x="88873" y="78348"/>
                      <a:pt x="90302" y="77014"/>
                      <a:pt x="92207" y="74538"/>
                    </a:cubicBezTo>
                    <a:cubicBezTo>
                      <a:pt x="95826" y="77586"/>
                      <a:pt x="98969" y="80443"/>
                      <a:pt x="102398" y="83015"/>
                    </a:cubicBezTo>
                    <a:cubicBezTo>
                      <a:pt x="106494" y="86158"/>
                      <a:pt x="110399" y="90349"/>
                      <a:pt x="115067" y="91683"/>
                    </a:cubicBezTo>
                    <a:cubicBezTo>
                      <a:pt x="129354" y="95588"/>
                      <a:pt x="128116" y="108542"/>
                      <a:pt x="131450" y="118543"/>
                    </a:cubicBezTo>
                    <a:cubicBezTo>
                      <a:pt x="132116" y="120734"/>
                      <a:pt x="128306" y="125020"/>
                      <a:pt x="125735" y="127497"/>
                    </a:cubicBezTo>
                    <a:cubicBezTo>
                      <a:pt x="122877" y="130259"/>
                      <a:pt x="119162" y="132164"/>
                      <a:pt x="115924" y="134450"/>
                    </a:cubicBezTo>
                    <a:cubicBezTo>
                      <a:pt x="116305" y="135593"/>
                      <a:pt x="116781" y="136831"/>
                      <a:pt x="117162" y="137974"/>
                    </a:cubicBezTo>
                    <a:cubicBezTo>
                      <a:pt x="121448" y="136736"/>
                      <a:pt x="126401" y="136450"/>
                      <a:pt x="129926" y="134164"/>
                    </a:cubicBezTo>
                    <a:cubicBezTo>
                      <a:pt x="139832" y="127497"/>
                      <a:pt x="141356" y="117781"/>
                      <a:pt x="136022" y="105875"/>
                    </a:cubicBezTo>
                    <a:cubicBezTo>
                      <a:pt x="151643" y="110542"/>
                      <a:pt x="149452" y="125497"/>
                      <a:pt x="155453" y="134736"/>
                    </a:cubicBezTo>
                    <a:cubicBezTo>
                      <a:pt x="156786" y="134355"/>
                      <a:pt x="158024" y="133974"/>
                      <a:pt x="159358" y="133593"/>
                    </a:cubicBezTo>
                    <a:cubicBezTo>
                      <a:pt x="158501" y="127497"/>
                      <a:pt x="159548" y="119782"/>
                      <a:pt x="156215" y="115495"/>
                    </a:cubicBezTo>
                    <a:cubicBezTo>
                      <a:pt x="149261" y="106637"/>
                      <a:pt x="140498" y="99112"/>
                      <a:pt x="131545" y="92064"/>
                    </a:cubicBezTo>
                    <a:cubicBezTo>
                      <a:pt x="122020" y="84634"/>
                      <a:pt x="111161" y="78824"/>
                      <a:pt x="101732" y="71299"/>
                    </a:cubicBezTo>
                    <a:cubicBezTo>
                      <a:pt x="99350" y="69394"/>
                      <a:pt x="98112" y="62632"/>
                      <a:pt x="99541" y="59774"/>
                    </a:cubicBezTo>
                    <a:cubicBezTo>
                      <a:pt x="109066" y="41010"/>
                      <a:pt x="120782" y="23674"/>
                      <a:pt x="138308" y="11387"/>
                    </a:cubicBezTo>
                    <a:cubicBezTo>
                      <a:pt x="166121" y="-8139"/>
                      <a:pt x="191838" y="-2615"/>
                      <a:pt x="205268" y="28437"/>
                    </a:cubicBezTo>
                    <a:cubicBezTo>
                      <a:pt x="218222" y="58345"/>
                      <a:pt x="228128" y="89778"/>
                      <a:pt x="238606" y="120734"/>
                    </a:cubicBezTo>
                    <a:cubicBezTo>
                      <a:pt x="239844" y="124258"/>
                      <a:pt x="237939" y="130164"/>
                      <a:pt x="235463" y="133402"/>
                    </a:cubicBezTo>
                    <a:cubicBezTo>
                      <a:pt x="227081" y="144451"/>
                      <a:pt x="214984" y="149881"/>
                      <a:pt x="201458" y="151500"/>
                    </a:cubicBezTo>
                    <a:cubicBezTo>
                      <a:pt x="181361" y="153976"/>
                      <a:pt x="165263" y="162549"/>
                      <a:pt x="152786" y="179122"/>
                    </a:cubicBezTo>
                    <a:cubicBezTo>
                      <a:pt x="141546" y="193981"/>
                      <a:pt x="127068" y="203506"/>
                      <a:pt x="106780" y="196744"/>
                    </a:cubicBezTo>
                    <a:cubicBezTo>
                      <a:pt x="105065" y="196172"/>
                      <a:pt x="102875" y="197220"/>
                      <a:pt x="100684" y="198934"/>
                    </a:cubicBezTo>
                    <a:cubicBezTo>
                      <a:pt x="108780" y="207888"/>
                      <a:pt x="119639" y="206745"/>
                      <a:pt x="129068" y="204173"/>
                    </a:cubicBezTo>
                    <a:cubicBezTo>
                      <a:pt x="138498" y="201601"/>
                      <a:pt x="146975" y="195505"/>
                      <a:pt x="156596" y="190552"/>
                    </a:cubicBezTo>
                    <a:cubicBezTo>
                      <a:pt x="156596" y="199506"/>
                      <a:pt x="150023" y="203506"/>
                      <a:pt x="144594" y="208078"/>
                    </a:cubicBezTo>
                    <a:cubicBezTo>
                      <a:pt x="139165" y="212650"/>
                      <a:pt x="134117" y="217127"/>
                      <a:pt x="133736" y="225033"/>
                    </a:cubicBezTo>
                    <a:cubicBezTo>
                      <a:pt x="135545" y="225509"/>
                      <a:pt x="136974" y="226176"/>
                      <a:pt x="137260" y="225890"/>
                    </a:cubicBezTo>
                    <a:cubicBezTo>
                      <a:pt x="148404" y="212079"/>
                      <a:pt x="168121" y="204078"/>
                      <a:pt x="165168" y="180837"/>
                    </a:cubicBezTo>
                    <a:cubicBezTo>
                      <a:pt x="163835" y="170455"/>
                      <a:pt x="174788" y="167311"/>
                      <a:pt x="182313" y="163692"/>
                    </a:cubicBezTo>
                    <a:cubicBezTo>
                      <a:pt x="187361" y="161215"/>
                      <a:pt x="193362" y="160263"/>
                      <a:pt x="199077" y="159406"/>
                    </a:cubicBezTo>
                    <a:cubicBezTo>
                      <a:pt x="213365" y="157405"/>
                      <a:pt x="226700" y="153405"/>
                      <a:pt x="236987" y="142546"/>
                    </a:cubicBezTo>
                    <a:cubicBezTo>
                      <a:pt x="238130" y="141308"/>
                      <a:pt x="240130" y="140736"/>
                      <a:pt x="243273" y="139117"/>
                    </a:cubicBezTo>
                    <a:cubicBezTo>
                      <a:pt x="257942" y="197982"/>
                      <a:pt x="262418" y="256465"/>
                      <a:pt x="258418" y="314473"/>
                    </a:cubicBezTo>
                    <a:cubicBezTo>
                      <a:pt x="239749" y="312663"/>
                      <a:pt x="222604" y="310948"/>
                      <a:pt x="205554" y="309234"/>
                    </a:cubicBezTo>
                    <a:cubicBezTo>
                      <a:pt x="192219" y="307995"/>
                      <a:pt x="185647" y="298661"/>
                      <a:pt x="180313" y="287993"/>
                    </a:cubicBezTo>
                    <a:cubicBezTo>
                      <a:pt x="176503" y="280182"/>
                      <a:pt x="173455" y="271991"/>
                      <a:pt x="169264" y="264466"/>
                    </a:cubicBezTo>
                    <a:cubicBezTo>
                      <a:pt x="163454" y="254084"/>
                      <a:pt x="154405" y="248369"/>
                      <a:pt x="142213" y="249893"/>
                    </a:cubicBezTo>
                    <a:cubicBezTo>
                      <a:pt x="138784" y="250369"/>
                      <a:pt x="135545" y="252846"/>
                      <a:pt x="132212" y="254465"/>
                    </a:cubicBezTo>
                    <a:cubicBezTo>
                      <a:pt x="132497" y="255418"/>
                      <a:pt x="132783" y="256465"/>
                      <a:pt x="133069" y="257418"/>
                    </a:cubicBezTo>
                    <a:cubicBezTo>
                      <a:pt x="135069" y="257703"/>
                      <a:pt x="137069" y="258466"/>
                      <a:pt x="138974" y="258180"/>
                    </a:cubicBezTo>
                    <a:cubicBezTo>
                      <a:pt x="153643" y="255799"/>
                      <a:pt x="170978" y="269895"/>
                      <a:pt x="169740" y="284374"/>
                    </a:cubicBezTo>
                    <a:cubicBezTo>
                      <a:pt x="169550" y="286850"/>
                      <a:pt x="162787" y="290755"/>
                      <a:pt x="159453" y="290374"/>
                    </a:cubicBezTo>
                    <a:cubicBezTo>
                      <a:pt x="154024" y="289803"/>
                      <a:pt x="148880" y="286088"/>
                      <a:pt x="143451" y="284183"/>
                    </a:cubicBezTo>
                    <a:cubicBezTo>
                      <a:pt x="137736" y="282183"/>
                      <a:pt x="132021" y="279802"/>
                      <a:pt x="126116" y="279230"/>
                    </a:cubicBezTo>
                    <a:cubicBezTo>
                      <a:pt x="122591" y="278849"/>
                      <a:pt x="118686" y="281707"/>
                      <a:pt x="114971" y="283040"/>
                    </a:cubicBezTo>
                    <a:cubicBezTo>
                      <a:pt x="115352" y="284659"/>
                      <a:pt x="115543" y="286374"/>
                      <a:pt x="115733" y="288088"/>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12" name="Freeform: Shape 11">
                <a:extLst>
                  <a:ext uri="{FF2B5EF4-FFF2-40B4-BE49-F238E27FC236}">
                    <a16:creationId xmlns:a16="http://schemas.microsoft.com/office/drawing/2014/main" id="{C7BE56FD-EE83-4DA9-955B-AF18650B479D}"/>
                  </a:ext>
                </a:extLst>
              </p:cNvPr>
              <p:cNvSpPr/>
              <p:nvPr/>
            </p:nvSpPr>
            <p:spPr>
              <a:xfrm>
                <a:off x="560127" y="2041101"/>
                <a:ext cx="260452" cy="462208"/>
              </a:xfrm>
              <a:custGeom>
                <a:avLst/>
                <a:gdLst>
                  <a:gd name="connsiteX0" fmla="*/ 129194 w 260452"/>
                  <a:gd name="connsiteY0" fmla="*/ 258752 h 462208"/>
                  <a:gd name="connsiteX1" fmla="*/ 104048 w 260452"/>
                  <a:gd name="connsiteY1" fmla="*/ 252656 h 462208"/>
                  <a:gd name="connsiteX2" fmla="*/ 86522 w 260452"/>
                  <a:gd name="connsiteY2" fmla="*/ 274563 h 462208"/>
                  <a:gd name="connsiteX3" fmla="*/ 31943 w 260452"/>
                  <a:gd name="connsiteY3" fmla="*/ 310187 h 462208"/>
                  <a:gd name="connsiteX4" fmla="*/ 2225 w 260452"/>
                  <a:gd name="connsiteY4" fmla="*/ 317330 h 462208"/>
                  <a:gd name="connsiteX5" fmla="*/ 15846 w 260452"/>
                  <a:gd name="connsiteY5" fmla="*/ 143023 h 462208"/>
                  <a:gd name="connsiteX6" fmla="*/ 20609 w 260452"/>
                  <a:gd name="connsiteY6" fmla="*/ 143499 h 462208"/>
                  <a:gd name="connsiteX7" fmla="*/ 72710 w 260452"/>
                  <a:gd name="connsiteY7" fmla="*/ 162549 h 462208"/>
                  <a:gd name="connsiteX8" fmla="*/ 89665 w 260452"/>
                  <a:gd name="connsiteY8" fmla="*/ 170931 h 462208"/>
                  <a:gd name="connsiteX9" fmla="*/ 95475 w 260452"/>
                  <a:gd name="connsiteY9" fmla="*/ 184742 h 462208"/>
                  <a:gd name="connsiteX10" fmla="*/ 98809 w 260452"/>
                  <a:gd name="connsiteY10" fmla="*/ 200268 h 462208"/>
                  <a:gd name="connsiteX11" fmla="*/ 124526 w 260452"/>
                  <a:gd name="connsiteY11" fmla="*/ 228081 h 462208"/>
                  <a:gd name="connsiteX12" fmla="*/ 117668 w 260452"/>
                  <a:gd name="connsiteY12" fmla="*/ 209793 h 462208"/>
                  <a:gd name="connsiteX13" fmla="*/ 104048 w 260452"/>
                  <a:gd name="connsiteY13" fmla="*/ 189124 h 462208"/>
                  <a:gd name="connsiteX14" fmla="*/ 113096 w 260452"/>
                  <a:gd name="connsiteY14" fmla="*/ 195601 h 462208"/>
                  <a:gd name="connsiteX15" fmla="*/ 148339 w 260452"/>
                  <a:gd name="connsiteY15" fmla="*/ 205412 h 462208"/>
                  <a:gd name="connsiteX16" fmla="*/ 159769 w 260452"/>
                  <a:gd name="connsiteY16" fmla="*/ 201316 h 462208"/>
                  <a:gd name="connsiteX17" fmla="*/ 159102 w 260452"/>
                  <a:gd name="connsiteY17" fmla="*/ 197696 h 462208"/>
                  <a:gd name="connsiteX18" fmla="*/ 151768 w 260452"/>
                  <a:gd name="connsiteY18" fmla="*/ 197220 h 462208"/>
                  <a:gd name="connsiteX19" fmla="*/ 108810 w 260452"/>
                  <a:gd name="connsiteY19" fmla="*/ 180837 h 462208"/>
                  <a:gd name="connsiteX20" fmla="*/ 61947 w 260452"/>
                  <a:gd name="connsiteY20" fmla="*/ 151881 h 462208"/>
                  <a:gd name="connsiteX21" fmla="*/ 25657 w 260452"/>
                  <a:gd name="connsiteY21" fmla="*/ 137403 h 462208"/>
                  <a:gd name="connsiteX22" fmla="*/ 20418 w 260452"/>
                  <a:gd name="connsiteY22" fmla="*/ 124830 h 462208"/>
                  <a:gd name="connsiteX23" fmla="*/ 55470 w 260452"/>
                  <a:gd name="connsiteY23" fmla="*/ 28056 h 462208"/>
                  <a:gd name="connsiteX24" fmla="*/ 123383 w 260452"/>
                  <a:gd name="connsiteY24" fmla="*/ 12340 h 462208"/>
                  <a:gd name="connsiteX25" fmla="*/ 161579 w 260452"/>
                  <a:gd name="connsiteY25" fmla="*/ 61298 h 462208"/>
                  <a:gd name="connsiteX26" fmla="*/ 159102 w 260452"/>
                  <a:gd name="connsiteY26" fmla="*/ 71871 h 462208"/>
                  <a:gd name="connsiteX27" fmla="*/ 134813 w 260452"/>
                  <a:gd name="connsiteY27" fmla="*/ 89016 h 462208"/>
                  <a:gd name="connsiteX28" fmla="*/ 111858 w 260452"/>
                  <a:gd name="connsiteY28" fmla="*/ 104637 h 462208"/>
                  <a:gd name="connsiteX29" fmla="*/ 101000 w 260452"/>
                  <a:gd name="connsiteY29" fmla="*/ 124354 h 462208"/>
                  <a:gd name="connsiteX30" fmla="*/ 104905 w 260452"/>
                  <a:gd name="connsiteY30" fmla="*/ 133403 h 462208"/>
                  <a:gd name="connsiteX31" fmla="*/ 123574 w 260452"/>
                  <a:gd name="connsiteY31" fmla="*/ 105399 h 462208"/>
                  <a:gd name="connsiteX32" fmla="*/ 121669 w 260452"/>
                  <a:gd name="connsiteY32" fmla="*/ 116353 h 462208"/>
                  <a:gd name="connsiteX33" fmla="*/ 135766 w 260452"/>
                  <a:gd name="connsiteY33" fmla="*/ 136832 h 462208"/>
                  <a:gd name="connsiteX34" fmla="*/ 140719 w 260452"/>
                  <a:gd name="connsiteY34" fmla="*/ 135593 h 462208"/>
                  <a:gd name="connsiteX35" fmla="*/ 138623 w 260452"/>
                  <a:gd name="connsiteY35" fmla="*/ 130926 h 462208"/>
                  <a:gd name="connsiteX36" fmla="*/ 130622 w 260452"/>
                  <a:gd name="connsiteY36" fmla="*/ 111114 h 462208"/>
                  <a:gd name="connsiteX37" fmla="*/ 143672 w 260452"/>
                  <a:gd name="connsiteY37" fmla="*/ 92636 h 462208"/>
                  <a:gd name="connsiteX38" fmla="*/ 169961 w 260452"/>
                  <a:gd name="connsiteY38" fmla="*/ 75681 h 462208"/>
                  <a:gd name="connsiteX39" fmla="*/ 188058 w 260452"/>
                  <a:gd name="connsiteY39" fmla="*/ 108352 h 462208"/>
                  <a:gd name="connsiteX40" fmla="*/ 253400 w 260452"/>
                  <a:gd name="connsiteY40" fmla="*/ 260276 h 462208"/>
                  <a:gd name="connsiteX41" fmla="*/ 242446 w 260452"/>
                  <a:gd name="connsiteY41" fmla="*/ 370861 h 462208"/>
                  <a:gd name="connsiteX42" fmla="*/ 225682 w 260452"/>
                  <a:gd name="connsiteY42" fmla="*/ 370575 h 462208"/>
                  <a:gd name="connsiteX43" fmla="*/ 183010 w 260452"/>
                  <a:gd name="connsiteY43" fmla="*/ 324093 h 462208"/>
                  <a:gd name="connsiteX44" fmla="*/ 166532 w 260452"/>
                  <a:gd name="connsiteY44" fmla="*/ 305138 h 462208"/>
                  <a:gd name="connsiteX45" fmla="*/ 175009 w 260452"/>
                  <a:gd name="connsiteY45" fmla="*/ 330094 h 462208"/>
                  <a:gd name="connsiteX46" fmla="*/ 140719 w 260452"/>
                  <a:gd name="connsiteY46" fmla="*/ 325808 h 462208"/>
                  <a:gd name="connsiteX47" fmla="*/ 150530 w 260452"/>
                  <a:gd name="connsiteY47" fmla="*/ 335714 h 462208"/>
                  <a:gd name="connsiteX48" fmla="*/ 179105 w 260452"/>
                  <a:gd name="connsiteY48" fmla="*/ 341905 h 462208"/>
                  <a:gd name="connsiteX49" fmla="*/ 182915 w 260452"/>
                  <a:gd name="connsiteY49" fmla="*/ 342000 h 462208"/>
                  <a:gd name="connsiteX50" fmla="*/ 206632 w 260452"/>
                  <a:gd name="connsiteY50" fmla="*/ 352097 h 462208"/>
                  <a:gd name="connsiteX51" fmla="*/ 226158 w 260452"/>
                  <a:gd name="connsiteY51" fmla="*/ 386291 h 462208"/>
                  <a:gd name="connsiteX52" fmla="*/ 224348 w 260452"/>
                  <a:gd name="connsiteY52" fmla="*/ 394769 h 462208"/>
                  <a:gd name="connsiteX53" fmla="*/ 88046 w 260452"/>
                  <a:gd name="connsiteY53" fmla="*/ 462206 h 462208"/>
                  <a:gd name="connsiteX54" fmla="*/ 78616 w 260452"/>
                  <a:gd name="connsiteY54" fmla="*/ 449633 h 462208"/>
                  <a:gd name="connsiteX55" fmla="*/ 92046 w 260452"/>
                  <a:gd name="connsiteY55" fmla="*/ 429154 h 462208"/>
                  <a:gd name="connsiteX56" fmla="*/ 107572 w 260452"/>
                  <a:gd name="connsiteY56" fmla="*/ 414866 h 462208"/>
                  <a:gd name="connsiteX57" fmla="*/ 117573 w 260452"/>
                  <a:gd name="connsiteY57" fmla="*/ 410390 h 462208"/>
                  <a:gd name="connsiteX58" fmla="*/ 135004 w 260452"/>
                  <a:gd name="connsiteY58" fmla="*/ 394102 h 462208"/>
                  <a:gd name="connsiteX59" fmla="*/ 142814 w 260452"/>
                  <a:gd name="connsiteY59" fmla="*/ 385053 h 462208"/>
                  <a:gd name="connsiteX60" fmla="*/ 153101 w 260452"/>
                  <a:gd name="connsiteY60" fmla="*/ 369527 h 462208"/>
                  <a:gd name="connsiteX61" fmla="*/ 149101 w 260452"/>
                  <a:gd name="connsiteY61" fmla="*/ 364765 h 462208"/>
                  <a:gd name="connsiteX62" fmla="*/ 145386 w 260452"/>
                  <a:gd name="connsiteY62" fmla="*/ 369337 h 462208"/>
                  <a:gd name="connsiteX63" fmla="*/ 137766 w 260452"/>
                  <a:gd name="connsiteY63" fmla="*/ 378576 h 462208"/>
                  <a:gd name="connsiteX64" fmla="*/ 127003 w 260452"/>
                  <a:gd name="connsiteY64" fmla="*/ 393626 h 462208"/>
                  <a:gd name="connsiteX65" fmla="*/ 116430 w 260452"/>
                  <a:gd name="connsiteY65" fmla="*/ 401436 h 462208"/>
                  <a:gd name="connsiteX66" fmla="*/ 113001 w 260452"/>
                  <a:gd name="connsiteY66" fmla="*/ 357145 h 462208"/>
                  <a:gd name="connsiteX67" fmla="*/ 109763 w 260452"/>
                  <a:gd name="connsiteY67" fmla="*/ 357431 h 462208"/>
                  <a:gd name="connsiteX68" fmla="*/ 110239 w 260452"/>
                  <a:gd name="connsiteY68" fmla="*/ 365908 h 462208"/>
                  <a:gd name="connsiteX69" fmla="*/ 96237 w 260452"/>
                  <a:gd name="connsiteY69" fmla="*/ 415247 h 462208"/>
                  <a:gd name="connsiteX70" fmla="*/ 80521 w 260452"/>
                  <a:gd name="connsiteY70" fmla="*/ 430773 h 462208"/>
                  <a:gd name="connsiteX71" fmla="*/ 65567 w 260452"/>
                  <a:gd name="connsiteY71" fmla="*/ 457443 h 462208"/>
                  <a:gd name="connsiteX72" fmla="*/ 41183 w 260452"/>
                  <a:gd name="connsiteY72" fmla="*/ 439536 h 462208"/>
                  <a:gd name="connsiteX73" fmla="*/ 16227 w 260452"/>
                  <a:gd name="connsiteY73" fmla="*/ 390959 h 462208"/>
                  <a:gd name="connsiteX74" fmla="*/ 5369 w 260452"/>
                  <a:gd name="connsiteY74" fmla="*/ 343238 h 462208"/>
                  <a:gd name="connsiteX75" fmla="*/ 23657 w 260452"/>
                  <a:gd name="connsiteY75" fmla="*/ 318092 h 462208"/>
                  <a:gd name="connsiteX76" fmla="*/ 47660 w 260452"/>
                  <a:gd name="connsiteY76" fmla="*/ 317140 h 462208"/>
                  <a:gd name="connsiteX77" fmla="*/ 81854 w 260452"/>
                  <a:gd name="connsiteY77" fmla="*/ 300947 h 462208"/>
                  <a:gd name="connsiteX78" fmla="*/ 91475 w 260452"/>
                  <a:gd name="connsiteY78" fmla="*/ 297328 h 462208"/>
                  <a:gd name="connsiteX79" fmla="*/ 116335 w 260452"/>
                  <a:gd name="connsiteY79" fmla="*/ 292756 h 462208"/>
                  <a:gd name="connsiteX80" fmla="*/ 145767 w 260452"/>
                  <a:gd name="connsiteY80" fmla="*/ 284183 h 462208"/>
                  <a:gd name="connsiteX81" fmla="*/ 134909 w 260452"/>
                  <a:gd name="connsiteY81" fmla="*/ 279421 h 462208"/>
                  <a:gd name="connsiteX82" fmla="*/ 116621 w 260452"/>
                  <a:gd name="connsiteY82" fmla="*/ 284469 h 462208"/>
                  <a:gd name="connsiteX83" fmla="*/ 105381 w 260452"/>
                  <a:gd name="connsiteY83" fmla="*/ 289803 h 462208"/>
                  <a:gd name="connsiteX84" fmla="*/ 91570 w 260452"/>
                  <a:gd name="connsiteY84" fmla="*/ 289041 h 462208"/>
                  <a:gd name="connsiteX85" fmla="*/ 93189 w 260452"/>
                  <a:gd name="connsiteY85" fmla="*/ 276659 h 462208"/>
                  <a:gd name="connsiteX86" fmla="*/ 114525 w 260452"/>
                  <a:gd name="connsiteY86" fmla="*/ 256847 h 462208"/>
                  <a:gd name="connsiteX87" fmla="*/ 129194 w 260452"/>
                  <a:gd name="connsiteY87" fmla="*/ 258752 h 4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60452" h="462208">
                    <a:moveTo>
                      <a:pt x="129194" y="258752"/>
                    </a:moveTo>
                    <a:cubicBezTo>
                      <a:pt x="123383" y="249036"/>
                      <a:pt x="112334" y="246179"/>
                      <a:pt x="104048" y="252656"/>
                    </a:cubicBezTo>
                    <a:cubicBezTo>
                      <a:pt x="96809" y="258275"/>
                      <a:pt x="89093" y="266181"/>
                      <a:pt x="86522" y="274563"/>
                    </a:cubicBezTo>
                    <a:cubicBezTo>
                      <a:pt x="78044" y="302662"/>
                      <a:pt x="59852" y="312187"/>
                      <a:pt x="31943" y="310187"/>
                    </a:cubicBezTo>
                    <a:cubicBezTo>
                      <a:pt x="22895" y="309520"/>
                      <a:pt x="13370" y="314473"/>
                      <a:pt x="2225" y="317330"/>
                    </a:cubicBezTo>
                    <a:cubicBezTo>
                      <a:pt x="-3966" y="259609"/>
                      <a:pt x="3464" y="201411"/>
                      <a:pt x="15846" y="143023"/>
                    </a:cubicBezTo>
                    <a:cubicBezTo>
                      <a:pt x="18227" y="143213"/>
                      <a:pt x="19751" y="142832"/>
                      <a:pt x="20609" y="143499"/>
                    </a:cubicBezTo>
                    <a:cubicBezTo>
                      <a:pt x="36230" y="154834"/>
                      <a:pt x="54613" y="158072"/>
                      <a:pt x="72710" y="162549"/>
                    </a:cubicBezTo>
                    <a:cubicBezTo>
                      <a:pt x="78711" y="164073"/>
                      <a:pt x="85093" y="166835"/>
                      <a:pt x="89665" y="170931"/>
                    </a:cubicBezTo>
                    <a:cubicBezTo>
                      <a:pt x="92999" y="173979"/>
                      <a:pt x="94142" y="179885"/>
                      <a:pt x="95475" y="184742"/>
                    </a:cubicBezTo>
                    <a:cubicBezTo>
                      <a:pt x="96904" y="189886"/>
                      <a:pt x="95951" y="196458"/>
                      <a:pt x="98809" y="200268"/>
                    </a:cubicBezTo>
                    <a:cubicBezTo>
                      <a:pt x="106048" y="209698"/>
                      <a:pt x="115001" y="217889"/>
                      <a:pt x="124526" y="228081"/>
                    </a:cubicBezTo>
                    <a:cubicBezTo>
                      <a:pt x="127765" y="218175"/>
                      <a:pt x="122717" y="213984"/>
                      <a:pt x="117668" y="209793"/>
                    </a:cubicBezTo>
                    <a:cubicBezTo>
                      <a:pt x="111668" y="204840"/>
                      <a:pt x="103952" y="201125"/>
                      <a:pt x="104048" y="189124"/>
                    </a:cubicBezTo>
                    <a:cubicBezTo>
                      <a:pt x="107858" y="191886"/>
                      <a:pt x="110525" y="193696"/>
                      <a:pt x="113096" y="195601"/>
                    </a:cubicBezTo>
                    <a:cubicBezTo>
                      <a:pt x="123479" y="203697"/>
                      <a:pt x="135290" y="207031"/>
                      <a:pt x="148339" y="205412"/>
                    </a:cubicBezTo>
                    <a:cubicBezTo>
                      <a:pt x="152244" y="204935"/>
                      <a:pt x="155959" y="202745"/>
                      <a:pt x="159769" y="201316"/>
                    </a:cubicBezTo>
                    <a:cubicBezTo>
                      <a:pt x="159578" y="200078"/>
                      <a:pt x="159293" y="198935"/>
                      <a:pt x="159102" y="197696"/>
                    </a:cubicBezTo>
                    <a:cubicBezTo>
                      <a:pt x="156626" y="197506"/>
                      <a:pt x="154054" y="196649"/>
                      <a:pt x="151768" y="197220"/>
                    </a:cubicBezTo>
                    <a:cubicBezTo>
                      <a:pt x="133385" y="202173"/>
                      <a:pt x="118811" y="194934"/>
                      <a:pt x="108810" y="180837"/>
                    </a:cubicBezTo>
                    <a:cubicBezTo>
                      <a:pt x="96999" y="163978"/>
                      <a:pt x="81378" y="156167"/>
                      <a:pt x="61947" y="151881"/>
                    </a:cubicBezTo>
                    <a:cubicBezTo>
                      <a:pt x="49374" y="149119"/>
                      <a:pt x="37658" y="142642"/>
                      <a:pt x="25657" y="137403"/>
                    </a:cubicBezTo>
                    <a:cubicBezTo>
                      <a:pt x="20323" y="135117"/>
                      <a:pt x="18227" y="130926"/>
                      <a:pt x="20418" y="124830"/>
                    </a:cubicBezTo>
                    <a:cubicBezTo>
                      <a:pt x="32039" y="92540"/>
                      <a:pt x="41754" y="59393"/>
                      <a:pt x="55470" y="28056"/>
                    </a:cubicBezTo>
                    <a:cubicBezTo>
                      <a:pt x="69186" y="-3281"/>
                      <a:pt x="95856" y="-8139"/>
                      <a:pt x="123383" y="12340"/>
                    </a:cubicBezTo>
                    <a:cubicBezTo>
                      <a:pt x="140624" y="25199"/>
                      <a:pt x="151958" y="42629"/>
                      <a:pt x="161579" y="61298"/>
                    </a:cubicBezTo>
                    <a:cubicBezTo>
                      <a:pt x="162912" y="63870"/>
                      <a:pt x="161388" y="69871"/>
                      <a:pt x="159102" y="71871"/>
                    </a:cubicBezTo>
                    <a:cubicBezTo>
                      <a:pt x="151482" y="78253"/>
                      <a:pt x="143005" y="83492"/>
                      <a:pt x="134813" y="89016"/>
                    </a:cubicBezTo>
                    <a:cubicBezTo>
                      <a:pt x="127098" y="94255"/>
                      <a:pt x="118335" y="98255"/>
                      <a:pt x="111858" y="104637"/>
                    </a:cubicBezTo>
                    <a:cubicBezTo>
                      <a:pt x="106715" y="109685"/>
                      <a:pt x="103762" y="117401"/>
                      <a:pt x="101000" y="124354"/>
                    </a:cubicBezTo>
                    <a:cubicBezTo>
                      <a:pt x="100047" y="126640"/>
                      <a:pt x="102428" y="130355"/>
                      <a:pt x="104905" y="133403"/>
                    </a:cubicBezTo>
                    <a:cubicBezTo>
                      <a:pt x="108810" y="122639"/>
                      <a:pt x="111477" y="112257"/>
                      <a:pt x="123574" y="105399"/>
                    </a:cubicBezTo>
                    <a:cubicBezTo>
                      <a:pt x="122717" y="110352"/>
                      <a:pt x="122050" y="113305"/>
                      <a:pt x="121669" y="116353"/>
                    </a:cubicBezTo>
                    <a:cubicBezTo>
                      <a:pt x="120621" y="124925"/>
                      <a:pt x="127479" y="135022"/>
                      <a:pt x="135766" y="136832"/>
                    </a:cubicBezTo>
                    <a:cubicBezTo>
                      <a:pt x="137290" y="137117"/>
                      <a:pt x="139100" y="136070"/>
                      <a:pt x="140719" y="135593"/>
                    </a:cubicBezTo>
                    <a:cubicBezTo>
                      <a:pt x="140052" y="133974"/>
                      <a:pt x="139766" y="131593"/>
                      <a:pt x="138623" y="130926"/>
                    </a:cubicBezTo>
                    <a:cubicBezTo>
                      <a:pt x="130622" y="126354"/>
                      <a:pt x="127193" y="120830"/>
                      <a:pt x="130622" y="111114"/>
                    </a:cubicBezTo>
                    <a:cubicBezTo>
                      <a:pt x="133385" y="103494"/>
                      <a:pt x="135004" y="96541"/>
                      <a:pt x="143672" y="92636"/>
                    </a:cubicBezTo>
                    <a:cubicBezTo>
                      <a:pt x="152530" y="88635"/>
                      <a:pt x="160340" y="82063"/>
                      <a:pt x="169961" y="75681"/>
                    </a:cubicBezTo>
                    <a:cubicBezTo>
                      <a:pt x="176057" y="86730"/>
                      <a:pt x="182248" y="97493"/>
                      <a:pt x="188058" y="108352"/>
                    </a:cubicBezTo>
                    <a:cubicBezTo>
                      <a:pt x="214061" y="157215"/>
                      <a:pt x="238255" y="206745"/>
                      <a:pt x="253400" y="260276"/>
                    </a:cubicBezTo>
                    <a:cubicBezTo>
                      <a:pt x="264353" y="298757"/>
                      <a:pt x="263877" y="335714"/>
                      <a:pt x="242446" y="370861"/>
                    </a:cubicBezTo>
                    <a:cubicBezTo>
                      <a:pt x="235016" y="383053"/>
                      <a:pt x="231302" y="383624"/>
                      <a:pt x="225682" y="370575"/>
                    </a:cubicBezTo>
                    <a:cubicBezTo>
                      <a:pt x="216728" y="349811"/>
                      <a:pt x="202727" y="334952"/>
                      <a:pt x="183010" y="324093"/>
                    </a:cubicBezTo>
                    <a:cubicBezTo>
                      <a:pt x="176152" y="320283"/>
                      <a:pt x="171961" y="311615"/>
                      <a:pt x="166532" y="305138"/>
                    </a:cubicBezTo>
                    <a:cubicBezTo>
                      <a:pt x="160912" y="310187"/>
                      <a:pt x="161388" y="311901"/>
                      <a:pt x="175009" y="330094"/>
                    </a:cubicBezTo>
                    <a:cubicBezTo>
                      <a:pt x="162722" y="328570"/>
                      <a:pt x="152149" y="327236"/>
                      <a:pt x="140719" y="325808"/>
                    </a:cubicBezTo>
                    <a:cubicBezTo>
                      <a:pt x="139385" y="332666"/>
                      <a:pt x="145481" y="334285"/>
                      <a:pt x="150530" y="335714"/>
                    </a:cubicBezTo>
                    <a:cubicBezTo>
                      <a:pt x="159959" y="338190"/>
                      <a:pt x="169580" y="339905"/>
                      <a:pt x="179105" y="341905"/>
                    </a:cubicBezTo>
                    <a:cubicBezTo>
                      <a:pt x="180343" y="342191"/>
                      <a:pt x="181867" y="342572"/>
                      <a:pt x="182915" y="342000"/>
                    </a:cubicBezTo>
                    <a:cubicBezTo>
                      <a:pt x="194726" y="336285"/>
                      <a:pt x="201298" y="344286"/>
                      <a:pt x="206632" y="352097"/>
                    </a:cubicBezTo>
                    <a:cubicBezTo>
                      <a:pt x="213966" y="362955"/>
                      <a:pt x="220157" y="374671"/>
                      <a:pt x="226158" y="386291"/>
                    </a:cubicBezTo>
                    <a:cubicBezTo>
                      <a:pt x="227206" y="388292"/>
                      <a:pt x="226063" y="392768"/>
                      <a:pt x="224348" y="394769"/>
                    </a:cubicBezTo>
                    <a:cubicBezTo>
                      <a:pt x="188249" y="436012"/>
                      <a:pt x="144434" y="461729"/>
                      <a:pt x="88046" y="462206"/>
                    </a:cubicBezTo>
                    <a:cubicBezTo>
                      <a:pt x="77187" y="462301"/>
                      <a:pt x="74615" y="459634"/>
                      <a:pt x="78616" y="449633"/>
                    </a:cubicBezTo>
                    <a:cubicBezTo>
                      <a:pt x="81569" y="442203"/>
                      <a:pt x="86807" y="435440"/>
                      <a:pt x="92046" y="429154"/>
                    </a:cubicBezTo>
                    <a:cubicBezTo>
                      <a:pt x="96523" y="423725"/>
                      <a:pt x="102047" y="419153"/>
                      <a:pt x="107572" y="414866"/>
                    </a:cubicBezTo>
                    <a:cubicBezTo>
                      <a:pt x="110334" y="412676"/>
                      <a:pt x="114049" y="410866"/>
                      <a:pt x="117573" y="410390"/>
                    </a:cubicBezTo>
                    <a:cubicBezTo>
                      <a:pt x="129956" y="408770"/>
                      <a:pt x="132718" y="405818"/>
                      <a:pt x="135004" y="394102"/>
                    </a:cubicBezTo>
                    <a:cubicBezTo>
                      <a:pt x="135671" y="390673"/>
                      <a:pt x="139576" y="387053"/>
                      <a:pt x="142814" y="385053"/>
                    </a:cubicBezTo>
                    <a:cubicBezTo>
                      <a:pt x="149006" y="381338"/>
                      <a:pt x="154435" y="377624"/>
                      <a:pt x="153101" y="369527"/>
                    </a:cubicBezTo>
                    <a:cubicBezTo>
                      <a:pt x="152816" y="367718"/>
                      <a:pt x="150530" y="366289"/>
                      <a:pt x="149101" y="364765"/>
                    </a:cubicBezTo>
                    <a:cubicBezTo>
                      <a:pt x="147863" y="366289"/>
                      <a:pt x="146624" y="367813"/>
                      <a:pt x="145386" y="369337"/>
                    </a:cubicBezTo>
                    <a:cubicBezTo>
                      <a:pt x="142910" y="372480"/>
                      <a:pt x="141005" y="377147"/>
                      <a:pt x="137766" y="378576"/>
                    </a:cubicBezTo>
                    <a:cubicBezTo>
                      <a:pt x="130622" y="381624"/>
                      <a:pt x="126717" y="385625"/>
                      <a:pt x="127003" y="393626"/>
                    </a:cubicBezTo>
                    <a:cubicBezTo>
                      <a:pt x="127193" y="399722"/>
                      <a:pt x="124622" y="403532"/>
                      <a:pt x="116430" y="401436"/>
                    </a:cubicBezTo>
                    <a:cubicBezTo>
                      <a:pt x="118145" y="386387"/>
                      <a:pt x="123764" y="370575"/>
                      <a:pt x="113001" y="357145"/>
                    </a:cubicBezTo>
                    <a:cubicBezTo>
                      <a:pt x="111953" y="357240"/>
                      <a:pt x="110906" y="357335"/>
                      <a:pt x="109763" y="357431"/>
                    </a:cubicBezTo>
                    <a:cubicBezTo>
                      <a:pt x="109858" y="360288"/>
                      <a:pt x="109667" y="363146"/>
                      <a:pt x="110239" y="365908"/>
                    </a:cubicBezTo>
                    <a:cubicBezTo>
                      <a:pt x="114525" y="384958"/>
                      <a:pt x="110620" y="401531"/>
                      <a:pt x="96237" y="415247"/>
                    </a:cubicBezTo>
                    <a:cubicBezTo>
                      <a:pt x="90903" y="420391"/>
                      <a:pt x="84712" y="424868"/>
                      <a:pt x="80521" y="430773"/>
                    </a:cubicBezTo>
                    <a:cubicBezTo>
                      <a:pt x="74901" y="438679"/>
                      <a:pt x="70901" y="447728"/>
                      <a:pt x="65567" y="457443"/>
                    </a:cubicBezTo>
                    <a:cubicBezTo>
                      <a:pt x="55946" y="455157"/>
                      <a:pt x="46707" y="448871"/>
                      <a:pt x="41183" y="439536"/>
                    </a:cubicBezTo>
                    <a:cubicBezTo>
                      <a:pt x="31848" y="423915"/>
                      <a:pt x="22609" y="407913"/>
                      <a:pt x="16227" y="390959"/>
                    </a:cubicBezTo>
                    <a:cubicBezTo>
                      <a:pt x="10512" y="375814"/>
                      <a:pt x="8226" y="359336"/>
                      <a:pt x="5369" y="343238"/>
                    </a:cubicBezTo>
                    <a:cubicBezTo>
                      <a:pt x="3273" y="331332"/>
                      <a:pt x="11655" y="319902"/>
                      <a:pt x="23657" y="318092"/>
                    </a:cubicBezTo>
                    <a:cubicBezTo>
                      <a:pt x="31562" y="316949"/>
                      <a:pt x="39659" y="317140"/>
                      <a:pt x="47660" y="317140"/>
                    </a:cubicBezTo>
                    <a:cubicBezTo>
                      <a:pt x="61661" y="317045"/>
                      <a:pt x="73377" y="313044"/>
                      <a:pt x="81854" y="300947"/>
                    </a:cubicBezTo>
                    <a:cubicBezTo>
                      <a:pt x="83474" y="298661"/>
                      <a:pt x="88046" y="298090"/>
                      <a:pt x="91475" y="297328"/>
                    </a:cubicBezTo>
                    <a:cubicBezTo>
                      <a:pt x="99761" y="295613"/>
                      <a:pt x="108143" y="294756"/>
                      <a:pt x="116335" y="292756"/>
                    </a:cubicBezTo>
                    <a:cubicBezTo>
                      <a:pt x="125574" y="290565"/>
                      <a:pt x="134623" y="287517"/>
                      <a:pt x="145767" y="284183"/>
                    </a:cubicBezTo>
                    <a:cubicBezTo>
                      <a:pt x="142052" y="282469"/>
                      <a:pt x="138338" y="279135"/>
                      <a:pt x="134909" y="279421"/>
                    </a:cubicBezTo>
                    <a:cubicBezTo>
                      <a:pt x="128717" y="279992"/>
                      <a:pt x="122526" y="282374"/>
                      <a:pt x="116621" y="284469"/>
                    </a:cubicBezTo>
                    <a:cubicBezTo>
                      <a:pt x="112715" y="285898"/>
                      <a:pt x="109286" y="289136"/>
                      <a:pt x="105381" y="289803"/>
                    </a:cubicBezTo>
                    <a:cubicBezTo>
                      <a:pt x="101000" y="290565"/>
                      <a:pt x="96237" y="289327"/>
                      <a:pt x="91570" y="289041"/>
                    </a:cubicBezTo>
                    <a:cubicBezTo>
                      <a:pt x="92046" y="284945"/>
                      <a:pt x="91665" y="280373"/>
                      <a:pt x="93189" y="276659"/>
                    </a:cubicBezTo>
                    <a:cubicBezTo>
                      <a:pt x="97094" y="266848"/>
                      <a:pt x="102428" y="257894"/>
                      <a:pt x="114525" y="256847"/>
                    </a:cubicBezTo>
                    <a:cubicBezTo>
                      <a:pt x="118716" y="256656"/>
                      <a:pt x="123002" y="257990"/>
                      <a:pt x="129194" y="258752"/>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13" name="Freeform: Shape 12">
                <a:extLst>
                  <a:ext uri="{FF2B5EF4-FFF2-40B4-BE49-F238E27FC236}">
                    <a16:creationId xmlns:a16="http://schemas.microsoft.com/office/drawing/2014/main" id="{B96AE122-65C8-41D4-B177-3289428503BC}"/>
                  </a:ext>
                </a:extLst>
              </p:cNvPr>
              <p:cNvSpPr/>
              <p:nvPr/>
            </p:nvSpPr>
            <p:spPr>
              <a:xfrm>
                <a:off x="448379" y="2036532"/>
                <a:ext cx="138908" cy="119397"/>
              </a:xfrm>
              <a:custGeom>
                <a:avLst/>
                <a:gdLst>
                  <a:gd name="connsiteX0" fmla="*/ 118450 w 138908"/>
                  <a:gd name="connsiteY0" fmla="*/ 119398 h 119397"/>
                  <a:gd name="connsiteX1" fmla="*/ 79493 w 138908"/>
                  <a:gd name="connsiteY1" fmla="*/ 78821 h 119397"/>
                  <a:gd name="connsiteX2" fmla="*/ 60729 w 138908"/>
                  <a:gd name="connsiteY2" fmla="*/ 78631 h 119397"/>
                  <a:gd name="connsiteX3" fmla="*/ 22629 w 138908"/>
                  <a:gd name="connsiteY3" fmla="*/ 118731 h 119397"/>
                  <a:gd name="connsiteX4" fmla="*/ 17961 w 138908"/>
                  <a:gd name="connsiteY4" fmla="*/ 110444 h 119397"/>
                  <a:gd name="connsiteX5" fmla="*/ 1197 w 138908"/>
                  <a:gd name="connsiteY5" fmla="*/ 61296 h 119397"/>
                  <a:gd name="connsiteX6" fmla="*/ 4055 w 138908"/>
                  <a:gd name="connsiteY6" fmla="*/ 46532 h 119397"/>
                  <a:gd name="connsiteX7" fmla="*/ 14532 w 138908"/>
                  <a:gd name="connsiteY7" fmla="*/ 35292 h 119397"/>
                  <a:gd name="connsiteX8" fmla="*/ 24438 w 138908"/>
                  <a:gd name="connsiteY8" fmla="*/ 9670 h 119397"/>
                  <a:gd name="connsiteX9" fmla="*/ 36059 w 138908"/>
                  <a:gd name="connsiteY9" fmla="*/ 50 h 119397"/>
                  <a:gd name="connsiteX10" fmla="*/ 104067 w 138908"/>
                  <a:gd name="connsiteY10" fmla="*/ 50 h 119397"/>
                  <a:gd name="connsiteX11" fmla="*/ 115593 w 138908"/>
                  <a:gd name="connsiteY11" fmla="*/ 9860 h 119397"/>
                  <a:gd name="connsiteX12" fmla="*/ 128642 w 138908"/>
                  <a:gd name="connsiteY12" fmla="*/ 38912 h 119397"/>
                  <a:gd name="connsiteX13" fmla="*/ 135405 w 138908"/>
                  <a:gd name="connsiteY13" fmla="*/ 70535 h 119397"/>
                  <a:gd name="connsiteX14" fmla="*/ 118450 w 138908"/>
                  <a:gd name="connsiteY14" fmla="*/ 119398 h 11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908" h="119397">
                    <a:moveTo>
                      <a:pt x="118450" y="119398"/>
                    </a:moveTo>
                    <a:cubicBezTo>
                      <a:pt x="104258" y="104634"/>
                      <a:pt x="91971" y="91585"/>
                      <a:pt x="79493" y="78821"/>
                    </a:cubicBezTo>
                    <a:cubicBezTo>
                      <a:pt x="70254" y="69296"/>
                      <a:pt x="69873" y="69296"/>
                      <a:pt x="60729" y="78631"/>
                    </a:cubicBezTo>
                    <a:cubicBezTo>
                      <a:pt x="48251" y="91490"/>
                      <a:pt x="36059" y="104634"/>
                      <a:pt x="22629" y="118731"/>
                    </a:cubicBezTo>
                    <a:cubicBezTo>
                      <a:pt x="19962" y="114064"/>
                      <a:pt x="18628" y="112350"/>
                      <a:pt x="17961" y="110444"/>
                    </a:cubicBezTo>
                    <a:cubicBezTo>
                      <a:pt x="12342" y="94061"/>
                      <a:pt x="7008" y="77583"/>
                      <a:pt x="1197" y="61296"/>
                    </a:cubicBezTo>
                    <a:cubicBezTo>
                      <a:pt x="-898" y="55390"/>
                      <a:pt x="-422" y="50913"/>
                      <a:pt x="4055" y="46532"/>
                    </a:cubicBezTo>
                    <a:cubicBezTo>
                      <a:pt x="7770" y="43008"/>
                      <a:pt x="10722" y="38721"/>
                      <a:pt x="14532" y="35292"/>
                    </a:cubicBezTo>
                    <a:cubicBezTo>
                      <a:pt x="22152" y="28339"/>
                      <a:pt x="25867" y="20147"/>
                      <a:pt x="24438" y="9670"/>
                    </a:cubicBezTo>
                    <a:cubicBezTo>
                      <a:pt x="23200" y="431"/>
                      <a:pt x="28153" y="-236"/>
                      <a:pt x="36059" y="50"/>
                    </a:cubicBezTo>
                    <a:cubicBezTo>
                      <a:pt x="58728" y="717"/>
                      <a:pt x="81398" y="717"/>
                      <a:pt x="104067" y="50"/>
                    </a:cubicBezTo>
                    <a:cubicBezTo>
                      <a:pt x="112164" y="-236"/>
                      <a:pt x="117021" y="812"/>
                      <a:pt x="115593" y="9860"/>
                    </a:cubicBezTo>
                    <a:cubicBezTo>
                      <a:pt x="113402" y="22624"/>
                      <a:pt x="119688" y="31482"/>
                      <a:pt x="128642" y="38912"/>
                    </a:cubicBezTo>
                    <a:cubicBezTo>
                      <a:pt x="139405" y="47865"/>
                      <a:pt x="141786" y="57104"/>
                      <a:pt x="135405" y="70535"/>
                    </a:cubicBezTo>
                    <a:cubicBezTo>
                      <a:pt x="128737" y="84727"/>
                      <a:pt x="124927" y="100443"/>
                      <a:pt x="118450" y="119398"/>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14" name="Freeform: Shape 13">
                <a:extLst>
                  <a:ext uri="{FF2B5EF4-FFF2-40B4-BE49-F238E27FC236}">
                    <a16:creationId xmlns:a16="http://schemas.microsoft.com/office/drawing/2014/main" id="{FF970795-52F7-43A2-BB3F-9088D6C6E6A1}"/>
                  </a:ext>
                </a:extLst>
              </p:cNvPr>
              <p:cNvSpPr/>
              <p:nvPr/>
            </p:nvSpPr>
            <p:spPr>
              <a:xfrm>
                <a:off x="472903" y="1985623"/>
                <a:ext cx="91315" cy="39623"/>
              </a:xfrm>
              <a:custGeom>
                <a:avLst/>
                <a:gdLst>
                  <a:gd name="connsiteX0" fmla="*/ 41824 w 91315"/>
                  <a:gd name="connsiteY0" fmla="*/ 39624 h 39623"/>
                  <a:gd name="connsiteX1" fmla="*/ 7820 w 91315"/>
                  <a:gd name="connsiteY1" fmla="*/ 36195 h 39623"/>
                  <a:gd name="connsiteX2" fmla="*/ 10 w 91315"/>
                  <a:gd name="connsiteY2" fmla="*/ 27432 h 39623"/>
                  <a:gd name="connsiteX3" fmla="*/ 10 w 91315"/>
                  <a:gd name="connsiteY3" fmla="*/ 6286 h 39623"/>
                  <a:gd name="connsiteX4" fmla="*/ 7153 w 91315"/>
                  <a:gd name="connsiteY4" fmla="*/ 0 h 39623"/>
                  <a:gd name="connsiteX5" fmla="*/ 83830 w 91315"/>
                  <a:gd name="connsiteY5" fmla="*/ 95 h 39623"/>
                  <a:gd name="connsiteX6" fmla="*/ 91164 w 91315"/>
                  <a:gd name="connsiteY6" fmla="*/ 6286 h 39623"/>
                  <a:gd name="connsiteX7" fmla="*/ 91259 w 91315"/>
                  <a:gd name="connsiteY7" fmla="*/ 8192 h 39623"/>
                  <a:gd name="connsiteX8" fmla="*/ 66304 w 91315"/>
                  <a:gd name="connsiteY8" fmla="*/ 38195 h 39623"/>
                  <a:gd name="connsiteX9" fmla="*/ 41824 w 91315"/>
                  <a:gd name="connsiteY9" fmla="*/ 39624 h 3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15" h="39623">
                    <a:moveTo>
                      <a:pt x="41824" y="39624"/>
                    </a:moveTo>
                    <a:cubicBezTo>
                      <a:pt x="32585" y="38671"/>
                      <a:pt x="20203" y="37433"/>
                      <a:pt x="7820" y="36195"/>
                    </a:cubicBezTo>
                    <a:cubicBezTo>
                      <a:pt x="2486" y="35719"/>
                      <a:pt x="-181" y="33147"/>
                      <a:pt x="10" y="27432"/>
                    </a:cubicBezTo>
                    <a:cubicBezTo>
                      <a:pt x="295" y="20383"/>
                      <a:pt x="105" y="13335"/>
                      <a:pt x="10" y="6286"/>
                    </a:cubicBezTo>
                    <a:cubicBezTo>
                      <a:pt x="-86" y="1238"/>
                      <a:pt x="2105" y="0"/>
                      <a:pt x="7153" y="0"/>
                    </a:cubicBezTo>
                    <a:cubicBezTo>
                      <a:pt x="32680" y="286"/>
                      <a:pt x="58303" y="286"/>
                      <a:pt x="83830" y="95"/>
                    </a:cubicBezTo>
                    <a:cubicBezTo>
                      <a:pt x="88687" y="95"/>
                      <a:pt x="91164" y="1333"/>
                      <a:pt x="91164" y="6286"/>
                    </a:cubicBezTo>
                    <a:cubicBezTo>
                      <a:pt x="91164" y="6953"/>
                      <a:pt x="91259" y="7525"/>
                      <a:pt x="91259" y="8192"/>
                    </a:cubicBezTo>
                    <a:cubicBezTo>
                      <a:pt x="90688" y="39719"/>
                      <a:pt x="96117" y="34480"/>
                      <a:pt x="66304" y="38195"/>
                    </a:cubicBezTo>
                    <a:cubicBezTo>
                      <a:pt x="59255" y="39052"/>
                      <a:pt x="52207" y="39052"/>
                      <a:pt x="41824" y="3962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39" name="Freeform: Shape 38">
                <a:extLst>
                  <a:ext uri="{FF2B5EF4-FFF2-40B4-BE49-F238E27FC236}">
                    <a16:creationId xmlns:a16="http://schemas.microsoft.com/office/drawing/2014/main" id="{969C2D5F-00F7-4B98-ABEB-909143C2D9A9}"/>
                  </a:ext>
                </a:extLst>
              </p:cNvPr>
              <p:cNvSpPr/>
              <p:nvPr/>
            </p:nvSpPr>
            <p:spPr>
              <a:xfrm>
                <a:off x="471884" y="1935727"/>
                <a:ext cx="92359" cy="38139"/>
              </a:xfrm>
              <a:custGeom>
                <a:avLst/>
                <a:gdLst>
                  <a:gd name="connsiteX0" fmla="*/ 92278 w 92359"/>
                  <a:gd name="connsiteY0" fmla="*/ 17034 h 38139"/>
                  <a:gd name="connsiteX1" fmla="*/ 92278 w 92359"/>
                  <a:gd name="connsiteY1" fmla="*/ 24750 h 38139"/>
                  <a:gd name="connsiteX2" fmla="*/ 82372 w 92359"/>
                  <a:gd name="connsiteY2" fmla="*/ 35894 h 38139"/>
                  <a:gd name="connsiteX3" fmla="*/ 8458 w 92359"/>
                  <a:gd name="connsiteY3" fmla="*/ 35037 h 38139"/>
                  <a:gd name="connsiteX4" fmla="*/ 1314 w 92359"/>
                  <a:gd name="connsiteY4" fmla="*/ 27226 h 38139"/>
                  <a:gd name="connsiteX5" fmla="*/ 26079 w 92359"/>
                  <a:gd name="connsiteY5" fmla="*/ 1604 h 38139"/>
                  <a:gd name="connsiteX6" fmla="*/ 78943 w 92359"/>
                  <a:gd name="connsiteY6" fmla="*/ 271 h 38139"/>
                  <a:gd name="connsiteX7" fmla="*/ 92183 w 92359"/>
                  <a:gd name="connsiteY7" fmla="*/ 12272 h 38139"/>
                  <a:gd name="connsiteX8" fmla="*/ 92278 w 92359"/>
                  <a:gd name="connsiteY8" fmla="*/ 17034 h 3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59" h="38139">
                    <a:moveTo>
                      <a:pt x="92278" y="17034"/>
                    </a:moveTo>
                    <a:cubicBezTo>
                      <a:pt x="92278" y="19606"/>
                      <a:pt x="92088" y="22178"/>
                      <a:pt x="92278" y="24750"/>
                    </a:cubicBezTo>
                    <a:cubicBezTo>
                      <a:pt x="92945" y="31989"/>
                      <a:pt x="89516" y="34846"/>
                      <a:pt x="82372" y="35894"/>
                    </a:cubicBezTo>
                    <a:cubicBezTo>
                      <a:pt x="57702" y="39323"/>
                      <a:pt x="33033" y="38656"/>
                      <a:pt x="8458" y="35037"/>
                    </a:cubicBezTo>
                    <a:cubicBezTo>
                      <a:pt x="5601" y="34656"/>
                      <a:pt x="1600" y="30179"/>
                      <a:pt x="1314" y="27226"/>
                    </a:cubicBezTo>
                    <a:cubicBezTo>
                      <a:pt x="-1734" y="-396"/>
                      <a:pt x="-1638" y="271"/>
                      <a:pt x="26079" y="1604"/>
                    </a:cubicBezTo>
                    <a:cubicBezTo>
                      <a:pt x="43605" y="2461"/>
                      <a:pt x="61322" y="1223"/>
                      <a:pt x="78943" y="271"/>
                    </a:cubicBezTo>
                    <a:cubicBezTo>
                      <a:pt x="92183" y="-396"/>
                      <a:pt x="92088" y="-872"/>
                      <a:pt x="92183" y="12272"/>
                    </a:cubicBezTo>
                    <a:cubicBezTo>
                      <a:pt x="92278" y="13796"/>
                      <a:pt x="92278" y="15415"/>
                      <a:pt x="92278" y="17034"/>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40" name="Freeform: Shape 39">
                <a:extLst>
                  <a:ext uri="{FF2B5EF4-FFF2-40B4-BE49-F238E27FC236}">
                    <a16:creationId xmlns:a16="http://schemas.microsoft.com/office/drawing/2014/main" id="{E44CD475-C852-4530-A752-CC3D649487B0}"/>
                  </a:ext>
                </a:extLst>
              </p:cNvPr>
              <p:cNvSpPr/>
              <p:nvPr/>
            </p:nvSpPr>
            <p:spPr>
              <a:xfrm>
                <a:off x="472442" y="1884809"/>
                <a:ext cx="91961" cy="38520"/>
              </a:xfrm>
              <a:custGeom>
                <a:avLst/>
                <a:gdLst>
                  <a:gd name="connsiteX0" fmla="*/ 37141 w 91961"/>
                  <a:gd name="connsiteY0" fmla="*/ 38521 h 38520"/>
                  <a:gd name="connsiteX1" fmla="*/ 9424 w 91961"/>
                  <a:gd name="connsiteY1" fmla="*/ 35758 h 38520"/>
                  <a:gd name="connsiteX2" fmla="*/ 4756 w 91961"/>
                  <a:gd name="connsiteY2" fmla="*/ 34901 h 38520"/>
                  <a:gd name="connsiteX3" fmla="*/ 1232 w 91961"/>
                  <a:gd name="connsiteY3" fmla="*/ 4040 h 38520"/>
                  <a:gd name="connsiteX4" fmla="*/ 11805 w 91961"/>
                  <a:gd name="connsiteY4" fmla="*/ 611 h 38520"/>
                  <a:gd name="connsiteX5" fmla="*/ 80861 w 91961"/>
                  <a:gd name="connsiteY5" fmla="*/ 40 h 38520"/>
                  <a:gd name="connsiteX6" fmla="*/ 91910 w 91961"/>
                  <a:gd name="connsiteY6" fmla="*/ 10422 h 38520"/>
                  <a:gd name="connsiteX7" fmla="*/ 66955 w 91961"/>
                  <a:gd name="connsiteY7" fmla="*/ 37473 h 38520"/>
                  <a:gd name="connsiteX8" fmla="*/ 37237 w 91961"/>
                  <a:gd name="connsiteY8" fmla="*/ 37568 h 38520"/>
                  <a:gd name="connsiteX9" fmla="*/ 37141 w 91961"/>
                  <a:gd name="connsiteY9" fmla="*/ 38521 h 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61" h="38520">
                    <a:moveTo>
                      <a:pt x="37141" y="38521"/>
                    </a:moveTo>
                    <a:cubicBezTo>
                      <a:pt x="27902" y="37663"/>
                      <a:pt x="18663" y="36711"/>
                      <a:pt x="9424" y="35758"/>
                    </a:cubicBezTo>
                    <a:cubicBezTo>
                      <a:pt x="7804" y="35568"/>
                      <a:pt x="5614" y="35854"/>
                      <a:pt x="4756" y="34901"/>
                    </a:cubicBezTo>
                    <a:cubicBezTo>
                      <a:pt x="-3911" y="25662"/>
                      <a:pt x="2089" y="14422"/>
                      <a:pt x="1232" y="4040"/>
                    </a:cubicBezTo>
                    <a:cubicBezTo>
                      <a:pt x="1137" y="3183"/>
                      <a:pt x="8090" y="706"/>
                      <a:pt x="11805" y="611"/>
                    </a:cubicBezTo>
                    <a:cubicBezTo>
                      <a:pt x="34855" y="230"/>
                      <a:pt x="57811" y="992"/>
                      <a:pt x="80861" y="40"/>
                    </a:cubicBezTo>
                    <a:cubicBezTo>
                      <a:pt x="89624" y="-341"/>
                      <a:pt x="92386" y="1945"/>
                      <a:pt x="91910" y="10422"/>
                    </a:cubicBezTo>
                    <a:cubicBezTo>
                      <a:pt x="90672" y="34806"/>
                      <a:pt x="98482" y="35854"/>
                      <a:pt x="66955" y="37473"/>
                    </a:cubicBezTo>
                    <a:cubicBezTo>
                      <a:pt x="57049" y="38044"/>
                      <a:pt x="47143" y="37568"/>
                      <a:pt x="37237" y="37568"/>
                    </a:cubicBezTo>
                    <a:cubicBezTo>
                      <a:pt x="37141" y="37949"/>
                      <a:pt x="37141" y="38235"/>
                      <a:pt x="37141" y="38521"/>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41" name="Freeform: Shape 40">
                <a:extLst>
                  <a:ext uri="{FF2B5EF4-FFF2-40B4-BE49-F238E27FC236}">
                    <a16:creationId xmlns:a16="http://schemas.microsoft.com/office/drawing/2014/main" id="{E0DB2DF0-9A35-4FB7-B2CB-04611FAD6AF8}"/>
                  </a:ext>
                </a:extLst>
              </p:cNvPr>
              <p:cNvSpPr/>
              <p:nvPr/>
            </p:nvSpPr>
            <p:spPr>
              <a:xfrm>
                <a:off x="472897" y="1843891"/>
                <a:ext cx="91499" cy="26861"/>
              </a:xfrm>
              <a:custGeom>
                <a:avLst/>
                <a:gdLst>
                  <a:gd name="connsiteX0" fmla="*/ 45545 w 91499"/>
                  <a:gd name="connsiteY0" fmla="*/ 0 h 26861"/>
                  <a:gd name="connsiteX1" fmla="*/ 78215 w 91499"/>
                  <a:gd name="connsiteY1" fmla="*/ 0 h 26861"/>
                  <a:gd name="connsiteX2" fmla="*/ 91455 w 91499"/>
                  <a:gd name="connsiteY2" fmla="*/ 12763 h 26861"/>
                  <a:gd name="connsiteX3" fmla="*/ 79739 w 91499"/>
                  <a:gd name="connsiteY3" fmla="*/ 26860 h 26861"/>
                  <a:gd name="connsiteX4" fmla="*/ 9731 w 91499"/>
                  <a:gd name="connsiteY4" fmla="*/ 26575 h 26861"/>
                  <a:gd name="connsiteX5" fmla="*/ 15 w 91499"/>
                  <a:gd name="connsiteY5" fmla="*/ 14668 h 26861"/>
                  <a:gd name="connsiteX6" fmla="*/ 10016 w 91499"/>
                  <a:gd name="connsiteY6" fmla="*/ 381 h 26861"/>
                  <a:gd name="connsiteX7" fmla="*/ 45545 w 91499"/>
                  <a:gd name="connsiteY7" fmla="*/ 286 h 26861"/>
                  <a:gd name="connsiteX8" fmla="*/ 45545 w 91499"/>
                  <a:gd name="connsiteY8" fmla="*/ 0 h 2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99" h="26861">
                    <a:moveTo>
                      <a:pt x="45545" y="0"/>
                    </a:moveTo>
                    <a:cubicBezTo>
                      <a:pt x="56403" y="0"/>
                      <a:pt x="67357" y="0"/>
                      <a:pt x="78215" y="0"/>
                    </a:cubicBezTo>
                    <a:cubicBezTo>
                      <a:pt x="86693" y="0"/>
                      <a:pt x="91074" y="3715"/>
                      <a:pt x="91455" y="12763"/>
                    </a:cubicBezTo>
                    <a:cubicBezTo>
                      <a:pt x="91836" y="21622"/>
                      <a:pt x="89931" y="26956"/>
                      <a:pt x="79739" y="26860"/>
                    </a:cubicBezTo>
                    <a:cubicBezTo>
                      <a:pt x="56403" y="26575"/>
                      <a:pt x="33067" y="26575"/>
                      <a:pt x="9731" y="26575"/>
                    </a:cubicBezTo>
                    <a:cubicBezTo>
                      <a:pt x="1349" y="26575"/>
                      <a:pt x="-175" y="21812"/>
                      <a:pt x="15" y="14668"/>
                    </a:cubicBezTo>
                    <a:cubicBezTo>
                      <a:pt x="110" y="7334"/>
                      <a:pt x="682" y="571"/>
                      <a:pt x="10016" y="381"/>
                    </a:cubicBezTo>
                    <a:cubicBezTo>
                      <a:pt x="21827" y="95"/>
                      <a:pt x="33734" y="286"/>
                      <a:pt x="45545" y="286"/>
                    </a:cubicBezTo>
                    <a:cubicBezTo>
                      <a:pt x="45545" y="191"/>
                      <a:pt x="45545" y="95"/>
                      <a:pt x="45545" y="0"/>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grpSp>
      </p:grpSp>
      <p:grpSp>
        <p:nvGrpSpPr>
          <p:cNvPr id="15" name="Group 14">
            <a:extLst>
              <a:ext uri="{FF2B5EF4-FFF2-40B4-BE49-F238E27FC236}">
                <a16:creationId xmlns:a16="http://schemas.microsoft.com/office/drawing/2014/main" id="{BFAB8C30-55F8-374D-BAC9-50E38AD2542A}"/>
              </a:ext>
            </a:extLst>
          </p:cNvPr>
          <p:cNvGrpSpPr/>
          <p:nvPr/>
        </p:nvGrpSpPr>
        <p:grpSpPr>
          <a:xfrm>
            <a:off x="8131300" y="2427790"/>
            <a:ext cx="3538744" cy="3243829"/>
            <a:chOff x="6098475" y="1820842"/>
            <a:chExt cx="2654058" cy="2432872"/>
          </a:xfrm>
        </p:grpSpPr>
        <p:sp>
          <p:nvSpPr>
            <p:cNvPr id="77" name="Rounded Rectangle 76">
              <a:extLst>
                <a:ext uri="{FF2B5EF4-FFF2-40B4-BE49-F238E27FC236}">
                  <a16:creationId xmlns:a16="http://schemas.microsoft.com/office/drawing/2014/main" id="{2BD8DC3C-0A08-BC44-83A2-2E144F6C620A}"/>
                </a:ext>
              </a:extLst>
            </p:cNvPr>
            <p:cNvSpPr/>
            <p:nvPr/>
          </p:nvSpPr>
          <p:spPr>
            <a:xfrm>
              <a:off x="6903229" y="1820842"/>
              <a:ext cx="1849304" cy="768544"/>
            </a:xfrm>
            <a:prstGeom prst="roundRect">
              <a:avLst/>
            </a:prstGeom>
            <a:solidFill>
              <a:srgbClr val="ED6B53">
                <a:alpha val="38039"/>
              </a:srgbClr>
            </a:solidFill>
            <a:ln>
              <a:solidFill>
                <a:srgbClr val="EC6A52"/>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78" name="Rounded Rectangle 77">
              <a:extLst>
                <a:ext uri="{FF2B5EF4-FFF2-40B4-BE49-F238E27FC236}">
                  <a16:creationId xmlns:a16="http://schemas.microsoft.com/office/drawing/2014/main" id="{50EB86D9-3FC2-A743-82F6-097A3DC04156}"/>
                </a:ext>
              </a:extLst>
            </p:cNvPr>
            <p:cNvSpPr/>
            <p:nvPr/>
          </p:nvSpPr>
          <p:spPr>
            <a:xfrm>
              <a:off x="6098475" y="1820842"/>
              <a:ext cx="756000" cy="768544"/>
            </a:xfrm>
            <a:prstGeom prst="roundRect">
              <a:avLst/>
            </a:prstGeom>
            <a:solidFill>
              <a:srgbClr val="ED6B53">
                <a:alpha val="38039"/>
              </a:srgbClr>
            </a:solidFill>
            <a:ln>
              <a:solidFill>
                <a:srgbClr val="EC6A52"/>
              </a:solidFill>
            </a:ln>
          </p:spPr>
          <p:txBody>
            <a:bodyPr wrap="non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endParaRPr>
            </a:p>
          </p:txBody>
        </p:sp>
        <p:sp>
          <p:nvSpPr>
            <p:cNvPr id="26" name="Rectangle 25">
              <a:extLst>
                <a:ext uri="{FF2B5EF4-FFF2-40B4-BE49-F238E27FC236}">
                  <a16:creationId xmlns:a16="http://schemas.microsoft.com/office/drawing/2014/main" id="{F5585EE9-78BE-4FC8-BC1F-960ED5C7810F}"/>
                </a:ext>
              </a:extLst>
            </p:cNvPr>
            <p:cNvSpPr/>
            <p:nvPr/>
          </p:nvSpPr>
          <p:spPr>
            <a:xfrm>
              <a:off x="6109345" y="2768269"/>
              <a:ext cx="2561982" cy="14854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Patient history of ILD/pneumonitis or lung disease</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4,5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Smoking status</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4,5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Age &gt;70 years</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5</a:t>
              </a:r>
              <a:endPar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endParaRP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Male</a:t>
              </a:r>
              <a:r>
                <a:rPr kumimoji="0" lang="en-US" sz="1600" b="0" i="0" u="none" strike="noStrike" kern="1200" cap="none" spc="0" normalizeH="0" baseline="30000" noProof="0" dirty="0">
                  <a:ln>
                    <a:noFill/>
                  </a:ln>
                  <a:solidFill>
                    <a:srgbClr val="2E1C45"/>
                  </a:solidFill>
                  <a:effectLst/>
                  <a:uLnTx/>
                  <a:uFillTx/>
                  <a:latin typeface="Calibri" panose="020F0502020204030204" pitchFamily="34" charset="0"/>
                  <a:ea typeface="+mn-ea"/>
                  <a:cs typeface="Calibri" panose="020F0502020204030204" pitchFamily="34" charset="0"/>
                </a:rPr>
                <a:t>5</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Use of anticancer agents</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Dose</a:t>
              </a:r>
            </a:p>
            <a:p>
              <a:pPr marL="228594" marR="0" lvl="0" indent="-228594" algn="l" defTabSz="609585" rtl="0" eaLnBrk="1" fontAlgn="auto" latinLnBrk="0" hangingPunct="1">
                <a:lnSpc>
                  <a:spcPct val="85000"/>
                </a:lnSpc>
                <a:spcBef>
                  <a:spcPts val="0"/>
                </a:spcBef>
                <a:spcAft>
                  <a:spcPts val="400"/>
                </a:spcAft>
                <a:buClr>
                  <a:srgbClr val="5B6670"/>
                </a:buClr>
                <a:buSzTx/>
                <a:buFont typeface="Wingdings" pitchFamily="2" charset="2"/>
                <a:buChar char="§"/>
                <a:tabLst/>
                <a:defRPr/>
              </a:pPr>
              <a:r>
                <a:rPr kumimoji="0" lang="en-US" sz="1600" b="0" i="0" u="none" strike="noStrike" kern="1200" cap="none" spc="0" normalizeH="0" baseline="0" noProof="0" dirty="0">
                  <a:ln>
                    <a:noFill/>
                  </a:ln>
                  <a:solidFill>
                    <a:srgbClr val="2E1C45"/>
                  </a:solidFill>
                  <a:effectLst/>
                  <a:uLnTx/>
                  <a:uFillTx/>
                  <a:latin typeface="Calibri" panose="020F0502020204030204" pitchFamily="34" charset="0"/>
                  <a:ea typeface="+mn-ea"/>
                  <a:cs typeface="Calibri" panose="020F0502020204030204" pitchFamily="34" charset="0"/>
                </a:rPr>
                <a:t>Geographic Region</a:t>
              </a:r>
            </a:p>
          </p:txBody>
        </p:sp>
        <p:sp>
          <p:nvSpPr>
            <p:cNvPr id="20" name="TextBox 19">
              <a:extLst>
                <a:ext uri="{FF2B5EF4-FFF2-40B4-BE49-F238E27FC236}">
                  <a16:creationId xmlns:a16="http://schemas.microsoft.com/office/drawing/2014/main" id="{D18EEC9A-9461-4EC5-9C40-F44D132AB53F}"/>
                </a:ext>
              </a:extLst>
            </p:cNvPr>
            <p:cNvSpPr txBox="1"/>
            <p:nvPr/>
          </p:nvSpPr>
          <p:spPr>
            <a:xfrm>
              <a:off x="6959089" y="2089852"/>
              <a:ext cx="1430763"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Calibri" panose="020F0502020204030204" pitchFamily="34" charset="0"/>
                </a:rPr>
                <a:t>Risk factors</a:t>
              </a:r>
            </a:p>
          </p:txBody>
        </p:sp>
        <p:sp>
          <p:nvSpPr>
            <p:cNvPr id="57" name="Oval 56">
              <a:extLst>
                <a:ext uri="{FF2B5EF4-FFF2-40B4-BE49-F238E27FC236}">
                  <a16:creationId xmlns:a16="http://schemas.microsoft.com/office/drawing/2014/main" id="{F75FE597-0107-4596-98F6-3A81C65B2662}"/>
                </a:ext>
              </a:extLst>
            </p:cNvPr>
            <p:cNvSpPr/>
            <p:nvPr/>
          </p:nvSpPr>
          <p:spPr>
            <a:xfrm>
              <a:off x="6203832" y="1946359"/>
              <a:ext cx="577907" cy="577907"/>
            </a:xfrm>
            <a:prstGeom prst="ellipse">
              <a:avLst/>
            </a:prstGeom>
            <a:solidFill>
              <a:schemeClr val="bg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42" name="Graphic 7">
              <a:extLst>
                <a:ext uri="{FF2B5EF4-FFF2-40B4-BE49-F238E27FC236}">
                  <a16:creationId xmlns:a16="http://schemas.microsoft.com/office/drawing/2014/main" id="{44E70E86-CDC9-4068-8090-075A9E52709C}"/>
                </a:ext>
              </a:extLst>
            </p:cNvPr>
            <p:cNvGrpSpPr/>
            <p:nvPr/>
          </p:nvGrpSpPr>
          <p:grpSpPr>
            <a:xfrm>
              <a:off x="6327145" y="2081732"/>
              <a:ext cx="331280" cy="315292"/>
              <a:chOff x="201807" y="807635"/>
              <a:chExt cx="684735" cy="684371"/>
            </a:xfrm>
            <a:solidFill>
              <a:schemeClr val="tx1"/>
            </a:solidFill>
          </p:grpSpPr>
          <p:sp>
            <p:nvSpPr>
              <p:cNvPr id="43" name="Freeform: Shape 42">
                <a:extLst>
                  <a:ext uri="{FF2B5EF4-FFF2-40B4-BE49-F238E27FC236}">
                    <a16:creationId xmlns:a16="http://schemas.microsoft.com/office/drawing/2014/main" id="{B44DCD75-5C5D-4778-B4CD-56CA4406B253}"/>
                  </a:ext>
                </a:extLst>
              </p:cNvPr>
              <p:cNvSpPr/>
              <p:nvPr/>
            </p:nvSpPr>
            <p:spPr>
              <a:xfrm>
                <a:off x="201807" y="807635"/>
                <a:ext cx="534733" cy="534447"/>
              </a:xfrm>
              <a:custGeom>
                <a:avLst/>
                <a:gdLst>
                  <a:gd name="connsiteX0" fmla="*/ 267653 w 534733"/>
                  <a:gd name="connsiteY0" fmla="*/ 534448 h 534447"/>
                  <a:gd name="connsiteX1" fmla="*/ 266986 w 534733"/>
                  <a:gd name="connsiteY1" fmla="*/ 534448 h 534447"/>
                  <a:gd name="connsiteX2" fmla="*/ 0 w 534733"/>
                  <a:gd name="connsiteY2" fmla="*/ 267081 h 534447"/>
                  <a:gd name="connsiteX3" fmla="*/ 267557 w 534733"/>
                  <a:gd name="connsiteY3" fmla="*/ 0 h 534447"/>
                  <a:gd name="connsiteX4" fmla="*/ 267748 w 534733"/>
                  <a:gd name="connsiteY4" fmla="*/ 0 h 534447"/>
                  <a:gd name="connsiteX5" fmla="*/ 534734 w 534733"/>
                  <a:gd name="connsiteY5" fmla="*/ 267653 h 534447"/>
                  <a:gd name="connsiteX6" fmla="*/ 455676 w 534733"/>
                  <a:gd name="connsiteY6" fmla="*/ 456629 h 534447"/>
                  <a:gd name="connsiteX7" fmla="*/ 267653 w 534733"/>
                  <a:gd name="connsiteY7" fmla="*/ 534448 h 534447"/>
                  <a:gd name="connsiteX8" fmla="*/ 267653 w 534733"/>
                  <a:gd name="connsiteY8" fmla="*/ 19050 h 534447"/>
                  <a:gd name="connsiteX9" fmla="*/ 19050 w 534733"/>
                  <a:gd name="connsiteY9" fmla="*/ 267081 h 534447"/>
                  <a:gd name="connsiteX10" fmla="*/ 267081 w 534733"/>
                  <a:gd name="connsiteY10" fmla="*/ 515398 h 534447"/>
                  <a:gd name="connsiteX11" fmla="*/ 442151 w 534733"/>
                  <a:gd name="connsiteY11" fmla="*/ 443198 h 534447"/>
                  <a:gd name="connsiteX12" fmla="*/ 515684 w 534733"/>
                  <a:gd name="connsiteY12" fmla="*/ 267653 h 534447"/>
                  <a:gd name="connsiteX13" fmla="*/ 267653 w 534733"/>
                  <a:gd name="connsiteY13" fmla="*/ 19050 h 534447"/>
                  <a:gd name="connsiteX14" fmla="*/ 267653 w 534733"/>
                  <a:gd name="connsiteY14" fmla="*/ 445770 h 534447"/>
                  <a:gd name="connsiteX15" fmla="*/ 266319 w 534733"/>
                  <a:gd name="connsiteY15" fmla="*/ 445770 h 534447"/>
                  <a:gd name="connsiteX16" fmla="*/ 216218 w 534733"/>
                  <a:gd name="connsiteY16" fmla="*/ 394621 h 534447"/>
                  <a:gd name="connsiteX17" fmla="*/ 231553 w 534733"/>
                  <a:gd name="connsiteY17" fmla="*/ 358712 h 534447"/>
                  <a:gd name="connsiteX18" fmla="*/ 267843 w 534733"/>
                  <a:gd name="connsiteY18" fmla="*/ 343567 h 534447"/>
                  <a:gd name="connsiteX19" fmla="*/ 318135 w 534733"/>
                  <a:gd name="connsiteY19" fmla="*/ 395478 h 534447"/>
                  <a:gd name="connsiteX20" fmla="*/ 318135 w 534733"/>
                  <a:gd name="connsiteY20" fmla="*/ 395478 h 534447"/>
                  <a:gd name="connsiteX21" fmla="*/ 302800 w 534733"/>
                  <a:gd name="connsiteY21" fmla="*/ 431673 h 534447"/>
                  <a:gd name="connsiteX22" fmla="*/ 267653 w 534733"/>
                  <a:gd name="connsiteY22" fmla="*/ 445770 h 534447"/>
                  <a:gd name="connsiteX23" fmla="*/ 267462 w 534733"/>
                  <a:gd name="connsiteY23" fmla="*/ 362617 h 534447"/>
                  <a:gd name="connsiteX24" fmla="*/ 244983 w 534733"/>
                  <a:gd name="connsiteY24" fmla="*/ 372237 h 534447"/>
                  <a:gd name="connsiteX25" fmla="*/ 235268 w 534733"/>
                  <a:gd name="connsiteY25" fmla="*/ 394621 h 534447"/>
                  <a:gd name="connsiteX26" fmla="*/ 266795 w 534733"/>
                  <a:gd name="connsiteY26" fmla="*/ 426720 h 534447"/>
                  <a:gd name="connsiteX27" fmla="*/ 289560 w 534733"/>
                  <a:gd name="connsiteY27" fmla="*/ 417957 h 534447"/>
                  <a:gd name="connsiteX28" fmla="*/ 299085 w 534733"/>
                  <a:gd name="connsiteY28" fmla="*/ 395288 h 534447"/>
                  <a:gd name="connsiteX29" fmla="*/ 267653 w 534733"/>
                  <a:gd name="connsiteY29" fmla="*/ 362617 h 534447"/>
                  <a:gd name="connsiteX30" fmla="*/ 267462 w 534733"/>
                  <a:gd name="connsiteY30" fmla="*/ 362617 h 534447"/>
                  <a:gd name="connsiteX31" fmla="*/ 267272 w 534733"/>
                  <a:gd name="connsiteY31" fmla="*/ 332613 h 534447"/>
                  <a:gd name="connsiteX32" fmla="*/ 267272 w 534733"/>
                  <a:gd name="connsiteY32" fmla="*/ 332613 h 534447"/>
                  <a:gd name="connsiteX33" fmla="*/ 227267 w 534733"/>
                  <a:gd name="connsiteY33" fmla="*/ 292703 h 534447"/>
                  <a:gd name="connsiteX34" fmla="*/ 221742 w 534733"/>
                  <a:gd name="connsiteY34" fmla="*/ 194786 h 534447"/>
                  <a:gd name="connsiteX35" fmla="*/ 219551 w 534733"/>
                  <a:gd name="connsiteY35" fmla="*/ 154400 h 534447"/>
                  <a:gd name="connsiteX36" fmla="*/ 219456 w 534733"/>
                  <a:gd name="connsiteY36" fmla="*/ 148685 h 534447"/>
                  <a:gd name="connsiteX37" fmla="*/ 219742 w 534733"/>
                  <a:gd name="connsiteY37" fmla="*/ 132398 h 534447"/>
                  <a:gd name="connsiteX38" fmla="*/ 268986 w 534733"/>
                  <a:gd name="connsiteY38" fmla="*/ 88868 h 534447"/>
                  <a:gd name="connsiteX39" fmla="*/ 315849 w 534733"/>
                  <a:gd name="connsiteY39" fmla="*/ 138208 h 534447"/>
                  <a:gd name="connsiteX40" fmla="*/ 311468 w 534733"/>
                  <a:gd name="connsiteY40" fmla="*/ 230315 h 534447"/>
                  <a:gd name="connsiteX41" fmla="*/ 309467 w 534733"/>
                  <a:gd name="connsiteY41" fmla="*/ 269177 h 534447"/>
                  <a:gd name="connsiteX42" fmla="*/ 309086 w 534733"/>
                  <a:gd name="connsiteY42" fmla="*/ 277749 h 534447"/>
                  <a:gd name="connsiteX43" fmla="*/ 308420 w 534733"/>
                  <a:gd name="connsiteY43" fmla="*/ 291560 h 534447"/>
                  <a:gd name="connsiteX44" fmla="*/ 267272 w 534733"/>
                  <a:gd name="connsiteY44" fmla="*/ 332613 h 534447"/>
                  <a:gd name="connsiteX45" fmla="*/ 238601 w 534733"/>
                  <a:gd name="connsiteY45" fmla="*/ 154115 h 534447"/>
                  <a:gd name="connsiteX46" fmla="*/ 240697 w 534733"/>
                  <a:gd name="connsiteY46" fmla="*/ 193834 h 534447"/>
                  <a:gd name="connsiteX47" fmla="*/ 246221 w 534733"/>
                  <a:gd name="connsiteY47" fmla="*/ 291560 h 534447"/>
                  <a:gd name="connsiteX48" fmla="*/ 267176 w 534733"/>
                  <a:gd name="connsiteY48" fmla="*/ 313563 h 534447"/>
                  <a:gd name="connsiteX49" fmla="*/ 267176 w 534733"/>
                  <a:gd name="connsiteY49" fmla="*/ 313563 h 534447"/>
                  <a:gd name="connsiteX50" fmla="*/ 289274 w 534733"/>
                  <a:gd name="connsiteY50" fmla="*/ 290227 h 534447"/>
                  <a:gd name="connsiteX51" fmla="*/ 289941 w 534733"/>
                  <a:gd name="connsiteY51" fmla="*/ 276987 h 534447"/>
                  <a:gd name="connsiteX52" fmla="*/ 290322 w 534733"/>
                  <a:gd name="connsiteY52" fmla="*/ 268224 h 534447"/>
                  <a:gd name="connsiteX53" fmla="*/ 292322 w 534733"/>
                  <a:gd name="connsiteY53" fmla="*/ 229267 h 534447"/>
                  <a:gd name="connsiteX54" fmla="*/ 296704 w 534733"/>
                  <a:gd name="connsiteY54" fmla="*/ 137351 h 534447"/>
                  <a:gd name="connsiteX55" fmla="*/ 268034 w 534733"/>
                  <a:gd name="connsiteY55" fmla="*/ 107728 h 534447"/>
                  <a:gd name="connsiteX56" fmla="*/ 238601 w 534733"/>
                  <a:gd name="connsiteY56" fmla="*/ 134112 h 534447"/>
                  <a:gd name="connsiteX57" fmla="*/ 238411 w 534733"/>
                  <a:gd name="connsiteY57" fmla="*/ 147923 h 534447"/>
                  <a:gd name="connsiteX58" fmla="*/ 238601 w 534733"/>
                  <a:gd name="connsiteY58" fmla="*/ 154115 h 53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4733" h="534447">
                    <a:moveTo>
                      <a:pt x="267653" y="534448"/>
                    </a:moveTo>
                    <a:cubicBezTo>
                      <a:pt x="267462" y="534448"/>
                      <a:pt x="267272" y="534448"/>
                      <a:pt x="266986" y="534448"/>
                    </a:cubicBezTo>
                    <a:cubicBezTo>
                      <a:pt x="119539" y="534067"/>
                      <a:pt x="-190" y="414147"/>
                      <a:pt x="0" y="267081"/>
                    </a:cubicBezTo>
                    <a:cubicBezTo>
                      <a:pt x="286" y="118777"/>
                      <a:pt x="117824" y="1429"/>
                      <a:pt x="267557" y="0"/>
                    </a:cubicBezTo>
                    <a:lnTo>
                      <a:pt x="267748" y="0"/>
                    </a:lnTo>
                    <a:cubicBezTo>
                      <a:pt x="415005" y="1429"/>
                      <a:pt x="534829" y="121539"/>
                      <a:pt x="534734" y="267653"/>
                    </a:cubicBezTo>
                    <a:cubicBezTo>
                      <a:pt x="534734" y="337661"/>
                      <a:pt x="505873" y="406527"/>
                      <a:pt x="455676" y="456629"/>
                    </a:cubicBezTo>
                    <a:cubicBezTo>
                      <a:pt x="405384" y="506825"/>
                      <a:pt x="338614" y="534448"/>
                      <a:pt x="267653" y="534448"/>
                    </a:cubicBezTo>
                    <a:close/>
                    <a:moveTo>
                      <a:pt x="267653" y="19050"/>
                    </a:moveTo>
                    <a:cubicBezTo>
                      <a:pt x="128492" y="20479"/>
                      <a:pt x="19241" y="129350"/>
                      <a:pt x="19050" y="267081"/>
                    </a:cubicBezTo>
                    <a:cubicBezTo>
                      <a:pt x="18860" y="403670"/>
                      <a:pt x="130112" y="515112"/>
                      <a:pt x="267081" y="515398"/>
                    </a:cubicBezTo>
                    <a:cubicBezTo>
                      <a:pt x="333470" y="515684"/>
                      <a:pt x="395383" y="489871"/>
                      <a:pt x="442151" y="443198"/>
                    </a:cubicBezTo>
                    <a:cubicBezTo>
                      <a:pt x="488823" y="396621"/>
                      <a:pt x="515588" y="332708"/>
                      <a:pt x="515684" y="267653"/>
                    </a:cubicBezTo>
                    <a:cubicBezTo>
                      <a:pt x="515779" y="131921"/>
                      <a:pt x="404527" y="20384"/>
                      <a:pt x="267653" y="19050"/>
                    </a:cubicBezTo>
                    <a:close/>
                    <a:moveTo>
                      <a:pt x="267653" y="445770"/>
                    </a:moveTo>
                    <a:cubicBezTo>
                      <a:pt x="267176" y="445770"/>
                      <a:pt x="266795" y="445770"/>
                      <a:pt x="266319" y="445770"/>
                    </a:cubicBezTo>
                    <a:cubicBezTo>
                      <a:pt x="238601" y="445103"/>
                      <a:pt x="216122" y="422148"/>
                      <a:pt x="216218" y="394621"/>
                    </a:cubicBezTo>
                    <a:cubicBezTo>
                      <a:pt x="216218" y="381476"/>
                      <a:pt x="221837" y="368332"/>
                      <a:pt x="231553" y="358712"/>
                    </a:cubicBezTo>
                    <a:cubicBezTo>
                      <a:pt x="241364" y="348996"/>
                      <a:pt x="254984" y="343567"/>
                      <a:pt x="267843" y="343567"/>
                    </a:cubicBezTo>
                    <a:cubicBezTo>
                      <a:pt x="296228" y="343757"/>
                      <a:pt x="318326" y="366617"/>
                      <a:pt x="318135" y="395478"/>
                    </a:cubicBezTo>
                    <a:lnTo>
                      <a:pt x="318135" y="395478"/>
                    </a:lnTo>
                    <a:cubicBezTo>
                      <a:pt x="318040" y="409385"/>
                      <a:pt x="312611" y="422243"/>
                      <a:pt x="302800" y="431673"/>
                    </a:cubicBezTo>
                    <a:cubicBezTo>
                      <a:pt x="293465" y="440817"/>
                      <a:pt x="280988" y="445770"/>
                      <a:pt x="267653" y="445770"/>
                    </a:cubicBezTo>
                    <a:close/>
                    <a:moveTo>
                      <a:pt x="267462" y="362617"/>
                    </a:moveTo>
                    <a:cubicBezTo>
                      <a:pt x="259271" y="362617"/>
                      <a:pt x="251174" y="366141"/>
                      <a:pt x="244983" y="372237"/>
                    </a:cubicBezTo>
                    <a:cubicBezTo>
                      <a:pt x="238792" y="378333"/>
                      <a:pt x="235268" y="386525"/>
                      <a:pt x="235268" y="394621"/>
                    </a:cubicBezTo>
                    <a:cubicBezTo>
                      <a:pt x="235268" y="411575"/>
                      <a:pt x="249650" y="426339"/>
                      <a:pt x="266795" y="426720"/>
                    </a:cubicBezTo>
                    <a:cubicBezTo>
                      <a:pt x="275082" y="426815"/>
                      <a:pt x="283559" y="423863"/>
                      <a:pt x="289560" y="417957"/>
                    </a:cubicBezTo>
                    <a:cubicBezTo>
                      <a:pt x="295656" y="412051"/>
                      <a:pt x="298990" y="404050"/>
                      <a:pt x="299085" y="395288"/>
                    </a:cubicBezTo>
                    <a:cubicBezTo>
                      <a:pt x="299181" y="377095"/>
                      <a:pt x="285464" y="362712"/>
                      <a:pt x="267653" y="362617"/>
                    </a:cubicBezTo>
                    <a:cubicBezTo>
                      <a:pt x="267653" y="362617"/>
                      <a:pt x="267557" y="362617"/>
                      <a:pt x="267462" y="362617"/>
                    </a:cubicBezTo>
                    <a:close/>
                    <a:moveTo>
                      <a:pt x="267272" y="332613"/>
                    </a:moveTo>
                    <a:cubicBezTo>
                      <a:pt x="267272" y="332613"/>
                      <a:pt x="267176" y="332613"/>
                      <a:pt x="267272" y="332613"/>
                    </a:cubicBezTo>
                    <a:cubicBezTo>
                      <a:pt x="245174" y="332613"/>
                      <a:pt x="228695" y="316230"/>
                      <a:pt x="227267" y="292703"/>
                    </a:cubicBezTo>
                    <a:cubicBezTo>
                      <a:pt x="225171" y="260223"/>
                      <a:pt x="223457" y="227648"/>
                      <a:pt x="221742" y="194786"/>
                    </a:cubicBezTo>
                    <a:lnTo>
                      <a:pt x="219551" y="154400"/>
                    </a:lnTo>
                    <a:cubicBezTo>
                      <a:pt x="219551" y="152591"/>
                      <a:pt x="219456" y="150686"/>
                      <a:pt x="219456" y="148685"/>
                    </a:cubicBezTo>
                    <a:cubicBezTo>
                      <a:pt x="219361" y="143732"/>
                      <a:pt x="219170" y="138113"/>
                      <a:pt x="219742" y="132398"/>
                    </a:cubicBezTo>
                    <a:cubicBezTo>
                      <a:pt x="222218" y="107347"/>
                      <a:pt x="243935" y="87630"/>
                      <a:pt x="268986" y="88868"/>
                    </a:cubicBezTo>
                    <a:cubicBezTo>
                      <a:pt x="296323" y="90011"/>
                      <a:pt x="316897" y="111728"/>
                      <a:pt x="315849" y="138208"/>
                    </a:cubicBezTo>
                    <a:cubicBezTo>
                      <a:pt x="314706" y="168974"/>
                      <a:pt x="313087" y="200216"/>
                      <a:pt x="311468" y="230315"/>
                    </a:cubicBezTo>
                    <a:cubicBezTo>
                      <a:pt x="310801" y="243269"/>
                      <a:pt x="310134" y="256223"/>
                      <a:pt x="309467" y="269177"/>
                    </a:cubicBezTo>
                    <a:cubicBezTo>
                      <a:pt x="309372" y="272034"/>
                      <a:pt x="309182" y="274892"/>
                      <a:pt x="309086" y="277749"/>
                    </a:cubicBezTo>
                    <a:cubicBezTo>
                      <a:pt x="308896" y="282321"/>
                      <a:pt x="308706" y="286893"/>
                      <a:pt x="308420" y="291560"/>
                    </a:cubicBezTo>
                    <a:cubicBezTo>
                      <a:pt x="306705" y="315754"/>
                      <a:pt x="289846" y="332613"/>
                      <a:pt x="267272" y="332613"/>
                    </a:cubicBezTo>
                    <a:close/>
                    <a:moveTo>
                      <a:pt x="238601" y="154115"/>
                    </a:moveTo>
                    <a:lnTo>
                      <a:pt x="240697" y="193834"/>
                    </a:lnTo>
                    <a:cubicBezTo>
                      <a:pt x="242411" y="226695"/>
                      <a:pt x="244126" y="259175"/>
                      <a:pt x="246221" y="291560"/>
                    </a:cubicBezTo>
                    <a:cubicBezTo>
                      <a:pt x="247079" y="304705"/>
                      <a:pt x="255461" y="313563"/>
                      <a:pt x="267176" y="313563"/>
                    </a:cubicBezTo>
                    <a:cubicBezTo>
                      <a:pt x="267176" y="313563"/>
                      <a:pt x="267176" y="313563"/>
                      <a:pt x="267176" y="313563"/>
                    </a:cubicBezTo>
                    <a:cubicBezTo>
                      <a:pt x="279654" y="313563"/>
                      <a:pt x="288322" y="304419"/>
                      <a:pt x="289274" y="290227"/>
                    </a:cubicBezTo>
                    <a:cubicBezTo>
                      <a:pt x="289560" y="285845"/>
                      <a:pt x="289751" y="281464"/>
                      <a:pt x="289941" y="276987"/>
                    </a:cubicBezTo>
                    <a:cubicBezTo>
                      <a:pt x="290036" y="274034"/>
                      <a:pt x="290132" y="271177"/>
                      <a:pt x="290322" y="268224"/>
                    </a:cubicBezTo>
                    <a:cubicBezTo>
                      <a:pt x="290989" y="255270"/>
                      <a:pt x="291656" y="242221"/>
                      <a:pt x="292322" y="229267"/>
                    </a:cubicBezTo>
                    <a:cubicBezTo>
                      <a:pt x="293942" y="199168"/>
                      <a:pt x="295561" y="168021"/>
                      <a:pt x="296704" y="137351"/>
                    </a:cubicBezTo>
                    <a:cubicBezTo>
                      <a:pt x="297275" y="121253"/>
                      <a:pt x="284988" y="108490"/>
                      <a:pt x="268034" y="107728"/>
                    </a:cubicBezTo>
                    <a:cubicBezTo>
                      <a:pt x="253460" y="107347"/>
                      <a:pt x="240125" y="119253"/>
                      <a:pt x="238601" y="134112"/>
                    </a:cubicBezTo>
                    <a:cubicBezTo>
                      <a:pt x="238125" y="138589"/>
                      <a:pt x="238316" y="143351"/>
                      <a:pt x="238411" y="147923"/>
                    </a:cubicBezTo>
                    <a:cubicBezTo>
                      <a:pt x="238506" y="150209"/>
                      <a:pt x="238506" y="152210"/>
                      <a:pt x="238601" y="154115"/>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sp>
            <p:nvSpPr>
              <p:cNvPr id="44" name="Freeform: Shape 43">
                <a:extLst>
                  <a:ext uri="{FF2B5EF4-FFF2-40B4-BE49-F238E27FC236}">
                    <a16:creationId xmlns:a16="http://schemas.microsoft.com/office/drawing/2014/main" id="{5154E78A-DD75-45F8-AF20-1069BB0F1C29}"/>
                  </a:ext>
                </a:extLst>
              </p:cNvPr>
              <p:cNvSpPr/>
              <p:nvPr/>
            </p:nvSpPr>
            <p:spPr>
              <a:xfrm>
                <a:off x="650553" y="1251499"/>
                <a:ext cx="235988" cy="240506"/>
              </a:xfrm>
              <a:custGeom>
                <a:avLst/>
                <a:gdLst>
                  <a:gd name="connsiteX0" fmla="*/ 171141 w 235988"/>
                  <a:gd name="connsiteY0" fmla="*/ 240506 h 240506"/>
                  <a:gd name="connsiteX1" fmla="*/ 126659 w 235988"/>
                  <a:gd name="connsiteY1" fmla="*/ 221456 h 240506"/>
                  <a:gd name="connsiteX2" fmla="*/ 4358 w 235988"/>
                  <a:gd name="connsiteY2" fmla="*/ 85820 h 240506"/>
                  <a:gd name="connsiteX3" fmla="*/ 3501 w 235988"/>
                  <a:gd name="connsiteY3" fmla="*/ 63246 h 240506"/>
                  <a:gd name="connsiteX4" fmla="*/ 50554 w 235988"/>
                  <a:gd name="connsiteY4" fmla="*/ 15621 h 240506"/>
                  <a:gd name="connsiteX5" fmla="*/ 60460 w 235988"/>
                  <a:gd name="connsiteY5" fmla="*/ 5715 h 240506"/>
                  <a:gd name="connsiteX6" fmla="*/ 65127 w 235988"/>
                  <a:gd name="connsiteY6" fmla="*/ 2858 h 240506"/>
                  <a:gd name="connsiteX7" fmla="*/ 71795 w 235988"/>
                  <a:gd name="connsiteY7" fmla="*/ 0 h 240506"/>
                  <a:gd name="connsiteX8" fmla="*/ 83796 w 235988"/>
                  <a:gd name="connsiteY8" fmla="*/ 10668 h 240506"/>
                  <a:gd name="connsiteX9" fmla="*/ 101703 w 235988"/>
                  <a:gd name="connsiteY9" fmla="*/ 26670 h 240506"/>
                  <a:gd name="connsiteX10" fmla="*/ 134184 w 235988"/>
                  <a:gd name="connsiteY10" fmla="*/ 55912 h 240506"/>
                  <a:gd name="connsiteX11" fmla="*/ 214670 w 235988"/>
                  <a:gd name="connsiteY11" fmla="*/ 128873 h 240506"/>
                  <a:gd name="connsiteX12" fmla="*/ 235530 w 235988"/>
                  <a:gd name="connsiteY12" fmla="*/ 183547 h 240506"/>
                  <a:gd name="connsiteX13" fmla="*/ 201240 w 235988"/>
                  <a:gd name="connsiteY13" fmla="*/ 232600 h 240506"/>
                  <a:gd name="connsiteX14" fmla="*/ 171141 w 235988"/>
                  <a:gd name="connsiteY14" fmla="*/ 240506 h 240506"/>
                  <a:gd name="connsiteX15" fmla="*/ 19407 w 235988"/>
                  <a:gd name="connsiteY15" fmla="*/ 74200 h 240506"/>
                  <a:gd name="connsiteX16" fmla="*/ 140661 w 235988"/>
                  <a:gd name="connsiteY16" fmla="*/ 208598 h 240506"/>
                  <a:gd name="connsiteX17" fmla="*/ 192096 w 235988"/>
                  <a:gd name="connsiteY17" fmla="*/ 216122 h 240506"/>
                  <a:gd name="connsiteX18" fmla="*/ 216670 w 235988"/>
                  <a:gd name="connsiteY18" fmla="*/ 181451 h 240506"/>
                  <a:gd name="connsiteX19" fmla="*/ 201716 w 235988"/>
                  <a:gd name="connsiteY19" fmla="*/ 143066 h 240506"/>
                  <a:gd name="connsiteX20" fmla="*/ 121420 w 235988"/>
                  <a:gd name="connsiteY20" fmla="*/ 70295 h 240506"/>
                  <a:gd name="connsiteX21" fmla="*/ 88845 w 235988"/>
                  <a:gd name="connsiteY21" fmla="*/ 41053 h 240506"/>
                  <a:gd name="connsiteX22" fmla="*/ 71033 w 235988"/>
                  <a:gd name="connsiteY22" fmla="*/ 25146 h 240506"/>
                  <a:gd name="connsiteX23" fmla="*/ 69414 w 235988"/>
                  <a:gd name="connsiteY23" fmla="*/ 23717 h 240506"/>
                  <a:gd name="connsiteX24" fmla="*/ 63889 w 235988"/>
                  <a:gd name="connsiteY24" fmla="*/ 29242 h 240506"/>
                  <a:gd name="connsiteX25" fmla="*/ 19407 w 235988"/>
                  <a:gd name="connsiteY25" fmla="*/ 7420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988" h="240506">
                    <a:moveTo>
                      <a:pt x="171141" y="240506"/>
                    </a:moveTo>
                    <a:cubicBezTo>
                      <a:pt x="154472" y="240506"/>
                      <a:pt x="138089" y="233934"/>
                      <a:pt x="126659" y="221456"/>
                    </a:cubicBezTo>
                    <a:cubicBezTo>
                      <a:pt x="85416" y="176689"/>
                      <a:pt x="44172" y="130493"/>
                      <a:pt x="4358" y="85820"/>
                    </a:cubicBezTo>
                    <a:cubicBezTo>
                      <a:pt x="-690" y="80201"/>
                      <a:pt x="-1833" y="68771"/>
                      <a:pt x="3501" y="63246"/>
                    </a:cubicBezTo>
                    <a:cubicBezTo>
                      <a:pt x="19026" y="47149"/>
                      <a:pt x="35028" y="31147"/>
                      <a:pt x="50554" y="15621"/>
                    </a:cubicBezTo>
                    <a:lnTo>
                      <a:pt x="60460" y="5715"/>
                    </a:lnTo>
                    <a:cubicBezTo>
                      <a:pt x="62175" y="4001"/>
                      <a:pt x="64080" y="3334"/>
                      <a:pt x="65127" y="2858"/>
                    </a:cubicBezTo>
                    <a:lnTo>
                      <a:pt x="71795" y="0"/>
                    </a:lnTo>
                    <a:lnTo>
                      <a:pt x="83796" y="10668"/>
                    </a:lnTo>
                    <a:cubicBezTo>
                      <a:pt x="89702" y="15907"/>
                      <a:pt x="95703" y="21241"/>
                      <a:pt x="101703" y="26670"/>
                    </a:cubicBezTo>
                    <a:cubicBezTo>
                      <a:pt x="112562" y="36385"/>
                      <a:pt x="123325" y="46101"/>
                      <a:pt x="134184" y="55912"/>
                    </a:cubicBezTo>
                    <a:cubicBezTo>
                      <a:pt x="160663" y="79724"/>
                      <a:pt x="188095" y="104299"/>
                      <a:pt x="214670" y="128873"/>
                    </a:cubicBezTo>
                    <a:cubicBezTo>
                      <a:pt x="230386" y="143447"/>
                      <a:pt x="238006" y="163354"/>
                      <a:pt x="235530" y="183547"/>
                    </a:cubicBezTo>
                    <a:cubicBezTo>
                      <a:pt x="233053" y="204121"/>
                      <a:pt x="220480" y="222028"/>
                      <a:pt x="201240" y="232600"/>
                    </a:cubicBezTo>
                    <a:cubicBezTo>
                      <a:pt x="191905" y="238030"/>
                      <a:pt x="181428" y="240506"/>
                      <a:pt x="171141" y="240506"/>
                    </a:cubicBezTo>
                    <a:close/>
                    <a:moveTo>
                      <a:pt x="19407" y="74200"/>
                    </a:moveTo>
                    <a:cubicBezTo>
                      <a:pt x="59222" y="118777"/>
                      <a:pt x="99989" y="164402"/>
                      <a:pt x="140661" y="208598"/>
                    </a:cubicBezTo>
                    <a:cubicBezTo>
                      <a:pt x="153329" y="222409"/>
                      <a:pt x="175046" y="225552"/>
                      <a:pt x="192096" y="216122"/>
                    </a:cubicBezTo>
                    <a:cubicBezTo>
                      <a:pt x="206002" y="208502"/>
                      <a:pt x="214956" y="195834"/>
                      <a:pt x="216670" y="181451"/>
                    </a:cubicBezTo>
                    <a:cubicBezTo>
                      <a:pt x="218385" y="167450"/>
                      <a:pt x="212955" y="153448"/>
                      <a:pt x="201716" y="143066"/>
                    </a:cubicBezTo>
                    <a:cubicBezTo>
                      <a:pt x="175236" y="118586"/>
                      <a:pt x="147900" y="94012"/>
                      <a:pt x="121420" y="70295"/>
                    </a:cubicBezTo>
                    <a:cubicBezTo>
                      <a:pt x="110562" y="60579"/>
                      <a:pt x="99703" y="50864"/>
                      <a:pt x="88845" y="41053"/>
                    </a:cubicBezTo>
                    <a:cubicBezTo>
                      <a:pt x="82844" y="35719"/>
                      <a:pt x="76938" y="30385"/>
                      <a:pt x="71033" y="25146"/>
                    </a:cubicBezTo>
                    <a:lnTo>
                      <a:pt x="69414" y="23717"/>
                    </a:lnTo>
                    <a:lnTo>
                      <a:pt x="63889" y="29242"/>
                    </a:lnTo>
                    <a:cubicBezTo>
                      <a:pt x="49316" y="43910"/>
                      <a:pt x="34171" y="59055"/>
                      <a:pt x="19407" y="74200"/>
                    </a:cubicBezTo>
                    <a:close/>
                  </a:path>
                </a:pathLst>
              </a:custGeom>
              <a:grpFill/>
              <a:ln w="9525"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1C46"/>
                  </a:solidFill>
                  <a:effectLst/>
                  <a:uLnTx/>
                  <a:uFillTx/>
                  <a:latin typeface="Arial"/>
                  <a:ea typeface="MS PGothic" charset="0"/>
                  <a:cs typeface="Arial" panose="020B0604020202020204" pitchFamily="34" charset="0"/>
                </a:endParaRPr>
              </a:p>
            </p:txBody>
          </p:sp>
        </p:grpSp>
      </p:grpSp>
      <p:sp>
        <p:nvSpPr>
          <p:cNvPr id="4" name="TextBox 3">
            <a:extLst>
              <a:ext uri="{FF2B5EF4-FFF2-40B4-BE49-F238E27FC236}">
                <a16:creationId xmlns:a16="http://schemas.microsoft.com/office/drawing/2014/main" id="{79A6D12C-B9DA-7525-C0FB-BA315CB5458C}"/>
              </a:ext>
            </a:extLst>
          </p:cNvPr>
          <p:cNvSpPr txBox="1"/>
          <p:nvPr/>
        </p:nvSpPr>
        <p:spPr>
          <a:xfrm>
            <a:off x="1521" y="6581001"/>
            <a:ext cx="2351991" cy="276999"/>
          </a:xfrm>
          <a:prstGeom prst="rect">
            <a:avLst/>
          </a:prstGeom>
          <a:noFill/>
        </p:spPr>
        <p:txBody>
          <a:bodyPr wrap="none" rtlCol="0">
            <a:spAutoFit/>
          </a:bodyPr>
          <a:lstStyle/>
          <a:p>
            <a:pPr defTabSz="457200" fontAlgn="auto">
              <a:spcBef>
                <a:spcPts val="0"/>
              </a:spcBef>
              <a:spcAft>
                <a:spcPts val="0"/>
              </a:spcAft>
            </a:pPr>
            <a:r>
              <a:rPr lang="en-US" sz="1200" b="0" dirty="0">
                <a:solidFill>
                  <a:schemeClr val="tx1"/>
                </a:solidFill>
                <a:latin typeface="Calibri" panose="020F0502020204030204" pitchFamily="34" charset="0"/>
                <a:ea typeface="+mn-ea"/>
                <a:cs typeface="Calibri" panose="020F0502020204030204" pitchFamily="34" charset="0"/>
              </a:rPr>
              <a:t>C</a:t>
            </a:r>
            <a:r>
              <a:rPr lang="en-US" sz="1200" b="0" i="0" u="none" strike="noStrike" kern="1200" baseline="0" dirty="0">
                <a:solidFill>
                  <a:schemeClr val="tx1"/>
                </a:solidFill>
                <a:latin typeface="Calibri" panose="020F0502020204030204" pitchFamily="34" charset="0"/>
                <a:ea typeface="+mn-ea"/>
                <a:cs typeface="Calibri" panose="020F0502020204030204" pitchFamily="34" charset="0"/>
              </a:rPr>
              <a:t>ourtesy of Javier Cortés, MD, PhD</a:t>
            </a:r>
          </a:p>
        </p:txBody>
      </p:sp>
    </p:spTree>
    <p:extLst>
      <p:ext uri="{BB962C8B-B14F-4D97-AF65-F5344CB8AC3E}">
        <p14:creationId xmlns:p14="http://schemas.microsoft.com/office/powerpoint/2010/main" val="2336058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7.xml><?xml version="1.0" encoding="utf-8"?>
<a:theme xmlns:a="http://schemas.openxmlformats.org/drawingml/2006/main" name="1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Design">
  <a:themeElements>
    <a:clrScheme name="Benutzerdefiniert 1">
      <a:dk1>
        <a:srgbClr val="646464"/>
      </a:dk1>
      <a:lt1>
        <a:srgbClr val="FFFFFF"/>
      </a:lt1>
      <a:dk2>
        <a:srgbClr val="646464"/>
      </a:dk2>
      <a:lt2>
        <a:srgbClr val="E6007E"/>
      </a:lt2>
      <a:accent1>
        <a:srgbClr val="BCCC2F"/>
      </a:accent1>
      <a:accent2>
        <a:srgbClr val="D9E08F"/>
      </a:accent2>
      <a:accent3>
        <a:srgbClr val="646464"/>
      </a:accent3>
      <a:accent4>
        <a:srgbClr val="BCBCBC"/>
      </a:accent4>
      <a:accent5>
        <a:srgbClr val="E60088"/>
      </a:accent5>
      <a:accent6>
        <a:srgbClr val="F27FC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49559</TotalTime>
  <Words>8363</Words>
  <Application>Microsoft Macintosh PowerPoint</Application>
  <PresentationFormat>Widescreen</PresentationFormat>
  <Paragraphs>863</Paragraphs>
  <Slides>118</Slides>
  <Notes>41</Notes>
  <HiddenSlides>0</HiddenSlides>
  <MMClips>0</MMClips>
  <ScaleCrop>false</ScaleCrop>
  <HeadingPairs>
    <vt:vector size="6" baseType="variant">
      <vt:variant>
        <vt:lpstr>Fonts Used</vt:lpstr>
      </vt:variant>
      <vt:variant>
        <vt:i4>21</vt:i4>
      </vt:variant>
      <vt:variant>
        <vt:lpstr>Theme</vt:lpstr>
      </vt:variant>
      <vt:variant>
        <vt:i4>21</vt:i4>
      </vt:variant>
      <vt:variant>
        <vt:lpstr>Slide Titles</vt:lpstr>
      </vt:variant>
      <vt:variant>
        <vt:i4>118</vt:i4>
      </vt:variant>
    </vt:vector>
  </HeadingPairs>
  <TitlesOfParts>
    <vt:vector size="160" baseType="lpstr">
      <vt:lpstr>ＭＳ Ｐゴシック</vt:lpstr>
      <vt:lpstr>.AppleSystemUIFont</vt:lpstr>
      <vt:lpstr>Arial</vt:lpstr>
      <vt:lpstr>Arial Narrow</vt:lpstr>
      <vt:lpstr>Arial Narrow Bold</vt:lpstr>
      <vt:lpstr>Arial Narrow Regular</vt:lpstr>
      <vt:lpstr>Calibri</vt:lpstr>
      <vt:lpstr>Calibri Light</vt:lpstr>
      <vt:lpstr>Century Gothic</vt:lpstr>
      <vt:lpstr>Courier New</vt:lpstr>
      <vt:lpstr>Garamond</vt:lpstr>
      <vt:lpstr>Georgia</vt:lpstr>
      <vt:lpstr>Imago</vt:lpstr>
      <vt:lpstr>Lucida Grande</vt:lpstr>
      <vt:lpstr>Montserrat SemiBold</vt:lpstr>
      <vt:lpstr>Noto Sans Symbols</vt:lpstr>
      <vt:lpstr>Symbol</vt:lpstr>
      <vt:lpstr>Times</vt:lpstr>
      <vt:lpstr>Times New Roman</vt:lpstr>
      <vt:lpstr>Trebuchet MS</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6_Default Design</vt:lpstr>
      <vt:lpstr>10_Default Design</vt:lpstr>
      <vt:lpstr>4_Default Design</vt:lpstr>
      <vt:lpstr>1_Content Slides</vt:lpstr>
      <vt:lpstr>1_Office Theme</vt:lpstr>
      <vt:lpstr>4_Office Theme</vt:lpstr>
      <vt:lpstr>Office-Design</vt:lpstr>
      <vt:lpstr>2_Default Design</vt:lpstr>
      <vt:lpstr>5_Default Design</vt:lpstr>
      <vt:lpstr>PowerPoint Presentation</vt:lpstr>
      <vt:lpstr>Faculty</vt:lpstr>
      <vt:lpstr>Commercial Support</vt:lpstr>
      <vt:lpstr>Dr Love — Disclosures</vt:lpstr>
      <vt:lpstr>Research To Practice CME Planning Committee Members,  Staff and Reviewers</vt:lpstr>
      <vt:lpstr>Dr Punie — Disclosures</vt:lpstr>
      <vt:lpstr>Dr Traina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Grand Rounds</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PowerPoint Presentation</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Grand Rounds</vt:lpstr>
      <vt:lpstr>PowerPoint Presentation</vt:lpstr>
      <vt:lpstr>Dr Punie — Disclosures</vt:lpstr>
      <vt:lpstr>Dr Traina — Disclosures</vt:lpstr>
      <vt:lpstr>Dr Love — Disclosures</vt:lpstr>
      <vt:lpstr>Commercial Support</vt:lpstr>
      <vt:lpstr>PowerPoint Presentation</vt:lpstr>
      <vt:lpstr>Agenda Metastatic Triple-Negative Breast Cancer</vt:lpstr>
      <vt:lpstr>Survey of 50 Community-Based  General Medical Oncologists  </vt:lpstr>
      <vt:lpstr>Agenda Metastatic Triple-Negative Breast Cancer</vt:lpstr>
      <vt:lpstr>Improvement in Survival </vt:lpstr>
      <vt:lpstr>Real-World Data in Metastatic TNBC</vt:lpstr>
      <vt:lpstr>Agenda Metastatic Triple-Negative Breast Cancer</vt:lpstr>
      <vt:lpstr>First-Line Treatment of Metastatic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Key First-Line Clinical Trials</vt:lpstr>
      <vt:lpstr>Phase III ASCENT-03: Descriptive Overall Survival and PFS2</vt:lpstr>
      <vt:lpstr>Phase III ASCENT-03: Common Adverse Events (AEs)</vt:lpstr>
      <vt:lpstr>Summary of Key First-Line Clinical Trials</vt:lpstr>
      <vt:lpstr>Rationale for Combining Sacituzumab Govitecan and Pembrolizumab</vt:lpstr>
      <vt:lpstr>Phase III ASCENT-04/KEYNOTE-D19: Descriptive Overall Survival (OS) (Primary Analysis)</vt:lpstr>
      <vt:lpstr>Phase III ASCENT-04/KEYNOTE-D19: Tumor Responses, Duration of Response</vt:lpstr>
      <vt:lpstr>Phase III ASCENT-04/KEYNOTE-D19: AEs of Special Interest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Key First-Line Clinical Trials</vt:lpstr>
      <vt:lpstr>Phase III TROPION-Breast02: Overall Survival</vt:lpstr>
      <vt:lpstr>Phase III TROPION-Breast02: AEs of Special Interest with Dato-DXd</vt:lpstr>
      <vt:lpstr>Managing Adverse Events Associated with Dato-DXd</vt:lpstr>
      <vt:lpstr>PowerPoint Presentation</vt:lpstr>
      <vt:lpstr>Pathogenesis of Oral Mucositis/Stomatitis</vt:lpstr>
      <vt:lpstr>PowerPoint Presentation</vt:lpstr>
      <vt:lpstr>PowerPoint Presentation</vt:lpstr>
      <vt:lpstr>PowerPoint Presentation</vt:lpstr>
      <vt:lpstr>Management Recommendations for Stomatitis</vt:lpstr>
      <vt:lpstr>PowerPoint Presentation</vt:lpstr>
      <vt:lpstr>Summary of Key First-Line Clinical Trials</vt:lpstr>
      <vt:lpstr>Phase II OptiTROP-Breast05: Duration of Response</vt:lpstr>
      <vt:lpstr>Agenda Metastatic Triple-Negative Breast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Metastatic Triple-Negative Breast Cancer</vt:lpstr>
      <vt:lpstr>Novel Approaches</vt:lpstr>
      <vt:lpstr>PowerPoint Presentation</vt:lpstr>
      <vt:lpstr>Agenda Metastatic Triple-Negative Breast Cancer</vt:lpstr>
      <vt:lpstr>ASCO 2026 Abstract Titles to Look Out for</vt:lpstr>
      <vt:lpstr>ASCO 2026 Abstract Titles to Look Out For</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4368</cp:revision>
  <cp:lastPrinted>2020-12-08T02:40:56Z</cp:lastPrinted>
  <dcterms:created xsi:type="dcterms:W3CDTF">2020-11-13T19:02:13Z</dcterms:created>
  <dcterms:modified xsi:type="dcterms:W3CDTF">2026-04-30T19:47:16Z</dcterms:modified>
</cp:coreProperties>
</file>