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5.xml" ContentType="application/vnd.openxmlformats-officedocument.theme+xml"/>
  <Override PartName="/ppt/tags/tag6.xml" ContentType="application/vnd.openxmlformats-officedocument.presentationml.tags+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7.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8.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9.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0.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1.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2.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theme/theme13.xml" ContentType="application/vnd.openxmlformats-officedocument.theme+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14.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theme/theme15.xml" ContentType="application/vnd.openxmlformats-officedocument.theme+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theme/theme16.xml" ContentType="application/vnd.openxmlformats-officedocument.theme+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17.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18.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19.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theme/theme20.xml" ContentType="application/vnd.openxmlformats-officedocument.theme+xml"/>
  <Override PartName="/ppt/tags/tag19.xml" ContentType="application/vnd.openxmlformats-officedocument.presentationml.tags+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theme/theme21.xml" ContentType="application/vnd.openxmlformats-officedocument.theme+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22.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23.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24.xml" ContentType="application/vnd.openxmlformats-officedocument.theme+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theme/theme25.xml" ContentType="application/vnd.openxmlformats-officedocument.theme+xml"/>
  <Override PartName="/ppt/media/image105.jpg" ContentType="image/jpg"/>
  <Override PartName="/ppt/theme/theme26.xml" ContentType="application/vnd.openxmlformats-officedocument.theme+xml"/>
  <Override PartName="/ppt/theme/theme27.xml" ContentType="application/vnd.openxmlformats-officedocument.theme+xml"/>
  <Override PartName="/ppt/tags/tag2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notesSlides/notesSlide10.xml" ContentType="application/vnd.openxmlformats-officedocument.presentationml.notesSlide+xml"/>
  <Override PartName="/ppt/tags/tag2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notesSlides/notesSlide15.xml" ContentType="application/vnd.openxmlformats-officedocument.presentationml.notesSlide+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5.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37.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38.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9.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40.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41.xml" ContentType="application/vnd.openxmlformats-officedocument.presentationml.tags+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143" r:id="rId5"/>
    <p:sldMasterId id="2147485271" r:id="rId6"/>
    <p:sldMasterId id="2147485404" r:id="rId7"/>
    <p:sldMasterId id="2147485502" r:id="rId8"/>
    <p:sldMasterId id="2147485585" r:id="rId9"/>
    <p:sldMasterId id="2147485605" r:id="rId10"/>
    <p:sldMasterId id="2147485618" r:id="rId11"/>
    <p:sldMasterId id="2147485627" r:id="rId12"/>
    <p:sldMasterId id="2147485639" r:id="rId13"/>
    <p:sldMasterId id="2147485655" r:id="rId14"/>
    <p:sldMasterId id="2147485665" r:id="rId15"/>
    <p:sldMasterId id="2147485683" r:id="rId16"/>
    <p:sldMasterId id="2147485698" r:id="rId17"/>
    <p:sldMasterId id="2147485716" r:id="rId18"/>
    <p:sldMasterId id="2147485737" r:id="rId19"/>
    <p:sldMasterId id="2147485749" r:id="rId20"/>
    <p:sldMasterId id="2147485780" r:id="rId21"/>
    <p:sldMasterId id="2147485811" r:id="rId22"/>
    <p:sldMasterId id="2147485830" r:id="rId23"/>
    <p:sldMasterId id="2147485843" r:id="rId24"/>
    <p:sldMasterId id="2147485938" r:id="rId25"/>
    <p:sldMasterId id="2147485954" r:id="rId26"/>
    <p:sldMasterId id="2147485967" r:id="rId27"/>
    <p:sldMasterId id="2147486001" r:id="rId28"/>
    <p:sldMasterId id="2147486007" r:id="rId29"/>
  </p:sldMasterIdLst>
  <p:notesMasterIdLst>
    <p:notesMasterId r:id="rId143"/>
  </p:notesMasterIdLst>
  <p:handoutMasterIdLst>
    <p:handoutMasterId r:id="rId144"/>
  </p:handoutMasterIdLst>
  <p:sldIdLst>
    <p:sldId id="296" r:id="rId30"/>
    <p:sldId id="297" r:id="rId31"/>
    <p:sldId id="300" r:id="rId32"/>
    <p:sldId id="2147480151" r:id="rId33"/>
    <p:sldId id="13408" r:id="rId34"/>
    <p:sldId id="301" r:id="rId35"/>
    <p:sldId id="302" r:id="rId36"/>
    <p:sldId id="2147480704" r:id="rId37"/>
    <p:sldId id="306" r:id="rId38"/>
    <p:sldId id="2147470659" r:id="rId39"/>
    <p:sldId id="13108" r:id="rId40"/>
    <p:sldId id="307" r:id="rId41"/>
    <p:sldId id="308" r:id="rId42"/>
    <p:sldId id="309" r:id="rId43"/>
    <p:sldId id="310" r:id="rId44"/>
    <p:sldId id="311" r:id="rId45"/>
    <p:sldId id="312" r:id="rId46"/>
    <p:sldId id="313" r:id="rId47"/>
    <p:sldId id="267" r:id="rId48"/>
    <p:sldId id="287" r:id="rId49"/>
    <p:sldId id="2147471838" r:id="rId50"/>
    <p:sldId id="2147471837" r:id="rId51"/>
    <p:sldId id="273" r:id="rId52"/>
    <p:sldId id="2147483633" r:id="rId53"/>
    <p:sldId id="262" r:id="rId54"/>
    <p:sldId id="304" r:id="rId55"/>
    <p:sldId id="268" r:id="rId56"/>
    <p:sldId id="2147483631" r:id="rId57"/>
    <p:sldId id="2147483628" r:id="rId58"/>
    <p:sldId id="271" r:id="rId59"/>
    <p:sldId id="270" r:id="rId60"/>
    <p:sldId id="13407" r:id="rId61"/>
    <p:sldId id="2147483567" r:id="rId62"/>
    <p:sldId id="290" r:id="rId63"/>
    <p:sldId id="277" r:id="rId64"/>
    <p:sldId id="303" r:id="rId65"/>
    <p:sldId id="264" r:id="rId66"/>
    <p:sldId id="2147470304" r:id="rId67"/>
    <p:sldId id="664" r:id="rId68"/>
    <p:sldId id="7284" r:id="rId69"/>
    <p:sldId id="2147470306" r:id="rId70"/>
    <p:sldId id="2147481759" r:id="rId71"/>
    <p:sldId id="256" r:id="rId72"/>
    <p:sldId id="259" r:id="rId73"/>
    <p:sldId id="258" r:id="rId74"/>
    <p:sldId id="2147483647" r:id="rId75"/>
    <p:sldId id="317" r:id="rId76"/>
    <p:sldId id="2147481855" r:id="rId77"/>
    <p:sldId id="2147483476" r:id="rId78"/>
    <p:sldId id="274" r:id="rId79"/>
    <p:sldId id="2147481875" r:id="rId80"/>
    <p:sldId id="278" r:id="rId81"/>
    <p:sldId id="2147481879" r:id="rId82"/>
    <p:sldId id="275" r:id="rId83"/>
    <p:sldId id="371" r:id="rId84"/>
    <p:sldId id="393" r:id="rId85"/>
    <p:sldId id="289" r:id="rId86"/>
    <p:sldId id="291" r:id="rId87"/>
    <p:sldId id="2147480203" r:id="rId88"/>
    <p:sldId id="288" r:id="rId89"/>
    <p:sldId id="279" r:id="rId90"/>
    <p:sldId id="305" r:id="rId91"/>
    <p:sldId id="257" r:id="rId92"/>
    <p:sldId id="2147481864" r:id="rId93"/>
    <p:sldId id="2147481882" r:id="rId94"/>
    <p:sldId id="397" r:id="rId95"/>
    <p:sldId id="2147473728" r:id="rId96"/>
    <p:sldId id="293" r:id="rId97"/>
    <p:sldId id="292" r:id="rId98"/>
    <p:sldId id="280" r:id="rId99"/>
    <p:sldId id="281" r:id="rId100"/>
    <p:sldId id="321" r:id="rId101"/>
    <p:sldId id="319" r:id="rId102"/>
    <p:sldId id="263" r:id="rId103"/>
    <p:sldId id="261" r:id="rId104"/>
    <p:sldId id="2147481762" r:id="rId105"/>
    <p:sldId id="2147481821" r:id="rId106"/>
    <p:sldId id="2147471313" r:id="rId107"/>
    <p:sldId id="294" r:id="rId108"/>
    <p:sldId id="295" r:id="rId109"/>
    <p:sldId id="284" r:id="rId110"/>
    <p:sldId id="286" r:id="rId111"/>
    <p:sldId id="325" r:id="rId112"/>
    <p:sldId id="283" r:id="rId113"/>
    <p:sldId id="2134805522" r:id="rId114"/>
    <p:sldId id="260" r:id="rId115"/>
    <p:sldId id="282" r:id="rId116"/>
    <p:sldId id="2147482917" r:id="rId117"/>
    <p:sldId id="2134805531" r:id="rId118"/>
    <p:sldId id="2147471295" r:id="rId119"/>
    <p:sldId id="2147482925" r:id="rId120"/>
    <p:sldId id="2147482924" r:id="rId121"/>
    <p:sldId id="2147482835" r:id="rId122"/>
    <p:sldId id="2147482836" r:id="rId123"/>
    <p:sldId id="2147482921" r:id="rId124"/>
    <p:sldId id="2147482922" r:id="rId125"/>
    <p:sldId id="2147482923" r:id="rId126"/>
    <p:sldId id="266" r:id="rId127"/>
    <p:sldId id="269" r:id="rId128"/>
    <p:sldId id="272" r:id="rId129"/>
    <p:sldId id="276" r:id="rId130"/>
    <p:sldId id="2147482926" r:id="rId131"/>
    <p:sldId id="2147482840" r:id="rId132"/>
    <p:sldId id="299" r:id="rId133"/>
    <p:sldId id="324" r:id="rId134"/>
    <p:sldId id="265" r:id="rId135"/>
    <p:sldId id="285" r:id="rId136"/>
    <p:sldId id="298" r:id="rId137"/>
    <p:sldId id="2147481878" r:id="rId138"/>
    <p:sldId id="2147483481" r:id="rId139"/>
    <p:sldId id="2147481838" r:id="rId140"/>
    <p:sldId id="2147483634" r:id="rId141"/>
    <p:sldId id="2147480083" r:id="rId142"/>
  </p:sldIdLst>
  <p:sldSz cx="12192000" cy="6858000"/>
  <p:notesSz cx="7772400" cy="10058400"/>
  <p:custDataLst>
    <p:tags r:id="rId145"/>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2" pos="3719" userDrawn="1">
          <p15:clr>
            <a:srgbClr val="A4A3A4"/>
          </p15:clr>
        </p15:guide>
        <p15:guide id="4" pos="6208" userDrawn="1">
          <p15:clr>
            <a:srgbClr val="A4A3A4"/>
          </p15:clr>
        </p15:guide>
        <p15:guide id="5" orient="horz"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 id="1" name="Porter, David" initials="DP" lastIdx="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CF2"/>
    <a:srgbClr val="C69C46"/>
    <a:srgbClr val="81B7F3"/>
    <a:srgbClr val="0B234E"/>
    <a:srgbClr val="FF40FF"/>
    <a:srgbClr val="FFFFFF"/>
    <a:srgbClr val="E4ECF2"/>
    <a:srgbClr val="0432FF"/>
    <a:srgbClr val="DBEFF5"/>
    <a:srgbClr val="DFF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20" autoAdjust="0"/>
    <p:restoredTop sz="93904" autoAdjust="0"/>
  </p:normalViewPr>
  <p:slideViewPr>
    <p:cSldViewPr snapToGrid="0">
      <p:cViewPr varScale="1">
        <p:scale>
          <a:sx n="115" d="100"/>
          <a:sy n="115" d="100"/>
        </p:scale>
        <p:origin x="1128" y="184"/>
      </p:cViewPr>
      <p:guideLst>
        <p:guide pos="3719"/>
        <p:guide pos="6208"/>
        <p:guide orient="horz" pos="2160"/>
      </p:guideLst>
    </p:cSldViewPr>
  </p:slideViewPr>
  <p:outlineViewPr>
    <p:cViewPr varScale="1">
      <p:scale>
        <a:sx n="170" d="200"/>
        <a:sy n="170" d="200"/>
      </p:scale>
      <p:origin x="0" y="-149912"/>
    </p:cViewPr>
  </p:outlineViewPr>
  <p:notesTextViewPr>
    <p:cViewPr>
      <p:scale>
        <a:sx n="100" d="100"/>
        <a:sy n="100" d="100"/>
      </p:scale>
      <p:origin x="0" y="0"/>
    </p:cViewPr>
  </p:notesTextViewPr>
  <p:sorterViewPr>
    <p:cViewPr>
      <p:scale>
        <a:sx n="131" d="100"/>
        <a:sy n="131" d="100"/>
      </p:scale>
      <p:origin x="0" y="0"/>
    </p:cViewPr>
  </p:sorterViewPr>
  <p:notesViewPr>
    <p:cSldViewPr snapToGrid="0">
      <p:cViewPr varScale="1">
        <p:scale>
          <a:sx n="78" d="100"/>
          <a:sy n="78" d="100"/>
        </p:scale>
        <p:origin x="385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88.xml"/><Relationship Id="rId21" Type="http://schemas.openxmlformats.org/officeDocument/2006/relationships/slideMaster" Target="slideMasters/slideMaster17.xml"/><Relationship Id="rId42" Type="http://schemas.openxmlformats.org/officeDocument/2006/relationships/slide" Target="slides/slide13.xml"/><Relationship Id="rId63" Type="http://schemas.openxmlformats.org/officeDocument/2006/relationships/slide" Target="slides/slide34.xml"/><Relationship Id="rId84" Type="http://schemas.openxmlformats.org/officeDocument/2006/relationships/slide" Target="slides/slide55.xml"/><Relationship Id="rId138" Type="http://schemas.openxmlformats.org/officeDocument/2006/relationships/slide" Target="slides/slide109.xml"/><Relationship Id="rId107" Type="http://schemas.openxmlformats.org/officeDocument/2006/relationships/slide" Target="slides/slide78.xml"/><Relationship Id="rId11" Type="http://schemas.openxmlformats.org/officeDocument/2006/relationships/slideMaster" Target="slideMasters/slideMaster7.xml"/><Relationship Id="rId32" Type="http://schemas.openxmlformats.org/officeDocument/2006/relationships/slide" Target="slides/slide3.xml"/><Relationship Id="rId53" Type="http://schemas.openxmlformats.org/officeDocument/2006/relationships/slide" Target="slides/slide24.xml"/><Relationship Id="rId74" Type="http://schemas.openxmlformats.org/officeDocument/2006/relationships/slide" Target="slides/slide45.xml"/><Relationship Id="rId128" Type="http://schemas.openxmlformats.org/officeDocument/2006/relationships/slide" Target="slides/slide99.xml"/><Relationship Id="rId149" Type="http://schemas.openxmlformats.org/officeDocument/2006/relationships/theme" Target="theme/theme1.xml"/><Relationship Id="rId5" Type="http://schemas.openxmlformats.org/officeDocument/2006/relationships/slideMaster" Target="slideMasters/slideMaster1.xml"/><Relationship Id="rId95" Type="http://schemas.openxmlformats.org/officeDocument/2006/relationships/slide" Target="slides/slide66.xml"/><Relationship Id="rId22" Type="http://schemas.openxmlformats.org/officeDocument/2006/relationships/slideMaster" Target="slideMasters/slideMaster18.xml"/><Relationship Id="rId27" Type="http://schemas.openxmlformats.org/officeDocument/2006/relationships/slideMaster" Target="slideMasters/slideMaster23.xml"/><Relationship Id="rId43" Type="http://schemas.openxmlformats.org/officeDocument/2006/relationships/slide" Target="slides/slide14.xml"/><Relationship Id="rId48" Type="http://schemas.openxmlformats.org/officeDocument/2006/relationships/slide" Target="slides/slide19.xml"/><Relationship Id="rId64" Type="http://schemas.openxmlformats.org/officeDocument/2006/relationships/slide" Target="slides/slide35.xml"/><Relationship Id="rId69" Type="http://schemas.openxmlformats.org/officeDocument/2006/relationships/slide" Target="slides/slide40.xml"/><Relationship Id="rId113" Type="http://schemas.openxmlformats.org/officeDocument/2006/relationships/slide" Target="slides/slide84.xml"/><Relationship Id="rId118" Type="http://schemas.openxmlformats.org/officeDocument/2006/relationships/slide" Target="slides/slide89.xml"/><Relationship Id="rId134" Type="http://schemas.openxmlformats.org/officeDocument/2006/relationships/slide" Target="slides/slide105.xml"/><Relationship Id="rId139" Type="http://schemas.openxmlformats.org/officeDocument/2006/relationships/slide" Target="slides/slide110.xml"/><Relationship Id="rId80" Type="http://schemas.openxmlformats.org/officeDocument/2006/relationships/slide" Target="slides/slide51.xml"/><Relationship Id="rId85" Type="http://schemas.openxmlformats.org/officeDocument/2006/relationships/slide" Target="slides/slide56.xml"/><Relationship Id="rId150" Type="http://schemas.openxmlformats.org/officeDocument/2006/relationships/tableStyles" Target="tableStyles.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33" Type="http://schemas.openxmlformats.org/officeDocument/2006/relationships/slide" Target="slides/slide4.xml"/><Relationship Id="rId38" Type="http://schemas.openxmlformats.org/officeDocument/2006/relationships/slide" Target="slides/slide9.xml"/><Relationship Id="rId59" Type="http://schemas.openxmlformats.org/officeDocument/2006/relationships/slide" Target="slides/slide30.xml"/><Relationship Id="rId103" Type="http://schemas.openxmlformats.org/officeDocument/2006/relationships/slide" Target="slides/slide74.xml"/><Relationship Id="rId108" Type="http://schemas.openxmlformats.org/officeDocument/2006/relationships/slide" Target="slides/slide79.xml"/><Relationship Id="rId124" Type="http://schemas.openxmlformats.org/officeDocument/2006/relationships/slide" Target="slides/slide95.xml"/><Relationship Id="rId129" Type="http://schemas.openxmlformats.org/officeDocument/2006/relationships/slide" Target="slides/slide100.xml"/><Relationship Id="rId54" Type="http://schemas.openxmlformats.org/officeDocument/2006/relationships/slide" Target="slides/slide25.xml"/><Relationship Id="rId70" Type="http://schemas.openxmlformats.org/officeDocument/2006/relationships/slide" Target="slides/slide41.xml"/><Relationship Id="rId75" Type="http://schemas.openxmlformats.org/officeDocument/2006/relationships/slide" Target="slides/slide46.xml"/><Relationship Id="rId91" Type="http://schemas.openxmlformats.org/officeDocument/2006/relationships/slide" Target="slides/slide62.xml"/><Relationship Id="rId96" Type="http://schemas.openxmlformats.org/officeDocument/2006/relationships/slide" Target="slides/slide67.xml"/><Relationship Id="rId140" Type="http://schemas.openxmlformats.org/officeDocument/2006/relationships/slide" Target="slides/slide111.xml"/><Relationship Id="rId14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2.xml"/><Relationship Id="rId23" Type="http://schemas.openxmlformats.org/officeDocument/2006/relationships/slideMaster" Target="slideMasters/slideMaster19.xml"/><Relationship Id="rId28" Type="http://schemas.openxmlformats.org/officeDocument/2006/relationships/slideMaster" Target="slideMasters/slideMaster24.xml"/><Relationship Id="rId49" Type="http://schemas.openxmlformats.org/officeDocument/2006/relationships/slide" Target="slides/slide20.xml"/><Relationship Id="rId114" Type="http://schemas.openxmlformats.org/officeDocument/2006/relationships/slide" Target="slides/slide85.xml"/><Relationship Id="rId119" Type="http://schemas.openxmlformats.org/officeDocument/2006/relationships/slide" Target="slides/slide90.xml"/><Relationship Id="rId44" Type="http://schemas.openxmlformats.org/officeDocument/2006/relationships/slide" Target="slides/slide15.xml"/><Relationship Id="rId60" Type="http://schemas.openxmlformats.org/officeDocument/2006/relationships/slide" Target="slides/slide31.xml"/><Relationship Id="rId65" Type="http://schemas.openxmlformats.org/officeDocument/2006/relationships/slide" Target="slides/slide36.xml"/><Relationship Id="rId81" Type="http://schemas.openxmlformats.org/officeDocument/2006/relationships/slide" Target="slides/slide52.xml"/><Relationship Id="rId86" Type="http://schemas.openxmlformats.org/officeDocument/2006/relationships/slide" Target="slides/slide57.xml"/><Relationship Id="rId130" Type="http://schemas.openxmlformats.org/officeDocument/2006/relationships/slide" Target="slides/slide101.xml"/><Relationship Id="rId135" Type="http://schemas.openxmlformats.org/officeDocument/2006/relationships/slide" Target="slides/slide106.xml"/><Relationship Id="rId13" Type="http://schemas.openxmlformats.org/officeDocument/2006/relationships/slideMaster" Target="slideMasters/slideMaster9.xml"/><Relationship Id="rId18" Type="http://schemas.openxmlformats.org/officeDocument/2006/relationships/slideMaster" Target="slideMasters/slideMaster14.xml"/><Relationship Id="rId39" Type="http://schemas.openxmlformats.org/officeDocument/2006/relationships/slide" Target="slides/slide10.xml"/><Relationship Id="rId109" Type="http://schemas.openxmlformats.org/officeDocument/2006/relationships/slide" Target="slides/slide80.xml"/><Relationship Id="rId34" Type="http://schemas.openxmlformats.org/officeDocument/2006/relationships/slide" Target="slides/slide5.xml"/><Relationship Id="rId50" Type="http://schemas.openxmlformats.org/officeDocument/2006/relationships/slide" Target="slides/slide21.xml"/><Relationship Id="rId55" Type="http://schemas.openxmlformats.org/officeDocument/2006/relationships/slide" Target="slides/slide26.xml"/><Relationship Id="rId76" Type="http://schemas.openxmlformats.org/officeDocument/2006/relationships/slide" Target="slides/slide47.xml"/><Relationship Id="rId97" Type="http://schemas.openxmlformats.org/officeDocument/2006/relationships/slide" Target="slides/slide68.xml"/><Relationship Id="rId104" Type="http://schemas.openxmlformats.org/officeDocument/2006/relationships/slide" Target="slides/slide75.xml"/><Relationship Id="rId120" Type="http://schemas.openxmlformats.org/officeDocument/2006/relationships/slide" Target="slides/slide91.xml"/><Relationship Id="rId125" Type="http://schemas.openxmlformats.org/officeDocument/2006/relationships/slide" Target="slides/slide96.xml"/><Relationship Id="rId141" Type="http://schemas.openxmlformats.org/officeDocument/2006/relationships/slide" Target="slides/slide112.xml"/><Relationship Id="rId146" Type="http://schemas.openxmlformats.org/officeDocument/2006/relationships/commentAuthors" Target="commentAuthors.xml"/><Relationship Id="rId7" Type="http://schemas.openxmlformats.org/officeDocument/2006/relationships/slideMaster" Target="slideMasters/slideMaster3.xml"/><Relationship Id="rId71" Type="http://schemas.openxmlformats.org/officeDocument/2006/relationships/slide" Target="slides/slide42.xml"/><Relationship Id="rId92" Type="http://schemas.openxmlformats.org/officeDocument/2006/relationships/slide" Target="slides/slide63.xml"/><Relationship Id="rId2" Type="http://schemas.openxmlformats.org/officeDocument/2006/relationships/customXml" Target="../customXml/item2.xml"/><Relationship Id="rId29" Type="http://schemas.openxmlformats.org/officeDocument/2006/relationships/slideMaster" Target="slideMasters/slideMaster25.xml"/><Relationship Id="rId24" Type="http://schemas.openxmlformats.org/officeDocument/2006/relationships/slideMaster" Target="slideMasters/slideMaster20.xml"/><Relationship Id="rId40" Type="http://schemas.openxmlformats.org/officeDocument/2006/relationships/slide" Target="slides/slide11.xml"/><Relationship Id="rId45" Type="http://schemas.openxmlformats.org/officeDocument/2006/relationships/slide" Target="slides/slide16.xml"/><Relationship Id="rId66" Type="http://schemas.openxmlformats.org/officeDocument/2006/relationships/slide" Target="slides/slide37.xml"/><Relationship Id="rId87" Type="http://schemas.openxmlformats.org/officeDocument/2006/relationships/slide" Target="slides/slide58.xml"/><Relationship Id="rId110" Type="http://schemas.openxmlformats.org/officeDocument/2006/relationships/slide" Target="slides/slide81.xml"/><Relationship Id="rId115" Type="http://schemas.openxmlformats.org/officeDocument/2006/relationships/slide" Target="slides/slide86.xml"/><Relationship Id="rId131" Type="http://schemas.openxmlformats.org/officeDocument/2006/relationships/slide" Target="slides/slide102.xml"/><Relationship Id="rId136" Type="http://schemas.openxmlformats.org/officeDocument/2006/relationships/slide" Target="slides/slide107.xml"/><Relationship Id="rId61" Type="http://schemas.openxmlformats.org/officeDocument/2006/relationships/slide" Target="slides/slide32.xml"/><Relationship Id="rId82" Type="http://schemas.openxmlformats.org/officeDocument/2006/relationships/slide" Target="slides/slide53.xml"/><Relationship Id="rId19" Type="http://schemas.openxmlformats.org/officeDocument/2006/relationships/slideMaster" Target="slideMasters/slideMaster15.xml"/><Relationship Id="rId14" Type="http://schemas.openxmlformats.org/officeDocument/2006/relationships/slideMaster" Target="slideMasters/slideMaster10.xml"/><Relationship Id="rId30" Type="http://schemas.openxmlformats.org/officeDocument/2006/relationships/slide" Target="slides/slide1.xml"/><Relationship Id="rId35" Type="http://schemas.openxmlformats.org/officeDocument/2006/relationships/slide" Target="slides/slide6.xml"/><Relationship Id="rId56" Type="http://schemas.openxmlformats.org/officeDocument/2006/relationships/slide" Target="slides/slide27.xml"/><Relationship Id="rId77" Type="http://schemas.openxmlformats.org/officeDocument/2006/relationships/slide" Target="slides/slide48.xml"/><Relationship Id="rId100" Type="http://schemas.openxmlformats.org/officeDocument/2006/relationships/slide" Target="slides/slide71.xml"/><Relationship Id="rId105" Type="http://schemas.openxmlformats.org/officeDocument/2006/relationships/slide" Target="slides/slide76.xml"/><Relationship Id="rId126" Type="http://schemas.openxmlformats.org/officeDocument/2006/relationships/slide" Target="slides/slide97.xml"/><Relationship Id="rId147" Type="http://schemas.openxmlformats.org/officeDocument/2006/relationships/presProps" Target="presProps.xml"/><Relationship Id="rId8" Type="http://schemas.openxmlformats.org/officeDocument/2006/relationships/slideMaster" Target="slideMasters/slideMaster4.xml"/><Relationship Id="rId51" Type="http://schemas.openxmlformats.org/officeDocument/2006/relationships/slide" Target="slides/slide22.xml"/><Relationship Id="rId72" Type="http://schemas.openxmlformats.org/officeDocument/2006/relationships/slide" Target="slides/slide43.xml"/><Relationship Id="rId93" Type="http://schemas.openxmlformats.org/officeDocument/2006/relationships/slide" Target="slides/slide64.xml"/><Relationship Id="rId98" Type="http://schemas.openxmlformats.org/officeDocument/2006/relationships/slide" Target="slides/slide69.xml"/><Relationship Id="rId121" Type="http://schemas.openxmlformats.org/officeDocument/2006/relationships/slide" Target="slides/slide92.xml"/><Relationship Id="rId142" Type="http://schemas.openxmlformats.org/officeDocument/2006/relationships/slide" Target="slides/slide113.xml"/><Relationship Id="rId3" Type="http://schemas.openxmlformats.org/officeDocument/2006/relationships/customXml" Target="../customXml/item3.xml"/><Relationship Id="rId25" Type="http://schemas.openxmlformats.org/officeDocument/2006/relationships/slideMaster" Target="slideMasters/slideMaster21.xml"/><Relationship Id="rId46" Type="http://schemas.openxmlformats.org/officeDocument/2006/relationships/slide" Target="slides/slide17.xml"/><Relationship Id="rId67" Type="http://schemas.openxmlformats.org/officeDocument/2006/relationships/slide" Target="slides/slide38.xml"/><Relationship Id="rId116" Type="http://schemas.openxmlformats.org/officeDocument/2006/relationships/slide" Target="slides/slide87.xml"/><Relationship Id="rId137" Type="http://schemas.openxmlformats.org/officeDocument/2006/relationships/slide" Target="slides/slide108.xml"/><Relationship Id="rId20" Type="http://schemas.openxmlformats.org/officeDocument/2006/relationships/slideMaster" Target="slideMasters/slideMaster16.xml"/><Relationship Id="rId41" Type="http://schemas.openxmlformats.org/officeDocument/2006/relationships/slide" Target="slides/slide12.xml"/><Relationship Id="rId62" Type="http://schemas.openxmlformats.org/officeDocument/2006/relationships/slide" Target="slides/slide33.xml"/><Relationship Id="rId83" Type="http://schemas.openxmlformats.org/officeDocument/2006/relationships/slide" Target="slides/slide54.xml"/><Relationship Id="rId88" Type="http://schemas.openxmlformats.org/officeDocument/2006/relationships/slide" Target="slides/slide59.xml"/><Relationship Id="rId111" Type="http://schemas.openxmlformats.org/officeDocument/2006/relationships/slide" Target="slides/slide82.xml"/><Relationship Id="rId132" Type="http://schemas.openxmlformats.org/officeDocument/2006/relationships/slide" Target="slides/slide103.xml"/><Relationship Id="rId15" Type="http://schemas.openxmlformats.org/officeDocument/2006/relationships/slideMaster" Target="slideMasters/slideMaster11.xml"/><Relationship Id="rId36" Type="http://schemas.openxmlformats.org/officeDocument/2006/relationships/slide" Target="slides/slide7.xml"/><Relationship Id="rId57" Type="http://schemas.openxmlformats.org/officeDocument/2006/relationships/slide" Target="slides/slide28.xml"/><Relationship Id="rId106" Type="http://schemas.openxmlformats.org/officeDocument/2006/relationships/slide" Target="slides/slide77.xml"/><Relationship Id="rId127" Type="http://schemas.openxmlformats.org/officeDocument/2006/relationships/slide" Target="slides/slide98.xml"/><Relationship Id="rId10" Type="http://schemas.openxmlformats.org/officeDocument/2006/relationships/slideMaster" Target="slideMasters/slideMaster6.xml"/><Relationship Id="rId31" Type="http://schemas.openxmlformats.org/officeDocument/2006/relationships/slide" Target="slides/slide2.xml"/><Relationship Id="rId52" Type="http://schemas.openxmlformats.org/officeDocument/2006/relationships/slide" Target="slides/slide23.xml"/><Relationship Id="rId73" Type="http://schemas.openxmlformats.org/officeDocument/2006/relationships/slide" Target="slides/slide44.xml"/><Relationship Id="rId78" Type="http://schemas.openxmlformats.org/officeDocument/2006/relationships/slide" Target="slides/slide49.xml"/><Relationship Id="rId94" Type="http://schemas.openxmlformats.org/officeDocument/2006/relationships/slide" Target="slides/slide65.xml"/><Relationship Id="rId99" Type="http://schemas.openxmlformats.org/officeDocument/2006/relationships/slide" Target="slides/slide70.xml"/><Relationship Id="rId101" Type="http://schemas.openxmlformats.org/officeDocument/2006/relationships/slide" Target="slides/slide72.xml"/><Relationship Id="rId122" Type="http://schemas.openxmlformats.org/officeDocument/2006/relationships/slide" Target="slides/slide93.xml"/><Relationship Id="rId143" Type="http://schemas.openxmlformats.org/officeDocument/2006/relationships/notesMaster" Target="notesMasters/notesMaster1.xml"/><Relationship Id="rId148"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 Id="rId26" Type="http://schemas.openxmlformats.org/officeDocument/2006/relationships/slideMaster" Target="slideMasters/slideMaster22.xml"/><Relationship Id="rId47" Type="http://schemas.openxmlformats.org/officeDocument/2006/relationships/slide" Target="slides/slide18.xml"/><Relationship Id="rId68" Type="http://schemas.openxmlformats.org/officeDocument/2006/relationships/slide" Target="slides/slide39.xml"/><Relationship Id="rId89" Type="http://schemas.openxmlformats.org/officeDocument/2006/relationships/slide" Target="slides/slide60.xml"/><Relationship Id="rId112" Type="http://schemas.openxmlformats.org/officeDocument/2006/relationships/slide" Target="slides/slide83.xml"/><Relationship Id="rId133" Type="http://schemas.openxmlformats.org/officeDocument/2006/relationships/slide" Target="slides/slide104.xml"/><Relationship Id="rId16" Type="http://schemas.openxmlformats.org/officeDocument/2006/relationships/slideMaster" Target="slideMasters/slideMaster12.xml"/><Relationship Id="rId37" Type="http://schemas.openxmlformats.org/officeDocument/2006/relationships/slide" Target="slides/slide8.xml"/><Relationship Id="rId58" Type="http://schemas.openxmlformats.org/officeDocument/2006/relationships/slide" Target="slides/slide29.xml"/><Relationship Id="rId79" Type="http://schemas.openxmlformats.org/officeDocument/2006/relationships/slide" Target="slides/slide50.xml"/><Relationship Id="rId102" Type="http://schemas.openxmlformats.org/officeDocument/2006/relationships/slide" Target="slides/slide73.xml"/><Relationship Id="rId123" Type="http://schemas.openxmlformats.org/officeDocument/2006/relationships/slide" Target="slides/slide94.xml"/><Relationship Id="rId144" Type="http://schemas.openxmlformats.org/officeDocument/2006/relationships/handoutMaster" Target="handoutMasters/handoutMaster1.xml"/><Relationship Id="rId90"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7/21/26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B925-C998-213A-DDB3-DCC13EBD31BF}"/>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C8A3935A-5751-476E-0016-2B66B9D383A3}"/>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8745C667-2B9C-0780-8889-47496CBB65B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1456CA65-DA40-A32E-BD11-F588BDA17752}"/>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765038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854696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B925-C998-213A-DDB3-DCC13EBD31BF}"/>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C8A3935A-5751-476E-0016-2B66B9D383A3}"/>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19</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8745C667-2B9C-0780-8889-47496CBB65B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1456CA65-DA40-A32E-BD11-F588BDA17752}"/>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765038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B4F17-F967-CE39-FE05-201889C0D455}"/>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BB2DFD-040E-2319-81D1-A44B8D8ABD9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7A39F5B-72B7-BBE0-2B63-AB8ED99D972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24858D42-8EA0-F512-668C-6ACC5C78ED9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616691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B4F17-F967-CE39-FE05-201889C0D455}"/>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BB2DFD-040E-2319-81D1-A44B8D8ABD9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7A39F5B-72B7-BBE0-2B63-AB8ED99D972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24858D42-8EA0-F512-668C-6ACC5C78ED9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23520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B1D2-9FDA-B06C-7B9F-EF1023A72E41}"/>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383C1822-58F5-CBB2-56A9-5F4D1B416251}"/>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27</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EE1A30FB-5620-33AB-D9EA-DE4315C31F80}"/>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416C3E6C-4861-C60F-CDCF-F7E19E50EFEF}"/>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85469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BF6B6-9DEA-386C-DBD9-A34995503C5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9466E6D7-5F93-61C7-BA66-80D3E1115A78}"/>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28</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BA9FFD3D-D35D-43EB-8B80-7090215C343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8B6629B5-A73F-E7D9-1DE3-63E1564C7C4A}"/>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664090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471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2956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64397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CC979-79BD-03B0-9F62-3A31E7CB5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AF482-957C-1E79-8CD0-A091047EC0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FF90E-0615-5924-2427-5F90A62AB28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345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360824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646237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4224420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2E5EFA7E-2897-C04B-93DB-D37DEF85715F}"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6621770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Arial"/>
                <a:sym typeface="Arial"/>
              </a:rPr>
              <a:pPr marL="0" marR="0" lvl="0" indent="0" algn="r" defTabSz="457200" rtl="0" eaLnBrk="0" fontAlgn="base" latinLnBrk="0" hangingPunct="0">
                <a:lnSpc>
                  <a:spcPct val="100000"/>
                </a:lnSpc>
                <a:spcBef>
                  <a:spcPct val="0"/>
                </a:spcBef>
                <a:spcAft>
                  <a:spcPct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a:sym typeface="Arial"/>
            </a:endParaRPr>
          </a:p>
        </p:txBody>
      </p:sp>
    </p:spTree>
    <p:extLst>
      <p:ext uri="{BB962C8B-B14F-4D97-AF65-F5344CB8AC3E}">
        <p14:creationId xmlns:p14="http://schemas.microsoft.com/office/powerpoint/2010/main" val="2592418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defRPr sz="1800">
                <a:solidFill>
                  <a:schemeClr val="tx1"/>
                </a:solidFill>
                <a:latin typeface="Arial" pitchFamily="34" charset="0"/>
              </a:defRPr>
            </a:lvl1pPr>
            <a:lvl2pPr marL="685817" indent="-263776" defTabSz="914423" eaLnBrk="0" hangingPunct="0">
              <a:defRPr sz="1800">
                <a:solidFill>
                  <a:schemeClr val="tx1"/>
                </a:solidFill>
                <a:latin typeface="Arial" pitchFamily="34" charset="0"/>
              </a:defRPr>
            </a:lvl2pPr>
            <a:lvl3pPr marL="1055103" indent="-211021" defTabSz="914423" eaLnBrk="0" hangingPunct="0">
              <a:defRPr sz="1800">
                <a:solidFill>
                  <a:schemeClr val="tx1"/>
                </a:solidFill>
                <a:latin typeface="Arial" pitchFamily="34" charset="0"/>
              </a:defRPr>
            </a:lvl3pPr>
            <a:lvl4pPr marL="1477145" indent="-211021" defTabSz="914423" eaLnBrk="0" hangingPunct="0">
              <a:defRPr sz="1800">
                <a:solidFill>
                  <a:schemeClr val="tx1"/>
                </a:solidFill>
                <a:latin typeface="Arial" pitchFamily="34" charset="0"/>
              </a:defRPr>
            </a:lvl4pPr>
            <a:lvl5pPr marL="1899186" indent="-211021" defTabSz="914423" eaLnBrk="0" hangingPunct="0">
              <a:defRPr sz="1800">
                <a:solidFill>
                  <a:schemeClr val="tx1"/>
                </a:solidFill>
                <a:latin typeface="Arial" pitchFamily="34" charset="0"/>
              </a:defRPr>
            </a:lvl5pPr>
            <a:lvl6pPr marL="2321227" indent="-211021" defTabSz="914423" eaLnBrk="0" fontAlgn="base" hangingPunct="0">
              <a:spcBef>
                <a:spcPct val="0"/>
              </a:spcBef>
              <a:spcAft>
                <a:spcPct val="0"/>
              </a:spcAft>
              <a:defRPr sz="1800">
                <a:solidFill>
                  <a:schemeClr val="tx1"/>
                </a:solidFill>
                <a:latin typeface="Arial" pitchFamily="34" charset="0"/>
              </a:defRPr>
            </a:lvl6pPr>
            <a:lvl7pPr marL="2743269" indent="-211021" defTabSz="914423" eaLnBrk="0" fontAlgn="base" hangingPunct="0">
              <a:spcBef>
                <a:spcPct val="0"/>
              </a:spcBef>
              <a:spcAft>
                <a:spcPct val="0"/>
              </a:spcAft>
              <a:defRPr sz="1800">
                <a:solidFill>
                  <a:schemeClr val="tx1"/>
                </a:solidFill>
                <a:latin typeface="Arial" pitchFamily="34" charset="0"/>
              </a:defRPr>
            </a:lvl7pPr>
            <a:lvl8pPr marL="3165310" indent="-211021" defTabSz="914423" eaLnBrk="0" fontAlgn="base" hangingPunct="0">
              <a:spcBef>
                <a:spcPct val="0"/>
              </a:spcBef>
              <a:spcAft>
                <a:spcPct val="0"/>
              </a:spcAft>
              <a:defRPr sz="1800">
                <a:solidFill>
                  <a:schemeClr val="tx1"/>
                </a:solidFill>
                <a:latin typeface="Arial" pitchFamily="34" charset="0"/>
              </a:defRPr>
            </a:lvl8pPr>
            <a:lvl9pPr marL="3587351" indent="-211021" defTabSz="914423" eaLnBrk="0" fontAlgn="base" hangingPunct="0">
              <a:spcBef>
                <a:spcPct val="0"/>
              </a:spcBef>
              <a:spcAft>
                <a:spcPct val="0"/>
              </a:spcAft>
              <a:defRPr sz="1800">
                <a:solidFill>
                  <a:schemeClr val="tx1"/>
                </a:solidFill>
                <a:latin typeface="Arial" pitchFamily="34" charset="0"/>
              </a:defRPr>
            </a:lvl9pPr>
          </a:lstStyle>
          <a:p>
            <a:pPr marL="0" marR="0" lvl="0" indent="0" algn="r" defTabSz="914423" rtl="0" eaLnBrk="1" fontAlgn="auto" latinLnBrk="0" hangingPunct="1">
              <a:lnSpc>
                <a:spcPct val="100000"/>
              </a:lnSpc>
              <a:spcBef>
                <a:spcPts val="0"/>
              </a:spcBef>
              <a:spcAft>
                <a:spcPts val="0"/>
              </a:spcAft>
              <a:buClrTx/>
              <a:buSzTx/>
              <a:buFontTx/>
              <a:buNone/>
              <a:tabLst/>
              <a:defRPr/>
            </a:pPr>
            <a:fld id="{37ABA2D2-F02D-4D31-A6A0-0FEA0B4248C0}" type="slidenum">
              <a:rPr kumimoji="0" lang="en-GB" sz="1200" b="0" i="0" u="none" strike="noStrike" kern="1200" cap="none" spc="0" normalizeH="0" baseline="0" noProof="0">
                <a:ln>
                  <a:noFill/>
                </a:ln>
                <a:solidFill>
                  <a:prstClr val="black"/>
                </a:solidFill>
                <a:effectLst/>
                <a:uLnTx/>
                <a:uFillTx/>
                <a:latin typeface="Arial" pitchFamily="34" charset="0"/>
                <a:ea typeface="MS PGothic" panose="020B0600070205080204" pitchFamily="34" charset="-128"/>
                <a:cs typeface="+mn-cs"/>
              </a:rPr>
              <a:pPr marL="0" marR="0" lvl="0" indent="0" algn="r" defTabSz="914423"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rial" pitchFamily="34" charset="0"/>
              <a:ea typeface="MS PGothic" panose="020B0600070205080204" pitchFamily="34" charset="-128"/>
              <a:cs typeface="+mn-cs"/>
            </a:endParaRPr>
          </a:p>
        </p:txBody>
      </p:sp>
      <p:sp>
        <p:nvSpPr>
          <p:cNvPr id="62467" name="Rectangle 2"/>
          <p:cNvSpPr>
            <a:spLocks noGrp="1" noRot="1" noChangeAspect="1" noChangeArrowheads="1" noTextEdit="1"/>
          </p:cNvSpPr>
          <p:nvPr>
            <p:ph type="sldImg"/>
          </p:nvPr>
        </p:nvSpPr>
        <p:spPr>
          <a:xfrm>
            <a:off x="381000" y="685800"/>
            <a:ext cx="6096000" cy="3429000"/>
          </a:xfrm>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GB" dirty="0">
              <a:latin typeface="Arial" pitchFamily="34" charset="0"/>
            </a:endParaRPr>
          </a:p>
        </p:txBody>
      </p:sp>
    </p:spTree>
    <p:extLst>
      <p:ext uri="{BB962C8B-B14F-4D97-AF65-F5344CB8AC3E}">
        <p14:creationId xmlns:p14="http://schemas.microsoft.com/office/powerpoint/2010/main" val="194012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29703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80D93-18DD-20FE-3997-8C0AC2A7C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85CB1-6C28-2BC4-69D0-7513D5CB1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5B09CB-4FD2-6A76-EBE0-CAD05DD795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324130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7583554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672946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6205B-1DF5-CA03-0B47-32053A0D4E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CA506-CEE9-FE0C-D8DB-C3672873C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29A2D-6E5C-650E-B5E3-233853FD5B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181DED-FBE1-5C6E-1693-0FD3615E167F}"/>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57883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53FFC-2CFF-7630-60F3-936023DDF7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A7AB2-D996-65E0-4213-60045E5DB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64B97-E965-ED26-7A21-00E94C0157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EDCA57-013A-2F02-0F42-28700AE9C19D}"/>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617080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612F5-C3F2-539F-58C7-AC2EDA633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6994C2-A8A7-395D-688D-C70C2F9217B5}"/>
              </a:ext>
            </a:extLst>
          </p:cNvPr>
          <p:cNvSpPr>
            <a:spLocks noGrp="1" noRot="1" noChangeAspect="1"/>
          </p:cNvSpPr>
          <p:nvPr>
            <p:ph type="sldImg"/>
          </p:nvPr>
        </p:nvSpPr>
        <p:spPr>
          <a:xfrm>
            <a:off x="850900" y="300038"/>
            <a:ext cx="5156200" cy="2900362"/>
          </a:xfrm>
        </p:spPr>
      </p:sp>
      <p:sp>
        <p:nvSpPr>
          <p:cNvPr id="3" name="Notes Placeholder 2">
            <a:extLst>
              <a:ext uri="{FF2B5EF4-FFF2-40B4-BE49-F238E27FC236}">
                <a16:creationId xmlns:a16="http://schemas.microsoft.com/office/drawing/2014/main" id="{FF681D41-D0B7-ACEF-BF68-B4AFF86951A8}"/>
              </a:ext>
            </a:extLst>
          </p:cNvPr>
          <p:cNvSpPr>
            <a:spLocks noGrp="1"/>
          </p:cNvSpPr>
          <p:nvPr>
            <p:ph type="body" idx="1"/>
          </p:nvPr>
        </p:nvSpPr>
        <p:spPr/>
        <p:txBody>
          <a:bodyPr/>
          <a:lstStyle/>
          <a:p>
            <a:pPr marL="0" indent="0">
              <a:buFont typeface="Arial" panose="020B0604020202020204" pitchFamily="34" charset="0"/>
              <a:buNone/>
              <a:defRPr/>
            </a:pPr>
            <a:endParaRPr lang="en-GB" dirty="0"/>
          </a:p>
        </p:txBody>
      </p:sp>
    </p:spTree>
    <p:extLst>
      <p:ext uri="{BB962C8B-B14F-4D97-AF65-F5344CB8AC3E}">
        <p14:creationId xmlns:p14="http://schemas.microsoft.com/office/powerpoint/2010/main" val="4127373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8127899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49E8-96EF-CA0E-A244-331D31872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DA769-7D10-5363-89BD-C9527C7E85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894F93-D346-0B79-A4C8-4B9CD394C5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135830-D424-5105-D411-D57DED4AB4D5}"/>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996195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DF415-D9D6-7FAA-1397-EFF2C4751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1B551-7E8C-5E54-5B5C-179D5BC276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82696E-89CA-8915-E15A-74E7AD91CF6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F17F0E-4F9A-7918-E44F-D2BE5B0956FE}"/>
              </a:ext>
            </a:extLst>
          </p:cNvPr>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DA8BCC6-C3A7-4500-906E-4B52E928EC3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panose="020B0600070205080204" pitchFamily="34" charset="-128"/>
                <a:cs typeface="+mn-cs"/>
              </a:rPr>
              <a:pPr marL="0" marR="0" lvl="0" indent="0" algn="r" defTabSz="6858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panose="020B0600070205080204" pitchFamily="34" charset="-128"/>
              <a:cs typeface="+mn-cs"/>
            </a:endParaRPr>
          </a:p>
        </p:txBody>
      </p:sp>
    </p:spTree>
    <p:extLst>
      <p:ext uri="{BB962C8B-B14F-4D97-AF65-F5344CB8AC3E}">
        <p14:creationId xmlns:p14="http://schemas.microsoft.com/office/powerpoint/2010/main" val="1787061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24104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0EFBA-6418-8ECE-0579-B1769848D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D66174-B044-09AB-B1BA-24B9DDE8F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C54A4F-185D-6072-E495-99CACB2523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32839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B6519-E60A-7844-8F21-D42B57307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9F5DC-EED6-0B9E-5F60-90BC22266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619E9-CFD5-45C4-F47A-FF0427735E2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E69E22-02E8-73ED-164B-ADAE4EB4BAD0}"/>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258DACF-8309-2044-8EF4-AA7C90F4E9A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31954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B1D2F-72B3-23BA-E4D9-59DE3B5BC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07FE5-22B5-3068-7E4A-085BF34A19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782C5-83EA-2D35-983E-FB34D90794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EF4A9D-288D-BDA4-9824-9E4C87ABD201}"/>
              </a:ext>
            </a:extLst>
          </p:cNvPr>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258DACF-8309-2044-8EF4-AA7C90F4E9A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4589356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38573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901784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FE534-02FF-88A8-CA97-4BE94A474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80D44-D604-4386-997B-C4CD07E457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35B81-FEA2-41A5-9E80-44380D5412B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92456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3319493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7150785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25236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99551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3778061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7470510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5F4F1-8F20-6FB2-540D-79BFFF72A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B4913-5D17-FC1D-E165-4A54108D8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B2541-5923-EA93-5A63-C05322CA658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5405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TextEdit="1"/>
          </p:cNvSpPr>
          <p:nvPr>
            <p:ph type="sldImg"/>
          </p:nvPr>
        </p:nvSpPr>
        <p:spPr bwMode="auto">
          <a:xfrm>
            <a:off x="2362200" y="549275"/>
            <a:ext cx="4876800" cy="2743200"/>
          </a:xfrm>
          <a:noFill/>
          <a:ln>
            <a:solidFill>
              <a:srgbClr val="000000"/>
            </a:solidFill>
            <a:miter lim="800000"/>
            <a:headEnd/>
            <a:tailEnd/>
          </a:ln>
        </p:spPr>
      </p:sp>
      <p:sp>
        <p:nvSpPr>
          <p:cNvPr id="176131"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a:p>
            <a:pPr eaLnBrk="1" hangingPunct="1"/>
            <a:endParaRPr lang="en-US" dirty="0"/>
          </a:p>
        </p:txBody>
      </p:sp>
    </p:spTree>
    <p:extLst>
      <p:ext uri="{BB962C8B-B14F-4D97-AF65-F5344CB8AC3E}">
        <p14:creationId xmlns:p14="http://schemas.microsoft.com/office/powerpoint/2010/main" val="42905725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2BC0ECC-8DE8-D244-ABF1-8B6CE64162DE}" type="slidenum">
              <a:rPr kumimoji="0" lang="en-US" sz="1200" b="0" i="0" u="none" strike="noStrike" kern="1200" cap="none" spc="0" normalizeH="0" baseline="0" noProof="0" smtClean="0">
                <a:ln>
                  <a:noFill/>
                </a:ln>
                <a:solidFill>
                  <a:prstClr val="black"/>
                </a:solidFill>
                <a:effectLst/>
                <a:uLnTx/>
                <a:uFillTx/>
                <a:latin typeface="Arial" charset="0"/>
                <a:ea typeface="ＭＳ Ｐゴシック" charset="0"/>
                <a:cs typeface="Times New Roman" charset="0"/>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en-US" sz="1200" b="0" i="0" u="none" strike="noStrike" kern="1200" cap="none" spc="0" normalizeH="0" baseline="0" noProof="0" dirty="0">
              <a:ln>
                <a:noFill/>
              </a:ln>
              <a:solidFill>
                <a:prstClr val="black"/>
              </a:solidFill>
              <a:effectLst/>
              <a:uLnTx/>
              <a:uFillTx/>
              <a:latin typeface="Arial" charset="0"/>
              <a:ea typeface="ＭＳ Ｐゴシック" charset="0"/>
              <a:cs typeface="Times New Roman" charset="0"/>
            </a:endParaRPr>
          </a:p>
        </p:txBody>
      </p:sp>
      <p:sp>
        <p:nvSpPr>
          <p:cNvPr id="21504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215044"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sz="4000" dirty="0">
              <a:latin typeface="Arial" charset="0"/>
              <a:ea typeface="ＭＳ Ｐゴシック" charset="0"/>
              <a:cs typeface="Arial" charset="0"/>
            </a:endParaRPr>
          </a:p>
        </p:txBody>
      </p:sp>
    </p:spTree>
    <p:extLst>
      <p:ext uri="{BB962C8B-B14F-4D97-AF65-F5344CB8AC3E}">
        <p14:creationId xmlns:p14="http://schemas.microsoft.com/office/powerpoint/2010/main" val="41244632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14706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6587677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288912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106</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9654513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E258DACF-8309-2044-8EF4-AA7C90F4E9A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593413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55358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09585"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609585" rtl="0" eaLnBrk="0" fontAlgn="base" latinLnBrk="0" hangingPunct="0">
                <a:lnSpc>
                  <a:spcPct val="100000"/>
                </a:lnSpc>
                <a:spcBef>
                  <a:spcPct val="0"/>
                </a:spcBef>
                <a:spcAft>
                  <a:spcPct val="0"/>
                </a:spcAft>
                <a:buClrTx/>
                <a:buSzTx/>
                <a:buFontTx/>
                <a:buNone/>
                <a:tabLst/>
                <a:defRPr/>
              </a:pPr>
              <a:t>110</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2803925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53C4279-0E90-45C7-936D-21AD6824232C}"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111</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1577109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D8C5F-15BE-A7DD-49DC-8C99515C0907}"/>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C04BBFCC-1310-F062-29B4-65ACA5C1E5EC}"/>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112</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D00A487C-5458-5062-5D2C-FB0BE8957559}"/>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B4B5DF04-5A3A-F7A2-88C1-E02658D5B657}"/>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1451280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B4F17-F967-CE39-FE05-201889C0D455}"/>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BB2DFD-040E-2319-81D1-A44B8D8ABD9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14</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7A39F5B-72B7-BBE0-2B63-AB8ED99D972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24858D42-8EA0-F512-668C-6ACC5C78ED9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616691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B4F17-F967-CE39-FE05-201889C0D455}"/>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BB2DFD-040E-2319-81D1-A44B8D8ABD9D}"/>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15</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27A39F5B-72B7-BBE0-2B63-AB8ED99D972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24858D42-8EA0-F512-668C-6ACC5C78ED9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23520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p:cNvSpPr>
            <a:spLocks noGrp="1" noRot="1" noChangeAspect="1" noChangeArrowheads="1" noTextEdit="1"/>
          </p:cNvSpPr>
          <p:nvPr>
            <p:ph type="sldImg"/>
          </p:nvPr>
        </p:nvSpPr>
        <p:spPr>
          <a:xfrm>
            <a:off x="823913" y="1006475"/>
            <a:ext cx="6121400" cy="3444875"/>
          </a:xfrm>
        </p:spPr>
      </p:sp>
      <p:sp>
        <p:nvSpPr>
          <p:cNvPr id="74755" name="Rectangle 3"/>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83152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7.xml"/><Relationship Id="rId4" Type="http://schemas.openxmlformats.org/officeDocument/2006/relationships/image" Target="../media/image20.png"/></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16.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6.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1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07.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image" Target="../media/image27.png"/></Relationships>
</file>

<file path=ppt/slideLayouts/_rels/slideLayout308.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0.xml"/></Relationships>
</file>

<file path=ppt/slideLayouts/_rels/slideLayout309.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2.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Master" Target="../slideMasters/slideMaster19.xml"/><Relationship Id="rId1" Type="http://schemas.openxmlformats.org/officeDocument/2006/relationships/tags" Target="../tags/tag13.xml"/><Relationship Id="rId4" Type="http://schemas.openxmlformats.org/officeDocument/2006/relationships/image" Target="../media/image26.svg"/></Relationships>
</file>

<file path=ppt/slideLayouts/_rels/slideLayout312.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4.xml"/></Relationships>
</file>

<file path=ppt/slideLayouts/_rels/slideLayout313.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5.xml"/></Relationships>
</file>

<file path=ppt/slideLayouts/_rels/slideLayout314.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6.xml"/></Relationships>
</file>

<file path=ppt/slideLayouts/_rels/slideLayout315.xml.rels><?xml version="1.0" encoding="UTF-8" standalone="yes"?>
<Relationships xmlns="http://schemas.openxmlformats.org/package/2006/relationships"><Relationship Id="rId3" Type="http://schemas.openxmlformats.org/officeDocument/2006/relationships/slideMaster" Target="../slideMasters/slideMaster19.xml"/><Relationship Id="rId2" Type="http://schemas.openxmlformats.org/officeDocument/2006/relationships/tags" Target="../tags/tag17.xml"/><Relationship Id="rId1" Type="http://schemas.openxmlformats.org/officeDocument/2006/relationships/customXml" Target="../../customXml/item4.xml"/></Relationships>
</file>

<file path=ppt/slideLayouts/_rels/slideLayout316.xml.rels><?xml version="1.0" encoding="UTF-8" standalone="yes"?>
<Relationships xmlns="http://schemas.openxmlformats.org/package/2006/relationships"><Relationship Id="rId2" Type="http://schemas.openxmlformats.org/officeDocument/2006/relationships/slideMaster" Target="../slideMasters/slideMaster19.xml"/><Relationship Id="rId1" Type="http://schemas.openxmlformats.org/officeDocument/2006/relationships/tags" Target="../tags/tag18.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3.xml.rels><?xml version="1.0" encoding="UTF-8" standalone="yes"?>
<Relationships xmlns="http://schemas.openxmlformats.org/package/2006/relationships"><Relationship Id="rId2" Type="http://schemas.openxmlformats.org/officeDocument/2006/relationships/slideMaster" Target="../slideMasters/slideMaster20.xml"/><Relationship Id="rId1" Type="http://schemas.openxmlformats.org/officeDocument/2006/relationships/tags" Target="../tags/tag1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20.xml"/></Relationships>
</file>

<file path=ppt/slideLayouts/_rels/slideLayout3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20.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23.xml"/><Relationship Id="rId6" Type="http://schemas.openxmlformats.org/officeDocument/2006/relationships/image" Target="../media/image32.jpg"/><Relationship Id="rId5" Type="http://schemas.openxmlformats.org/officeDocument/2006/relationships/image" Target="../media/image31.png"/><Relationship Id="rId4" Type="http://schemas.openxmlformats.org/officeDocument/2006/relationships/image" Target="../media/image30.jpeg"/></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3.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3.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3.xml"/></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23.xml"/><Relationship Id="rId4" Type="http://schemas.openxmlformats.org/officeDocument/2006/relationships/image" Target="../media/image34.png"/></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3.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3.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3.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Master" Target="../slideMasters/slideMaster23.xml"/><Relationship Id="rId5" Type="http://schemas.openxmlformats.org/officeDocument/2006/relationships/image" Target="../media/image34.png"/><Relationship Id="rId4" Type="http://schemas.openxmlformats.org/officeDocument/2006/relationships/image" Target="../media/image39.svg"/></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23.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Master" Target="../slideMasters/slideMaster23.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89.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43.svg"/><Relationship Id="rId7" Type="http://schemas.openxmlformats.org/officeDocument/2006/relationships/image" Target="../media/image28.png"/><Relationship Id="rId2" Type="http://schemas.openxmlformats.org/officeDocument/2006/relationships/image" Target="../media/image42.png"/><Relationship Id="rId1" Type="http://schemas.openxmlformats.org/officeDocument/2006/relationships/slideMaster" Target="../slideMasters/slideMaster23.xml"/><Relationship Id="rId6" Type="http://schemas.openxmlformats.org/officeDocument/2006/relationships/image" Target="../media/image4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43.svg"/><Relationship Id="rId7" Type="http://schemas.openxmlformats.org/officeDocument/2006/relationships/image" Target="../media/image28.png"/><Relationship Id="rId2" Type="http://schemas.openxmlformats.org/officeDocument/2006/relationships/image" Target="../media/image42.png"/><Relationship Id="rId1" Type="http://schemas.openxmlformats.org/officeDocument/2006/relationships/slideMaster" Target="../slideMasters/slideMaster23.xml"/><Relationship Id="rId6" Type="http://schemas.openxmlformats.org/officeDocument/2006/relationships/image" Target="../media/image4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39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43.svg"/><Relationship Id="rId7" Type="http://schemas.openxmlformats.org/officeDocument/2006/relationships/image" Target="../media/image28.png"/><Relationship Id="rId2" Type="http://schemas.openxmlformats.org/officeDocument/2006/relationships/image" Target="../media/image42.png"/><Relationship Id="rId1" Type="http://schemas.openxmlformats.org/officeDocument/2006/relationships/slideMaster" Target="../slideMasters/slideMaster23.xml"/><Relationship Id="rId6" Type="http://schemas.openxmlformats.org/officeDocument/2006/relationships/image" Target="../media/image41.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39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Master" Target="../slideMasters/slideMaster2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8.png"/></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Master" Target="../slideMasters/slideMaster23.xml"/><Relationship Id="rId5" Type="http://schemas.openxmlformats.org/officeDocument/2006/relationships/image" Target="../media/image29.svg"/><Relationship Id="rId4" Type="http://schemas.openxmlformats.org/officeDocument/2006/relationships/image" Target="../media/image28.png"/></Relationships>
</file>

<file path=ppt/slideLayouts/_rels/slideLayout3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Master" Target="../slideMasters/slideMaster2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51.png"/></Relationships>
</file>

<file path=ppt/slideLayouts/_rels/slideLayout395.xml.rels><?xml version="1.0" encoding="UTF-8" standalone="yes"?>
<Relationships xmlns="http://schemas.openxmlformats.org/package/2006/relationships"><Relationship Id="rId13" Type="http://schemas.openxmlformats.org/officeDocument/2006/relationships/image" Target="../media/image63.jpg"/><Relationship Id="rId18" Type="http://schemas.openxmlformats.org/officeDocument/2006/relationships/image" Target="../media/image68.jpg"/><Relationship Id="rId26" Type="http://schemas.openxmlformats.org/officeDocument/2006/relationships/image" Target="../media/image76.jpg"/><Relationship Id="rId39" Type="http://schemas.openxmlformats.org/officeDocument/2006/relationships/image" Target="../media/image89.jpg"/><Relationship Id="rId21" Type="http://schemas.openxmlformats.org/officeDocument/2006/relationships/image" Target="../media/image71.jpg"/><Relationship Id="rId34" Type="http://schemas.openxmlformats.org/officeDocument/2006/relationships/image" Target="../media/image84.jpg"/><Relationship Id="rId42" Type="http://schemas.openxmlformats.org/officeDocument/2006/relationships/image" Target="../media/image92.jpg"/><Relationship Id="rId47" Type="http://schemas.openxmlformats.org/officeDocument/2006/relationships/image" Target="../media/image97.jpg"/><Relationship Id="rId50" Type="http://schemas.openxmlformats.org/officeDocument/2006/relationships/image" Target="../media/image100.jpg"/><Relationship Id="rId55" Type="http://schemas.openxmlformats.org/officeDocument/2006/relationships/image" Target="../media/image29.svg"/><Relationship Id="rId7" Type="http://schemas.openxmlformats.org/officeDocument/2006/relationships/image" Target="../media/image57.jpg"/><Relationship Id="rId2" Type="http://schemas.openxmlformats.org/officeDocument/2006/relationships/image" Target="../media/image52.jpg"/><Relationship Id="rId16" Type="http://schemas.openxmlformats.org/officeDocument/2006/relationships/image" Target="../media/image66.jpg"/><Relationship Id="rId29" Type="http://schemas.openxmlformats.org/officeDocument/2006/relationships/image" Target="../media/image79.jpg"/><Relationship Id="rId11" Type="http://schemas.openxmlformats.org/officeDocument/2006/relationships/image" Target="../media/image61.jpg"/><Relationship Id="rId24" Type="http://schemas.openxmlformats.org/officeDocument/2006/relationships/image" Target="../media/image74.jpg"/><Relationship Id="rId32" Type="http://schemas.openxmlformats.org/officeDocument/2006/relationships/image" Target="../media/image82.jpg"/><Relationship Id="rId37" Type="http://schemas.openxmlformats.org/officeDocument/2006/relationships/image" Target="../media/image87.jpg"/><Relationship Id="rId40" Type="http://schemas.openxmlformats.org/officeDocument/2006/relationships/image" Target="../media/image90.jpg"/><Relationship Id="rId45" Type="http://schemas.openxmlformats.org/officeDocument/2006/relationships/image" Target="../media/image95.jpg"/><Relationship Id="rId53" Type="http://schemas.openxmlformats.org/officeDocument/2006/relationships/image" Target="../media/image48.png"/><Relationship Id="rId5" Type="http://schemas.openxmlformats.org/officeDocument/2006/relationships/image" Target="../media/image55.jpg"/><Relationship Id="rId10" Type="http://schemas.openxmlformats.org/officeDocument/2006/relationships/image" Target="../media/image60.jpg"/><Relationship Id="rId19" Type="http://schemas.openxmlformats.org/officeDocument/2006/relationships/image" Target="../media/image69.jpg"/><Relationship Id="rId31" Type="http://schemas.openxmlformats.org/officeDocument/2006/relationships/image" Target="../media/image81.jpg"/><Relationship Id="rId44" Type="http://schemas.openxmlformats.org/officeDocument/2006/relationships/image" Target="../media/image94.jpg"/><Relationship Id="rId52" Type="http://schemas.openxmlformats.org/officeDocument/2006/relationships/image" Target="../media/image102.jpg"/><Relationship Id="rId4" Type="http://schemas.openxmlformats.org/officeDocument/2006/relationships/image" Target="../media/image54.jpg"/><Relationship Id="rId9" Type="http://schemas.openxmlformats.org/officeDocument/2006/relationships/image" Target="../media/image59.jpg"/><Relationship Id="rId14" Type="http://schemas.openxmlformats.org/officeDocument/2006/relationships/image" Target="../media/image64.jpg"/><Relationship Id="rId22" Type="http://schemas.openxmlformats.org/officeDocument/2006/relationships/image" Target="../media/image72.jpg"/><Relationship Id="rId27" Type="http://schemas.openxmlformats.org/officeDocument/2006/relationships/image" Target="../media/image77.jpg"/><Relationship Id="rId30" Type="http://schemas.openxmlformats.org/officeDocument/2006/relationships/image" Target="../media/image80.jpg"/><Relationship Id="rId35" Type="http://schemas.openxmlformats.org/officeDocument/2006/relationships/image" Target="../media/image85.jpg"/><Relationship Id="rId43" Type="http://schemas.openxmlformats.org/officeDocument/2006/relationships/image" Target="../media/image93.jpg"/><Relationship Id="rId48" Type="http://schemas.openxmlformats.org/officeDocument/2006/relationships/image" Target="../media/image98.jpg"/><Relationship Id="rId8" Type="http://schemas.openxmlformats.org/officeDocument/2006/relationships/image" Target="../media/image58.jpg"/><Relationship Id="rId51" Type="http://schemas.openxmlformats.org/officeDocument/2006/relationships/image" Target="../media/image101.jpg"/><Relationship Id="rId3" Type="http://schemas.openxmlformats.org/officeDocument/2006/relationships/image" Target="../media/image53.jpg"/><Relationship Id="rId12" Type="http://schemas.openxmlformats.org/officeDocument/2006/relationships/image" Target="../media/image62.jpg"/><Relationship Id="rId17" Type="http://schemas.openxmlformats.org/officeDocument/2006/relationships/image" Target="../media/image67.jpg"/><Relationship Id="rId25" Type="http://schemas.openxmlformats.org/officeDocument/2006/relationships/image" Target="../media/image75.jpg"/><Relationship Id="rId33" Type="http://schemas.openxmlformats.org/officeDocument/2006/relationships/image" Target="../media/image83.jpg"/><Relationship Id="rId38" Type="http://schemas.openxmlformats.org/officeDocument/2006/relationships/image" Target="../media/image88.jpg"/><Relationship Id="rId46" Type="http://schemas.openxmlformats.org/officeDocument/2006/relationships/image" Target="../media/image96.jpg"/><Relationship Id="rId20" Type="http://schemas.openxmlformats.org/officeDocument/2006/relationships/image" Target="../media/image70.jpg"/><Relationship Id="rId41" Type="http://schemas.openxmlformats.org/officeDocument/2006/relationships/image" Target="../media/image91.jpg"/><Relationship Id="rId54" Type="http://schemas.openxmlformats.org/officeDocument/2006/relationships/image" Target="../media/image28.png"/><Relationship Id="rId1" Type="http://schemas.openxmlformats.org/officeDocument/2006/relationships/slideMaster" Target="../slideMasters/slideMaster23.xml"/><Relationship Id="rId6" Type="http://schemas.openxmlformats.org/officeDocument/2006/relationships/image" Target="../media/image56.jpg"/><Relationship Id="rId15" Type="http://schemas.openxmlformats.org/officeDocument/2006/relationships/image" Target="../media/image65.jpg"/><Relationship Id="rId23" Type="http://schemas.openxmlformats.org/officeDocument/2006/relationships/image" Target="../media/image73.jpg"/><Relationship Id="rId28" Type="http://schemas.openxmlformats.org/officeDocument/2006/relationships/image" Target="../media/image78.jpg"/><Relationship Id="rId36" Type="http://schemas.openxmlformats.org/officeDocument/2006/relationships/image" Target="../media/image86.jpg"/><Relationship Id="rId49" Type="http://schemas.openxmlformats.org/officeDocument/2006/relationships/image" Target="../media/image99.jpg"/></Relationships>
</file>

<file path=ppt/slideLayouts/_rels/slideLayout396.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Master" Target="../slideMasters/slideMaster23.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1239635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40540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userDrawn="1">
  <p:cSld name="2 Plain Cropp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6014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6235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Question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6758447-5A14-7875-7285-2E406587FAFE}"/>
              </a:ext>
            </a:extLst>
          </p:cNvPr>
          <p:cNvSpPr>
            <a:spLocks noGrp="1"/>
          </p:cNvSpPr>
          <p:nvPr>
            <p:ph type="title"/>
          </p:nvPr>
        </p:nvSpPr>
        <p:spPr>
          <a:xfrm>
            <a:off x="0" y="0"/>
            <a:ext cx="12188952" cy="3017520"/>
          </a:xfrm>
          <a:solidFill>
            <a:srgbClr val="0B234E"/>
          </a:solidFill>
        </p:spPr>
        <p:txBody>
          <a:bodyPr lIns="548640" tIns="0" rIns="914400" anchor="ctr"/>
          <a:lstStyle>
            <a:lvl1pPr algn="l">
              <a:lnSpc>
                <a:spcPct val="100000"/>
              </a:lnSpc>
              <a:spcBef>
                <a:spcPts val="600"/>
              </a:spcBef>
              <a:spcAft>
                <a:spcPts val="0"/>
              </a:spcAft>
              <a:defRPr sz="32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pic>
        <p:nvPicPr>
          <p:cNvPr id="4" name="Picture 3" descr="A close up of a sign&#10;&#10;Description automatically generated">
            <a:extLst>
              <a:ext uri="{FF2B5EF4-FFF2-40B4-BE49-F238E27FC236}">
                <a16:creationId xmlns:a16="http://schemas.microsoft.com/office/drawing/2014/main" id="{4001A9AE-E35B-C023-3066-AF7CD6E0C3E3}"/>
              </a:ext>
            </a:extLst>
          </p:cNvPr>
          <p:cNvPicPr>
            <a:picLocks noChangeAspect="1"/>
          </p:cNvPicPr>
          <p:nvPr userDrawn="1"/>
        </p:nvPicPr>
        <p:blipFill>
          <a:blip r:embed="rId3">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5" name="Rectangle 2">
            <a:extLst>
              <a:ext uri="{FF2B5EF4-FFF2-40B4-BE49-F238E27FC236}">
                <a16:creationId xmlns:a16="http://schemas.microsoft.com/office/drawing/2014/main" id="{18D3D61A-8827-EB9D-0935-408A40A0891D}"/>
              </a:ext>
            </a:extLst>
          </p:cNvPr>
          <p:cNvSpPr>
            <a:spLocks noGrp="1" noChangeArrowheads="1"/>
          </p:cNvSpPr>
          <p:nvPr>
            <p:ph idx="1" hasCustomPrompt="1"/>
          </p:nvPr>
        </p:nvSpPr>
        <p:spPr bwMode="auto">
          <a:xfrm>
            <a:off x="499025" y="3293532"/>
            <a:ext cx="11184975" cy="2743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defRPr sz="32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300640174"/>
      </p:ext>
    </p:extLst>
  </p:cSld>
  <p:clrMapOvr>
    <a:masterClrMapping/>
  </p:clrMapOvr>
  <p:transition spd="slow" advClick="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p:nvPr>
        </p:nvSpPr>
        <p:spPr>
          <a:xfrm>
            <a:off x="906139" y="2145600"/>
            <a:ext cx="6643652" cy="1219200"/>
          </a:xfrm>
        </p:spPr>
        <p:txBody>
          <a:bodyPr anchor="b">
            <a:noAutofit/>
          </a:bodyPr>
          <a:lstStyle>
            <a:lvl1pPr algn="l">
              <a:lnSpc>
                <a:spcPct val="80000"/>
              </a:lnSpc>
              <a:defRPr sz="4267" b="1" i="0" cap="all">
                <a:solidFill>
                  <a:schemeClr val="tx1"/>
                </a:solidFill>
                <a:latin typeface="Arial Narrow"/>
                <a:cs typeface="Arial Narrow"/>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3200">
                <a:solidFill>
                  <a:schemeClr val="tx1"/>
                </a:solidFill>
                <a:latin typeface="Arial Narrow"/>
                <a:cs typeface="Arial Narrow"/>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19" name="Text Placeholder 18"/>
          <p:cNvSpPr>
            <a:spLocks noGrp="1"/>
          </p:cNvSpPr>
          <p:nvPr>
            <p:ph type="body" sz="quarter" idx="10"/>
          </p:nvPr>
        </p:nvSpPr>
        <p:spPr>
          <a:xfrm>
            <a:off x="906142" y="4579200"/>
            <a:ext cx="5900236" cy="307200"/>
          </a:xfrm>
        </p:spPr>
        <p:txBody>
          <a:bodyPr tIns="46800" bIns="234000">
            <a:noAutofit/>
          </a:bodyPr>
          <a:lstStyle>
            <a:lvl1pPr marL="0" indent="0">
              <a:buFontTx/>
              <a:buNone/>
              <a:defRPr sz="1600" b="1">
                <a:solidFill>
                  <a:schemeClr val="tx1"/>
                </a:solidFill>
              </a:defRPr>
            </a:lvl1pPr>
          </a:lstStyle>
          <a:p>
            <a:pPr lvl="0"/>
            <a:r>
              <a:rPr lang="en-US"/>
              <a:t>Click to edit Master text styles</a:t>
            </a:r>
          </a:p>
        </p:txBody>
      </p:sp>
      <p:sp>
        <p:nvSpPr>
          <p:cNvPr id="20" name="Text Placeholder 18"/>
          <p:cNvSpPr>
            <a:spLocks noGrp="1"/>
          </p:cNvSpPr>
          <p:nvPr>
            <p:ph type="body" sz="quarter" idx="11"/>
          </p:nvPr>
        </p:nvSpPr>
        <p:spPr>
          <a:xfrm>
            <a:off x="906142" y="4894301"/>
            <a:ext cx="5900236" cy="307200"/>
          </a:xfrm>
        </p:spPr>
        <p:txBody>
          <a:bodyPr tIns="46800" bIns="234000">
            <a:noAutofit/>
          </a:bodyPr>
          <a:lstStyle>
            <a:lvl1pPr marL="0" indent="0">
              <a:buFontTx/>
              <a:buNone/>
              <a:defRPr sz="1600" b="0">
                <a:solidFill>
                  <a:schemeClr val="tx1"/>
                </a:solidFill>
              </a:defRPr>
            </a:lvl1pPr>
          </a:lstStyle>
          <a:p>
            <a:pPr lvl="0"/>
            <a:r>
              <a:rPr lang="en-US"/>
              <a:t>Click to edit Master text styles</a:t>
            </a:r>
          </a:p>
        </p:txBody>
      </p:sp>
      <p:sp>
        <p:nvSpPr>
          <p:cNvPr id="21" name="Text Placeholder 18"/>
          <p:cNvSpPr>
            <a:spLocks noGrp="1"/>
          </p:cNvSpPr>
          <p:nvPr>
            <p:ph type="body" sz="quarter" idx="12"/>
          </p:nvPr>
        </p:nvSpPr>
        <p:spPr>
          <a:xfrm>
            <a:off x="906141" y="5966058"/>
            <a:ext cx="5313011" cy="307777"/>
          </a:xfrm>
        </p:spPr>
        <p:txBody>
          <a:bodyPr bIns="234000">
            <a:noAutofit/>
          </a:bodyPr>
          <a:lstStyle>
            <a:lvl1pPr marL="0" indent="0">
              <a:buFontTx/>
              <a:buNone/>
              <a:defRPr sz="1600" b="0">
                <a:solidFill>
                  <a:schemeClr val="tx1"/>
                </a:solidFill>
              </a:defRPr>
            </a:lvl1pPr>
          </a:lstStyle>
          <a:p>
            <a:pPr lvl="0"/>
            <a:r>
              <a:rPr lang="en-US"/>
              <a:t>Click to edit Master text styles</a:t>
            </a:r>
          </a:p>
        </p:txBody>
      </p:sp>
      <p:sp>
        <p:nvSpPr>
          <p:cNvPr id="17" name="TextBox 16"/>
          <p:cNvSpPr txBox="1"/>
          <p:nvPr userDrawn="1"/>
        </p:nvSpPr>
        <p:spPr>
          <a:xfrm>
            <a:off x="9370882" y="5856000"/>
            <a:ext cx="2211700" cy="420564"/>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Narrow"/>
                <a:ea typeface="+mn-ea"/>
                <a:cs typeface="Arial Narrow"/>
              </a:rPr>
              <a:t>esmo</a:t>
            </a:r>
            <a:r>
              <a:rPr lang="en-US" sz="2133" i="0" u="none" strike="noStrike" kern="1200" baseline="0" dirty="0">
                <a:latin typeface="Arial Narrow"/>
                <a:ea typeface="+mn-ea"/>
                <a:cs typeface="Arial Narrow"/>
              </a:rPr>
              <a:t>.org</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6139" y="558156"/>
            <a:ext cx="2552717" cy="578665"/>
          </a:xfrm>
          <a:prstGeom prst="rect">
            <a:avLst/>
          </a:prstGeom>
        </p:spPr>
      </p:pic>
    </p:spTree>
    <p:extLst>
      <p:ext uri="{BB962C8B-B14F-4D97-AF65-F5344CB8AC3E}">
        <p14:creationId xmlns:p14="http://schemas.microsoft.com/office/powerpoint/2010/main" val="29122381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1"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2" y="3370145"/>
            <a:ext cx="6643649" cy="672000"/>
          </a:xfrm>
        </p:spPr>
        <p:txBody>
          <a:bodyPr>
            <a:noAutofit/>
          </a:bodyPr>
          <a:lstStyle>
            <a:lvl1pPr marL="0" indent="0" algn="l">
              <a:buNone/>
              <a:defRPr sz="3200">
                <a:solidFill>
                  <a:schemeClr val="tx1"/>
                </a:solidFill>
                <a:latin typeface="Arial Narrow"/>
                <a:cs typeface="Arial Narrow"/>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717525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1"/>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175601592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09" y="2112963"/>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27528946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6"/>
            <a:ext cx="10742400" cy="1994017"/>
          </a:xfrm>
          <a:solidFill>
            <a:schemeClr val="bg1">
              <a:lumMod val="85000"/>
            </a:schemeClr>
          </a:solidFill>
        </p:spPr>
        <p:txBody>
          <a:bodyPr anchor="ctr"/>
          <a:lstStyle>
            <a:lvl1pPr marL="0" marR="0" indent="0" algn="ctr" defTabSz="609585"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4"/>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14306977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0000" y="2112963"/>
            <a:ext cx="1074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720000" y="550801"/>
            <a:ext cx="10075917" cy="553999"/>
          </a:xfrm>
        </p:spPr>
        <p:txBody>
          <a:bodyPr anchor="b">
            <a:noAutofit/>
          </a:bodyPr>
          <a:lstStyle>
            <a:lvl1pPr>
              <a:defRPr sz="3200" cap="all" baseline="0"/>
            </a:lvl1pPr>
          </a:lstStyle>
          <a:p>
            <a:r>
              <a:rPr lang="en-US"/>
              <a:t>Click to edit Master title style</a:t>
            </a:r>
            <a:endParaRPr lang="en-US" dirty="0"/>
          </a:p>
        </p:txBody>
      </p:sp>
      <p:sp>
        <p:nvSpPr>
          <p:cNvPr id="10" name="Text Placeholder 11"/>
          <p:cNvSpPr>
            <a:spLocks noGrp="1"/>
          </p:cNvSpPr>
          <p:nvPr>
            <p:ph type="body" sz="quarter" idx="10"/>
          </p:nvPr>
        </p:nvSpPr>
        <p:spPr>
          <a:xfrm>
            <a:off x="720000" y="1080001"/>
            <a:ext cx="10075917"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4"/>
          </p:nvPr>
        </p:nvSpPr>
        <p:spPr>
          <a:xfrm>
            <a:off x="1728000" y="6372104"/>
            <a:ext cx="953803" cy="246184"/>
          </a:xfrm>
          <a:prstGeom prst="rect">
            <a:avLst/>
          </a:prstGeom>
        </p:spPr>
        <p:txBody>
          <a:bodyPr/>
          <a:lstStyle>
            <a:lvl1pPr>
              <a:defRPr/>
            </a:lvl1pPr>
          </a:lstStyle>
          <a:p>
            <a:pPr>
              <a:defRPr/>
            </a:pPr>
            <a:fld id="{08D83D96-D520-43E8-9FE3-99F474E31BD7}" type="slidenum">
              <a:rPr lang="en-US" altLang="en-US"/>
              <a:pPr>
                <a:defRPr/>
              </a:pPr>
              <a:t>‹#›</a:t>
            </a:fld>
            <a:endParaRPr lang="en-US" altLang="en-US"/>
          </a:p>
        </p:txBody>
      </p:sp>
    </p:spTree>
    <p:extLst>
      <p:ext uri="{BB962C8B-B14F-4D97-AF65-F5344CB8AC3E}">
        <p14:creationId xmlns:p14="http://schemas.microsoft.com/office/powerpoint/2010/main" val="15706713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728000" y="6372104"/>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400598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57523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3"/>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728000" y="6372104"/>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375609351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2" y="3692527"/>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85"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1"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7"/>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26872320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29" y="2531668"/>
            <a:ext cx="9816868" cy="1362075"/>
          </a:xfrm>
        </p:spPr>
        <p:txBody>
          <a:bodyPr anchor="b" anchorCtr="0"/>
          <a:lstStyle>
            <a:lvl1pPr marL="0" algn="l" defTabSz="1219170" rtl="0" eaLnBrk="1" latinLnBrk="0" hangingPunct="1">
              <a:spcBef>
                <a:spcPct val="0"/>
              </a:spcBef>
              <a:buNone/>
              <a:defRPr lang="en-GB" sz="4267"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7" y="3893801"/>
            <a:ext cx="9805365" cy="1011751"/>
          </a:xfrm>
        </p:spPr>
        <p:txBody>
          <a:bodyPr>
            <a:noAutofit/>
          </a:bodyPr>
          <a:lstStyle>
            <a:lvl1pPr marL="0" indent="0" algn="l">
              <a:buNone/>
              <a:defRPr sz="2400" b="1" cap="all"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7318967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a:xfrm>
            <a:off x="838200" y="6356351"/>
            <a:ext cx="2743200" cy="365125"/>
          </a:xfrm>
          <a:prstGeom prst="rect">
            <a:avLst/>
          </a:prstGeom>
        </p:spPr>
        <p:txBody>
          <a:bodyPr/>
          <a:lstStyle>
            <a:lvl1pPr>
              <a:defRPr/>
            </a:lvl1pPr>
          </a:lstStyle>
          <a:p>
            <a:pPr>
              <a:defRPr/>
            </a:pPr>
            <a:fld id="{13E7ED76-D6AD-4D37-B94B-8AE5FAC348B6}" type="datetimeFigureOut">
              <a:rPr lang="es-ES"/>
              <a:pPr>
                <a:defRPr/>
              </a:pPr>
              <a:t>21/7/26</a:t>
            </a:fld>
            <a:endParaRPr lang="es-ES"/>
          </a:p>
        </p:txBody>
      </p:sp>
      <p:sp>
        <p:nvSpPr>
          <p:cNvPr id="5" name="Marcador de pie de página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C2415A90-C514-4537-B5D1-F58193D09A6C}" type="slidenum">
              <a:rPr lang="es-ES"/>
              <a:pPr>
                <a:defRPr/>
              </a:pPr>
              <a:t>‹#›</a:t>
            </a:fld>
            <a:endParaRPr lang="es-ES"/>
          </a:p>
        </p:txBody>
      </p:sp>
    </p:spTree>
    <p:extLst>
      <p:ext uri="{BB962C8B-B14F-4D97-AF65-F5344CB8AC3E}">
        <p14:creationId xmlns:p14="http://schemas.microsoft.com/office/powerpoint/2010/main" val="26745040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403267447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 Cancer Immuno">
    <p:spTree>
      <p:nvGrpSpPr>
        <p:cNvPr id="1" name=""/>
        <p:cNvGrpSpPr/>
        <p:nvPr/>
      </p:nvGrpSpPr>
      <p:grpSpPr>
        <a:xfrm>
          <a:off x="0" y="0"/>
          <a:ext cx="0" cy="0"/>
          <a:chOff x="0" y="0"/>
          <a:chExt cx="0" cy="0"/>
        </a:xfrm>
      </p:grpSpPr>
      <p:sp>
        <p:nvSpPr>
          <p:cNvPr id="2" name="Title 1"/>
          <p:cNvSpPr>
            <a:spLocks noGrp="1"/>
          </p:cNvSpPr>
          <p:nvPr>
            <p:ph type="title"/>
          </p:nvPr>
        </p:nvSpPr>
        <p:spPr>
          <a:xfrm>
            <a:off x="963083" y="4406901"/>
            <a:ext cx="11228916" cy="1362075"/>
          </a:xfrm>
        </p:spPr>
        <p:txBody>
          <a:bodyPr anchor="t"/>
          <a:lstStyle>
            <a:lvl1pPr algn="l">
              <a:defRPr sz="5333" b="1" cap="all"/>
            </a:lvl1pPr>
          </a:lstStyle>
          <a:p>
            <a:r>
              <a:rPr lang="en-US" dirty="0"/>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dirty="0"/>
              <a:t>Click to edit Master text styles</a:t>
            </a:r>
          </a:p>
        </p:txBody>
      </p:sp>
    </p:spTree>
    <p:extLst>
      <p:ext uri="{BB962C8B-B14F-4D97-AF65-F5344CB8AC3E}">
        <p14:creationId xmlns:p14="http://schemas.microsoft.com/office/powerpoint/2010/main" val="229496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Content - Cancer Immunotherap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a:xfrm>
            <a:off x="463550" y="1447800"/>
            <a:ext cx="11264901" cy="4529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4"/>
          <p:cNvSpPr>
            <a:spLocks noGrp="1"/>
          </p:cNvSpPr>
          <p:nvPr>
            <p:ph type="body" sz="quarter" idx="11" hasCustomPrompt="1"/>
          </p:nvPr>
        </p:nvSpPr>
        <p:spPr>
          <a:xfrm>
            <a:off x="9988659" y="6487716"/>
            <a:ext cx="1739792" cy="205184"/>
          </a:xfrm>
        </p:spPr>
        <p:txBody>
          <a:bodyPr wrap="none" lIns="0" tIns="0" rIns="0" bIns="0" anchor="b">
            <a:spAutoFit/>
          </a:bodyPr>
          <a:lstStyle>
            <a:lvl1pPr marL="0" indent="0" algn="r">
              <a:spcBef>
                <a:spcPts val="0"/>
              </a:spcBef>
              <a:buFontTx/>
              <a:buNone/>
              <a:defRPr sz="1333" baseline="0"/>
            </a:lvl1pPr>
          </a:lstStyle>
          <a:p>
            <a:pPr lvl="0"/>
            <a:r>
              <a:rPr lang="en-US" dirty="0"/>
              <a:t>Click to edit source note</a:t>
            </a:r>
          </a:p>
        </p:txBody>
      </p:sp>
      <p:sp>
        <p:nvSpPr>
          <p:cNvPr id="9" name="Text Placeholder 4"/>
          <p:cNvSpPr>
            <a:spLocks noGrp="1"/>
          </p:cNvSpPr>
          <p:nvPr>
            <p:ph type="body" sz="quarter" idx="10" hasCustomPrompt="1"/>
          </p:nvPr>
        </p:nvSpPr>
        <p:spPr>
          <a:xfrm>
            <a:off x="463549" y="6487716"/>
            <a:ext cx="1521784" cy="205184"/>
          </a:xfrm>
        </p:spPr>
        <p:txBody>
          <a:bodyPr wrap="none" lIns="0" tIns="0" rIns="0" bIns="0" anchor="b">
            <a:spAutoFit/>
          </a:bodyPr>
          <a:lstStyle>
            <a:lvl1pPr marL="0" indent="0">
              <a:spcBef>
                <a:spcPts val="0"/>
              </a:spcBef>
              <a:buFontTx/>
              <a:buNone/>
              <a:defRPr sz="1333"/>
            </a:lvl1pPr>
          </a:lstStyle>
          <a:p>
            <a:pPr lvl="0"/>
            <a:r>
              <a:rPr lang="en-US" dirty="0"/>
              <a:t>Click to edit Footnote</a:t>
            </a:r>
          </a:p>
        </p:txBody>
      </p:sp>
    </p:spTree>
    <p:extLst>
      <p:ext uri="{BB962C8B-B14F-4D97-AF65-F5344CB8AC3E}">
        <p14:creationId xmlns:p14="http://schemas.microsoft.com/office/powerpoint/2010/main" val="35410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wo Content - Cancer Immunotherap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Click to edit Master title style</a:t>
            </a:r>
            <a:endParaRPr lang="en-GB" dirty="0"/>
          </a:p>
        </p:txBody>
      </p:sp>
      <p:sp>
        <p:nvSpPr>
          <p:cNvPr id="7" name="Content Placeholder 6"/>
          <p:cNvSpPr>
            <a:spLocks noGrp="1"/>
          </p:cNvSpPr>
          <p:nvPr>
            <p:ph sz="quarter" idx="10"/>
          </p:nvPr>
        </p:nvSpPr>
        <p:spPr>
          <a:xfrm>
            <a:off x="484718" y="1447800"/>
            <a:ext cx="5452533" cy="4529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6"/>
          <p:cNvSpPr>
            <a:spLocks noGrp="1"/>
          </p:cNvSpPr>
          <p:nvPr>
            <p:ph sz="quarter" idx="11"/>
          </p:nvPr>
        </p:nvSpPr>
        <p:spPr>
          <a:xfrm>
            <a:off x="6153151" y="1447800"/>
            <a:ext cx="5452533" cy="45291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4"/>
          <p:cNvSpPr>
            <a:spLocks noGrp="1"/>
          </p:cNvSpPr>
          <p:nvPr>
            <p:ph type="body" sz="quarter" idx="12" hasCustomPrompt="1"/>
          </p:nvPr>
        </p:nvSpPr>
        <p:spPr>
          <a:xfrm>
            <a:off x="9988659" y="6487716"/>
            <a:ext cx="1739792" cy="205184"/>
          </a:xfrm>
        </p:spPr>
        <p:txBody>
          <a:bodyPr wrap="none" lIns="0" tIns="0" rIns="0" bIns="0" anchor="b">
            <a:spAutoFit/>
          </a:bodyPr>
          <a:lstStyle>
            <a:lvl1pPr marL="0" indent="0" algn="r">
              <a:spcBef>
                <a:spcPts val="0"/>
              </a:spcBef>
              <a:buFontTx/>
              <a:buNone/>
              <a:defRPr sz="1333" baseline="0"/>
            </a:lvl1pPr>
          </a:lstStyle>
          <a:p>
            <a:pPr lvl="0"/>
            <a:r>
              <a:rPr lang="en-US" dirty="0"/>
              <a:t>Click to edit source note</a:t>
            </a:r>
          </a:p>
        </p:txBody>
      </p:sp>
      <p:sp>
        <p:nvSpPr>
          <p:cNvPr id="11" name="Text Placeholder 4"/>
          <p:cNvSpPr>
            <a:spLocks noGrp="1"/>
          </p:cNvSpPr>
          <p:nvPr>
            <p:ph type="body" sz="quarter" idx="13" hasCustomPrompt="1"/>
          </p:nvPr>
        </p:nvSpPr>
        <p:spPr>
          <a:xfrm>
            <a:off x="463549" y="6487716"/>
            <a:ext cx="1521784" cy="205184"/>
          </a:xfrm>
        </p:spPr>
        <p:txBody>
          <a:bodyPr wrap="none" lIns="0" tIns="0" rIns="0" bIns="0" anchor="b">
            <a:spAutoFit/>
          </a:bodyPr>
          <a:lstStyle>
            <a:lvl1pPr marL="0" indent="0">
              <a:spcBef>
                <a:spcPts val="0"/>
              </a:spcBef>
              <a:buFontTx/>
              <a:buNone/>
              <a:defRPr sz="1333"/>
            </a:lvl1pPr>
          </a:lstStyle>
          <a:p>
            <a:pPr lvl="0"/>
            <a:r>
              <a:rPr lang="en-US" dirty="0"/>
              <a:t>Click to edit Footnote</a:t>
            </a:r>
          </a:p>
        </p:txBody>
      </p:sp>
    </p:spTree>
    <p:extLst>
      <p:ext uri="{BB962C8B-B14F-4D97-AF65-F5344CB8AC3E}">
        <p14:creationId xmlns:p14="http://schemas.microsoft.com/office/powerpoint/2010/main" val="145127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Only - Cancer Immunotherap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6" name="Text Placeholder 4"/>
          <p:cNvSpPr>
            <a:spLocks noGrp="1"/>
          </p:cNvSpPr>
          <p:nvPr>
            <p:ph type="body" sz="quarter" idx="11" hasCustomPrompt="1"/>
          </p:nvPr>
        </p:nvSpPr>
        <p:spPr>
          <a:xfrm>
            <a:off x="9988659" y="6487716"/>
            <a:ext cx="1739792" cy="205184"/>
          </a:xfrm>
        </p:spPr>
        <p:txBody>
          <a:bodyPr wrap="none" lIns="0" tIns="0" rIns="0" bIns="0" anchor="b">
            <a:spAutoFit/>
          </a:bodyPr>
          <a:lstStyle>
            <a:lvl1pPr marL="0" indent="0" algn="r">
              <a:spcBef>
                <a:spcPts val="0"/>
              </a:spcBef>
              <a:buFontTx/>
              <a:buNone/>
              <a:defRPr sz="1333" baseline="0"/>
            </a:lvl1pPr>
          </a:lstStyle>
          <a:p>
            <a:pPr lvl="0"/>
            <a:r>
              <a:rPr lang="en-US" dirty="0"/>
              <a:t>Click to edit source note</a:t>
            </a:r>
          </a:p>
        </p:txBody>
      </p:sp>
      <p:sp>
        <p:nvSpPr>
          <p:cNvPr id="7" name="Text Placeholder 4"/>
          <p:cNvSpPr>
            <a:spLocks noGrp="1"/>
          </p:cNvSpPr>
          <p:nvPr>
            <p:ph type="body" sz="quarter" idx="10" hasCustomPrompt="1"/>
          </p:nvPr>
        </p:nvSpPr>
        <p:spPr>
          <a:xfrm>
            <a:off x="463549" y="6487716"/>
            <a:ext cx="1521784" cy="205184"/>
          </a:xfrm>
        </p:spPr>
        <p:txBody>
          <a:bodyPr wrap="none" lIns="0" tIns="0" rIns="0" bIns="0" anchor="b">
            <a:spAutoFit/>
          </a:bodyPr>
          <a:lstStyle>
            <a:lvl1pPr marL="0" indent="0">
              <a:spcBef>
                <a:spcPts val="0"/>
              </a:spcBef>
              <a:buFontTx/>
              <a:buNone/>
              <a:defRPr sz="1333"/>
            </a:lvl1pPr>
          </a:lstStyle>
          <a:p>
            <a:pPr lvl="0"/>
            <a:r>
              <a:rPr lang="en-US" dirty="0"/>
              <a:t>Click to edit Footnote</a:t>
            </a:r>
          </a:p>
        </p:txBody>
      </p:sp>
    </p:spTree>
    <p:extLst>
      <p:ext uri="{BB962C8B-B14F-4D97-AF65-F5344CB8AC3E}">
        <p14:creationId xmlns:p14="http://schemas.microsoft.com/office/powerpoint/2010/main" val="359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371603"/>
            <a:ext cx="5384800" cy="4525963"/>
          </a:xfrm>
        </p:spPr>
        <p:txBody>
          <a:bodyPr/>
          <a:lstStyle>
            <a:lvl1pPr marL="114297" indent="-114297">
              <a:defRPr lang="en-US" sz="1600" b="1" kern="1200" dirty="0" smtClean="0">
                <a:solidFill>
                  <a:schemeClr val="tx1"/>
                </a:solidFill>
                <a:latin typeface="Arial" pitchFamily="34" charset="0"/>
                <a:ea typeface="+mn-ea"/>
                <a:cs typeface="Arial" pitchFamily="34" charset="0"/>
              </a:defRPr>
            </a:lvl1pPr>
            <a:lvl2pPr marL="341305" indent="-166684">
              <a:defRPr lang="en-US" sz="1400" b="0" kern="1200" dirty="0" smtClean="0">
                <a:solidFill>
                  <a:schemeClr val="tx1"/>
                </a:solidFill>
                <a:latin typeface="Arial" pitchFamily="34" charset="0"/>
                <a:ea typeface="+mn-ea"/>
                <a:cs typeface="Arial" pitchFamily="34" charset="0"/>
              </a:defRPr>
            </a:lvl2pPr>
            <a:lvl3pPr marL="573074" indent="-174621">
              <a:defRPr lang="en-US" sz="1200" b="0" kern="1200" dirty="0" smtClean="0">
                <a:solidFill>
                  <a:schemeClr val="tx1"/>
                </a:solidFill>
                <a:latin typeface="Arial" pitchFamily="34" charset="0"/>
                <a:ea typeface="+mn-ea"/>
                <a:cs typeface="Arial" pitchFamily="34" charset="0"/>
              </a:defRPr>
            </a:lvl3pPr>
            <a:lvl4pPr marL="798493" indent="-166684">
              <a:defRPr lang="en-US" sz="1200" b="0" kern="1200" dirty="0" smtClean="0">
                <a:solidFill>
                  <a:schemeClr val="tx1"/>
                </a:solidFill>
                <a:latin typeface="Arial" pitchFamily="34" charset="0"/>
                <a:ea typeface="+mn-ea"/>
                <a:cs typeface="Arial" pitchFamily="34" charset="0"/>
              </a:defRPr>
            </a:lvl4pPr>
            <a:lvl5pPr marL="1030262" indent="-174621">
              <a:defRPr lang="en-US" sz="1200" b="0" kern="1200" dirty="0">
                <a:solidFill>
                  <a:schemeClr val="tx1"/>
                </a:solidFill>
                <a:latin typeface="Arial" pitchFamily="34" charset="0"/>
                <a:ea typeface="+mn-ea"/>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00" y="1371603"/>
            <a:ext cx="5384800" cy="4525963"/>
          </a:xfrm>
        </p:spPr>
        <p:txBody>
          <a:bodyPr/>
          <a:lstStyle>
            <a:lvl1pPr marL="114297" indent="-114297">
              <a:defRPr lang="en-US" sz="1600" b="1" kern="1200" dirty="0" smtClean="0">
                <a:solidFill>
                  <a:schemeClr val="tx1"/>
                </a:solidFill>
                <a:latin typeface="Arial" pitchFamily="34" charset="0"/>
                <a:ea typeface="+mn-ea"/>
                <a:cs typeface="Arial" pitchFamily="34" charset="0"/>
              </a:defRPr>
            </a:lvl1pPr>
            <a:lvl2pPr marL="341305" indent="-166684">
              <a:defRPr lang="en-US" sz="1400" b="0" kern="1200" dirty="0" smtClean="0">
                <a:solidFill>
                  <a:schemeClr val="tx1"/>
                </a:solidFill>
                <a:latin typeface="Arial" pitchFamily="34" charset="0"/>
                <a:ea typeface="+mn-ea"/>
                <a:cs typeface="Arial" pitchFamily="34" charset="0"/>
              </a:defRPr>
            </a:lvl2pPr>
            <a:lvl3pPr marL="573074" indent="-174621">
              <a:defRPr lang="en-US" sz="1200" b="0" kern="1200" dirty="0" smtClean="0">
                <a:solidFill>
                  <a:schemeClr val="tx1"/>
                </a:solidFill>
                <a:latin typeface="Arial" pitchFamily="34" charset="0"/>
                <a:ea typeface="+mn-ea"/>
                <a:cs typeface="Arial" pitchFamily="34" charset="0"/>
              </a:defRPr>
            </a:lvl3pPr>
            <a:lvl4pPr marL="798493" indent="-166684">
              <a:defRPr lang="en-US" sz="1200" b="0" kern="1200" dirty="0" smtClean="0">
                <a:solidFill>
                  <a:schemeClr val="tx1"/>
                </a:solidFill>
                <a:latin typeface="Arial" pitchFamily="34" charset="0"/>
                <a:ea typeface="+mn-ea"/>
                <a:cs typeface="Arial" pitchFamily="34" charset="0"/>
              </a:defRPr>
            </a:lvl4pPr>
            <a:lvl5pPr marL="1030262" indent="-174621">
              <a:defRPr lang="en-US" sz="1200" b="0" kern="1200" dirty="0">
                <a:solidFill>
                  <a:schemeClr val="tx1"/>
                </a:solidFill>
                <a:latin typeface="Arial" pitchFamily="34" charset="0"/>
                <a:ea typeface="+mn-ea"/>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784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1952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1900673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79954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userDrawn="1">
  <p:cSld name="1_Holding Slide Breast Canc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auto">
          <a:xfrm>
            <a:off x="6010443" y="1860885"/>
            <a:ext cx="5718008" cy="1818105"/>
          </a:xfrm>
          <a:prstGeom prst="rect">
            <a:avLst/>
          </a:prstGeom>
          <a:solidFill>
            <a:srgbClr val="FFFFFF">
              <a:alpha val="60000"/>
            </a:srgb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1" fontAlgn="base" latinLnBrk="0" hangingPunct="1">
              <a:lnSpc>
                <a:spcPct val="100000"/>
              </a:lnSpc>
              <a:spcBef>
                <a:spcPct val="0"/>
              </a:spcBef>
              <a:spcAft>
                <a:spcPct val="0"/>
              </a:spcAft>
              <a:buClrTx/>
              <a:buSzTx/>
              <a:buFontTx/>
              <a:buNone/>
              <a:tabLst/>
            </a:pPr>
            <a:endParaRPr kumimoji="0" lang="en-GB" sz="2400" b="0" i="1" u="none" strike="noStrike" cap="none" normalizeH="0" baseline="0">
              <a:ln>
                <a:noFill/>
              </a:ln>
              <a:solidFill>
                <a:schemeClr val="tx1"/>
              </a:solidFill>
              <a:effectLst/>
              <a:latin typeface="Imago-Medium" pitchFamily="2" charset="0"/>
              <a:ea typeface="MS PGothic" pitchFamily="34" charset="-128"/>
            </a:endParaRP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42192" y="475996"/>
            <a:ext cx="674397" cy="349504"/>
          </a:xfrm>
          <a:prstGeom prst="rect">
            <a:avLst/>
          </a:prstGeom>
        </p:spPr>
      </p:pic>
      <p:sp>
        <p:nvSpPr>
          <p:cNvPr id="1264" name="Text Placeholder 1263"/>
          <p:cNvSpPr>
            <a:spLocks noGrp="1"/>
          </p:cNvSpPr>
          <p:nvPr>
            <p:ph type="body" sz="quarter" idx="10"/>
          </p:nvPr>
        </p:nvSpPr>
        <p:spPr>
          <a:xfrm>
            <a:off x="6096859" y="2162052"/>
            <a:ext cx="5567448" cy="518939"/>
          </a:xfrm>
        </p:spPr>
        <p:txBody>
          <a:bodyPr anchor="b"/>
          <a:lstStyle>
            <a:lvl1pPr marL="0" indent="0">
              <a:buNone/>
              <a:defRPr sz="2400" b="1">
                <a:solidFill>
                  <a:schemeClr val="accent2"/>
                </a:solidFill>
              </a:defRPr>
            </a:lvl1pPr>
          </a:lstStyle>
          <a:p>
            <a:pPr lvl="0"/>
            <a:r>
              <a:rPr lang="en-US" dirty="0"/>
              <a:t>Click to edit Master text styles</a:t>
            </a:r>
          </a:p>
        </p:txBody>
      </p:sp>
      <p:sp>
        <p:nvSpPr>
          <p:cNvPr id="1266" name="Text Placeholder 1263"/>
          <p:cNvSpPr>
            <a:spLocks noGrp="1"/>
          </p:cNvSpPr>
          <p:nvPr>
            <p:ph type="body" sz="quarter" idx="11"/>
          </p:nvPr>
        </p:nvSpPr>
        <p:spPr>
          <a:xfrm>
            <a:off x="6096859" y="2712235"/>
            <a:ext cx="5567448" cy="518939"/>
          </a:xfrm>
        </p:spPr>
        <p:txBody>
          <a:bodyPr anchor="t"/>
          <a:lstStyle>
            <a:lvl1pPr marL="0" indent="0">
              <a:buNone/>
              <a:defRPr sz="2000" b="0">
                <a:solidFill>
                  <a:schemeClr val="accent2"/>
                </a:solidFill>
              </a:defRPr>
            </a:lvl1pPr>
          </a:lstStyle>
          <a:p>
            <a:pPr lvl="0"/>
            <a:r>
              <a:rPr lang="en-US" dirty="0"/>
              <a:t>Click to edit Master text styles</a:t>
            </a:r>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33672" y="-223056"/>
            <a:ext cx="8107696" cy="6575565"/>
          </a:xfrm>
          <a:prstGeom prst="rect">
            <a:avLst/>
          </a:prstGeom>
        </p:spPr>
      </p:pic>
    </p:spTree>
    <p:extLst>
      <p:ext uri="{BB962C8B-B14F-4D97-AF65-F5344CB8AC3E}">
        <p14:creationId xmlns:p14="http://schemas.microsoft.com/office/powerpoint/2010/main" val="225231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06139" y="2145600"/>
            <a:ext cx="6643652" cy="1219200"/>
          </a:xfrm>
        </p:spPr>
        <p:txBody>
          <a:bodyPr anchor="b">
            <a:noAutofit/>
          </a:bodyPr>
          <a:lstStyle>
            <a:lvl1pPr algn="l">
              <a:lnSpc>
                <a:spcPct val="80000"/>
              </a:lnSpc>
              <a:defRPr sz="4267" b="1" i="0" cap="none" baseline="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2400">
                <a:solidFill>
                  <a:schemeClr val="tx1"/>
                </a:solidFill>
                <a:latin typeface="Arial" panose="020B0604020202020204" pitchFamily="34" charset="0"/>
                <a:cs typeface="Arial" panose="020B060402020202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19" name="Text Placeholder 18"/>
          <p:cNvSpPr>
            <a:spLocks noGrp="1"/>
          </p:cNvSpPr>
          <p:nvPr>
            <p:ph type="body" sz="quarter" idx="10"/>
          </p:nvPr>
        </p:nvSpPr>
        <p:spPr>
          <a:xfrm>
            <a:off x="906142" y="4579200"/>
            <a:ext cx="5900236" cy="307200"/>
          </a:xfrm>
        </p:spPr>
        <p:txBody>
          <a:bodyPr tIns="46800" bIns="234000">
            <a:noAutofit/>
          </a:bodyPr>
          <a:lstStyle>
            <a:lvl1pPr marL="0" indent="0">
              <a:buFontTx/>
              <a:buNone/>
              <a:defRPr sz="1600" b="1">
                <a:solidFill>
                  <a:schemeClr val="tx1"/>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0" name="Text Placeholder 18"/>
          <p:cNvSpPr>
            <a:spLocks noGrp="1"/>
          </p:cNvSpPr>
          <p:nvPr>
            <p:ph type="body" sz="quarter" idx="11"/>
          </p:nvPr>
        </p:nvSpPr>
        <p:spPr>
          <a:xfrm>
            <a:off x="906142" y="4894301"/>
            <a:ext cx="5900236" cy="307200"/>
          </a:xfrm>
        </p:spPr>
        <p:txBody>
          <a:bodyPr tIns="46800" bIns="234000">
            <a:noAutofit/>
          </a:bodyPr>
          <a:lstStyle>
            <a:lvl1pPr marL="0" indent="0">
              <a:buFontTx/>
              <a:buNone/>
              <a:defRPr sz="1600" b="0">
                <a:solidFill>
                  <a:schemeClr val="tx1"/>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1" name="Text Placeholder 18"/>
          <p:cNvSpPr>
            <a:spLocks noGrp="1"/>
          </p:cNvSpPr>
          <p:nvPr>
            <p:ph type="body" sz="quarter" idx="12"/>
          </p:nvPr>
        </p:nvSpPr>
        <p:spPr>
          <a:xfrm>
            <a:off x="906141" y="5966058"/>
            <a:ext cx="5313011" cy="307777"/>
          </a:xfrm>
        </p:spPr>
        <p:txBody>
          <a:bodyPr bIns="234000">
            <a:noAutofit/>
          </a:bodyPr>
          <a:lstStyle>
            <a:lvl1pPr marL="0" indent="0">
              <a:buFontTx/>
              <a:buNone/>
              <a:defRPr sz="1600" b="0">
                <a:solidFill>
                  <a:schemeClr val="tx1"/>
                </a:solidFill>
              </a:defRPr>
            </a:lvl1pPr>
          </a:lstStyle>
          <a:p>
            <a:pPr lvl="0"/>
            <a:r>
              <a:rPr lang="en-US" dirty="0"/>
              <a:t>Click to edit Master text styles</a:t>
            </a:r>
          </a:p>
        </p:txBody>
      </p:sp>
      <p:sp>
        <p:nvSpPr>
          <p:cNvPr id="17" name="TextBox 16"/>
          <p:cNvSpPr txBox="1"/>
          <p:nvPr userDrawn="1"/>
        </p:nvSpPr>
        <p:spPr>
          <a:xfrm>
            <a:off x="75606" y="6350939"/>
            <a:ext cx="2211700" cy="420564"/>
          </a:xfrm>
          <a:prstGeom prst="rect">
            <a:avLst/>
          </a:prstGeom>
          <a:noFill/>
        </p:spPr>
        <p:txBody>
          <a:bodyPr wrap="square" rtlCol="0">
            <a:spAutoFit/>
          </a:bodyPr>
          <a:lstStyle/>
          <a:p>
            <a:pPr marL="0" marR="0" indent="0" algn="l" defTabSz="609585"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panose="020B0604020202020204" pitchFamily="34" charset="0"/>
                <a:ea typeface="+mn-ea"/>
                <a:cs typeface="Arial" panose="020B0604020202020204" pitchFamily="34" charset="0"/>
              </a:rPr>
              <a:t>esmo</a:t>
            </a:r>
            <a:r>
              <a:rPr lang="en-US" sz="2133" i="0" u="none" strike="noStrike" kern="1200" baseline="0" dirty="0">
                <a:latin typeface="Arial" panose="020B0604020202020204" pitchFamily="34" charset="0"/>
                <a:ea typeface="+mn-ea"/>
                <a:cs typeface="Arial" panose="020B0604020202020204" pitchFamily="34" charset="0"/>
              </a:rPr>
              <a:t>.org</a:t>
            </a:r>
          </a:p>
        </p:txBody>
      </p:sp>
      <p:pic>
        <p:nvPicPr>
          <p:cNvPr id="6" name="Picture 5">
            <a:extLst>
              <a:ext uri="{FF2B5EF4-FFF2-40B4-BE49-F238E27FC236}">
                <a16:creationId xmlns:a16="http://schemas.microsoft.com/office/drawing/2014/main" id="{13D4BC4E-496B-47E4-BD97-3361BE1AD41F}"/>
              </a:ext>
            </a:extLst>
          </p:cNvPr>
          <p:cNvPicPr>
            <a:picLocks noChangeAspect="1"/>
          </p:cNvPicPr>
          <p:nvPr userDrawn="1"/>
        </p:nvPicPr>
        <p:blipFill>
          <a:blip r:embed="rId2"/>
          <a:stretch>
            <a:fillRect/>
          </a:stretch>
        </p:blipFill>
        <p:spPr>
          <a:xfrm>
            <a:off x="75606" y="85056"/>
            <a:ext cx="2844429" cy="654925"/>
          </a:xfrm>
          <a:prstGeom prst="rect">
            <a:avLst/>
          </a:prstGeom>
        </p:spPr>
      </p:pic>
    </p:spTree>
    <p:extLst>
      <p:ext uri="{BB962C8B-B14F-4D97-AF65-F5344CB8AC3E}">
        <p14:creationId xmlns:p14="http://schemas.microsoft.com/office/powerpoint/2010/main" val="40128605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5575" y="1521594"/>
            <a:ext cx="11275439" cy="4604996"/>
          </a:xfrm>
        </p:spPr>
        <p:txBody>
          <a:bodyPr>
            <a:noAutofit/>
          </a:bodyPr>
          <a:lstStyle>
            <a:lvl1pPr>
              <a:spcBef>
                <a:spcPts val="1600"/>
              </a:spcBef>
              <a:defRPr/>
            </a:lvl1pPr>
            <a:lvl2pPr>
              <a:spcBef>
                <a:spcPts val="400"/>
              </a:spcBef>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475575" y="351927"/>
            <a:ext cx="11290604" cy="758932"/>
          </a:xfrm>
        </p:spPr>
        <p:txBody>
          <a:bodyPr anchor="b">
            <a:noAutofit/>
          </a:bodyPr>
          <a:lstStyle>
            <a:lvl1pPr>
              <a:defRPr sz="3733" cap="none" baseline="0"/>
            </a:lvl1pPr>
          </a:lstStyle>
          <a:p>
            <a:r>
              <a:rPr lang="en-US" dirty="0"/>
              <a:t>Click to edit Master title style</a:t>
            </a:r>
          </a:p>
        </p:txBody>
      </p:sp>
      <p:sp>
        <p:nvSpPr>
          <p:cNvPr id="11" name="Footer Placeholder 1">
            <a:extLst>
              <a:ext uri="{FF2B5EF4-FFF2-40B4-BE49-F238E27FC236}">
                <a16:creationId xmlns:a16="http://schemas.microsoft.com/office/drawing/2014/main" id="{3F20E334-D571-4C05-BE93-927E95CE7776}"/>
              </a:ext>
            </a:extLst>
          </p:cNvPr>
          <p:cNvSpPr>
            <a:spLocks noGrp="1"/>
          </p:cNvSpPr>
          <p:nvPr>
            <p:ph type="ftr" sz="quarter" idx="3"/>
          </p:nvPr>
        </p:nvSpPr>
        <p:spPr>
          <a:xfrm>
            <a:off x="9715500" y="6450858"/>
            <a:ext cx="2279163" cy="366183"/>
          </a:xfrm>
          <a:prstGeom prst="rect">
            <a:avLst/>
          </a:prstGeom>
        </p:spPr>
        <p:txBody>
          <a:bodyPr vert="horz" lIns="91440" tIns="45720" rIns="0" bIns="45720" rtlCol="0" anchor="b"/>
          <a:lstStyle>
            <a:lvl1pPr algn="r">
              <a:defRPr sz="1067">
                <a:solidFill>
                  <a:schemeClr val="tx1"/>
                </a:solidFill>
                <a:latin typeface="Arial" panose="020B0604020202020204" pitchFamily="34" charset="0"/>
                <a:cs typeface="Arial" panose="020B0604020202020204" pitchFamily="34" charset="0"/>
              </a:defRPr>
            </a:lvl1pPr>
          </a:lstStyle>
          <a:p>
            <a:r>
              <a:rPr lang="en-US" dirty="0"/>
              <a:t>Schmid P, et al. IMpassion130 </a:t>
            </a:r>
            <a:br>
              <a:rPr lang="en-US" dirty="0"/>
            </a:br>
            <a:r>
              <a:rPr lang="en-US" dirty="0"/>
              <a:t>ESMO 2018 (LBA1_PR)</a:t>
            </a:r>
            <a:r>
              <a:rPr lang="pt-BR" dirty="0"/>
              <a:t> http://bit.ly/2DMhayg</a:t>
            </a:r>
            <a:endParaRPr lang="en-US" dirty="0"/>
          </a:p>
        </p:txBody>
      </p:sp>
      <p:sp>
        <p:nvSpPr>
          <p:cNvPr id="12" name="Date Placeholder 3">
            <a:extLst>
              <a:ext uri="{FF2B5EF4-FFF2-40B4-BE49-F238E27FC236}">
                <a16:creationId xmlns:a16="http://schemas.microsoft.com/office/drawing/2014/main" id="{56B2DE10-5D57-457B-B684-EDF464C582C5}"/>
              </a:ext>
            </a:extLst>
          </p:cNvPr>
          <p:cNvSpPr>
            <a:spLocks noGrp="1"/>
          </p:cNvSpPr>
          <p:nvPr>
            <p:ph type="dt" sz="half" idx="2"/>
          </p:nvPr>
        </p:nvSpPr>
        <p:spPr>
          <a:xfrm>
            <a:off x="197338" y="6450858"/>
            <a:ext cx="9735556" cy="366183"/>
          </a:xfrm>
          <a:prstGeom prst="rect">
            <a:avLst/>
          </a:prstGeom>
        </p:spPr>
        <p:txBody>
          <a:bodyPr vert="horz" lIns="91440" tIns="45720" rIns="0" bIns="45720" rtlCol="0" anchor="b"/>
          <a:lstStyle>
            <a:lvl1pPr algn="l">
              <a:defRPr sz="1067" strike="noStrike" kern="0" spc="-27" baseline="0">
                <a:solidFill>
                  <a:schemeClr val="tx1"/>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8066644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26121" y="6570856"/>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122227279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1" y="2145600"/>
            <a:ext cx="6643649" cy="1219200"/>
          </a:xfrm>
        </p:spPr>
        <p:txBody>
          <a:bodyPr anchor="b">
            <a:noAutofit/>
          </a:bodyPr>
          <a:lstStyle>
            <a:lvl1pPr algn="l">
              <a:lnSpc>
                <a:spcPct val="80000"/>
              </a:lnSpc>
              <a:defRPr b="1" i="0" cap="none" baseline="0">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2" y="3370145"/>
            <a:ext cx="6643649" cy="672000"/>
          </a:xfrm>
        </p:spPr>
        <p:txBody>
          <a:bodyPr>
            <a:noAutofit/>
          </a:bodyPr>
          <a:lstStyle>
            <a:lvl1pPr marL="0" indent="0" algn="l">
              <a:buNone/>
              <a:defRPr sz="3200">
                <a:solidFill>
                  <a:schemeClr val="tx1"/>
                </a:solidFill>
                <a:latin typeface="Arial Narrow"/>
                <a:cs typeface="Arial Narrow"/>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385696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09" y="2112963"/>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1"/>
            <a:ext cx="7006269" cy="553999"/>
          </a:xfrm>
        </p:spPr>
        <p:txBody>
          <a:bodyPr anchor="b">
            <a:noAutofit/>
          </a:bodyPr>
          <a:lstStyle>
            <a:lvl1pPr>
              <a:defRPr sz="3200" cap="none"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26121" y="6570856"/>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36503427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6"/>
            <a:ext cx="10742400" cy="1994017"/>
          </a:xfrm>
          <a:solidFill>
            <a:schemeClr val="bg1">
              <a:lumMod val="85000"/>
            </a:schemeClr>
          </a:solidFill>
        </p:spPr>
        <p:txBody>
          <a:bodyPr anchor="ctr"/>
          <a:lstStyle>
            <a:lvl1pPr marL="0" marR="0" indent="0" algn="ctr" defTabSz="609585"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4"/>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1"/>
            <a:ext cx="7006269" cy="553999"/>
          </a:xfrm>
        </p:spPr>
        <p:txBody>
          <a:bodyPr anchor="b">
            <a:noAutofit/>
          </a:bodyPr>
          <a:lstStyle>
            <a:lvl1pPr>
              <a:defRPr sz="3200" cap="none"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26121" y="6570856"/>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105711371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3"/>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1"/>
            <a:ext cx="7006269" cy="553999"/>
          </a:xfrm>
        </p:spPr>
        <p:txBody>
          <a:bodyPr anchor="b">
            <a:noAutofit/>
          </a:bodyPr>
          <a:lstStyle>
            <a:lvl1pPr>
              <a:defRPr sz="3200" cap="none"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26121" y="6570856"/>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3843155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131770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1"/>
            <a:ext cx="7006269" cy="553999"/>
          </a:xfrm>
        </p:spPr>
        <p:txBody>
          <a:bodyPr anchor="b">
            <a:noAutofit/>
          </a:bodyPr>
          <a:lstStyle>
            <a:lvl1pPr>
              <a:defRPr sz="3200" cap="none" baseline="0"/>
            </a:lvl1pPr>
          </a:lstStyle>
          <a:p>
            <a:r>
              <a:rPr lang="en-US" dirty="0"/>
              <a:t>Click to edit Master title style</a:t>
            </a:r>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1634000"/>
            <a:ext cx="10742400" cy="4499171"/>
          </a:xfrm>
        </p:spPr>
        <p:txBody>
          <a:bodyPr>
            <a:noAutofit/>
          </a:bodyPr>
          <a:lstStyle>
            <a:lvl1pPr marL="0" indent="0">
              <a:buNone/>
              <a:defRPr sz="2133" baseline="0"/>
            </a:lvl1pPr>
          </a:lstStyle>
          <a:p>
            <a:pPr lvl="0"/>
            <a:r>
              <a:rPr lang="en-US" dirty="0"/>
              <a:t>Click to edit Master text styles</a:t>
            </a:r>
          </a:p>
        </p:txBody>
      </p:sp>
      <p:sp>
        <p:nvSpPr>
          <p:cNvPr id="6" name="Slide Number Placeholder 5"/>
          <p:cNvSpPr>
            <a:spLocks noGrp="1"/>
          </p:cNvSpPr>
          <p:nvPr>
            <p:ph type="sldNum" sz="quarter" idx="13"/>
          </p:nvPr>
        </p:nvSpPr>
        <p:spPr>
          <a:xfrm>
            <a:off x="126121" y="6570856"/>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29549388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2" y="3692527"/>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85"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1"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7"/>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26121" y="6570856"/>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220605026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7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5575" y="1521594"/>
            <a:ext cx="11275439" cy="4604996"/>
          </a:xfrm>
        </p:spPr>
        <p:txBody>
          <a:bodyPr>
            <a:noAutofit/>
          </a:bodyPr>
          <a:lstStyle>
            <a:lvl1pPr>
              <a:spcBef>
                <a:spcPts val="1067"/>
              </a:spcBef>
              <a:defRPr/>
            </a:lvl1pPr>
            <a:lvl2pPr>
              <a:spcBef>
                <a:spcPts val="400"/>
              </a:spcBef>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475575" y="438394"/>
            <a:ext cx="11290604" cy="553999"/>
          </a:xfrm>
        </p:spPr>
        <p:txBody>
          <a:bodyPr anchor="b">
            <a:noAutofit/>
          </a:bodyPr>
          <a:lstStyle>
            <a:lvl1pPr>
              <a:defRPr sz="3733" cap="small" baseline="0"/>
            </a:lvl1pPr>
          </a:lstStyle>
          <a:p>
            <a:r>
              <a:rPr lang="en-US" dirty="0"/>
              <a:t>Click to edit Master title style</a:t>
            </a:r>
          </a:p>
        </p:txBody>
      </p:sp>
      <p:sp>
        <p:nvSpPr>
          <p:cNvPr id="10" name="Text Placeholder 11"/>
          <p:cNvSpPr>
            <a:spLocks noGrp="1"/>
          </p:cNvSpPr>
          <p:nvPr>
            <p:ph type="body" sz="quarter" idx="10"/>
          </p:nvPr>
        </p:nvSpPr>
        <p:spPr>
          <a:xfrm>
            <a:off x="475575" y="904095"/>
            <a:ext cx="11290604" cy="488795"/>
          </a:xfrm>
        </p:spPr>
        <p:txBody>
          <a:bodyPr>
            <a:noAutofit/>
          </a:bodyPr>
          <a:lstStyle>
            <a:lvl1pPr marL="0" indent="0">
              <a:buNone/>
              <a:defRPr sz="2400" baseline="0">
                <a:solidFill>
                  <a:schemeClr val="tx1"/>
                </a:solidFill>
              </a:defRPr>
            </a:lvl1pPr>
          </a:lstStyle>
          <a:p>
            <a:pPr lvl="0"/>
            <a:r>
              <a:rPr lang="en-US" dirty="0"/>
              <a:t>Click to edit Master text styles</a:t>
            </a:r>
          </a:p>
        </p:txBody>
      </p:sp>
      <p:sp>
        <p:nvSpPr>
          <p:cNvPr id="11" name="Footer Placeholder 1">
            <a:extLst>
              <a:ext uri="{FF2B5EF4-FFF2-40B4-BE49-F238E27FC236}">
                <a16:creationId xmlns:a16="http://schemas.microsoft.com/office/drawing/2014/main" id="{3F20E334-D571-4C05-BE93-927E95CE7776}"/>
              </a:ext>
            </a:extLst>
          </p:cNvPr>
          <p:cNvSpPr>
            <a:spLocks noGrp="1"/>
          </p:cNvSpPr>
          <p:nvPr>
            <p:ph type="ftr" sz="quarter" idx="3"/>
          </p:nvPr>
        </p:nvSpPr>
        <p:spPr>
          <a:xfrm>
            <a:off x="9715500" y="6450858"/>
            <a:ext cx="2279163" cy="366183"/>
          </a:xfrm>
          <a:prstGeom prst="rect">
            <a:avLst/>
          </a:prstGeom>
        </p:spPr>
        <p:txBody>
          <a:bodyPr vert="horz" lIns="91440" tIns="45720" rIns="0" bIns="45720" rtlCol="0" anchor="b"/>
          <a:lstStyle>
            <a:lvl1pPr algn="r">
              <a:defRPr sz="1200">
                <a:solidFill>
                  <a:schemeClr val="tx1"/>
                </a:solidFill>
                <a:latin typeface="Arial" panose="020B0604020202020204" pitchFamily="34" charset="0"/>
                <a:cs typeface="Arial" panose="020B0604020202020204" pitchFamily="34" charset="0"/>
              </a:defRPr>
            </a:lvl1pPr>
          </a:lstStyle>
          <a:p>
            <a:r>
              <a:rPr lang="en-US" dirty="0"/>
              <a:t>Schmid P, et al. IMpassion130 </a:t>
            </a:r>
            <a:br>
              <a:rPr lang="en-US" dirty="0"/>
            </a:br>
            <a:r>
              <a:rPr lang="en-US" dirty="0"/>
              <a:t>ESMO 2018 (LBA1_PR)</a:t>
            </a:r>
            <a:r>
              <a:rPr lang="pt-BR" dirty="0"/>
              <a:t> http://bit.ly/2DMhayg</a:t>
            </a:r>
            <a:endParaRPr lang="en-US" dirty="0"/>
          </a:p>
        </p:txBody>
      </p:sp>
      <p:sp>
        <p:nvSpPr>
          <p:cNvPr id="12" name="Date Placeholder 3">
            <a:extLst>
              <a:ext uri="{FF2B5EF4-FFF2-40B4-BE49-F238E27FC236}">
                <a16:creationId xmlns:a16="http://schemas.microsoft.com/office/drawing/2014/main" id="{56B2DE10-5D57-457B-B684-EDF464C582C5}"/>
              </a:ext>
            </a:extLst>
          </p:cNvPr>
          <p:cNvSpPr>
            <a:spLocks noGrp="1"/>
          </p:cNvSpPr>
          <p:nvPr>
            <p:ph type="dt" sz="half" idx="2"/>
          </p:nvPr>
        </p:nvSpPr>
        <p:spPr>
          <a:xfrm>
            <a:off x="197338" y="6450858"/>
            <a:ext cx="9735556" cy="366183"/>
          </a:xfrm>
          <a:prstGeom prst="rect">
            <a:avLst/>
          </a:prstGeom>
        </p:spPr>
        <p:txBody>
          <a:bodyPr vert="horz" lIns="91440" tIns="45720" rIns="0" bIns="45720" rtlCol="0" anchor="b"/>
          <a:lstStyle>
            <a:lvl1pPr algn="l">
              <a:defRPr sz="1200">
                <a:solidFill>
                  <a:schemeClr val="tx1"/>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7063110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98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p:nvPr>
        </p:nvSpPr>
        <p:spPr>
          <a:xfrm>
            <a:off x="906139" y="2145600"/>
            <a:ext cx="6643652" cy="1219200"/>
          </a:xfrm>
        </p:spPr>
        <p:txBody>
          <a:bodyPr anchor="b">
            <a:noAutofit/>
          </a:bodyPr>
          <a:lstStyle>
            <a:lvl1pPr algn="l">
              <a:lnSpc>
                <a:spcPct val="80000"/>
              </a:lnSpc>
              <a:defRPr sz="4267" b="1" i="0" cap="all">
                <a:solidFill>
                  <a:schemeClr val="tx1"/>
                </a:solidFill>
                <a:latin typeface="Arial Narrow"/>
                <a:cs typeface="Arial Narrow"/>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3200">
                <a:solidFill>
                  <a:schemeClr val="tx1"/>
                </a:solidFill>
                <a:latin typeface="Arial Narrow"/>
                <a:cs typeface="Arial Narrow"/>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sp>
        <p:nvSpPr>
          <p:cNvPr id="19" name="Text Placeholder 18"/>
          <p:cNvSpPr>
            <a:spLocks noGrp="1"/>
          </p:cNvSpPr>
          <p:nvPr>
            <p:ph type="body" sz="quarter" idx="10"/>
          </p:nvPr>
        </p:nvSpPr>
        <p:spPr>
          <a:xfrm>
            <a:off x="906143" y="4579200"/>
            <a:ext cx="5900236" cy="307200"/>
          </a:xfrm>
        </p:spPr>
        <p:txBody>
          <a:bodyPr tIns="46800" bIns="234000">
            <a:noAutofit/>
          </a:bodyPr>
          <a:lstStyle>
            <a:lvl1pPr marL="0" indent="0">
              <a:buFontTx/>
              <a:buNone/>
              <a:defRPr sz="1600" b="1">
                <a:solidFill>
                  <a:schemeClr val="tx1"/>
                </a:solidFill>
              </a:defRPr>
            </a:lvl1pPr>
          </a:lstStyle>
          <a:p>
            <a:pPr lvl="0"/>
            <a:r>
              <a:rPr lang="en-US"/>
              <a:t>Click to edit Master text styles</a:t>
            </a:r>
          </a:p>
        </p:txBody>
      </p:sp>
      <p:sp>
        <p:nvSpPr>
          <p:cNvPr id="20" name="Text Placeholder 18"/>
          <p:cNvSpPr>
            <a:spLocks noGrp="1"/>
          </p:cNvSpPr>
          <p:nvPr>
            <p:ph type="body" sz="quarter" idx="11"/>
          </p:nvPr>
        </p:nvSpPr>
        <p:spPr>
          <a:xfrm>
            <a:off x="906143" y="4894301"/>
            <a:ext cx="5900236" cy="307200"/>
          </a:xfrm>
        </p:spPr>
        <p:txBody>
          <a:bodyPr tIns="46800" bIns="234000">
            <a:noAutofit/>
          </a:bodyPr>
          <a:lstStyle>
            <a:lvl1pPr marL="0" indent="0">
              <a:buFontTx/>
              <a:buNone/>
              <a:defRPr sz="1600" b="0">
                <a:solidFill>
                  <a:schemeClr val="tx1"/>
                </a:solidFill>
              </a:defRPr>
            </a:lvl1pPr>
          </a:lstStyle>
          <a:p>
            <a:pPr lvl="0"/>
            <a:r>
              <a:rPr lang="en-US"/>
              <a:t>Click to edit Master text styles</a:t>
            </a:r>
          </a:p>
        </p:txBody>
      </p:sp>
      <p:sp>
        <p:nvSpPr>
          <p:cNvPr id="21" name="Text Placeholder 18"/>
          <p:cNvSpPr>
            <a:spLocks noGrp="1"/>
          </p:cNvSpPr>
          <p:nvPr>
            <p:ph type="body" sz="quarter" idx="12"/>
          </p:nvPr>
        </p:nvSpPr>
        <p:spPr>
          <a:xfrm>
            <a:off x="906141" y="5966060"/>
            <a:ext cx="5313011" cy="307777"/>
          </a:xfrm>
        </p:spPr>
        <p:txBody>
          <a:bodyPr bIns="234000">
            <a:noAutofit/>
          </a:bodyPr>
          <a:lstStyle>
            <a:lvl1pPr marL="0" indent="0">
              <a:buFontTx/>
              <a:buNone/>
              <a:defRPr sz="1600" b="0">
                <a:solidFill>
                  <a:schemeClr val="tx1"/>
                </a:solidFill>
              </a:defRPr>
            </a:lvl1pPr>
          </a:lstStyle>
          <a:p>
            <a:pPr lvl="0"/>
            <a:r>
              <a:rPr lang="en-US"/>
              <a:t>Click to edit Master text styles</a:t>
            </a:r>
          </a:p>
        </p:txBody>
      </p:sp>
      <p:sp>
        <p:nvSpPr>
          <p:cNvPr id="17" name="TextBox 16"/>
          <p:cNvSpPr txBox="1"/>
          <p:nvPr userDrawn="1"/>
        </p:nvSpPr>
        <p:spPr>
          <a:xfrm>
            <a:off x="9370883" y="5856000"/>
            <a:ext cx="2211700" cy="420564"/>
          </a:xfrm>
          <a:prstGeom prst="rect">
            <a:avLst/>
          </a:prstGeom>
          <a:noFill/>
        </p:spPr>
        <p:txBody>
          <a:bodyPr wrap="square" rtlCol="0">
            <a:spAutoFit/>
          </a:bodyPr>
          <a:lstStyle/>
          <a:p>
            <a:pPr marL="0" marR="0" indent="0" algn="r" defTabSz="609570"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Narrow"/>
                <a:ea typeface="+mn-ea"/>
                <a:cs typeface="Arial Narrow"/>
              </a:rPr>
              <a:t>esmo</a:t>
            </a:r>
            <a:r>
              <a:rPr lang="en-US" sz="2133" i="0" u="none" strike="noStrike" kern="1200" baseline="0" dirty="0">
                <a:latin typeface="Arial Narrow"/>
                <a:ea typeface="+mn-ea"/>
                <a:cs typeface="Arial Narrow"/>
              </a:rPr>
              <a:t>.org</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6140" y="558157"/>
            <a:ext cx="2552717" cy="578665"/>
          </a:xfrm>
          <a:prstGeom prst="rect">
            <a:avLst/>
          </a:prstGeom>
        </p:spPr>
      </p:pic>
    </p:spTree>
    <p:extLst>
      <p:ext uri="{BB962C8B-B14F-4D97-AF65-F5344CB8AC3E}">
        <p14:creationId xmlns:p14="http://schemas.microsoft.com/office/powerpoint/2010/main" val="283005685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2"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4" y="3370145"/>
            <a:ext cx="6643649" cy="672000"/>
          </a:xfrm>
        </p:spPr>
        <p:txBody>
          <a:bodyPr>
            <a:noAutofit/>
          </a:bodyPr>
          <a:lstStyle>
            <a:lvl1pPr marL="0" indent="0" algn="l">
              <a:buNone/>
              <a:defRPr sz="3200">
                <a:solidFill>
                  <a:schemeClr val="tx1"/>
                </a:solidFill>
                <a:latin typeface="Arial Narrow"/>
                <a:cs typeface="Arial Narrow"/>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37782110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2"/>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167958666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10" y="2112964"/>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124214905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8"/>
            <a:ext cx="10742400" cy="1994017"/>
          </a:xfrm>
          <a:solidFill>
            <a:schemeClr val="bg1">
              <a:lumMod val="85000"/>
            </a:schemeClr>
          </a:solidFill>
        </p:spPr>
        <p:txBody>
          <a:bodyPr anchor="ctr"/>
          <a:lstStyle>
            <a:lvl1pPr marL="0" marR="0" indent="0" algn="ctr" defTabSz="609570"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5"/>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350501048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0000" y="2112964"/>
            <a:ext cx="1074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720000" y="550802"/>
            <a:ext cx="10075917" cy="553999"/>
          </a:xfrm>
        </p:spPr>
        <p:txBody>
          <a:bodyPr anchor="b">
            <a:noAutofit/>
          </a:bodyPr>
          <a:lstStyle>
            <a:lvl1pPr>
              <a:defRPr sz="3200" cap="all" baseline="0"/>
            </a:lvl1pPr>
          </a:lstStyle>
          <a:p>
            <a:r>
              <a:rPr lang="en-US"/>
              <a:t>Click to edit Master title style</a:t>
            </a:r>
            <a:endParaRPr lang="en-US" dirty="0"/>
          </a:p>
        </p:txBody>
      </p:sp>
      <p:sp>
        <p:nvSpPr>
          <p:cNvPr id="10" name="Text Placeholder 11"/>
          <p:cNvSpPr>
            <a:spLocks noGrp="1"/>
          </p:cNvSpPr>
          <p:nvPr>
            <p:ph type="body" sz="quarter" idx="10"/>
          </p:nvPr>
        </p:nvSpPr>
        <p:spPr>
          <a:xfrm>
            <a:off x="720000" y="1080001"/>
            <a:ext cx="10075917"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4"/>
          </p:nvPr>
        </p:nvSpPr>
        <p:spPr>
          <a:xfrm>
            <a:off x="1728001" y="6372104"/>
            <a:ext cx="953803" cy="246184"/>
          </a:xfrm>
          <a:prstGeom prst="rect">
            <a:avLst/>
          </a:prstGeom>
        </p:spPr>
        <p:txBody>
          <a:bodyPr/>
          <a:lstStyle>
            <a:lvl1pPr>
              <a:defRPr/>
            </a:lvl1pPr>
          </a:lstStyle>
          <a:p>
            <a:pPr>
              <a:defRPr/>
            </a:pPr>
            <a:fld id="{08D83D96-D520-43E8-9FE3-99F474E31BD7}" type="slidenum">
              <a:rPr lang="en-US" altLang="en-US"/>
              <a:pPr>
                <a:defRPr/>
              </a:pPr>
              <a:t>‹#›</a:t>
            </a:fld>
            <a:endParaRPr lang="en-US" altLang="en-US"/>
          </a:p>
        </p:txBody>
      </p:sp>
    </p:spTree>
    <p:extLst>
      <p:ext uri="{BB962C8B-B14F-4D97-AF65-F5344CB8AC3E}">
        <p14:creationId xmlns:p14="http://schemas.microsoft.com/office/powerpoint/2010/main" val="3773935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515869507"/>
      </p:ext>
    </p:extLst>
  </p:cSld>
  <p:clrMapOvr>
    <a:masterClrMapping/>
  </p:clrMapOvr>
  <p:transition spd="slow" advClick="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728001" y="6372104"/>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110566659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4"/>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728001" y="6372104"/>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92086998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4" y="3692528"/>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70"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2"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8"/>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283630289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30" y="2531669"/>
            <a:ext cx="9816868" cy="1362075"/>
          </a:xfrm>
        </p:spPr>
        <p:txBody>
          <a:bodyPr anchor="b" anchorCtr="0"/>
          <a:lstStyle>
            <a:lvl1pPr marL="0" algn="l" defTabSz="1219140" rtl="0" eaLnBrk="1" latinLnBrk="0" hangingPunct="1">
              <a:spcBef>
                <a:spcPct val="0"/>
              </a:spcBef>
              <a:buNone/>
              <a:defRPr lang="en-GB" sz="4267"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8" y="3893802"/>
            <a:ext cx="9805365" cy="1011751"/>
          </a:xfrm>
        </p:spPr>
        <p:txBody>
          <a:bodyPr>
            <a:noAutofit/>
          </a:bodyPr>
          <a:lstStyle>
            <a:lvl1pPr marL="0" indent="0" algn="l">
              <a:buNone/>
              <a:defRPr sz="2400" b="1" cap="all" baseline="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98882164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43375424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a:xfrm>
            <a:off x="838200" y="6356352"/>
            <a:ext cx="2743200" cy="365125"/>
          </a:xfrm>
          <a:prstGeom prst="rect">
            <a:avLst/>
          </a:prstGeom>
        </p:spPr>
        <p:txBody>
          <a:bodyPr/>
          <a:lstStyle>
            <a:lvl1pPr>
              <a:defRPr/>
            </a:lvl1pPr>
          </a:lstStyle>
          <a:p>
            <a:pPr>
              <a:defRPr/>
            </a:pPr>
            <a:fld id="{13E7ED76-D6AD-4D37-B94B-8AE5FAC348B6}" type="datetimeFigureOut">
              <a:rPr lang="es-ES"/>
              <a:pPr>
                <a:defRPr/>
              </a:pPr>
              <a:t>21/7/26</a:t>
            </a:fld>
            <a:endParaRPr lang="es-ES"/>
          </a:p>
        </p:txBody>
      </p:sp>
      <p:sp>
        <p:nvSpPr>
          <p:cNvPr id="5" name="Marcador de pie de página 4"/>
          <p:cNvSpPr>
            <a:spLocks noGrp="1"/>
          </p:cNvSpPr>
          <p:nvPr>
            <p:ph type="ftr" sz="quarter" idx="11"/>
          </p:nvPr>
        </p:nvSpPr>
        <p:spPr>
          <a:xfrm>
            <a:off x="4038600" y="6356352"/>
            <a:ext cx="4114800" cy="365125"/>
          </a:xfrm>
          <a:prstGeom prst="rect">
            <a:avLst/>
          </a:prstGeom>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a:xfrm>
            <a:off x="8610600" y="6356352"/>
            <a:ext cx="2743200" cy="365125"/>
          </a:xfrm>
          <a:prstGeom prst="rect">
            <a:avLst/>
          </a:prstGeom>
        </p:spPr>
        <p:txBody>
          <a:bodyPr/>
          <a:lstStyle>
            <a:lvl1pPr>
              <a:defRPr/>
            </a:lvl1pPr>
          </a:lstStyle>
          <a:p>
            <a:pPr>
              <a:defRPr/>
            </a:pPr>
            <a:fld id="{C2415A90-C514-4537-B5D1-F58193D09A6C}" type="slidenum">
              <a:rPr lang="es-ES"/>
              <a:pPr>
                <a:defRPr/>
              </a:pPr>
              <a:t>‹#›</a:t>
            </a:fld>
            <a:endParaRPr lang="es-ES"/>
          </a:p>
        </p:txBody>
      </p:sp>
    </p:spTree>
    <p:extLst>
      <p:ext uri="{BB962C8B-B14F-4D97-AF65-F5344CB8AC3E}">
        <p14:creationId xmlns:p14="http://schemas.microsoft.com/office/powerpoint/2010/main" val="17213904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80059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7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55600" y="1265445"/>
            <a:ext cx="11361117" cy="4013627"/>
          </a:xfrm>
        </p:spPr>
        <p:txBody>
          <a:bodyPr>
            <a:noAutofit/>
          </a:bodyPr>
          <a:lstStyle>
            <a:lvl1pPr marL="304776" indent="-304776">
              <a:spcBef>
                <a:spcPts val="1600"/>
              </a:spcBef>
              <a:buSzPct val="100000"/>
              <a:buFont typeface="Wingdings" panose="05000000000000000000" pitchFamily="2" charset="2"/>
              <a:buChar char="§"/>
              <a:defRPr/>
            </a:lvl1pPr>
            <a:lvl2pPr>
              <a:defRPr sz="1867"/>
            </a:lvl2pPr>
            <a:lvl3pPr>
              <a:defRPr sz="1867"/>
            </a:lvl3pPr>
          </a:lstStyle>
          <a:p>
            <a:pPr lvl="0"/>
            <a:r>
              <a:rPr lang="en-US" dirty="0"/>
              <a:t>Click to edit Master text styles</a:t>
            </a:r>
          </a:p>
          <a:p>
            <a:pPr lvl="1"/>
            <a:r>
              <a:rPr lang="en-US" dirty="0"/>
              <a:t>Second level</a:t>
            </a:r>
          </a:p>
          <a:p>
            <a:pPr lvl="2"/>
            <a:r>
              <a:rPr lang="en-US" dirty="0"/>
              <a:t>Third level</a:t>
            </a:r>
          </a:p>
        </p:txBody>
      </p:sp>
      <p:sp>
        <p:nvSpPr>
          <p:cNvPr id="2" name="Title 1">
            <a:extLst>
              <a:ext uri="{FF2B5EF4-FFF2-40B4-BE49-F238E27FC236}">
                <a16:creationId xmlns:a16="http://schemas.microsoft.com/office/drawing/2014/main" id="{8F3E104D-5175-461A-8933-9305AF216EED}"/>
              </a:ext>
            </a:extLst>
          </p:cNvPr>
          <p:cNvSpPr>
            <a:spLocks noGrp="1"/>
          </p:cNvSpPr>
          <p:nvPr>
            <p:ph type="title"/>
          </p:nvPr>
        </p:nvSpPr>
        <p:spPr>
          <a:xfrm>
            <a:off x="355602" y="239713"/>
            <a:ext cx="11361119" cy="991867"/>
          </a:xfrm>
        </p:spPr>
        <p:txBody>
          <a:bodyPr/>
          <a:lstStyle/>
          <a:p>
            <a:r>
              <a:rPr lang="en-US" dirty="0"/>
              <a:t>Click to edit Master title style</a:t>
            </a:r>
            <a:endParaRPr lang="en-GB" dirty="0"/>
          </a:p>
        </p:txBody>
      </p:sp>
      <p:sp>
        <p:nvSpPr>
          <p:cNvPr id="8" name="Footer Placeholder 3">
            <a:extLst>
              <a:ext uri="{FF2B5EF4-FFF2-40B4-BE49-F238E27FC236}">
                <a16:creationId xmlns:a16="http://schemas.microsoft.com/office/drawing/2014/main" id="{74E80BB6-0D5C-450E-ADC4-14334E718B20}"/>
              </a:ext>
            </a:extLst>
          </p:cNvPr>
          <p:cNvSpPr>
            <a:spLocks noGrp="1"/>
          </p:cNvSpPr>
          <p:nvPr>
            <p:ph type="ftr" sz="quarter" idx="11"/>
          </p:nvPr>
        </p:nvSpPr>
        <p:spPr>
          <a:xfrm>
            <a:off x="239489" y="6356354"/>
            <a:ext cx="8360979" cy="366183"/>
          </a:xfrm>
          <a:prstGeom prst="rect">
            <a:avLst/>
          </a:prstGeom>
        </p:spPr>
        <p:txBody>
          <a:bodyPr anchor="b"/>
          <a:lstStyle>
            <a:lvl1pPr>
              <a:defRPr sz="1200">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208205556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Content with grey bg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460B3-6ACD-194D-9D44-C086FB470179}"/>
              </a:ext>
            </a:extLst>
          </p:cNvPr>
          <p:cNvSpPr>
            <a:spLocks noGrp="1"/>
          </p:cNvSpPr>
          <p:nvPr>
            <p:ph type="title" hasCustomPrompt="1"/>
          </p:nvPr>
        </p:nvSpPr>
        <p:spPr>
          <a:xfrm>
            <a:off x="577516" y="1"/>
            <a:ext cx="10972800" cy="1352144"/>
          </a:xfrm>
        </p:spPr>
        <p:txBody>
          <a:bodyPr/>
          <a:lstStyle>
            <a:lvl1pPr algn="l">
              <a:lnSpc>
                <a:spcPct val="80000"/>
              </a:lnSpc>
              <a:defRPr b="0" i="0">
                <a:solidFill>
                  <a:schemeClr val="accent1"/>
                </a:solidFill>
                <a:latin typeface="Trebuchet MS" panose="020B0703020202090204" pitchFamily="34" charset="0"/>
              </a:defRPr>
            </a:lvl1pPr>
          </a:lstStyle>
          <a:p>
            <a:r>
              <a:rPr lang="en-US" dirty="0"/>
              <a:t>Click to edit master title style</a:t>
            </a:r>
          </a:p>
        </p:txBody>
      </p:sp>
      <p:sp>
        <p:nvSpPr>
          <p:cNvPr id="8" name="Content Placeholder 7">
            <a:extLst>
              <a:ext uri="{FF2B5EF4-FFF2-40B4-BE49-F238E27FC236}">
                <a16:creationId xmlns:a16="http://schemas.microsoft.com/office/drawing/2014/main" id="{6CD8113E-1FCA-604A-96E5-3BF77C5AC38C}"/>
              </a:ext>
            </a:extLst>
          </p:cNvPr>
          <p:cNvSpPr>
            <a:spLocks noGrp="1"/>
          </p:cNvSpPr>
          <p:nvPr>
            <p:ph sz="quarter" idx="13"/>
          </p:nvPr>
        </p:nvSpPr>
        <p:spPr>
          <a:xfrm>
            <a:off x="577516" y="1898471"/>
            <a:ext cx="10972800" cy="4273732"/>
          </a:xfrm>
        </p:spPr>
        <p:txBody>
          <a:bodyPr/>
          <a:lstStyle>
            <a:lvl1pPr>
              <a:lnSpc>
                <a:spcPct val="100000"/>
              </a:lnSpc>
              <a:spcAft>
                <a:spcPts val="600"/>
              </a:spcAft>
              <a:defRPr>
                <a:solidFill>
                  <a:schemeClr val="tx1">
                    <a:lumMod val="50000"/>
                  </a:schemeClr>
                </a:solidFill>
              </a:defRPr>
            </a:lvl1pPr>
            <a:lvl2pPr marL="15874" indent="0">
              <a:lnSpc>
                <a:spcPct val="100000"/>
              </a:lnSpc>
              <a:spcAft>
                <a:spcPts val="600"/>
              </a:spcAft>
              <a:buNone/>
              <a:tabLst/>
              <a:defRPr sz="1800" b="0">
                <a:solidFill>
                  <a:schemeClr val="tx1">
                    <a:lumMod val="50000"/>
                  </a:schemeClr>
                </a:solidFill>
              </a:defRPr>
            </a:lvl2pPr>
            <a:lvl3pPr marL="287323" indent="-169854">
              <a:lnSpc>
                <a:spcPct val="100000"/>
              </a:lnSpc>
              <a:spcAft>
                <a:spcPts val="600"/>
              </a:spcAft>
              <a:tabLst/>
              <a:defRPr sz="1600">
                <a:solidFill>
                  <a:schemeClr val="tx1">
                    <a:lumMod val="50000"/>
                  </a:schemeClr>
                </a:solidFill>
              </a:defRPr>
            </a:lvl3pPr>
            <a:lvl4pPr marL="693704" indent="-169854">
              <a:lnSpc>
                <a:spcPct val="100000"/>
              </a:lnSpc>
              <a:spcAft>
                <a:spcPts val="600"/>
              </a:spcAft>
              <a:tabLst/>
              <a:defRPr sz="1400">
                <a:solidFill>
                  <a:schemeClr val="tx1">
                    <a:lumMod val="50000"/>
                  </a:schemeClr>
                </a:solidFill>
              </a:defRPr>
            </a:lvl4pPr>
            <a:lvl5pPr>
              <a:lnSpc>
                <a:spcPct val="11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Slide Number Placeholder 5">
            <a:extLst>
              <a:ext uri="{FF2B5EF4-FFF2-40B4-BE49-F238E27FC236}">
                <a16:creationId xmlns:a16="http://schemas.microsoft.com/office/drawing/2014/main" id="{F817CF6A-808E-8C4F-9BE1-507266848035}"/>
              </a:ext>
            </a:extLst>
          </p:cNvPr>
          <p:cNvSpPr>
            <a:spLocks noGrp="1"/>
          </p:cNvSpPr>
          <p:nvPr>
            <p:ph type="sldNum" sz="quarter" idx="4"/>
          </p:nvPr>
        </p:nvSpPr>
        <p:spPr>
          <a:xfrm>
            <a:off x="211015" y="6400799"/>
            <a:ext cx="2743200" cy="291492"/>
          </a:xfrm>
          <a:prstGeom prst="rect">
            <a:avLst/>
          </a:prstGeom>
        </p:spPr>
        <p:txBody>
          <a:bodyPr vert="horz" lIns="91440" tIns="45720" rIns="91440" bIns="45720" rtlCol="0" anchor="ctr"/>
          <a:lstStyle>
            <a:lvl1pPr algn="l">
              <a:defRPr sz="800">
                <a:solidFill>
                  <a:schemeClr val="bg2"/>
                </a:solidFill>
              </a:defRPr>
            </a:lvl1pPr>
          </a:lstStyle>
          <a:p>
            <a:fld id="{4BEAA09E-D67E-864E-8466-C38E88600C4F}" type="slidenum">
              <a:rPr lang="en-US" smtClean="0"/>
              <a:pPr/>
              <a:t>‹#›</a:t>
            </a:fld>
            <a:endParaRPr lang="en-US" dirty="0"/>
          </a:p>
        </p:txBody>
      </p:sp>
    </p:spTree>
    <p:extLst>
      <p:ext uri="{BB962C8B-B14F-4D97-AF65-F5344CB8AC3E}">
        <p14:creationId xmlns:p14="http://schemas.microsoft.com/office/powerpoint/2010/main" val="223208784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31028" y="4856665"/>
            <a:ext cx="9805365" cy="848624"/>
          </a:xfrm>
        </p:spPr>
        <p:txBody>
          <a:bodyPr anchor="b" anchorCtr="0">
            <a:noAutofit/>
          </a:bodyPr>
          <a:lstStyle>
            <a:lvl1pPr algn="l">
              <a:defRPr sz="3200" b="0">
                <a:solidFill>
                  <a:schemeClr val="bg1"/>
                </a:solidFill>
                <a:effectLst/>
              </a:defRPr>
            </a:lvl1pPr>
          </a:lstStyle>
          <a:p>
            <a:r>
              <a:rPr lang="en-US" dirty="0"/>
              <a:t>Click to edit Master title style</a:t>
            </a:r>
            <a:endParaRPr lang="en-GB" dirty="0"/>
          </a:p>
        </p:txBody>
      </p:sp>
      <p:sp>
        <p:nvSpPr>
          <p:cNvPr id="3" name="Subtitle 2"/>
          <p:cNvSpPr>
            <a:spLocks noGrp="1"/>
          </p:cNvSpPr>
          <p:nvPr>
            <p:ph type="subTitle" idx="1"/>
          </p:nvPr>
        </p:nvSpPr>
        <p:spPr>
          <a:xfrm>
            <a:off x="1731028" y="5705347"/>
            <a:ext cx="9805365" cy="1011751"/>
          </a:xfrm>
        </p:spPr>
        <p:txBody>
          <a:bodyPr>
            <a:noAutofit/>
          </a:bodyPr>
          <a:lstStyle>
            <a:lvl1pPr marL="0" indent="0" algn="l">
              <a:buNone/>
              <a:defRPr sz="1800" b="1" cap="all" baseline="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950569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25788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38601"/>
            <a:ext cx="11582400" cy="1061049"/>
          </a:xfrm>
        </p:spPr>
        <p:txBody>
          <a:bodyPr/>
          <a:lstStyle>
            <a:lvl1pPr>
              <a:defRPr>
                <a:solidFill>
                  <a:schemeClr val="bg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050625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27" y="2531669"/>
            <a:ext cx="9816868" cy="1362075"/>
          </a:xfrm>
        </p:spPr>
        <p:txBody>
          <a:bodyPr anchor="b" anchorCtr="0"/>
          <a:lstStyle>
            <a:lvl1pPr marL="0" algn="l" defTabSz="914377" rtl="0" eaLnBrk="1" latinLnBrk="0" hangingPunct="1">
              <a:spcBef>
                <a:spcPct val="0"/>
              </a:spcBef>
              <a:buNone/>
              <a:defRPr lang="en-GB" sz="3200"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8" y="3893801"/>
            <a:ext cx="9805365" cy="1011751"/>
          </a:xfrm>
        </p:spPr>
        <p:txBody>
          <a:bodyPr>
            <a:noAutofit/>
          </a:bodyPr>
          <a:lstStyle>
            <a:lvl1pPr marL="0" indent="0" algn="l">
              <a:buNone/>
              <a:defRPr sz="1800" b="1" cap="all" baseline="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58855730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6017039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00222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8017225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1829968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47289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Only - Cancer Immunotherap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6" name="Text Placeholder 4"/>
          <p:cNvSpPr>
            <a:spLocks noGrp="1"/>
          </p:cNvSpPr>
          <p:nvPr>
            <p:ph type="body" sz="quarter" idx="11" hasCustomPrompt="1"/>
          </p:nvPr>
        </p:nvSpPr>
        <p:spPr>
          <a:xfrm>
            <a:off x="10244074" y="6539012"/>
            <a:ext cx="1484381" cy="153888"/>
          </a:xfrm>
        </p:spPr>
        <p:txBody>
          <a:bodyPr wrap="none" lIns="0" tIns="0" rIns="0" bIns="0" anchor="b">
            <a:spAutoFit/>
          </a:bodyPr>
          <a:lstStyle>
            <a:lvl1pPr marL="0" indent="0" algn="r">
              <a:spcBef>
                <a:spcPts val="0"/>
              </a:spcBef>
              <a:buFontTx/>
              <a:buNone/>
              <a:defRPr sz="1000" baseline="0"/>
            </a:lvl1pPr>
          </a:lstStyle>
          <a:p>
            <a:pPr lvl="0"/>
            <a:r>
              <a:rPr lang="en-US" dirty="0"/>
              <a:t>Click to edit source note</a:t>
            </a:r>
          </a:p>
        </p:txBody>
      </p:sp>
      <p:sp>
        <p:nvSpPr>
          <p:cNvPr id="7" name="Text Placeholder 4"/>
          <p:cNvSpPr>
            <a:spLocks noGrp="1"/>
          </p:cNvSpPr>
          <p:nvPr>
            <p:ph type="body" sz="quarter" idx="10" hasCustomPrompt="1"/>
          </p:nvPr>
        </p:nvSpPr>
        <p:spPr>
          <a:xfrm>
            <a:off x="463551" y="6539012"/>
            <a:ext cx="1309655" cy="153888"/>
          </a:xfrm>
        </p:spPr>
        <p:txBody>
          <a:bodyPr wrap="none" lIns="0" tIns="0" rIns="0" bIns="0" anchor="b">
            <a:spAutoFit/>
          </a:bodyPr>
          <a:lstStyle>
            <a:lvl1pPr marL="0" indent="0">
              <a:spcBef>
                <a:spcPts val="0"/>
              </a:spcBef>
              <a:buFontTx/>
              <a:buNone/>
              <a:defRPr sz="1000"/>
            </a:lvl1pPr>
          </a:lstStyle>
          <a:p>
            <a:pPr lvl="0"/>
            <a:r>
              <a:rPr lang="en-US" dirty="0"/>
              <a:t>Click to edit Footnote</a:t>
            </a:r>
          </a:p>
        </p:txBody>
      </p:sp>
    </p:spTree>
    <p:extLst>
      <p:ext uri="{BB962C8B-B14F-4D97-AF65-F5344CB8AC3E}">
        <p14:creationId xmlns:p14="http://schemas.microsoft.com/office/powerpoint/2010/main" val="488128198"/>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67" indent="0" algn="ctr">
              <a:buNone/>
              <a:defRPr/>
            </a:lvl2pPr>
            <a:lvl3pPr marL="914332" indent="0" algn="ctr">
              <a:buNone/>
              <a:defRPr/>
            </a:lvl3pPr>
            <a:lvl4pPr marL="1371498" indent="0" algn="ctr">
              <a:buNone/>
              <a:defRPr/>
            </a:lvl4pPr>
            <a:lvl5pPr marL="1828664" indent="0" algn="ctr">
              <a:buNone/>
              <a:defRPr/>
            </a:lvl5pPr>
            <a:lvl6pPr marL="2285830" indent="0" algn="ctr">
              <a:buNone/>
              <a:defRPr/>
            </a:lvl6pPr>
            <a:lvl7pPr marL="2742994" indent="0" algn="ctr">
              <a:buNone/>
              <a:defRPr/>
            </a:lvl7pPr>
            <a:lvl8pPr marL="3200160" indent="0" algn="ctr">
              <a:buNone/>
              <a:defRPr/>
            </a:lvl8pPr>
            <a:lvl9pPr marL="3657327"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E290037F-F6D7-4E09-93EC-4C723F67F627}" type="slidenum">
              <a:rPr lang="en-GB"/>
              <a:pPr>
                <a:defRPr/>
              </a:pPr>
              <a:t>‹#›</a:t>
            </a:fld>
            <a:endParaRPr lang="en-GB"/>
          </a:p>
        </p:txBody>
      </p:sp>
    </p:spTree>
    <p:extLst>
      <p:ext uri="{BB962C8B-B14F-4D97-AF65-F5344CB8AC3E}">
        <p14:creationId xmlns:p14="http://schemas.microsoft.com/office/powerpoint/2010/main" val="225617494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2942603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914909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67" indent="0">
              <a:buNone/>
              <a:defRPr sz="1800"/>
            </a:lvl2pPr>
            <a:lvl3pPr marL="914332" indent="0">
              <a:buNone/>
              <a:defRPr sz="1600"/>
            </a:lvl3pPr>
            <a:lvl4pPr marL="1371498" indent="0">
              <a:buNone/>
              <a:defRPr sz="1400"/>
            </a:lvl4pPr>
            <a:lvl5pPr marL="1828664" indent="0">
              <a:buNone/>
              <a:defRPr sz="1400"/>
            </a:lvl5pPr>
            <a:lvl6pPr marL="2285830" indent="0">
              <a:buNone/>
              <a:defRPr sz="1400"/>
            </a:lvl6pPr>
            <a:lvl7pPr marL="2742994" indent="0">
              <a:buNone/>
              <a:defRPr sz="1400"/>
            </a:lvl7pPr>
            <a:lvl8pPr marL="3200160" indent="0">
              <a:buNone/>
              <a:defRPr sz="1400"/>
            </a:lvl8pPr>
            <a:lvl9pPr marL="3657327"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DABF7390-9263-43B1-8DA2-0A75CF742A67}" type="slidenum">
              <a:rPr lang="en-GB"/>
              <a:pPr>
                <a:defRPr/>
              </a:pPr>
              <a:t>‹#›</a:t>
            </a:fld>
            <a:endParaRPr lang="en-GB"/>
          </a:p>
        </p:txBody>
      </p:sp>
    </p:spTree>
    <p:extLst>
      <p:ext uri="{BB962C8B-B14F-4D97-AF65-F5344CB8AC3E}">
        <p14:creationId xmlns:p14="http://schemas.microsoft.com/office/powerpoint/2010/main" val="7224070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4565F7FD-842A-4726-A599-DCE3683CE24D}" type="slidenum">
              <a:rPr lang="en-GB"/>
              <a:pPr>
                <a:defRPr/>
              </a:pPr>
              <a:t>‹#›</a:t>
            </a:fld>
            <a:endParaRPr lang="en-GB"/>
          </a:p>
        </p:txBody>
      </p:sp>
    </p:spTree>
    <p:extLst>
      <p:ext uri="{BB962C8B-B14F-4D97-AF65-F5344CB8AC3E}">
        <p14:creationId xmlns:p14="http://schemas.microsoft.com/office/powerpoint/2010/main" val="8347645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3EEAB4BD-8ACD-4F1A-9DB0-9DA07E3E14FB}" type="slidenum">
              <a:rPr lang="en-GB"/>
              <a:pPr>
                <a:defRPr/>
              </a:pPr>
              <a:t>‹#›</a:t>
            </a:fld>
            <a:endParaRPr lang="en-GB"/>
          </a:p>
        </p:txBody>
      </p:sp>
    </p:spTree>
    <p:extLst>
      <p:ext uri="{BB962C8B-B14F-4D97-AF65-F5344CB8AC3E}">
        <p14:creationId xmlns:p14="http://schemas.microsoft.com/office/powerpoint/2010/main" val="303469328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4"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1E0BD8B0-EA72-4FD9-9A80-A747892335BF}" type="slidenum">
              <a:rPr lang="en-GB"/>
              <a:pPr>
                <a:defRPr/>
              </a:pPr>
              <a:t>‹#›</a:t>
            </a:fld>
            <a:endParaRPr lang="en-GB"/>
          </a:p>
        </p:txBody>
      </p:sp>
    </p:spTree>
    <p:extLst>
      <p:ext uri="{BB962C8B-B14F-4D97-AF65-F5344CB8AC3E}">
        <p14:creationId xmlns:p14="http://schemas.microsoft.com/office/powerpoint/2010/main" val="373842585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36747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4"/>
            <a:ext cx="4011084" cy="4691063"/>
          </a:xfrm>
        </p:spPr>
        <p:txBody>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9CBAC44B-589D-4A47-9860-599E7A84DC0F}" type="slidenum">
              <a:rPr lang="en-GB"/>
              <a:pPr>
                <a:defRPr/>
              </a:pPr>
              <a:t>‹#›</a:t>
            </a:fld>
            <a:endParaRPr lang="en-GB"/>
          </a:p>
        </p:txBody>
      </p:sp>
    </p:spTree>
    <p:extLst>
      <p:ext uri="{BB962C8B-B14F-4D97-AF65-F5344CB8AC3E}">
        <p14:creationId xmlns:p14="http://schemas.microsoft.com/office/powerpoint/2010/main" val="157004068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pPr lvl="0"/>
            <a:endParaRPr lang="en-GB" noProof="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EB91F71E-B92E-42DF-B021-03BE6ACA773A}" type="slidenum">
              <a:rPr lang="en-GB"/>
              <a:pPr>
                <a:defRPr/>
              </a:pPr>
              <a:t>‹#›</a:t>
            </a:fld>
            <a:endParaRPr lang="en-GB"/>
          </a:p>
        </p:txBody>
      </p:sp>
    </p:spTree>
    <p:extLst>
      <p:ext uri="{BB962C8B-B14F-4D97-AF65-F5344CB8AC3E}">
        <p14:creationId xmlns:p14="http://schemas.microsoft.com/office/powerpoint/2010/main" val="258686266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FA0B6612-69A4-4B04-AE0D-F4C598244BC9}" type="slidenum">
              <a:rPr lang="en-GB"/>
              <a:pPr>
                <a:defRPr/>
              </a:pPr>
              <a:t>‹#›</a:t>
            </a:fld>
            <a:endParaRPr lang="en-GB"/>
          </a:p>
        </p:txBody>
      </p:sp>
    </p:spTree>
    <p:extLst>
      <p:ext uri="{BB962C8B-B14F-4D97-AF65-F5344CB8AC3E}">
        <p14:creationId xmlns:p14="http://schemas.microsoft.com/office/powerpoint/2010/main" val="384236438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C7CFCC95-377A-4ECC-90CA-1B577FE82C98}" type="slidenum">
              <a:rPr lang="en-GB"/>
              <a:pPr>
                <a:defRPr/>
              </a:pPr>
              <a:t>‹#›</a:t>
            </a:fld>
            <a:endParaRPr lang="en-GB"/>
          </a:p>
        </p:txBody>
      </p:sp>
    </p:spTree>
    <p:extLst>
      <p:ext uri="{BB962C8B-B14F-4D97-AF65-F5344CB8AC3E}">
        <p14:creationId xmlns:p14="http://schemas.microsoft.com/office/powerpoint/2010/main" val="329015080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p:spPr>
        <p:txBody>
          <a:bodyPr/>
          <a:lstStyle/>
          <a:p>
            <a:pPr lvl="0"/>
            <a:endParaRPr lang="en-GB" noProof="0"/>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0809735-ADBF-4C58-BBD1-F9615862E073}" type="slidenum">
              <a:rPr lang="en-GB"/>
              <a:pPr>
                <a:defRPr/>
              </a:pPr>
              <a:t>‹#›</a:t>
            </a:fld>
            <a:endParaRPr lang="en-GB"/>
          </a:p>
        </p:txBody>
      </p:sp>
    </p:spTree>
    <p:extLst>
      <p:ext uri="{BB962C8B-B14F-4D97-AF65-F5344CB8AC3E}">
        <p14:creationId xmlns:p14="http://schemas.microsoft.com/office/powerpoint/2010/main" val="1786265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121253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202596061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Blank Conten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304800" y="206167"/>
            <a:ext cx="11582400" cy="457200"/>
          </a:xfrm>
          <a:prstGeom prst="rect">
            <a:avLst/>
          </a:prstGeom>
        </p:spPr>
        <p:txBody>
          <a:bodyPr rtlCol="0"/>
          <a:lstStyle/>
          <a:p>
            <a:r>
              <a:rPr lang="en-US"/>
              <a:t>Click to edit Master title style</a:t>
            </a:r>
            <a:endParaRPr lang="en-US" dirty="0"/>
          </a:p>
        </p:txBody>
      </p:sp>
      <p:sp>
        <p:nvSpPr>
          <p:cNvPr id="3" name="Slide Number Placeholder 5"/>
          <p:cNvSpPr>
            <a:spLocks noGrp="1"/>
          </p:cNvSpPr>
          <p:nvPr>
            <p:ph type="sldNum" sz="quarter" idx="10"/>
          </p:nvPr>
        </p:nvSpPr>
        <p:spPr>
          <a:xfrm>
            <a:off x="11391043" y="6356352"/>
            <a:ext cx="749300" cy="365125"/>
          </a:xfrm>
          <a:prstGeom prst="rect">
            <a:avLst/>
          </a:prstGeom>
        </p:spPr>
        <p:txBody>
          <a:bodyPr/>
          <a:lstStyle>
            <a:lvl1pPr>
              <a:defRPr/>
            </a:lvl1pPr>
          </a:lstStyle>
          <a:p>
            <a:fld id="{23662A16-921D-45CF-90A5-B2F45846F032}" type="slidenum">
              <a:rPr lang="en-US" altLang="en-US"/>
              <a:pPr/>
              <a:t>‹#›</a:t>
            </a:fld>
            <a:endParaRPr lang="en-US" altLang="en-US"/>
          </a:p>
        </p:txBody>
      </p:sp>
    </p:spTree>
    <p:extLst>
      <p:ext uri="{BB962C8B-B14F-4D97-AF65-F5344CB8AC3E}">
        <p14:creationId xmlns:p14="http://schemas.microsoft.com/office/powerpoint/2010/main" val="72002150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89560" y="1219205"/>
            <a:ext cx="11601875" cy="5097463"/>
          </a:xfrm>
        </p:spPr>
        <p:txBody>
          <a:bodyPr/>
          <a:lstStyle>
            <a:lvl2pPr>
              <a:spcBef>
                <a:spcPts val="225"/>
              </a:spcBef>
              <a:spcAft>
                <a:spcPts val="0"/>
              </a:spcAft>
              <a:defRPr/>
            </a:lvl2pPr>
            <a:lvl3pPr>
              <a:spcBef>
                <a:spcPts val="225"/>
              </a:spcBef>
              <a:spcAft>
                <a:spcPts val="0"/>
              </a:spcAft>
              <a:defRPr/>
            </a:lvl3pPr>
          </a:lstStyle>
          <a:p>
            <a:pPr lvl="0"/>
            <a:r>
              <a:rPr lang="en-US" dirty="0"/>
              <a:t>Click to edit Master text styles</a:t>
            </a:r>
          </a:p>
          <a:p>
            <a:pPr lvl="1"/>
            <a:r>
              <a:rPr lang="en-US" dirty="0"/>
              <a:t>Second level</a:t>
            </a:r>
          </a:p>
          <a:p>
            <a:pPr lvl="2"/>
            <a:r>
              <a:rPr lang="en-US" dirty="0"/>
              <a:t>Third level</a:t>
            </a:r>
          </a:p>
        </p:txBody>
      </p:sp>
      <p:sp>
        <p:nvSpPr>
          <p:cNvPr id="4" name="Slide Number Placeholder 6"/>
          <p:cNvSpPr>
            <a:spLocks noGrp="1"/>
          </p:cNvSpPr>
          <p:nvPr>
            <p:ph type="sldNum" sz="quarter" idx="10"/>
          </p:nvPr>
        </p:nvSpPr>
        <p:spPr>
          <a:xfrm>
            <a:off x="11480936" y="-5224"/>
            <a:ext cx="692149" cy="365125"/>
          </a:xfrm>
          <a:prstGeom prst="rect">
            <a:avLst/>
          </a:prstGeom>
        </p:spPr>
        <p:txBody>
          <a:bodyPr/>
          <a:lstStyle>
            <a:lvl1pPr defTabSz="685750" fontAlgn="auto">
              <a:spcBef>
                <a:spcPts val="0"/>
              </a:spcBef>
              <a:spcAft>
                <a:spcPts val="0"/>
              </a:spcAft>
              <a:defRPr>
                <a:ea typeface="+mn-ea"/>
              </a:defRPr>
            </a:lvl1pPr>
          </a:lstStyle>
          <a:p>
            <a:pPr>
              <a:defRPr/>
            </a:pPr>
            <a:fld id="{4B8B4A8A-1121-483C-86FC-27031977109E}" type="slidenum">
              <a:rPr lang="en-US"/>
              <a:pPr>
                <a:defRPr/>
              </a:pPr>
              <a:t>‹#›</a:t>
            </a:fld>
            <a:endParaRPr lang="en-US" dirty="0"/>
          </a:p>
        </p:txBody>
      </p:sp>
      <p:sp>
        <p:nvSpPr>
          <p:cNvPr id="5" name="Footer Placeholder 4"/>
          <p:cNvSpPr>
            <a:spLocks noGrp="1"/>
          </p:cNvSpPr>
          <p:nvPr>
            <p:ph type="ftr" sz="quarter" idx="11"/>
          </p:nvPr>
        </p:nvSpPr>
        <p:spPr>
          <a:xfrm>
            <a:off x="9299275" y="6356351"/>
            <a:ext cx="2577544" cy="365760"/>
          </a:xfrm>
          <a:prstGeom prst="rect">
            <a:avLst/>
          </a:prstGeom>
        </p:spPr>
        <p:txBody>
          <a:bodyPr/>
          <a:lstStyle>
            <a:lvl1pPr>
              <a:spcAft>
                <a:spcPts val="0"/>
              </a:spcAft>
              <a:defRPr/>
            </a:lvl1pPr>
          </a:lstStyle>
          <a:p>
            <a:r>
              <a:rPr lang="de-DE"/>
              <a:t>Schmid P, et al. AACR 2017 Phase Ia Atezolizumab in TNBC</a:t>
            </a:r>
            <a:endParaRPr lang="en-US" dirty="0"/>
          </a:p>
        </p:txBody>
      </p:sp>
      <p:sp>
        <p:nvSpPr>
          <p:cNvPr id="8" name="Text Placeholder 7"/>
          <p:cNvSpPr>
            <a:spLocks noGrp="1"/>
          </p:cNvSpPr>
          <p:nvPr>
            <p:ph type="body" sz="quarter" idx="12" hasCustomPrompt="1"/>
          </p:nvPr>
        </p:nvSpPr>
        <p:spPr>
          <a:xfrm>
            <a:off x="289561" y="6356351"/>
            <a:ext cx="9009715" cy="365760"/>
          </a:xfrm>
        </p:spPr>
        <p:txBody>
          <a:bodyPr anchor="b"/>
          <a:lstStyle>
            <a:lvl1pPr marL="0" indent="0">
              <a:lnSpc>
                <a:spcPct val="100000"/>
              </a:lnSpc>
              <a:spcAft>
                <a:spcPts val="0"/>
              </a:spcAft>
              <a:buNone/>
              <a:defRPr sz="751"/>
            </a:lvl1pPr>
            <a:lvl2pPr marL="217868" indent="0">
              <a:buNone/>
              <a:defRPr sz="900"/>
            </a:lvl2pPr>
            <a:lvl3pPr marL="433356" indent="0">
              <a:buNone/>
              <a:defRPr sz="900"/>
            </a:lvl3pPr>
            <a:lvl4pPr marL="648842" indent="0">
              <a:buNone/>
              <a:defRPr sz="900"/>
            </a:lvl4pPr>
            <a:lvl5pPr marL="1022670" indent="0">
              <a:buNone/>
              <a:defRPr sz="900"/>
            </a:lvl5pPr>
          </a:lstStyle>
          <a:p>
            <a:pPr lvl="0"/>
            <a:r>
              <a:rPr lang="en-US" dirty="0"/>
              <a:t>Edit Footnote</a:t>
            </a:r>
          </a:p>
        </p:txBody>
      </p:sp>
      <p:sp>
        <p:nvSpPr>
          <p:cNvPr id="7" name="Rectangle 4"/>
          <p:cNvSpPr>
            <a:spLocks noGrp="1" noChangeArrowheads="1"/>
          </p:cNvSpPr>
          <p:nvPr>
            <p:ph type="title"/>
          </p:nvPr>
        </p:nvSpPr>
        <p:spPr bwMode="auto">
          <a:xfrm>
            <a:off x="289446" y="76200"/>
            <a:ext cx="11601993"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vert="horz" wrap="square" lIns="23444" tIns="23444" rIns="23444" bIns="23444" numCol="1" anchor="ctr" anchorCtr="0" compatLnSpc="1">
            <a:prstTxWarp prst="textNoShape">
              <a:avLst/>
            </a:prstTxWarp>
          </a:bodyPr>
          <a:lstStyle/>
          <a:p>
            <a:pPr lvl="0"/>
            <a:r>
              <a:rPr lang="en-US" altLang="en-US" dirty="0"/>
              <a:t>Click to edit Master title style</a:t>
            </a:r>
          </a:p>
        </p:txBody>
      </p:sp>
    </p:spTree>
    <p:extLst>
      <p:ext uri="{BB962C8B-B14F-4D97-AF65-F5344CB8AC3E}">
        <p14:creationId xmlns:p14="http://schemas.microsoft.com/office/powerpoint/2010/main" val="337042616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Title Only - Cancer Immunotherapy">
    <p:spTree>
      <p:nvGrpSpPr>
        <p:cNvPr id="1" name=""/>
        <p:cNvGrpSpPr/>
        <p:nvPr/>
      </p:nvGrpSpPr>
      <p:grpSpPr>
        <a:xfrm>
          <a:off x="0" y="0"/>
          <a:ext cx="0" cy="0"/>
          <a:chOff x="0" y="0"/>
          <a:chExt cx="0" cy="0"/>
        </a:xfrm>
      </p:grpSpPr>
      <p:sp>
        <p:nvSpPr>
          <p:cNvPr id="3" name="Title 2"/>
          <p:cNvSpPr>
            <a:spLocks noGrp="1"/>
          </p:cNvSpPr>
          <p:nvPr>
            <p:ph type="title"/>
          </p:nvPr>
        </p:nvSpPr>
        <p:spPr>
          <a:xfrm>
            <a:off x="720000" y="274639"/>
            <a:ext cx="10742400" cy="1143000"/>
          </a:xfrm>
          <a:prstGeom prst="rect">
            <a:avLst/>
          </a:prstGeom>
        </p:spPr>
        <p:txBody>
          <a:bodyPr/>
          <a:lstStyle/>
          <a:p>
            <a:r>
              <a:rPr lang="en-US"/>
              <a:t>Click to edit Master title style</a:t>
            </a:r>
            <a:endParaRPr lang="en-GB"/>
          </a:p>
        </p:txBody>
      </p:sp>
      <p:sp>
        <p:nvSpPr>
          <p:cNvPr id="6" name="Text Placeholder 4"/>
          <p:cNvSpPr>
            <a:spLocks noGrp="1"/>
          </p:cNvSpPr>
          <p:nvPr>
            <p:ph type="body" sz="quarter" idx="11" hasCustomPrompt="1"/>
          </p:nvPr>
        </p:nvSpPr>
        <p:spPr>
          <a:xfrm>
            <a:off x="10689710" y="6577401"/>
            <a:ext cx="1038745" cy="115503"/>
          </a:xfrm>
        </p:spPr>
        <p:txBody>
          <a:bodyPr wrap="none" lIns="0" tIns="0" rIns="0" bIns="0" anchor="b">
            <a:spAutoFit/>
          </a:bodyPr>
          <a:lstStyle>
            <a:lvl1pPr marL="0" indent="0" algn="r">
              <a:spcBef>
                <a:spcPts val="0"/>
              </a:spcBef>
              <a:buFontTx/>
              <a:buNone/>
              <a:defRPr sz="751" baseline="0"/>
            </a:lvl1pPr>
          </a:lstStyle>
          <a:p>
            <a:pPr lvl="0"/>
            <a:r>
              <a:rPr lang="en-US" dirty="0"/>
              <a:t>Click to edit source note</a:t>
            </a:r>
          </a:p>
        </p:txBody>
      </p:sp>
      <p:sp>
        <p:nvSpPr>
          <p:cNvPr id="7" name="Text Placeholder 4"/>
          <p:cNvSpPr>
            <a:spLocks noGrp="1"/>
          </p:cNvSpPr>
          <p:nvPr>
            <p:ph type="body" sz="quarter" idx="10" hasCustomPrompt="1"/>
          </p:nvPr>
        </p:nvSpPr>
        <p:spPr>
          <a:xfrm>
            <a:off x="463551" y="6577401"/>
            <a:ext cx="914780" cy="115503"/>
          </a:xfrm>
        </p:spPr>
        <p:txBody>
          <a:bodyPr wrap="none" lIns="0" tIns="0" rIns="0" bIns="0" anchor="b">
            <a:spAutoFit/>
          </a:bodyPr>
          <a:lstStyle>
            <a:lvl1pPr marL="0" indent="0">
              <a:spcBef>
                <a:spcPts val="0"/>
              </a:spcBef>
              <a:buFontTx/>
              <a:buNone/>
              <a:defRPr sz="751"/>
            </a:lvl1pPr>
          </a:lstStyle>
          <a:p>
            <a:pPr lvl="0"/>
            <a:r>
              <a:rPr lang="en-US" dirty="0"/>
              <a:t>Click to edit Footnote</a:t>
            </a:r>
          </a:p>
        </p:txBody>
      </p:sp>
    </p:spTree>
    <p:extLst>
      <p:ext uri="{BB962C8B-B14F-4D97-AF65-F5344CB8AC3E}">
        <p14:creationId xmlns:p14="http://schemas.microsoft.com/office/powerpoint/2010/main" val="578148481"/>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hart Placeholder 2"/>
          <p:cNvSpPr>
            <a:spLocks noGrp="1"/>
          </p:cNvSpPr>
          <p:nvPr>
            <p:ph type="chart" idx="1"/>
          </p:nvPr>
        </p:nvSpPr>
        <p:spPr>
          <a:xfrm>
            <a:off x="609600" y="1600201"/>
            <a:ext cx="10972800" cy="4525963"/>
          </a:xfrm>
        </p:spPr>
        <p:txBody>
          <a:bodyPr/>
          <a:lstStyle/>
          <a:p>
            <a:endParaRPr lang="en-GB"/>
          </a:p>
        </p:txBody>
      </p:sp>
      <p:sp>
        <p:nvSpPr>
          <p:cNvPr id="4" name="Date Placeholder 3"/>
          <p:cNvSpPr>
            <a:spLocks noGrp="1"/>
          </p:cNvSpPr>
          <p:nvPr>
            <p:ph type="dt" sz="half" idx="10"/>
          </p:nvPr>
        </p:nvSpPr>
        <p:spPr>
          <a:xfrm>
            <a:off x="609600" y="6245225"/>
            <a:ext cx="2844800" cy="476251"/>
          </a:xfrm>
          <a:prstGeom prst="rect">
            <a:avLst/>
          </a:prstGeom>
        </p:spPr>
        <p:txBody>
          <a:bodyPr/>
          <a:lstStyle>
            <a:lvl1pPr>
              <a:defRPr/>
            </a:lvl1pPr>
          </a:lstStyle>
          <a:p>
            <a:endParaRPr lang="en-GB"/>
          </a:p>
        </p:txBody>
      </p:sp>
      <p:sp>
        <p:nvSpPr>
          <p:cNvPr id="5" name="Footer Placeholder 4"/>
          <p:cNvSpPr>
            <a:spLocks noGrp="1"/>
          </p:cNvSpPr>
          <p:nvPr>
            <p:ph type="ftr" sz="quarter" idx="11"/>
          </p:nvPr>
        </p:nvSpPr>
        <p:spPr>
          <a:xfrm>
            <a:off x="4165600" y="6245225"/>
            <a:ext cx="3860800" cy="476251"/>
          </a:xfrm>
          <a:prstGeom prst="rect">
            <a:avLst/>
          </a:prstGeo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a:prstGeom prst="rect">
            <a:avLst/>
          </a:prstGeom>
        </p:spPr>
        <p:txBody>
          <a:bodyPr/>
          <a:lstStyle>
            <a:lvl1pPr>
              <a:defRPr/>
            </a:lvl1pPr>
          </a:lstStyle>
          <a:p>
            <a:fld id="{E2E0DE97-834C-4274-B716-BB62A9BA1C14}" type="slidenum">
              <a:rPr lang="en-GB"/>
              <a:pPr/>
              <a:t>‹#›</a:t>
            </a:fld>
            <a:endParaRPr lang="en-GB"/>
          </a:p>
        </p:txBody>
      </p:sp>
    </p:spTree>
    <p:extLst>
      <p:ext uri="{BB962C8B-B14F-4D97-AF65-F5344CB8AC3E}">
        <p14:creationId xmlns:p14="http://schemas.microsoft.com/office/powerpoint/2010/main" val="363497552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p:nvPr>
        </p:nvSpPr>
        <p:spPr>
          <a:xfrm>
            <a:off x="906139" y="2145600"/>
            <a:ext cx="6643652" cy="1219200"/>
          </a:xfrm>
        </p:spPr>
        <p:txBody>
          <a:bodyPr anchor="b">
            <a:noAutofit/>
          </a:bodyPr>
          <a:lstStyle>
            <a:lvl1pPr algn="l">
              <a:lnSpc>
                <a:spcPct val="80000"/>
              </a:lnSpc>
              <a:defRPr sz="4267" b="1" i="0" cap="all">
                <a:solidFill>
                  <a:schemeClr val="tx1"/>
                </a:solidFill>
                <a:latin typeface="Arial Narrow"/>
                <a:cs typeface="Arial Narrow"/>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3200">
                <a:solidFill>
                  <a:schemeClr val="tx1"/>
                </a:solidFill>
                <a:latin typeface="Arial Narrow"/>
                <a:cs typeface="Arial Narrow"/>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19" name="Text Placeholder 18"/>
          <p:cNvSpPr>
            <a:spLocks noGrp="1"/>
          </p:cNvSpPr>
          <p:nvPr>
            <p:ph type="body" sz="quarter" idx="10"/>
          </p:nvPr>
        </p:nvSpPr>
        <p:spPr>
          <a:xfrm>
            <a:off x="906142" y="4579200"/>
            <a:ext cx="5900236" cy="307200"/>
          </a:xfrm>
        </p:spPr>
        <p:txBody>
          <a:bodyPr tIns="46800" bIns="234000">
            <a:noAutofit/>
          </a:bodyPr>
          <a:lstStyle>
            <a:lvl1pPr marL="0" indent="0">
              <a:buFontTx/>
              <a:buNone/>
              <a:defRPr sz="1600" b="1">
                <a:solidFill>
                  <a:schemeClr val="tx1"/>
                </a:solidFill>
              </a:defRPr>
            </a:lvl1pPr>
          </a:lstStyle>
          <a:p>
            <a:pPr lvl="0"/>
            <a:r>
              <a:rPr lang="en-US"/>
              <a:t>Click to edit Master text styles</a:t>
            </a:r>
          </a:p>
        </p:txBody>
      </p:sp>
      <p:sp>
        <p:nvSpPr>
          <p:cNvPr id="20" name="Text Placeholder 18"/>
          <p:cNvSpPr>
            <a:spLocks noGrp="1"/>
          </p:cNvSpPr>
          <p:nvPr>
            <p:ph type="body" sz="quarter" idx="11"/>
          </p:nvPr>
        </p:nvSpPr>
        <p:spPr>
          <a:xfrm>
            <a:off x="906142" y="4894301"/>
            <a:ext cx="5900236" cy="307200"/>
          </a:xfrm>
        </p:spPr>
        <p:txBody>
          <a:bodyPr tIns="46800" bIns="234000">
            <a:noAutofit/>
          </a:bodyPr>
          <a:lstStyle>
            <a:lvl1pPr marL="0" indent="0">
              <a:buFontTx/>
              <a:buNone/>
              <a:defRPr sz="1600" b="0">
                <a:solidFill>
                  <a:schemeClr val="tx1"/>
                </a:solidFill>
              </a:defRPr>
            </a:lvl1pPr>
          </a:lstStyle>
          <a:p>
            <a:pPr lvl="0"/>
            <a:r>
              <a:rPr lang="en-US"/>
              <a:t>Click to edit Master text styles</a:t>
            </a:r>
          </a:p>
        </p:txBody>
      </p:sp>
      <p:sp>
        <p:nvSpPr>
          <p:cNvPr id="21" name="Text Placeholder 18"/>
          <p:cNvSpPr>
            <a:spLocks noGrp="1"/>
          </p:cNvSpPr>
          <p:nvPr>
            <p:ph type="body" sz="quarter" idx="12"/>
          </p:nvPr>
        </p:nvSpPr>
        <p:spPr>
          <a:xfrm>
            <a:off x="906141" y="5966058"/>
            <a:ext cx="5313011" cy="307777"/>
          </a:xfrm>
        </p:spPr>
        <p:txBody>
          <a:bodyPr bIns="234000">
            <a:noAutofit/>
          </a:bodyPr>
          <a:lstStyle>
            <a:lvl1pPr marL="0" indent="0">
              <a:buFontTx/>
              <a:buNone/>
              <a:defRPr sz="1600" b="0">
                <a:solidFill>
                  <a:schemeClr val="tx1"/>
                </a:solidFill>
              </a:defRPr>
            </a:lvl1pPr>
          </a:lstStyle>
          <a:p>
            <a:pPr lvl="0"/>
            <a:r>
              <a:rPr lang="en-US"/>
              <a:t>Click to edit Master text styles</a:t>
            </a:r>
          </a:p>
        </p:txBody>
      </p:sp>
      <p:sp>
        <p:nvSpPr>
          <p:cNvPr id="17" name="TextBox 16"/>
          <p:cNvSpPr txBox="1"/>
          <p:nvPr userDrawn="1"/>
        </p:nvSpPr>
        <p:spPr>
          <a:xfrm>
            <a:off x="9370882" y="5856000"/>
            <a:ext cx="2211700" cy="420564"/>
          </a:xfrm>
          <a:prstGeom prst="rect">
            <a:avLst/>
          </a:prstGeom>
          <a:noFill/>
        </p:spPr>
        <p:txBody>
          <a:bodyPr wrap="square" rtlCol="0">
            <a:spAutoFit/>
          </a:bodyPr>
          <a:lstStyle/>
          <a:p>
            <a:pPr marL="0" marR="0" indent="0" algn="r" defTabSz="609585"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Narrow"/>
                <a:ea typeface="+mn-ea"/>
                <a:cs typeface="Arial Narrow"/>
              </a:rPr>
              <a:t>esmo</a:t>
            </a:r>
            <a:r>
              <a:rPr lang="en-US" sz="2133" i="0" u="none" strike="noStrike" kern="1200" baseline="0" dirty="0">
                <a:latin typeface="Arial Narrow"/>
                <a:ea typeface="+mn-ea"/>
                <a:cs typeface="Arial Narrow"/>
              </a:rPr>
              <a:t>.org</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6139" y="558156"/>
            <a:ext cx="2552717" cy="578665"/>
          </a:xfrm>
          <a:prstGeom prst="rect">
            <a:avLst/>
          </a:prstGeom>
        </p:spPr>
      </p:pic>
    </p:spTree>
    <p:extLst>
      <p:ext uri="{BB962C8B-B14F-4D97-AF65-F5344CB8AC3E}">
        <p14:creationId xmlns:p14="http://schemas.microsoft.com/office/powerpoint/2010/main" val="56832944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1"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2" y="3370145"/>
            <a:ext cx="6643649" cy="672000"/>
          </a:xfrm>
        </p:spPr>
        <p:txBody>
          <a:bodyPr>
            <a:noAutofit/>
          </a:bodyPr>
          <a:lstStyle>
            <a:lvl1pPr marL="0" indent="0" algn="l">
              <a:buNone/>
              <a:defRPr sz="3200">
                <a:solidFill>
                  <a:schemeClr val="tx1"/>
                </a:solidFill>
                <a:latin typeface="Arial Narrow"/>
                <a:cs typeface="Arial Narrow"/>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0290379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1"/>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212918047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09" y="2112963"/>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244346378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6"/>
            <a:ext cx="10742400" cy="1994017"/>
          </a:xfrm>
          <a:solidFill>
            <a:schemeClr val="bg1">
              <a:lumMod val="85000"/>
            </a:schemeClr>
          </a:solidFill>
        </p:spPr>
        <p:txBody>
          <a:bodyPr anchor="ctr"/>
          <a:lstStyle>
            <a:lvl1pPr marL="0" marR="0" indent="0" algn="ctr" defTabSz="609585"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4"/>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40548965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4316990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0000" y="2112963"/>
            <a:ext cx="1074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720000" y="550801"/>
            <a:ext cx="10075917" cy="553999"/>
          </a:xfrm>
        </p:spPr>
        <p:txBody>
          <a:bodyPr anchor="b">
            <a:noAutofit/>
          </a:bodyPr>
          <a:lstStyle>
            <a:lvl1pPr>
              <a:defRPr sz="3200" cap="all" baseline="0"/>
            </a:lvl1pPr>
          </a:lstStyle>
          <a:p>
            <a:r>
              <a:rPr lang="en-US"/>
              <a:t>Click to edit Master title style</a:t>
            </a:r>
            <a:endParaRPr lang="en-US" dirty="0"/>
          </a:p>
        </p:txBody>
      </p:sp>
      <p:sp>
        <p:nvSpPr>
          <p:cNvPr id="10" name="Text Placeholder 11"/>
          <p:cNvSpPr>
            <a:spLocks noGrp="1"/>
          </p:cNvSpPr>
          <p:nvPr>
            <p:ph type="body" sz="quarter" idx="10"/>
          </p:nvPr>
        </p:nvSpPr>
        <p:spPr>
          <a:xfrm>
            <a:off x="720000" y="1080001"/>
            <a:ext cx="10075917"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4"/>
          </p:nvPr>
        </p:nvSpPr>
        <p:spPr>
          <a:xfrm>
            <a:off x="1728000" y="6372104"/>
            <a:ext cx="953803" cy="246184"/>
          </a:xfrm>
          <a:prstGeom prst="rect">
            <a:avLst/>
          </a:prstGeom>
        </p:spPr>
        <p:txBody>
          <a:bodyPr/>
          <a:lstStyle>
            <a:lvl1pPr>
              <a:defRPr/>
            </a:lvl1pPr>
          </a:lstStyle>
          <a:p>
            <a:pPr>
              <a:defRPr/>
            </a:pPr>
            <a:fld id="{08D83D96-D520-43E8-9FE3-99F474E31BD7}" type="slidenum">
              <a:rPr lang="en-US" altLang="en-US"/>
              <a:pPr>
                <a:defRPr/>
              </a:pPr>
              <a:t>‹#›</a:t>
            </a:fld>
            <a:endParaRPr lang="en-US" altLang="en-US"/>
          </a:p>
        </p:txBody>
      </p:sp>
    </p:spTree>
    <p:extLst>
      <p:ext uri="{BB962C8B-B14F-4D97-AF65-F5344CB8AC3E}">
        <p14:creationId xmlns:p14="http://schemas.microsoft.com/office/powerpoint/2010/main" val="62093808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728000" y="6372104"/>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9948038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3"/>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1"/>
            <a:ext cx="7006269" cy="553999"/>
          </a:xfrm>
        </p:spPr>
        <p:txBody>
          <a:bodyPr anchor="b">
            <a:noAutofit/>
          </a:bodyPr>
          <a:lstStyle>
            <a:lvl1pPr>
              <a:defRPr sz="3200" cap="all"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728000" y="6372104"/>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197217137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2" y="3692527"/>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85"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1"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7"/>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728000" y="6372104"/>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245730137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a:xfrm>
            <a:off x="838200" y="6356351"/>
            <a:ext cx="2743200" cy="365125"/>
          </a:xfrm>
          <a:prstGeom prst="rect">
            <a:avLst/>
          </a:prstGeom>
        </p:spPr>
        <p:txBody>
          <a:bodyPr/>
          <a:lstStyle>
            <a:lvl1pPr>
              <a:defRPr/>
            </a:lvl1pPr>
          </a:lstStyle>
          <a:p>
            <a:pPr>
              <a:defRPr/>
            </a:pPr>
            <a:fld id="{13E7ED76-D6AD-4D37-B94B-8AE5FAC348B6}" type="datetimeFigureOut">
              <a:rPr lang="es-ES"/>
              <a:pPr>
                <a:defRPr/>
              </a:pPr>
              <a:t>21/7/26</a:t>
            </a:fld>
            <a:endParaRPr lang="es-ES"/>
          </a:p>
        </p:txBody>
      </p:sp>
      <p:sp>
        <p:nvSpPr>
          <p:cNvPr id="5" name="Marcador de pie de página 4"/>
          <p:cNvSpPr>
            <a:spLocks noGrp="1"/>
          </p:cNvSpPr>
          <p:nvPr>
            <p:ph type="ftr" sz="quarter" idx="11"/>
          </p:nvPr>
        </p:nvSpPr>
        <p:spPr>
          <a:xfrm>
            <a:off x="4038600" y="6356351"/>
            <a:ext cx="4114800" cy="365125"/>
          </a:xfrm>
          <a:prstGeom prst="rect">
            <a:avLst/>
          </a:prstGeom>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a:xfrm>
            <a:off x="8610600" y="6356351"/>
            <a:ext cx="2743200" cy="365125"/>
          </a:xfrm>
          <a:prstGeom prst="rect">
            <a:avLst/>
          </a:prstGeom>
        </p:spPr>
        <p:txBody>
          <a:bodyPr/>
          <a:lstStyle>
            <a:lvl1pPr>
              <a:defRPr/>
            </a:lvl1pPr>
          </a:lstStyle>
          <a:p>
            <a:pPr>
              <a:defRPr/>
            </a:pPr>
            <a:fld id="{C2415A90-C514-4537-B5D1-F58193D09A6C}" type="slidenum">
              <a:rPr lang="es-ES"/>
              <a:pPr>
                <a:defRPr/>
              </a:pPr>
              <a:t>‹#›</a:t>
            </a:fld>
            <a:endParaRPr lang="es-ES"/>
          </a:p>
        </p:txBody>
      </p:sp>
    </p:spTree>
    <p:extLst>
      <p:ext uri="{BB962C8B-B14F-4D97-AF65-F5344CB8AC3E}">
        <p14:creationId xmlns:p14="http://schemas.microsoft.com/office/powerpoint/2010/main" val="74826489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390144-2383-6188-5B2B-47E6D42FBD0A}"/>
              </a:ext>
            </a:extLst>
          </p:cNvPr>
          <p:cNvSpPr>
            <a:spLocks noGrp="1"/>
          </p:cNvSpPr>
          <p:nvPr>
            <p:ph type="dt" sz="half" idx="10"/>
          </p:nvPr>
        </p:nvSpPr>
        <p:spPr/>
        <p:txBody>
          <a:bodyPr/>
          <a:lstStyle/>
          <a:p>
            <a:fld id="{FBCB4722-5372-4FC9-B1F2-B1E37F4300D5}" type="datetimeFigureOut">
              <a:rPr lang="en-GB" smtClean="0"/>
              <a:t>21/07/2026</a:t>
            </a:fld>
            <a:endParaRPr lang="en-GB"/>
          </a:p>
        </p:txBody>
      </p:sp>
      <p:sp>
        <p:nvSpPr>
          <p:cNvPr id="3" name="Footer Placeholder 2">
            <a:extLst>
              <a:ext uri="{FF2B5EF4-FFF2-40B4-BE49-F238E27FC236}">
                <a16:creationId xmlns:a16="http://schemas.microsoft.com/office/drawing/2014/main" id="{0A8C1456-7444-04B5-D7FF-31B68237E0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F0B882-2C43-302F-1F54-E5F2A86FC149}"/>
              </a:ext>
            </a:extLst>
          </p:cNvPr>
          <p:cNvSpPr>
            <a:spLocks noGrp="1"/>
          </p:cNvSpPr>
          <p:nvPr>
            <p:ph type="sldNum" sz="quarter" idx="12"/>
          </p:nvPr>
        </p:nvSpPr>
        <p:spPr/>
        <p:txBody>
          <a:bodyPr/>
          <a:lstStyle/>
          <a:p>
            <a:fld id="{F6583199-8711-4643-80B2-40BC96264502}" type="slidenum">
              <a:rPr lang="en-GB" smtClean="0"/>
              <a:t>‹#›</a:t>
            </a:fld>
            <a:endParaRPr lang="en-GB"/>
          </a:p>
        </p:txBody>
      </p:sp>
    </p:spTree>
    <p:extLst>
      <p:ext uri="{BB962C8B-B14F-4D97-AF65-F5344CB8AC3E}">
        <p14:creationId xmlns:p14="http://schemas.microsoft.com/office/powerpoint/2010/main" val="250374676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7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5577" y="1521595"/>
            <a:ext cx="11275439" cy="4604996"/>
          </a:xfrm>
        </p:spPr>
        <p:txBody>
          <a:bodyPr>
            <a:noAutofit/>
          </a:bodyPr>
          <a:lstStyle>
            <a:lvl1pPr>
              <a:spcBef>
                <a:spcPts val="1600"/>
              </a:spcBef>
              <a:defRPr/>
            </a:lvl1pPr>
            <a:lvl2pPr>
              <a:spcBef>
                <a:spcPts val="400"/>
              </a:spcBef>
              <a:defRPr/>
            </a:lvl2p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475575" y="351927"/>
            <a:ext cx="11290604" cy="758932"/>
          </a:xfrm>
        </p:spPr>
        <p:txBody>
          <a:bodyPr anchor="b">
            <a:noAutofit/>
          </a:bodyPr>
          <a:lstStyle>
            <a:lvl1pPr>
              <a:defRPr sz="3733" cap="none" baseline="0"/>
            </a:lvl1pPr>
          </a:lstStyle>
          <a:p>
            <a:r>
              <a:rPr lang="en-US"/>
              <a:t>Click to edit Master title style</a:t>
            </a:r>
          </a:p>
        </p:txBody>
      </p:sp>
      <p:sp>
        <p:nvSpPr>
          <p:cNvPr id="11" name="Footer Placeholder 1">
            <a:extLst>
              <a:ext uri="{FF2B5EF4-FFF2-40B4-BE49-F238E27FC236}">
                <a16:creationId xmlns:a16="http://schemas.microsoft.com/office/drawing/2014/main" id="{3F20E334-D571-4C05-BE93-927E95CE7776}"/>
              </a:ext>
            </a:extLst>
          </p:cNvPr>
          <p:cNvSpPr>
            <a:spLocks noGrp="1"/>
          </p:cNvSpPr>
          <p:nvPr>
            <p:ph type="ftr" sz="quarter" idx="3"/>
          </p:nvPr>
        </p:nvSpPr>
        <p:spPr>
          <a:xfrm>
            <a:off x="9715501" y="6450859"/>
            <a:ext cx="2279163" cy="366183"/>
          </a:xfrm>
          <a:prstGeom prst="rect">
            <a:avLst/>
          </a:prstGeom>
        </p:spPr>
        <p:txBody>
          <a:bodyPr vert="horz" lIns="91440" tIns="45720" rIns="0" bIns="45720" rtlCol="0" anchor="b"/>
          <a:lstStyle>
            <a:lvl1pPr algn="r">
              <a:defRPr sz="1067">
                <a:solidFill>
                  <a:schemeClr val="tx1"/>
                </a:solidFill>
                <a:latin typeface="Arial" panose="020B0604020202020204" pitchFamily="34" charset="0"/>
                <a:cs typeface="Arial" panose="020B0604020202020204" pitchFamily="34" charset="0"/>
              </a:defRPr>
            </a:lvl1pPr>
          </a:lstStyle>
          <a:p>
            <a:pPr defTabSz="914377" eaLnBrk="1" fontAlgn="auto" hangingPunct="1">
              <a:spcBef>
                <a:spcPts val="0"/>
              </a:spcBef>
              <a:spcAft>
                <a:spcPts val="0"/>
              </a:spcAft>
            </a:pPr>
            <a:r>
              <a:rPr lang="en-US">
                <a:solidFill>
                  <a:prstClr val="black"/>
                </a:solidFill>
                <a:ea typeface="+mn-ea"/>
              </a:rPr>
              <a:t>Schmid P, et al. IMpassion130 </a:t>
            </a:r>
            <a:br>
              <a:rPr lang="en-US">
                <a:solidFill>
                  <a:prstClr val="black"/>
                </a:solidFill>
                <a:ea typeface="+mn-ea"/>
              </a:rPr>
            </a:br>
            <a:r>
              <a:rPr lang="en-US">
                <a:solidFill>
                  <a:prstClr val="black"/>
                </a:solidFill>
                <a:ea typeface="+mn-ea"/>
              </a:rPr>
              <a:t>ESMO 2018 (LBA1_PR)</a:t>
            </a:r>
            <a:r>
              <a:rPr lang="pt-BR">
                <a:solidFill>
                  <a:prstClr val="black"/>
                </a:solidFill>
                <a:ea typeface="+mn-ea"/>
              </a:rPr>
              <a:t> http://bit.ly/2DMhayg</a:t>
            </a:r>
            <a:endParaRPr lang="en-US">
              <a:solidFill>
                <a:prstClr val="black"/>
              </a:solidFill>
              <a:ea typeface="+mn-ea"/>
            </a:endParaRPr>
          </a:p>
        </p:txBody>
      </p:sp>
      <p:sp>
        <p:nvSpPr>
          <p:cNvPr id="12" name="Date Placeholder 3">
            <a:extLst>
              <a:ext uri="{FF2B5EF4-FFF2-40B4-BE49-F238E27FC236}">
                <a16:creationId xmlns:a16="http://schemas.microsoft.com/office/drawing/2014/main" id="{56B2DE10-5D57-457B-B684-EDF464C582C5}"/>
              </a:ext>
            </a:extLst>
          </p:cNvPr>
          <p:cNvSpPr>
            <a:spLocks noGrp="1"/>
          </p:cNvSpPr>
          <p:nvPr>
            <p:ph type="dt" sz="half" idx="2"/>
          </p:nvPr>
        </p:nvSpPr>
        <p:spPr>
          <a:xfrm>
            <a:off x="197339" y="6450859"/>
            <a:ext cx="9735556" cy="366183"/>
          </a:xfrm>
          <a:prstGeom prst="rect">
            <a:avLst/>
          </a:prstGeom>
        </p:spPr>
        <p:txBody>
          <a:bodyPr vert="horz" lIns="91440" tIns="45720" rIns="0" bIns="45720" rtlCol="0" anchor="b"/>
          <a:lstStyle>
            <a:lvl1pPr algn="l">
              <a:defRPr sz="1067" strike="noStrike" kern="0" spc="-27" baseline="0">
                <a:solidFill>
                  <a:schemeClr val="tx1"/>
                </a:solidFill>
                <a:latin typeface="Arial" panose="020B0604020202020204" pitchFamily="34" charset="0"/>
                <a:cs typeface="Arial" panose="020B0604020202020204" pitchFamily="34" charset="0"/>
              </a:defRPr>
            </a:lvl1pPr>
          </a:lstStyle>
          <a:p>
            <a:pPr defTabSz="914377" eaLnBrk="1" fontAlgn="auto" hangingPunct="1">
              <a:spcBef>
                <a:spcPts val="0"/>
              </a:spcBef>
              <a:spcAft>
                <a:spcPts val="0"/>
              </a:spcAft>
            </a:pPr>
            <a:endParaRPr lang="en-US">
              <a:solidFill>
                <a:prstClr val="black"/>
              </a:solidFill>
              <a:ea typeface="+mn-ea"/>
            </a:endParaRPr>
          </a:p>
        </p:txBody>
      </p:sp>
    </p:spTree>
    <p:extLst>
      <p:ext uri="{BB962C8B-B14F-4D97-AF65-F5344CB8AC3E}">
        <p14:creationId xmlns:p14="http://schemas.microsoft.com/office/powerpoint/2010/main" val="17884928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42C4134F-6C38-49F6-A4BA-62E2BC5ABF59}" type="datetimeFigureOut">
              <a:rPr lang="en-GB" smtClean="0"/>
              <a:t>21/07/2026</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DDC729DC-42C9-468A-8D4C-E1E9306F89EB}" type="slidenum">
              <a:rPr lang="en-GB" smtClean="0"/>
              <a:t>‹#›</a:t>
            </a:fld>
            <a:endParaRPr lang="en-GB"/>
          </a:p>
        </p:txBody>
      </p:sp>
    </p:spTree>
    <p:extLst>
      <p:ext uri="{BB962C8B-B14F-4D97-AF65-F5344CB8AC3E}">
        <p14:creationId xmlns:p14="http://schemas.microsoft.com/office/powerpoint/2010/main" val="32097437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189" indent="0" algn="ctr">
              <a:buNone/>
              <a:defRPr/>
            </a:lvl2pPr>
            <a:lvl3pPr marL="914377" indent="0" algn="ctr">
              <a:buNone/>
              <a:defRPr/>
            </a:lvl3pPr>
            <a:lvl4pPr marL="1371566" indent="0" algn="ctr">
              <a:buNone/>
              <a:defRPr/>
            </a:lvl4pPr>
            <a:lvl5pPr marL="1828754" indent="0" algn="ctr">
              <a:buNone/>
              <a:defRPr/>
            </a:lvl5pPr>
            <a:lvl6pPr marL="2285943" indent="0" algn="ctr">
              <a:buNone/>
              <a:defRPr/>
            </a:lvl6pPr>
            <a:lvl7pPr marL="2743131" indent="0" algn="ctr">
              <a:buNone/>
              <a:defRPr/>
            </a:lvl7pPr>
            <a:lvl8pPr marL="3200320" indent="0" algn="ctr">
              <a:buNone/>
              <a:defRPr/>
            </a:lvl8pPr>
            <a:lvl9pPr marL="3657509"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E290037F-F6D7-4E09-93EC-4C723F67F627}" type="slidenum">
              <a:rPr lang="en-GB"/>
              <a:pPr>
                <a:defRPr/>
              </a:pPr>
              <a:t>‹#›</a:t>
            </a:fld>
            <a:endParaRPr lang="en-GB"/>
          </a:p>
        </p:txBody>
      </p:sp>
    </p:spTree>
    <p:extLst>
      <p:ext uri="{BB962C8B-B14F-4D97-AF65-F5344CB8AC3E}">
        <p14:creationId xmlns:p14="http://schemas.microsoft.com/office/powerpoint/2010/main" val="206704507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716794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00030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189" indent="0">
              <a:buNone/>
              <a:defRPr sz="1800"/>
            </a:lvl2pPr>
            <a:lvl3pPr marL="914377" indent="0">
              <a:buNone/>
              <a:defRPr sz="1600"/>
            </a:lvl3pPr>
            <a:lvl4pPr marL="1371566" indent="0">
              <a:buNone/>
              <a:defRPr sz="1400"/>
            </a:lvl4pPr>
            <a:lvl5pPr marL="1828754" indent="0">
              <a:buNone/>
              <a:defRPr sz="1400"/>
            </a:lvl5pPr>
            <a:lvl6pPr marL="2285943" indent="0">
              <a:buNone/>
              <a:defRPr sz="1400"/>
            </a:lvl6pPr>
            <a:lvl7pPr marL="2743131" indent="0">
              <a:buNone/>
              <a:defRPr sz="1400"/>
            </a:lvl7pPr>
            <a:lvl8pPr marL="3200320" indent="0">
              <a:buNone/>
              <a:defRPr sz="1400"/>
            </a:lvl8pPr>
            <a:lvl9pPr marL="3657509"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DABF7390-9263-43B1-8DA2-0A75CF742A67}" type="slidenum">
              <a:rPr lang="en-GB"/>
              <a:pPr>
                <a:defRPr/>
              </a:pPr>
              <a:t>‹#›</a:t>
            </a:fld>
            <a:endParaRPr lang="en-GB"/>
          </a:p>
        </p:txBody>
      </p:sp>
    </p:spTree>
    <p:extLst>
      <p:ext uri="{BB962C8B-B14F-4D97-AF65-F5344CB8AC3E}">
        <p14:creationId xmlns:p14="http://schemas.microsoft.com/office/powerpoint/2010/main" val="195176056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4565F7FD-842A-4726-A599-DCE3683CE24D}" type="slidenum">
              <a:rPr lang="en-GB"/>
              <a:pPr>
                <a:defRPr/>
              </a:pPr>
              <a:t>‹#›</a:t>
            </a:fld>
            <a:endParaRPr lang="en-GB"/>
          </a:p>
        </p:txBody>
      </p:sp>
    </p:spTree>
    <p:extLst>
      <p:ext uri="{BB962C8B-B14F-4D97-AF65-F5344CB8AC3E}">
        <p14:creationId xmlns:p14="http://schemas.microsoft.com/office/powerpoint/2010/main" val="255274028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8"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3EEAB4BD-8ACD-4F1A-9DB0-9DA07E3E14FB}" type="slidenum">
              <a:rPr lang="en-GB"/>
              <a:pPr>
                <a:defRPr/>
              </a:pPr>
              <a:t>‹#›</a:t>
            </a:fld>
            <a:endParaRPr lang="en-GB"/>
          </a:p>
        </p:txBody>
      </p:sp>
    </p:spTree>
    <p:extLst>
      <p:ext uri="{BB962C8B-B14F-4D97-AF65-F5344CB8AC3E}">
        <p14:creationId xmlns:p14="http://schemas.microsoft.com/office/powerpoint/2010/main" val="258403541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4"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1E0BD8B0-EA72-4FD9-9A80-A747892335BF}" type="slidenum">
              <a:rPr lang="en-GB"/>
              <a:pPr>
                <a:defRPr/>
              </a:pPr>
              <a:t>‹#›</a:t>
            </a:fld>
            <a:endParaRPr lang="en-GB"/>
          </a:p>
        </p:txBody>
      </p:sp>
    </p:spTree>
    <p:extLst>
      <p:ext uri="{BB962C8B-B14F-4D97-AF65-F5344CB8AC3E}">
        <p14:creationId xmlns:p14="http://schemas.microsoft.com/office/powerpoint/2010/main" val="132106591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74980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9CBAC44B-589D-4A47-9860-599E7A84DC0F}" type="slidenum">
              <a:rPr lang="en-GB"/>
              <a:pPr>
                <a:defRPr/>
              </a:pPr>
              <a:t>‹#›</a:t>
            </a:fld>
            <a:endParaRPr lang="en-GB"/>
          </a:p>
        </p:txBody>
      </p:sp>
    </p:spTree>
    <p:extLst>
      <p:ext uri="{BB962C8B-B14F-4D97-AF65-F5344CB8AC3E}">
        <p14:creationId xmlns:p14="http://schemas.microsoft.com/office/powerpoint/2010/main" val="305017263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6" name="Footer Placeholder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7" name="Slide Number Placeholder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EB91F71E-B92E-42DF-B021-03BE6ACA773A}" type="slidenum">
              <a:rPr lang="en-GB"/>
              <a:pPr>
                <a:defRPr/>
              </a:pPr>
              <a:t>‹#›</a:t>
            </a:fld>
            <a:endParaRPr lang="en-GB"/>
          </a:p>
        </p:txBody>
      </p:sp>
    </p:spTree>
    <p:extLst>
      <p:ext uri="{BB962C8B-B14F-4D97-AF65-F5344CB8AC3E}">
        <p14:creationId xmlns:p14="http://schemas.microsoft.com/office/powerpoint/2010/main" val="71309674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FA0B6612-69A4-4B04-AE0D-F4C598244BC9}" type="slidenum">
              <a:rPr lang="en-GB"/>
              <a:pPr>
                <a:defRPr/>
              </a:pPr>
              <a:t>‹#›</a:t>
            </a:fld>
            <a:endParaRPr lang="en-GB"/>
          </a:p>
        </p:txBody>
      </p:sp>
    </p:spTree>
    <p:extLst>
      <p:ext uri="{BB962C8B-B14F-4D97-AF65-F5344CB8AC3E}">
        <p14:creationId xmlns:p14="http://schemas.microsoft.com/office/powerpoint/2010/main" val="206995437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C7CFCC95-377A-4ECC-90CA-1B577FE82C98}" type="slidenum">
              <a:rPr lang="en-GB"/>
              <a:pPr>
                <a:defRPr/>
              </a:pPr>
              <a:t>‹#›</a:t>
            </a:fld>
            <a:endParaRPr lang="en-GB"/>
          </a:p>
        </p:txBody>
      </p:sp>
    </p:spTree>
    <p:extLst>
      <p:ext uri="{BB962C8B-B14F-4D97-AF65-F5344CB8AC3E}">
        <p14:creationId xmlns:p14="http://schemas.microsoft.com/office/powerpoint/2010/main" val="548304802"/>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p:spPr>
        <p:txBody>
          <a:bodyPr/>
          <a:lstStyle/>
          <a:p>
            <a:pPr lvl="0"/>
            <a:endParaRPr lang="en-GB" noProof="0"/>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0809735-ADBF-4C58-BBD1-F9615862E073}" type="slidenum">
              <a:rPr lang="en-GB"/>
              <a:pPr>
                <a:defRPr/>
              </a:pPr>
              <a:t>‹#›</a:t>
            </a:fld>
            <a:endParaRPr lang="en-GB"/>
          </a:p>
        </p:txBody>
      </p:sp>
    </p:spTree>
    <p:extLst>
      <p:ext uri="{BB962C8B-B14F-4D97-AF65-F5344CB8AC3E}">
        <p14:creationId xmlns:p14="http://schemas.microsoft.com/office/powerpoint/2010/main" val="89043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96659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0522239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09600" y="6245225"/>
            <a:ext cx="2844800" cy="476251"/>
          </a:xfrm>
          <a:prstGeom prst="rect">
            <a:avLst/>
          </a:prstGeom>
          <a:ln/>
        </p:spPr>
        <p:txBody>
          <a:bodyPr/>
          <a:lstStyle>
            <a:lvl1pPr>
              <a:defRPr/>
            </a:lvl1pPr>
          </a:lstStyle>
          <a:p>
            <a:pPr>
              <a:defRPr/>
            </a:pPr>
            <a:endParaRPr lang="en-GB"/>
          </a:p>
        </p:txBody>
      </p:sp>
      <p:sp>
        <p:nvSpPr>
          <p:cNvPr id="5" name="Rectangle 5"/>
          <p:cNvSpPr>
            <a:spLocks noGrp="1" noChangeArrowheads="1"/>
          </p:cNvSpPr>
          <p:nvPr>
            <p:ph type="ftr" sz="quarter" idx="11"/>
          </p:nvPr>
        </p:nvSpPr>
        <p:spPr>
          <a:xfrm>
            <a:off x="4165600" y="6245225"/>
            <a:ext cx="3860800" cy="476251"/>
          </a:xfrm>
          <a:prstGeom prst="rect">
            <a:avLst/>
          </a:prstGeom>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xfrm>
            <a:off x="8737600" y="6245225"/>
            <a:ext cx="2844800" cy="476251"/>
          </a:xfrm>
          <a:prstGeom prst="rect">
            <a:avLst/>
          </a:prstGeom>
          <a:ln/>
        </p:spPr>
        <p:txBody>
          <a:bodyPr/>
          <a:lstStyle>
            <a:lvl1pPr>
              <a:defRPr/>
            </a:lvl1pPr>
          </a:lstStyle>
          <a:p>
            <a:pPr>
              <a:defRPr/>
            </a:pPr>
            <a:fld id="{02EF6B24-FE7E-4152-9978-735038326281}" type="slidenum">
              <a:rPr lang="en-GB"/>
              <a:pPr>
                <a:defRPr/>
              </a:pPr>
              <a:t>‹#›</a:t>
            </a:fld>
            <a:endParaRPr lang="en-GB"/>
          </a:p>
        </p:txBody>
      </p:sp>
    </p:spTree>
    <p:extLst>
      <p:ext uri="{BB962C8B-B14F-4D97-AF65-F5344CB8AC3E}">
        <p14:creationId xmlns:p14="http://schemas.microsoft.com/office/powerpoint/2010/main" val="359654264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Blank Conten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304800" y="206167"/>
            <a:ext cx="11582400" cy="457200"/>
          </a:xfrm>
          <a:prstGeom prst="rect">
            <a:avLst/>
          </a:prstGeom>
        </p:spPr>
        <p:txBody>
          <a:bodyPr rtlCol="0"/>
          <a:lstStyle/>
          <a:p>
            <a:r>
              <a:rPr lang="en-US"/>
              <a:t>Click to edit Master title style</a:t>
            </a:r>
            <a:endParaRPr lang="en-US" dirty="0"/>
          </a:p>
        </p:txBody>
      </p:sp>
      <p:sp>
        <p:nvSpPr>
          <p:cNvPr id="3" name="Slide Number Placeholder 5"/>
          <p:cNvSpPr>
            <a:spLocks noGrp="1"/>
          </p:cNvSpPr>
          <p:nvPr>
            <p:ph type="sldNum" sz="quarter" idx="10"/>
          </p:nvPr>
        </p:nvSpPr>
        <p:spPr>
          <a:xfrm>
            <a:off x="11391042" y="6356352"/>
            <a:ext cx="749300" cy="365125"/>
          </a:xfrm>
          <a:prstGeom prst="rect">
            <a:avLst/>
          </a:prstGeom>
        </p:spPr>
        <p:txBody>
          <a:bodyPr/>
          <a:lstStyle>
            <a:lvl1pPr>
              <a:defRPr/>
            </a:lvl1pPr>
          </a:lstStyle>
          <a:p>
            <a:fld id="{23662A16-921D-45CF-90A5-B2F45846F032}" type="slidenum">
              <a:rPr lang="en-US" altLang="en-US"/>
              <a:pPr/>
              <a:t>‹#›</a:t>
            </a:fld>
            <a:endParaRPr lang="en-US" altLang="en-US"/>
          </a:p>
        </p:txBody>
      </p:sp>
    </p:spTree>
    <p:extLst>
      <p:ext uri="{BB962C8B-B14F-4D97-AF65-F5344CB8AC3E}">
        <p14:creationId xmlns:p14="http://schemas.microsoft.com/office/powerpoint/2010/main" val="329574409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89560" y="1219202"/>
            <a:ext cx="11601875" cy="5097463"/>
          </a:xfrm>
        </p:spPr>
        <p:txBody>
          <a:bodyPr/>
          <a:lstStyle>
            <a:lvl2pPr>
              <a:spcBef>
                <a:spcPts val="225"/>
              </a:spcBef>
              <a:spcAft>
                <a:spcPts val="0"/>
              </a:spcAft>
              <a:defRPr/>
            </a:lvl2pPr>
            <a:lvl3pPr>
              <a:spcBef>
                <a:spcPts val="225"/>
              </a:spcBef>
              <a:spcAft>
                <a:spcPts val="0"/>
              </a:spcAft>
              <a:defRPr/>
            </a:lvl3pPr>
          </a:lstStyle>
          <a:p>
            <a:pPr lvl="0"/>
            <a:r>
              <a:rPr lang="en-US" dirty="0"/>
              <a:t>Click to edit Master text styles</a:t>
            </a:r>
          </a:p>
          <a:p>
            <a:pPr lvl="1"/>
            <a:r>
              <a:rPr lang="en-US" dirty="0"/>
              <a:t>Second level</a:t>
            </a:r>
          </a:p>
          <a:p>
            <a:pPr lvl="2"/>
            <a:r>
              <a:rPr lang="en-US" dirty="0"/>
              <a:t>Third level</a:t>
            </a:r>
          </a:p>
        </p:txBody>
      </p:sp>
      <p:sp>
        <p:nvSpPr>
          <p:cNvPr id="4" name="Slide Number Placeholder 6"/>
          <p:cNvSpPr>
            <a:spLocks noGrp="1"/>
          </p:cNvSpPr>
          <p:nvPr>
            <p:ph type="sldNum" sz="quarter" idx="10"/>
          </p:nvPr>
        </p:nvSpPr>
        <p:spPr>
          <a:xfrm>
            <a:off x="11480935" y="-5224"/>
            <a:ext cx="692149" cy="365125"/>
          </a:xfrm>
          <a:prstGeom prst="rect">
            <a:avLst/>
          </a:prstGeom>
        </p:spPr>
        <p:txBody>
          <a:bodyPr/>
          <a:lstStyle>
            <a:lvl1pPr defTabSz="685783" fontAlgn="auto">
              <a:spcBef>
                <a:spcPts val="0"/>
              </a:spcBef>
              <a:spcAft>
                <a:spcPts val="0"/>
              </a:spcAft>
              <a:defRPr>
                <a:ea typeface="+mn-ea"/>
              </a:defRPr>
            </a:lvl1pPr>
          </a:lstStyle>
          <a:p>
            <a:pPr>
              <a:defRPr/>
            </a:pPr>
            <a:fld id="{4B8B4A8A-1121-483C-86FC-27031977109E}" type="slidenum">
              <a:rPr lang="en-US"/>
              <a:pPr>
                <a:defRPr/>
              </a:pPr>
              <a:t>‹#›</a:t>
            </a:fld>
            <a:endParaRPr lang="en-US" dirty="0"/>
          </a:p>
        </p:txBody>
      </p:sp>
      <p:sp>
        <p:nvSpPr>
          <p:cNvPr id="5" name="Footer Placeholder 4"/>
          <p:cNvSpPr>
            <a:spLocks noGrp="1"/>
          </p:cNvSpPr>
          <p:nvPr>
            <p:ph type="ftr" sz="quarter" idx="11"/>
          </p:nvPr>
        </p:nvSpPr>
        <p:spPr>
          <a:xfrm>
            <a:off x="9299275" y="6356351"/>
            <a:ext cx="2577544" cy="365760"/>
          </a:xfrm>
          <a:prstGeom prst="rect">
            <a:avLst/>
          </a:prstGeom>
        </p:spPr>
        <p:txBody>
          <a:bodyPr/>
          <a:lstStyle>
            <a:lvl1pPr>
              <a:spcAft>
                <a:spcPts val="0"/>
              </a:spcAft>
              <a:defRPr/>
            </a:lvl1pPr>
          </a:lstStyle>
          <a:p>
            <a:r>
              <a:rPr lang="de-DE"/>
              <a:t>Schmid P, et al. AACR 2017 Phase Ia Atezolizumab in TNBC</a:t>
            </a:r>
            <a:endParaRPr lang="en-US" dirty="0"/>
          </a:p>
        </p:txBody>
      </p:sp>
      <p:sp>
        <p:nvSpPr>
          <p:cNvPr id="8" name="Text Placeholder 7"/>
          <p:cNvSpPr>
            <a:spLocks noGrp="1"/>
          </p:cNvSpPr>
          <p:nvPr>
            <p:ph type="body" sz="quarter" idx="12" hasCustomPrompt="1"/>
          </p:nvPr>
        </p:nvSpPr>
        <p:spPr>
          <a:xfrm>
            <a:off x="289561" y="6356351"/>
            <a:ext cx="9009715" cy="365760"/>
          </a:xfrm>
        </p:spPr>
        <p:txBody>
          <a:bodyPr anchor="b"/>
          <a:lstStyle>
            <a:lvl1pPr marL="0" indent="0">
              <a:lnSpc>
                <a:spcPct val="100000"/>
              </a:lnSpc>
              <a:spcAft>
                <a:spcPts val="0"/>
              </a:spcAft>
              <a:buNone/>
              <a:defRPr sz="751"/>
            </a:lvl1pPr>
            <a:lvl2pPr marL="217879" indent="0">
              <a:buNone/>
              <a:defRPr sz="900"/>
            </a:lvl2pPr>
            <a:lvl3pPr marL="433377" indent="0">
              <a:buNone/>
              <a:defRPr sz="900"/>
            </a:lvl3pPr>
            <a:lvl4pPr marL="648874" indent="0">
              <a:buNone/>
              <a:defRPr sz="900"/>
            </a:lvl4pPr>
            <a:lvl5pPr marL="1022721" indent="0">
              <a:buNone/>
              <a:defRPr sz="900"/>
            </a:lvl5pPr>
          </a:lstStyle>
          <a:p>
            <a:pPr lvl="0"/>
            <a:r>
              <a:rPr lang="en-US" dirty="0"/>
              <a:t>Edit Footnote</a:t>
            </a:r>
          </a:p>
        </p:txBody>
      </p:sp>
      <p:sp>
        <p:nvSpPr>
          <p:cNvPr id="7" name="Rectangle 4"/>
          <p:cNvSpPr>
            <a:spLocks noGrp="1" noChangeArrowheads="1"/>
          </p:cNvSpPr>
          <p:nvPr>
            <p:ph type="title"/>
          </p:nvPr>
        </p:nvSpPr>
        <p:spPr bwMode="auto">
          <a:xfrm>
            <a:off x="289444" y="76200"/>
            <a:ext cx="11601993"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vert="horz" wrap="square" lIns="23444" tIns="23444" rIns="23444" bIns="23444" numCol="1" anchor="ctr" anchorCtr="0" compatLnSpc="1">
            <a:prstTxWarp prst="textNoShape">
              <a:avLst/>
            </a:prstTxWarp>
          </a:bodyPr>
          <a:lstStyle/>
          <a:p>
            <a:pPr lvl="0"/>
            <a:r>
              <a:rPr lang="en-US" altLang="en-US" dirty="0"/>
              <a:t>Click to edit Master title style</a:t>
            </a:r>
          </a:p>
        </p:txBody>
      </p:sp>
    </p:spTree>
    <p:extLst>
      <p:ext uri="{BB962C8B-B14F-4D97-AF65-F5344CB8AC3E}">
        <p14:creationId xmlns:p14="http://schemas.microsoft.com/office/powerpoint/2010/main" val="371676873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Title Only - Cancer Immunotherapy">
    <p:spTree>
      <p:nvGrpSpPr>
        <p:cNvPr id="1" name=""/>
        <p:cNvGrpSpPr/>
        <p:nvPr/>
      </p:nvGrpSpPr>
      <p:grpSpPr>
        <a:xfrm>
          <a:off x="0" y="0"/>
          <a:ext cx="0" cy="0"/>
          <a:chOff x="0" y="0"/>
          <a:chExt cx="0" cy="0"/>
        </a:xfrm>
      </p:grpSpPr>
      <p:sp>
        <p:nvSpPr>
          <p:cNvPr id="3" name="Title 2"/>
          <p:cNvSpPr>
            <a:spLocks noGrp="1"/>
          </p:cNvSpPr>
          <p:nvPr>
            <p:ph type="title"/>
          </p:nvPr>
        </p:nvSpPr>
        <p:spPr>
          <a:xfrm>
            <a:off x="720000" y="274639"/>
            <a:ext cx="10742400" cy="1143000"/>
          </a:xfrm>
          <a:prstGeom prst="rect">
            <a:avLst/>
          </a:prstGeom>
        </p:spPr>
        <p:txBody>
          <a:bodyPr/>
          <a:lstStyle/>
          <a:p>
            <a:r>
              <a:rPr lang="en-US"/>
              <a:t>Click to edit Master title style</a:t>
            </a:r>
            <a:endParaRPr lang="en-GB"/>
          </a:p>
        </p:txBody>
      </p:sp>
      <p:sp>
        <p:nvSpPr>
          <p:cNvPr id="6" name="Text Placeholder 4"/>
          <p:cNvSpPr>
            <a:spLocks noGrp="1"/>
          </p:cNvSpPr>
          <p:nvPr>
            <p:ph type="body" sz="quarter" idx="11" hasCustomPrompt="1"/>
          </p:nvPr>
        </p:nvSpPr>
        <p:spPr>
          <a:xfrm>
            <a:off x="10689708" y="6577398"/>
            <a:ext cx="1038745" cy="115503"/>
          </a:xfrm>
        </p:spPr>
        <p:txBody>
          <a:bodyPr wrap="none" lIns="0" tIns="0" rIns="0" bIns="0" anchor="b">
            <a:spAutoFit/>
          </a:bodyPr>
          <a:lstStyle>
            <a:lvl1pPr marL="0" indent="0" algn="r">
              <a:spcBef>
                <a:spcPts val="0"/>
              </a:spcBef>
              <a:buFontTx/>
              <a:buNone/>
              <a:defRPr sz="751" baseline="0"/>
            </a:lvl1pPr>
          </a:lstStyle>
          <a:p>
            <a:pPr lvl="0"/>
            <a:r>
              <a:rPr lang="en-US" dirty="0"/>
              <a:t>Click to edit source note</a:t>
            </a:r>
          </a:p>
        </p:txBody>
      </p:sp>
      <p:sp>
        <p:nvSpPr>
          <p:cNvPr id="7" name="Text Placeholder 4"/>
          <p:cNvSpPr>
            <a:spLocks noGrp="1"/>
          </p:cNvSpPr>
          <p:nvPr>
            <p:ph type="body" sz="quarter" idx="10" hasCustomPrompt="1"/>
          </p:nvPr>
        </p:nvSpPr>
        <p:spPr>
          <a:xfrm>
            <a:off x="463550" y="6577398"/>
            <a:ext cx="914780" cy="115503"/>
          </a:xfrm>
        </p:spPr>
        <p:txBody>
          <a:bodyPr wrap="none" lIns="0" tIns="0" rIns="0" bIns="0" anchor="b">
            <a:spAutoFit/>
          </a:bodyPr>
          <a:lstStyle>
            <a:lvl1pPr marL="0" indent="0">
              <a:spcBef>
                <a:spcPts val="0"/>
              </a:spcBef>
              <a:buFontTx/>
              <a:buNone/>
              <a:defRPr sz="751"/>
            </a:lvl1pPr>
          </a:lstStyle>
          <a:p>
            <a:pPr lvl="0"/>
            <a:r>
              <a:rPr lang="en-US" dirty="0"/>
              <a:t>Click to edit Footnote</a:t>
            </a:r>
          </a:p>
        </p:txBody>
      </p:sp>
    </p:spTree>
    <p:extLst>
      <p:ext uri="{BB962C8B-B14F-4D97-AF65-F5344CB8AC3E}">
        <p14:creationId xmlns:p14="http://schemas.microsoft.com/office/powerpoint/2010/main" val="1035549898"/>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endParaRPr lang="en-GB"/>
          </a:p>
        </p:txBody>
      </p:sp>
      <p:sp>
        <p:nvSpPr>
          <p:cNvPr id="3" name="Chart Placeholder 2"/>
          <p:cNvSpPr>
            <a:spLocks noGrp="1"/>
          </p:cNvSpPr>
          <p:nvPr>
            <p:ph type="chart" idx="1"/>
          </p:nvPr>
        </p:nvSpPr>
        <p:spPr>
          <a:xfrm>
            <a:off x="609600" y="1600201"/>
            <a:ext cx="10972800" cy="4525963"/>
          </a:xfrm>
        </p:spPr>
        <p:txBody>
          <a:bodyPr/>
          <a:lstStyle/>
          <a:p>
            <a:endParaRPr lang="en-GB"/>
          </a:p>
        </p:txBody>
      </p:sp>
      <p:sp>
        <p:nvSpPr>
          <p:cNvPr id="4" name="Date Placeholder 3"/>
          <p:cNvSpPr>
            <a:spLocks noGrp="1"/>
          </p:cNvSpPr>
          <p:nvPr>
            <p:ph type="dt" sz="half" idx="10"/>
          </p:nvPr>
        </p:nvSpPr>
        <p:spPr>
          <a:xfrm>
            <a:off x="609600" y="6245225"/>
            <a:ext cx="2844800" cy="476251"/>
          </a:xfrm>
          <a:prstGeom prst="rect">
            <a:avLst/>
          </a:prstGeom>
        </p:spPr>
        <p:txBody>
          <a:bodyPr/>
          <a:lstStyle>
            <a:lvl1pPr>
              <a:defRPr/>
            </a:lvl1pPr>
          </a:lstStyle>
          <a:p>
            <a:endParaRPr lang="en-GB"/>
          </a:p>
        </p:txBody>
      </p:sp>
      <p:sp>
        <p:nvSpPr>
          <p:cNvPr id="5" name="Footer Placeholder 4"/>
          <p:cNvSpPr>
            <a:spLocks noGrp="1"/>
          </p:cNvSpPr>
          <p:nvPr>
            <p:ph type="ftr" sz="quarter" idx="11"/>
          </p:nvPr>
        </p:nvSpPr>
        <p:spPr>
          <a:xfrm>
            <a:off x="4165600" y="6245225"/>
            <a:ext cx="3860800" cy="476251"/>
          </a:xfrm>
          <a:prstGeom prst="rect">
            <a:avLst/>
          </a:prstGeom>
        </p:spPr>
        <p:txBody>
          <a:bodyPr/>
          <a:lstStyle>
            <a:lvl1pPr>
              <a:defRPr/>
            </a:lvl1pPr>
          </a:lstStyle>
          <a:p>
            <a:endParaRPr lang="en-GB"/>
          </a:p>
        </p:txBody>
      </p:sp>
      <p:sp>
        <p:nvSpPr>
          <p:cNvPr id="6" name="Slide Number Placeholder 5"/>
          <p:cNvSpPr>
            <a:spLocks noGrp="1"/>
          </p:cNvSpPr>
          <p:nvPr>
            <p:ph type="sldNum" sz="quarter" idx="12"/>
          </p:nvPr>
        </p:nvSpPr>
        <p:spPr>
          <a:xfrm>
            <a:off x="8737600" y="6245225"/>
            <a:ext cx="2844800" cy="476251"/>
          </a:xfrm>
          <a:prstGeom prst="rect">
            <a:avLst/>
          </a:prstGeom>
        </p:spPr>
        <p:txBody>
          <a:bodyPr/>
          <a:lstStyle>
            <a:lvl1pPr>
              <a:defRPr/>
            </a:lvl1pPr>
          </a:lstStyle>
          <a:p>
            <a:fld id="{E2E0DE97-834C-4274-B716-BB62A9BA1C14}" type="slidenum">
              <a:rPr lang="en-GB"/>
              <a:pPr/>
              <a:t>‹#›</a:t>
            </a:fld>
            <a:endParaRPr lang="en-GB"/>
          </a:p>
        </p:txBody>
      </p:sp>
    </p:spTree>
    <p:extLst>
      <p:ext uri="{BB962C8B-B14F-4D97-AF65-F5344CB8AC3E}">
        <p14:creationId xmlns:p14="http://schemas.microsoft.com/office/powerpoint/2010/main" val="34040300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p:nvPr>
        </p:nvSpPr>
        <p:spPr>
          <a:xfrm>
            <a:off x="906139" y="2145600"/>
            <a:ext cx="6643652" cy="1219200"/>
          </a:xfrm>
        </p:spPr>
        <p:txBody>
          <a:bodyPr anchor="b">
            <a:noAutofit/>
          </a:bodyPr>
          <a:lstStyle>
            <a:lvl1pPr algn="l">
              <a:lnSpc>
                <a:spcPct val="80000"/>
              </a:lnSpc>
              <a:defRPr sz="4267" b="1" i="0" cap="all">
                <a:solidFill>
                  <a:schemeClr val="tx1"/>
                </a:solidFill>
                <a:latin typeface="Arial Narrow"/>
                <a:cs typeface="Arial Narrow"/>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3200">
                <a:solidFill>
                  <a:schemeClr val="tx1"/>
                </a:solidFill>
                <a:latin typeface="Arial Narrow"/>
                <a:cs typeface="Arial Narrow"/>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sp>
        <p:nvSpPr>
          <p:cNvPr id="19" name="Text Placeholder 18"/>
          <p:cNvSpPr>
            <a:spLocks noGrp="1"/>
          </p:cNvSpPr>
          <p:nvPr>
            <p:ph type="body" sz="quarter" idx="10"/>
          </p:nvPr>
        </p:nvSpPr>
        <p:spPr>
          <a:xfrm>
            <a:off x="906143" y="4579200"/>
            <a:ext cx="5900236" cy="307200"/>
          </a:xfrm>
        </p:spPr>
        <p:txBody>
          <a:bodyPr tIns="46800" bIns="234000">
            <a:noAutofit/>
          </a:bodyPr>
          <a:lstStyle>
            <a:lvl1pPr marL="0" indent="0">
              <a:buFontTx/>
              <a:buNone/>
              <a:defRPr sz="1600" b="1">
                <a:solidFill>
                  <a:schemeClr val="tx1"/>
                </a:solidFill>
              </a:defRPr>
            </a:lvl1pPr>
          </a:lstStyle>
          <a:p>
            <a:pPr lvl="0"/>
            <a:r>
              <a:rPr lang="en-US"/>
              <a:t>Click to edit Master text styles</a:t>
            </a:r>
          </a:p>
        </p:txBody>
      </p:sp>
      <p:sp>
        <p:nvSpPr>
          <p:cNvPr id="20" name="Text Placeholder 18"/>
          <p:cNvSpPr>
            <a:spLocks noGrp="1"/>
          </p:cNvSpPr>
          <p:nvPr>
            <p:ph type="body" sz="quarter" idx="11"/>
          </p:nvPr>
        </p:nvSpPr>
        <p:spPr>
          <a:xfrm>
            <a:off x="906143" y="4894301"/>
            <a:ext cx="5900236" cy="307200"/>
          </a:xfrm>
        </p:spPr>
        <p:txBody>
          <a:bodyPr tIns="46800" bIns="234000">
            <a:noAutofit/>
          </a:bodyPr>
          <a:lstStyle>
            <a:lvl1pPr marL="0" indent="0">
              <a:buFontTx/>
              <a:buNone/>
              <a:defRPr sz="1600" b="0">
                <a:solidFill>
                  <a:schemeClr val="tx1"/>
                </a:solidFill>
              </a:defRPr>
            </a:lvl1pPr>
          </a:lstStyle>
          <a:p>
            <a:pPr lvl="0"/>
            <a:r>
              <a:rPr lang="en-US"/>
              <a:t>Click to edit Master text styles</a:t>
            </a:r>
          </a:p>
        </p:txBody>
      </p:sp>
      <p:sp>
        <p:nvSpPr>
          <p:cNvPr id="21" name="Text Placeholder 18"/>
          <p:cNvSpPr>
            <a:spLocks noGrp="1"/>
          </p:cNvSpPr>
          <p:nvPr>
            <p:ph type="body" sz="quarter" idx="12"/>
          </p:nvPr>
        </p:nvSpPr>
        <p:spPr>
          <a:xfrm>
            <a:off x="906141" y="5966060"/>
            <a:ext cx="5313011" cy="307777"/>
          </a:xfrm>
        </p:spPr>
        <p:txBody>
          <a:bodyPr bIns="234000">
            <a:noAutofit/>
          </a:bodyPr>
          <a:lstStyle>
            <a:lvl1pPr marL="0" indent="0">
              <a:buFontTx/>
              <a:buNone/>
              <a:defRPr sz="1600" b="0">
                <a:solidFill>
                  <a:schemeClr val="tx1"/>
                </a:solidFill>
              </a:defRPr>
            </a:lvl1pPr>
          </a:lstStyle>
          <a:p>
            <a:pPr lvl="0"/>
            <a:r>
              <a:rPr lang="en-US"/>
              <a:t>Click to edit Master text styles</a:t>
            </a:r>
          </a:p>
        </p:txBody>
      </p:sp>
      <p:sp>
        <p:nvSpPr>
          <p:cNvPr id="17" name="TextBox 16"/>
          <p:cNvSpPr txBox="1"/>
          <p:nvPr userDrawn="1"/>
        </p:nvSpPr>
        <p:spPr>
          <a:xfrm>
            <a:off x="9370883" y="5856000"/>
            <a:ext cx="2211700" cy="420564"/>
          </a:xfrm>
          <a:prstGeom prst="rect">
            <a:avLst/>
          </a:prstGeom>
          <a:noFill/>
        </p:spPr>
        <p:txBody>
          <a:bodyPr wrap="square" rtlCol="0">
            <a:spAutoFit/>
          </a:bodyPr>
          <a:lstStyle/>
          <a:p>
            <a:pPr marL="0" marR="0" indent="0" algn="r" defTabSz="609570"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Narrow"/>
                <a:ea typeface="+mn-ea"/>
                <a:cs typeface="Arial Narrow"/>
              </a:rPr>
              <a:t>esmo</a:t>
            </a:r>
            <a:r>
              <a:rPr lang="en-US" sz="2133" i="0" u="none" strike="noStrike" kern="1200" baseline="0" dirty="0">
                <a:latin typeface="Arial Narrow"/>
                <a:ea typeface="+mn-ea"/>
                <a:cs typeface="Arial Narrow"/>
              </a:rPr>
              <a:t>.org</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6140" y="558157"/>
            <a:ext cx="2552717" cy="578665"/>
          </a:xfrm>
          <a:prstGeom prst="rect">
            <a:avLst/>
          </a:prstGeom>
        </p:spPr>
      </p:pic>
    </p:spTree>
    <p:extLst>
      <p:ext uri="{BB962C8B-B14F-4D97-AF65-F5344CB8AC3E}">
        <p14:creationId xmlns:p14="http://schemas.microsoft.com/office/powerpoint/2010/main" val="242600728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2"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4" y="3370145"/>
            <a:ext cx="6643649" cy="672000"/>
          </a:xfrm>
        </p:spPr>
        <p:txBody>
          <a:bodyPr>
            <a:noAutofit/>
          </a:bodyPr>
          <a:lstStyle>
            <a:lvl1pPr marL="0" indent="0" algn="l">
              <a:buNone/>
              <a:defRPr sz="3200">
                <a:solidFill>
                  <a:schemeClr val="tx1"/>
                </a:solidFill>
                <a:latin typeface="Arial Narrow"/>
                <a:cs typeface="Arial Narrow"/>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8479052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2"/>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167099194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10" y="2112964"/>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83806277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8"/>
            <a:ext cx="10742400" cy="1994017"/>
          </a:xfrm>
          <a:solidFill>
            <a:schemeClr val="bg1">
              <a:lumMod val="85000"/>
            </a:schemeClr>
          </a:solidFill>
        </p:spPr>
        <p:txBody>
          <a:bodyPr anchor="ctr"/>
          <a:lstStyle>
            <a:lvl1pPr marL="0" marR="0" indent="0" algn="ctr" defTabSz="609570"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5"/>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71770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9989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0000" y="2112964"/>
            <a:ext cx="1074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720000" y="550802"/>
            <a:ext cx="10075917" cy="553999"/>
          </a:xfrm>
        </p:spPr>
        <p:txBody>
          <a:bodyPr anchor="b">
            <a:noAutofit/>
          </a:bodyPr>
          <a:lstStyle>
            <a:lvl1pPr>
              <a:defRPr sz="3200" cap="all" baseline="0"/>
            </a:lvl1pPr>
          </a:lstStyle>
          <a:p>
            <a:r>
              <a:rPr lang="en-US"/>
              <a:t>Click to edit Master title style</a:t>
            </a:r>
            <a:endParaRPr lang="en-US" dirty="0"/>
          </a:p>
        </p:txBody>
      </p:sp>
      <p:sp>
        <p:nvSpPr>
          <p:cNvPr id="10" name="Text Placeholder 11"/>
          <p:cNvSpPr>
            <a:spLocks noGrp="1"/>
          </p:cNvSpPr>
          <p:nvPr>
            <p:ph type="body" sz="quarter" idx="10"/>
          </p:nvPr>
        </p:nvSpPr>
        <p:spPr>
          <a:xfrm>
            <a:off x="720000" y="1080001"/>
            <a:ext cx="10075917"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4"/>
          </p:nvPr>
        </p:nvSpPr>
        <p:spPr>
          <a:xfrm>
            <a:off x="1728001" y="6372104"/>
            <a:ext cx="953803" cy="246184"/>
          </a:xfrm>
          <a:prstGeom prst="rect">
            <a:avLst/>
          </a:prstGeom>
        </p:spPr>
        <p:txBody>
          <a:bodyPr/>
          <a:lstStyle>
            <a:lvl1pPr>
              <a:defRPr/>
            </a:lvl1pPr>
          </a:lstStyle>
          <a:p>
            <a:pPr>
              <a:defRPr/>
            </a:pPr>
            <a:fld id="{08D83D96-D520-43E8-9FE3-99F474E31BD7}" type="slidenum">
              <a:rPr lang="en-US" altLang="en-US"/>
              <a:pPr>
                <a:defRPr/>
              </a:pPr>
              <a:t>‹#›</a:t>
            </a:fld>
            <a:endParaRPr lang="en-US" altLang="en-US"/>
          </a:p>
        </p:txBody>
      </p:sp>
    </p:spTree>
    <p:extLst>
      <p:ext uri="{BB962C8B-B14F-4D97-AF65-F5344CB8AC3E}">
        <p14:creationId xmlns:p14="http://schemas.microsoft.com/office/powerpoint/2010/main" val="41586584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728001" y="6372104"/>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117817254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4"/>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2"/>
            <a:ext cx="7006269" cy="553999"/>
          </a:xfrm>
        </p:spPr>
        <p:txBody>
          <a:bodyPr anchor="b">
            <a:noAutofit/>
          </a:bodyPr>
          <a:lstStyle>
            <a:lvl1pPr>
              <a:defRPr sz="3200" cap="all"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728001" y="6372104"/>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124218599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4" y="3692528"/>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70"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2"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8"/>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40045130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30" y="2531669"/>
            <a:ext cx="9816868" cy="1362075"/>
          </a:xfrm>
        </p:spPr>
        <p:txBody>
          <a:bodyPr anchor="b" anchorCtr="0"/>
          <a:lstStyle>
            <a:lvl1pPr marL="0" algn="l" defTabSz="1219140" rtl="0" eaLnBrk="1" latinLnBrk="0" hangingPunct="1">
              <a:spcBef>
                <a:spcPct val="0"/>
              </a:spcBef>
              <a:buNone/>
              <a:defRPr lang="en-GB" sz="4267"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8" y="3893802"/>
            <a:ext cx="9805365" cy="1011751"/>
          </a:xfrm>
        </p:spPr>
        <p:txBody>
          <a:bodyPr>
            <a:noAutofit/>
          </a:bodyPr>
          <a:lstStyle>
            <a:lvl1pPr marL="0" indent="0" algn="l">
              <a:buNone/>
              <a:defRPr sz="2400" b="1" cap="all" baseline="0">
                <a:solidFill>
                  <a:schemeClr val="bg1"/>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98115032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77078963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Title and Content (No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16" name="Text Placeholder 4"/>
          <p:cNvSpPr>
            <a:spLocks noGrp="1"/>
          </p:cNvSpPr>
          <p:nvPr>
            <p:ph type="body" sz="quarter" idx="12" hasCustomPrompt="1"/>
          </p:nvPr>
        </p:nvSpPr>
        <p:spPr>
          <a:xfrm>
            <a:off x="484717" y="6643307"/>
            <a:ext cx="1201184" cy="138500"/>
          </a:xfrm>
        </p:spPr>
        <p:txBody>
          <a:bodyPr wrap="none" lIns="0" tIns="0" rIns="0" bIns="0" anchor="b">
            <a:spAutoFit/>
          </a:bodyPr>
          <a:lstStyle>
            <a:lvl1pPr marL="0" indent="0">
              <a:lnSpc>
                <a:spcPct val="90000"/>
              </a:lnSpc>
              <a:spcBef>
                <a:spcPts val="0"/>
              </a:spcBef>
              <a:buFontTx/>
              <a:buNone/>
              <a:defRPr sz="1000"/>
            </a:lvl1pPr>
          </a:lstStyle>
          <a:p>
            <a:pPr lvl="0"/>
            <a:r>
              <a:rPr lang="en-US" dirty="0"/>
              <a:t>Click to edit Footnote</a:t>
            </a:r>
          </a:p>
        </p:txBody>
      </p:sp>
      <p:sp>
        <p:nvSpPr>
          <p:cNvPr id="17" name="Text Placeholder 4"/>
          <p:cNvSpPr>
            <a:spLocks noGrp="1"/>
          </p:cNvSpPr>
          <p:nvPr>
            <p:ph type="body" sz="quarter" idx="11" hasCustomPrompt="1"/>
          </p:nvPr>
        </p:nvSpPr>
        <p:spPr>
          <a:xfrm>
            <a:off x="10242064" y="6643307"/>
            <a:ext cx="1363621" cy="138500"/>
          </a:xfrm>
        </p:spPr>
        <p:txBody>
          <a:bodyPr wrap="none" lIns="0" tIns="0" rIns="0" bIns="0" anchor="b">
            <a:spAutoFit/>
          </a:bodyPr>
          <a:lstStyle>
            <a:lvl1pPr marL="0" indent="0" algn="r">
              <a:lnSpc>
                <a:spcPct val="90000"/>
              </a:lnSpc>
              <a:spcBef>
                <a:spcPts val="0"/>
              </a:spcBef>
              <a:buFontTx/>
              <a:buNone/>
              <a:defRPr sz="1000" baseline="0"/>
            </a:lvl1pPr>
          </a:lstStyle>
          <a:p>
            <a:pPr lvl="0"/>
            <a:r>
              <a:rPr lang="en-US" dirty="0"/>
              <a:t>Click to edit source note</a:t>
            </a:r>
          </a:p>
        </p:txBody>
      </p:sp>
      <p:sp>
        <p:nvSpPr>
          <p:cNvPr id="8" name="Content Placeholder 2">
            <a:extLst>
              <a:ext uri="{FF2B5EF4-FFF2-40B4-BE49-F238E27FC236}">
                <a16:creationId xmlns:a16="http://schemas.microsoft.com/office/drawing/2014/main" id="{4731B572-A6BB-4ECD-AAF6-620BB46D792B}"/>
              </a:ext>
            </a:extLst>
          </p:cNvPr>
          <p:cNvSpPr>
            <a:spLocks noGrp="1"/>
          </p:cNvSpPr>
          <p:nvPr>
            <p:ph idx="1"/>
          </p:nvPr>
        </p:nvSpPr>
        <p:spPr>
          <a:xfrm>
            <a:off x="471604" y="1550989"/>
            <a:ext cx="11137693" cy="4529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89810742"/>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266700" y="6267449"/>
            <a:ext cx="9194800" cy="501651"/>
          </a:xfrm>
        </p:spPr>
        <p:txBody>
          <a:bodyPr bIns="45720" anchor="b"/>
          <a:lstStyle>
            <a:lvl1pPr marL="0" indent="0">
              <a:lnSpc>
                <a:spcPct val="100000"/>
              </a:lnSpc>
              <a:spcBef>
                <a:spcPts val="0"/>
              </a:spcBef>
              <a:spcAft>
                <a:spcPts val="0"/>
              </a:spcAft>
              <a:buNone/>
              <a:defRPr sz="900"/>
            </a:lvl1pPr>
            <a:lvl2pPr marL="290498" indent="0">
              <a:buNone/>
              <a:defRPr sz="1200"/>
            </a:lvl2pPr>
            <a:lvl3pPr marL="577822" indent="0">
              <a:buNone/>
              <a:defRPr sz="1200"/>
            </a:lvl3pPr>
            <a:lvl4pPr marL="865145" indent="0">
              <a:buNone/>
              <a:defRPr sz="1200"/>
            </a:lvl4pPr>
            <a:lvl5pPr marL="1363595" indent="0">
              <a:buNone/>
              <a:defRPr sz="1200"/>
            </a:lvl5pPr>
          </a:lstStyle>
          <a:p>
            <a:pPr lvl="0"/>
            <a:r>
              <a:rPr lang="en-US" dirty="0"/>
              <a:t>Edit Footnote</a:t>
            </a:r>
          </a:p>
        </p:txBody>
      </p:sp>
      <p:sp>
        <p:nvSpPr>
          <p:cNvPr id="9" name="Rectangle 4">
            <a:extLst>
              <a:ext uri="{FF2B5EF4-FFF2-40B4-BE49-F238E27FC236}">
                <a16:creationId xmlns:a16="http://schemas.microsoft.com/office/drawing/2014/main" id="{A4B8E535-14ED-431E-8BED-3159F6A95305}"/>
              </a:ext>
            </a:extLst>
          </p:cNvPr>
          <p:cNvSpPr>
            <a:spLocks noGrp="1" noChangeArrowheads="1"/>
          </p:cNvSpPr>
          <p:nvPr>
            <p:ph type="title"/>
          </p:nvPr>
        </p:nvSpPr>
        <p:spPr bwMode="auto">
          <a:xfrm>
            <a:off x="266703" y="10883"/>
            <a:ext cx="11658599"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vert="horz" wrap="square" lIns="23444" tIns="23444" rIns="23444" bIns="23444" numCol="1" anchor="ctr" anchorCtr="0" compatLnSpc="1">
            <a:prstTxWarp prst="textNoShape">
              <a:avLst/>
            </a:prstTxWarp>
          </a:bodyPr>
          <a:lstStyle/>
          <a:p>
            <a:pPr lvl="0"/>
            <a:r>
              <a:rPr lang="en-US" altLang="en-US" dirty="0"/>
              <a:t>Click to edit Master title style</a:t>
            </a:r>
          </a:p>
        </p:txBody>
      </p:sp>
      <p:sp>
        <p:nvSpPr>
          <p:cNvPr id="11" name="Slide Number Placeholder 6">
            <a:extLst>
              <a:ext uri="{FF2B5EF4-FFF2-40B4-BE49-F238E27FC236}">
                <a16:creationId xmlns:a16="http://schemas.microsoft.com/office/drawing/2014/main" id="{983B383C-0745-43CE-B134-42B739AB6CF8}"/>
              </a:ext>
            </a:extLst>
          </p:cNvPr>
          <p:cNvSpPr>
            <a:spLocks noGrp="1"/>
          </p:cNvSpPr>
          <p:nvPr>
            <p:ph type="sldNum" sz="quarter" idx="4"/>
          </p:nvPr>
        </p:nvSpPr>
        <p:spPr>
          <a:xfrm>
            <a:off x="11793893" y="6486470"/>
            <a:ext cx="398107" cy="369332"/>
          </a:xfrm>
          <a:prstGeom prst="rect">
            <a:avLst/>
          </a:prstGeom>
        </p:spPr>
        <p:txBody>
          <a:bodyPr vert="horz" wrap="square" lIns="91440" tIns="45720" rIns="91440" bIns="45720" numCol="1" anchor="b" anchorCtr="0" compatLnSpc="1">
            <a:prstTxWarp prst="textNoShape">
              <a:avLst/>
            </a:prstTxWarp>
          </a:bodyPr>
          <a:lstStyle>
            <a:lvl1pPr algn="r" defTabSz="457178">
              <a:defRPr sz="900" b="1" baseline="0" smtClean="0">
                <a:solidFill>
                  <a:schemeClr val="tx1"/>
                </a:solidFill>
                <a:latin typeface="+mj-lt"/>
                <a:ea typeface="ＭＳ Ｐゴシック" charset="0"/>
                <a:cs typeface="+mn-cs"/>
              </a:defRPr>
            </a:lvl1pPr>
          </a:lstStyle>
          <a:p>
            <a:pPr>
              <a:defRPr/>
            </a:pPr>
            <a:fld id="{6B204B07-C19F-4752-8E5A-A15CAE84AC36}" type="slidenum">
              <a:rPr lang="en-US" smtClean="0"/>
              <a:pPr>
                <a:defRPr/>
              </a:pPr>
              <a:t>‹#›</a:t>
            </a:fld>
            <a:endParaRPr lang="en-US" dirty="0"/>
          </a:p>
        </p:txBody>
      </p:sp>
      <p:sp>
        <p:nvSpPr>
          <p:cNvPr id="6" name="Content Placeholder 5">
            <a:extLst>
              <a:ext uri="{FF2B5EF4-FFF2-40B4-BE49-F238E27FC236}">
                <a16:creationId xmlns:a16="http://schemas.microsoft.com/office/drawing/2014/main" id="{1C7EFEBF-EEC4-405C-B2E9-152ED1B507CC}"/>
              </a:ext>
            </a:extLst>
          </p:cNvPr>
          <p:cNvSpPr>
            <a:spLocks noGrp="1"/>
          </p:cNvSpPr>
          <p:nvPr>
            <p:ph sz="quarter" idx="13"/>
          </p:nvPr>
        </p:nvSpPr>
        <p:spPr>
          <a:xfrm>
            <a:off x="266703" y="1117600"/>
            <a:ext cx="11658599" cy="5129504"/>
          </a:xfrm>
        </p:spPr>
        <p:txBody>
          <a:bodyPr/>
          <a:lstStyle>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62316"/>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Obj">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6286025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313267"/>
            <a:ext cx="10962696" cy="1155700"/>
          </a:xfrm>
        </p:spPr>
        <p:txBody>
          <a:bodyPr/>
          <a:lstStyle>
            <a:lvl1pPr>
              <a:defRPr>
                <a:solidFill>
                  <a:schemeClr val="accent1">
                    <a:lumMod val="75000"/>
                  </a:schemeClr>
                </a:solidFill>
                <a:effectLst>
                  <a:outerShdw blurRad="38100" dist="38100" dir="2700000" algn="tl">
                    <a:srgbClr val="000000">
                      <a:alpha val="43137"/>
                    </a:srgbClr>
                  </a:outerShdw>
                </a:effectLst>
              </a:defRPr>
            </a:lvl1pPr>
          </a:lstStyle>
          <a:p>
            <a:r>
              <a:rPr lang="en-US"/>
              <a:t>&lt;2-column&gt;</a:t>
            </a:r>
            <a:endParaRPr lang="en-US" dirty="0"/>
          </a:p>
        </p:txBody>
      </p:sp>
      <p:sp>
        <p:nvSpPr>
          <p:cNvPr id="12" name="Content Placeholder 2"/>
          <p:cNvSpPr>
            <a:spLocks noGrp="1"/>
          </p:cNvSpPr>
          <p:nvPr>
            <p:ph idx="13"/>
          </p:nvPr>
        </p:nvSpPr>
        <p:spPr>
          <a:xfrm>
            <a:off x="619545" y="1598086"/>
            <a:ext cx="5276019" cy="4482044"/>
          </a:xfrm>
          <a:prstGeom prst="rect">
            <a:avLst/>
          </a:prstGeom>
        </p:spPr>
        <p:txBody>
          <a:bodyPr/>
          <a:lstStyle>
            <a:lvl1pPr>
              <a:spcBef>
                <a:spcPts val="1200"/>
              </a:spcBef>
              <a:defRPr/>
            </a:lvl1pPr>
            <a:lvl2pPr marL="460412" indent="-233383">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
          </p:nvPr>
        </p:nvSpPr>
        <p:spPr>
          <a:xfrm>
            <a:off x="6307017" y="1598086"/>
            <a:ext cx="5276019" cy="4482044"/>
          </a:xfrm>
          <a:prstGeom prst="rect">
            <a:avLst/>
          </a:prstGeom>
        </p:spPr>
        <p:txBody>
          <a:bodyPr/>
          <a:lstStyle>
            <a:lvl1pPr>
              <a:spcBef>
                <a:spcPts val="1200"/>
              </a:spcBef>
              <a:defRPr/>
            </a:lvl1pPr>
            <a:lvl2pPr marL="460412" indent="-233383">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0"/>
          <p:cNvSpPr>
            <a:spLocks noGrp="1"/>
          </p:cNvSpPr>
          <p:nvPr>
            <p:ph type="body" sz="quarter" idx="14" hasCustomPrompt="1"/>
          </p:nvPr>
        </p:nvSpPr>
        <p:spPr>
          <a:xfrm>
            <a:off x="0" y="6608840"/>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Click to add footnote. Do not use “footer” placeholder at left: for sensitivity labeling only.</a:t>
            </a:r>
          </a:p>
        </p:txBody>
      </p:sp>
      <p:sp>
        <p:nvSpPr>
          <p:cNvPr id="10" name="Text Placeholder 10"/>
          <p:cNvSpPr>
            <a:spLocks noGrp="1"/>
          </p:cNvSpPr>
          <p:nvPr>
            <p:ph type="body" sz="quarter" idx="15" hasCustomPrompt="1"/>
          </p:nvPr>
        </p:nvSpPr>
        <p:spPr>
          <a:xfrm>
            <a:off x="10469641" y="2"/>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11534769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521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7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5577" y="1521595"/>
            <a:ext cx="11275439" cy="4604996"/>
          </a:xfrm>
        </p:spPr>
        <p:txBody>
          <a:bodyPr>
            <a:noAutofit/>
          </a:bodyPr>
          <a:lstStyle>
            <a:lvl1pPr>
              <a:spcBef>
                <a:spcPts val="1600"/>
              </a:spcBef>
              <a:defRPr/>
            </a:lvl1pPr>
            <a:lvl2pPr>
              <a:spcBef>
                <a:spcPts val="400"/>
              </a:spcBef>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475575" y="351927"/>
            <a:ext cx="11290604" cy="758932"/>
          </a:xfrm>
        </p:spPr>
        <p:txBody>
          <a:bodyPr anchor="b">
            <a:noAutofit/>
          </a:bodyPr>
          <a:lstStyle>
            <a:lvl1pPr>
              <a:defRPr sz="3733" cap="none" baseline="0"/>
            </a:lvl1pPr>
          </a:lstStyle>
          <a:p>
            <a:r>
              <a:rPr lang="en-US" dirty="0"/>
              <a:t>Click to edit Master title style</a:t>
            </a:r>
          </a:p>
        </p:txBody>
      </p:sp>
      <p:sp>
        <p:nvSpPr>
          <p:cNvPr id="11" name="Footer Placeholder 1">
            <a:extLst>
              <a:ext uri="{FF2B5EF4-FFF2-40B4-BE49-F238E27FC236}">
                <a16:creationId xmlns:a16="http://schemas.microsoft.com/office/drawing/2014/main" id="{3F20E334-D571-4C05-BE93-927E95CE7776}"/>
              </a:ext>
            </a:extLst>
          </p:cNvPr>
          <p:cNvSpPr>
            <a:spLocks noGrp="1"/>
          </p:cNvSpPr>
          <p:nvPr>
            <p:ph type="ftr" sz="quarter" idx="3"/>
          </p:nvPr>
        </p:nvSpPr>
        <p:spPr>
          <a:xfrm>
            <a:off x="9715501" y="6450859"/>
            <a:ext cx="2279163" cy="366183"/>
          </a:xfrm>
          <a:prstGeom prst="rect">
            <a:avLst/>
          </a:prstGeom>
        </p:spPr>
        <p:txBody>
          <a:bodyPr vert="horz" lIns="91440" tIns="45720" rIns="0" bIns="45720" rtlCol="0" anchor="b"/>
          <a:lstStyle>
            <a:lvl1pPr algn="r">
              <a:defRPr sz="1067">
                <a:solidFill>
                  <a:schemeClr val="tx1"/>
                </a:solidFill>
                <a:latin typeface="Arial" panose="020B0604020202020204" pitchFamily="34" charset="0"/>
                <a:cs typeface="Arial" panose="020B0604020202020204" pitchFamily="34" charset="0"/>
              </a:defRPr>
            </a:lvl1pPr>
          </a:lstStyle>
          <a:p>
            <a:r>
              <a:rPr lang="en-US" dirty="0"/>
              <a:t>Schmid P, et al. IMpassion130 </a:t>
            </a:r>
            <a:br>
              <a:rPr lang="en-US" dirty="0"/>
            </a:br>
            <a:r>
              <a:rPr lang="en-US" dirty="0"/>
              <a:t>ESMO 2018 (LBA1_PR)</a:t>
            </a:r>
            <a:r>
              <a:rPr lang="pt-BR" dirty="0"/>
              <a:t> http://bit.ly/2DMhayg</a:t>
            </a:r>
            <a:endParaRPr lang="en-US" dirty="0"/>
          </a:p>
        </p:txBody>
      </p:sp>
    </p:spTree>
    <p:extLst>
      <p:ext uri="{BB962C8B-B14F-4D97-AF65-F5344CB8AC3E}">
        <p14:creationId xmlns:p14="http://schemas.microsoft.com/office/powerpoint/2010/main" val="119583939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Text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19" y="313267"/>
            <a:ext cx="10979149" cy="1155700"/>
          </a:xfrm>
        </p:spPr>
        <p:txBody>
          <a:bodyPr anchor="ctr">
            <a:normAutofit/>
          </a:bodyPr>
          <a:lstStyle>
            <a:lvl1pPr>
              <a:defRPr sz="4267" b="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dirty="0"/>
              <a:t>&lt;Slide title&gt;</a:t>
            </a:r>
          </a:p>
        </p:txBody>
      </p:sp>
      <p:sp>
        <p:nvSpPr>
          <p:cNvPr id="3" name="Content Placeholder 2"/>
          <p:cNvSpPr>
            <a:spLocks noGrp="1"/>
          </p:cNvSpPr>
          <p:nvPr>
            <p:ph idx="1"/>
          </p:nvPr>
        </p:nvSpPr>
        <p:spPr>
          <a:xfrm>
            <a:off x="611719" y="1598086"/>
            <a:ext cx="10979149" cy="4482044"/>
          </a:xfrm>
          <a:prstGeom prst="rect">
            <a:avLst/>
          </a:prstGeom>
        </p:spPr>
        <p:txBody>
          <a:bodyPr>
            <a:normAutofit/>
          </a:bodyPr>
          <a:lstStyle>
            <a:lvl1pPr>
              <a:lnSpc>
                <a:spcPct val="100000"/>
              </a:lnSpc>
              <a:spcBef>
                <a:spcPts val="0"/>
              </a:spcBef>
              <a:buClr>
                <a:schemeClr val="accent1">
                  <a:lumMod val="75000"/>
                </a:schemeClr>
              </a:buClr>
              <a:defRPr sz="3200">
                <a:solidFill>
                  <a:schemeClr val="tx1"/>
                </a:solidFill>
                <a:latin typeface="Arial" panose="020B0604020202020204" pitchFamily="34" charset="0"/>
                <a:cs typeface="Arial" panose="020B0604020202020204" pitchFamily="34" charset="0"/>
              </a:defRPr>
            </a:lvl1pPr>
            <a:lvl2pPr marL="829014" indent="-219445">
              <a:lnSpc>
                <a:spcPct val="100000"/>
              </a:lnSpc>
              <a:spcBef>
                <a:spcPts val="0"/>
              </a:spcBef>
              <a:buClr>
                <a:schemeClr val="accent1">
                  <a:lumMod val="75000"/>
                </a:schemeClr>
              </a:buClr>
              <a:buSzPct val="100000"/>
              <a:buFont typeface="Arial Narrow" panose="020B0606020202030204" pitchFamily="34" charset="0"/>
              <a:buChar char="–"/>
              <a:defRPr sz="2667">
                <a:solidFill>
                  <a:schemeClr val="tx1"/>
                </a:solidFill>
                <a:latin typeface="Arial" panose="020B0604020202020204" pitchFamily="34" charset="0"/>
                <a:cs typeface="Arial" panose="020B0604020202020204" pitchFamily="34" charset="0"/>
              </a:defRPr>
            </a:lvl2pPr>
            <a:lvl3pPr marL="1377628" indent="-158488">
              <a:lnSpc>
                <a:spcPct val="100000"/>
              </a:lnSpc>
              <a:spcBef>
                <a:spcPts val="0"/>
              </a:spcBef>
              <a:buClr>
                <a:schemeClr val="accent1">
                  <a:lumMod val="75000"/>
                </a:schemeClr>
              </a:buClr>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828709" indent="-156625">
              <a:lnSpc>
                <a:spcPct val="100000"/>
              </a:lnSpc>
              <a:spcBef>
                <a:spcPts val="0"/>
              </a:spcBef>
              <a:buClr>
                <a:schemeClr val="accent1">
                  <a:lumMod val="75000"/>
                </a:schemeClr>
              </a:buClr>
              <a:buSzPct val="100000"/>
              <a:tabLst/>
              <a:defRPr sz="2133">
                <a:solidFill>
                  <a:schemeClr val="tx1"/>
                </a:solidFill>
                <a:latin typeface="Arial" panose="020B0604020202020204" pitchFamily="34" charset="0"/>
                <a:cs typeface="Arial" panose="020B0604020202020204" pitchFamily="34" charset="0"/>
              </a:defRPr>
            </a:lvl4pPr>
            <a:lvl5pPr marL="2438278">
              <a:lnSpc>
                <a:spcPct val="100000"/>
              </a:lnSpc>
              <a:spcBef>
                <a:spcPts val="0"/>
              </a:spcBef>
              <a:buClr>
                <a:schemeClr val="accent1">
                  <a:lumMod val="75000"/>
                </a:schemeClr>
              </a:buClr>
              <a:defRPr sz="2133">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0"/>
          <p:cNvSpPr>
            <a:spLocks noGrp="1"/>
          </p:cNvSpPr>
          <p:nvPr>
            <p:ph type="body" sz="quarter" idx="13" hasCustomPrompt="1"/>
          </p:nvPr>
        </p:nvSpPr>
        <p:spPr>
          <a:xfrm>
            <a:off x="0" y="6608840"/>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Click to add footnote. Do not use “footer” placeholder at left: for sensitivity labeling only.</a:t>
            </a:r>
          </a:p>
        </p:txBody>
      </p:sp>
      <p:sp>
        <p:nvSpPr>
          <p:cNvPr id="8" name="Text Placeholder 10"/>
          <p:cNvSpPr>
            <a:spLocks noGrp="1"/>
          </p:cNvSpPr>
          <p:nvPr>
            <p:ph type="body" sz="quarter" idx="14" hasCustomPrompt="1"/>
          </p:nvPr>
        </p:nvSpPr>
        <p:spPr>
          <a:xfrm>
            <a:off x="10469641" y="2"/>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32" indent="0">
              <a:spcBef>
                <a:spcPts val="0"/>
              </a:spcBef>
              <a:buNone/>
              <a:defRPr sz="1200"/>
            </a:lvl2pPr>
            <a:lvl3pPr marL="460412" indent="0">
              <a:spcBef>
                <a:spcPts val="0"/>
              </a:spcBef>
              <a:buNone/>
              <a:defRPr sz="1200"/>
            </a:lvl3pPr>
            <a:lvl4pPr marL="687444" indent="0">
              <a:spcBef>
                <a:spcPts val="0"/>
              </a:spcBef>
              <a:buNone/>
              <a:defRPr sz="1200"/>
            </a:lvl4pPr>
            <a:lvl5pPr marL="914476"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186016695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8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55600" y="1499640"/>
            <a:ext cx="10742400" cy="4681421"/>
          </a:xfrm>
        </p:spPr>
        <p:txBody>
          <a:bodyPr>
            <a:noAutofit/>
          </a:bodyPr>
          <a:lstStyle>
            <a:lvl1pPr marL="304784" indent="-304784">
              <a:buSzPct val="100000"/>
              <a:buFont typeface="Wingdings" panose="05000000000000000000" pitchFamily="2" charset="2"/>
              <a:buChar char="§"/>
              <a:defRPr/>
            </a:lvl1pPr>
            <a:lvl2pPr>
              <a:spcAft>
                <a:spcPts val="0"/>
              </a:spcAft>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355599" y="242907"/>
            <a:ext cx="11412780" cy="553999"/>
          </a:xfrm>
        </p:spPr>
        <p:txBody>
          <a:bodyPr anchor="b">
            <a:noAutofit/>
          </a:bodyPr>
          <a:lstStyle>
            <a:lvl1pPr>
              <a:defRPr sz="3200" cap="none" baseline="0"/>
            </a:lvl1pPr>
          </a:lstStyle>
          <a:p>
            <a:r>
              <a:rPr lang="en-US" dirty="0"/>
              <a:t>Click to edit Master title style</a:t>
            </a:r>
          </a:p>
        </p:txBody>
      </p:sp>
      <p:sp>
        <p:nvSpPr>
          <p:cNvPr id="6" name="Slide Number Placeholder 5"/>
          <p:cNvSpPr>
            <a:spLocks noGrp="1"/>
          </p:cNvSpPr>
          <p:nvPr>
            <p:ph type="sldNum" sz="quarter" idx="14"/>
          </p:nvPr>
        </p:nvSpPr>
        <p:spPr/>
        <p:txBody>
          <a:bodyPr/>
          <a:lstStyle>
            <a:lvl1pPr>
              <a:defRPr/>
            </a:lvl1pPr>
          </a:lstStyle>
          <a:p>
            <a:pPr>
              <a:defRPr/>
            </a:pPr>
            <a:fld id="{08D83D96-D520-43E8-9FE3-99F474E31BD7}" type="slidenum">
              <a:rPr lang="en-US" altLang="en-US"/>
              <a:pPr>
                <a:defRPr/>
              </a:pPr>
              <a:t>‹#›</a:t>
            </a:fld>
            <a:endParaRPr lang="en-US" altLang="en-US" dirty="0"/>
          </a:p>
        </p:txBody>
      </p:sp>
      <p:sp>
        <p:nvSpPr>
          <p:cNvPr id="3" name="Text Placeholder 2">
            <a:extLst>
              <a:ext uri="{FF2B5EF4-FFF2-40B4-BE49-F238E27FC236}">
                <a16:creationId xmlns:a16="http://schemas.microsoft.com/office/drawing/2014/main" id="{3F5B49EF-5E87-4C50-B4A7-2764078B8C1D}"/>
              </a:ext>
            </a:extLst>
          </p:cNvPr>
          <p:cNvSpPr>
            <a:spLocks noGrp="1"/>
          </p:cNvSpPr>
          <p:nvPr>
            <p:ph type="body" sz="quarter" idx="15" hasCustomPrompt="1"/>
          </p:nvPr>
        </p:nvSpPr>
        <p:spPr>
          <a:xfrm>
            <a:off x="355602" y="6377214"/>
            <a:ext cx="9520865" cy="451404"/>
          </a:xfrm>
        </p:spPr>
        <p:txBody>
          <a:bodyPr lIns="0" tIns="0" rIns="0" bIns="0" anchor="b"/>
          <a:lstStyle>
            <a:lvl1pPr marL="0" indent="0">
              <a:spcBef>
                <a:spcPts val="0"/>
              </a:spcBef>
              <a:buNone/>
              <a:defRPr sz="933"/>
            </a:lvl1pPr>
            <a:lvl2pPr marL="304784" indent="0">
              <a:buNone/>
              <a:defRPr/>
            </a:lvl2pPr>
            <a:lvl3pPr marL="609570" indent="0">
              <a:buNone/>
              <a:defRPr/>
            </a:lvl3pPr>
            <a:lvl4pPr marL="1828709" indent="0">
              <a:buNone/>
              <a:defRPr/>
            </a:lvl4pPr>
            <a:lvl5pPr marL="2438278" indent="0">
              <a:buNone/>
              <a:defRPr/>
            </a:lvl5pPr>
          </a:lstStyle>
          <a:p>
            <a:pPr lvl="0"/>
            <a:r>
              <a:rPr lang="en-US" dirty="0"/>
              <a:t>Click to edit FN</a:t>
            </a:r>
          </a:p>
        </p:txBody>
      </p:sp>
    </p:spTree>
    <p:extLst>
      <p:ext uri="{BB962C8B-B14F-4D97-AF65-F5344CB8AC3E}">
        <p14:creationId xmlns:p14="http://schemas.microsoft.com/office/powerpoint/2010/main" val="198793731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633468"/>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1433059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31028" y="4856665"/>
            <a:ext cx="9805365" cy="848624"/>
          </a:xfrm>
        </p:spPr>
        <p:txBody>
          <a:bodyPr anchor="b" anchorCtr="0">
            <a:noAutofit/>
          </a:bodyPr>
          <a:lstStyle>
            <a:lvl1pPr algn="l">
              <a:defRPr sz="3200" b="0">
                <a:solidFill>
                  <a:schemeClr val="bg1"/>
                </a:solidFill>
                <a:effectLst/>
              </a:defRPr>
            </a:lvl1pPr>
          </a:lstStyle>
          <a:p>
            <a:r>
              <a:rPr lang="en-US" dirty="0"/>
              <a:t>Click to edit Master title style</a:t>
            </a:r>
            <a:endParaRPr lang="en-GB" dirty="0"/>
          </a:p>
        </p:txBody>
      </p:sp>
      <p:sp>
        <p:nvSpPr>
          <p:cNvPr id="3" name="Subtitle 2"/>
          <p:cNvSpPr>
            <a:spLocks noGrp="1"/>
          </p:cNvSpPr>
          <p:nvPr>
            <p:ph type="subTitle" idx="1"/>
          </p:nvPr>
        </p:nvSpPr>
        <p:spPr>
          <a:xfrm>
            <a:off x="1731028" y="5705347"/>
            <a:ext cx="9805365" cy="1011751"/>
          </a:xfrm>
        </p:spPr>
        <p:txBody>
          <a:bodyPr>
            <a:noAutofit/>
          </a:bodyPr>
          <a:lstStyle>
            <a:lvl1pPr marL="0" indent="0" algn="l">
              <a:buNone/>
              <a:defRPr sz="1800" b="1" cap="all" baseline="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57417226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38601"/>
            <a:ext cx="11582400" cy="1061049"/>
          </a:xfrm>
        </p:spPr>
        <p:txBody>
          <a:bodyPr/>
          <a:lstStyle>
            <a:lvl1pPr>
              <a:defRPr>
                <a:solidFill>
                  <a:schemeClr val="bg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4207900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27" y="2531669"/>
            <a:ext cx="9816868" cy="1362075"/>
          </a:xfrm>
        </p:spPr>
        <p:txBody>
          <a:bodyPr anchor="b" anchorCtr="0"/>
          <a:lstStyle>
            <a:lvl1pPr marL="0" algn="l" defTabSz="914377" rtl="0" eaLnBrk="1" latinLnBrk="0" hangingPunct="1">
              <a:spcBef>
                <a:spcPct val="0"/>
              </a:spcBef>
              <a:buNone/>
              <a:defRPr lang="en-GB" sz="3200"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8" y="3893801"/>
            <a:ext cx="9805365" cy="1011751"/>
          </a:xfrm>
        </p:spPr>
        <p:txBody>
          <a:bodyPr>
            <a:noAutofit/>
          </a:bodyPr>
          <a:lstStyle>
            <a:lvl1pPr marL="0" indent="0" algn="l">
              <a:buNone/>
              <a:defRPr sz="1800" b="1" cap="all" baseline="0">
                <a:solidFill>
                  <a:schemeClr val="bg1"/>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255397150"/>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2904082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9939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4523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0.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21209714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08547169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9529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Title Only - Cancer Immunotherap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6" name="Text Placeholder 4"/>
          <p:cNvSpPr>
            <a:spLocks noGrp="1"/>
          </p:cNvSpPr>
          <p:nvPr>
            <p:ph type="body" sz="quarter" idx="11" hasCustomPrompt="1"/>
          </p:nvPr>
        </p:nvSpPr>
        <p:spPr>
          <a:xfrm>
            <a:off x="10244074" y="6539012"/>
            <a:ext cx="1484381" cy="153888"/>
          </a:xfrm>
        </p:spPr>
        <p:txBody>
          <a:bodyPr wrap="none" lIns="0" tIns="0" rIns="0" bIns="0" anchor="b">
            <a:spAutoFit/>
          </a:bodyPr>
          <a:lstStyle>
            <a:lvl1pPr marL="0" indent="0" algn="r">
              <a:spcBef>
                <a:spcPts val="0"/>
              </a:spcBef>
              <a:buFontTx/>
              <a:buNone/>
              <a:defRPr sz="1000" baseline="0"/>
            </a:lvl1pPr>
          </a:lstStyle>
          <a:p>
            <a:pPr lvl="0"/>
            <a:r>
              <a:rPr lang="en-US" dirty="0"/>
              <a:t>Click to edit source note</a:t>
            </a:r>
          </a:p>
        </p:txBody>
      </p:sp>
      <p:sp>
        <p:nvSpPr>
          <p:cNvPr id="7" name="Text Placeholder 4"/>
          <p:cNvSpPr>
            <a:spLocks noGrp="1"/>
          </p:cNvSpPr>
          <p:nvPr>
            <p:ph type="body" sz="quarter" idx="10" hasCustomPrompt="1"/>
          </p:nvPr>
        </p:nvSpPr>
        <p:spPr>
          <a:xfrm>
            <a:off x="463551" y="6539012"/>
            <a:ext cx="1309655" cy="153888"/>
          </a:xfrm>
        </p:spPr>
        <p:txBody>
          <a:bodyPr wrap="none" lIns="0" tIns="0" rIns="0" bIns="0" anchor="b">
            <a:spAutoFit/>
          </a:bodyPr>
          <a:lstStyle>
            <a:lvl1pPr marL="0" indent="0">
              <a:spcBef>
                <a:spcPts val="0"/>
              </a:spcBef>
              <a:buFontTx/>
              <a:buNone/>
              <a:defRPr sz="1000"/>
            </a:lvl1pPr>
          </a:lstStyle>
          <a:p>
            <a:pPr lvl="0"/>
            <a:r>
              <a:rPr lang="en-US" dirty="0"/>
              <a:t>Click to edit Footnote</a:t>
            </a:r>
          </a:p>
        </p:txBody>
      </p:sp>
    </p:spTree>
    <p:extLst>
      <p:ext uri="{BB962C8B-B14F-4D97-AF65-F5344CB8AC3E}">
        <p14:creationId xmlns:p14="http://schemas.microsoft.com/office/powerpoint/2010/main" val="918297388"/>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LBU Callout w reference">
    <p:spTree>
      <p:nvGrpSpPr>
        <p:cNvPr id="1" name=""/>
        <p:cNvGrpSpPr/>
        <p:nvPr/>
      </p:nvGrpSpPr>
      <p:grpSpPr>
        <a:xfrm>
          <a:off x="0" y="0"/>
          <a:ext cx="0" cy="0"/>
          <a:chOff x="0" y="0"/>
          <a:chExt cx="0" cy="0"/>
        </a:xfrm>
      </p:grpSpPr>
      <p:sp>
        <p:nvSpPr>
          <p:cNvPr id="8" name="Text Placeholder 3"/>
          <p:cNvSpPr>
            <a:spLocks noGrp="1"/>
          </p:cNvSpPr>
          <p:nvPr>
            <p:ph type="body" sz="quarter" idx="14" hasCustomPrompt="1"/>
          </p:nvPr>
        </p:nvSpPr>
        <p:spPr>
          <a:xfrm>
            <a:off x="2" y="6400801"/>
            <a:ext cx="12191999" cy="278332"/>
          </a:xfrm>
          <a:noFill/>
        </p:spPr>
        <p:txBody>
          <a:bodyPr wrap="square" lIns="180000" tIns="36000" rIns="180000" bIns="72000" anchor="b" anchorCtr="0">
            <a:spAutoFit/>
          </a:bodyPr>
          <a:lstStyle>
            <a:lvl1pPr>
              <a:lnSpc>
                <a:spcPct val="100000"/>
              </a:lnSpc>
              <a:spcAft>
                <a:spcPts val="0"/>
              </a:spcAft>
              <a:defRPr sz="1100" b="0" i="0"/>
            </a:lvl1pPr>
          </a:lstStyle>
          <a:p>
            <a:pPr lvl="0"/>
            <a:r>
              <a:rPr lang="en-US"/>
              <a:t>Reference</a:t>
            </a:r>
          </a:p>
        </p:txBody>
      </p:sp>
      <p:sp>
        <p:nvSpPr>
          <p:cNvPr id="4" name="Text Placeholder 3"/>
          <p:cNvSpPr>
            <a:spLocks noGrp="1"/>
          </p:cNvSpPr>
          <p:nvPr>
            <p:ph type="body" sz="quarter" idx="11" hasCustomPrompt="1"/>
          </p:nvPr>
        </p:nvSpPr>
        <p:spPr>
          <a:xfrm>
            <a:off x="2" y="1081909"/>
            <a:ext cx="12191999" cy="453183"/>
          </a:xfrm>
          <a:prstGeom prst="rect">
            <a:avLst/>
          </a:prstGeom>
          <a:solidFill>
            <a:schemeClr val="accent2"/>
          </a:solidFill>
        </p:spPr>
        <p:txBody>
          <a:bodyPr wrap="square" lIns="360000" tIns="72000" rIns="360000" bIns="72000">
            <a:spAutoFit/>
          </a:bodyPr>
          <a:lstStyle>
            <a:lvl1pPr algn="ctr">
              <a:lnSpc>
                <a:spcPct val="100000"/>
              </a:lnSpc>
              <a:defRPr sz="2000" b="1" cap="none" baseline="0">
                <a:solidFill>
                  <a:schemeClr val="bg1"/>
                </a:solidFill>
                <a:latin typeface="Franklin Gothic Book" panose="020B0503020102020204" pitchFamily="34" charset="0"/>
              </a:defRPr>
            </a:lvl1pPr>
            <a:lvl2pPr>
              <a:defRPr cap="all" baseline="0">
                <a:solidFill>
                  <a:schemeClr val="bg2">
                    <a:lumMod val="50000"/>
                  </a:schemeClr>
                </a:solidFill>
                <a:latin typeface="Montserrat SemiBold" panose="00000700000000000000" pitchFamily="50" charset="0"/>
              </a:defRPr>
            </a:lvl2pPr>
            <a:lvl3pPr>
              <a:defRPr cap="all" baseline="0">
                <a:solidFill>
                  <a:schemeClr val="bg2">
                    <a:lumMod val="50000"/>
                  </a:schemeClr>
                </a:solidFill>
                <a:latin typeface="Montserrat SemiBold" panose="00000700000000000000" pitchFamily="50" charset="0"/>
              </a:defRPr>
            </a:lvl3pPr>
            <a:lvl4pPr>
              <a:defRPr cap="all" baseline="0">
                <a:solidFill>
                  <a:schemeClr val="bg2">
                    <a:lumMod val="50000"/>
                  </a:schemeClr>
                </a:solidFill>
                <a:latin typeface="Montserrat SemiBold" panose="00000700000000000000" pitchFamily="50" charset="0"/>
              </a:defRPr>
            </a:lvl4pPr>
            <a:lvl5pPr>
              <a:defRPr cap="all" baseline="0">
                <a:solidFill>
                  <a:schemeClr val="bg2">
                    <a:lumMod val="50000"/>
                  </a:schemeClr>
                </a:solidFill>
                <a:latin typeface="Montserrat SemiBold" panose="00000700000000000000" pitchFamily="50" charset="0"/>
              </a:defRPr>
            </a:lvl5pPr>
          </a:lstStyle>
          <a:p>
            <a:pPr lvl="0"/>
            <a:r>
              <a:rPr lang="en-US"/>
              <a:t>Callout</a:t>
            </a:r>
          </a:p>
        </p:txBody>
      </p:sp>
      <p:sp>
        <p:nvSpPr>
          <p:cNvPr id="6" name="Title 1"/>
          <p:cNvSpPr>
            <a:spLocks noGrp="1"/>
          </p:cNvSpPr>
          <p:nvPr>
            <p:ph type="title"/>
          </p:nvPr>
        </p:nvSpPr>
        <p:spPr>
          <a:xfrm>
            <a:off x="719669" y="132516"/>
            <a:ext cx="10752667" cy="828675"/>
          </a:xfrm>
          <a:prstGeom prst="rect">
            <a:avLst/>
          </a:prstGeom>
        </p:spPr>
        <p:txBody>
          <a:bodyPr lIns="0" tIns="0" rIns="0" bIns="0" anchor="ctr" anchorCtr="0">
            <a:normAutofit/>
          </a:bodyPr>
          <a:lstStyle>
            <a:lvl1pPr>
              <a:lnSpc>
                <a:spcPct val="90000"/>
              </a:lnSpc>
              <a:defRPr b="0" i="0">
                <a:latin typeface="Roboto Cn" panose="02000000000000000000" pitchFamily="2" charset="0"/>
              </a:defRPr>
            </a:lvl1pPr>
          </a:lstStyle>
          <a:p>
            <a:r>
              <a:rPr lang="en-US"/>
              <a:t>Click to edit Master title style</a:t>
            </a:r>
          </a:p>
        </p:txBody>
      </p:sp>
      <p:sp>
        <p:nvSpPr>
          <p:cNvPr id="23" name="TextBox 22">
            <a:extLst>
              <a:ext uri="{FF2B5EF4-FFF2-40B4-BE49-F238E27FC236}">
                <a16:creationId xmlns:a16="http://schemas.microsoft.com/office/drawing/2014/main" id="{42B5DE8E-0607-4B8B-B18E-15DABF9FF8AB}"/>
              </a:ext>
            </a:extLst>
          </p:cNvPr>
          <p:cNvSpPr txBox="1"/>
          <p:nvPr userDrawn="1"/>
        </p:nvSpPr>
        <p:spPr>
          <a:xfrm>
            <a:off x="2022273" y="6661794"/>
            <a:ext cx="8147457" cy="196208"/>
          </a:xfrm>
          <a:prstGeom prst="rect">
            <a:avLst/>
          </a:prstGeom>
          <a:noFill/>
        </p:spPr>
        <p:txBody>
          <a:bodyPr wrap="square" rtlCol="0">
            <a:spAutoFit/>
          </a:bodyPr>
          <a:lstStyle>
            <a:defPPr>
              <a:defRPr lang="de-DE"/>
            </a:defPPr>
            <a:lvl1pPr marL="0" marR="0" lvl="0" indent="0" algn="ctr" defTabSz="914400" latinLnBrk="0">
              <a:lnSpc>
                <a:spcPct val="100000"/>
              </a:lnSpc>
              <a:buClrTx/>
              <a:buSzTx/>
              <a:buFontTx/>
              <a:buNone/>
              <a:tabLst/>
              <a:defRPr kumimoji="0" sz="900" b="0" i="0" u="none" strike="noStrike" cap="none" normalizeH="0" baseline="0">
                <a:ln>
                  <a:noFill/>
                </a:ln>
                <a:solidFill>
                  <a:schemeClr val="accent6"/>
                </a:solidFill>
                <a:effectLst/>
                <a:latin typeface="+mj-lt"/>
                <a:cs typeface="Segoe UI" panose="020B0502040204020203" pitchFamily="34" charset="0"/>
              </a:defRPr>
            </a:lvl1pPr>
          </a:lstStyle>
          <a:p>
            <a:pPr lvl="0"/>
            <a:r>
              <a:rPr lang="en-US" altLang="en-US" sz="675">
                <a:solidFill>
                  <a:srgbClr val="7F7F7F"/>
                </a:solidFill>
                <a:latin typeface="Franklin Gothic Book" panose="020B0503020102020204" pitchFamily="34" charset="0"/>
              </a:rPr>
              <a:t>These materials are provided to you solely as an educational resource for your personal use. Any commercial use or distribution of these materials or any portion thereof is strictly prohibited.</a:t>
            </a:r>
          </a:p>
        </p:txBody>
      </p:sp>
    </p:spTree>
    <p:extLst>
      <p:ext uri="{BB962C8B-B14F-4D97-AF65-F5344CB8AC3E}">
        <p14:creationId xmlns:p14="http://schemas.microsoft.com/office/powerpoint/2010/main" val="1539117375"/>
      </p:ext>
    </p:extLst>
  </p:cSld>
  <p:clrMapOvr>
    <a:masterClrMapping/>
  </p:clrMapOvr>
  <p:extLst>
    <p:ext uri="{DCECCB84-F9BA-43D5-87BE-67443E8EF086}">
      <p15:sldGuideLst xmlns:p15="http://schemas.microsoft.com/office/powerpoint/2012/main"/>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fld id="{BE33F7A0-71F0-446B-9DE8-6D75BE64EE0F}" type="slidenum">
              <a:rPr lang="en-US" smtClean="0"/>
              <a:pPr/>
              <a:t>‹#›</a:t>
            </a:fld>
            <a:endParaRPr lang="en-US" dirty="0"/>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7"/>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405022453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cxnSp>
        <p:nvCxnSpPr>
          <p:cNvPr id="7" name="Straight Connector 6">
            <a:extLst>
              <a:ext uri="{FF2B5EF4-FFF2-40B4-BE49-F238E27FC236}">
                <a16:creationId xmlns:a16="http://schemas.microsoft.com/office/drawing/2014/main" id="{F3EF4D82-83BC-27BF-8371-55E26F614B93}"/>
              </a:ext>
            </a:extLst>
          </p:cNvPr>
          <p:cNvCxnSpPr/>
          <p:nvPr userDrawn="1"/>
        </p:nvCxnSpPr>
        <p:spPr>
          <a:xfrm flipV="1">
            <a:off x="371475" y="3587751"/>
            <a:ext cx="11443744" cy="0"/>
          </a:xfrm>
          <a:prstGeom prst="line">
            <a:avLst/>
          </a:prstGeom>
          <a:ln w="31750">
            <a:gradFill>
              <a:gsLst>
                <a:gs pos="0">
                  <a:schemeClr val="accent1"/>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445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34740631"/>
      </p:ext>
    </p:extLst>
  </p:cSld>
  <p:clrMapOvr>
    <a:masterClrMapping/>
  </p:clrMapOvr>
  <p:hf hdr="0" ftr="0" dt="0"/>
</p:sldLayout>
</file>

<file path=ppt/slideLayouts/slideLayout2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0904639"/>
      </p:ext>
    </p:extLst>
  </p:cSld>
  <p:clrMapOvr>
    <a:masterClrMapping/>
  </p:clrMapOvr>
  <p:hf hdr="0" ftr="0" dt="0"/>
</p:sldLayout>
</file>

<file path=ppt/slideLayouts/slideLayout2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8420873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7026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76169956"/>
      </p:ext>
    </p:extLst>
  </p:cSld>
  <p:clrMapOvr>
    <a:masterClrMapping/>
  </p:clrMapOvr>
  <p:hf hdr="0" ftr="0" dt="0"/>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64884649"/>
      </p:ext>
    </p:extLst>
  </p:cSld>
  <p:clrMapOvr>
    <a:masterClrMapping/>
  </p:clrMapOvr>
  <p:hf hdr="0" ftr="0" dt="0"/>
</p:sldLayout>
</file>

<file path=ppt/slideLayouts/slideLayout2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7/21/26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24558458"/>
      </p:ext>
    </p:extLst>
  </p:cSld>
  <p:clrMapOvr>
    <a:masterClrMapping/>
  </p:clrMapOvr>
  <p:hf hdr="0" ftr="0" dt="0"/>
</p:sldLayout>
</file>

<file path=ppt/slideLayouts/slideLayout2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33109554"/>
      </p:ext>
    </p:extLst>
  </p:cSld>
  <p:clrMapOvr>
    <a:masterClrMapping/>
  </p:clrMapOvr>
  <p:hf hdr="0" ftr="0" dt="0"/>
</p:sldLayout>
</file>

<file path=ppt/slideLayouts/slideLayout2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54081011"/>
      </p:ext>
    </p:extLst>
  </p:cSld>
  <p:clrMapOvr>
    <a:masterClrMapping/>
  </p:clrMapOvr>
  <p:hf hdr="0" ftr="0" dt="0"/>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90055803"/>
      </p:ext>
    </p:extLst>
  </p:cSld>
  <p:clrMapOvr>
    <a:masterClrMapping/>
  </p:clrMapOvr>
  <p:hf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73985894"/>
      </p:ext>
    </p:extLst>
  </p:cSld>
  <p:clrMapOvr>
    <a:masterClrMapping/>
  </p:clrMapOvr>
  <p:hf hdr="0" ftr="0" dt="0"/>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6781" y="1825625"/>
            <a:ext cx="11443744" cy="4351339"/>
          </a:xfrm>
        </p:spPr>
        <p:txBody>
          <a:bodyPr l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7"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
        <p:nvSpPr>
          <p:cNvPr id="9" name="TextBox 8"/>
          <p:cNvSpPr txBox="1"/>
          <p:nvPr userDrawn="1"/>
        </p:nvSpPr>
        <p:spPr>
          <a:xfrm>
            <a:off x="11820525" y="6288229"/>
            <a:ext cx="371475" cy="261611"/>
          </a:xfrm>
          <a:prstGeom prst="rect">
            <a:avLst/>
          </a:prstGeom>
          <a:noFill/>
        </p:spPr>
        <p:txBody>
          <a:bodyPr wrap="square" lIns="0" rIns="0" rtlCol="0" anchor="b">
            <a:noAutofit/>
          </a:bodyPr>
          <a:lstStyle/>
          <a:p>
            <a:pPr algn="ctr"/>
            <a:fld id="{8DE783E1-EC25-4136-8AC7-F5AA1CF9DDA9}" type="slidenum">
              <a:rPr lang="en-US" sz="1000" smtClean="0">
                <a:solidFill>
                  <a:schemeClr val="tx1">
                    <a:lumMod val="95000"/>
                    <a:lumOff val="5000"/>
                  </a:schemeClr>
                </a:solidFill>
              </a:rPr>
              <a:t>‹#›</a:t>
            </a:fld>
            <a:endParaRPr lang="en-US" sz="1000" dirty="0">
              <a:solidFill>
                <a:schemeClr val="tx1">
                  <a:lumMod val="95000"/>
                  <a:lumOff val="5000"/>
                </a:schemeClr>
              </a:solidFill>
            </a:endParaRPr>
          </a:p>
        </p:txBody>
      </p:sp>
    </p:spTree>
    <p:extLst>
      <p:ext uri="{BB962C8B-B14F-4D97-AF65-F5344CB8AC3E}">
        <p14:creationId xmlns:p14="http://schemas.microsoft.com/office/powerpoint/2010/main" val="299618482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6781" y="370279"/>
            <a:ext cx="11443744" cy="86321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76781" y="1825625"/>
            <a:ext cx="55080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12525" y="1825625"/>
            <a:ext cx="55080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6"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Tree>
    <p:extLst>
      <p:ext uri="{BB962C8B-B14F-4D97-AF65-F5344CB8AC3E}">
        <p14:creationId xmlns:p14="http://schemas.microsoft.com/office/powerpoint/2010/main" val="111038619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4"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Tree>
    <p:extLst>
      <p:ext uri="{BB962C8B-B14F-4D97-AF65-F5344CB8AC3E}">
        <p14:creationId xmlns:p14="http://schemas.microsoft.com/office/powerpoint/2010/main" val="40357907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45617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Autofit/>
          </a:bodyPr>
          <a:lstStyle>
            <a:lvl1pPr algn="ctr">
              <a:defRPr sz="5400"/>
            </a:lvl1pPr>
          </a:lstStyle>
          <a:p>
            <a:r>
              <a:rPr lang="en-US" dirty="0"/>
              <a:t>Click to edit Master title style</a:t>
            </a:r>
            <a:endParaRPr lang="en-GB" dirty="0"/>
          </a:p>
        </p:txBody>
      </p:sp>
      <p:sp>
        <p:nvSpPr>
          <p:cNvPr id="3" name="Subtitle 2"/>
          <p:cNvSpPr>
            <a:spLocks noGrp="1"/>
          </p:cNvSpPr>
          <p:nvPr>
            <p:ph type="subTitle" idx="1"/>
          </p:nvPr>
        </p:nvSpPr>
        <p:spPr>
          <a:xfrm>
            <a:off x="1524000" y="3694119"/>
            <a:ext cx="9144000" cy="1647143"/>
          </a:xfrm>
        </p:spPr>
        <p:txBody>
          <a:bodyPr>
            <a:noAutofit/>
          </a:bodyPr>
          <a:lstStyle>
            <a:lvl1pPr marL="0" indent="0" algn="ctr">
              <a:buNone/>
              <a:defRPr sz="28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en-GB" dirty="0"/>
          </a:p>
        </p:txBody>
      </p:sp>
      <p:cxnSp>
        <p:nvCxnSpPr>
          <p:cNvPr id="5" name="Straight Connector 4"/>
          <p:cNvCxnSpPr/>
          <p:nvPr userDrawn="1"/>
        </p:nvCxnSpPr>
        <p:spPr>
          <a:xfrm flipV="1">
            <a:off x="371475" y="3587751"/>
            <a:ext cx="11443744" cy="0"/>
          </a:xfrm>
          <a:prstGeom prst="line">
            <a:avLst/>
          </a:prstGeom>
          <a:ln w="31750">
            <a:gradFill>
              <a:gsLst>
                <a:gs pos="0">
                  <a:schemeClr val="accent1"/>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90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Holding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18714" r="29538"/>
          <a:stretch/>
        </p:blipFill>
        <p:spPr>
          <a:xfrm>
            <a:off x="6104323" y="2"/>
            <a:ext cx="6087679" cy="5721351"/>
          </a:xfrm>
          <a:prstGeom prst="rect">
            <a:avLst/>
          </a:prstGeom>
        </p:spPr>
      </p:pic>
      <p:pic>
        <p:nvPicPr>
          <p:cNvPr id="5" name="Picture 4"/>
          <p:cNvPicPr>
            <a:picLocks noChangeAspect="1"/>
          </p:cNvPicPr>
          <p:nvPr userDrawn="1"/>
        </p:nvPicPr>
        <p:blipFill>
          <a:blip r:embed="rId3"/>
          <a:stretch>
            <a:fillRect/>
          </a:stretch>
        </p:blipFill>
        <p:spPr>
          <a:xfrm>
            <a:off x="10307043" y="5790462"/>
            <a:ext cx="1530000" cy="978751"/>
          </a:xfrm>
          <a:prstGeom prst="rect">
            <a:avLst/>
          </a:prstGeom>
        </p:spPr>
      </p:pic>
      <p:sp>
        <p:nvSpPr>
          <p:cNvPr id="6" name="TextBox 5"/>
          <p:cNvSpPr txBox="1"/>
          <p:nvPr userDrawn="1"/>
        </p:nvSpPr>
        <p:spPr>
          <a:xfrm>
            <a:off x="378565" y="375388"/>
            <a:ext cx="4566828" cy="707886"/>
          </a:xfrm>
          <a:prstGeom prst="rect">
            <a:avLst/>
          </a:prstGeom>
          <a:noFill/>
        </p:spPr>
        <p:txBody>
          <a:bodyPr wrap="none" rtlCol="0">
            <a:spAutoFit/>
          </a:bodyPr>
          <a:lstStyle/>
          <a:p>
            <a:r>
              <a:rPr lang="en-GB" sz="2000" b="1" dirty="0">
                <a:solidFill>
                  <a:srgbClr val="82BC00"/>
                </a:solidFill>
              </a:rPr>
              <a:t>Official Sponsored Satellite Symposium</a:t>
            </a:r>
            <a:br>
              <a:rPr lang="en-GB" sz="2000" b="1" dirty="0">
                <a:solidFill>
                  <a:srgbClr val="82BC00"/>
                </a:solidFill>
              </a:rPr>
            </a:br>
            <a:r>
              <a:rPr lang="en-GB" sz="2000" b="1" dirty="0">
                <a:solidFill>
                  <a:srgbClr val="82BC00"/>
                </a:solidFill>
              </a:rPr>
              <a:t>@ European Cancer Congress #ECCO2017</a:t>
            </a:r>
          </a:p>
        </p:txBody>
      </p:sp>
      <p:sp>
        <p:nvSpPr>
          <p:cNvPr id="7" name="TextBox 6"/>
          <p:cNvSpPr txBox="1"/>
          <p:nvPr userDrawn="1"/>
        </p:nvSpPr>
        <p:spPr>
          <a:xfrm>
            <a:off x="378564" y="1483942"/>
            <a:ext cx="5717437" cy="2308324"/>
          </a:xfrm>
          <a:prstGeom prst="rect">
            <a:avLst/>
          </a:prstGeom>
          <a:noFill/>
        </p:spPr>
        <p:txBody>
          <a:bodyPr wrap="square" rtlCol="0">
            <a:spAutoFit/>
          </a:bodyPr>
          <a:lstStyle/>
          <a:p>
            <a:r>
              <a:rPr lang="en-GB" sz="3600" b="1" dirty="0">
                <a:solidFill>
                  <a:srgbClr val="58595B"/>
                </a:solidFill>
              </a:rPr>
              <a:t>The benefits of CDK4/6 inhibitors for patients with </a:t>
            </a:r>
            <a:r>
              <a:rPr lang="en-GB" sz="3600" b="1" dirty="0" err="1">
                <a:solidFill>
                  <a:srgbClr val="58595B"/>
                </a:solidFill>
              </a:rPr>
              <a:t>mBC</a:t>
            </a:r>
            <a:r>
              <a:rPr lang="en-GB" sz="3600" b="1" dirty="0">
                <a:solidFill>
                  <a:srgbClr val="58595B"/>
                </a:solidFill>
              </a:rPr>
              <a:t>: </a:t>
            </a:r>
            <a:br>
              <a:rPr lang="en-GB" sz="3600" dirty="0">
                <a:solidFill>
                  <a:srgbClr val="58595B"/>
                </a:solidFill>
              </a:rPr>
            </a:br>
            <a:r>
              <a:rPr lang="en-GB" sz="3600" dirty="0">
                <a:solidFill>
                  <a:srgbClr val="58595B"/>
                </a:solidFill>
              </a:rPr>
              <a:t>A molecular footprint</a:t>
            </a:r>
            <a:endParaRPr lang="en-GB" sz="3600" b="1" dirty="0">
              <a:solidFill>
                <a:srgbClr val="58595B"/>
              </a:solidFill>
            </a:endParaRPr>
          </a:p>
        </p:txBody>
      </p:sp>
      <p:cxnSp>
        <p:nvCxnSpPr>
          <p:cNvPr id="9" name="Straight Connector 8"/>
          <p:cNvCxnSpPr/>
          <p:nvPr userDrawn="1"/>
        </p:nvCxnSpPr>
        <p:spPr>
          <a:xfrm>
            <a:off x="2" y="3872439"/>
            <a:ext cx="557146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78566" y="3952612"/>
            <a:ext cx="5192897" cy="1569660"/>
          </a:xfrm>
          <a:prstGeom prst="rect">
            <a:avLst/>
          </a:prstGeom>
          <a:noFill/>
        </p:spPr>
        <p:txBody>
          <a:bodyPr wrap="square" rtlCol="0">
            <a:spAutoFit/>
          </a:bodyPr>
          <a:lstStyle/>
          <a:p>
            <a:r>
              <a:rPr lang="en-GB" sz="2400" b="1" dirty="0">
                <a:solidFill>
                  <a:schemeClr val="accent2"/>
                </a:solidFill>
              </a:rPr>
              <a:t>Peter </a:t>
            </a:r>
            <a:r>
              <a:rPr lang="en-GB" sz="2400" b="1" dirty="0" err="1">
                <a:solidFill>
                  <a:schemeClr val="accent2"/>
                </a:solidFill>
              </a:rPr>
              <a:t>Schmid</a:t>
            </a:r>
            <a:endParaRPr lang="en-GB" sz="2400" b="1" dirty="0">
              <a:solidFill>
                <a:schemeClr val="accent2"/>
              </a:solidFill>
            </a:endParaRPr>
          </a:p>
          <a:p>
            <a:r>
              <a:rPr lang="en-GB" sz="2400" dirty="0">
                <a:solidFill>
                  <a:schemeClr val="accent2"/>
                </a:solidFill>
              </a:rPr>
              <a:t>Centre Lead, Centre for Experimental Cancer Medicine, </a:t>
            </a:r>
            <a:r>
              <a:rPr lang="en-GB" sz="2400" dirty="0" err="1">
                <a:solidFill>
                  <a:schemeClr val="accent2"/>
                </a:solidFill>
              </a:rPr>
              <a:t>Barts</a:t>
            </a:r>
            <a:r>
              <a:rPr lang="en-GB" sz="2400" dirty="0">
                <a:solidFill>
                  <a:schemeClr val="accent2"/>
                </a:solidFill>
              </a:rPr>
              <a:t> Cancer Institute, </a:t>
            </a:r>
          </a:p>
          <a:p>
            <a:r>
              <a:rPr lang="en-GB" sz="2400" dirty="0">
                <a:solidFill>
                  <a:schemeClr val="accent2"/>
                </a:solidFill>
              </a:rPr>
              <a:t>London, UK</a:t>
            </a:r>
          </a:p>
        </p:txBody>
      </p:sp>
      <p:sp>
        <p:nvSpPr>
          <p:cNvPr id="14" name="Text Placeholder 13"/>
          <p:cNvSpPr>
            <a:spLocks noGrp="1"/>
          </p:cNvSpPr>
          <p:nvPr>
            <p:ph type="body" sz="quarter" idx="10" hasCustomPrompt="1"/>
          </p:nvPr>
        </p:nvSpPr>
        <p:spPr>
          <a:xfrm>
            <a:off x="378564" y="6281158"/>
            <a:ext cx="5717437" cy="307777"/>
          </a:xfrm>
        </p:spPr>
        <p:txBody>
          <a:bodyPr wrap="square" anchor="b">
            <a:spAutoFit/>
          </a:bodyPr>
          <a:lstStyle>
            <a:lvl1pPr marL="0" indent="0">
              <a:buNone/>
              <a:defRPr sz="1400"/>
            </a:lvl1pPr>
            <a:lvl2pPr marL="260337" indent="0">
              <a:buNone/>
              <a:defRPr/>
            </a:lvl2pPr>
            <a:lvl3pPr marL="525438" indent="0">
              <a:buNone/>
              <a:defRPr/>
            </a:lvl3pPr>
            <a:lvl4pPr marL="741325" indent="0">
              <a:buNone/>
              <a:defRPr/>
            </a:lvl4pPr>
            <a:lvl5pPr marL="960389" indent="0">
              <a:buNone/>
              <a:defRPr/>
            </a:lvl5pPr>
          </a:lstStyle>
          <a:p>
            <a:pPr lvl="0"/>
            <a:r>
              <a:rPr lang="en-US" dirty="0"/>
              <a:t>GCMA code</a:t>
            </a:r>
            <a:endParaRPr lang="en-GB" dirty="0"/>
          </a:p>
        </p:txBody>
      </p:sp>
    </p:spTree>
    <p:extLst>
      <p:ext uri="{BB962C8B-B14F-4D97-AF65-F5344CB8AC3E}">
        <p14:creationId xmlns:p14="http://schemas.microsoft.com/office/powerpoint/2010/main" val="57813756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302345" y="951271"/>
            <a:ext cx="11629103" cy="84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FFFF"/>
              </a:solidFill>
            </a:endParaRPr>
          </a:p>
        </p:txBody>
      </p:sp>
    </p:spTree>
    <p:extLst>
      <p:ext uri="{BB962C8B-B14F-4D97-AF65-F5344CB8AC3E}">
        <p14:creationId xmlns:p14="http://schemas.microsoft.com/office/powerpoint/2010/main" val="309077109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dirty="0"/>
              <a:t>Click to edit Master title style</a:t>
            </a:r>
            <a:endParaRPr lang="en-GB" dirty="0"/>
          </a:p>
        </p:txBody>
      </p:sp>
      <p:sp>
        <p:nvSpPr>
          <p:cNvPr id="3" name="Content Placeholder 2"/>
          <p:cNvSpPr>
            <a:spLocks noGrp="1"/>
          </p:cNvSpPr>
          <p:nvPr>
            <p:ph idx="1"/>
          </p:nvPr>
        </p:nvSpPr>
        <p:spPr>
          <a:xfrm>
            <a:off x="338669" y="1318425"/>
            <a:ext cx="11514667" cy="4525963"/>
          </a:xfrm>
        </p:spPr>
        <p:txBody>
          <a:bodyPr/>
          <a:lstStyle>
            <a:lvl1pPr marL="182554" indent="-182554">
              <a:spcBef>
                <a:spcPts val="0"/>
              </a:spcBef>
              <a:spcAft>
                <a:spcPts val="600"/>
              </a:spcAft>
              <a:defRPr sz="2000"/>
            </a:lvl1pPr>
            <a:lvl2pPr marL="358758" indent="-176205">
              <a:spcBef>
                <a:spcPts val="0"/>
              </a:spcBef>
              <a:spcAft>
                <a:spcPts val="600"/>
              </a:spcAft>
              <a:defRPr sz="1800"/>
            </a:lvl2pPr>
            <a:lvl3pPr marL="541312" indent="-182554">
              <a:spcBef>
                <a:spcPts val="0"/>
              </a:spcBef>
              <a:spcAft>
                <a:spcPts val="600"/>
              </a:spcAft>
              <a:defRPr sz="1600"/>
            </a:lvl3pPr>
            <a:lvl4pPr marL="715927" indent="-174617">
              <a:spcBef>
                <a:spcPts val="0"/>
              </a:spcBef>
              <a:spcAft>
                <a:spcPts val="600"/>
              </a:spcAft>
              <a:defRPr sz="1400"/>
            </a:lvl4pPr>
            <a:lvl5pPr marL="898480" indent="-182554">
              <a:spcBef>
                <a:spcPts val="0"/>
              </a:spcBef>
              <a:spcAft>
                <a:spcPts val="600"/>
              </a:spcAft>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178" indent="0">
              <a:buNone/>
              <a:defRPr sz="1051"/>
            </a:lvl2pPr>
            <a:lvl3pPr marL="914354" indent="0">
              <a:buNone/>
              <a:defRPr sz="1000"/>
            </a:lvl3pPr>
            <a:lvl4pPr marL="1371532" indent="0">
              <a:buNone/>
              <a:defRPr sz="900"/>
            </a:lvl4pPr>
            <a:lvl5pPr marL="1828709" indent="0">
              <a:buNone/>
              <a:defRPr sz="900"/>
            </a:lvl5pPr>
          </a:lstStyle>
          <a:p>
            <a:pPr lvl="0"/>
            <a:r>
              <a:rPr lang="en-US" dirty="0"/>
              <a:t>Click to edit Master text style</a:t>
            </a:r>
          </a:p>
        </p:txBody>
      </p:sp>
      <p:sp>
        <p:nvSpPr>
          <p:cNvPr id="7"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178" indent="0">
              <a:buNone/>
              <a:defRPr sz="1051"/>
            </a:lvl2pPr>
            <a:lvl3pPr marL="914354" indent="0">
              <a:buNone/>
              <a:defRPr sz="1000"/>
            </a:lvl3pPr>
            <a:lvl4pPr marL="1371532" indent="0">
              <a:buNone/>
              <a:defRPr sz="900"/>
            </a:lvl4pPr>
            <a:lvl5pPr marL="1828709" indent="0">
              <a:buNone/>
              <a:defRPr sz="900"/>
            </a:lvl5pPr>
          </a:lstStyle>
          <a:p>
            <a:pPr lvl="0"/>
            <a:r>
              <a:rPr lang="en-US" dirty="0"/>
              <a:t>Click to edit Master text style</a:t>
            </a:r>
          </a:p>
        </p:txBody>
      </p:sp>
    </p:spTree>
    <p:extLst>
      <p:ext uri="{BB962C8B-B14F-4D97-AF65-F5344CB8AC3E}">
        <p14:creationId xmlns:p14="http://schemas.microsoft.com/office/powerpoint/2010/main" val="320208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7" name="Content Placeholder 7"/>
          <p:cNvSpPr>
            <a:spLocks noGrp="1"/>
          </p:cNvSpPr>
          <p:nvPr>
            <p:ph sz="quarter" idx="13"/>
          </p:nvPr>
        </p:nvSpPr>
        <p:spPr>
          <a:xfrm>
            <a:off x="273897" y="6237312"/>
            <a:ext cx="5253144" cy="431800"/>
          </a:xfrm>
        </p:spPr>
        <p:txBody>
          <a:bodyPr anchor="b">
            <a:noAutofit/>
          </a:bodyPr>
          <a:lstStyle>
            <a:lvl1pPr marL="0" indent="0">
              <a:lnSpc>
                <a:spcPct val="100000"/>
              </a:lnSpc>
              <a:spcBef>
                <a:spcPts val="0"/>
              </a:spcBef>
              <a:spcAft>
                <a:spcPts val="0"/>
              </a:spcAft>
              <a:buNone/>
              <a:defRPr sz="1000">
                <a:solidFill>
                  <a:schemeClr val="tx1"/>
                </a:solidFill>
              </a:defRPr>
            </a:lvl1pPr>
            <a:lvl2pPr>
              <a:defRPr sz="800"/>
            </a:lvl2pPr>
            <a:lvl3pPr>
              <a:defRPr sz="800"/>
            </a:lvl3pPr>
            <a:lvl4pPr>
              <a:defRPr sz="800"/>
            </a:lvl4pPr>
            <a:lvl5pPr>
              <a:defRPr sz="800"/>
            </a:lvl5pPr>
          </a:lstStyle>
          <a:p>
            <a:pPr lvl="0"/>
            <a:endParaRPr lang="en-GB" dirty="0"/>
          </a:p>
        </p:txBody>
      </p:sp>
      <p:sp>
        <p:nvSpPr>
          <p:cNvPr id="8" name="Content Placeholder 7"/>
          <p:cNvSpPr>
            <a:spLocks noGrp="1"/>
          </p:cNvSpPr>
          <p:nvPr>
            <p:ph sz="quarter" idx="14"/>
          </p:nvPr>
        </p:nvSpPr>
        <p:spPr>
          <a:xfrm>
            <a:off x="6691869" y="6237312"/>
            <a:ext cx="5253144" cy="431800"/>
          </a:xfrm>
        </p:spPr>
        <p:txBody>
          <a:bodyPr anchor="b">
            <a:noAutofit/>
          </a:bodyPr>
          <a:lstStyle>
            <a:lvl1pPr marL="0" indent="0" algn="r">
              <a:lnSpc>
                <a:spcPct val="100000"/>
              </a:lnSpc>
              <a:spcBef>
                <a:spcPts val="0"/>
              </a:spcBef>
              <a:spcAft>
                <a:spcPts val="0"/>
              </a:spcAft>
              <a:buNone/>
              <a:defRPr sz="1000">
                <a:solidFill>
                  <a:schemeClr val="tx1"/>
                </a:solidFill>
              </a:defRPr>
            </a:lvl1pPr>
            <a:lvl2pPr>
              <a:defRPr sz="800"/>
            </a:lvl2pPr>
            <a:lvl3pPr>
              <a:defRPr sz="800"/>
            </a:lvl3pPr>
            <a:lvl4pPr>
              <a:defRPr sz="800"/>
            </a:lvl4pPr>
            <a:lvl5pPr>
              <a:defRPr sz="800"/>
            </a:lvl5pPr>
          </a:lstStyle>
          <a:p>
            <a:pPr lvl="0"/>
            <a:endParaRPr lang="en-GB" dirty="0"/>
          </a:p>
        </p:txBody>
      </p:sp>
    </p:spTree>
    <p:extLst>
      <p:ext uri="{BB962C8B-B14F-4D97-AF65-F5344CB8AC3E}">
        <p14:creationId xmlns:p14="http://schemas.microsoft.com/office/powerpoint/2010/main" val="44433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647049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4"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5" y="3370145"/>
            <a:ext cx="6643649" cy="672000"/>
          </a:xfrm>
        </p:spPr>
        <p:txBody>
          <a:bodyPr>
            <a:noAutofit/>
          </a:bodyPr>
          <a:lstStyle>
            <a:lvl1pPr marL="0" indent="0" algn="l">
              <a:buNone/>
              <a:defRPr sz="3200">
                <a:solidFill>
                  <a:schemeClr val="tx1"/>
                </a:solidFill>
                <a:latin typeface="Arial Narrow"/>
                <a:cs typeface="Arial Narrow"/>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177601705"/>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2"/>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8"/>
            <a:ext cx="10972800" cy="948671"/>
          </a:xfrm>
        </p:spPr>
        <p:txBody>
          <a:bodyPr>
            <a:normAutofit/>
          </a:bodyPr>
          <a:lstStyle>
            <a:lvl1pPr marL="0" indent="0" algn="l">
              <a:buNone/>
              <a:defRPr sz="2800">
                <a:solidFill>
                  <a:srgbClr val="002557"/>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9"/>
            <a:ext cx="10972800" cy="594131"/>
          </a:xfrm>
        </p:spPr>
        <p:txBody>
          <a:bodyPr>
            <a:noAutofit/>
          </a:bodyPr>
          <a:lstStyle>
            <a:lvl1pPr marL="0" indent="0">
              <a:buFontTx/>
              <a:buNone/>
              <a:defRPr sz="2000">
                <a:solidFill>
                  <a:srgbClr val="002557"/>
                </a:solidFill>
              </a:defRPr>
            </a:lvl1pPr>
            <a:lvl2pPr marL="457178" indent="0">
              <a:buFontTx/>
              <a:buNone/>
              <a:defRPr sz="1400">
                <a:solidFill>
                  <a:schemeClr val="bg1"/>
                </a:solidFill>
              </a:defRPr>
            </a:lvl2pPr>
            <a:lvl3pPr marL="914354" indent="0">
              <a:buFontTx/>
              <a:buNone/>
              <a:defRPr sz="1400">
                <a:solidFill>
                  <a:schemeClr val="bg1"/>
                </a:solidFill>
              </a:defRPr>
            </a:lvl3pPr>
            <a:lvl4pPr marL="1371532" indent="0">
              <a:buFontTx/>
              <a:buNone/>
              <a:defRPr sz="1400">
                <a:solidFill>
                  <a:schemeClr val="bg1"/>
                </a:solidFill>
              </a:defRPr>
            </a:lvl4pPr>
            <a:lvl5pPr marL="1828709"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0084" y="490959"/>
            <a:ext cx="2233779"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81752328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3"/>
            <a:ext cx="10972800" cy="1970999"/>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97377780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602437787"/>
      </p:ext>
    </p:extLst>
  </p:cSld>
  <p:clrMapOvr>
    <a:masterClrMapping/>
  </p:clrMapOvr>
  <p:extLst>
    <p:ext uri="{DCECCB84-F9BA-43D5-87BE-67443E8EF086}">
      <p15:sldGuideLst xmlns:p15="http://schemas.microsoft.com/office/powerpoint/2012/main">
        <p15:guide id="1" orient="horz" pos="3840">
          <p15:clr>
            <a:srgbClr val="FBAE40"/>
          </p15:clr>
        </p15:guide>
        <p15:guide id="2" pos="682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8857418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1"/>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2028999"/>
      </p:ext>
    </p:extLst>
  </p:cSld>
  <p:clrMapOvr>
    <a:masterClrMapping/>
  </p:clrMapOvr>
  <p:extLst>
    <p:ext uri="{DCECCB84-F9BA-43D5-87BE-67443E8EF086}">
      <p15:sldGuideLst xmlns:p15="http://schemas.microsoft.com/office/powerpoint/2012/main">
        <p15:guide id="1" pos="512">
          <p15:clr>
            <a:srgbClr val="FBAE40"/>
          </p15:clr>
        </p15:guide>
        <p15:guide id="2" pos="9760">
          <p15:clr>
            <a:srgbClr val="FBAE40"/>
          </p15:clr>
        </p15:guide>
        <p15:guide id="3" orient="horz" pos="768">
          <p15:clr>
            <a:srgbClr val="FBAE40"/>
          </p15:clr>
        </p15:guide>
        <p15:guide id="4" orient="horz" pos="928">
          <p15:clr>
            <a:srgbClr val="FBAE40"/>
          </p15:clr>
        </p15:guide>
        <p15:guide id="5" orient="horz" pos="4928">
          <p15:clr>
            <a:srgbClr val="FBAE40"/>
          </p15:clr>
        </p15:guide>
        <p15:guide id="6" pos="5120">
          <p15:clr>
            <a:srgbClr val="FBAE40"/>
          </p15:clr>
        </p15:guide>
      </p15:sldGuideLst>
    </p:ext>
  </p:extLst>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37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cxnSp>
        <p:nvCxnSpPr>
          <p:cNvPr id="7" name="Straight Connector 6">
            <a:extLst>
              <a:ext uri="{FF2B5EF4-FFF2-40B4-BE49-F238E27FC236}">
                <a16:creationId xmlns:a16="http://schemas.microsoft.com/office/drawing/2014/main" id="{F3EF4D82-83BC-27BF-8371-55E26F614B93}"/>
              </a:ext>
            </a:extLst>
          </p:cNvPr>
          <p:cNvCxnSpPr/>
          <p:nvPr userDrawn="1"/>
        </p:nvCxnSpPr>
        <p:spPr>
          <a:xfrm flipV="1">
            <a:off x="371475" y="3587751"/>
            <a:ext cx="11443744" cy="0"/>
          </a:xfrm>
          <a:prstGeom prst="line">
            <a:avLst/>
          </a:prstGeom>
          <a:ln w="31750">
            <a:gradFill>
              <a:gsLst>
                <a:gs pos="0">
                  <a:schemeClr val="accent1"/>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63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85496889"/>
      </p:ext>
    </p:extLst>
  </p:cSld>
  <p:clrMapOvr>
    <a:masterClrMapping/>
  </p:clrMapOvr>
  <p:hf hdr="0" ftr="0" dt="0"/>
</p:sldLayout>
</file>

<file path=ppt/slideLayouts/slideLayout2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69954875"/>
      </p:ext>
    </p:extLst>
  </p:cSld>
  <p:clrMapOvr>
    <a:masterClrMapping/>
  </p:clrMapOvr>
  <p:hf hdr="0" ftr="0" dt="0"/>
</p:sldLayout>
</file>

<file path=ppt/slideLayouts/slideLayout2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28685247"/>
      </p:ext>
    </p:extLst>
  </p:cSld>
  <p:clrMapOvr>
    <a:masterClrMapping/>
  </p:clrMapOvr>
  <p:hf hdr="0" ftr="0" dt="0"/>
</p:sldLayout>
</file>

<file path=ppt/slideLayouts/slideLayout2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7/21/26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7435863"/>
      </p:ext>
    </p:extLst>
  </p:cSld>
  <p:clrMapOvr>
    <a:masterClrMapping/>
  </p:clrMapOvr>
  <p:hf hdr="0" ftr="0" dt="0"/>
</p:sldLayout>
</file>

<file path=ppt/slideLayouts/slideLayout2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7/21/26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78445183"/>
      </p:ext>
    </p:extLst>
  </p:cSld>
  <p:clrMapOvr>
    <a:masterClrMapping/>
  </p:clrMapOvr>
  <p:hf hdr="0" ftr="0" dt="0"/>
</p:sldLayout>
</file>

<file path=ppt/slideLayouts/slideLayout2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7/21/26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29648795"/>
      </p:ext>
    </p:extLst>
  </p:cSld>
  <p:clrMapOvr>
    <a:masterClrMapping/>
  </p:clrMapOvr>
  <p:hf hdr="0" ftr="0" dt="0"/>
</p:sldLayout>
</file>

<file path=ppt/slideLayouts/slideLayout2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04518043"/>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66084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31694271"/>
      </p:ext>
    </p:extLst>
  </p:cSld>
  <p:clrMapOvr>
    <a:masterClrMapping/>
  </p:clrMapOvr>
  <p:hf hdr="0" ftr="0" dt="0"/>
</p:sldLayout>
</file>

<file path=ppt/slideLayouts/slideLayout2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72092877"/>
      </p:ext>
    </p:extLst>
  </p:cSld>
  <p:clrMapOvr>
    <a:masterClrMapping/>
  </p:clrMapOvr>
  <p:hf hdr="0" ftr="0" dt="0"/>
</p:sldLayout>
</file>

<file path=ppt/slideLayouts/slideLayout2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7/21/26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31752197"/>
      </p:ext>
    </p:extLst>
  </p:cSld>
  <p:clrMapOvr>
    <a:masterClrMapping/>
  </p:clrMapOvr>
  <p:hf hdr="0" ftr="0" dt="0"/>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5DD70-892F-564E-891F-83C22F6C7192}"/>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2690A157-96A4-D94C-8583-7CC444B01BC9}"/>
              </a:ext>
            </a:extLst>
          </p:cNvPr>
          <p:cNvSpPr>
            <a:spLocks noGrp="1"/>
          </p:cNvSpPr>
          <p:nvPr>
            <p:ph type="ftr" sz="quarter" idx="10"/>
          </p:nvPr>
        </p:nvSpPr>
        <p:spPr>
          <a:xfrm>
            <a:off x="-23778" y="6277486"/>
            <a:ext cx="10198163" cy="429463"/>
          </a:xfrm>
          <a:prstGeom prst="rect">
            <a:avLst/>
          </a:prstGeom>
        </p:spPr>
        <p:txBody>
          <a:bodyPr/>
          <a:lstStyle/>
          <a:p>
            <a:endParaRPr lang="en-GB" dirty="0"/>
          </a:p>
        </p:txBody>
      </p:sp>
    </p:spTree>
    <p:extLst>
      <p:ext uri="{BB962C8B-B14F-4D97-AF65-F5344CB8AC3E}">
        <p14:creationId xmlns:p14="http://schemas.microsoft.com/office/powerpoint/2010/main" val="420495067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448">
          <p15:clr>
            <a:srgbClr val="FBAE40"/>
          </p15:clr>
        </p15:guide>
        <p15:guide id="3" pos="3840">
          <p15:clr>
            <a:srgbClr val="FBAE40"/>
          </p15:clr>
        </p15:guide>
        <p15:guide id="4" pos="332">
          <p15:clr>
            <a:srgbClr val="FBAE40"/>
          </p15:clr>
        </p15:guide>
      </p15:sldGuideLst>
    </p:ext>
  </p:extLst>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76781" y="1825625"/>
            <a:ext cx="11443744" cy="4351339"/>
          </a:xfrm>
        </p:spPr>
        <p:txBody>
          <a:bodyPr l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7"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
        <p:nvSpPr>
          <p:cNvPr id="9" name="TextBox 8"/>
          <p:cNvSpPr txBox="1"/>
          <p:nvPr userDrawn="1"/>
        </p:nvSpPr>
        <p:spPr>
          <a:xfrm>
            <a:off x="11820525" y="6288229"/>
            <a:ext cx="371475" cy="261611"/>
          </a:xfrm>
          <a:prstGeom prst="rect">
            <a:avLst/>
          </a:prstGeom>
          <a:noFill/>
        </p:spPr>
        <p:txBody>
          <a:bodyPr wrap="square" lIns="0" rIns="0" rtlCol="0" anchor="b">
            <a:noAutofit/>
          </a:bodyPr>
          <a:lstStyle/>
          <a:p>
            <a:pPr algn="ctr"/>
            <a:fld id="{8DE783E1-EC25-4136-8AC7-F5AA1CF9DDA9}" type="slidenum">
              <a:rPr lang="en-US" sz="1000" smtClean="0">
                <a:solidFill>
                  <a:schemeClr val="tx1">
                    <a:lumMod val="95000"/>
                    <a:lumOff val="5000"/>
                  </a:schemeClr>
                </a:solidFill>
              </a:rPr>
              <a:t>‹#›</a:t>
            </a:fld>
            <a:endParaRPr lang="en-US" sz="1000" dirty="0">
              <a:solidFill>
                <a:schemeClr val="tx1">
                  <a:lumMod val="95000"/>
                  <a:lumOff val="5000"/>
                </a:schemeClr>
              </a:solidFill>
            </a:endParaRPr>
          </a:p>
        </p:txBody>
      </p:sp>
    </p:spTree>
    <p:extLst>
      <p:ext uri="{BB962C8B-B14F-4D97-AF65-F5344CB8AC3E}">
        <p14:creationId xmlns:p14="http://schemas.microsoft.com/office/powerpoint/2010/main" val="386857356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6781" y="370279"/>
            <a:ext cx="11443744" cy="86321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76781" y="1825625"/>
            <a:ext cx="55080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12525" y="1825625"/>
            <a:ext cx="5508000" cy="43513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6"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Tree>
    <p:extLst>
      <p:ext uri="{BB962C8B-B14F-4D97-AF65-F5344CB8AC3E}">
        <p14:creationId xmlns:p14="http://schemas.microsoft.com/office/powerpoint/2010/main" val="257143385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7"/>
          <p:cNvSpPr>
            <a:spLocks noGrp="1"/>
          </p:cNvSpPr>
          <p:nvPr>
            <p:ph type="body" sz="quarter" idx="13" hasCustomPrompt="1"/>
          </p:nvPr>
        </p:nvSpPr>
        <p:spPr>
          <a:xfrm>
            <a:off x="376781" y="6342091"/>
            <a:ext cx="5719219" cy="153888"/>
          </a:xfrm>
        </p:spPr>
        <p:txBody>
          <a:bodyPr wrap="square" tIns="0" rIns="0" bIns="0" anchor="b">
            <a:spAutoFit/>
          </a:bodyPr>
          <a:lstStyle>
            <a:lvl1pPr marL="0" indent="0">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Abbreviations</a:t>
            </a:r>
            <a:endParaRPr lang="en-GB" dirty="0"/>
          </a:p>
        </p:txBody>
      </p:sp>
      <p:sp>
        <p:nvSpPr>
          <p:cNvPr id="4" name="Text Placeholder 7"/>
          <p:cNvSpPr>
            <a:spLocks noGrp="1"/>
          </p:cNvSpPr>
          <p:nvPr>
            <p:ph type="body" sz="quarter" idx="14" hasCustomPrompt="1"/>
          </p:nvPr>
        </p:nvSpPr>
        <p:spPr>
          <a:xfrm>
            <a:off x="6101308" y="6342091"/>
            <a:ext cx="5719219" cy="153888"/>
          </a:xfrm>
        </p:spPr>
        <p:txBody>
          <a:bodyPr wrap="square" tIns="0" rIns="0" bIns="0" anchor="b">
            <a:spAutoFit/>
          </a:bodyPr>
          <a:lstStyle>
            <a:lvl1pPr marL="0" indent="0" algn="r">
              <a:spcBef>
                <a:spcPts val="0"/>
              </a:spcBef>
              <a:spcAft>
                <a:spcPts val="0"/>
              </a:spcAft>
              <a:buNone/>
              <a:defRPr sz="1000"/>
            </a:lvl1pPr>
            <a:lvl2pPr marL="260337" indent="0">
              <a:buNone/>
              <a:defRPr sz="1000"/>
            </a:lvl2pPr>
            <a:lvl3pPr marL="525438" indent="0">
              <a:buNone/>
              <a:defRPr sz="1000"/>
            </a:lvl3pPr>
            <a:lvl4pPr marL="741325" indent="0">
              <a:buNone/>
              <a:defRPr sz="1000"/>
            </a:lvl4pPr>
            <a:lvl5pPr marL="960389" indent="0">
              <a:buNone/>
              <a:defRPr sz="1000"/>
            </a:lvl5pPr>
          </a:lstStyle>
          <a:p>
            <a:pPr lvl="0"/>
            <a:r>
              <a:rPr lang="en-US" dirty="0"/>
              <a:t>References</a:t>
            </a:r>
            <a:endParaRPr lang="en-GB" dirty="0"/>
          </a:p>
        </p:txBody>
      </p:sp>
    </p:spTree>
    <p:extLst>
      <p:ext uri="{BB962C8B-B14F-4D97-AF65-F5344CB8AC3E}">
        <p14:creationId xmlns:p14="http://schemas.microsoft.com/office/powerpoint/2010/main" val="277001341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Autofit/>
          </a:bodyPr>
          <a:lstStyle>
            <a:lvl1pPr algn="ctr">
              <a:defRPr sz="5400"/>
            </a:lvl1pPr>
          </a:lstStyle>
          <a:p>
            <a:r>
              <a:rPr lang="en-US" dirty="0"/>
              <a:t>Click to edit Master title style</a:t>
            </a:r>
            <a:endParaRPr lang="en-GB" dirty="0"/>
          </a:p>
        </p:txBody>
      </p:sp>
      <p:sp>
        <p:nvSpPr>
          <p:cNvPr id="3" name="Subtitle 2"/>
          <p:cNvSpPr>
            <a:spLocks noGrp="1"/>
          </p:cNvSpPr>
          <p:nvPr>
            <p:ph type="subTitle" idx="1"/>
          </p:nvPr>
        </p:nvSpPr>
        <p:spPr>
          <a:xfrm>
            <a:off x="1524000" y="3694119"/>
            <a:ext cx="9144000" cy="1647143"/>
          </a:xfrm>
        </p:spPr>
        <p:txBody>
          <a:bodyPr>
            <a:noAutofit/>
          </a:bodyPr>
          <a:lstStyle>
            <a:lvl1pPr marL="0" indent="0" algn="ctr">
              <a:buNone/>
              <a:defRPr sz="28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en-GB" dirty="0"/>
          </a:p>
        </p:txBody>
      </p:sp>
      <p:cxnSp>
        <p:nvCxnSpPr>
          <p:cNvPr id="5" name="Straight Connector 4"/>
          <p:cNvCxnSpPr/>
          <p:nvPr userDrawn="1"/>
        </p:nvCxnSpPr>
        <p:spPr>
          <a:xfrm flipV="1">
            <a:off x="371475" y="3587751"/>
            <a:ext cx="11443744" cy="0"/>
          </a:xfrm>
          <a:prstGeom prst="line">
            <a:avLst/>
          </a:prstGeom>
          <a:ln w="31750">
            <a:gradFill>
              <a:gsLst>
                <a:gs pos="0">
                  <a:schemeClr val="accent1"/>
                </a:gs>
                <a:gs pos="100000">
                  <a:schemeClr val="accent2"/>
                </a:gs>
              </a:gsLst>
              <a:lin ang="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893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userDrawn="1">
  <p:cSld name="Holding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18714" r="29538"/>
          <a:stretch/>
        </p:blipFill>
        <p:spPr>
          <a:xfrm>
            <a:off x="6104323" y="2"/>
            <a:ext cx="6087679" cy="5721351"/>
          </a:xfrm>
          <a:prstGeom prst="rect">
            <a:avLst/>
          </a:prstGeom>
        </p:spPr>
      </p:pic>
      <p:pic>
        <p:nvPicPr>
          <p:cNvPr id="5" name="Picture 4"/>
          <p:cNvPicPr>
            <a:picLocks noChangeAspect="1"/>
          </p:cNvPicPr>
          <p:nvPr userDrawn="1"/>
        </p:nvPicPr>
        <p:blipFill>
          <a:blip r:embed="rId3"/>
          <a:stretch>
            <a:fillRect/>
          </a:stretch>
        </p:blipFill>
        <p:spPr>
          <a:xfrm>
            <a:off x="10307043" y="5790462"/>
            <a:ext cx="1530000" cy="978751"/>
          </a:xfrm>
          <a:prstGeom prst="rect">
            <a:avLst/>
          </a:prstGeom>
        </p:spPr>
      </p:pic>
      <p:sp>
        <p:nvSpPr>
          <p:cNvPr id="6" name="TextBox 5"/>
          <p:cNvSpPr txBox="1"/>
          <p:nvPr userDrawn="1"/>
        </p:nvSpPr>
        <p:spPr>
          <a:xfrm>
            <a:off x="378565" y="375388"/>
            <a:ext cx="4566828" cy="707886"/>
          </a:xfrm>
          <a:prstGeom prst="rect">
            <a:avLst/>
          </a:prstGeom>
          <a:noFill/>
        </p:spPr>
        <p:txBody>
          <a:bodyPr wrap="none" rtlCol="0">
            <a:spAutoFit/>
          </a:bodyPr>
          <a:lstStyle/>
          <a:p>
            <a:r>
              <a:rPr lang="en-GB" sz="2000" b="1" dirty="0">
                <a:solidFill>
                  <a:srgbClr val="82BC00"/>
                </a:solidFill>
              </a:rPr>
              <a:t>Official Sponsored Satellite Symposium</a:t>
            </a:r>
            <a:br>
              <a:rPr lang="en-GB" sz="2000" b="1" dirty="0">
                <a:solidFill>
                  <a:srgbClr val="82BC00"/>
                </a:solidFill>
              </a:rPr>
            </a:br>
            <a:r>
              <a:rPr lang="en-GB" sz="2000" b="1" dirty="0">
                <a:solidFill>
                  <a:srgbClr val="82BC00"/>
                </a:solidFill>
              </a:rPr>
              <a:t>@ European Cancer Congress #ECCO2017</a:t>
            </a:r>
          </a:p>
        </p:txBody>
      </p:sp>
      <p:sp>
        <p:nvSpPr>
          <p:cNvPr id="7" name="TextBox 6"/>
          <p:cNvSpPr txBox="1"/>
          <p:nvPr userDrawn="1"/>
        </p:nvSpPr>
        <p:spPr>
          <a:xfrm>
            <a:off x="378564" y="1483942"/>
            <a:ext cx="5717437" cy="2308324"/>
          </a:xfrm>
          <a:prstGeom prst="rect">
            <a:avLst/>
          </a:prstGeom>
          <a:noFill/>
        </p:spPr>
        <p:txBody>
          <a:bodyPr wrap="square" rtlCol="0">
            <a:spAutoFit/>
          </a:bodyPr>
          <a:lstStyle/>
          <a:p>
            <a:r>
              <a:rPr lang="en-GB" sz="3600" b="1" dirty="0">
                <a:solidFill>
                  <a:srgbClr val="58595B"/>
                </a:solidFill>
              </a:rPr>
              <a:t>The benefits of CDK4/6 inhibitors for patients with </a:t>
            </a:r>
            <a:r>
              <a:rPr lang="en-GB" sz="3600" b="1" dirty="0" err="1">
                <a:solidFill>
                  <a:srgbClr val="58595B"/>
                </a:solidFill>
              </a:rPr>
              <a:t>mBC</a:t>
            </a:r>
            <a:r>
              <a:rPr lang="en-GB" sz="3600" b="1" dirty="0">
                <a:solidFill>
                  <a:srgbClr val="58595B"/>
                </a:solidFill>
              </a:rPr>
              <a:t>: </a:t>
            </a:r>
            <a:br>
              <a:rPr lang="en-GB" sz="3600" dirty="0">
                <a:solidFill>
                  <a:srgbClr val="58595B"/>
                </a:solidFill>
              </a:rPr>
            </a:br>
            <a:r>
              <a:rPr lang="en-GB" sz="3600" dirty="0">
                <a:solidFill>
                  <a:srgbClr val="58595B"/>
                </a:solidFill>
              </a:rPr>
              <a:t>A molecular footprint</a:t>
            </a:r>
            <a:endParaRPr lang="en-GB" sz="3600" b="1" dirty="0">
              <a:solidFill>
                <a:srgbClr val="58595B"/>
              </a:solidFill>
            </a:endParaRPr>
          </a:p>
        </p:txBody>
      </p:sp>
      <p:cxnSp>
        <p:nvCxnSpPr>
          <p:cNvPr id="9" name="Straight Connector 8"/>
          <p:cNvCxnSpPr/>
          <p:nvPr userDrawn="1"/>
        </p:nvCxnSpPr>
        <p:spPr>
          <a:xfrm>
            <a:off x="2" y="3872439"/>
            <a:ext cx="557146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378566" y="3952612"/>
            <a:ext cx="5192897" cy="1569660"/>
          </a:xfrm>
          <a:prstGeom prst="rect">
            <a:avLst/>
          </a:prstGeom>
          <a:noFill/>
        </p:spPr>
        <p:txBody>
          <a:bodyPr wrap="square" rtlCol="0">
            <a:spAutoFit/>
          </a:bodyPr>
          <a:lstStyle/>
          <a:p>
            <a:r>
              <a:rPr lang="en-GB" sz="2400" b="1" dirty="0">
                <a:solidFill>
                  <a:schemeClr val="accent2"/>
                </a:solidFill>
              </a:rPr>
              <a:t>Peter </a:t>
            </a:r>
            <a:r>
              <a:rPr lang="en-GB" sz="2400" b="1" dirty="0" err="1">
                <a:solidFill>
                  <a:schemeClr val="accent2"/>
                </a:solidFill>
              </a:rPr>
              <a:t>Schmid</a:t>
            </a:r>
            <a:endParaRPr lang="en-GB" sz="2400" b="1" dirty="0">
              <a:solidFill>
                <a:schemeClr val="accent2"/>
              </a:solidFill>
            </a:endParaRPr>
          </a:p>
          <a:p>
            <a:r>
              <a:rPr lang="en-GB" sz="2400" dirty="0">
                <a:solidFill>
                  <a:schemeClr val="accent2"/>
                </a:solidFill>
              </a:rPr>
              <a:t>Centre Lead, Centre for Experimental Cancer Medicine, </a:t>
            </a:r>
            <a:r>
              <a:rPr lang="en-GB" sz="2400" dirty="0" err="1">
                <a:solidFill>
                  <a:schemeClr val="accent2"/>
                </a:solidFill>
              </a:rPr>
              <a:t>Barts</a:t>
            </a:r>
            <a:r>
              <a:rPr lang="en-GB" sz="2400" dirty="0">
                <a:solidFill>
                  <a:schemeClr val="accent2"/>
                </a:solidFill>
              </a:rPr>
              <a:t> Cancer Institute, </a:t>
            </a:r>
          </a:p>
          <a:p>
            <a:r>
              <a:rPr lang="en-GB" sz="2400" dirty="0">
                <a:solidFill>
                  <a:schemeClr val="accent2"/>
                </a:solidFill>
              </a:rPr>
              <a:t>London, UK</a:t>
            </a:r>
          </a:p>
        </p:txBody>
      </p:sp>
      <p:sp>
        <p:nvSpPr>
          <p:cNvPr id="14" name="Text Placeholder 13"/>
          <p:cNvSpPr>
            <a:spLocks noGrp="1"/>
          </p:cNvSpPr>
          <p:nvPr>
            <p:ph type="body" sz="quarter" idx="10" hasCustomPrompt="1"/>
          </p:nvPr>
        </p:nvSpPr>
        <p:spPr>
          <a:xfrm>
            <a:off x="378564" y="6281158"/>
            <a:ext cx="5717437" cy="307777"/>
          </a:xfrm>
        </p:spPr>
        <p:txBody>
          <a:bodyPr wrap="square" anchor="b">
            <a:spAutoFit/>
          </a:bodyPr>
          <a:lstStyle>
            <a:lvl1pPr marL="0" indent="0">
              <a:buNone/>
              <a:defRPr sz="1400"/>
            </a:lvl1pPr>
            <a:lvl2pPr marL="260337" indent="0">
              <a:buNone/>
              <a:defRPr/>
            </a:lvl2pPr>
            <a:lvl3pPr marL="525438" indent="0">
              <a:buNone/>
              <a:defRPr/>
            </a:lvl3pPr>
            <a:lvl4pPr marL="741325" indent="0">
              <a:buNone/>
              <a:defRPr/>
            </a:lvl4pPr>
            <a:lvl5pPr marL="960389" indent="0">
              <a:buNone/>
              <a:defRPr/>
            </a:lvl5pPr>
          </a:lstStyle>
          <a:p>
            <a:pPr lvl="0"/>
            <a:r>
              <a:rPr lang="en-US" dirty="0"/>
              <a:t>GCMA code</a:t>
            </a:r>
            <a:endParaRPr lang="en-GB" dirty="0"/>
          </a:p>
        </p:txBody>
      </p:sp>
    </p:spTree>
    <p:extLst>
      <p:ext uri="{BB962C8B-B14F-4D97-AF65-F5344CB8AC3E}">
        <p14:creationId xmlns:p14="http://schemas.microsoft.com/office/powerpoint/2010/main" val="164866443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p:cNvSpPr/>
          <p:nvPr userDrawn="1"/>
        </p:nvSpPr>
        <p:spPr>
          <a:xfrm>
            <a:off x="302345" y="951271"/>
            <a:ext cx="11629103" cy="84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rgbClr val="FFFFFF"/>
              </a:solidFill>
            </a:endParaRPr>
          </a:p>
        </p:txBody>
      </p:sp>
    </p:spTree>
    <p:extLst>
      <p:ext uri="{BB962C8B-B14F-4D97-AF65-F5344CB8AC3E}">
        <p14:creationId xmlns:p14="http://schemas.microsoft.com/office/powerpoint/2010/main" val="975599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207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dirty="0"/>
              <a:t>Click to edit Master title style</a:t>
            </a:r>
            <a:endParaRPr lang="en-GB" dirty="0"/>
          </a:p>
        </p:txBody>
      </p:sp>
      <p:sp>
        <p:nvSpPr>
          <p:cNvPr id="3" name="Content Placeholder 2"/>
          <p:cNvSpPr>
            <a:spLocks noGrp="1"/>
          </p:cNvSpPr>
          <p:nvPr>
            <p:ph idx="1"/>
          </p:nvPr>
        </p:nvSpPr>
        <p:spPr>
          <a:xfrm>
            <a:off x="338669" y="1318425"/>
            <a:ext cx="11514667" cy="4525963"/>
          </a:xfrm>
        </p:spPr>
        <p:txBody>
          <a:bodyPr/>
          <a:lstStyle>
            <a:lvl1pPr marL="182554" indent="-182554">
              <a:spcBef>
                <a:spcPts val="0"/>
              </a:spcBef>
              <a:spcAft>
                <a:spcPts val="600"/>
              </a:spcAft>
              <a:defRPr sz="2000"/>
            </a:lvl1pPr>
            <a:lvl2pPr marL="358758" indent="-176205">
              <a:spcBef>
                <a:spcPts val="0"/>
              </a:spcBef>
              <a:spcAft>
                <a:spcPts val="600"/>
              </a:spcAft>
              <a:defRPr sz="1800"/>
            </a:lvl2pPr>
            <a:lvl3pPr marL="541312" indent="-182554">
              <a:spcBef>
                <a:spcPts val="0"/>
              </a:spcBef>
              <a:spcAft>
                <a:spcPts val="600"/>
              </a:spcAft>
              <a:defRPr sz="1600"/>
            </a:lvl3pPr>
            <a:lvl4pPr marL="715927" indent="-174617">
              <a:spcBef>
                <a:spcPts val="0"/>
              </a:spcBef>
              <a:spcAft>
                <a:spcPts val="600"/>
              </a:spcAft>
              <a:defRPr sz="1400"/>
            </a:lvl4pPr>
            <a:lvl5pPr marL="898480" indent="-182554">
              <a:spcBef>
                <a:spcPts val="0"/>
              </a:spcBef>
              <a:spcAft>
                <a:spcPts val="600"/>
              </a:spcAft>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178" indent="0">
              <a:buNone/>
              <a:defRPr sz="1051"/>
            </a:lvl2pPr>
            <a:lvl3pPr marL="914354" indent="0">
              <a:buNone/>
              <a:defRPr sz="1000"/>
            </a:lvl3pPr>
            <a:lvl4pPr marL="1371532" indent="0">
              <a:buNone/>
              <a:defRPr sz="900"/>
            </a:lvl4pPr>
            <a:lvl5pPr marL="1828709" indent="0">
              <a:buNone/>
              <a:defRPr sz="900"/>
            </a:lvl5pPr>
          </a:lstStyle>
          <a:p>
            <a:pPr lvl="0"/>
            <a:r>
              <a:rPr lang="en-US" dirty="0"/>
              <a:t>Click to edit Master text style</a:t>
            </a:r>
          </a:p>
        </p:txBody>
      </p:sp>
      <p:sp>
        <p:nvSpPr>
          <p:cNvPr id="7"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178" indent="0">
              <a:buNone/>
              <a:defRPr sz="1051"/>
            </a:lvl2pPr>
            <a:lvl3pPr marL="914354" indent="0">
              <a:buNone/>
              <a:defRPr sz="1000"/>
            </a:lvl3pPr>
            <a:lvl4pPr marL="1371532" indent="0">
              <a:buNone/>
              <a:defRPr sz="900"/>
            </a:lvl4pPr>
            <a:lvl5pPr marL="1828709" indent="0">
              <a:buNone/>
              <a:defRPr sz="900"/>
            </a:lvl5pPr>
          </a:lstStyle>
          <a:p>
            <a:pPr lvl="0"/>
            <a:r>
              <a:rPr lang="en-US" dirty="0"/>
              <a:t>Click to edit Master text style</a:t>
            </a:r>
          </a:p>
        </p:txBody>
      </p:sp>
    </p:spTree>
    <p:extLst>
      <p:ext uri="{BB962C8B-B14F-4D97-AF65-F5344CB8AC3E}">
        <p14:creationId xmlns:p14="http://schemas.microsoft.com/office/powerpoint/2010/main" val="213241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endParaRPr lang="en-GB"/>
          </a:p>
        </p:txBody>
      </p:sp>
      <p:sp>
        <p:nvSpPr>
          <p:cNvPr id="7" name="Content Placeholder 7"/>
          <p:cNvSpPr>
            <a:spLocks noGrp="1"/>
          </p:cNvSpPr>
          <p:nvPr>
            <p:ph sz="quarter" idx="13"/>
          </p:nvPr>
        </p:nvSpPr>
        <p:spPr>
          <a:xfrm>
            <a:off x="273897" y="6237312"/>
            <a:ext cx="5253144" cy="431800"/>
          </a:xfrm>
        </p:spPr>
        <p:txBody>
          <a:bodyPr anchor="b">
            <a:noAutofit/>
          </a:bodyPr>
          <a:lstStyle>
            <a:lvl1pPr marL="0" indent="0">
              <a:lnSpc>
                <a:spcPct val="100000"/>
              </a:lnSpc>
              <a:spcBef>
                <a:spcPts val="0"/>
              </a:spcBef>
              <a:spcAft>
                <a:spcPts val="0"/>
              </a:spcAft>
              <a:buNone/>
              <a:defRPr sz="1000">
                <a:solidFill>
                  <a:schemeClr val="tx1"/>
                </a:solidFill>
              </a:defRPr>
            </a:lvl1pPr>
            <a:lvl2pPr>
              <a:defRPr sz="800"/>
            </a:lvl2pPr>
            <a:lvl3pPr>
              <a:defRPr sz="800"/>
            </a:lvl3pPr>
            <a:lvl4pPr>
              <a:defRPr sz="800"/>
            </a:lvl4pPr>
            <a:lvl5pPr>
              <a:defRPr sz="800"/>
            </a:lvl5pPr>
          </a:lstStyle>
          <a:p>
            <a:pPr lvl="0"/>
            <a:endParaRPr lang="en-GB" dirty="0"/>
          </a:p>
        </p:txBody>
      </p:sp>
      <p:sp>
        <p:nvSpPr>
          <p:cNvPr id="8" name="Content Placeholder 7"/>
          <p:cNvSpPr>
            <a:spLocks noGrp="1"/>
          </p:cNvSpPr>
          <p:nvPr>
            <p:ph sz="quarter" idx="14"/>
          </p:nvPr>
        </p:nvSpPr>
        <p:spPr>
          <a:xfrm>
            <a:off x="6691869" y="6237312"/>
            <a:ext cx="5253144" cy="431800"/>
          </a:xfrm>
        </p:spPr>
        <p:txBody>
          <a:bodyPr anchor="b">
            <a:noAutofit/>
          </a:bodyPr>
          <a:lstStyle>
            <a:lvl1pPr marL="0" indent="0" algn="r">
              <a:lnSpc>
                <a:spcPct val="100000"/>
              </a:lnSpc>
              <a:spcBef>
                <a:spcPts val="0"/>
              </a:spcBef>
              <a:spcAft>
                <a:spcPts val="0"/>
              </a:spcAft>
              <a:buNone/>
              <a:defRPr sz="1000">
                <a:solidFill>
                  <a:schemeClr val="tx1"/>
                </a:solidFill>
              </a:defRPr>
            </a:lvl1pPr>
            <a:lvl2pPr>
              <a:defRPr sz="800"/>
            </a:lvl2pPr>
            <a:lvl3pPr>
              <a:defRPr sz="800"/>
            </a:lvl3pPr>
            <a:lvl4pPr>
              <a:defRPr sz="800"/>
            </a:lvl4pPr>
            <a:lvl5pPr>
              <a:defRPr sz="800"/>
            </a:lvl5pPr>
          </a:lstStyle>
          <a:p>
            <a:pPr lvl="0"/>
            <a:endParaRPr lang="en-GB" dirty="0"/>
          </a:p>
        </p:txBody>
      </p:sp>
    </p:spTree>
    <p:extLst>
      <p:ext uri="{BB962C8B-B14F-4D97-AF65-F5344CB8AC3E}">
        <p14:creationId xmlns:p14="http://schemas.microsoft.com/office/powerpoint/2010/main" val="294881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39355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4"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5" y="3370145"/>
            <a:ext cx="6643649" cy="672000"/>
          </a:xfrm>
        </p:spPr>
        <p:txBody>
          <a:bodyPr>
            <a:noAutofit/>
          </a:bodyPr>
          <a:lstStyle>
            <a:lvl1pPr marL="0" indent="0" algn="l">
              <a:buNone/>
              <a:defRPr sz="3200">
                <a:solidFill>
                  <a:schemeClr val="tx1"/>
                </a:solidFill>
                <a:latin typeface="Arial Narrow"/>
                <a:cs typeface="Arial Narrow"/>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8613943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1"/>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7BC0B0E-85B0-5647-8D1C-9EE40FB0FA12}"/>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07622029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BDE7A-85D9-41DD-86FC-5A5E00CB01EC}"/>
              </a:ext>
            </a:extLst>
          </p:cNvPr>
          <p:cNvSpPr>
            <a:spLocks noGrp="1"/>
          </p:cNvSpPr>
          <p:nvPr>
            <p:ph type="ctrTitle" hasCustomPrompt="1"/>
          </p:nvPr>
        </p:nvSpPr>
        <p:spPr>
          <a:xfrm>
            <a:off x="640080" y="1489132"/>
            <a:ext cx="10972800" cy="2223261"/>
          </a:xfrm>
        </p:spPr>
        <p:txBody>
          <a:bodyPr anchor="b">
            <a:normAutofit/>
          </a:bodyPr>
          <a:lstStyle>
            <a:lvl1pPr algn="l">
              <a:defRPr sz="5400" b="1">
                <a:solidFill>
                  <a:srgbClr val="002557"/>
                </a:solidFill>
                <a:latin typeface="Arial" panose="020B0604020202020204" pitchFamily="34" charset="0"/>
                <a:cs typeface="Arial" panose="020B0604020202020204" pitchFamily="34" charset="0"/>
              </a:defRPr>
            </a:lvl1pPr>
          </a:lstStyle>
          <a:p>
            <a:r>
              <a:rPr lang="en-US"/>
              <a:t>TITLE OF MODULE/LECTURE</a:t>
            </a:r>
          </a:p>
        </p:txBody>
      </p:sp>
      <p:sp>
        <p:nvSpPr>
          <p:cNvPr id="3" name="Subtitle 2">
            <a:extLst>
              <a:ext uri="{FF2B5EF4-FFF2-40B4-BE49-F238E27FC236}">
                <a16:creationId xmlns:a16="http://schemas.microsoft.com/office/drawing/2014/main" id="{144CC758-05CD-498C-B7EA-1421DD07FBAE}"/>
              </a:ext>
            </a:extLst>
          </p:cNvPr>
          <p:cNvSpPr>
            <a:spLocks noGrp="1"/>
          </p:cNvSpPr>
          <p:nvPr>
            <p:ph type="subTitle" idx="1"/>
          </p:nvPr>
        </p:nvSpPr>
        <p:spPr>
          <a:xfrm>
            <a:off x="640080" y="3797538"/>
            <a:ext cx="10972800" cy="948671"/>
          </a:xfrm>
        </p:spPr>
        <p:txBody>
          <a:bodyPr>
            <a:normAutofit/>
          </a:bodyPr>
          <a:lstStyle>
            <a:lvl1pPr marL="0" indent="0" algn="l">
              <a:buNone/>
              <a:defRPr sz="2800">
                <a:solidFill>
                  <a:srgbClr val="002557"/>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3" name="Text Placeholder 8">
            <a:extLst>
              <a:ext uri="{FF2B5EF4-FFF2-40B4-BE49-F238E27FC236}">
                <a16:creationId xmlns:a16="http://schemas.microsoft.com/office/drawing/2014/main" id="{1D9F7408-FA39-411A-B427-9F7A5AE9AC1D}"/>
              </a:ext>
            </a:extLst>
          </p:cNvPr>
          <p:cNvSpPr>
            <a:spLocks noGrp="1"/>
          </p:cNvSpPr>
          <p:nvPr>
            <p:ph type="body" sz="quarter" idx="14" hasCustomPrompt="1"/>
          </p:nvPr>
        </p:nvSpPr>
        <p:spPr>
          <a:xfrm>
            <a:off x="640080" y="5142189"/>
            <a:ext cx="10972800" cy="594131"/>
          </a:xfrm>
        </p:spPr>
        <p:txBody>
          <a:bodyPr>
            <a:noAutofit/>
          </a:bodyPr>
          <a:lstStyle>
            <a:lvl1pPr marL="0" indent="0">
              <a:buFontTx/>
              <a:buNone/>
              <a:defRPr sz="2000">
                <a:solidFill>
                  <a:srgbClr val="002557"/>
                </a:solidFill>
              </a:defRPr>
            </a:lvl1pPr>
            <a:lvl2pPr marL="457178" indent="0">
              <a:buFontTx/>
              <a:buNone/>
              <a:defRPr sz="1400">
                <a:solidFill>
                  <a:schemeClr val="bg1"/>
                </a:solidFill>
              </a:defRPr>
            </a:lvl2pPr>
            <a:lvl3pPr marL="914354" indent="0">
              <a:buFontTx/>
              <a:buNone/>
              <a:defRPr sz="1400">
                <a:solidFill>
                  <a:schemeClr val="bg1"/>
                </a:solidFill>
              </a:defRPr>
            </a:lvl3pPr>
            <a:lvl4pPr marL="1371532" indent="0">
              <a:buFontTx/>
              <a:buNone/>
              <a:defRPr sz="1400">
                <a:solidFill>
                  <a:schemeClr val="bg1"/>
                </a:solidFill>
              </a:defRPr>
            </a:lvl4pPr>
            <a:lvl5pPr marL="1828709" indent="0">
              <a:buFontTx/>
              <a:buNone/>
              <a:defRPr sz="1400">
                <a:solidFill>
                  <a:schemeClr val="bg1"/>
                </a:solidFill>
              </a:defRPr>
            </a:lvl5pPr>
          </a:lstStyle>
          <a:p>
            <a:pPr lvl="0"/>
            <a:r>
              <a:rPr lang="en-US"/>
              <a:t>Click to Edit Speaker</a:t>
            </a:r>
          </a:p>
        </p:txBody>
      </p:sp>
      <p:pic>
        <p:nvPicPr>
          <p:cNvPr id="6" name="Picture 5">
            <a:extLst>
              <a:ext uri="{FF2B5EF4-FFF2-40B4-BE49-F238E27FC236}">
                <a16:creationId xmlns:a16="http://schemas.microsoft.com/office/drawing/2014/main" id="{567FB3A7-0AD3-4819-9FFB-85C98D4281E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0084" y="490959"/>
            <a:ext cx="2233779" cy="632903"/>
          </a:xfrm>
          <a:prstGeom prst="rect">
            <a:avLst/>
          </a:prstGeom>
        </p:spPr>
      </p:pic>
      <p:sp>
        <p:nvSpPr>
          <p:cNvPr id="8" name="Text Placeholder 4">
            <a:extLst>
              <a:ext uri="{FF2B5EF4-FFF2-40B4-BE49-F238E27FC236}">
                <a16:creationId xmlns:a16="http://schemas.microsoft.com/office/drawing/2014/main" id="{17D14182-7338-E24A-A336-65D15A265736}"/>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158221720"/>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157A794-B351-4E1D-AC06-88E609E324B6}"/>
              </a:ext>
            </a:extLst>
          </p:cNvPr>
          <p:cNvSpPr>
            <a:spLocks noGrp="1"/>
          </p:cNvSpPr>
          <p:nvPr>
            <p:ph type="ctrTitle" hasCustomPrompt="1"/>
          </p:nvPr>
        </p:nvSpPr>
        <p:spPr>
          <a:xfrm>
            <a:off x="667512" y="2257673"/>
            <a:ext cx="10972800" cy="1970999"/>
          </a:xfrm>
        </p:spPr>
        <p:txBody>
          <a:bodyPr anchor="ctr" anchorCtr="0">
            <a:normAutofit/>
          </a:bodyPr>
          <a:lstStyle>
            <a:lvl1pPr algn="l">
              <a:defRPr sz="4000" b="1">
                <a:solidFill>
                  <a:srgbClr val="00255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4">
            <a:extLst>
              <a:ext uri="{FF2B5EF4-FFF2-40B4-BE49-F238E27FC236}">
                <a16:creationId xmlns:a16="http://schemas.microsoft.com/office/drawing/2014/main" id="{7CB67DAE-E1EF-8040-9240-16BFD8EDA7AE}"/>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31693355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90609FE5-2F18-684C-97F3-2F85F052DB04}"/>
              </a:ext>
            </a:extLst>
          </p:cNvPr>
          <p:cNvSpPr>
            <a:spLocks noGrp="1"/>
          </p:cNvSpPr>
          <p:nvPr>
            <p:ph type="body" sz="quarter" idx="15" hasCustomPrompt="1"/>
          </p:nvPr>
        </p:nvSpPr>
        <p:spPr>
          <a:xfrm>
            <a:off x="3324404" y="6271848"/>
            <a:ext cx="5852160" cy="281355"/>
          </a:xfrm>
        </p:spPr>
        <p:txBody>
          <a:bodyPr lIns="0" tIns="0" rIns="0" bIns="0" anchor="b"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a:t>Insert Speaker Name and Title</a:t>
            </a:r>
          </a:p>
        </p:txBody>
      </p:sp>
    </p:spTree>
    <p:extLst>
      <p:ext uri="{BB962C8B-B14F-4D97-AF65-F5344CB8AC3E}">
        <p14:creationId xmlns:p14="http://schemas.microsoft.com/office/powerpoint/2010/main" val="1357038494"/>
      </p:ext>
    </p:extLst>
  </p:cSld>
  <p:clrMapOvr>
    <a:masterClrMapping/>
  </p:clrMapOvr>
  <p:extLst>
    <p:ext uri="{DCECCB84-F9BA-43D5-87BE-67443E8EF086}">
      <p15:sldGuideLst xmlns:p15="http://schemas.microsoft.com/office/powerpoint/2012/main">
        <p15:guide id="1" orient="horz" pos="3840">
          <p15:clr>
            <a:srgbClr val="FBAE40"/>
          </p15:clr>
        </p15:guide>
        <p15:guide id="2" pos="6827">
          <p15:clr>
            <a:srgbClr val="FBAE40"/>
          </p15:clr>
        </p15:guide>
      </p15:sldGuideLst>
    </p:ext>
  </p:extLst>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a:xfrm>
            <a:off x="640080" y="160423"/>
            <a:ext cx="10972800" cy="73128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117601"/>
            <a:ext cx="10972800" cy="4734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192437"/>
      </p:ext>
    </p:extLst>
  </p:cSld>
  <p:clrMapOvr>
    <a:masterClrMapping/>
  </p:clrMapOvr>
  <p:extLst>
    <p:ext uri="{DCECCB84-F9BA-43D5-87BE-67443E8EF086}">
      <p15:sldGuideLst xmlns:p15="http://schemas.microsoft.com/office/powerpoint/2012/main">
        <p15:guide id="1" pos="512">
          <p15:clr>
            <a:srgbClr val="FBAE40"/>
          </p15:clr>
        </p15:guide>
        <p15:guide id="2" pos="9760">
          <p15:clr>
            <a:srgbClr val="FBAE40"/>
          </p15:clr>
        </p15:guide>
        <p15:guide id="3" orient="horz" pos="768">
          <p15:clr>
            <a:srgbClr val="FBAE40"/>
          </p15:clr>
        </p15:guide>
        <p15:guide id="4" orient="horz" pos="928">
          <p15:clr>
            <a:srgbClr val="FBAE40"/>
          </p15:clr>
        </p15:guide>
        <p15:guide id="5" orient="horz" pos="4928">
          <p15:clr>
            <a:srgbClr val="FBAE40"/>
          </p15:clr>
        </p15:guide>
        <p15:guide id="6" pos="5120">
          <p15:clr>
            <a:srgbClr val="FBAE40"/>
          </p15:clr>
        </p15:guide>
      </p15:sldGuideLst>
    </p:ext>
  </p:extLst>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1_Title Presentation">
    <p:spTree>
      <p:nvGrpSpPr>
        <p:cNvPr id="1" name=""/>
        <p:cNvGrpSpPr/>
        <p:nvPr/>
      </p:nvGrpSpPr>
      <p:grpSpPr>
        <a:xfrm>
          <a:off x="0" y="0"/>
          <a:ext cx="0" cy="0"/>
          <a:chOff x="0" y="0"/>
          <a:chExt cx="0" cy="0"/>
        </a:xfrm>
      </p:grpSpPr>
      <p:sp>
        <p:nvSpPr>
          <p:cNvPr id="2" name="Title 1"/>
          <p:cNvSpPr>
            <a:spLocks noGrp="1"/>
          </p:cNvSpPr>
          <p:nvPr>
            <p:ph type="ctrTitle"/>
          </p:nvPr>
        </p:nvSpPr>
        <p:spPr>
          <a:xfrm>
            <a:off x="906139" y="2145600"/>
            <a:ext cx="6643652" cy="1219200"/>
          </a:xfrm>
        </p:spPr>
        <p:txBody>
          <a:bodyPr anchor="b">
            <a:noAutofit/>
          </a:bodyPr>
          <a:lstStyle>
            <a:lvl1pPr algn="l">
              <a:lnSpc>
                <a:spcPct val="80000"/>
              </a:lnSpc>
              <a:defRPr sz="4267" b="1" i="0" cap="all">
                <a:solidFill>
                  <a:schemeClr val="tx1"/>
                </a:solidFill>
                <a:latin typeface="Arial Narrow"/>
                <a:cs typeface="Arial Narrow"/>
              </a:defRPr>
            </a:lvl1pPr>
          </a:lstStyle>
          <a:p>
            <a:r>
              <a:rPr lang="en-US"/>
              <a:t>Click to edit Master title style</a:t>
            </a:r>
            <a:endParaRPr lang="en-US" dirty="0"/>
          </a:p>
        </p:txBody>
      </p:sp>
      <p:sp>
        <p:nvSpPr>
          <p:cNvPr id="3" name="Subtitle 2"/>
          <p:cNvSpPr>
            <a:spLocks noGrp="1"/>
          </p:cNvSpPr>
          <p:nvPr>
            <p:ph type="subTitle" idx="1"/>
          </p:nvPr>
        </p:nvSpPr>
        <p:spPr>
          <a:xfrm>
            <a:off x="906139" y="3370145"/>
            <a:ext cx="6643652" cy="600000"/>
          </a:xfrm>
        </p:spPr>
        <p:txBody>
          <a:bodyPr>
            <a:noAutofit/>
          </a:bodyPr>
          <a:lstStyle>
            <a:lvl1pPr marL="0" indent="0" algn="l">
              <a:buNone/>
              <a:defRPr sz="3200">
                <a:solidFill>
                  <a:schemeClr val="tx1"/>
                </a:solidFill>
                <a:latin typeface="Arial Narrow"/>
                <a:cs typeface="Arial Narrow"/>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
        <p:nvSpPr>
          <p:cNvPr id="19" name="Text Placeholder 18"/>
          <p:cNvSpPr>
            <a:spLocks noGrp="1"/>
          </p:cNvSpPr>
          <p:nvPr>
            <p:ph type="body" sz="quarter" idx="10"/>
          </p:nvPr>
        </p:nvSpPr>
        <p:spPr>
          <a:xfrm>
            <a:off x="906143" y="4579200"/>
            <a:ext cx="5900236" cy="307200"/>
          </a:xfrm>
        </p:spPr>
        <p:txBody>
          <a:bodyPr tIns="46800" bIns="234000">
            <a:noAutofit/>
          </a:bodyPr>
          <a:lstStyle>
            <a:lvl1pPr marL="0" indent="0">
              <a:buFontTx/>
              <a:buNone/>
              <a:defRPr sz="1600" b="1">
                <a:solidFill>
                  <a:schemeClr val="tx1"/>
                </a:solidFill>
              </a:defRPr>
            </a:lvl1pPr>
          </a:lstStyle>
          <a:p>
            <a:pPr lvl="0"/>
            <a:r>
              <a:rPr lang="en-US"/>
              <a:t>Click to edit Master text styles</a:t>
            </a:r>
          </a:p>
        </p:txBody>
      </p:sp>
      <p:sp>
        <p:nvSpPr>
          <p:cNvPr id="20" name="Text Placeholder 18"/>
          <p:cNvSpPr>
            <a:spLocks noGrp="1"/>
          </p:cNvSpPr>
          <p:nvPr>
            <p:ph type="body" sz="quarter" idx="11"/>
          </p:nvPr>
        </p:nvSpPr>
        <p:spPr>
          <a:xfrm>
            <a:off x="906143" y="4894301"/>
            <a:ext cx="5900236" cy="307200"/>
          </a:xfrm>
        </p:spPr>
        <p:txBody>
          <a:bodyPr tIns="46800" bIns="234000">
            <a:noAutofit/>
          </a:bodyPr>
          <a:lstStyle>
            <a:lvl1pPr marL="0" indent="0">
              <a:buFontTx/>
              <a:buNone/>
              <a:defRPr sz="1600" b="0">
                <a:solidFill>
                  <a:schemeClr val="tx1"/>
                </a:solidFill>
              </a:defRPr>
            </a:lvl1pPr>
          </a:lstStyle>
          <a:p>
            <a:pPr lvl="0"/>
            <a:r>
              <a:rPr lang="en-US"/>
              <a:t>Click to edit Master text styles</a:t>
            </a:r>
          </a:p>
        </p:txBody>
      </p:sp>
      <p:sp>
        <p:nvSpPr>
          <p:cNvPr id="21" name="Text Placeholder 18"/>
          <p:cNvSpPr>
            <a:spLocks noGrp="1"/>
          </p:cNvSpPr>
          <p:nvPr>
            <p:ph type="body" sz="quarter" idx="12"/>
          </p:nvPr>
        </p:nvSpPr>
        <p:spPr>
          <a:xfrm>
            <a:off x="906141" y="5966061"/>
            <a:ext cx="5313011" cy="307777"/>
          </a:xfrm>
        </p:spPr>
        <p:txBody>
          <a:bodyPr bIns="234000">
            <a:noAutofit/>
          </a:bodyPr>
          <a:lstStyle>
            <a:lvl1pPr marL="0" indent="0">
              <a:buFontTx/>
              <a:buNone/>
              <a:defRPr sz="1600" b="0">
                <a:solidFill>
                  <a:schemeClr val="tx1"/>
                </a:solidFill>
              </a:defRPr>
            </a:lvl1pPr>
          </a:lstStyle>
          <a:p>
            <a:pPr lvl="0"/>
            <a:r>
              <a:rPr lang="en-US"/>
              <a:t>Click to edit Master text styles</a:t>
            </a:r>
          </a:p>
        </p:txBody>
      </p:sp>
      <p:sp>
        <p:nvSpPr>
          <p:cNvPr id="17" name="TextBox 16"/>
          <p:cNvSpPr txBox="1"/>
          <p:nvPr userDrawn="1"/>
        </p:nvSpPr>
        <p:spPr>
          <a:xfrm>
            <a:off x="9370883" y="5856000"/>
            <a:ext cx="2211700" cy="420564"/>
          </a:xfrm>
          <a:prstGeom prst="rect">
            <a:avLst/>
          </a:prstGeom>
          <a:noFill/>
        </p:spPr>
        <p:txBody>
          <a:bodyPr wrap="square" rtlCol="0">
            <a:spAutoFit/>
          </a:bodyPr>
          <a:lstStyle/>
          <a:p>
            <a:pPr marL="0" marR="0" indent="0" algn="r" defTabSz="609555" rtl="0" eaLnBrk="1" fontAlgn="auto" latinLnBrk="0" hangingPunct="1">
              <a:lnSpc>
                <a:spcPct val="100000"/>
              </a:lnSpc>
              <a:spcBef>
                <a:spcPts val="0"/>
              </a:spcBef>
              <a:spcAft>
                <a:spcPts val="0"/>
              </a:spcAft>
              <a:buClrTx/>
              <a:buSzTx/>
              <a:buFontTx/>
              <a:buNone/>
              <a:tabLst/>
            </a:pPr>
            <a:r>
              <a:rPr lang="it-IT" sz="2133" i="0" u="none" strike="noStrike" kern="1200" baseline="0" dirty="0">
                <a:latin typeface="Arial Narrow"/>
                <a:ea typeface="+mn-ea"/>
                <a:cs typeface="Arial Narrow"/>
              </a:rPr>
              <a:t>esmo</a:t>
            </a:r>
            <a:r>
              <a:rPr lang="en-US" sz="2133" i="0" u="none" strike="noStrike" kern="1200" baseline="0" dirty="0">
                <a:latin typeface="Arial Narrow"/>
                <a:ea typeface="+mn-ea"/>
                <a:cs typeface="Arial Narrow"/>
              </a:rPr>
              <a:t>.org</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6140" y="558158"/>
            <a:ext cx="2552717" cy="578665"/>
          </a:xfrm>
          <a:prstGeom prst="rect">
            <a:avLst/>
          </a:prstGeom>
        </p:spPr>
      </p:pic>
    </p:spTree>
    <p:extLst>
      <p:ext uri="{BB962C8B-B14F-4D97-AF65-F5344CB8AC3E}">
        <p14:creationId xmlns:p14="http://schemas.microsoft.com/office/powerpoint/2010/main" val="734974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4022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2_Title Chapter">
    <p:spTree>
      <p:nvGrpSpPr>
        <p:cNvPr id="1" name=""/>
        <p:cNvGrpSpPr/>
        <p:nvPr/>
      </p:nvGrpSpPr>
      <p:grpSpPr>
        <a:xfrm>
          <a:off x="0" y="0"/>
          <a:ext cx="0" cy="0"/>
          <a:chOff x="0" y="0"/>
          <a:chExt cx="0" cy="0"/>
        </a:xfrm>
      </p:grpSpPr>
      <p:sp>
        <p:nvSpPr>
          <p:cNvPr id="15" name="Title 1"/>
          <p:cNvSpPr>
            <a:spLocks noGrp="1"/>
          </p:cNvSpPr>
          <p:nvPr>
            <p:ph type="ctrTitle"/>
          </p:nvPr>
        </p:nvSpPr>
        <p:spPr>
          <a:xfrm>
            <a:off x="914404" y="2145600"/>
            <a:ext cx="6643649" cy="1219200"/>
          </a:xfrm>
        </p:spPr>
        <p:txBody>
          <a:bodyPr anchor="b">
            <a:noAutofit/>
          </a:bodyPr>
          <a:lstStyle>
            <a:lvl1pPr algn="l">
              <a:lnSpc>
                <a:spcPct val="80000"/>
              </a:lnSpc>
              <a:defRPr b="1" i="0" cap="all">
                <a:solidFill>
                  <a:schemeClr val="tx1"/>
                </a:solidFill>
                <a:latin typeface="Arial Narrow"/>
                <a:cs typeface="Arial Narrow"/>
              </a:defRPr>
            </a:lvl1pPr>
          </a:lstStyle>
          <a:p>
            <a:r>
              <a:rPr lang="en-US"/>
              <a:t>Click to edit Master title style</a:t>
            </a:r>
            <a:endParaRPr lang="en-US" dirty="0"/>
          </a:p>
        </p:txBody>
      </p:sp>
      <p:sp>
        <p:nvSpPr>
          <p:cNvPr id="16" name="Subtitle 2"/>
          <p:cNvSpPr>
            <a:spLocks noGrp="1"/>
          </p:cNvSpPr>
          <p:nvPr>
            <p:ph type="subTitle" idx="1"/>
          </p:nvPr>
        </p:nvSpPr>
        <p:spPr>
          <a:xfrm>
            <a:off x="914404" y="3370145"/>
            <a:ext cx="6643649" cy="672000"/>
          </a:xfrm>
        </p:spPr>
        <p:txBody>
          <a:bodyPr>
            <a:noAutofit/>
          </a:bodyPr>
          <a:lstStyle>
            <a:lvl1pPr marL="0" indent="0" algn="l">
              <a:buNone/>
              <a:defRPr sz="3200">
                <a:solidFill>
                  <a:schemeClr val="tx1"/>
                </a:solidFill>
                <a:latin typeface="Arial Narrow"/>
                <a:cs typeface="Arial Narrow"/>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02927480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3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720000" y="552123"/>
            <a:ext cx="7006269" cy="553999"/>
          </a:xfrm>
        </p:spPr>
        <p:txBody>
          <a:bodyPr anchor="b">
            <a:noAutofit/>
          </a:bodyPr>
          <a:lstStyle>
            <a:lvl1pPr>
              <a:defRPr sz="3200" cap="all" baseline="0"/>
            </a:lvl1pPr>
          </a:lstStyle>
          <a:p>
            <a:r>
              <a:rPr lang="en-US"/>
              <a:t>Click to edit Master title style</a:t>
            </a:r>
            <a:endParaRPr lang="en-US" dirty="0"/>
          </a:p>
        </p:txBody>
      </p:sp>
      <p:sp>
        <p:nvSpPr>
          <p:cNvPr id="12"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13" name="Text Placeholder 6"/>
          <p:cNvSpPr>
            <a:spLocks noGrp="1"/>
          </p:cNvSpPr>
          <p:nvPr>
            <p:ph type="body" sz="quarter" idx="12"/>
          </p:nvPr>
        </p:nvSpPr>
        <p:spPr>
          <a:xfrm>
            <a:off x="720000" y="2112963"/>
            <a:ext cx="10742400" cy="4020208"/>
          </a:xfrm>
        </p:spPr>
        <p:txBody>
          <a:bodyPr>
            <a:noAutofit/>
          </a:bodyPr>
          <a:lstStyle>
            <a:lvl1pPr marL="0" indent="0">
              <a:buNone/>
              <a:defRPr sz="2133" baseline="0"/>
            </a:lvl1pPr>
          </a:lstStyle>
          <a:p>
            <a:pPr lvl="0"/>
            <a:r>
              <a:rPr lang="en-US"/>
              <a:t>Click to edit Master text styles</a:t>
            </a:r>
          </a:p>
        </p:txBody>
      </p:sp>
      <p:sp>
        <p:nvSpPr>
          <p:cNvPr id="6"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D7A788FA-F864-4521-9DFD-AF03C9BFF3E5}" type="slidenum">
              <a:rPr lang="en-US" altLang="en-US"/>
              <a:pPr>
                <a:defRPr/>
              </a:pPr>
              <a:t>‹#›</a:t>
            </a:fld>
            <a:endParaRPr lang="en-US" altLang="en-US"/>
          </a:p>
        </p:txBody>
      </p:sp>
    </p:spTree>
    <p:extLst>
      <p:ext uri="{BB962C8B-B14F-4D97-AF65-F5344CB8AC3E}">
        <p14:creationId xmlns:p14="http://schemas.microsoft.com/office/powerpoint/2010/main" val="349712416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16911" y="2112965"/>
            <a:ext cx="4551516" cy="4013627"/>
          </a:xfrm>
          <a:solidFill>
            <a:schemeClr val="bg1">
              <a:lumMod val="85000"/>
            </a:schemeClr>
          </a:solidFill>
        </p:spPr>
        <p:txBody>
          <a:bodyPr anchor="ctr"/>
          <a:lstStyle>
            <a:lvl1pPr marL="0" indent="0" algn="ctr">
              <a:buNone/>
              <a:defRPr sz="2133" baseline="0"/>
            </a:lvl1pPr>
          </a:lstStyle>
          <a:p>
            <a:pPr lvl="0"/>
            <a:r>
              <a:rPr lang="en-US"/>
              <a:t>Click to edit Master text styles</a:t>
            </a:r>
          </a:p>
        </p:txBody>
      </p:sp>
      <p:sp>
        <p:nvSpPr>
          <p:cNvPr id="7" name="Text Placeholder 6"/>
          <p:cNvSpPr>
            <a:spLocks noGrp="1"/>
          </p:cNvSpPr>
          <p:nvPr>
            <p:ph type="body" sz="quarter" idx="12"/>
          </p:nvPr>
        </p:nvSpPr>
        <p:spPr>
          <a:xfrm>
            <a:off x="5439345" y="2113389"/>
            <a:ext cx="6038400" cy="4013200"/>
          </a:xfrm>
        </p:spPr>
        <p:txBody>
          <a:bodyPr>
            <a:noAutofit/>
          </a:bodyPr>
          <a:lstStyle>
            <a:lvl1pPr marL="0" indent="0">
              <a:buNone/>
              <a:defRPr sz="2133" baseline="0"/>
            </a:lvl1pPr>
          </a:lstStyle>
          <a:p>
            <a:pPr lvl="0"/>
            <a:r>
              <a:rPr lang="en-US"/>
              <a:t>Click to edit Master text styles</a:t>
            </a:r>
          </a:p>
        </p:txBody>
      </p:sp>
      <p:sp>
        <p:nvSpPr>
          <p:cNvPr id="10" name="Title 1"/>
          <p:cNvSpPr>
            <a:spLocks noGrp="1"/>
          </p:cNvSpPr>
          <p:nvPr>
            <p:ph type="title"/>
          </p:nvPr>
        </p:nvSpPr>
        <p:spPr>
          <a:xfrm>
            <a:off x="721140" y="550803"/>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114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39A81B8E-DB90-4156-9998-67EBCA269C4E}" type="slidenum">
              <a:rPr lang="en-US" altLang="en-US"/>
              <a:pPr>
                <a:defRPr/>
              </a:pPr>
              <a:t>‹#›</a:t>
            </a:fld>
            <a:endParaRPr lang="en-US" altLang="en-US"/>
          </a:p>
        </p:txBody>
      </p:sp>
    </p:spTree>
    <p:extLst>
      <p:ext uri="{BB962C8B-B14F-4D97-AF65-F5344CB8AC3E}">
        <p14:creationId xmlns:p14="http://schemas.microsoft.com/office/powerpoint/2010/main" val="1818593272"/>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5" name="Content Placeholder 4"/>
          <p:cNvSpPr>
            <a:spLocks noGrp="1"/>
          </p:cNvSpPr>
          <p:nvPr>
            <p:ph sz="quarter" idx="11"/>
          </p:nvPr>
        </p:nvSpPr>
        <p:spPr>
          <a:xfrm>
            <a:off x="720000" y="4132149"/>
            <a:ext cx="10742400" cy="1994017"/>
          </a:xfrm>
          <a:solidFill>
            <a:schemeClr val="bg1">
              <a:lumMod val="85000"/>
            </a:schemeClr>
          </a:solidFill>
        </p:spPr>
        <p:txBody>
          <a:bodyPr anchor="ctr"/>
          <a:lstStyle>
            <a:lvl1pPr marL="0" marR="0" indent="0" algn="ctr" defTabSz="609555" rtl="0" eaLnBrk="1" fontAlgn="auto" latinLnBrk="0" hangingPunct="1">
              <a:lnSpc>
                <a:spcPct val="100000"/>
              </a:lnSpc>
              <a:spcBef>
                <a:spcPct val="20000"/>
              </a:spcBef>
              <a:spcAft>
                <a:spcPts val="0"/>
              </a:spcAft>
              <a:buClr>
                <a:srgbClr val="000000"/>
              </a:buClr>
              <a:buSzPct val="35000"/>
              <a:buFont typeface="Wingdings" charset="2"/>
              <a:buNone/>
              <a:tabLst/>
              <a:defRPr baseline="0"/>
            </a:lvl1pPr>
          </a:lstStyle>
          <a:p>
            <a:pPr lvl="0"/>
            <a:r>
              <a:rPr lang="en-US"/>
              <a:t>Click to edit Master text styles</a:t>
            </a:r>
          </a:p>
        </p:txBody>
      </p:sp>
      <p:sp>
        <p:nvSpPr>
          <p:cNvPr id="7" name="Text Placeholder 6"/>
          <p:cNvSpPr>
            <a:spLocks noGrp="1"/>
          </p:cNvSpPr>
          <p:nvPr>
            <p:ph type="body" sz="quarter" idx="12"/>
          </p:nvPr>
        </p:nvSpPr>
        <p:spPr>
          <a:xfrm>
            <a:off x="720000" y="2112966"/>
            <a:ext cx="10742400" cy="1895281"/>
          </a:xfrm>
        </p:spPr>
        <p:txBody>
          <a:bodyPr>
            <a:noAutofit/>
          </a:bodyPr>
          <a:lstStyle>
            <a:lvl1pPr marL="0" indent="0">
              <a:buNone/>
              <a:defRPr baseline="0"/>
            </a:lvl1pPr>
          </a:lstStyle>
          <a:p>
            <a:pPr lvl="0"/>
            <a:r>
              <a:rPr lang="en-US"/>
              <a:t>Click to edit Master text styles</a:t>
            </a:r>
          </a:p>
        </p:txBody>
      </p:sp>
      <p:sp>
        <p:nvSpPr>
          <p:cNvPr id="10" name="Title 1"/>
          <p:cNvSpPr>
            <a:spLocks noGrp="1"/>
          </p:cNvSpPr>
          <p:nvPr>
            <p:ph type="title"/>
          </p:nvPr>
        </p:nvSpPr>
        <p:spPr>
          <a:xfrm>
            <a:off x="720000" y="550803"/>
            <a:ext cx="7006269" cy="553999"/>
          </a:xfrm>
        </p:spPr>
        <p:txBody>
          <a:bodyPr anchor="b">
            <a:noAutofit/>
          </a:bodyPr>
          <a:lstStyle>
            <a:lvl1pPr>
              <a:defRPr sz="3200" cap="all" baseline="0"/>
            </a:lvl1pPr>
          </a:lstStyle>
          <a:p>
            <a:r>
              <a:rPr lang="en-US"/>
              <a:t>Click to edit Master title style</a:t>
            </a:r>
            <a:endParaRPr lang="en-US" dirty="0"/>
          </a:p>
        </p:txBody>
      </p:sp>
      <p:sp>
        <p:nvSpPr>
          <p:cNvPr id="11" name="Text Placeholder 11"/>
          <p:cNvSpPr>
            <a:spLocks noGrp="1"/>
          </p:cNvSpPr>
          <p:nvPr>
            <p:ph type="body" sz="quarter" idx="10"/>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8"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4EE3CF81-11EA-405E-A3EC-9D48E6C9B03D}" type="slidenum">
              <a:rPr lang="en-US" altLang="en-US"/>
              <a:pPr>
                <a:defRPr/>
              </a:pPr>
              <a:t>‹#›</a:t>
            </a:fld>
            <a:endParaRPr lang="en-US" altLang="en-US"/>
          </a:p>
        </p:txBody>
      </p:sp>
    </p:spTree>
    <p:extLst>
      <p:ext uri="{BB962C8B-B14F-4D97-AF65-F5344CB8AC3E}">
        <p14:creationId xmlns:p14="http://schemas.microsoft.com/office/powerpoint/2010/main" val="406176861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6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720000" y="2112965"/>
            <a:ext cx="1074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7" name="Title 1"/>
          <p:cNvSpPr>
            <a:spLocks noGrp="1"/>
          </p:cNvSpPr>
          <p:nvPr>
            <p:ph type="title"/>
          </p:nvPr>
        </p:nvSpPr>
        <p:spPr>
          <a:xfrm>
            <a:off x="720000" y="550803"/>
            <a:ext cx="10075917" cy="553999"/>
          </a:xfrm>
        </p:spPr>
        <p:txBody>
          <a:bodyPr anchor="b">
            <a:noAutofit/>
          </a:bodyPr>
          <a:lstStyle>
            <a:lvl1pPr>
              <a:defRPr sz="3200" cap="all" baseline="0"/>
            </a:lvl1pPr>
          </a:lstStyle>
          <a:p>
            <a:r>
              <a:rPr lang="en-US"/>
              <a:t>Click to edit Master title style</a:t>
            </a:r>
            <a:endParaRPr lang="en-US" dirty="0"/>
          </a:p>
        </p:txBody>
      </p:sp>
      <p:sp>
        <p:nvSpPr>
          <p:cNvPr id="10" name="Text Placeholder 11"/>
          <p:cNvSpPr>
            <a:spLocks noGrp="1"/>
          </p:cNvSpPr>
          <p:nvPr>
            <p:ph type="body" sz="quarter" idx="10"/>
          </p:nvPr>
        </p:nvSpPr>
        <p:spPr>
          <a:xfrm>
            <a:off x="720000" y="1080001"/>
            <a:ext cx="10075917"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6" name="Slide Number Placeholder 5"/>
          <p:cNvSpPr>
            <a:spLocks noGrp="1"/>
          </p:cNvSpPr>
          <p:nvPr>
            <p:ph type="sldNum" sz="quarter" idx="14"/>
          </p:nvPr>
        </p:nvSpPr>
        <p:spPr>
          <a:xfrm>
            <a:off x="1728001" y="6372104"/>
            <a:ext cx="953803" cy="246184"/>
          </a:xfrm>
          <a:prstGeom prst="rect">
            <a:avLst/>
          </a:prstGeom>
        </p:spPr>
        <p:txBody>
          <a:bodyPr/>
          <a:lstStyle>
            <a:lvl1pPr>
              <a:defRPr/>
            </a:lvl1pPr>
          </a:lstStyle>
          <a:p>
            <a:pPr>
              <a:defRPr/>
            </a:pPr>
            <a:fld id="{08D83D96-D520-43E8-9FE3-99F474E31BD7}" type="slidenum">
              <a:rPr lang="en-US" altLang="en-US"/>
              <a:pPr>
                <a:defRPr/>
              </a:pPr>
              <a:t>‹#›</a:t>
            </a:fld>
            <a:endParaRPr lang="en-US" altLang="en-US"/>
          </a:p>
        </p:txBody>
      </p:sp>
    </p:spTree>
    <p:extLst>
      <p:ext uri="{BB962C8B-B14F-4D97-AF65-F5344CB8AC3E}">
        <p14:creationId xmlns:p14="http://schemas.microsoft.com/office/powerpoint/2010/main" val="427300354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728001" y="6372104"/>
            <a:ext cx="953803" cy="246184"/>
          </a:xfrm>
          <a:prstGeom prst="rect">
            <a:avLst/>
          </a:prstGeom>
        </p:spPr>
        <p:txBody>
          <a:bodyPr/>
          <a:lstStyle>
            <a:lvl1pPr>
              <a:defRPr/>
            </a:lvl1pPr>
          </a:lstStyle>
          <a:p>
            <a:pPr>
              <a:defRPr/>
            </a:pPr>
            <a:fld id="{5EF692A5-A8C0-47CD-A2C0-7DF226E98A5E}" type="slidenum">
              <a:rPr lang="en-US" altLang="en-US"/>
              <a:pPr>
                <a:defRPr/>
              </a:pPr>
              <a:t>‹#›</a:t>
            </a:fld>
            <a:endParaRPr lang="en-US" altLang="en-US"/>
          </a:p>
        </p:txBody>
      </p:sp>
    </p:spTree>
    <p:extLst>
      <p:ext uri="{BB962C8B-B14F-4D97-AF65-F5344CB8AC3E}">
        <p14:creationId xmlns:p14="http://schemas.microsoft.com/office/powerpoint/2010/main" val="274873756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8_Free Content">
    <p:spTree>
      <p:nvGrpSpPr>
        <p:cNvPr id="1" name=""/>
        <p:cNvGrpSpPr/>
        <p:nvPr/>
      </p:nvGrpSpPr>
      <p:grpSpPr>
        <a:xfrm>
          <a:off x="0" y="0"/>
          <a:ext cx="0" cy="0"/>
          <a:chOff x="0" y="0"/>
          <a:chExt cx="0" cy="0"/>
        </a:xfrm>
      </p:grpSpPr>
      <p:sp>
        <p:nvSpPr>
          <p:cNvPr id="5" name="Text Placeholder 3"/>
          <p:cNvSpPr>
            <a:spLocks noGrp="1"/>
          </p:cNvSpPr>
          <p:nvPr>
            <p:ph type="body" sz="quarter" idx="13"/>
          </p:nvPr>
        </p:nvSpPr>
        <p:spPr>
          <a:xfrm>
            <a:off x="720000" y="2112965"/>
            <a:ext cx="10982400" cy="4013627"/>
          </a:xfrm>
        </p:spPr>
        <p:txBody>
          <a:bodyPr>
            <a:noAutofit/>
          </a:bodyPr>
          <a:lstStyle/>
          <a:p>
            <a:pPr lvl="0"/>
            <a:r>
              <a:rPr lang="en-US"/>
              <a:t>Click to edit Master text styles</a:t>
            </a:r>
          </a:p>
          <a:p>
            <a:pPr lvl="1"/>
            <a:r>
              <a:rPr lang="en-US"/>
              <a:t>Second level</a:t>
            </a:r>
          </a:p>
          <a:p>
            <a:pPr lvl="2"/>
            <a:r>
              <a:rPr lang="en-US"/>
              <a:t>Third level</a:t>
            </a:r>
          </a:p>
        </p:txBody>
      </p:sp>
      <p:sp>
        <p:nvSpPr>
          <p:cNvPr id="6" name="Title 1"/>
          <p:cNvSpPr>
            <a:spLocks noGrp="1"/>
          </p:cNvSpPr>
          <p:nvPr>
            <p:ph type="title"/>
          </p:nvPr>
        </p:nvSpPr>
        <p:spPr>
          <a:xfrm>
            <a:off x="720000" y="550803"/>
            <a:ext cx="7006269" cy="553999"/>
          </a:xfrm>
        </p:spPr>
        <p:txBody>
          <a:bodyPr anchor="b">
            <a:noAutofit/>
          </a:bodyPr>
          <a:lstStyle>
            <a:lvl1pPr>
              <a:defRPr sz="3200" cap="all" baseline="0"/>
            </a:lvl1pPr>
          </a:lstStyle>
          <a:p>
            <a:r>
              <a:rPr lang="en-US"/>
              <a:t>Click to edit Master title style</a:t>
            </a:r>
            <a:endParaRPr lang="en-US" dirty="0"/>
          </a:p>
        </p:txBody>
      </p:sp>
      <p:sp>
        <p:nvSpPr>
          <p:cNvPr id="7" name="Text Placeholder 11"/>
          <p:cNvSpPr>
            <a:spLocks noGrp="1"/>
          </p:cNvSpPr>
          <p:nvPr>
            <p:ph type="body" sz="quarter" idx="14"/>
          </p:nvPr>
        </p:nvSpPr>
        <p:spPr>
          <a:xfrm>
            <a:off x="720000" y="1080001"/>
            <a:ext cx="7006269" cy="488795"/>
          </a:xfrm>
        </p:spPr>
        <p:txBody>
          <a:bodyPr>
            <a:noAutofit/>
          </a:bodyPr>
          <a:lstStyle>
            <a:lvl1pPr marL="0" indent="0">
              <a:buNone/>
              <a:defRPr sz="2667" baseline="0">
                <a:solidFill>
                  <a:schemeClr val="tx1"/>
                </a:solidFill>
              </a:defRPr>
            </a:lvl1pPr>
          </a:lstStyle>
          <a:p>
            <a:pPr lvl="0"/>
            <a:r>
              <a:rPr lang="en-US"/>
              <a:t>Click to edit Master text styles</a:t>
            </a:r>
          </a:p>
        </p:txBody>
      </p:sp>
      <p:sp>
        <p:nvSpPr>
          <p:cNvPr id="9" name="Slide Number Placeholder 5"/>
          <p:cNvSpPr>
            <a:spLocks noGrp="1"/>
          </p:cNvSpPr>
          <p:nvPr>
            <p:ph type="sldNum" sz="quarter" idx="15"/>
          </p:nvPr>
        </p:nvSpPr>
        <p:spPr>
          <a:xfrm>
            <a:off x="1728001" y="6372104"/>
            <a:ext cx="953803" cy="246184"/>
          </a:xfrm>
          <a:prstGeom prst="rect">
            <a:avLst/>
          </a:prstGeom>
        </p:spPr>
        <p:txBody>
          <a:bodyPr/>
          <a:lstStyle>
            <a:lvl1pPr>
              <a:defRPr/>
            </a:lvl1pPr>
          </a:lstStyle>
          <a:p>
            <a:pPr>
              <a:defRPr/>
            </a:pPr>
            <a:fld id="{711A7CD0-78D0-42EA-ADB5-8E9333008CAE}" type="slidenum">
              <a:rPr lang="en-US" altLang="en-US"/>
              <a:pPr>
                <a:defRPr/>
              </a:pPr>
              <a:t>‹#›</a:t>
            </a:fld>
            <a:endParaRPr lang="en-US" altLang="en-US"/>
          </a:p>
        </p:txBody>
      </p:sp>
    </p:spTree>
    <p:extLst>
      <p:ext uri="{BB962C8B-B14F-4D97-AF65-F5344CB8AC3E}">
        <p14:creationId xmlns:p14="http://schemas.microsoft.com/office/powerpoint/2010/main" val="41066511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8_Contact">
    <p:spTree>
      <p:nvGrpSpPr>
        <p:cNvPr id="1" name=""/>
        <p:cNvGrpSpPr/>
        <p:nvPr/>
      </p:nvGrpSpPr>
      <p:grpSpPr>
        <a:xfrm>
          <a:off x="0" y="0"/>
          <a:ext cx="0" cy="0"/>
          <a:chOff x="0" y="0"/>
          <a:chExt cx="0" cy="0"/>
        </a:xfrm>
      </p:grpSpPr>
      <p:sp>
        <p:nvSpPr>
          <p:cNvPr id="8" name="TextBox 7"/>
          <p:cNvSpPr txBox="1">
            <a:spLocks noChangeArrowheads="1"/>
          </p:cNvSpPr>
          <p:nvPr userDrawn="1"/>
        </p:nvSpPr>
        <p:spPr bwMode="auto">
          <a:xfrm>
            <a:off x="914404" y="3692528"/>
            <a:ext cx="3992033" cy="2140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r>
              <a:rPr lang="en-US" altLang="en-US" sz="2067" b="1" baseline="30000" dirty="0">
                <a:solidFill>
                  <a:schemeClr val="tx1"/>
                </a:solidFill>
                <a:latin typeface="Arial Narrow" pitchFamily="34" charset="0"/>
              </a:rPr>
              <a:t>Contacts ESMO </a:t>
            </a:r>
          </a:p>
          <a:p>
            <a:pPr eaLnBrk="1" hangingPunct="1">
              <a:defRPr/>
            </a:pPr>
            <a:endParaRPr lang="en-US" altLang="en-US" sz="2067" b="1" baseline="30000" dirty="0">
              <a:solidFill>
                <a:schemeClr val="tx1"/>
              </a:solidFill>
              <a:latin typeface="Arial Narrow" pitchFamily="34" charset="0"/>
            </a:endParaRPr>
          </a:p>
          <a:p>
            <a:pPr eaLnBrk="1" hangingPunct="1">
              <a:defRPr/>
            </a:pPr>
            <a:r>
              <a:rPr lang="en-US" altLang="en-US" sz="2067" baseline="30000" dirty="0">
                <a:solidFill>
                  <a:schemeClr val="tx1"/>
                </a:solidFill>
                <a:latin typeface="Arial Narrow" pitchFamily="34" charset="0"/>
              </a:rPr>
              <a:t>European Society for Medical Oncology </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Via L. </a:t>
            </a:r>
            <a:r>
              <a:rPr lang="en-US" altLang="en-US" sz="2067" baseline="30000" dirty="0" err="1">
                <a:solidFill>
                  <a:schemeClr val="tx1"/>
                </a:solidFill>
                <a:latin typeface="Arial Narrow" pitchFamily="34" charset="0"/>
              </a:rPr>
              <a:t>Taddei</a:t>
            </a:r>
            <a:r>
              <a:rPr lang="en-US" altLang="en-US" sz="2067" baseline="30000" dirty="0">
                <a:solidFill>
                  <a:schemeClr val="tx1"/>
                </a:solidFill>
                <a:latin typeface="Arial Narrow" pitchFamily="34" charset="0"/>
              </a:rPr>
              <a:t> 4, CH-6962 </a:t>
            </a:r>
            <a:r>
              <a:rPr lang="en-US" altLang="en-US" sz="2067" baseline="30000" dirty="0" err="1">
                <a:solidFill>
                  <a:schemeClr val="tx1"/>
                </a:solidFill>
                <a:latin typeface="Arial Narrow" pitchFamily="34" charset="0"/>
              </a:rPr>
              <a:t>Viganello</a:t>
            </a:r>
            <a:r>
              <a:rPr lang="en-US" altLang="en-US" sz="2067" baseline="30000" dirty="0">
                <a:solidFill>
                  <a:schemeClr val="tx1"/>
                </a:solidFill>
                <a:latin typeface="Arial Narrow" pitchFamily="34" charset="0"/>
              </a:rPr>
              <a:t> – </a:t>
            </a:r>
            <a:r>
              <a:rPr lang="en-US" altLang="en-US" sz="2067" baseline="30000" dirty="0" err="1">
                <a:solidFill>
                  <a:schemeClr val="tx1"/>
                </a:solidFill>
                <a:latin typeface="Arial Narrow" pitchFamily="34" charset="0"/>
              </a:rPr>
              <a:t>Lugano</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T. +41 (0)91 973 19 00</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F. +41 (0)91 973 19 02</a:t>
            </a:r>
            <a:br>
              <a:rPr lang="en-US" altLang="en-US" sz="2067" baseline="30000" dirty="0">
                <a:solidFill>
                  <a:schemeClr val="tx1"/>
                </a:solidFill>
                <a:latin typeface="Arial Narrow" pitchFamily="34" charset="0"/>
              </a:rPr>
            </a:br>
            <a:r>
              <a:rPr lang="en-US" altLang="en-US" sz="2067" baseline="30000" dirty="0">
                <a:solidFill>
                  <a:schemeClr val="tx1"/>
                </a:solidFill>
                <a:latin typeface="Arial Narrow" pitchFamily="34" charset="0"/>
              </a:rPr>
              <a:t>http://</a:t>
            </a:r>
            <a:r>
              <a:rPr lang="en-US" altLang="en-US" sz="2067" baseline="30000" dirty="0" err="1">
                <a:solidFill>
                  <a:schemeClr val="tx1"/>
                </a:solidFill>
                <a:latin typeface="Arial Narrow" pitchFamily="34" charset="0"/>
              </a:rPr>
              <a:t>www.esmo.org</a:t>
            </a:r>
            <a:endParaRPr lang="en-US" altLang="en-US" sz="2067" b="1" baseline="0" dirty="0">
              <a:solidFill>
                <a:schemeClr val="tx1"/>
              </a:solidFill>
              <a:latin typeface="Arial Narrow" pitchFamily="34" charset="0"/>
            </a:endParaRPr>
          </a:p>
          <a:p>
            <a:pPr marL="0" marR="0" indent="0" algn="l" defTabSz="609555" rtl="0" eaLnBrk="1" fontAlgn="base" latinLnBrk="0" hangingPunct="1">
              <a:lnSpc>
                <a:spcPct val="100000"/>
              </a:lnSpc>
              <a:spcBef>
                <a:spcPct val="0"/>
              </a:spcBef>
              <a:spcAft>
                <a:spcPct val="0"/>
              </a:spcAft>
              <a:buClrTx/>
              <a:buSzTx/>
              <a:buFontTx/>
              <a:buNone/>
              <a:tabLst/>
              <a:defRPr/>
            </a:pPr>
            <a:r>
              <a:rPr lang="en-US" altLang="en-US" sz="2067" baseline="30000" dirty="0" err="1">
                <a:solidFill>
                  <a:schemeClr val="tx1"/>
                </a:solidFill>
                <a:latin typeface="Arial Narrow" pitchFamily="34" charset="0"/>
              </a:rPr>
              <a:t>esmo@esmo.org</a:t>
            </a:r>
            <a:endParaRPr lang="en-US" altLang="en-US" sz="2067" baseline="30000" dirty="0">
              <a:solidFill>
                <a:schemeClr val="tx1"/>
              </a:solidFill>
              <a:latin typeface="Arial Narrow" pitchFamily="34" charset="0"/>
            </a:endParaRPr>
          </a:p>
          <a:p>
            <a:pPr eaLnBrk="1" hangingPunct="1">
              <a:defRPr/>
            </a:pPr>
            <a:endParaRPr lang="en-US" altLang="en-US" sz="2400" baseline="30000" dirty="0">
              <a:solidFill>
                <a:schemeClr val="tx1"/>
              </a:solidFill>
              <a:latin typeface="Arial Narrow" pitchFamily="34" charset="0"/>
            </a:endParaRPr>
          </a:p>
        </p:txBody>
      </p:sp>
      <p:sp>
        <p:nvSpPr>
          <p:cNvPr id="5" name="Text Placeholder 18"/>
          <p:cNvSpPr>
            <a:spLocks noGrp="1"/>
          </p:cNvSpPr>
          <p:nvPr>
            <p:ph type="body" sz="quarter" idx="10"/>
          </p:nvPr>
        </p:nvSpPr>
        <p:spPr>
          <a:xfrm>
            <a:off x="914403" y="2266720"/>
            <a:ext cx="6924495" cy="297517"/>
          </a:xfrm>
        </p:spPr>
        <p:txBody>
          <a:bodyPr tIns="140400" anchor="ctr">
            <a:noAutofit/>
          </a:bodyPr>
          <a:lstStyle>
            <a:lvl1pPr marL="0" indent="0" rtl="0">
              <a:buFontTx/>
              <a:buNone/>
              <a:defRPr lang="en-US" sz="2267" b="1" i="0" u="none" strike="noStrike" baseline="30000" smtClean="0">
                <a:solidFill>
                  <a:schemeClr val="tx1"/>
                </a:solidFill>
              </a:defRPr>
            </a:lvl1pPr>
          </a:lstStyle>
          <a:p>
            <a:pPr lvl="0"/>
            <a:r>
              <a:rPr lang="en-US"/>
              <a:t>Click to edit Master text styles</a:t>
            </a:r>
          </a:p>
        </p:txBody>
      </p:sp>
      <p:sp>
        <p:nvSpPr>
          <p:cNvPr id="6" name="Text Placeholder 18"/>
          <p:cNvSpPr>
            <a:spLocks noGrp="1"/>
          </p:cNvSpPr>
          <p:nvPr>
            <p:ph type="body" sz="quarter" idx="11"/>
          </p:nvPr>
        </p:nvSpPr>
        <p:spPr>
          <a:xfrm>
            <a:off x="914400" y="2664489"/>
            <a:ext cx="6924493" cy="270475"/>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en-US"/>
              <a:t>Click to edit Master text styles</a:t>
            </a:r>
          </a:p>
        </p:txBody>
      </p:sp>
      <p:sp>
        <p:nvSpPr>
          <p:cNvPr id="10" name="Text Placeholder 18"/>
          <p:cNvSpPr>
            <a:spLocks noGrp="1"/>
          </p:cNvSpPr>
          <p:nvPr>
            <p:ph type="body" sz="quarter" idx="12" hasCustomPrompt="1"/>
          </p:nvPr>
        </p:nvSpPr>
        <p:spPr>
          <a:xfrm>
            <a:off x="914400" y="2937600"/>
            <a:ext cx="6924493" cy="297600"/>
          </a:xfrm>
        </p:spPr>
        <p:txBody>
          <a:bodyPr tIns="93600" bIns="0" anchor="ctr">
            <a:noAutofit/>
          </a:bodyPr>
          <a:lstStyle>
            <a:lvl1pPr marL="0" indent="0" rtl="0">
              <a:buFontTx/>
              <a:buNone/>
              <a:defRPr lang="en-US" sz="2267" b="0" i="0" u="none" strike="noStrike" baseline="30000" smtClean="0">
                <a:solidFill>
                  <a:schemeClr val="tx1"/>
                </a:solidFill>
              </a:defRPr>
            </a:lvl1pPr>
          </a:lstStyle>
          <a:p>
            <a:pPr lvl="0"/>
            <a:r>
              <a:rPr lang="fr-CH" dirty="0"/>
              <a:t>Click to edit Master text style</a:t>
            </a:r>
          </a:p>
        </p:txBody>
      </p:sp>
      <p:sp>
        <p:nvSpPr>
          <p:cNvPr id="12" name="Slide Number Placeholder 5"/>
          <p:cNvSpPr>
            <a:spLocks noGrp="1"/>
          </p:cNvSpPr>
          <p:nvPr>
            <p:ph type="sldNum" sz="quarter" idx="13"/>
          </p:nvPr>
        </p:nvSpPr>
        <p:spPr>
          <a:xfrm>
            <a:off x="1728001" y="6372104"/>
            <a:ext cx="953803" cy="246184"/>
          </a:xfrm>
          <a:prstGeom prst="rect">
            <a:avLst/>
          </a:prstGeom>
        </p:spPr>
        <p:txBody>
          <a:bodyPr/>
          <a:lstStyle>
            <a:lvl1pPr>
              <a:defRPr/>
            </a:lvl1pPr>
          </a:lstStyle>
          <a:p>
            <a:pPr>
              <a:defRPr/>
            </a:pPr>
            <a:fld id="{FC19FB4C-FCC4-423E-B433-D9FA2CAED6D2}" type="slidenum">
              <a:rPr lang="en-US" altLang="en-US"/>
              <a:pPr>
                <a:defRPr/>
              </a:pPr>
              <a:t>‹#›</a:t>
            </a:fld>
            <a:endParaRPr lang="en-US" altLang="en-US"/>
          </a:p>
        </p:txBody>
      </p:sp>
    </p:spTree>
    <p:extLst>
      <p:ext uri="{BB962C8B-B14F-4D97-AF65-F5344CB8AC3E}">
        <p14:creationId xmlns:p14="http://schemas.microsoft.com/office/powerpoint/2010/main" val="320668130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31031" y="2531669"/>
            <a:ext cx="9816868" cy="1362075"/>
          </a:xfrm>
        </p:spPr>
        <p:txBody>
          <a:bodyPr anchor="b" anchorCtr="0"/>
          <a:lstStyle>
            <a:lvl1pPr marL="0" algn="l" defTabSz="1219110" rtl="0" eaLnBrk="1" latinLnBrk="0" hangingPunct="1">
              <a:spcBef>
                <a:spcPct val="0"/>
              </a:spcBef>
              <a:buNone/>
              <a:defRPr lang="en-GB" sz="4267" b="0" kern="1200" dirty="0">
                <a:solidFill>
                  <a:schemeClr val="bg1"/>
                </a:solidFill>
                <a:effectLst/>
                <a:latin typeface="+mj-lt"/>
                <a:ea typeface="+mj-ea"/>
                <a:cs typeface="+mj-cs"/>
              </a:defRPr>
            </a:lvl1pPr>
          </a:lstStyle>
          <a:p>
            <a:r>
              <a:rPr lang="en-US" dirty="0"/>
              <a:t>Click to edit Master title style</a:t>
            </a:r>
            <a:endParaRPr lang="en-GB" dirty="0"/>
          </a:p>
        </p:txBody>
      </p:sp>
      <p:sp>
        <p:nvSpPr>
          <p:cNvPr id="5" name="Subtitle 2"/>
          <p:cNvSpPr>
            <a:spLocks noGrp="1"/>
          </p:cNvSpPr>
          <p:nvPr>
            <p:ph type="subTitle" idx="10"/>
          </p:nvPr>
        </p:nvSpPr>
        <p:spPr>
          <a:xfrm>
            <a:off x="1731028" y="3893803"/>
            <a:ext cx="9805365" cy="1011751"/>
          </a:xfrm>
        </p:spPr>
        <p:txBody>
          <a:bodyPr>
            <a:noAutofit/>
          </a:bodyPr>
          <a:lstStyle>
            <a:lvl1pPr marL="0" indent="0" algn="l">
              <a:buNone/>
              <a:defRPr sz="2400" b="1" cap="all"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306150786"/>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Title and Content (No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16" name="Text Placeholder 4"/>
          <p:cNvSpPr>
            <a:spLocks noGrp="1"/>
          </p:cNvSpPr>
          <p:nvPr>
            <p:ph type="body" sz="quarter" idx="12" hasCustomPrompt="1"/>
          </p:nvPr>
        </p:nvSpPr>
        <p:spPr>
          <a:xfrm>
            <a:off x="484717" y="6643307"/>
            <a:ext cx="1201184" cy="138500"/>
          </a:xfrm>
        </p:spPr>
        <p:txBody>
          <a:bodyPr wrap="none" lIns="0" tIns="0" rIns="0" bIns="0" anchor="b">
            <a:spAutoFit/>
          </a:bodyPr>
          <a:lstStyle>
            <a:lvl1pPr marL="0" indent="0">
              <a:lnSpc>
                <a:spcPct val="90000"/>
              </a:lnSpc>
              <a:spcBef>
                <a:spcPts val="0"/>
              </a:spcBef>
              <a:buFontTx/>
              <a:buNone/>
              <a:defRPr sz="1000"/>
            </a:lvl1pPr>
          </a:lstStyle>
          <a:p>
            <a:pPr lvl="0"/>
            <a:r>
              <a:rPr lang="en-US" dirty="0"/>
              <a:t>Click to edit Footnote</a:t>
            </a:r>
          </a:p>
        </p:txBody>
      </p:sp>
      <p:sp>
        <p:nvSpPr>
          <p:cNvPr id="17" name="Text Placeholder 4"/>
          <p:cNvSpPr>
            <a:spLocks noGrp="1"/>
          </p:cNvSpPr>
          <p:nvPr>
            <p:ph type="body" sz="quarter" idx="11" hasCustomPrompt="1"/>
          </p:nvPr>
        </p:nvSpPr>
        <p:spPr>
          <a:xfrm>
            <a:off x="10242064" y="6643307"/>
            <a:ext cx="1363621" cy="138500"/>
          </a:xfrm>
        </p:spPr>
        <p:txBody>
          <a:bodyPr wrap="none" lIns="0" tIns="0" rIns="0" bIns="0" anchor="b">
            <a:spAutoFit/>
          </a:bodyPr>
          <a:lstStyle>
            <a:lvl1pPr marL="0" indent="0" algn="r">
              <a:lnSpc>
                <a:spcPct val="90000"/>
              </a:lnSpc>
              <a:spcBef>
                <a:spcPts val="0"/>
              </a:spcBef>
              <a:buFontTx/>
              <a:buNone/>
              <a:defRPr sz="1000" baseline="0"/>
            </a:lvl1pPr>
          </a:lstStyle>
          <a:p>
            <a:pPr lvl="0"/>
            <a:r>
              <a:rPr lang="en-US" dirty="0"/>
              <a:t>Click to edit source note</a:t>
            </a:r>
          </a:p>
        </p:txBody>
      </p:sp>
      <p:sp>
        <p:nvSpPr>
          <p:cNvPr id="8" name="Content Placeholder 2">
            <a:extLst>
              <a:ext uri="{FF2B5EF4-FFF2-40B4-BE49-F238E27FC236}">
                <a16:creationId xmlns:a16="http://schemas.microsoft.com/office/drawing/2014/main" id="{4731B572-A6BB-4ECD-AAF6-620BB46D792B}"/>
              </a:ext>
            </a:extLst>
          </p:cNvPr>
          <p:cNvSpPr>
            <a:spLocks noGrp="1"/>
          </p:cNvSpPr>
          <p:nvPr>
            <p:ph idx="1"/>
          </p:nvPr>
        </p:nvSpPr>
        <p:spPr>
          <a:xfrm>
            <a:off x="471604" y="1550989"/>
            <a:ext cx="11137693" cy="45291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5431596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5637498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391646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266700" y="6267449"/>
            <a:ext cx="9194800" cy="501651"/>
          </a:xfrm>
        </p:spPr>
        <p:txBody>
          <a:bodyPr bIns="45720" anchor="b"/>
          <a:lstStyle>
            <a:lvl1pPr marL="0" indent="0">
              <a:lnSpc>
                <a:spcPct val="100000"/>
              </a:lnSpc>
              <a:spcBef>
                <a:spcPts val="0"/>
              </a:spcBef>
              <a:spcAft>
                <a:spcPts val="0"/>
              </a:spcAft>
              <a:buNone/>
              <a:defRPr sz="900"/>
            </a:lvl1pPr>
            <a:lvl2pPr marL="290491" indent="0">
              <a:buNone/>
              <a:defRPr sz="1200"/>
            </a:lvl2pPr>
            <a:lvl3pPr marL="577808" indent="0">
              <a:buNone/>
              <a:defRPr sz="1200"/>
            </a:lvl3pPr>
            <a:lvl4pPr marL="865124" indent="0">
              <a:buNone/>
              <a:defRPr sz="1200"/>
            </a:lvl4pPr>
            <a:lvl5pPr marL="1363561" indent="0">
              <a:buNone/>
              <a:defRPr sz="1200"/>
            </a:lvl5pPr>
          </a:lstStyle>
          <a:p>
            <a:pPr lvl="0"/>
            <a:r>
              <a:rPr lang="en-US" dirty="0"/>
              <a:t>Edit Footnote</a:t>
            </a:r>
          </a:p>
        </p:txBody>
      </p:sp>
      <p:sp>
        <p:nvSpPr>
          <p:cNvPr id="9" name="Rectangle 4">
            <a:extLst>
              <a:ext uri="{FF2B5EF4-FFF2-40B4-BE49-F238E27FC236}">
                <a16:creationId xmlns:a16="http://schemas.microsoft.com/office/drawing/2014/main" id="{A4B8E535-14ED-431E-8BED-3159F6A95305}"/>
              </a:ext>
            </a:extLst>
          </p:cNvPr>
          <p:cNvSpPr>
            <a:spLocks noGrp="1" noChangeArrowheads="1"/>
          </p:cNvSpPr>
          <p:nvPr>
            <p:ph type="title"/>
          </p:nvPr>
        </p:nvSpPr>
        <p:spPr bwMode="auto">
          <a:xfrm>
            <a:off x="266705" y="10883"/>
            <a:ext cx="11658599" cy="93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vert="horz" wrap="square" lIns="23444" tIns="23444" rIns="23444" bIns="23444" numCol="1" anchor="ctr" anchorCtr="0" compatLnSpc="1">
            <a:prstTxWarp prst="textNoShape">
              <a:avLst/>
            </a:prstTxWarp>
          </a:bodyPr>
          <a:lstStyle/>
          <a:p>
            <a:pPr lvl="0"/>
            <a:r>
              <a:rPr lang="en-US" altLang="en-US" dirty="0"/>
              <a:t>Click to edit Master title style</a:t>
            </a:r>
          </a:p>
        </p:txBody>
      </p:sp>
      <p:sp>
        <p:nvSpPr>
          <p:cNvPr id="11" name="Slide Number Placeholder 6">
            <a:extLst>
              <a:ext uri="{FF2B5EF4-FFF2-40B4-BE49-F238E27FC236}">
                <a16:creationId xmlns:a16="http://schemas.microsoft.com/office/drawing/2014/main" id="{983B383C-0745-43CE-B134-42B739AB6CF8}"/>
              </a:ext>
            </a:extLst>
          </p:cNvPr>
          <p:cNvSpPr>
            <a:spLocks noGrp="1"/>
          </p:cNvSpPr>
          <p:nvPr>
            <p:ph type="sldNum" sz="quarter" idx="4"/>
          </p:nvPr>
        </p:nvSpPr>
        <p:spPr>
          <a:xfrm>
            <a:off x="11793893" y="6486471"/>
            <a:ext cx="398107" cy="369332"/>
          </a:xfrm>
          <a:prstGeom prst="rect">
            <a:avLst/>
          </a:prstGeom>
        </p:spPr>
        <p:txBody>
          <a:bodyPr vert="horz" wrap="square" lIns="91440" tIns="45720" rIns="91440" bIns="45720" numCol="1" anchor="b" anchorCtr="0" compatLnSpc="1">
            <a:prstTxWarp prst="textNoShape">
              <a:avLst/>
            </a:prstTxWarp>
          </a:bodyPr>
          <a:lstStyle>
            <a:lvl1pPr algn="r" defTabSz="457167">
              <a:defRPr sz="900" b="1" baseline="0" smtClean="0">
                <a:solidFill>
                  <a:schemeClr val="tx1"/>
                </a:solidFill>
                <a:latin typeface="+mj-lt"/>
                <a:ea typeface="ＭＳ Ｐゴシック" charset="0"/>
                <a:cs typeface="+mn-cs"/>
              </a:defRPr>
            </a:lvl1pPr>
          </a:lstStyle>
          <a:p>
            <a:pPr>
              <a:defRPr/>
            </a:pPr>
            <a:fld id="{6B204B07-C19F-4752-8E5A-A15CAE84AC36}" type="slidenum">
              <a:rPr lang="en-US" smtClean="0"/>
              <a:pPr>
                <a:defRPr/>
              </a:pPr>
              <a:t>‹#›</a:t>
            </a:fld>
            <a:endParaRPr lang="en-US" dirty="0"/>
          </a:p>
        </p:txBody>
      </p:sp>
      <p:sp>
        <p:nvSpPr>
          <p:cNvPr id="6" name="Content Placeholder 5">
            <a:extLst>
              <a:ext uri="{FF2B5EF4-FFF2-40B4-BE49-F238E27FC236}">
                <a16:creationId xmlns:a16="http://schemas.microsoft.com/office/drawing/2014/main" id="{1C7EFEBF-EEC4-405C-B2E9-152ED1B507CC}"/>
              </a:ext>
            </a:extLst>
          </p:cNvPr>
          <p:cNvSpPr>
            <a:spLocks noGrp="1"/>
          </p:cNvSpPr>
          <p:nvPr>
            <p:ph sz="quarter" idx="13"/>
          </p:nvPr>
        </p:nvSpPr>
        <p:spPr>
          <a:xfrm>
            <a:off x="266705" y="1117600"/>
            <a:ext cx="11658599" cy="5129504"/>
          </a:xfrm>
        </p:spPr>
        <p:txBody>
          <a:bodyPr/>
          <a:lstStyle>
            <a:lvl2pPr>
              <a:defRPr sz="1600"/>
            </a:lvl2pPr>
            <a:lvl3pPr>
              <a:defRPr sz="16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262513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9545" y="313267"/>
            <a:ext cx="10962696" cy="1155700"/>
          </a:xfrm>
        </p:spPr>
        <p:txBody>
          <a:bodyPr/>
          <a:lstStyle>
            <a:lvl1pPr>
              <a:defRPr>
                <a:solidFill>
                  <a:schemeClr val="accent1">
                    <a:lumMod val="75000"/>
                  </a:schemeClr>
                </a:solidFill>
                <a:effectLst>
                  <a:outerShdw blurRad="38100" dist="38100" dir="2700000" algn="tl">
                    <a:srgbClr val="000000">
                      <a:alpha val="43137"/>
                    </a:srgbClr>
                  </a:outerShdw>
                </a:effectLst>
              </a:defRPr>
            </a:lvl1pPr>
          </a:lstStyle>
          <a:p>
            <a:r>
              <a:rPr lang="en-US"/>
              <a:t>&lt;2-column&gt;</a:t>
            </a:r>
            <a:endParaRPr lang="en-US" dirty="0"/>
          </a:p>
        </p:txBody>
      </p:sp>
      <p:sp>
        <p:nvSpPr>
          <p:cNvPr id="12" name="Content Placeholder 2"/>
          <p:cNvSpPr>
            <a:spLocks noGrp="1"/>
          </p:cNvSpPr>
          <p:nvPr>
            <p:ph idx="13"/>
          </p:nvPr>
        </p:nvSpPr>
        <p:spPr>
          <a:xfrm>
            <a:off x="619545" y="1598087"/>
            <a:ext cx="5276019" cy="4482044"/>
          </a:xfrm>
          <a:prstGeom prst="rect">
            <a:avLst/>
          </a:prstGeom>
        </p:spPr>
        <p:txBody>
          <a:bodyPr/>
          <a:lstStyle>
            <a:lvl1pPr>
              <a:spcBef>
                <a:spcPts val="1200"/>
              </a:spcBef>
              <a:defRPr/>
            </a:lvl1pPr>
            <a:lvl2pPr marL="460400" indent="-233377">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
          </p:nvPr>
        </p:nvSpPr>
        <p:spPr>
          <a:xfrm>
            <a:off x="6307017" y="1598087"/>
            <a:ext cx="5276019" cy="4482044"/>
          </a:xfrm>
          <a:prstGeom prst="rect">
            <a:avLst/>
          </a:prstGeom>
        </p:spPr>
        <p:txBody>
          <a:bodyPr/>
          <a:lstStyle>
            <a:lvl1pPr>
              <a:spcBef>
                <a:spcPts val="1200"/>
              </a:spcBef>
              <a:defRPr/>
            </a:lvl1pPr>
            <a:lvl2pPr marL="460400" indent="-233377">
              <a:buFont typeface="Arial Narrow" panose="020B0606020202030204" pitchFamily="34" charset="0"/>
              <a:buChar char="–"/>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0"/>
          <p:cNvSpPr>
            <a:spLocks noGrp="1"/>
          </p:cNvSpPr>
          <p:nvPr>
            <p:ph type="body" sz="quarter" idx="14" hasCustomPrompt="1"/>
          </p:nvPr>
        </p:nvSpPr>
        <p:spPr>
          <a:xfrm>
            <a:off x="0" y="6608841"/>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26" indent="0">
              <a:spcBef>
                <a:spcPts val="0"/>
              </a:spcBef>
              <a:buNone/>
              <a:defRPr sz="1200"/>
            </a:lvl2pPr>
            <a:lvl3pPr marL="460400" indent="0">
              <a:spcBef>
                <a:spcPts val="0"/>
              </a:spcBef>
              <a:buNone/>
              <a:defRPr sz="1200"/>
            </a:lvl3pPr>
            <a:lvl4pPr marL="687427" indent="0">
              <a:spcBef>
                <a:spcPts val="0"/>
              </a:spcBef>
              <a:buNone/>
              <a:defRPr sz="1200"/>
            </a:lvl4pPr>
            <a:lvl5pPr marL="914453" indent="0">
              <a:spcBef>
                <a:spcPts val="0"/>
              </a:spcBef>
              <a:buNone/>
              <a:defRPr sz="1200"/>
            </a:lvl5pPr>
          </a:lstStyle>
          <a:p>
            <a:pPr lvl="0"/>
            <a:r>
              <a:rPr lang="en-US" dirty="0"/>
              <a:t>Click to add footnote. Do not use “footer” placeholder at left: for sensitivity labeling only.</a:t>
            </a:r>
          </a:p>
        </p:txBody>
      </p:sp>
      <p:sp>
        <p:nvSpPr>
          <p:cNvPr id="10" name="Text Placeholder 10"/>
          <p:cNvSpPr>
            <a:spLocks noGrp="1"/>
          </p:cNvSpPr>
          <p:nvPr>
            <p:ph type="body" sz="quarter" idx="15" hasCustomPrompt="1"/>
          </p:nvPr>
        </p:nvSpPr>
        <p:spPr>
          <a:xfrm>
            <a:off x="10469642" y="3"/>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26" indent="0">
              <a:spcBef>
                <a:spcPts val="0"/>
              </a:spcBef>
              <a:buNone/>
              <a:defRPr sz="1200"/>
            </a:lvl2pPr>
            <a:lvl3pPr marL="460400" indent="0">
              <a:spcBef>
                <a:spcPts val="0"/>
              </a:spcBef>
              <a:buNone/>
              <a:defRPr sz="1200"/>
            </a:lvl3pPr>
            <a:lvl4pPr marL="687427" indent="0">
              <a:spcBef>
                <a:spcPts val="0"/>
              </a:spcBef>
              <a:buNone/>
              <a:defRPr sz="1200"/>
            </a:lvl4pPr>
            <a:lvl5pPr marL="914453"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3026856727"/>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7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475578" y="1521595"/>
            <a:ext cx="11275439" cy="4604996"/>
          </a:xfrm>
        </p:spPr>
        <p:txBody>
          <a:bodyPr>
            <a:noAutofit/>
          </a:bodyPr>
          <a:lstStyle>
            <a:lvl1pPr>
              <a:spcBef>
                <a:spcPts val="1600"/>
              </a:spcBef>
              <a:defRPr/>
            </a:lvl1pPr>
            <a:lvl2pPr>
              <a:spcBef>
                <a:spcPts val="400"/>
              </a:spcBef>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475575" y="351927"/>
            <a:ext cx="11290604" cy="758932"/>
          </a:xfrm>
        </p:spPr>
        <p:txBody>
          <a:bodyPr anchor="b">
            <a:noAutofit/>
          </a:bodyPr>
          <a:lstStyle>
            <a:lvl1pPr>
              <a:defRPr sz="3733" cap="none" baseline="0"/>
            </a:lvl1pPr>
          </a:lstStyle>
          <a:p>
            <a:r>
              <a:rPr lang="en-US" dirty="0"/>
              <a:t>Click to edit Master title style</a:t>
            </a:r>
          </a:p>
        </p:txBody>
      </p:sp>
      <p:sp>
        <p:nvSpPr>
          <p:cNvPr id="11" name="Footer Placeholder 1">
            <a:extLst>
              <a:ext uri="{FF2B5EF4-FFF2-40B4-BE49-F238E27FC236}">
                <a16:creationId xmlns:a16="http://schemas.microsoft.com/office/drawing/2014/main" id="{3F20E334-D571-4C05-BE93-927E95CE7776}"/>
              </a:ext>
            </a:extLst>
          </p:cNvPr>
          <p:cNvSpPr>
            <a:spLocks noGrp="1"/>
          </p:cNvSpPr>
          <p:nvPr>
            <p:ph type="ftr" sz="quarter" idx="3"/>
          </p:nvPr>
        </p:nvSpPr>
        <p:spPr>
          <a:xfrm>
            <a:off x="9715501" y="6450861"/>
            <a:ext cx="2279163" cy="366183"/>
          </a:xfrm>
          <a:prstGeom prst="rect">
            <a:avLst/>
          </a:prstGeom>
        </p:spPr>
        <p:txBody>
          <a:bodyPr vert="horz" lIns="91440" tIns="45720" rIns="0" bIns="45720" rtlCol="0" anchor="b"/>
          <a:lstStyle>
            <a:lvl1pPr algn="r">
              <a:defRPr sz="1067">
                <a:solidFill>
                  <a:schemeClr val="tx1"/>
                </a:solidFill>
                <a:latin typeface="Arial" panose="020B0604020202020204" pitchFamily="34" charset="0"/>
                <a:cs typeface="Arial" panose="020B0604020202020204" pitchFamily="34" charset="0"/>
              </a:defRPr>
            </a:lvl1pPr>
          </a:lstStyle>
          <a:p>
            <a:r>
              <a:rPr lang="en-US" dirty="0"/>
              <a:t>Schmid P, et al. IMpassion130 </a:t>
            </a:r>
            <a:br>
              <a:rPr lang="en-US" dirty="0"/>
            </a:br>
            <a:r>
              <a:rPr lang="en-US" dirty="0"/>
              <a:t>ESMO 2018 (LBA1_PR)</a:t>
            </a:r>
            <a:r>
              <a:rPr lang="pt-BR" dirty="0"/>
              <a:t> http://bit.ly/2DMhayg</a:t>
            </a:r>
            <a:endParaRPr lang="en-US" dirty="0"/>
          </a:p>
        </p:txBody>
      </p:sp>
      <p:sp>
        <p:nvSpPr>
          <p:cNvPr id="12" name="Date Placeholder 3">
            <a:extLst>
              <a:ext uri="{FF2B5EF4-FFF2-40B4-BE49-F238E27FC236}">
                <a16:creationId xmlns:a16="http://schemas.microsoft.com/office/drawing/2014/main" id="{56B2DE10-5D57-457B-B684-EDF464C582C5}"/>
              </a:ext>
            </a:extLst>
          </p:cNvPr>
          <p:cNvSpPr>
            <a:spLocks noGrp="1"/>
          </p:cNvSpPr>
          <p:nvPr>
            <p:ph type="dt" sz="half" idx="2"/>
          </p:nvPr>
        </p:nvSpPr>
        <p:spPr>
          <a:xfrm>
            <a:off x="197339" y="6450861"/>
            <a:ext cx="9735556" cy="366183"/>
          </a:xfrm>
          <a:prstGeom prst="rect">
            <a:avLst/>
          </a:prstGeom>
        </p:spPr>
        <p:txBody>
          <a:bodyPr vert="horz" lIns="91440" tIns="45720" rIns="0" bIns="45720" rtlCol="0" anchor="b"/>
          <a:lstStyle>
            <a:lvl1pPr algn="l">
              <a:defRPr sz="1067" strike="noStrike" kern="0" spc="-27" baseline="0">
                <a:solidFill>
                  <a:schemeClr val="tx1"/>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60082241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Text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1720" y="313267"/>
            <a:ext cx="10979149" cy="1155700"/>
          </a:xfrm>
        </p:spPr>
        <p:txBody>
          <a:bodyPr anchor="ctr">
            <a:normAutofit/>
          </a:bodyPr>
          <a:lstStyle>
            <a:lvl1pPr>
              <a:defRPr sz="4267" b="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defRPr>
            </a:lvl1pPr>
          </a:lstStyle>
          <a:p>
            <a:r>
              <a:rPr lang="en-US" dirty="0"/>
              <a:t>&lt;Slide title&gt;</a:t>
            </a:r>
          </a:p>
        </p:txBody>
      </p:sp>
      <p:sp>
        <p:nvSpPr>
          <p:cNvPr id="3" name="Content Placeholder 2"/>
          <p:cNvSpPr>
            <a:spLocks noGrp="1"/>
          </p:cNvSpPr>
          <p:nvPr>
            <p:ph idx="1"/>
          </p:nvPr>
        </p:nvSpPr>
        <p:spPr>
          <a:xfrm>
            <a:off x="611720" y="1598087"/>
            <a:ext cx="10979149" cy="4482044"/>
          </a:xfrm>
          <a:prstGeom prst="rect">
            <a:avLst/>
          </a:prstGeom>
        </p:spPr>
        <p:txBody>
          <a:bodyPr>
            <a:normAutofit/>
          </a:bodyPr>
          <a:lstStyle>
            <a:lvl1pPr>
              <a:lnSpc>
                <a:spcPct val="100000"/>
              </a:lnSpc>
              <a:spcBef>
                <a:spcPts val="0"/>
              </a:spcBef>
              <a:buClr>
                <a:schemeClr val="accent1">
                  <a:lumMod val="75000"/>
                </a:schemeClr>
              </a:buClr>
              <a:defRPr sz="3200">
                <a:solidFill>
                  <a:schemeClr val="tx1"/>
                </a:solidFill>
                <a:latin typeface="Arial" panose="020B0604020202020204" pitchFamily="34" charset="0"/>
                <a:cs typeface="Arial" panose="020B0604020202020204" pitchFamily="34" charset="0"/>
              </a:defRPr>
            </a:lvl1pPr>
            <a:lvl2pPr marL="828994" indent="-219440">
              <a:lnSpc>
                <a:spcPct val="100000"/>
              </a:lnSpc>
              <a:spcBef>
                <a:spcPts val="0"/>
              </a:spcBef>
              <a:buClr>
                <a:schemeClr val="accent1">
                  <a:lumMod val="75000"/>
                </a:schemeClr>
              </a:buClr>
              <a:buSzPct val="100000"/>
              <a:buFont typeface="Arial Narrow" panose="020B0606020202030204" pitchFamily="34" charset="0"/>
              <a:buChar char="–"/>
              <a:defRPr sz="2667">
                <a:solidFill>
                  <a:schemeClr val="tx1"/>
                </a:solidFill>
                <a:latin typeface="Arial" panose="020B0604020202020204" pitchFamily="34" charset="0"/>
                <a:cs typeface="Arial" panose="020B0604020202020204" pitchFamily="34" charset="0"/>
              </a:defRPr>
            </a:lvl2pPr>
            <a:lvl3pPr marL="1377594" indent="-158484">
              <a:lnSpc>
                <a:spcPct val="100000"/>
              </a:lnSpc>
              <a:spcBef>
                <a:spcPts val="0"/>
              </a:spcBef>
              <a:buClr>
                <a:schemeClr val="accent1">
                  <a:lumMod val="75000"/>
                </a:schemeClr>
              </a:buClr>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828664" indent="-156621">
              <a:lnSpc>
                <a:spcPct val="100000"/>
              </a:lnSpc>
              <a:spcBef>
                <a:spcPts val="0"/>
              </a:spcBef>
              <a:buClr>
                <a:schemeClr val="accent1">
                  <a:lumMod val="75000"/>
                </a:schemeClr>
              </a:buClr>
              <a:buSzPct val="100000"/>
              <a:tabLst/>
              <a:defRPr sz="2133">
                <a:solidFill>
                  <a:schemeClr val="tx1"/>
                </a:solidFill>
                <a:latin typeface="Arial" panose="020B0604020202020204" pitchFamily="34" charset="0"/>
                <a:cs typeface="Arial" panose="020B0604020202020204" pitchFamily="34" charset="0"/>
              </a:defRPr>
            </a:lvl4pPr>
            <a:lvl5pPr marL="2438218">
              <a:lnSpc>
                <a:spcPct val="100000"/>
              </a:lnSpc>
              <a:spcBef>
                <a:spcPts val="0"/>
              </a:spcBef>
              <a:buClr>
                <a:schemeClr val="accent1">
                  <a:lumMod val="75000"/>
                </a:schemeClr>
              </a:buClr>
              <a:defRPr sz="2133">
                <a:solidFill>
                  <a:schemeClr val="tx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0"/>
          <p:cNvSpPr>
            <a:spLocks noGrp="1"/>
          </p:cNvSpPr>
          <p:nvPr>
            <p:ph type="body" sz="quarter" idx="13" hasCustomPrompt="1"/>
          </p:nvPr>
        </p:nvSpPr>
        <p:spPr>
          <a:xfrm>
            <a:off x="0" y="6608841"/>
            <a:ext cx="12192000" cy="249161"/>
          </a:xfrm>
        </p:spPr>
        <p:txBody>
          <a:bodyPr lIns="91440" bIns="45720" anchor="b" anchorCtr="0">
            <a:noAutofit/>
          </a:bodyPr>
          <a:lstStyle>
            <a:lvl1pPr marL="0" indent="0">
              <a:spcBef>
                <a:spcPts val="0"/>
              </a:spcBef>
              <a:buNone/>
              <a:defRPr sz="1067">
                <a:solidFill>
                  <a:schemeClr val="tx1"/>
                </a:solidFill>
                <a:latin typeface="Arial" panose="020B0604020202020204" pitchFamily="34" charset="0"/>
                <a:cs typeface="Arial" panose="020B0604020202020204" pitchFamily="34" charset="0"/>
              </a:defRPr>
            </a:lvl1pPr>
            <a:lvl2pPr marL="227026" indent="0">
              <a:spcBef>
                <a:spcPts val="0"/>
              </a:spcBef>
              <a:buNone/>
              <a:defRPr sz="1200"/>
            </a:lvl2pPr>
            <a:lvl3pPr marL="460400" indent="0">
              <a:spcBef>
                <a:spcPts val="0"/>
              </a:spcBef>
              <a:buNone/>
              <a:defRPr sz="1200"/>
            </a:lvl3pPr>
            <a:lvl4pPr marL="687427" indent="0">
              <a:spcBef>
                <a:spcPts val="0"/>
              </a:spcBef>
              <a:buNone/>
              <a:defRPr sz="1200"/>
            </a:lvl4pPr>
            <a:lvl5pPr marL="914453" indent="0">
              <a:spcBef>
                <a:spcPts val="0"/>
              </a:spcBef>
              <a:buNone/>
              <a:defRPr sz="1200"/>
            </a:lvl5pPr>
          </a:lstStyle>
          <a:p>
            <a:pPr lvl="0"/>
            <a:r>
              <a:rPr lang="en-US" dirty="0"/>
              <a:t>Click to add footnote. Do not use “footer” placeholder at left: for sensitivity labeling only.</a:t>
            </a:r>
          </a:p>
        </p:txBody>
      </p:sp>
      <p:sp>
        <p:nvSpPr>
          <p:cNvPr id="8" name="Text Placeholder 10"/>
          <p:cNvSpPr>
            <a:spLocks noGrp="1"/>
          </p:cNvSpPr>
          <p:nvPr>
            <p:ph type="body" sz="quarter" idx="14" hasCustomPrompt="1"/>
          </p:nvPr>
        </p:nvSpPr>
        <p:spPr>
          <a:xfrm>
            <a:off x="10469642" y="3"/>
            <a:ext cx="1722361" cy="309639"/>
          </a:xfrm>
        </p:spPr>
        <p:txBody>
          <a:bodyPr lIns="91440" bIns="45720" anchor="t" anchorCtr="0">
            <a:noAutofit/>
          </a:bodyPr>
          <a:lstStyle>
            <a:lvl1pPr marL="0" indent="0" algn="r">
              <a:spcBef>
                <a:spcPts val="0"/>
              </a:spcBef>
              <a:buNone/>
              <a:defRPr sz="1333">
                <a:solidFill>
                  <a:schemeClr val="tx1"/>
                </a:solidFill>
                <a:latin typeface="Arial" panose="020B0604020202020204" pitchFamily="34" charset="0"/>
                <a:cs typeface="Arial" panose="020B0604020202020204" pitchFamily="34" charset="0"/>
              </a:defRPr>
            </a:lvl1pPr>
            <a:lvl2pPr marL="227026" indent="0">
              <a:spcBef>
                <a:spcPts val="0"/>
              </a:spcBef>
              <a:buNone/>
              <a:defRPr sz="1200"/>
            </a:lvl2pPr>
            <a:lvl3pPr marL="460400" indent="0">
              <a:spcBef>
                <a:spcPts val="0"/>
              </a:spcBef>
              <a:buNone/>
              <a:defRPr sz="1200"/>
            </a:lvl3pPr>
            <a:lvl4pPr marL="687427" indent="0">
              <a:spcBef>
                <a:spcPts val="0"/>
              </a:spcBef>
              <a:buNone/>
              <a:defRPr sz="1200"/>
            </a:lvl4pPr>
            <a:lvl5pPr marL="914453" indent="0">
              <a:spcBef>
                <a:spcPts val="0"/>
              </a:spcBef>
              <a:buNone/>
              <a:defRPr sz="1200"/>
            </a:lvl5pPr>
          </a:lstStyle>
          <a:p>
            <a:pPr lvl="0"/>
            <a:r>
              <a:rPr lang="en-US" dirty="0"/>
              <a:t>Label for Locking</a:t>
            </a:r>
          </a:p>
        </p:txBody>
      </p:sp>
    </p:spTree>
    <p:extLst>
      <p:ext uri="{BB962C8B-B14F-4D97-AF65-F5344CB8AC3E}">
        <p14:creationId xmlns:p14="http://schemas.microsoft.com/office/powerpoint/2010/main" val="401475818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8_Title and List">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55600" y="1499640"/>
            <a:ext cx="10742400" cy="4681421"/>
          </a:xfrm>
        </p:spPr>
        <p:txBody>
          <a:bodyPr>
            <a:noAutofit/>
          </a:bodyPr>
          <a:lstStyle>
            <a:lvl1pPr marL="304776" indent="-304776">
              <a:buSzPct val="100000"/>
              <a:buFont typeface="Wingdings" panose="05000000000000000000" pitchFamily="2" charset="2"/>
              <a:buChar char="§"/>
              <a:defRPr/>
            </a:lvl1pPr>
            <a:lvl2pPr>
              <a:spcAft>
                <a:spcPts val="0"/>
              </a:spcAft>
              <a:defRPr/>
            </a:lvl2pPr>
          </a:lstStyle>
          <a:p>
            <a:pPr lvl="0"/>
            <a:r>
              <a:rPr lang="en-US" dirty="0"/>
              <a:t>Click to edit Master text styles</a:t>
            </a:r>
          </a:p>
          <a:p>
            <a:pPr lvl="1"/>
            <a:r>
              <a:rPr lang="en-US" dirty="0"/>
              <a:t>Second level</a:t>
            </a:r>
          </a:p>
          <a:p>
            <a:pPr lvl="2"/>
            <a:r>
              <a:rPr lang="en-US" dirty="0"/>
              <a:t>Third level</a:t>
            </a:r>
          </a:p>
        </p:txBody>
      </p:sp>
      <p:sp>
        <p:nvSpPr>
          <p:cNvPr id="7" name="Title 1"/>
          <p:cNvSpPr>
            <a:spLocks noGrp="1"/>
          </p:cNvSpPr>
          <p:nvPr>
            <p:ph type="title"/>
          </p:nvPr>
        </p:nvSpPr>
        <p:spPr>
          <a:xfrm>
            <a:off x="355599" y="242909"/>
            <a:ext cx="11412780" cy="553999"/>
          </a:xfrm>
        </p:spPr>
        <p:txBody>
          <a:bodyPr anchor="b">
            <a:noAutofit/>
          </a:bodyPr>
          <a:lstStyle>
            <a:lvl1pPr>
              <a:defRPr sz="3200" cap="none" baseline="0"/>
            </a:lvl1pPr>
          </a:lstStyle>
          <a:p>
            <a:r>
              <a:rPr lang="en-US" dirty="0"/>
              <a:t>Click to edit Master title style</a:t>
            </a:r>
          </a:p>
        </p:txBody>
      </p:sp>
      <p:sp>
        <p:nvSpPr>
          <p:cNvPr id="6" name="Slide Number Placeholder 5"/>
          <p:cNvSpPr>
            <a:spLocks noGrp="1"/>
          </p:cNvSpPr>
          <p:nvPr>
            <p:ph type="sldNum" sz="quarter" idx="14"/>
          </p:nvPr>
        </p:nvSpPr>
        <p:spPr/>
        <p:txBody>
          <a:bodyPr/>
          <a:lstStyle>
            <a:lvl1pPr>
              <a:defRPr/>
            </a:lvl1pPr>
          </a:lstStyle>
          <a:p>
            <a:pPr>
              <a:defRPr/>
            </a:pPr>
            <a:fld id="{08D83D96-D520-43E8-9FE3-99F474E31BD7}" type="slidenum">
              <a:rPr lang="en-US" altLang="en-US"/>
              <a:pPr>
                <a:defRPr/>
              </a:pPr>
              <a:t>‹#›</a:t>
            </a:fld>
            <a:endParaRPr lang="en-US" altLang="en-US" dirty="0"/>
          </a:p>
        </p:txBody>
      </p:sp>
      <p:sp>
        <p:nvSpPr>
          <p:cNvPr id="3" name="Text Placeholder 2">
            <a:extLst>
              <a:ext uri="{FF2B5EF4-FFF2-40B4-BE49-F238E27FC236}">
                <a16:creationId xmlns:a16="http://schemas.microsoft.com/office/drawing/2014/main" id="{3F5B49EF-5E87-4C50-B4A7-2764078B8C1D}"/>
              </a:ext>
            </a:extLst>
          </p:cNvPr>
          <p:cNvSpPr>
            <a:spLocks noGrp="1"/>
          </p:cNvSpPr>
          <p:nvPr>
            <p:ph type="body" sz="quarter" idx="15" hasCustomPrompt="1"/>
          </p:nvPr>
        </p:nvSpPr>
        <p:spPr>
          <a:xfrm>
            <a:off x="355604" y="6377215"/>
            <a:ext cx="9520865" cy="451404"/>
          </a:xfrm>
        </p:spPr>
        <p:txBody>
          <a:bodyPr lIns="0" tIns="0" rIns="0" bIns="0" anchor="b"/>
          <a:lstStyle>
            <a:lvl1pPr marL="0" indent="0">
              <a:spcBef>
                <a:spcPts val="0"/>
              </a:spcBef>
              <a:buNone/>
              <a:defRPr sz="933"/>
            </a:lvl1pPr>
            <a:lvl2pPr marL="304776" indent="0">
              <a:buNone/>
              <a:defRPr/>
            </a:lvl2pPr>
            <a:lvl3pPr marL="609555" indent="0">
              <a:buNone/>
              <a:defRPr/>
            </a:lvl3pPr>
            <a:lvl4pPr marL="1828664" indent="0">
              <a:buNone/>
              <a:defRPr/>
            </a:lvl4pPr>
            <a:lvl5pPr marL="2438218" indent="0">
              <a:buNone/>
              <a:defRPr/>
            </a:lvl5pPr>
          </a:lstStyle>
          <a:p>
            <a:pPr lvl="0"/>
            <a:r>
              <a:rPr lang="en-US" dirty="0"/>
              <a:t>Click to edit FN</a:t>
            </a:r>
          </a:p>
        </p:txBody>
      </p:sp>
    </p:spTree>
    <p:extLst>
      <p:ext uri="{BB962C8B-B14F-4D97-AF65-F5344CB8AC3E}">
        <p14:creationId xmlns:p14="http://schemas.microsoft.com/office/powerpoint/2010/main" val="43170389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Slide White 1">
    <p:spTree>
      <p:nvGrpSpPr>
        <p:cNvPr id="1" name=""/>
        <p:cNvGrpSpPr/>
        <p:nvPr/>
      </p:nvGrpSpPr>
      <p:grpSpPr>
        <a:xfrm>
          <a:off x="0" y="0"/>
          <a:ext cx="0" cy="0"/>
          <a:chOff x="0" y="0"/>
          <a:chExt cx="0" cy="0"/>
        </a:xfrm>
      </p:grpSpPr>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2" y="868638"/>
            <a:ext cx="7835900" cy="670052"/>
          </a:xfrm>
          <a:prstGeom prst="rect">
            <a:avLst/>
          </a:prstGeom>
        </p:spPr>
        <p:txBody>
          <a:bodyPr/>
          <a:lstStyle>
            <a:lvl1pPr marL="0" indent="0">
              <a:buNone/>
              <a:defRPr sz="3753" b="1" i="0">
                <a:solidFill>
                  <a:srgbClr val="00305D"/>
                </a:solidFill>
                <a:latin typeface="Arial Narrow" panose="020B0604020202020204" pitchFamily="34" charset="0"/>
                <a:cs typeface="Arial Narrow" panose="020B0604020202020204" pitchFamily="34" charset="0"/>
              </a:defRPr>
            </a:lvl1pPr>
          </a:lstStyle>
          <a:p>
            <a:pPr lvl="0"/>
            <a:r>
              <a:rPr lang="fr-FR"/>
              <a:t>TITLE OF THE SLIDE</a:t>
            </a:r>
          </a:p>
        </p:txBody>
      </p:sp>
      <p:sp>
        <p:nvSpPr>
          <p:cNvPr id="7" name="Espace réservé du texte 8">
            <a:extLst>
              <a:ext uri="{FF2B5EF4-FFF2-40B4-BE49-F238E27FC236}">
                <a16:creationId xmlns:a16="http://schemas.microsoft.com/office/drawing/2014/main" id="{E68E9CF5-8F21-5C5F-495A-199C5133557F}"/>
              </a:ext>
            </a:extLst>
          </p:cNvPr>
          <p:cNvSpPr>
            <a:spLocks noGrp="1"/>
          </p:cNvSpPr>
          <p:nvPr>
            <p:ph type="body" sz="quarter" idx="11" hasCustomPrompt="1"/>
          </p:nvPr>
        </p:nvSpPr>
        <p:spPr>
          <a:xfrm>
            <a:off x="952502"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err="1"/>
              <a:t>Subtitle</a:t>
            </a:r>
            <a:endParaRPr lang="fr-FR"/>
          </a:p>
        </p:txBody>
      </p:sp>
    </p:spTree>
    <p:extLst>
      <p:ext uri="{BB962C8B-B14F-4D97-AF65-F5344CB8AC3E}">
        <p14:creationId xmlns:p14="http://schemas.microsoft.com/office/powerpoint/2010/main" val="404738826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2_Slide White 1">
    <p:spTree>
      <p:nvGrpSpPr>
        <p:cNvPr id="1" name=""/>
        <p:cNvGrpSpPr/>
        <p:nvPr/>
      </p:nvGrpSpPr>
      <p:grpSpPr>
        <a:xfrm>
          <a:off x="0" y="0"/>
          <a:ext cx="0" cy="0"/>
          <a:chOff x="0" y="0"/>
          <a:chExt cx="0" cy="0"/>
        </a:xfrm>
      </p:grpSpPr>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2" y="868638"/>
            <a:ext cx="7835900" cy="670052"/>
          </a:xfrm>
          <a:prstGeom prst="rect">
            <a:avLst/>
          </a:prstGeom>
        </p:spPr>
        <p:txBody>
          <a:bodyPr/>
          <a:lstStyle>
            <a:lvl1pPr marL="0" indent="0">
              <a:buNone/>
              <a:defRPr sz="3753" b="1" i="0">
                <a:solidFill>
                  <a:srgbClr val="00305D"/>
                </a:solidFill>
                <a:latin typeface="Arial Narrow" panose="020B0604020202020204" pitchFamily="34" charset="0"/>
                <a:cs typeface="Arial Narrow" panose="020B0604020202020204" pitchFamily="34" charset="0"/>
              </a:defRPr>
            </a:lvl1pPr>
          </a:lstStyle>
          <a:p>
            <a:pPr lvl="0"/>
            <a:r>
              <a:rPr lang="fr-FR"/>
              <a:t>TITLE OF THE SLIDE</a:t>
            </a:r>
          </a:p>
        </p:txBody>
      </p:sp>
      <p:sp>
        <p:nvSpPr>
          <p:cNvPr id="7" name="Espace réservé du texte 8">
            <a:extLst>
              <a:ext uri="{FF2B5EF4-FFF2-40B4-BE49-F238E27FC236}">
                <a16:creationId xmlns:a16="http://schemas.microsoft.com/office/drawing/2014/main" id="{E68E9CF5-8F21-5C5F-495A-199C5133557F}"/>
              </a:ext>
            </a:extLst>
          </p:cNvPr>
          <p:cNvSpPr>
            <a:spLocks noGrp="1"/>
          </p:cNvSpPr>
          <p:nvPr>
            <p:ph type="body" sz="quarter" idx="11" hasCustomPrompt="1"/>
          </p:nvPr>
        </p:nvSpPr>
        <p:spPr>
          <a:xfrm>
            <a:off x="952502"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err="1"/>
              <a:t>Subtitle</a:t>
            </a:r>
            <a:endParaRPr lang="fr-FR"/>
          </a:p>
        </p:txBody>
      </p:sp>
      <p:sp>
        <p:nvSpPr>
          <p:cNvPr id="10" name="Espace réservé du texte 9">
            <a:extLst>
              <a:ext uri="{FF2B5EF4-FFF2-40B4-BE49-F238E27FC236}">
                <a16:creationId xmlns:a16="http://schemas.microsoft.com/office/drawing/2014/main" id="{B3F7FC35-1432-2196-9F6C-9A10E4B78415}"/>
              </a:ext>
            </a:extLst>
          </p:cNvPr>
          <p:cNvSpPr>
            <a:spLocks noGrp="1"/>
          </p:cNvSpPr>
          <p:nvPr>
            <p:ph type="body" sz="quarter" idx="12" hasCustomPrompt="1"/>
          </p:nvPr>
        </p:nvSpPr>
        <p:spPr>
          <a:xfrm>
            <a:off x="952501" y="6159179"/>
            <a:ext cx="3834343" cy="240967"/>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a:t>Name of the </a:t>
            </a:r>
            <a:r>
              <a:rPr lang="fr-FR" err="1"/>
              <a:t>presenter</a:t>
            </a:r>
            <a:r>
              <a:rPr lang="fr-FR"/>
              <a:t> </a:t>
            </a:r>
            <a:r>
              <a:rPr lang="fr-FR" err="1"/>
              <a:t>here</a:t>
            </a:r>
            <a:endParaRPr lang="fr-FR"/>
          </a:p>
        </p:txBody>
      </p:sp>
    </p:spTree>
    <p:extLst>
      <p:ext uri="{BB962C8B-B14F-4D97-AF65-F5344CB8AC3E}">
        <p14:creationId xmlns:p14="http://schemas.microsoft.com/office/powerpoint/2010/main" val="3508783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9E6A1CD-3FD6-4AD3-876A-75F060E88A2E}"/>
              </a:ext>
            </a:extLst>
          </p:cNvPr>
          <p:cNvSpPr>
            <a:spLocks noGrp="1"/>
          </p:cNvSpPr>
          <p:nvPr>
            <p:ph type="dt" sz="half" idx="26"/>
          </p:nvPr>
        </p:nvSpPr>
        <p:spPr>
          <a:xfrm>
            <a:off x="1219200" y="6027537"/>
            <a:ext cx="1828800" cy="169277"/>
          </a:xfrm>
        </p:spPr>
        <p:txBody>
          <a:bodyPr wrap="square" lIns="0" bIns="0">
            <a:spAutoFit/>
          </a:bodyPr>
          <a:lstStyle>
            <a:lvl1pPr algn="l">
              <a:lnSpc>
                <a:spcPct val="100000"/>
              </a:lnSpc>
              <a:defRPr/>
            </a:lvl1pPr>
          </a:lstStyle>
          <a:p>
            <a:endParaRPr lang="en-GB" dirty="0"/>
          </a:p>
        </p:txBody>
      </p:sp>
      <p:sp>
        <p:nvSpPr>
          <p:cNvPr id="8" name="Text Placeholder 7">
            <a:extLst>
              <a:ext uri="{FF2B5EF4-FFF2-40B4-BE49-F238E27FC236}">
                <a16:creationId xmlns:a16="http://schemas.microsoft.com/office/drawing/2014/main" id="{7468ED59-10F2-418A-8E8D-5A205AB6BDFD}"/>
              </a:ext>
            </a:extLst>
          </p:cNvPr>
          <p:cNvSpPr>
            <a:spLocks noGrp="1"/>
          </p:cNvSpPr>
          <p:nvPr>
            <p:ph type="body" sz="quarter" idx="27" hasCustomPrompt="1"/>
          </p:nvPr>
        </p:nvSpPr>
        <p:spPr>
          <a:xfrm>
            <a:off x="1219201" y="6349214"/>
            <a:ext cx="4876799" cy="161583"/>
          </a:xfrm>
        </p:spPr>
        <p:txBody>
          <a:bodyPr wrap="square" lIns="0" tIns="0" rIns="0" bIns="0" anchor="t" anchorCtr="0">
            <a:spAutoFit/>
          </a:bodyPr>
          <a:lstStyle>
            <a:lvl1pPr marL="0" indent="0">
              <a:lnSpc>
                <a:spcPct val="100000"/>
              </a:lnSpc>
              <a:buNone/>
              <a:defRPr sz="1051"/>
            </a:lvl1pPr>
            <a:lvl2pPr marL="431989" indent="0">
              <a:buNone/>
              <a:defRPr sz="1051"/>
            </a:lvl2pPr>
            <a:lvl3pPr marL="683983" indent="0">
              <a:buNone/>
              <a:defRPr sz="1051"/>
            </a:lvl3pPr>
            <a:lvl4pPr marL="827979" indent="0">
              <a:buNone/>
              <a:defRPr sz="1051"/>
            </a:lvl4pPr>
            <a:lvl5pPr marL="959376" indent="0">
              <a:buNone/>
              <a:defRPr sz="1051"/>
            </a:lvl5pPr>
          </a:lstStyle>
          <a:p>
            <a:pPr lvl="0"/>
            <a:r>
              <a:rPr lang="en-US" dirty="0"/>
              <a:t>Click to add confidentiality statement here</a:t>
            </a:r>
          </a:p>
        </p:txBody>
      </p:sp>
      <p:sp>
        <p:nvSpPr>
          <p:cNvPr id="2" name="Title 1">
            <a:extLst>
              <a:ext uri="{FF2B5EF4-FFF2-40B4-BE49-F238E27FC236}">
                <a16:creationId xmlns:a16="http://schemas.microsoft.com/office/drawing/2014/main" id="{49CDCC3B-CA12-4A4B-B5F5-D2062F3C58EC}"/>
              </a:ext>
            </a:extLst>
          </p:cNvPr>
          <p:cNvSpPr>
            <a:spLocks noGrp="1"/>
          </p:cNvSpPr>
          <p:nvPr>
            <p:ph type="title" hasCustomPrompt="1"/>
          </p:nvPr>
        </p:nvSpPr>
        <p:spPr>
          <a:xfrm>
            <a:off x="1219202" y="1793326"/>
            <a:ext cx="4876799" cy="2649135"/>
          </a:xfrm>
        </p:spPr>
        <p:txBody>
          <a:bodyPr anchor="b" anchorCtr="0">
            <a:normAutofit/>
          </a:bodyPr>
          <a:lstStyle>
            <a:lvl1pPr>
              <a:lnSpc>
                <a:spcPct val="100000"/>
              </a:lnSpc>
              <a:defRPr sz="4000">
                <a:solidFill>
                  <a:schemeClr val="accent1"/>
                </a:solidFill>
              </a:defRPr>
            </a:lvl1pPr>
          </a:lstStyle>
          <a:p>
            <a:r>
              <a:rPr lang="en-US" dirty="0"/>
              <a:t>Click to enter title here</a:t>
            </a:r>
          </a:p>
        </p:txBody>
      </p:sp>
      <p:sp>
        <p:nvSpPr>
          <p:cNvPr id="6" name="Picture Placeholder 12">
            <a:extLst>
              <a:ext uri="{FF2B5EF4-FFF2-40B4-BE49-F238E27FC236}">
                <a16:creationId xmlns:a16="http://schemas.microsoft.com/office/drawing/2014/main" id="{3506CBD9-0F78-454A-9842-87C2546180B8}"/>
              </a:ext>
            </a:extLst>
          </p:cNvPr>
          <p:cNvSpPr>
            <a:spLocks noGrp="1"/>
          </p:cNvSpPr>
          <p:nvPr>
            <p:ph type="pic" sz="quarter" idx="20" hasCustomPrompt="1"/>
          </p:nvPr>
        </p:nvSpPr>
        <p:spPr>
          <a:xfrm>
            <a:off x="6705600" y="0"/>
            <a:ext cx="5486400" cy="6858000"/>
          </a:xfrm>
          <a:prstGeom prst="rect">
            <a:avLst/>
          </a:prstGeom>
          <a:solidFill>
            <a:schemeClr val="bg2">
              <a:lumMod val="40000"/>
              <a:lumOff val="60000"/>
            </a:schemeClr>
          </a:solidFill>
        </p:spPr>
        <p:txBody>
          <a:bodyPr wrap="square" tIns="72000" bIns="1080000" anchor="ctr">
            <a:noAutofit/>
          </a:bodyPr>
          <a:lstStyle>
            <a:lvl1pPr marL="0" indent="0" algn="ctr">
              <a:lnSpc>
                <a:spcPct val="100000"/>
              </a:lnSpc>
              <a:spcBef>
                <a:spcPts val="0"/>
              </a:spcBef>
              <a:spcAft>
                <a:spcPts val="0"/>
              </a:spcAft>
              <a:buNone/>
              <a:defRPr sz="1600" b="1">
                <a:solidFill>
                  <a:schemeClr val="tx1"/>
                </a:solidFill>
              </a:defRPr>
            </a:lvl1pPr>
          </a:lstStyle>
          <a:p>
            <a:r>
              <a:rPr lang="en-US" dirty="0"/>
              <a:t>_______________________________</a:t>
            </a:r>
            <a:br>
              <a:rPr lang="en-US" dirty="0"/>
            </a:br>
            <a:br>
              <a:rPr lang="en-US" dirty="0"/>
            </a:br>
            <a:r>
              <a:rPr lang="en-US" dirty="0"/>
              <a:t>To add a brand image here:</a:t>
            </a:r>
            <a:br>
              <a:rPr lang="en-US" dirty="0"/>
            </a:br>
            <a:r>
              <a:rPr lang="en-US" dirty="0"/>
              <a:t>Select this placeholder and click </a:t>
            </a:r>
            <a:br>
              <a:rPr lang="en-US" dirty="0"/>
            </a:br>
            <a:r>
              <a:rPr lang="en-US" dirty="0"/>
              <a:t>Brand Pictures in </a:t>
            </a:r>
            <a:r>
              <a:rPr lang="en-US" dirty="0" err="1"/>
              <a:t>BrandIn</a:t>
            </a:r>
            <a:r>
              <a:rPr lang="en-US" dirty="0"/>
              <a:t>.</a:t>
            </a:r>
            <a:br>
              <a:rPr lang="en-US" dirty="0"/>
            </a:br>
            <a:br>
              <a:rPr lang="en-US" dirty="0"/>
            </a:br>
            <a:r>
              <a:rPr lang="en-US" dirty="0"/>
              <a:t>Clicking the icon will insert an </a:t>
            </a:r>
            <a:br>
              <a:rPr lang="en-US" dirty="0"/>
            </a:br>
            <a:r>
              <a:rPr lang="en-US" dirty="0"/>
              <a:t>image from your own files.</a:t>
            </a:r>
            <a:br>
              <a:rPr lang="en-US" dirty="0"/>
            </a:br>
            <a:br>
              <a:rPr lang="en-US" dirty="0"/>
            </a:br>
            <a:br>
              <a:rPr lang="en-US" dirty="0"/>
            </a:br>
            <a:br>
              <a:rPr lang="en-US" dirty="0"/>
            </a:br>
            <a:r>
              <a:rPr lang="en-US" dirty="0"/>
              <a:t>The image can then be scaled within </a:t>
            </a:r>
            <a:br>
              <a:rPr lang="en-US" dirty="0"/>
            </a:br>
            <a:r>
              <a:rPr lang="en-US" dirty="0"/>
              <a:t>the frame by using the Crop feature in </a:t>
            </a:r>
            <a:br>
              <a:rPr lang="en-US" dirty="0"/>
            </a:br>
            <a:r>
              <a:rPr lang="en-US" dirty="0"/>
              <a:t>the Picture Format tab of the ribbon.</a:t>
            </a:r>
            <a:br>
              <a:rPr lang="en-US" dirty="0"/>
            </a:br>
            <a:r>
              <a:rPr lang="en-US" dirty="0"/>
              <a:t>_______________________________</a:t>
            </a:r>
          </a:p>
        </p:txBody>
      </p:sp>
      <p:pic>
        <p:nvPicPr>
          <p:cNvPr id="7" name="Picture 2" descr="Image result for ASTRAZENECA LOGO">
            <a:extLst>
              <a:ext uri="{FF2B5EF4-FFF2-40B4-BE49-F238E27FC236}">
                <a16:creationId xmlns:a16="http://schemas.microsoft.com/office/drawing/2014/main" id="{1ED72C3C-E918-420F-9374-6F1CBE3946F7}"/>
              </a:ext>
            </a:extLst>
          </p:cNvPr>
          <p:cNvPicPr>
            <a:picLocks noChangeAspect="1" noChangeArrowheads="1"/>
          </p:cNvPicPr>
          <p:nvPr userDrawn="1">
            <p:custDataLst>
              <p:tags r:id="rId2"/>
            </p:custDataLst>
          </p:nvPr>
        </p:nvPicPr>
        <p:blipFill>
          <a:blip r:embed="rId4" cstate="hqprint">
            <a:extLst>
              <a:ext uri="{28A0092B-C50C-407E-A947-70E740481C1C}">
                <a14:useLocalDpi xmlns:a14="http://schemas.microsoft.com/office/drawing/2010/main"/>
              </a:ext>
            </a:extLst>
          </a:blip>
          <a:srcRect/>
          <a:stretch>
            <a:fillRect/>
          </a:stretch>
        </p:blipFill>
        <p:spPr bwMode="auto">
          <a:xfrm>
            <a:off x="1219200" y="401639"/>
            <a:ext cx="2438400" cy="660740"/>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a:extLst>
              <a:ext uri="{FF2B5EF4-FFF2-40B4-BE49-F238E27FC236}">
                <a16:creationId xmlns:a16="http://schemas.microsoft.com/office/drawing/2014/main" id="{632E5583-912E-4EA8-8EDC-7B6B86E76274}"/>
              </a:ext>
            </a:extLst>
          </p:cNvPr>
          <p:cNvSpPr>
            <a:spLocks noGrp="1"/>
          </p:cNvSpPr>
          <p:nvPr>
            <p:ph type="body" sz="quarter" idx="21" hasCustomPrompt="1"/>
          </p:nvPr>
        </p:nvSpPr>
        <p:spPr>
          <a:xfrm>
            <a:off x="1219201" y="4594861"/>
            <a:ext cx="4876799" cy="1241804"/>
          </a:xfrm>
          <a:prstGeom prst="rect">
            <a:avLst/>
          </a:prstGeom>
        </p:spPr>
        <p:txBody>
          <a:bodyPr lIns="0" tIns="0" rIns="0" bIns="0">
            <a:normAutofit/>
          </a:bodyPr>
          <a:lstStyle>
            <a:lvl1pPr marL="0" indent="0">
              <a:lnSpc>
                <a:spcPct val="100000"/>
              </a:lnSpc>
              <a:buNone/>
              <a:defRPr sz="2400">
                <a:solidFill>
                  <a:schemeClr val="tx1"/>
                </a:solidFill>
              </a:defRPr>
            </a:lvl1pPr>
          </a:lstStyle>
          <a:p>
            <a:pPr lvl="0"/>
            <a:r>
              <a:rPr lang="en-US" dirty="0"/>
              <a:t>Click to add subtitle / presenters</a:t>
            </a:r>
          </a:p>
        </p:txBody>
      </p:sp>
      <p:sp>
        <p:nvSpPr>
          <p:cNvPr id="15" name="Freeform: Shape 14">
            <a:extLst>
              <a:ext uri="{FF2B5EF4-FFF2-40B4-BE49-F238E27FC236}">
                <a16:creationId xmlns:a16="http://schemas.microsoft.com/office/drawing/2014/main" id="{72260595-7C87-4D29-977E-EE25A0D9291A}"/>
              </a:ext>
            </a:extLst>
          </p:cNvPr>
          <p:cNvSpPr/>
          <p:nvPr userDrawn="1"/>
        </p:nvSpPr>
        <p:spPr>
          <a:xfrm>
            <a:off x="-2087954" y="1"/>
            <a:ext cx="2064161" cy="6858000"/>
          </a:xfrm>
          <a:custGeom>
            <a:avLst/>
            <a:gdLst>
              <a:gd name="connsiteX0" fmla="*/ 0 w 2064161"/>
              <a:gd name="connsiteY0" fmla="*/ 0 h 6858000"/>
              <a:gd name="connsiteX1" fmla="*/ 2002971 w 2064161"/>
              <a:gd name="connsiteY1" fmla="*/ 0 h 6858000"/>
              <a:gd name="connsiteX2" fmla="*/ 2002971 w 2064161"/>
              <a:gd name="connsiteY2" fmla="*/ 6447122 h 6858000"/>
              <a:gd name="connsiteX3" fmla="*/ 2064161 w 2064161"/>
              <a:gd name="connsiteY3" fmla="*/ 6538118 h 6858000"/>
              <a:gd name="connsiteX4" fmla="*/ 2002971 w 2064161"/>
              <a:gd name="connsiteY4" fmla="*/ 6629114 h 6858000"/>
              <a:gd name="connsiteX5" fmla="*/ 2002971 w 2064161"/>
              <a:gd name="connsiteY5" fmla="*/ 6858000 h 6858000"/>
              <a:gd name="connsiteX6" fmla="*/ 0 w 206416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4161" h="6858000">
                <a:moveTo>
                  <a:pt x="0" y="0"/>
                </a:moveTo>
                <a:lnTo>
                  <a:pt x="2002971" y="0"/>
                </a:lnTo>
                <a:lnTo>
                  <a:pt x="2002971" y="6447122"/>
                </a:lnTo>
                <a:lnTo>
                  <a:pt x="2064161" y="6538118"/>
                </a:lnTo>
                <a:lnTo>
                  <a:pt x="2002971" y="6629114"/>
                </a:lnTo>
                <a:lnTo>
                  <a:pt x="200297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44000" rIns="144000" bIns="216000" rtlCol="0" anchor="b" anchorCtr="0">
            <a:noAutofit/>
          </a:bodyPr>
          <a:lstStyle/>
          <a:p>
            <a:pPr>
              <a:lnSpc>
                <a:spcPct val="100000"/>
              </a:lnSpc>
              <a:spcAft>
                <a:spcPts val="600"/>
              </a:spcAft>
            </a:pPr>
            <a:r>
              <a:rPr lang="en-GB" sz="1400">
                <a:solidFill>
                  <a:schemeClr val="tx1"/>
                </a:solidFill>
              </a:rPr>
              <a:t>Please ensure you have added the correct confidentiality statement. </a:t>
            </a:r>
          </a:p>
          <a:p>
            <a:pPr>
              <a:lnSpc>
                <a:spcPct val="100000"/>
              </a:lnSpc>
              <a:spcAft>
                <a:spcPts val="600"/>
              </a:spcAft>
            </a:pPr>
            <a:r>
              <a:rPr lang="en-GB" sz="1400">
                <a:solidFill>
                  <a:schemeClr val="tx1"/>
                </a:solidFill>
              </a:rPr>
              <a:t>Type the correct statement: </a:t>
            </a:r>
            <a:br>
              <a:rPr lang="en-GB" sz="1400">
                <a:solidFill>
                  <a:schemeClr val="accent1"/>
                </a:solidFill>
              </a:rPr>
            </a:br>
            <a:r>
              <a:rPr lang="en-GB" sz="1400">
                <a:solidFill>
                  <a:schemeClr val="accent1"/>
                </a:solidFill>
              </a:rPr>
              <a:t>‘</a:t>
            </a:r>
            <a:r>
              <a:rPr lang="en-GB" sz="1400" b="1" i="1">
                <a:solidFill>
                  <a:schemeClr val="accent1"/>
                </a:solidFill>
              </a:rPr>
              <a:t>Company Restricted’ </a:t>
            </a:r>
            <a:r>
              <a:rPr lang="en-GB" sz="1400" b="0">
                <a:solidFill>
                  <a:schemeClr val="tx1"/>
                </a:solidFill>
              </a:rPr>
              <a:t>or</a:t>
            </a:r>
            <a:r>
              <a:rPr lang="en-GB" sz="1400" b="1">
                <a:solidFill>
                  <a:schemeClr val="accent1"/>
                </a:solidFill>
              </a:rPr>
              <a:t> ‘</a:t>
            </a:r>
            <a:r>
              <a:rPr lang="en-GB" sz="1400" b="1" i="1">
                <a:solidFill>
                  <a:schemeClr val="accent1"/>
                </a:solidFill>
              </a:rPr>
              <a:t>Strictly Confidential’ </a:t>
            </a:r>
            <a:r>
              <a:rPr lang="en-GB" sz="1400" b="0" i="1">
                <a:solidFill>
                  <a:schemeClr val="tx1"/>
                </a:solidFill>
              </a:rPr>
              <a:t>.</a:t>
            </a:r>
            <a:r>
              <a:rPr lang="en-GB" sz="1400" b="1" i="1">
                <a:solidFill>
                  <a:schemeClr val="accent1"/>
                </a:solidFill>
              </a:rPr>
              <a:t> </a:t>
            </a:r>
            <a:r>
              <a:rPr lang="en-GB" sz="1400" b="0" i="0">
                <a:solidFill>
                  <a:schemeClr val="tx1"/>
                </a:solidFill>
              </a:rPr>
              <a:t>No statement is needed </a:t>
            </a:r>
            <a:br>
              <a:rPr lang="en-GB" sz="1400" b="0" i="0">
                <a:solidFill>
                  <a:schemeClr val="tx1"/>
                </a:solidFill>
              </a:rPr>
            </a:br>
            <a:r>
              <a:rPr lang="en-GB" sz="1400" b="0" i="0">
                <a:solidFill>
                  <a:schemeClr val="tx1"/>
                </a:solidFill>
              </a:rPr>
              <a:t>for public information. </a:t>
            </a:r>
            <a:endParaRPr lang="en-GB" sz="1400" b="0">
              <a:solidFill>
                <a:schemeClr val="tx1"/>
              </a:solidFill>
            </a:endParaRPr>
          </a:p>
        </p:txBody>
      </p:sp>
      <p:sp>
        <p:nvSpPr>
          <p:cNvPr id="14" name="Oval 13">
            <a:extLst>
              <a:ext uri="{FF2B5EF4-FFF2-40B4-BE49-F238E27FC236}">
                <a16:creationId xmlns:a16="http://schemas.microsoft.com/office/drawing/2014/main" id="{E4809C05-E460-4D1A-BC84-C63C988F5D2D}"/>
              </a:ext>
            </a:extLst>
          </p:cNvPr>
          <p:cNvSpPr/>
          <p:nvPr userDrawn="1"/>
        </p:nvSpPr>
        <p:spPr>
          <a:xfrm>
            <a:off x="-1944693" y="3878333"/>
            <a:ext cx="419968" cy="41996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Aft>
                <a:spcPts val="600"/>
              </a:spcAft>
            </a:pPr>
            <a:r>
              <a:rPr lang="en-US" sz="2400" b="1">
                <a:solidFill>
                  <a:schemeClr val="bg1"/>
                </a:solidFill>
                <a:latin typeface="+mn-lt"/>
              </a:rPr>
              <a:t>!</a:t>
            </a:r>
          </a:p>
        </p:txBody>
      </p:sp>
      <p:sp>
        <p:nvSpPr>
          <p:cNvPr id="11" name="Rectangle 10">
            <a:extLst>
              <a:ext uri="{FF2B5EF4-FFF2-40B4-BE49-F238E27FC236}">
                <a16:creationId xmlns:a16="http://schemas.microsoft.com/office/drawing/2014/main" id="{E615AFDE-47EA-B9B3-CDD0-170ACBAE9885}"/>
              </a:ext>
            </a:extLst>
          </p:cNvPr>
          <p:cNvSpPr/>
          <p:nvPr userDrawn="1"/>
        </p:nvSpPr>
        <p:spPr>
          <a:xfrm>
            <a:off x="0" y="0"/>
            <a:ext cx="60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Tree>
    <p:custDataLst>
      <p:tags r:id="rId1"/>
    </p:custDataLst>
    <p:extLst>
      <p:ext uri="{BB962C8B-B14F-4D97-AF65-F5344CB8AC3E}">
        <p14:creationId xmlns:p14="http://schemas.microsoft.com/office/powerpoint/2010/main" val="2303353639"/>
      </p:ext>
    </p:extLst>
  </p:cSld>
  <p:clrMapOvr>
    <a:masterClrMapping/>
  </p:clrMapOvr>
  <p:extLst>
    <p:ext uri="{DCECCB84-F9BA-43D5-87BE-67443E8EF086}">
      <p15:sldGuideLst xmlns:p15="http://schemas.microsoft.com/office/powerpoint/2012/main"/>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609600" y="6200777"/>
            <a:ext cx="9753600" cy="657225"/>
          </a:xfrm>
        </p:spPr>
        <p:txBody>
          <a:bodyPr bIns="72000" anchor="b" anchorCtr="0">
            <a:noAutofit/>
          </a:bodyPr>
          <a:lstStyle>
            <a:lvl1pPr>
              <a:lnSpc>
                <a:spcPct val="100000"/>
              </a:lnSpc>
              <a:spcAft>
                <a:spcPts val="300"/>
              </a:spcAft>
              <a:buNone/>
              <a:defRPr sz="800"/>
            </a:lvl1pPr>
          </a:lstStyle>
          <a:p>
            <a:pPr lvl="0"/>
            <a:r>
              <a:rPr lang="en-US" dirty="0"/>
              <a:t>Footnotes</a:t>
            </a:r>
          </a:p>
        </p:txBody>
      </p:sp>
      <p:sp>
        <p:nvSpPr>
          <p:cNvPr id="7" name="Date Placeholder 6">
            <a:extLst>
              <a:ext uri="{FF2B5EF4-FFF2-40B4-BE49-F238E27FC236}">
                <a16:creationId xmlns:a16="http://schemas.microsoft.com/office/drawing/2014/main" id="{F002CC1A-50FF-4A50-8660-D325E3429D98}"/>
              </a:ext>
            </a:extLst>
          </p:cNvPr>
          <p:cNvSpPr>
            <a:spLocks noGrp="1"/>
          </p:cNvSpPr>
          <p:nvPr>
            <p:ph type="dt" sz="half" idx="20"/>
          </p:nvPr>
        </p:nvSpPr>
        <p:spPr/>
        <p:txBody>
          <a:bodyPr/>
          <a:lstStyle>
            <a:lvl1pPr>
              <a:lnSpc>
                <a:spcPct val="100000"/>
              </a:lnSpc>
              <a:defRPr/>
            </a:lvl1pPr>
          </a:lstStyle>
          <a:p>
            <a:endParaRPr lang="en-GB" dirty="0"/>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3" name="Title 2">
            <a:extLst>
              <a:ext uri="{FF2B5EF4-FFF2-40B4-BE49-F238E27FC236}">
                <a16:creationId xmlns:a16="http://schemas.microsoft.com/office/drawing/2014/main" id="{22AD159F-7756-3DA0-DF27-72115E048DD5}"/>
              </a:ext>
            </a:extLst>
          </p:cNvPr>
          <p:cNvSpPr>
            <a:spLocks noGrp="1"/>
          </p:cNvSpPr>
          <p:nvPr>
            <p:ph type="title" hasCustomPrompt="1"/>
          </p:nvPr>
        </p:nvSpPr>
        <p:spPr/>
        <p:txBody>
          <a:bodyPr/>
          <a:lstStyle/>
          <a:p>
            <a:r>
              <a:rPr lang="en-US" dirty="0"/>
              <a:t>Click to enter title here</a:t>
            </a:r>
          </a:p>
        </p:txBody>
      </p:sp>
      <p:sp>
        <p:nvSpPr>
          <p:cNvPr id="9" name="Content Placeholder 8">
            <a:extLst>
              <a:ext uri="{FF2B5EF4-FFF2-40B4-BE49-F238E27FC236}">
                <a16:creationId xmlns:a16="http://schemas.microsoft.com/office/drawing/2014/main" id="{06C49CE0-A935-60E2-C2F2-67EBD888955D}"/>
              </a:ext>
            </a:extLst>
          </p:cNvPr>
          <p:cNvSpPr>
            <a:spLocks noGrp="1"/>
          </p:cNvSpPr>
          <p:nvPr>
            <p:ph sz="quarter" idx="112" hasCustomPrompt="1"/>
          </p:nvPr>
        </p:nvSpPr>
        <p:spPr/>
        <p:txBody>
          <a:bodyPr/>
          <a:lstStyle/>
          <a:p>
            <a:pPr lvl="0"/>
            <a:r>
              <a:rPr lang="en-US" dirty="0"/>
              <a:t>Click to add text here. </a:t>
            </a:r>
            <a:br>
              <a:rPr lang="en-US" dirty="0"/>
            </a:br>
            <a:r>
              <a:rPr lang="en-US" dirty="0"/>
              <a:t>When pasting copy from other slides, be sure to use the Paste and Match Formatting shortcut (</a:t>
            </a:r>
            <a:r>
              <a:rPr lang="en-US" dirty="0" err="1"/>
              <a:t>Cmd</a:t>
            </a:r>
            <a:r>
              <a:rPr lang="en-US" dirty="0"/>
              <a:t> + Option + Shift + V).</a:t>
            </a:r>
            <a:br>
              <a:rPr lang="en-US" dirty="0"/>
            </a:br>
            <a:r>
              <a:rPr lang="en-US" dirty="0"/>
              <a:t>To increase bullet level, select your text and press Tab.</a:t>
            </a:r>
            <a:br>
              <a:rPr lang="en-US" dirty="0"/>
            </a:br>
            <a:r>
              <a:rPr lang="en-US" dirty="0"/>
              <a:t>To decrease bullet level, select your bullet text and press Shift + Tab.</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1758926362"/>
      </p:ext>
    </p:extLst>
  </p:cSld>
  <p:clrMapOvr>
    <a:masterClrMapping/>
  </p:clrMapOvr>
  <p:extLst>
    <p:ext uri="{DCECCB84-F9BA-43D5-87BE-67443E8EF086}">
      <p15:sldGuideLst xmlns:p15="http://schemas.microsoft.com/office/powerpoint/2012/main">
        <p15:guide id="5" orient="horz" pos="1233">
          <p15:clr>
            <a:srgbClr val="A6428C"/>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Title in Lens">
    <p:spTree>
      <p:nvGrpSpPr>
        <p:cNvPr id="1" name=""/>
        <p:cNvGrpSpPr/>
        <p:nvPr/>
      </p:nvGrpSpPr>
      <p:grpSpPr>
        <a:xfrm>
          <a:off x="0" y="0"/>
          <a:ext cx="0" cy="0"/>
          <a:chOff x="0" y="0"/>
          <a:chExt cx="0" cy="0"/>
        </a:xfrm>
      </p:grpSpPr>
      <p:sp>
        <p:nvSpPr>
          <p:cNvPr id="8" name="Text Placeholder 96">
            <a:extLst>
              <a:ext uri="{FF2B5EF4-FFF2-40B4-BE49-F238E27FC236}">
                <a16:creationId xmlns:a16="http://schemas.microsoft.com/office/drawing/2014/main" id="{DFE25DB2-F58D-4AD2-B640-7A1061569FFB}"/>
              </a:ext>
            </a:extLst>
          </p:cNvPr>
          <p:cNvSpPr>
            <a:spLocks noGrp="1"/>
          </p:cNvSpPr>
          <p:nvPr>
            <p:ph type="body" sz="quarter" idx="111" hasCustomPrompt="1"/>
          </p:nvPr>
        </p:nvSpPr>
        <p:spPr>
          <a:xfrm>
            <a:off x="5486402" y="6200777"/>
            <a:ext cx="4876799" cy="657225"/>
          </a:xfrm>
        </p:spPr>
        <p:txBody>
          <a:bodyPr bIns="72000" anchor="b" anchorCtr="0">
            <a:noAutofit/>
          </a:bodyPr>
          <a:lstStyle>
            <a:lvl1pPr>
              <a:lnSpc>
                <a:spcPct val="100000"/>
              </a:lnSpc>
              <a:spcAft>
                <a:spcPts val="300"/>
              </a:spcAft>
              <a:buNone/>
              <a:defRPr sz="800"/>
            </a:lvl1pPr>
          </a:lstStyle>
          <a:p>
            <a:pPr lvl="0"/>
            <a:r>
              <a:rPr lang="en-US" dirty="0"/>
              <a:t>Footnotes</a:t>
            </a:r>
          </a:p>
        </p:txBody>
      </p:sp>
      <p:sp>
        <p:nvSpPr>
          <p:cNvPr id="10" name="Date Placeholder 9">
            <a:extLst>
              <a:ext uri="{FF2B5EF4-FFF2-40B4-BE49-F238E27FC236}">
                <a16:creationId xmlns:a16="http://schemas.microsoft.com/office/drawing/2014/main" id="{59C580CE-4074-4379-8D68-E5118B13A13A}"/>
              </a:ext>
            </a:extLst>
          </p:cNvPr>
          <p:cNvSpPr>
            <a:spLocks noGrp="1"/>
          </p:cNvSpPr>
          <p:nvPr>
            <p:ph type="dt" sz="half" idx="20"/>
          </p:nvPr>
        </p:nvSpPr>
        <p:spPr/>
        <p:txBody>
          <a:bodyPr/>
          <a:lstStyle>
            <a:lvl1pPr>
              <a:lnSpc>
                <a:spcPct val="100000"/>
              </a:lnSpc>
              <a:defRPr/>
            </a:lvl1pPr>
          </a:lstStyle>
          <a:p>
            <a:endParaRPr lang="en-GB"/>
          </a:p>
        </p:txBody>
      </p:sp>
      <p:sp>
        <p:nvSpPr>
          <p:cNvPr id="2" name="Rectangle 1">
            <a:extLst>
              <a:ext uri="{FF2B5EF4-FFF2-40B4-BE49-F238E27FC236}">
                <a16:creationId xmlns:a16="http://schemas.microsoft.com/office/drawing/2014/main" id="{36FAF170-FDDE-1344-54BF-D168FE796F71}"/>
              </a:ext>
            </a:extLst>
          </p:cNvPr>
          <p:cNvSpPr/>
          <p:nvPr userDrawn="1"/>
        </p:nvSpPr>
        <p:spPr>
          <a:xfrm>
            <a:off x="2" y="0"/>
            <a:ext cx="6095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
        <p:nvSpPr>
          <p:cNvPr id="12" name="Title 11">
            <a:extLst>
              <a:ext uri="{FF2B5EF4-FFF2-40B4-BE49-F238E27FC236}">
                <a16:creationId xmlns:a16="http://schemas.microsoft.com/office/drawing/2014/main" id="{CD0FA13F-5B1F-4795-B0E7-3E97B5D8E071}"/>
              </a:ext>
            </a:extLst>
          </p:cNvPr>
          <p:cNvSpPr>
            <a:spLocks noGrp="1"/>
          </p:cNvSpPr>
          <p:nvPr>
            <p:ph type="title" hasCustomPrompt="1"/>
          </p:nvPr>
        </p:nvSpPr>
        <p:spPr>
          <a:xfrm>
            <a:off x="609601" y="-1"/>
            <a:ext cx="4267201" cy="6858001"/>
          </a:xfrm>
          <a:prstGeom prst="rect">
            <a:avLst/>
          </a:prstGeom>
          <a:solidFill>
            <a:schemeClr val="accent1"/>
          </a:solidFill>
        </p:spPr>
        <p:txBody>
          <a:bodyPr wrap="square" lIns="306000" tIns="360000" rIns="306000" bIns="360000" anchor="t" anchorCtr="0">
            <a:normAutofit/>
          </a:bodyPr>
          <a:lstStyle>
            <a:lvl1pPr>
              <a:lnSpc>
                <a:spcPct val="100000"/>
              </a:lnSpc>
              <a:defRPr sz="4000">
                <a:solidFill>
                  <a:schemeClr val="bg1"/>
                </a:solidFill>
              </a:defRPr>
            </a:lvl1pPr>
          </a:lstStyle>
          <a:p>
            <a:r>
              <a:rPr lang="en-US" dirty="0"/>
              <a:t>Click to enter title here</a:t>
            </a:r>
          </a:p>
        </p:txBody>
      </p:sp>
      <p:sp>
        <p:nvSpPr>
          <p:cNvPr id="4" name="Content Placeholder 3">
            <a:extLst>
              <a:ext uri="{FF2B5EF4-FFF2-40B4-BE49-F238E27FC236}">
                <a16:creationId xmlns:a16="http://schemas.microsoft.com/office/drawing/2014/main" id="{75A4EBE2-41F7-48F4-B525-605699ECF92F}"/>
              </a:ext>
            </a:extLst>
          </p:cNvPr>
          <p:cNvSpPr>
            <a:spLocks noGrp="1"/>
          </p:cNvSpPr>
          <p:nvPr>
            <p:ph sz="quarter" idx="19" hasCustomPrompt="1"/>
          </p:nvPr>
        </p:nvSpPr>
        <p:spPr>
          <a:xfrm>
            <a:off x="5486400" y="404813"/>
            <a:ext cx="6096000" cy="5796000"/>
          </a:xfrm>
        </p:spPr>
        <p:txBody>
          <a:bodyPr/>
          <a:lstStyle>
            <a:lvl1pPr>
              <a:lnSpc>
                <a:spcPct val="100000"/>
              </a:lnSpc>
              <a:defRPr/>
            </a:lvl1pPr>
            <a:lvl2pPr marL="460788" indent="-228594">
              <a:lnSpc>
                <a:spcPct val="100000"/>
              </a:lnSpc>
              <a:defRPr lang="en-US" sz="2400" kern="1200" dirty="0">
                <a:solidFill>
                  <a:schemeClr val="tx1"/>
                </a:solidFill>
                <a:latin typeface="+mn-lt"/>
                <a:ea typeface="+mn-ea"/>
                <a:cs typeface="+mn-cs"/>
              </a:defRPr>
            </a:lvl2pPr>
            <a:lvl3pPr marL="691183" indent="-228594">
              <a:lnSpc>
                <a:spcPct val="100000"/>
              </a:lnSpc>
              <a:defRPr lang="en-US" sz="2000" kern="1200" dirty="0">
                <a:solidFill>
                  <a:schemeClr val="tx1"/>
                </a:solidFill>
                <a:latin typeface="+mn-lt"/>
                <a:ea typeface="+mn-ea"/>
                <a:cs typeface="+mn-cs"/>
              </a:defRPr>
            </a:lvl3pPr>
            <a:lvl4pPr marL="921577" indent="-228594">
              <a:lnSpc>
                <a:spcPct val="100000"/>
              </a:lnSpc>
              <a:defRPr lang="en-US" sz="2000" kern="1200" dirty="0">
                <a:solidFill>
                  <a:schemeClr val="tx1"/>
                </a:solidFill>
                <a:latin typeface="+mn-lt"/>
                <a:ea typeface="+mn-ea"/>
                <a:cs typeface="+mn-cs"/>
              </a:defRPr>
            </a:lvl4pPr>
            <a:lvl5pPr>
              <a:lnSpc>
                <a:spcPct val="100000"/>
              </a:lnSpc>
              <a:defRPr/>
            </a:lvl5pPr>
          </a:lstStyle>
          <a:p>
            <a:pPr lvl="0"/>
            <a:r>
              <a:rPr lang="en-US" dirty="0"/>
              <a:t>Click to add text here. </a:t>
            </a:r>
            <a:br>
              <a:rPr lang="en-US" dirty="0"/>
            </a:br>
            <a:r>
              <a:rPr lang="en-US" dirty="0"/>
              <a:t>When pasting copy from other slides, be sure to use the Paste and Match Formatting shortcut (</a:t>
            </a:r>
            <a:r>
              <a:rPr lang="en-US" dirty="0" err="1"/>
              <a:t>Cmd</a:t>
            </a:r>
            <a:r>
              <a:rPr lang="en-US" dirty="0"/>
              <a:t> + Option + Shift + V).</a:t>
            </a:r>
            <a:br>
              <a:rPr lang="en-US" dirty="0"/>
            </a:br>
            <a:r>
              <a:rPr lang="en-US" dirty="0"/>
              <a:t>To increase bullet level, select your text and press Tab.</a:t>
            </a:r>
            <a:br>
              <a:rPr lang="en-US" dirty="0"/>
            </a:br>
            <a:r>
              <a:rPr lang="en-US" dirty="0"/>
              <a:t>To decrease bullet level, select your bullet text and press Shift +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2">
            <a:extLst>
              <a:ext uri="{FF2B5EF4-FFF2-40B4-BE49-F238E27FC236}">
                <a16:creationId xmlns:a16="http://schemas.microsoft.com/office/drawing/2014/main" id="{D2C25B5D-B685-4B55-8498-3486110FDCFE}"/>
              </a:ext>
            </a:extLst>
          </p:cNvPr>
          <p:cNvSpPr>
            <a:spLocks noGrp="1"/>
          </p:cNvSpPr>
          <p:nvPr>
            <p:ph type="sldNum" sz="quarter" idx="22"/>
          </p:nvPr>
        </p:nvSpPr>
        <p:spPr/>
        <p:txBody>
          <a:bodyPr/>
          <a:lstStyle>
            <a:lvl1pPr>
              <a:lnSpc>
                <a:spcPct val="100000"/>
              </a:lnSpc>
              <a:defRPr>
                <a:solidFill>
                  <a:schemeClr val="bg1"/>
                </a:solidFill>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417396615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686018889"/>
      </p:ext>
    </p:extLst>
  </p:cSld>
  <p:clrMapOvr>
    <a:masterClrMapping/>
  </p:clrMapOvr>
  <p:transition spd="slow" advClick="0"/>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accent1"/>
        </a:solidFill>
        <a:effectLst/>
      </p:bgPr>
    </p:bg>
    <p:spTree>
      <p:nvGrpSpPr>
        <p:cNvPr id="1" name=""/>
        <p:cNvGrpSpPr/>
        <p:nvPr/>
      </p:nvGrpSpPr>
      <p:grpSpPr>
        <a:xfrm>
          <a:off x="0" y="0"/>
          <a:ext cx="0" cy="0"/>
          <a:chOff x="0" y="0"/>
          <a:chExt cx="0" cy="0"/>
        </a:xfrm>
      </p:grpSpPr>
      <p:sp>
        <p:nvSpPr>
          <p:cNvPr id="10" name="Date Placeholder 9">
            <a:extLst>
              <a:ext uri="{FF2B5EF4-FFF2-40B4-BE49-F238E27FC236}">
                <a16:creationId xmlns:a16="http://schemas.microsoft.com/office/drawing/2014/main" id="{41CC83E6-E70E-43EE-817C-4F68FB75EFD9}"/>
              </a:ext>
            </a:extLst>
          </p:cNvPr>
          <p:cNvSpPr>
            <a:spLocks noGrp="1"/>
          </p:cNvSpPr>
          <p:nvPr>
            <p:ph type="dt" sz="half" idx="35"/>
          </p:nvPr>
        </p:nvSpPr>
        <p:spPr>
          <a:noFill/>
        </p:spPr>
        <p:txBody>
          <a:bodyPr/>
          <a:lstStyle>
            <a:lvl1pPr>
              <a:lnSpc>
                <a:spcPct val="100000"/>
              </a:lnSpc>
              <a:defRPr>
                <a:solidFill>
                  <a:schemeClr val="bg1"/>
                </a:solidFill>
              </a:defRPr>
            </a:lvl1pPr>
          </a:lstStyle>
          <a:p>
            <a:endParaRPr lang="en-GB" dirty="0"/>
          </a:p>
        </p:txBody>
      </p:sp>
      <p:sp>
        <p:nvSpPr>
          <p:cNvPr id="22" name="Picture Placeholder 21">
            <a:extLst>
              <a:ext uri="{FF2B5EF4-FFF2-40B4-BE49-F238E27FC236}">
                <a16:creationId xmlns:a16="http://schemas.microsoft.com/office/drawing/2014/main" id="{0486192A-3DB1-49EB-9B2C-D5E68AF24B1A}"/>
              </a:ext>
            </a:extLst>
          </p:cNvPr>
          <p:cNvSpPr>
            <a:spLocks noGrp="1"/>
          </p:cNvSpPr>
          <p:nvPr>
            <p:ph type="pic" sz="quarter" idx="36" hasCustomPrompt="1"/>
          </p:nvPr>
        </p:nvSpPr>
        <p:spPr>
          <a:xfrm>
            <a:off x="609600" y="-1"/>
            <a:ext cx="4267200" cy="6858001"/>
          </a:xfrm>
          <a:prstGeom prst="rect">
            <a:avLst/>
          </a:prstGeom>
          <a:solidFill>
            <a:schemeClr val="bg2">
              <a:lumMod val="40000"/>
              <a:lumOff val="60000"/>
            </a:schemeClr>
          </a:solidFill>
        </p:spPr>
        <p:txBody>
          <a:bodyPr wrap="square" tIns="360000" bIns="1404000" anchor="ctr" anchorCtr="0">
            <a:noAutofit/>
          </a:bodyPr>
          <a:lstStyle>
            <a:lvl1pPr marL="0" marR="0" indent="0" algn="ctr" defTabSz="914377" rtl="0" eaLnBrk="1" fontAlgn="auto" latinLnBrk="0" hangingPunct="1">
              <a:lnSpc>
                <a:spcPct val="100000"/>
              </a:lnSpc>
              <a:spcBef>
                <a:spcPts val="0"/>
              </a:spcBef>
              <a:spcAft>
                <a:spcPts val="0"/>
              </a:spcAft>
              <a:buClrTx/>
              <a:buSzTx/>
              <a:buFont typeface="Arial" panose="020B0604020202020204" pitchFamily="34" charset="0"/>
              <a:buNone/>
              <a:tabLst/>
              <a:defRPr sz="1600" b="1"/>
            </a:lvl1pPr>
          </a:lstStyle>
          <a:p>
            <a:r>
              <a:rPr lang="en-US" dirty="0"/>
              <a:t>_______________________________</a:t>
            </a:r>
            <a:br>
              <a:rPr lang="en-US" dirty="0"/>
            </a:br>
            <a:br>
              <a:rPr lang="en-US" dirty="0"/>
            </a:br>
            <a:r>
              <a:rPr lang="en-US" dirty="0"/>
              <a:t>To add a brand image here:</a:t>
            </a:r>
            <a:br>
              <a:rPr lang="en-US" dirty="0"/>
            </a:br>
            <a:r>
              <a:rPr lang="en-US" dirty="0"/>
              <a:t>Select this placeholder and click </a:t>
            </a:r>
            <a:br>
              <a:rPr lang="en-US" dirty="0"/>
            </a:br>
            <a:r>
              <a:rPr lang="en-US" dirty="0"/>
              <a:t>Brand Pictures in </a:t>
            </a:r>
            <a:r>
              <a:rPr lang="en-US" dirty="0" err="1"/>
              <a:t>BrandIn</a:t>
            </a:r>
            <a:r>
              <a:rPr lang="en-US" dirty="0"/>
              <a:t>.</a:t>
            </a:r>
            <a:br>
              <a:rPr lang="en-US" dirty="0"/>
            </a:br>
            <a:br>
              <a:rPr lang="en-US" dirty="0"/>
            </a:br>
            <a:r>
              <a:rPr lang="en-US" dirty="0"/>
              <a:t>Clicking the icon will insert an </a:t>
            </a:r>
            <a:br>
              <a:rPr lang="en-US" dirty="0"/>
            </a:br>
            <a:r>
              <a:rPr lang="en-US" dirty="0"/>
              <a:t>image from your own files.</a:t>
            </a:r>
            <a:br>
              <a:rPr lang="en-US" dirty="0"/>
            </a:br>
            <a:br>
              <a:rPr lang="en-US" dirty="0"/>
            </a:br>
            <a:br>
              <a:rPr lang="en-US" dirty="0"/>
            </a:br>
            <a:br>
              <a:rPr lang="en-US" dirty="0"/>
            </a:br>
            <a:r>
              <a:rPr lang="en-US" dirty="0"/>
              <a:t>The image can then be scaled within </a:t>
            </a:r>
            <a:br>
              <a:rPr lang="en-US" dirty="0"/>
            </a:br>
            <a:r>
              <a:rPr lang="en-US" dirty="0"/>
              <a:t>the frame by using the Crop feature in </a:t>
            </a:r>
            <a:br>
              <a:rPr lang="en-US" dirty="0"/>
            </a:br>
            <a:r>
              <a:rPr lang="en-US" dirty="0"/>
              <a:t>the Picture Format tab of the ribbon.</a:t>
            </a:r>
            <a:br>
              <a:rPr lang="en-US" dirty="0"/>
            </a:br>
            <a:r>
              <a:rPr lang="en-US" dirty="0"/>
              <a:t>_______________________________</a:t>
            </a:r>
          </a:p>
        </p:txBody>
      </p:sp>
      <p:sp>
        <p:nvSpPr>
          <p:cNvPr id="13" name="Title 12">
            <a:extLst>
              <a:ext uri="{FF2B5EF4-FFF2-40B4-BE49-F238E27FC236}">
                <a16:creationId xmlns:a16="http://schemas.microsoft.com/office/drawing/2014/main" id="{4447ADDD-920E-4BEB-819B-9759B3CF06AB}"/>
              </a:ext>
            </a:extLst>
          </p:cNvPr>
          <p:cNvSpPr>
            <a:spLocks noGrp="1"/>
          </p:cNvSpPr>
          <p:nvPr>
            <p:ph type="title" hasCustomPrompt="1"/>
          </p:nvPr>
        </p:nvSpPr>
        <p:spPr>
          <a:xfrm>
            <a:off x="5486401" y="2612571"/>
            <a:ext cx="6095999" cy="1829883"/>
          </a:xfrm>
          <a:prstGeom prst="rect">
            <a:avLst/>
          </a:prstGeom>
          <a:noFill/>
        </p:spPr>
        <p:txBody>
          <a:bodyPr wrap="square" lIns="0" tIns="0" rIns="0" bIns="0" anchor="b" anchorCtr="0">
            <a:normAutofit/>
          </a:bodyPr>
          <a:lstStyle>
            <a:lvl1pPr>
              <a:lnSpc>
                <a:spcPct val="100000"/>
              </a:lnSpc>
              <a:defRPr sz="4000">
                <a:solidFill>
                  <a:schemeClr val="bg1"/>
                </a:solidFill>
              </a:defRPr>
            </a:lvl1pPr>
          </a:lstStyle>
          <a:p>
            <a:r>
              <a:rPr lang="en-US" dirty="0"/>
              <a:t>Click to enter</a:t>
            </a:r>
            <a:br>
              <a:rPr lang="en-US" dirty="0"/>
            </a:br>
            <a:r>
              <a:rPr lang="en-US" dirty="0"/>
              <a:t>section title here</a:t>
            </a:r>
            <a:endParaRPr lang="en-GB" dirty="0"/>
          </a:p>
        </p:txBody>
      </p:sp>
      <p:sp>
        <p:nvSpPr>
          <p:cNvPr id="5" name="Text Placeholder 4">
            <a:extLst>
              <a:ext uri="{FF2B5EF4-FFF2-40B4-BE49-F238E27FC236}">
                <a16:creationId xmlns:a16="http://schemas.microsoft.com/office/drawing/2014/main" id="{D60AE4F3-AAA3-4B8D-A01A-1FF9B8F9F42A}"/>
              </a:ext>
            </a:extLst>
          </p:cNvPr>
          <p:cNvSpPr>
            <a:spLocks noGrp="1"/>
          </p:cNvSpPr>
          <p:nvPr>
            <p:ph type="body" sz="quarter" idx="33" hasCustomPrompt="1"/>
          </p:nvPr>
        </p:nvSpPr>
        <p:spPr>
          <a:xfrm>
            <a:off x="5486400" y="2093121"/>
            <a:ext cx="1219200" cy="367044"/>
          </a:xfrm>
          <a:prstGeom prst="rect">
            <a:avLst/>
          </a:prstGeom>
          <a:noFill/>
        </p:spPr>
        <p:txBody>
          <a:bodyPr wrap="square" bIns="0" anchor="ctr" anchorCtr="0">
            <a:noAutofit/>
          </a:bodyPr>
          <a:lstStyle>
            <a:lvl1pPr marL="0" indent="0" algn="l">
              <a:lnSpc>
                <a:spcPct val="100000"/>
              </a:lnSpc>
              <a:spcBef>
                <a:spcPts val="0"/>
              </a:spcBef>
              <a:spcAft>
                <a:spcPts val="0"/>
              </a:spcAft>
              <a:buNone/>
              <a:defRPr sz="4000" b="0">
                <a:solidFill>
                  <a:schemeClr val="bg1"/>
                </a:solidFill>
                <a:latin typeface="+mj-lt"/>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a:t>
            </a:r>
          </a:p>
        </p:txBody>
      </p:sp>
      <p:sp>
        <p:nvSpPr>
          <p:cNvPr id="8" name="Text Placeholder 7">
            <a:extLst>
              <a:ext uri="{FF2B5EF4-FFF2-40B4-BE49-F238E27FC236}">
                <a16:creationId xmlns:a16="http://schemas.microsoft.com/office/drawing/2014/main" id="{45758FA1-2B23-4C7E-97FD-FBA94AB3853B}"/>
              </a:ext>
            </a:extLst>
          </p:cNvPr>
          <p:cNvSpPr>
            <a:spLocks noGrp="1"/>
          </p:cNvSpPr>
          <p:nvPr>
            <p:ph type="body" sz="quarter" idx="34" hasCustomPrompt="1"/>
          </p:nvPr>
        </p:nvSpPr>
        <p:spPr>
          <a:xfrm>
            <a:off x="5486401" y="4594860"/>
            <a:ext cx="6095999" cy="1604328"/>
          </a:xfrm>
          <a:prstGeom prst="rect">
            <a:avLst/>
          </a:prstGeom>
          <a:noFill/>
        </p:spPr>
        <p:txBody>
          <a:bodyPr lIns="0"/>
          <a:lstStyle>
            <a:lvl1pPr marL="0" indent="0">
              <a:lnSpc>
                <a:spcPct val="100000"/>
              </a:lnSpc>
              <a:buNone/>
              <a:defRPr>
                <a:solidFill>
                  <a:schemeClr val="bg1"/>
                </a:solidFill>
              </a:defRPr>
            </a:lvl1pPr>
            <a:lvl5pPr>
              <a:defRPr/>
            </a:lvl5pPr>
          </a:lstStyle>
          <a:p>
            <a:pPr lvl="0"/>
            <a:r>
              <a:rPr lang="en-US" dirty="0"/>
              <a:t>Click to add subtitle / presenter name(s)</a:t>
            </a:r>
          </a:p>
        </p:txBody>
      </p:sp>
      <p:sp>
        <p:nvSpPr>
          <p:cNvPr id="2" name="Rectangle 1">
            <a:extLst>
              <a:ext uri="{FF2B5EF4-FFF2-40B4-BE49-F238E27FC236}">
                <a16:creationId xmlns:a16="http://schemas.microsoft.com/office/drawing/2014/main" id="{66C8FFD6-F80A-6FE7-F2DA-B84894F847B1}"/>
              </a:ext>
            </a:extLst>
          </p:cNvPr>
          <p:cNvSpPr/>
          <p:nvPr userDrawn="1"/>
        </p:nvSpPr>
        <p:spPr>
          <a:xfrm>
            <a:off x="0" y="0"/>
            <a:ext cx="6096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
        <p:nvSpPr>
          <p:cNvPr id="3" name="Slide Number Placeholder 2">
            <a:extLst>
              <a:ext uri="{FF2B5EF4-FFF2-40B4-BE49-F238E27FC236}">
                <a16:creationId xmlns:a16="http://schemas.microsoft.com/office/drawing/2014/main" id="{5022EE6A-C1CE-C4DD-14D1-07032B63EEDD}"/>
              </a:ext>
            </a:extLst>
          </p:cNvPr>
          <p:cNvSpPr>
            <a:spLocks noGrp="1"/>
          </p:cNvSpPr>
          <p:nvPr>
            <p:ph type="sldNum" sz="quarter" idx="37"/>
          </p:nvPr>
        </p:nvSpPr>
        <p:spPr/>
        <p:txBody>
          <a:bodyPr/>
          <a:lstStyle>
            <a:lvl1pPr>
              <a:defRPr>
                <a:solidFill>
                  <a:schemeClr val="bg1"/>
                </a:solidFill>
              </a:defRPr>
            </a:lvl1pPr>
          </a:lstStyle>
          <a:p>
            <a:fld id="{F8E47D07-9D1E-4FE9-B31A-2F5863681021}" type="slidenum">
              <a:rPr lang="en-GB" smtClean="0"/>
              <a:pPr/>
              <a:t>‹#›</a:t>
            </a:fld>
            <a:endParaRPr lang="en-GB" dirty="0"/>
          </a:p>
        </p:txBody>
      </p:sp>
    </p:spTree>
    <p:custDataLst>
      <p:tags r:id="rId1"/>
    </p:custDataLst>
    <p:extLst>
      <p:ext uri="{BB962C8B-B14F-4D97-AF65-F5344CB8AC3E}">
        <p14:creationId xmlns:p14="http://schemas.microsoft.com/office/powerpoint/2010/main" val="2841661933"/>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Key Statement">
    <p:bg>
      <p:bgPr>
        <a:solidFill>
          <a:schemeClr val="accent1"/>
        </a:solidFill>
        <a:effectLst/>
      </p:bgPr>
    </p:bg>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BED79329-DEE2-6B5B-9C1F-745C3F420C2C}"/>
              </a:ext>
            </a:extLst>
          </p:cNvPr>
          <p:cNvSpPr>
            <a:spLocks noGrp="1"/>
          </p:cNvSpPr>
          <p:nvPr>
            <p:ph type="dt" sz="half" idx="10"/>
          </p:nvPr>
        </p:nvSpPr>
        <p:spPr/>
        <p:txBody>
          <a:bodyPr/>
          <a:lstStyle>
            <a:lvl1pPr>
              <a:defRPr>
                <a:solidFill>
                  <a:schemeClr val="bg1"/>
                </a:solidFill>
              </a:defRPr>
            </a:lvl1pPr>
          </a:lstStyle>
          <a:p>
            <a:endParaRPr lang="en-GB" dirty="0"/>
          </a:p>
        </p:txBody>
      </p:sp>
      <p:sp>
        <p:nvSpPr>
          <p:cNvPr id="4" name="Rectangle 3">
            <a:extLst>
              <a:ext uri="{FF2B5EF4-FFF2-40B4-BE49-F238E27FC236}">
                <a16:creationId xmlns:a16="http://schemas.microsoft.com/office/drawing/2014/main" id="{4CCA696F-FE62-7DC6-CF45-AC2C07C7F1E1}"/>
              </a:ext>
            </a:extLst>
          </p:cNvPr>
          <p:cNvSpPr/>
          <p:nvPr userDrawn="1"/>
        </p:nvSpPr>
        <p:spPr>
          <a:xfrm>
            <a:off x="1" y="0"/>
            <a:ext cx="60960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lnSpc>
                <a:spcPct val="90000"/>
              </a:lnSpc>
              <a:spcAft>
                <a:spcPts val="600"/>
              </a:spcAft>
            </a:pPr>
            <a:endParaRPr lang="en-US" dirty="0" err="1"/>
          </a:p>
        </p:txBody>
      </p:sp>
      <p:sp>
        <p:nvSpPr>
          <p:cNvPr id="2" name="Title 1">
            <a:extLst>
              <a:ext uri="{FF2B5EF4-FFF2-40B4-BE49-F238E27FC236}">
                <a16:creationId xmlns:a16="http://schemas.microsoft.com/office/drawing/2014/main" id="{FEDCFFF0-7218-4B33-8DFC-E37157D920C0}"/>
              </a:ext>
            </a:extLst>
          </p:cNvPr>
          <p:cNvSpPr>
            <a:spLocks noGrp="1"/>
          </p:cNvSpPr>
          <p:nvPr>
            <p:ph type="title" hasCustomPrompt="1"/>
          </p:nvPr>
        </p:nvSpPr>
        <p:spPr>
          <a:xfrm>
            <a:off x="1219201" y="1847640"/>
            <a:ext cx="10363199" cy="3162720"/>
          </a:xfrm>
          <a:prstGeom prst="rect">
            <a:avLst/>
          </a:prstGeom>
          <a:noFill/>
        </p:spPr>
        <p:txBody>
          <a:bodyPr lIns="576000" rIns="576000" anchor="ctr" anchorCtr="0">
            <a:normAutofit/>
          </a:bodyPr>
          <a:lstStyle>
            <a:lvl1pPr algn="ctr">
              <a:lnSpc>
                <a:spcPct val="100000"/>
              </a:lnSpc>
              <a:defRPr sz="4000">
                <a:solidFill>
                  <a:schemeClr val="bg1"/>
                </a:solidFill>
              </a:defRPr>
            </a:lvl1pPr>
          </a:lstStyle>
          <a:p>
            <a:r>
              <a:rPr lang="en-US" dirty="0"/>
              <a:t>Click to add key statement</a:t>
            </a:r>
          </a:p>
        </p:txBody>
      </p:sp>
      <p:sp>
        <p:nvSpPr>
          <p:cNvPr id="6" name="Text Placeholder 30">
            <a:extLst>
              <a:ext uri="{FF2B5EF4-FFF2-40B4-BE49-F238E27FC236}">
                <a16:creationId xmlns:a16="http://schemas.microsoft.com/office/drawing/2014/main" id="{5D26F7D8-035B-2F1A-15EB-A70A1725659A}"/>
              </a:ext>
            </a:extLst>
          </p:cNvPr>
          <p:cNvSpPr txBox="1">
            <a:spLocks/>
          </p:cNvSpPr>
          <p:nvPr userDrawn="1"/>
        </p:nvSpPr>
        <p:spPr>
          <a:xfrm>
            <a:off x="11704319" y="6321108"/>
            <a:ext cx="294812" cy="355099"/>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dirty="0">
                <a:solidFill>
                  <a:schemeClr val="bg1"/>
                </a:solidFill>
              </a:rPr>
              <a:t> </a:t>
            </a:r>
          </a:p>
        </p:txBody>
      </p:sp>
      <p:sp>
        <p:nvSpPr>
          <p:cNvPr id="8" name="Slide Number Placeholder 7">
            <a:extLst>
              <a:ext uri="{FF2B5EF4-FFF2-40B4-BE49-F238E27FC236}">
                <a16:creationId xmlns:a16="http://schemas.microsoft.com/office/drawing/2014/main" id="{D972FF70-061B-854A-B511-EE108BDB1AD0}"/>
              </a:ext>
            </a:extLst>
          </p:cNvPr>
          <p:cNvSpPr>
            <a:spLocks noGrp="1"/>
          </p:cNvSpPr>
          <p:nvPr>
            <p:ph type="sldNum" sz="quarter" idx="11"/>
          </p:nvPr>
        </p:nvSpPr>
        <p:spPr/>
        <p:txBody>
          <a:bodyPr/>
          <a:lstStyle>
            <a:lvl1pPr>
              <a:defRPr>
                <a:solidFill>
                  <a:schemeClr val="bg1"/>
                </a:solidFill>
              </a:defRPr>
            </a:lvl1pPr>
          </a:lstStyle>
          <a:p>
            <a:fld id="{F8E47D07-9D1E-4FE9-B31A-2F5863681021}" type="slidenum">
              <a:rPr lang="en-GB" smtClean="0"/>
              <a:pPr/>
              <a:t>‹#›</a:t>
            </a:fld>
            <a:endParaRPr lang="en-GB" dirty="0"/>
          </a:p>
        </p:txBody>
      </p:sp>
    </p:spTree>
    <p:custDataLst>
      <p:tags r:id="rId1"/>
    </p:custDataLst>
    <p:extLst>
      <p:ext uri="{BB962C8B-B14F-4D97-AF65-F5344CB8AC3E}">
        <p14:creationId xmlns:p14="http://schemas.microsoft.com/office/powerpoint/2010/main" val="50654975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96">
            <a:extLst>
              <a:ext uri="{FF2B5EF4-FFF2-40B4-BE49-F238E27FC236}">
                <a16:creationId xmlns:a16="http://schemas.microsoft.com/office/drawing/2014/main" id="{462FAF15-0CB5-418E-A59C-EA8FADE526AE}"/>
              </a:ext>
            </a:extLst>
          </p:cNvPr>
          <p:cNvSpPr>
            <a:spLocks noGrp="1"/>
          </p:cNvSpPr>
          <p:nvPr>
            <p:ph type="body" sz="quarter" idx="111" hasCustomPrompt="1"/>
          </p:nvPr>
        </p:nvSpPr>
        <p:spPr>
          <a:xfrm>
            <a:off x="609600" y="6200777"/>
            <a:ext cx="9753600" cy="657225"/>
          </a:xfrm>
        </p:spPr>
        <p:txBody>
          <a:bodyPr lIns="0" bIns="72000" anchor="b" anchorCtr="0">
            <a:noAutofit/>
          </a:bodyPr>
          <a:lstStyle>
            <a:lvl1pPr>
              <a:lnSpc>
                <a:spcPct val="100000"/>
              </a:lnSpc>
              <a:spcAft>
                <a:spcPts val="300"/>
              </a:spcAft>
              <a:buNone/>
              <a:defRPr sz="800"/>
            </a:lvl1pPr>
          </a:lstStyle>
          <a:p>
            <a:pPr lvl="0"/>
            <a:r>
              <a:rPr lang="en-US" dirty="0"/>
              <a:t>Footnotes</a:t>
            </a:r>
          </a:p>
        </p:txBody>
      </p:sp>
      <p:sp>
        <p:nvSpPr>
          <p:cNvPr id="8" name="Date Placeholder 7">
            <a:extLst>
              <a:ext uri="{FF2B5EF4-FFF2-40B4-BE49-F238E27FC236}">
                <a16:creationId xmlns:a16="http://schemas.microsoft.com/office/drawing/2014/main" id="{11075AA4-1FA9-4704-A587-D8E88C1D1EF9}"/>
              </a:ext>
            </a:extLst>
          </p:cNvPr>
          <p:cNvSpPr>
            <a:spLocks noGrp="1"/>
          </p:cNvSpPr>
          <p:nvPr>
            <p:ph type="dt" sz="half" idx="10"/>
          </p:nvPr>
        </p:nvSpPr>
        <p:spPr/>
        <p:txBody>
          <a:bodyPr/>
          <a:lstStyle>
            <a:lvl1pPr>
              <a:lnSpc>
                <a:spcPct val="100000"/>
              </a:lnSpc>
              <a:defRPr/>
            </a:lvl1pPr>
          </a:lstStyle>
          <a:p>
            <a:endParaRPr lang="en-GB" dirty="0"/>
          </a:p>
        </p:txBody>
      </p:sp>
      <p:sp>
        <p:nvSpPr>
          <p:cNvPr id="11" name="Slide Number Placeholder 10">
            <a:extLst>
              <a:ext uri="{FF2B5EF4-FFF2-40B4-BE49-F238E27FC236}">
                <a16:creationId xmlns:a16="http://schemas.microsoft.com/office/drawing/2014/main" id="{A7BF9FC5-73CA-47D5-891A-42CBDE79952C}"/>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dirty="0"/>
          </a:p>
        </p:txBody>
      </p:sp>
      <p:sp>
        <p:nvSpPr>
          <p:cNvPr id="4" name="Title 3">
            <a:extLst>
              <a:ext uri="{FF2B5EF4-FFF2-40B4-BE49-F238E27FC236}">
                <a16:creationId xmlns:a16="http://schemas.microsoft.com/office/drawing/2014/main" id="{210C8DA3-851F-55FD-7B74-6FCAE0E03C6E}"/>
              </a:ext>
            </a:extLst>
          </p:cNvPr>
          <p:cNvSpPr>
            <a:spLocks noGrp="1"/>
          </p:cNvSpPr>
          <p:nvPr>
            <p:ph type="title" hasCustomPrompt="1"/>
          </p:nvPr>
        </p:nvSpPr>
        <p:spPr/>
        <p:txBody>
          <a:bodyPr/>
          <a:lstStyle/>
          <a:p>
            <a:r>
              <a:rPr lang="en-US" dirty="0"/>
              <a:t>Click to enter title here</a:t>
            </a:r>
          </a:p>
        </p:txBody>
      </p:sp>
    </p:spTree>
    <p:custDataLst>
      <p:tags r:id="rId1"/>
    </p:custDataLst>
    <p:extLst>
      <p:ext uri="{BB962C8B-B14F-4D97-AF65-F5344CB8AC3E}">
        <p14:creationId xmlns:p14="http://schemas.microsoft.com/office/powerpoint/2010/main" val="1899896286"/>
      </p:ext>
    </p:extLst>
  </p:cSld>
  <p:clrMapOvr>
    <a:masterClrMapping/>
  </p:clrMapOvr>
  <p:extLst>
    <p:ext uri="{DCECCB84-F9BA-43D5-87BE-67443E8EF086}">
      <p15:sldGuideLst xmlns:p15="http://schemas.microsoft.com/office/powerpoint/2012/main">
        <p15:guide id="5" orient="horz" pos="1233">
          <p15:clr>
            <a:srgbClr val="A6428C"/>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96">
            <a:extLst>
              <a:ext uri="{FF2B5EF4-FFF2-40B4-BE49-F238E27FC236}">
                <a16:creationId xmlns:a16="http://schemas.microsoft.com/office/drawing/2014/main" id="{5D317BC2-3CD5-4931-93AD-CC95F2C50D24}"/>
              </a:ext>
            </a:extLst>
          </p:cNvPr>
          <p:cNvSpPr>
            <a:spLocks noGrp="1"/>
          </p:cNvSpPr>
          <p:nvPr>
            <p:ph type="body" sz="quarter" idx="111" hasCustomPrompt="1"/>
          </p:nvPr>
        </p:nvSpPr>
        <p:spPr>
          <a:xfrm>
            <a:off x="609602" y="6200777"/>
            <a:ext cx="9528175" cy="657225"/>
          </a:xfrm>
        </p:spPr>
        <p:txBody>
          <a:bodyPr lIns="0" bIns="72000" anchor="b" anchorCtr="0">
            <a:noAutofit/>
          </a:bodyPr>
          <a:lstStyle>
            <a:lvl1pPr>
              <a:lnSpc>
                <a:spcPct val="100000"/>
              </a:lnSpc>
              <a:spcAft>
                <a:spcPts val="300"/>
              </a:spcAft>
              <a:buNone/>
              <a:defRPr sz="800"/>
            </a:lvl1pPr>
          </a:lstStyle>
          <a:p>
            <a:pPr lvl="0"/>
            <a:r>
              <a:rPr lang="en-US" dirty="0"/>
              <a:t>Footnotes</a:t>
            </a:r>
          </a:p>
        </p:txBody>
      </p:sp>
      <p:sp>
        <p:nvSpPr>
          <p:cNvPr id="9" name="Date Placeholder 8">
            <a:extLst>
              <a:ext uri="{FF2B5EF4-FFF2-40B4-BE49-F238E27FC236}">
                <a16:creationId xmlns:a16="http://schemas.microsoft.com/office/drawing/2014/main" id="{9B03F247-4297-4973-90A3-0193475AC741}"/>
              </a:ext>
            </a:extLst>
          </p:cNvPr>
          <p:cNvSpPr>
            <a:spLocks noGrp="1"/>
          </p:cNvSpPr>
          <p:nvPr>
            <p:ph type="dt" sz="half" idx="10"/>
          </p:nvPr>
        </p:nvSpPr>
        <p:spPr/>
        <p:txBody>
          <a:bodyPr/>
          <a:lstStyle>
            <a:lvl1pPr>
              <a:lnSpc>
                <a:spcPct val="100000"/>
              </a:lnSpc>
              <a:defRPr/>
            </a:lvl1pPr>
          </a:lstStyle>
          <a:p>
            <a:endParaRPr lang="en-GB"/>
          </a:p>
        </p:txBody>
      </p:sp>
      <p:sp>
        <p:nvSpPr>
          <p:cNvPr id="11" name="Slide Number Placeholder 10">
            <a:extLst>
              <a:ext uri="{FF2B5EF4-FFF2-40B4-BE49-F238E27FC236}">
                <a16:creationId xmlns:a16="http://schemas.microsoft.com/office/drawing/2014/main" id="{E358DA9E-BDF5-4DC7-B478-434301DA6253}"/>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362102044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Confidentiality Notic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848B27A-10B7-4200-88E7-16263562F97B}"/>
              </a:ext>
            </a:extLst>
          </p:cNvPr>
          <p:cNvSpPr txBox="1"/>
          <p:nvPr userDrawn="1"/>
        </p:nvSpPr>
        <p:spPr>
          <a:xfrm>
            <a:off x="609600" y="4731068"/>
            <a:ext cx="7924800" cy="1523494"/>
          </a:xfrm>
          <a:prstGeom prst="rect">
            <a:avLst/>
          </a:prstGeom>
          <a:noFill/>
        </p:spPr>
        <p:txBody>
          <a:bodyPr wrap="square" lIns="0" tIns="0" rIns="0" bIns="0" rtlCol="0">
            <a:spAutoFit/>
          </a:bodyPr>
          <a:lstStyle/>
          <a:p>
            <a:pPr marL="12700">
              <a:lnSpc>
                <a:spcPct val="100000"/>
              </a:lnSpc>
              <a:spcBef>
                <a:spcPts val="100"/>
              </a:spcBef>
            </a:pPr>
            <a:r>
              <a:rPr lang="en-US" sz="1200" b="1" spc="-5" dirty="0">
                <a:solidFill>
                  <a:schemeClr val="tx1"/>
                </a:solidFill>
                <a:latin typeface="+mn-lt"/>
                <a:cs typeface="Arial"/>
              </a:rPr>
              <a:t>Confidentiality</a:t>
            </a:r>
            <a:r>
              <a:rPr lang="en-US" sz="1200" b="1" spc="-11" dirty="0">
                <a:solidFill>
                  <a:schemeClr val="tx1"/>
                </a:solidFill>
                <a:latin typeface="+mn-lt"/>
                <a:cs typeface="Arial"/>
              </a:rPr>
              <a:t> </a:t>
            </a:r>
            <a:r>
              <a:rPr lang="en-US" sz="1200" b="1" spc="-5" dirty="0">
                <a:solidFill>
                  <a:schemeClr val="tx1"/>
                </a:solidFill>
                <a:latin typeface="+mn-lt"/>
                <a:cs typeface="Arial"/>
              </a:rPr>
              <a:t>Notice</a:t>
            </a:r>
            <a:endParaRPr lang="en-US" sz="1200" dirty="0">
              <a:solidFill>
                <a:schemeClr val="tx1"/>
              </a:solidFill>
              <a:latin typeface="+mn-lt"/>
              <a:cs typeface="Arial"/>
            </a:endParaRPr>
          </a:p>
          <a:p>
            <a:pPr marL="26670" marR="5080">
              <a:lnSpc>
                <a:spcPct val="100000"/>
              </a:lnSpc>
              <a:spcBef>
                <a:spcPts val="780"/>
              </a:spcBef>
            </a:pPr>
            <a:r>
              <a:rPr lang="en-US" sz="1200" spc="5" dirty="0">
                <a:solidFill>
                  <a:schemeClr val="tx1"/>
                </a:solidFill>
                <a:latin typeface="+mn-lt"/>
                <a:cs typeface="Arial"/>
              </a:rPr>
              <a:t>This </a:t>
            </a:r>
            <a:r>
              <a:rPr lang="en-US" sz="1200" dirty="0">
                <a:solidFill>
                  <a:schemeClr val="tx1"/>
                </a:solidFill>
                <a:latin typeface="+mn-lt"/>
                <a:cs typeface="Arial"/>
              </a:rPr>
              <a:t>file is </a:t>
            </a:r>
            <a:r>
              <a:rPr lang="en-US" sz="1200" spc="5" dirty="0">
                <a:solidFill>
                  <a:schemeClr val="tx1"/>
                </a:solidFill>
                <a:latin typeface="+mn-lt"/>
                <a:cs typeface="Arial"/>
              </a:rPr>
              <a:t>private </a:t>
            </a:r>
            <a:r>
              <a:rPr lang="en-US" sz="1200" spc="11" dirty="0">
                <a:solidFill>
                  <a:schemeClr val="tx1"/>
                </a:solidFill>
                <a:latin typeface="+mn-lt"/>
                <a:cs typeface="Arial"/>
              </a:rPr>
              <a:t>and may contain confidential and proprietary information. </a:t>
            </a:r>
            <a:r>
              <a:rPr lang="en-US" sz="1200" dirty="0">
                <a:solidFill>
                  <a:schemeClr val="tx1"/>
                </a:solidFill>
                <a:latin typeface="+mn-lt"/>
                <a:cs typeface="Arial"/>
              </a:rPr>
              <a:t>If </a:t>
            </a:r>
            <a:r>
              <a:rPr lang="en-US" sz="1200" spc="11" dirty="0">
                <a:solidFill>
                  <a:schemeClr val="tx1"/>
                </a:solidFill>
                <a:latin typeface="+mn-lt"/>
                <a:cs typeface="Arial"/>
              </a:rPr>
              <a:t>you have received </a:t>
            </a:r>
            <a:r>
              <a:rPr lang="en-US" sz="1200" spc="5" dirty="0">
                <a:solidFill>
                  <a:schemeClr val="tx1"/>
                </a:solidFill>
                <a:latin typeface="+mn-lt"/>
                <a:cs typeface="Arial"/>
              </a:rPr>
              <a:t>this </a:t>
            </a:r>
            <a:r>
              <a:rPr lang="en-US" sz="1200" dirty="0">
                <a:solidFill>
                  <a:schemeClr val="tx1"/>
                </a:solidFill>
                <a:latin typeface="+mn-lt"/>
                <a:cs typeface="Arial"/>
              </a:rPr>
              <a:t>file in </a:t>
            </a:r>
            <a:r>
              <a:rPr lang="en-US" sz="1200" spc="11" dirty="0">
                <a:solidFill>
                  <a:schemeClr val="tx1"/>
                </a:solidFill>
                <a:latin typeface="+mn-lt"/>
                <a:cs typeface="Arial"/>
              </a:rPr>
              <a:t>error, please </a:t>
            </a:r>
            <a:r>
              <a:rPr lang="en-US" sz="1200" spc="5" dirty="0">
                <a:solidFill>
                  <a:schemeClr val="tx1"/>
                </a:solidFill>
                <a:latin typeface="+mn-lt"/>
                <a:cs typeface="Arial"/>
              </a:rPr>
              <a:t>notify us </a:t>
            </a:r>
            <a:r>
              <a:rPr lang="en-US" sz="1200" spc="11" dirty="0">
                <a:solidFill>
                  <a:schemeClr val="tx1"/>
                </a:solidFill>
                <a:latin typeface="+mn-lt"/>
                <a:cs typeface="Arial"/>
              </a:rPr>
              <a:t>and remove </a:t>
            </a:r>
            <a:r>
              <a:rPr lang="en-US" sz="1200" dirty="0">
                <a:solidFill>
                  <a:schemeClr val="tx1"/>
                </a:solidFill>
                <a:latin typeface="+mn-lt"/>
                <a:cs typeface="Arial"/>
              </a:rPr>
              <a:t>it </a:t>
            </a:r>
            <a:r>
              <a:rPr lang="en-US" sz="1200" spc="5" dirty="0">
                <a:solidFill>
                  <a:schemeClr val="tx1"/>
                </a:solidFill>
                <a:latin typeface="+mn-lt"/>
                <a:cs typeface="Arial"/>
              </a:rPr>
              <a:t>from </a:t>
            </a:r>
            <a:r>
              <a:rPr lang="en-US" sz="1200" spc="11" dirty="0">
                <a:solidFill>
                  <a:schemeClr val="tx1"/>
                </a:solidFill>
                <a:latin typeface="+mn-lt"/>
                <a:cs typeface="Arial"/>
              </a:rPr>
              <a:t>your system and </a:t>
            </a:r>
            <a:r>
              <a:rPr lang="en-US" sz="1200" spc="5" dirty="0">
                <a:solidFill>
                  <a:schemeClr val="tx1"/>
                </a:solidFill>
                <a:latin typeface="+mn-lt"/>
                <a:cs typeface="Arial"/>
              </a:rPr>
              <a:t>note that </a:t>
            </a:r>
            <a:r>
              <a:rPr lang="en-US" sz="1200" spc="11" dirty="0">
                <a:solidFill>
                  <a:schemeClr val="tx1"/>
                </a:solidFill>
                <a:latin typeface="+mn-lt"/>
                <a:cs typeface="Arial"/>
              </a:rPr>
              <a:t>you must not copy, </a:t>
            </a:r>
            <a:r>
              <a:rPr lang="en-US" sz="1200" spc="5" dirty="0">
                <a:solidFill>
                  <a:schemeClr val="tx1"/>
                </a:solidFill>
                <a:latin typeface="+mn-lt"/>
                <a:cs typeface="Arial"/>
              </a:rPr>
              <a:t>distribute or take </a:t>
            </a:r>
            <a:r>
              <a:rPr lang="en-US" sz="1200" spc="11" dirty="0">
                <a:solidFill>
                  <a:schemeClr val="tx1"/>
                </a:solidFill>
                <a:latin typeface="+mn-lt"/>
                <a:cs typeface="Arial"/>
              </a:rPr>
              <a:t>any </a:t>
            </a:r>
            <a:r>
              <a:rPr lang="en-US" sz="1200" spc="5" dirty="0">
                <a:solidFill>
                  <a:schemeClr val="tx1"/>
                </a:solidFill>
                <a:latin typeface="+mn-lt"/>
                <a:cs typeface="Arial"/>
              </a:rPr>
              <a:t>action </a:t>
            </a:r>
            <a:r>
              <a:rPr lang="en-US" sz="1200" dirty="0">
                <a:solidFill>
                  <a:schemeClr val="tx1"/>
                </a:solidFill>
                <a:latin typeface="+mn-lt"/>
                <a:cs typeface="Arial"/>
              </a:rPr>
              <a:t>in </a:t>
            </a:r>
            <a:r>
              <a:rPr lang="en-US" sz="1200" spc="11" dirty="0">
                <a:solidFill>
                  <a:schemeClr val="tx1"/>
                </a:solidFill>
                <a:latin typeface="+mn-lt"/>
                <a:cs typeface="Arial"/>
              </a:rPr>
              <a:t>reliance </a:t>
            </a:r>
            <a:r>
              <a:rPr lang="en-US" sz="1200" spc="5" dirty="0">
                <a:solidFill>
                  <a:schemeClr val="tx1"/>
                </a:solidFill>
                <a:latin typeface="+mn-lt"/>
                <a:cs typeface="Arial"/>
              </a:rPr>
              <a:t>on </a:t>
            </a:r>
            <a:r>
              <a:rPr lang="en-US" sz="1200" dirty="0">
                <a:solidFill>
                  <a:schemeClr val="tx1"/>
                </a:solidFill>
                <a:latin typeface="+mn-lt"/>
                <a:cs typeface="Arial"/>
              </a:rPr>
              <a:t>it. </a:t>
            </a:r>
            <a:br>
              <a:rPr lang="en-US" sz="1200" dirty="0">
                <a:solidFill>
                  <a:schemeClr val="tx1"/>
                </a:solidFill>
                <a:latin typeface="+mn-lt"/>
                <a:cs typeface="Arial"/>
              </a:rPr>
            </a:br>
            <a:r>
              <a:rPr lang="en-US" sz="1200" spc="11" dirty="0">
                <a:solidFill>
                  <a:schemeClr val="tx1"/>
                </a:solidFill>
                <a:latin typeface="+mn-lt"/>
                <a:cs typeface="Arial"/>
              </a:rPr>
              <a:t>Any unauthorized use </a:t>
            </a:r>
            <a:r>
              <a:rPr lang="en-US" sz="1200" spc="5" dirty="0">
                <a:solidFill>
                  <a:schemeClr val="tx1"/>
                </a:solidFill>
                <a:latin typeface="+mn-lt"/>
                <a:cs typeface="Arial"/>
              </a:rPr>
              <a:t>or </a:t>
            </a:r>
            <a:r>
              <a:rPr lang="en-US" sz="1200" spc="11" dirty="0">
                <a:solidFill>
                  <a:schemeClr val="tx1"/>
                </a:solidFill>
                <a:latin typeface="+mn-lt"/>
                <a:cs typeface="Arial"/>
              </a:rPr>
              <a:t>disclosure </a:t>
            </a:r>
            <a:r>
              <a:rPr lang="en-US" sz="1200" spc="5" dirty="0">
                <a:solidFill>
                  <a:schemeClr val="tx1"/>
                </a:solidFill>
                <a:latin typeface="+mn-lt"/>
                <a:cs typeface="Arial"/>
              </a:rPr>
              <a:t>of the </a:t>
            </a:r>
            <a:r>
              <a:rPr lang="en-US" sz="1200" spc="11" dirty="0">
                <a:solidFill>
                  <a:schemeClr val="tx1"/>
                </a:solidFill>
                <a:latin typeface="+mn-lt"/>
                <a:cs typeface="Arial"/>
              </a:rPr>
              <a:t>contents </a:t>
            </a:r>
            <a:r>
              <a:rPr lang="en-US" sz="1200" spc="5" dirty="0">
                <a:solidFill>
                  <a:schemeClr val="tx1"/>
                </a:solidFill>
                <a:latin typeface="+mn-lt"/>
                <a:cs typeface="Arial"/>
              </a:rPr>
              <a:t>of this </a:t>
            </a:r>
            <a:r>
              <a:rPr lang="en-US" sz="1200" dirty="0">
                <a:solidFill>
                  <a:schemeClr val="tx1"/>
                </a:solidFill>
                <a:latin typeface="+mn-lt"/>
                <a:cs typeface="Arial"/>
              </a:rPr>
              <a:t>file is </a:t>
            </a:r>
            <a:r>
              <a:rPr lang="en-US" sz="1200" spc="11" dirty="0">
                <a:solidFill>
                  <a:schemeClr val="tx1"/>
                </a:solidFill>
                <a:latin typeface="+mn-lt"/>
                <a:cs typeface="Arial"/>
              </a:rPr>
              <a:t>not permitted and may </a:t>
            </a:r>
            <a:r>
              <a:rPr lang="en-US" sz="1200" spc="5" dirty="0">
                <a:solidFill>
                  <a:schemeClr val="tx1"/>
                </a:solidFill>
                <a:latin typeface="+mn-lt"/>
                <a:cs typeface="Arial"/>
              </a:rPr>
              <a:t>be </a:t>
            </a:r>
            <a:r>
              <a:rPr lang="en-US" sz="1200" spc="11" dirty="0">
                <a:solidFill>
                  <a:schemeClr val="tx1"/>
                </a:solidFill>
                <a:latin typeface="+mn-lt"/>
                <a:cs typeface="Arial"/>
              </a:rPr>
              <a:t>unlawful. </a:t>
            </a:r>
          </a:p>
          <a:p>
            <a:pPr marL="26670" marR="5080">
              <a:lnSpc>
                <a:spcPct val="100000"/>
              </a:lnSpc>
              <a:spcBef>
                <a:spcPts val="780"/>
              </a:spcBef>
            </a:pPr>
            <a:r>
              <a:rPr lang="en-US" sz="1200" spc="11" dirty="0">
                <a:solidFill>
                  <a:schemeClr val="tx1"/>
                </a:solidFill>
                <a:latin typeface="+mn-lt"/>
                <a:cs typeface="Arial"/>
              </a:rPr>
              <a:t>AstraZeneca PLC, </a:t>
            </a:r>
            <a:r>
              <a:rPr lang="en-US" sz="1200" dirty="0">
                <a:solidFill>
                  <a:schemeClr val="tx1"/>
                </a:solidFill>
                <a:latin typeface="+mn-lt"/>
                <a:cs typeface="Arial"/>
              </a:rPr>
              <a:t>1 </a:t>
            </a:r>
            <a:r>
              <a:rPr lang="en-US" sz="1200" spc="11" dirty="0">
                <a:solidFill>
                  <a:schemeClr val="tx1"/>
                </a:solidFill>
                <a:latin typeface="+mn-lt"/>
                <a:cs typeface="Arial"/>
              </a:rPr>
              <a:t>Francis Crick Avenue, Cambridge Biomedical </a:t>
            </a:r>
            <a:r>
              <a:rPr lang="en-US" sz="1200" spc="15" dirty="0">
                <a:solidFill>
                  <a:schemeClr val="tx1"/>
                </a:solidFill>
                <a:latin typeface="+mn-lt"/>
                <a:cs typeface="Arial"/>
              </a:rPr>
              <a:t>Campus, </a:t>
            </a:r>
            <a:r>
              <a:rPr lang="en-US" sz="1200" spc="11" dirty="0">
                <a:solidFill>
                  <a:schemeClr val="tx1"/>
                </a:solidFill>
                <a:latin typeface="+mn-lt"/>
                <a:cs typeface="Arial"/>
              </a:rPr>
              <a:t>Cambridge, CB2 0AA, UK</a:t>
            </a:r>
          </a:p>
          <a:p>
            <a:pPr marL="26670" marR="5080">
              <a:lnSpc>
                <a:spcPct val="100000"/>
              </a:lnSpc>
              <a:spcBef>
                <a:spcPts val="200"/>
              </a:spcBef>
            </a:pPr>
            <a:r>
              <a:rPr lang="en-US" sz="1200" spc="11" dirty="0">
                <a:solidFill>
                  <a:schemeClr val="tx1"/>
                </a:solidFill>
                <a:latin typeface="+mn-lt"/>
                <a:cs typeface="Arial"/>
              </a:rPr>
              <a:t>+44(0)203 749 5000</a:t>
            </a:r>
            <a:br>
              <a:rPr lang="en-US" sz="1200" spc="11" dirty="0">
                <a:solidFill>
                  <a:schemeClr val="tx1"/>
                </a:solidFill>
                <a:latin typeface="+mn-lt"/>
                <a:cs typeface="Arial"/>
              </a:rPr>
            </a:br>
            <a:r>
              <a:rPr lang="en-US" sz="1200" u="none" spc="11" dirty="0">
                <a:solidFill>
                  <a:schemeClr val="tx1"/>
                </a:solidFill>
                <a:latin typeface="+mn-lt"/>
                <a:cs typeface="Arial"/>
              </a:rPr>
              <a:t>www.astrazeneca.com</a:t>
            </a:r>
            <a:endParaRPr lang="en-US" sz="1200" dirty="0">
              <a:solidFill>
                <a:schemeClr val="tx1"/>
              </a:solidFill>
            </a:endParaRPr>
          </a:p>
        </p:txBody>
      </p:sp>
      <p:sp>
        <p:nvSpPr>
          <p:cNvPr id="4" name="Date Placeholder 3">
            <a:extLst>
              <a:ext uri="{FF2B5EF4-FFF2-40B4-BE49-F238E27FC236}">
                <a16:creationId xmlns:a16="http://schemas.microsoft.com/office/drawing/2014/main" id="{2AB750B5-01B2-430D-BF92-6E5CD93388D3}"/>
              </a:ext>
            </a:extLst>
          </p:cNvPr>
          <p:cNvSpPr>
            <a:spLocks noGrp="1"/>
          </p:cNvSpPr>
          <p:nvPr>
            <p:ph type="dt" sz="half" idx="10"/>
          </p:nvPr>
        </p:nvSpPr>
        <p:spPr/>
        <p:txBody>
          <a:bodyPr/>
          <a:lstStyle>
            <a:lvl1pPr>
              <a:lnSpc>
                <a:spcPct val="100000"/>
              </a:lnSpc>
              <a:defRPr/>
            </a:lvl1pPr>
          </a:lstStyle>
          <a:p>
            <a:endParaRPr lang="en-GB"/>
          </a:p>
        </p:txBody>
      </p:sp>
      <p:sp>
        <p:nvSpPr>
          <p:cNvPr id="8" name="Slide Number Placeholder 7">
            <a:extLst>
              <a:ext uri="{FF2B5EF4-FFF2-40B4-BE49-F238E27FC236}">
                <a16:creationId xmlns:a16="http://schemas.microsoft.com/office/drawing/2014/main" id="{25C10CA0-7F28-40CE-9633-59C6800E7665}"/>
              </a:ext>
            </a:extLst>
          </p:cNvPr>
          <p:cNvSpPr>
            <a:spLocks noGrp="1"/>
          </p:cNvSpPr>
          <p:nvPr>
            <p:ph type="sldNum" sz="quarter" idx="12"/>
          </p:nvPr>
        </p:nvSpPr>
        <p:spPr/>
        <p:txBody>
          <a:bodyPr/>
          <a:lstStyle>
            <a:lvl1pPr>
              <a:lnSpc>
                <a:spcPct val="100000"/>
              </a:lnSpc>
              <a:defRPr/>
            </a:lvl1pPr>
          </a:lstStyle>
          <a:p>
            <a:fld id="{F8E47D07-9D1E-4FE9-B31A-2F5863681021}" type="slidenum">
              <a:rPr lang="en-GB" smtClean="0"/>
              <a:pPr/>
              <a:t>‹#›</a:t>
            </a:fld>
            <a:endParaRPr lang="en-GB"/>
          </a:p>
        </p:txBody>
      </p:sp>
    </p:spTree>
    <p:custDataLst>
      <p:tags r:id="rId1"/>
    </p:custDataLst>
    <p:extLst>
      <p:ext uri="{BB962C8B-B14F-4D97-AF65-F5344CB8AC3E}">
        <p14:creationId xmlns:p14="http://schemas.microsoft.com/office/powerpoint/2010/main" val="232094492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EN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22DA5D-EC7E-40C3-8862-3E3748AD6C3A}"/>
              </a:ext>
            </a:extLst>
          </p:cNvPr>
          <p:cNvSpPr txBox="1">
            <a:spLocks/>
          </p:cNvSpPr>
          <p:nvPr userDrawn="1"/>
        </p:nvSpPr>
        <p:spPr>
          <a:xfrm>
            <a:off x="1257304" y="769811"/>
            <a:ext cx="9677395" cy="5318379"/>
          </a:xfrm>
          <a:prstGeom prst="rect">
            <a:avLst/>
          </a:prstGeom>
        </p:spPr>
        <p:txBody>
          <a:bodyPr vert="horz" wrap="square" lIns="0" tIns="0" rIns="0" bIns="0" rtlCol="0" anchor="t">
            <a:spAutoFit/>
          </a:bodyPr>
          <a:lstStyle>
            <a:lvl1pPr algn="ctr" defTabSz="914400" rtl="0" eaLnBrk="1" latinLnBrk="0" hangingPunct="1">
              <a:lnSpc>
                <a:spcPct val="90000"/>
              </a:lnSpc>
              <a:spcBef>
                <a:spcPct val="0"/>
              </a:spcBef>
              <a:buNone/>
              <a:defRPr sz="6000" kern="1200">
                <a:solidFill>
                  <a:schemeClr val="bg1"/>
                </a:solidFill>
                <a:latin typeface="+mj-lt"/>
                <a:ea typeface="+mj-ea"/>
                <a:cs typeface="+mj-cs"/>
              </a:defRPr>
            </a:lvl1pPr>
          </a:lstStyle>
          <a:p>
            <a:pPr>
              <a:lnSpc>
                <a:spcPct val="90000"/>
              </a:lnSpc>
            </a:pPr>
            <a:r>
              <a:rPr lang="en-US" sz="9600" dirty="0"/>
              <a:t>Do not use layouts</a:t>
            </a:r>
            <a:br>
              <a:rPr lang="en-US" sz="9600" dirty="0"/>
            </a:br>
            <a:r>
              <a:rPr lang="en-US" sz="9600" dirty="0"/>
              <a:t>in this section appearing after this point. </a:t>
            </a:r>
          </a:p>
        </p:txBody>
      </p:sp>
      <p:sp>
        <p:nvSpPr>
          <p:cNvPr id="4" name="DO NOT DELETE (BRANDIN)">
            <a:extLst>
              <a:ext uri="{FF2B5EF4-FFF2-40B4-BE49-F238E27FC236}">
                <a16:creationId xmlns:a16="http://schemas.microsoft.com/office/drawing/2014/main" id="{69877D48-052F-814D-ACE8-304F09202645}"/>
              </a:ext>
            </a:extLst>
          </p:cNvPr>
          <p:cNvSpPr/>
          <p:nvPr userDrawn="1"/>
        </p:nvSpPr>
        <p:spPr>
          <a:xfrm>
            <a:off x="152400" y="152400"/>
            <a:ext cx="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lnSpc>
                <a:spcPct val="120000"/>
              </a:lnSpc>
              <a:spcAft>
                <a:spcPts val="600"/>
              </a:spcAft>
            </a:pPr>
            <a:endParaRPr lang="en-US" dirty="0" err="1"/>
          </a:p>
        </p:txBody>
      </p:sp>
    </p:spTree>
    <p:custDataLst>
      <p:custData r:id="rId1"/>
      <p:tags r:id="rId2"/>
    </p:custDataLst>
    <p:extLst>
      <p:ext uri="{BB962C8B-B14F-4D97-AF65-F5344CB8AC3E}">
        <p14:creationId xmlns:p14="http://schemas.microsoft.com/office/powerpoint/2010/main" val="101468158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userDrawn="1">
  <p:cSld name="Navy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35B2-3D27-4FA3-B863-05E4C9624AB6}"/>
              </a:ext>
            </a:extLst>
          </p:cNvPr>
          <p:cNvSpPr>
            <a:spLocks noGrp="1"/>
          </p:cNvSpPr>
          <p:nvPr>
            <p:ph type="title" hasCustomPrompt="1"/>
          </p:nvPr>
        </p:nvSpPr>
        <p:spPr>
          <a:xfrm>
            <a:off x="496890" y="489856"/>
            <a:ext cx="9640775" cy="922383"/>
          </a:xfrm>
          <a:prstGeom prst="rect">
            <a:avLst/>
          </a:prstGeom>
        </p:spPr>
        <p:txBody>
          <a:bodyPr>
            <a:normAutofit/>
          </a:bodyPr>
          <a:lstStyle>
            <a:lvl1pPr>
              <a:lnSpc>
                <a:spcPct val="100000"/>
              </a:lnSpc>
              <a:defRPr sz="2400">
                <a:solidFill>
                  <a:schemeClr val="accent1"/>
                </a:solidFill>
              </a:defRPr>
            </a:lvl1pPr>
          </a:lstStyle>
          <a:p>
            <a:r>
              <a:rPr lang="en-US"/>
              <a:t>CLICK TO ENTER TITLE HERE</a:t>
            </a:r>
          </a:p>
        </p:txBody>
      </p:sp>
      <p:sp>
        <p:nvSpPr>
          <p:cNvPr id="8" name="Content Placeholder 7">
            <a:extLst>
              <a:ext uri="{FF2B5EF4-FFF2-40B4-BE49-F238E27FC236}">
                <a16:creationId xmlns:a16="http://schemas.microsoft.com/office/drawing/2014/main" id="{91E4B5EC-9E53-45C3-B765-C1C483A070D0}"/>
              </a:ext>
            </a:extLst>
          </p:cNvPr>
          <p:cNvSpPr>
            <a:spLocks noGrp="1"/>
          </p:cNvSpPr>
          <p:nvPr>
            <p:ph sz="quarter" idx="19" hasCustomPrompt="1"/>
          </p:nvPr>
        </p:nvSpPr>
        <p:spPr>
          <a:xfrm>
            <a:off x="496890" y="1612683"/>
            <a:ext cx="11228711" cy="4151304"/>
          </a:xfrm>
          <a:prstGeom prst="rect">
            <a:avLst/>
          </a:prstGeom>
        </p:spPr>
        <p:txBody>
          <a:bodyPr>
            <a:noAutofit/>
          </a:bodyPr>
          <a:lstStyle>
            <a:lvl1pPr>
              <a:lnSpc>
                <a:spcPct val="100000"/>
              </a:lnSpc>
              <a:spcBef>
                <a:spcPts val="600"/>
              </a:spcBef>
              <a:spcAft>
                <a:spcPts val="600"/>
              </a:spcAft>
              <a:defRPr sz="1800"/>
            </a:lvl1pPr>
            <a:lvl2pPr marL="460788" indent="-228594">
              <a:lnSpc>
                <a:spcPct val="100000"/>
              </a:lnSpc>
              <a:defRPr sz="1800"/>
            </a:lvl2pPr>
            <a:lvl3pPr>
              <a:lnSpc>
                <a:spcPct val="100000"/>
              </a:lnSpc>
              <a:defRPr sz="1800"/>
            </a:lvl3pPr>
            <a:lvl4pPr>
              <a:lnSpc>
                <a:spcPct val="100000"/>
              </a:lnSpc>
              <a:defRPr sz="1800"/>
            </a:lvl4pPr>
            <a:lvl5pPr>
              <a:lnSpc>
                <a:spcPct val="100000"/>
              </a:lnSpc>
              <a:defRPr sz="1800"/>
            </a:lvl5pPr>
          </a:lstStyle>
          <a:p>
            <a:pPr lvl="0"/>
            <a:r>
              <a:rPr lang="en-US"/>
              <a:t>Click to add text here. </a:t>
            </a:r>
            <a:br>
              <a:rPr lang="en-US"/>
            </a:br>
            <a:r>
              <a:rPr lang="en-US"/>
              <a:t>To increase bullet level, select your text and press Tab.</a:t>
            </a:r>
            <a:br>
              <a:rPr lang="en-US"/>
            </a:br>
            <a:r>
              <a:rPr lang="en-US"/>
              <a:t>To decrease bullet level, select your bullet text and press Shift + Tab.</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7E938F29-84D5-4449-9358-343332B4BEF7}"/>
              </a:ext>
            </a:extLst>
          </p:cNvPr>
          <p:cNvSpPr>
            <a:spLocks noGrp="1"/>
          </p:cNvSpPr>
          <p:nvPr>
            <p:ph type="sldNum" sz="quarter" idx="22"/>
          </p:nvPr>
        </p:nvSpPr>
        <p:spPr/>
        <p:txBody>
          <a:bodyPr/>
          <a:lstStyle>
            <a:lvl1pPr>
              <a:lnSpc>
                <a:spcPct val="100000"/>
              </a:lnSpc>
              <a:defRPr/>
            </a:lvl1pPr>
          </a:lstStyle>
          <a:p>
            <a:fld id="{F8E47D07-9D1E-4FE9-B31A-2F5863681021}" type="slidenum">
              <a:rPr lang="en-GB" smtClean="0"/>
              <a:pPr/>
              <a:t>‹#›</a:t>
            </a:fld>
            <a:endParaRPr lang="en-GB"/>
          </a:p>
        </p:txBody>
      </p:sp>
      <p:sp>
        <p:nvSpPr>
          <p:cNvPr id="11" name="Text Placeholder 96">
            <a:extLst>
              <a:ext uri="{FF2B5EF4-FFF2-40B4-BE49-F238E27FC236}">
                <a16:creationId xmlns:a16="http://schemas.microsoft.com/office/drawing/2014/main" id="{C949FF72-87ED-4607-89DB-176C532FA3A0}"/>
              </a:ext>
            </a:extLst>
          </p:cNvPr>
          <p:cNvSpPr>
            <a:spLocks noGrp="1"/>
          </p:cNvSpPr>
          <p:nvPr>
            <p:ph type="body" sz="quarter" idx="111" hasCustomPrompt="1"/>
          </p:nvPr>
        </p:nvSpPr>
        <p:spPr>
          <a:xfrm>
            <a:off x="496890" y="6330988"/>
            <a:ext cx="8293100" cy="404811"/>
          </a:xfrm>
          <a:prstGeom prst="rect">
            <a:avLst/>
          </a:prstGeom>
        </p:spPr>
        <p:txBody>
          <a:bodyPr anchor="b" anchorCtr="0">
            <a:noAutofit/>
          </a:bodyPr>
          <a:lstStyle>
            <a:lvl1pPr>
              <a:lnSpc>
                <a:spcPct val="100000"/>
              </a:lnSpc>
              <a:spcBef>
                <a:spcPts val="0"/>
              </a:spcBef>
              <a:spcAft>
                <a:spcPts val="0"/>
              </a:spcAft>
              <a:buNone/>
              <a:defRPr sz="600"/>
            </a:lvl1pPr>
          </a:lstStyle>
          <a:p>
            <a:pPr lvl="0"/>
            <a:r>
              <a:rPr lang="en-US"/>
              <a:t>Footnotes</a:t>
            </a:r>
          </a:p>
        </p:txBody>
      </p:sp>
    </p:spTree>
    <p:custDataLst>
      <p:tags r:id="rId1"/>
    </p:custDataLst>
    <p:extLst>
      <p:ext uri="{BB962C8B-B14F-4D97-AF65-F5344CB8AC3E}">
        <p14:creationId xmlns:p14="http://schemas.microsoft.com/office/powerpoint/2010/main" val="2159105112"/>
      </p:ext>
    </p:extLst>
  </p:cSld>
  <p:clrMapOvr>
    <a:masterClrMapping/>
  </p:clrMapOvr>
  <p:extLst>
    <p:ext uri="{DCECCB84-F9BA-43D5-87BE-67443E8EF086}">
      <p15:sldGuideLst xmlns:p15="http://schemas.microsoft.com/office/powerpoint/2012/main">
        <p15:guide id="1" pos="1855">
          <p15:clr>
            <a:srgbClr val="A4A3A4"/>
          </p15:clr>
        </p15:guide>
        <p15:guide id="2" pos="1951">
          <p15:clr>
            <a:srgbClr val="A4A3A4"/>
          </p15:clr>
        </p15:guide>
        <p15:guide id="3" pos="3464">
          <p15:clr>
            <a:srgbClr val="A4A3A4"/>
          </p15:clr>
        </p15:guide>
        <p15:guide id="4" pos="3559">
          <p15:clr>
            <a:srgbClr val="A4A3A4"/>
          </p15:clr>
        </p15:guide>
        <p15:guide id="5" pos="5072">
          <p15:clr>
            <a:srgbClr val="A4A3A4"/>
          </p15:clr>
        </p15:guide>
        <p15:guide id="6" pos="5168">
          <p15:clr>
            <a:srgbClr val="A4A3A4"/>
          </p15:clr>
        </p15:guide>
        <p15:guide id="7" pos="6679">
          <p15:clr>
            <a:srgbClr val="A4A3A4"/>
          </p15:clr>
        </p15:guide>
        <p15:guide id="8" pos="6776">
          <p15:clr>
            <a:srgbClr val="A4A3A4"/>
          </p15:clr>
        </p15:guide>
        <p15:guide id="9" pos="8287">
          <p15:clr>
            <a:srgbClr val="A4A3A4"/>
          </p15:clr>
        </p15:guide>
        <p15:guide id="10" pos="8384">
          <p15:clr>
            <a:srgbClr val="A4A3A4"/>
          </p15:clr>
        </p15:guide>
        <p15:guide id="11" orient="horz" pos="1187">
          <p15:clr>
            <a:srgbClr val="C35EA4"/>
          </p15:clr>
        </p15:guide>
        <p15:guide id="12" orient="horz" pos="1308">
          <p15:clr>
            <a:srgbClr val="C35EA4"/>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userDrawn="1">
  <p:cSld name="1_DS AZ_Title only">
    <p:spTree>
      <p:nvGrpSpPr>
        <p:cNvPr id="1" name=""/>
        <p:cNvGrpSpPr/>
        <p:nvPr/>
      </p:nvGrpSpPr>
      <p:grpSpPr>
        <a:xfrm>
          <a:off x="0" y="0"/>
          <a:ext cx="0" cy="0"/>
          <a:chOff x="0" y="0"/>
          <a:chExt cx="0" cy="0"/>
        </a:xfrm>
      </p:grpSpPr>
      <p:sp>
        <p:nvSpPr>
          <p:cNvPr id="4" name="Title 8"/>
          <p:cNvSpPr>
            <a:spLocks noGrp="1"/>
          </p:cNvSpPr>
          <p:nvPr>
            <p:ph type="title" hasCustomPrompt="1"/>
          </p:nvPr>
        </p:nvSpPr>
        <p:spPr>
          <a:xfrm>
            <a:off x="406400" y="192000"/>
            <a:ext cx="11379200" cy="672000"/>
          </a:xfrm>
          <a:prstGeom prst="rect">
            <a:avLst/>
          </a:prstGeom>
        </p:spPr>
        <p:txBody>
          <a:bodyPr vert="horz" lIns="0"/>
          <a:lstStyle>
            <a:lvl1pPr algn="l">
              <a:defRPr sz="3733" b="1" baseline="0">
                <a:solidFill>
                  <a:schemeClr val="tx2"/>
                </a:solidFill>
                <a:latin typeface="Arial" pitchFamily="34" charset="0"/>
                <a:cs typeface="Arial" pitchFamily="34" charset="0"/>
              </a:defRPr>
            </a:lvl1pPr>
          </a:lstStyle>
          <a:p>
            <a:r>
              <a:rPr lang="en-GB" noProof="0" dirty="0"/>
              <a:t>Click to add slide title</a:t>
            </a:r>
          </a:p>
        </p:txBody>
      </p:sp>
      <p:sp>
        <p:nvSpPr>
          <p:cNvPr id="2" name="Slide Number Placeholder 1">
            <a:extLst>
              <a:ext uri="{FF2B5EF4-FFF2-40B4-BE49-F238E27FC236}">
                <a16:creationId xmlns:a16="http://schemas.microsoft.com/office/drawing/2014/main" id="{24E26D3C-57EC-4CEF-A2A8-A07986F7F862}"/>
              </a:ext>
            </a:extLst>
          </p:cNvPr>
          <p:cNvSpPr>
            <a:spLocks noGrp="1"/>
          </p:cNvSpPr>
          <p:nvPr>
            <p:ph type="sldNum" sz="quarter" idx="10"/>
          </p:nvPr>
        </p:nvSpPr>
        <p:spPr/>
        <p:txBody>
          <a:bodyPr/>
          <a:lstStyle/>
          <a:p>
            <a:fld id="{3C4F54F3-C349-4609-AFEE-01462D5C7942}" type="slidenum">
              <a:rPr lang="en-GB" smtClean="0"/>
              <a:pPr/>
              <a:t>‹#›</a:t>
            </a:fld>
            <a:endParaRPr lang="en-GB"/>
          </a:p>
        </p:txBody>
      </p:sp>
      <p:sp>
        <p:nvSpPr>
          <p:cNvPr id="5" name="Rectangle 4">
            <a:extLst>
              <a:ext uri="{FF2B5EF4-FFF2-40B4-BE49-F238E27FC236}">
                <a16:creationId xmlns:a16="http://schemas.microsoft.com/office/drawing/2014/main" id="{4A495E37-014D-4325-B58C-6895D9962CA8}"/>
              </a:ext>
            </a:extLst>
          </p:cNvPr>
          <p:cNvSpPr/>
          <p:nvPr userDrawn="1"/>
        </p:nvSpPr>
        <p:spPr>
          <a:xfrm>
            <a:off x="0" y="1740"/>
            <a:ext cx="8778240" cy="12192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2146578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5702687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1051E573-93F0-5562-4655-BB8083313C58}"/>
              </a:ext>
            </a:extLst>
          </p:cNvPr>
          <p:cNvSpPr/>
          <p:nvPr userDrawn="1"/>
        </p:nvSpPr>
        <p:spPr>
          <a:xfrm>
            <a:off x="230079" y="6462442"/>
            <a:ext cx="6096000" cy="338554"/>
          </a:xfrm>
          <a:prstGeom prst="rect">
            <a:avLst/>
          </a:prstGeom>
        </p:spPr>
        <p:txBody>
          <a:bodyPr>
            <a:spAutoFit/>
          </a:bodyPr>
          <a:lstStyle/>
          <a:p>
            <a:pPr defTabSz="914400" eaLnBrk="0" hangingPunct="0">
              <a:spcBef>
                <a:spcPts val="0"/>
              </a:spcBef>
              <a:spcAft>
                <a:spcPts val="0"/>
              </a:spcAft>
              <a:defRPr/>
            </a:pPr>
            <a:r>
              <a:rPr kumimoji="0" lang="en-US" sz="1600" b="0" i="0" u="none" strike="noStrike" kern="1200" cap="none" spc="0" normalizeH="0" baseline="0" noProof="0" dirty="0">
                <a:ln>
                  <a:noFill/>
                </a:ln>
                <a:solidFill>
                  <a:srgbClr val="002060"/>
                </a:solidFill>
                <a:effectLst/>
                <a:uLnTx/>
                <a:uFillTx/>
                <a:latin typeface="Arial" panose="020B0604020202020204" pitchFamily="34" charset="0"/>
                <a:ea typeface="Calibri" panose="020F0502020204030204" pitchFamily="34" charset="0"/>
                <a:cs typeface="Times New Roman" panose="02020603050405020304" pitchFamily="18" charset="0"/>
              </a:rPr>
              <a:t>Survey of urologic oncology clinical investigators</a:t>
            </a:r>
          </a:p>
        </p:txBody>
      </p:sp>
    </p:spTree>
    <p:extLst>
      <p:ext uri="{BB962C8B-B14F-4D97-AF65-F5344CB8AC3E}">
        <p14:creationId xmlns:p14="http://schemas.microsoft.com/office/powerpoint/2010/main" val="2454080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1973878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2784844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07895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23117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2057400"/>
          </a:xfrm>
        </p:spPr>
        <p:txBody>
          <a:bodyPr/>
          <a:lstStyle>
            <a:lvl1pPr algn="l">
              <a:defRPr sz="260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9225887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403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492716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048296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55091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22436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8374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033986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18382119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1.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530190378"/>
      </p:ext>
    </p:extLst>
  </p:cSld>
  <p:clrMapOvr>
    <a:masterClrMapping/>
  </p:clrMapOvr>
  <p:transition spd="slow" advClick="0"/>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306503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272278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797176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6758447-5A14-7875-7285-2E406587FAFE}"/>
              </a:ext>
            </a:extLst>
          </p:cNvPr>
          <p:cNvSpPr>
            <a:spLocks noGrp="1"/>
          </p:cNvSpPr>
          <p:nvPr>
            <p:ph type="title"/>
          </p:nvPr>
        </p:nvSpPr>
        <p:spPr>
          <a:xfrm>
            <a:off x="912285" y="227013"/>
            <a:ext cx="10972800" cy="1828800"/>
          </a:xfrm>
        </p:spPr>
        <p:txBody>
          <a:bodyPr/>
          <a:lstStyle>
            <a:lvl1pPr algn="l">
              <a:defRPr sz="2600">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pic>
        <p:nvPicPr>
          <p:cNvPr id="4" name="Picture 3" descr="A close up of a sign&#10;&#10;Description automatically generated">
            <a:extLst>
              <a:ext uri="{FF2B5EF4-FFF2-40B4-BE49-F238E27FC236}">
                <a16:creationId xmlns:a16="http://schemas.microsoft.com/office/drawing/2014/main" id="{4001A9AE-E35B-C023-3066-AF7CD6E0C3E3}"/>
              </a:ext>
            </a:extLst>
          </p:cNvPr>
          <p:cNvPicPr>
            <a:picLocks noChangeAspect="1"/>
          </p:cNvPicPr>
          <p:nvPr userDrawn="1"/>
        </p:nvPicPr>
        <p:blipFill>
          <a:blip r:embed="rId3">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239550784"/>
      </p:ext>
    </p:extLst>
  </p:cSld>
  <p:clrMapOvr>
    <a:masterClrMapping/>
  </p:clrMapOvr>
  <p:transition spd="slow" advClick="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userDrawn="1">
  <p:cSld name="Question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6758447-5A14-7875-7285-2E406587FAFE}"/>
              </a:ext>
            </a:extLst>
          </p:cNvPr>
          <p:cNvSpPr>
            <a:spLocks noGrp="1"/>
          </p:cNvSpPr>
          <p:nvPr>
            <p:ph type="title"/>
          </p:nvPr>
        </p:nvSpPr>
        <p:spPr>
          <a:xfrm>
            <a:off x="0" y="0"/>
            <a:ext cx="12188952" cy="3017520"/>
          </a:xfrm>
          <a:solidFill>
            <a:srgbClr val="0B234E"/>
          </a:solidFill>
        </p:spPr>
        <p:txBody>
          <a:bodyPr lIns="548640" tIns="0" rIns="914400" anchor="ctr"/>
          <a:lstStyle>
            <a:lvl1pPr algn="l">
              <a:lnSpc>
                <a:spcPct val="100000"/>
              </a:lnSpc>
              <a:spcBef>
                <a:spcPts val="600"/>
              </a:spcBef>
              <a:spcAft>
                <a:spcPts val="0"/>
              </a:spcAft>
              <a:defRPr sz="32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GB" dirty="0"/>
          </a:p>
        </p:txBody>
      </p:sp>
      <p:pic>
        <p:nvPicPr>
          <p:cNvPr id="4" name="Picture 3" descr="A close up of a sign&#10;&#10;Description automatically generated">
            <a:extLst>
              <a:ext uri="{FF2B5EF4-FFF2-40B4-BE49-F238E27FC236}">
                <a16:creationId xmlns:a16="http://schemas.microsoft.com/office/drawing/2014/main" id="{4001A9AE-E35B-C023-3066-AF7CD6E0C3E3}"/>
              </a:ext>
            </a:extLst>
          </p:cNvPr>
          <p:cNvPicPr>
            <a:picLocks noChangeAspect="1"/>
          </p:cNvPicPr>
          <p:nvPr userDrawn="1"/>
        </p:nvPicPr>
        <p:blipFill>
          <a:blip r:embed="rId3">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5" name="Rectangle 2">
            <a:extLst>
              <a:ext uri="{FF2B5EF4-FFF2-40B4-BE49-F238E27FC236}">
                <a16:creationId xmlns:a16="http://schemas.microsoft.com/office/drawing/2014/main" id="{18D3D61A-8827-EB9D-0935-408A40A0891D}"/>
              </a:ext>
            </a:extLst>
          </p:cNvPr>
          <p:cNvSpPr>
            <a:spLocks noGrp="1" noChangeArrowheads="1"/>
          </p:cNvSpPr>
          <p:nvPr>
            <p:ph idx="1" hasCustomPrompt="1"/>
          </p:nvPr>
        </p:nvSpPr>
        <p:spPr bwMode="auto">
          <a:xfrm>
            <a:off x="499025" y="3293532"/>
            <a:ext cx="11184975" cy="27432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defRPr sz="32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116738760"/>
      </p:ext>
    </p:extLst>
  </p:cSld>
  <p:clrMapOvr>
    <a:masterClrMapping/>
  </p:clrMapOvr>
  <p:transition spd="slow" advClick="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2274" name="Rectangle 2"/>
          <p:cNvSpPr>
            <a:spLocks noGrp="1" noChangeArrowheads="1"/>
          </p:cNvSpPr>
          <p:nvPr>
            <p:ph type="ctrTitle"/>
          </p:nvPr>
        </p:nvSpPr>
        <p:spPr>
          <a:xfrm>
            <a:off x="914400" y="2286000"/>
            <a:ext cx="10363200" cy="1143000"/>
          </a:xfrm>
        </p:spPr>
        <p:txBody>
          <a:bodyPr/>
          <a:lstStyle>
            <a:lvl1pPr>
              <a:defRPr/>
            </a:lvl1pPr>
          </a:lstStyle>
          <a:p>
            <a:r>
              <a:rPr lang="en-US"/>
              <a:t>Click to edit Master title style</a:t>
            </a:r>
          </a:p>
        </p:txBody>
      </p:sp>
      <p:sp>
        <p:nvSpPr>
          <p:cNvPr id="182275"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fld id="{8212B622-47C3-894B-97D7-07123761499E}"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ACE2F79D-7C6A-CB43-9461-64AE645711F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11633951"/>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24E14AC9-0571-F543-A7E6-FE0E92845002}"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9578C2ED-18B0-F542-867F-EF235E7A318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4502178"/>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378FDF1E-EC76-8846-958F-D5C215974418}"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8DF01DE6-073F-5443-8AB6-6FD0B7E91F3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04632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7587680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fld id="{D0696A7F-4D5B-3A47-86C2-A62500CF121F}" type="datetime1">
              <a:rPr lang="en-US">
                <a:solidFill>
                  <a:srgbClr val="000000"/>
                </a:solidFill>
              </a:rPr>
              <a:pPr/>
              <a:t>7/21/26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B8CF5BEE-95B7-224A-9BF4-792A2001D89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559446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fld id="{94778525-0480-6545-B9AB-69CA3BED2E92}" type="datetime1">
              <a:rPr lang="en-US">
                <a:solidFill>
                  <a:srgbClr val="000000"/>
                </a:solidFill>
              </a:rPr>
              <a:pPr/>
              <a:t>7/21/26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9" name="Rectangle 6"/>
          <p:cNvSpPr>
            <a:spLocks noGrp="1" noChangeArrowheads="1"/>
          </p:cNvSpPr>
          <p:nvPr>
            <p:ph type="sldNum" sz="quarter" idx="12"/>
          </p:nvPr>
        </p:nvSpPr>
        <p:spPr>
          <a:ln/>
        </p:spPr>
        <p:txBody>
          <a:bodyPr/>
          <a:lstStyle>
            <a:lvl1pPr>
              <a:defRPr/>
            </a:lvl1pPr>
          </a:lstStyle>
          <a:p>
            <a:fld id="{F92B4FEE-3654-8B47-BE56-CF29B1EE093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7142838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fld id="{94F741B5-376E-5543-8F69-ECF8CD5E3579}" type="datetime1">
              <a:rPr lang="en-US">
                <a:solidFill>
                  <a:srgbClr val="000000"/>
                </a:solidFill>
              </a:rPr>
              <a:pPr/>
              <a:t>7/21/26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5" name="Rectangle 6"/>
          <p:cNvSpPr>
            <a:spLocks noGrp="1" noChangeArrowheads="1"/>
          </p:cNvSpPr>
          <p:nvPr>
            <p:ph type="sldNum" sz="quarter" idx="12"/>
          </p:nvPr>
        </p:nvSpPr>
        <p:spPr>
          <a:ln/>
        </p:spPr>
        <p:txBody>
          <a:bodyPr/>
          <a:lstStyle>
            <a:lvl1pPr>
              <a:defRPr/>
            </a:lvl1pPr>
          </a:lstStyle>
          <a:p>
            <a:fld id="{4FB39394-8191-C641-A929-C6B2E8A20A4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43641269"/>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23256AC7-9AB2-0E41-A3E7-43508240890D}" type="datetime1">
              <a:rPr lang="en-US">
                <a:solidFill>
                  <a:srgbClr val="000000"/>
                </a:solidFill>
              </a:rPr>
              <a:pPr/>
              <a:t>7/21/26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4" name="Rectangle 6"/>
          <p:cNvSpPr>
            <a:spLocks noGrp="1" noChangeArrowheads="1"/>
          </p:cNvSpPr>
          <p:nvPr>
            <p:ph type="sldNum" sz="quarter" idx="12"/>
          </p:nvPr>
        </p:nvSpPr>
        <p:spPr>
          <a:ln/>
        </p:spPr>
        <p:txBody>
          <a:bodyPr/>
          <a:lstStyle>
            <a:lvl1pPr>
              <a:defRPr/>
            </a:lvl1pPr>
          </a:lstStyle>
          <a:p>
            <a:fld id="{32D38CB3-2CE8-D840-AE6B-B7DD9C0220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549211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59C313CB-CDF4-7F46-9FF9-C69B2D7DA4BA}" type="datetime1">
              <a:rPr lang="en-US">
                <a:solidFill>
                  <a:srgbClr val="000000"/>
                </a:solidFill>
              </a:rPr>
              <a:pPr/>
              <a:t>7/21/26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C2FECF3E-B809-7547-A73A-3DDB25ED9C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4161559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0FE70606-CA53-F641-8E47-8FF6EFE1B8F6}" type="datetime1">
              <a:rPr lang="en-US">
                <a:solidFill>
                  <a:srgbClr val="000000"/>
                </a:solidFill>
              </a:rPr>
              <a:pPr/>
              <a:t>7/21/26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7" name="Rectangle 6"/>
          <p:cNvSpPr>
            <a:spLocks noGrp="1" noChangeArrowheads="1"/>
          </p:cNvSpPr>
          <p:nvPr>
            <p:ph type="sldNum" sz="quarter" idx="12"/>
          </p:nvPr>
        </p:nvSpPr>
        <p:spPr>
          <a:ln/>
        </p:spPr>
        <p:txBody>
          <a:bodyPr/>
          <a:lstStyle>
            <a:lvl1pPr>
              <a:defRPr/>
            </a:lvl1pPr>
          </a:lstStyle>
          <a:p>
            <a:fld id="{D5D957E6-3A0D-2C41-B58A-CBC0F1204C2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7310264"/>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454BF24E-298A-E949-8F14-9B46F7CD213B}"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E590B4DA-E093-E04B-A15C-A978516130B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6779038"/>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fld id="{8E66F235-3F91-8A44-A6B9-EDA09F6403FD}"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42DBCA24-9046-BE4F-A095-EAA99194E83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4482895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fld id="{434FDDB9-9392-C341-BD3A-FB174CBB4EC4}" type="datetime1">
              <a:rPr lang="en-US">
                <a:solidFill>
                  <a:srgbClr val="000000"/>
                </a:solidFill>
              </a:rPr>
              <a:pPr/>
              <a:t>7/21/26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a typeface="Osaka"/>
              <a:cs typeface="Osaka"/>
            </a:endParaRPr>
          </a:p>
        </p:txBody>
      </p:sp>
      <p:sp>
        <p:nvSpPr>
          <p:cNvPr id="6" name="Rectangle 6"/>
          <p:cNvSpPr>
            <a:spLocks noGrp="1" noChangeArrowheads="1"/>
          </p:cNvSpPr>
          <p:nvPr>
            <p:ph type="sldNum" sz="quarter" idx="12"/>
          </p:nvPr>
        </p:nvSpPr>
        <p:spPr>
          <a:ln/>
        </p:spPr>
        <p:txBody>
          <a:bodyPr/>
          <a:lstStyle>
            <a:lvl1pPr>
              <a:defRPr/>
            </a:lvl1pPr>
          </a:lstStyle>
          <a:p>
            <a:fld id="{80310BBA-22B1-EB4A-B2E2-CF4D687C2A0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2638814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95356" y="569915"/>
            <a:ext cx="10407649" cy="1141412"/>
          </a:xfrm>
        </p:spPr>
        <p:txBody>
          <a:bodyPr/>
          <a:lstStyle/>
          <a:p>
            <a:r>
              <a:rPr lang="en-US"/>
              <a:t>Click to edit Master title style</a:t>
            </a:r>
          </a:p>
        </p:txBody>
      </p:sp>
      <p:sp>
        <p:nvSpPr>
          <p:cNvPr id="3" name="ClipArt Placeholder 2"/>
          <p:cNvSpPr>
            <a:spLocks noGrp="1"/>
          </p:cNvSpPr>
          <p:nvPr>
            <p:ph type="clipArt" sz="half" idx="1"/>
          </p:nvPr>
        </p:nvSpPr>
        <p:spPr>
          <a:xfrm>
            <a:off x="895355" y="1906590"/>
            <a:ext cx="5101167" cy="4316412"/>
          </a:xfrm>
        </p:spPr>
        <p:txBody>
          <a:bodyPr/>
          <a:lstStyle/>
          <a:p>
            <a:pPr lvl="0"/>
            <a:endParaRPr lang="en-US" noProof="0" dirty="0"/>
          </a:p>
        </p:txBody>
      </p:sp>
      <p:sp>
        <p:nvSpPr>
          <p:cNvPr id="4" name="Text Placeholder 3"/>
          <p:cNvSpPr>
            <a:spLocks noGrp="1"/>
          </p:cNvSpPr>
          <p:nvPr>
            <p:ph type="body" sz="half" idx="2"/>
          </p:nvPr>
        </p:nvSpPr>
        <p:spPr>
          <a:xfrm>
            <a:off x="6199717" y="1906590"/>
            <a:ext cx="5103283" cy="431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2159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812545731"/>
      </p:ext>
    </p:extLst>
  </p:cSld>
  <p:clrMapOvr>
    <a:masterClrMapping/>
  </p:clrMapOvr>
  <p:hf sldNum="0" hdr="0" dt="0"/>
</p:sldLayout>
</file>

<file path=ppt/slideLayouts/slideLayout35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981200"/>
            <a:ext cx="5080000" cy="4114800"/>
          </a:xfrm>
        </p:spPr>
        <p:txBody>
          <a:bodyPr/>
          <a:lstStyle/>
          <a:p>
            <a:pPr lvl="0"/>
            <a:endParaRPr lang="en-US" noProof="0" dirty="0"/>
          </a:p>
        </p:txBody>
      </p:sp>
      <p:sp>
        <p:nvSpPr>
          <p:cNvPr id="5" name="Rectangle 4"/>
          <p:cNvSpPr>
            <a:spLocks noGrp="1" noChangeArrowheads="1"/>
          </p:cNvSpPr>
          <p:nvPr>
            <p:ph type="dt" sz="half" idx="10"/>
          </p:nvPr>
        </p:nvSpPr>
        <p:spPr/>
        <p:txBody>
          <a:bodyPr/>
          <a:lstStyle>
            <a:lvl1pPr>
              <a:defRPr>
                <a:latin typeface="Arial" pitchFamily="-1" charset="0"/>
                <a:ea typeface="Osaka" pitchFamily="-1" charset="-128"/>
                <a:cs typeface="Osaka" pitchFamily="-1" charset="-128"/>
              </a:defRPr>
            </a:lvl1pPr>
          </a:lstStyle>
          <a:p>
            <a:pPr>
              <a:defRPr/>
            </a:pPr>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p:txBody>
          <a:bodyPr/>
          <a:lstStyle>
            <a:lvl1pPr>
              <a:defRPr/>
            </a:lvl1pPr>
          </a:lstStyle>
          <a:p>
            <a:pPr>
              <a:defRPr/>
            </a:pPr>
            <a:fld id="{475D2B37-9D9D-2D46-B492-D90D8D6A61D8}" type="slidenum">
              <a:rPr lang="en-US"/>
              <a:pPr>
                <a:defRPr/>
              </a:pPr>
              <a:t>‹#›</a:t>
            </a:fld>
            <a:endParaRPr lang="en-US" dirty="0"/>
          </a:p>
        </p:txBody>
      </p:sp>
    </p:spTree>
    <p:extLst>
      <p:ext uri="{BB962C8B-B14F-4D97-AF65-F5344CB8AC3E}">
        <p14:creationId xmlns:p14="http://schemas.microsoft.com/office/powerpoint/2010/main" val="4284110229"/>
      </p:ext>
    </p:extLst>
  </p:cSld>
  <p:clrMapOvr>
    <a:masterClrMapping/>
  </p:clrMapOvr>
  <p:transition spd="slow">
    <p:fade/>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One Conten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94653-ED89-4E9E-A2BA-1921FB9DA60F}"/>
              </a:ext>
            </a:extLst>
          </p:cNvPr>
          <p:cNvSpPr>
            <a:spLocks noGrp="1"/>
          </p:cNvSpPr>
          <p:nvPr>
            <p:ph type="title" hasCustomPrompt="1"/>
          </p:nvPr>
        </p:nvSpPr>
        <p:spPr/>
        <p:txBody>
          <a:bodyPr/>
          <a:lstStyle/>
          <a:p>
            <a:r>
              <a:rPr lang="en-US"/>
              <a:t>Headline is sentence case, 30 points, dark blue</a:t>
            </a:r>
          </a:p>
        </p:txBody>
      </p:sp>
      <p:sp>
        <p:nvSpPr>
          <p:cNvPr id="3" name="Content Placeholder 1">
            <a:extLst>
              <a:ext uri="{FF2B5EF4-FFF2-40B4-BE49-F238E27FC236}">
                <a16:creationId xmlns:a16="http://schemas.microsoft.com/office/drawing/2014/main" id="{B0CF2D92-F114-4E90-BF07-336EA7037C22}"/>
              </a:ext>
            </a:extLst>
          </p:cNvPr>
          <p:cNvSpPr>
            <a:spLocks noGrp="1"/>
          </p:cNvSpPr>
          <p:nvPr>
            <p:ph idx="1"/>
          </p:nvPr>
        </p:nvSpPr>
        <p:spPr>
          <a:xfrm>
            <a:off x="815340" y="1600200"/>
            <a:ext cx="10561320" cy="4617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1">
            <a:extLst>
              <a:ext uri="{FF2B5EF4-FFF2-40B4-BE49-F238E27FC236}">
                <a16:creationId xmlns:a16="http://schemas.microsoft.com/office/drawing/2014/main" id="{173D5263-26AE-4034-918F-E0D5F3A62A15}"/>
              </a:ext>
            </a:extLst>
          </p:cNvPr>
          <p:cNvSpPr>
            <a:spLocks noGrp="1"/>
          </p:cNvSpPr>
          <p:nvPr>
            <p:ph type="ftr" sz="quarter" idx="11"/>
          </p:nvPr>
        </p:nvSpPr>
        <p:spPr/>
        <p:txBody>
          <a:bodyPr/>
          <a:lstStyle/>
          <a:p>
            <a:endParaRPr lang="en-US" dirty="0"/>
          </a:p>
        </p:txBody>
      </p:sp>
      <p:sp>
        <p:nvSpPr>
          <p:cNvPr id="4" name="Slide Number">
            <a:extLst>
              <a:ext uri="{FF2B5EF4-FFF2-40B4-BE49-F238E27FC236}">
                <a16:creationId xmlns:a16="http://schemas.microsoft.com/office/drawing/2014/main" id="{952E8A26-5C8C-4560-85A8-AEF55A4747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548554004"/>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5369024-F97B-D34D-9C69-825C109CA10B}"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31139669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69024-F97B-D34D-9C69-825C109CA10B}"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20182493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369024-F97B-D34D-9C69-825C109CA10B}"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401382443"/>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369024-F97B-D34D-9C69-825C109CA10B}"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91680733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369024-F97B-D34D-9C69-825C109CA10B}"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67283029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369024-F97B-D34D-9C69-825C109CA10B}"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2807296086"/>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69024-F97B-D34D-9C69-825C109CA10B}"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46406672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369024-F97B-D34D-9C69-825C109CA10B}"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051984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7/21/26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324257025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369024-F97B-D34D-9C69-825C109CA10B}"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48404145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69024-F97B-D34D-9C69-825C109CA10B}"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146075077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369024-F97B-D34D-9C69-825C109CA10B}"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4EF749-DAFD-5642-8F0A-461237F6AAF9}" type="slidenum">
              <a:rPr lang="en-US" smtClean="0"/>
              <a:t>‹#›</a:t>
            </a:fld>
            <a:endParaRPr lang="en-US"/>
          </a:p>
        </p:txBody>
      </p:sp>
    </p:spTree>
    <p:extLst>
      <p:ext uri="{BB962C8B-B14F-4D97-AF65-F5344CB8AC3E}">
        <p14:creationId xmlns:p14="http://schemas.microsoft.com/office/powerpoint/2010/main" val="3595564029"/>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C5D8-B432-154B-A18E-51DAD10C80BE}"/>
              </a:ext>
            </a:extLst>
          </p:cNvPr>
          <p:cNvSpPr>
            <a:spLocks noGrp="1"/>
          </p:cNvSpPr>
          <p:nvPr>
            <p:ph type="title"/>
          </p:nvPr>
        </p:nvSpPr>
        <p:spPr>
          <a:xfrm>
            <a:off x="838971" y="365592"/>
            <a:ext cx="10514060" cy="1325096"/>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692963952"/>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011809882"/>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0482636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18334291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6405153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22307827"/>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58355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Genome Wheel">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 y="4"/>
            <a:ext cx="12191997" cy="6857997"/>
          </a:xfrm>
          <a:prstGeom prst="rect">
            <a:avLst/>
          </a:prstGeom>
          <a:noFill/>
          <a:extLst>
            <a:ext uri="{909E8E84-426E-40DD-AFC4-6F175D3DCCD1}">
              <a14:hiddenFill xmlns:a14="http://schemas.microsoft.com/office/drawing/2010/main">
                <a:solidFill>
                  <a:srgbClr val="FFFFFF"/>
                </a:solidFill>
              </a14:hiddenFill>
            </a:ext>
          </a:extLst>
        </p:spPr>
      </p:pic>
      <p:sp>
        <p:nvSpPr>
          <p:cNvPr id="20502" name="Rectangle 22"/>
          <p:cNvSpPr>
            <a:spLocks noGrp="1" noChangeArrowheads="1"/>
          </p:cNvSpPr>
          <p:nvPr>
            <p:ph type="ctrTitle" sz="quarter"/>
          </p:nvPr>
        </p:nvSpPr>
        <p:spPr>
          <a:xfrm>
            <a:off x="648395" y="92981"/>
            <a:ext cx="5435037" cy="1572608"/>
          </a:xfrm>
          <a:ln algn="ctr"/>
        </p:spPr>
        <p:txBody>
          <a:bodyPr lIns="91440" tIns="457200" anchor="b"/>
          <a:lstStyle>
            <a:lvl1pPr algn="l">
              <a:defRPr sz="3200" b="1">
                <a:solidFill>
                  <a:schemeClr val="accent1"/>
                </a:solidFill>
                <a:latin typeface="+mn-lt"/>
              </a:defRPr>
            </a:lvl1pPr>
          </a:lstStyle>
          <a:p>
            <a:r>
              <a:rPr lang="en-US" dirty="0"/>
              <a:t>Click to edit Master title style</a:t>
            </a:r>
          </a:p>
        </p:txBody>
      </p:sp>
      <p:sp>
        <p:nvSpPr>
          <p:cNvPr id="7" name="Rectangle 17"/>
          <p:cNvSpPr>
            <a:spLocks noChangeArrowheads="1"/>
          </p:cNvSpPr>
          <p:nvPr userDrawn="1"/>
        </p:nvSpPr>
        <p:spPr bwMode="auto">
          <a:xfrm>
            <a:off x="472389" y="6464136"/>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pic>
        <p:nvPicPr>
          <p:cNvPr id="11"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4421" y="3008079"/>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hasCustomPrompt="1"/>
          </p:nvPr>
        </p:nvSpPr>
        <p:spPr>
          <a:xfrm>
            <a:off x="648395" y="1772989"/>
            <a:ext cx="4485216" cy="836084"/>
          </a:xfrm>
        </p:spPr>
        <p:txBody>
          <a:bodyPr lIns="91440" tIns="45720" rIns="91440" bIns="45720"/>
          <a:lstStyle>
            <a:lvl1pPr marL="0" indent="0" algn="l">
              <a:spcBef>
                <a:spcPts val="0"/>
              </a:spcBef>
              <a:buNone/>
              <a:defRPr sz="2133" baseline="0">
                <a:solidFill>
                  <a:schemeClr val="accent1"/>
                </a:solidFill>
              </a:defRPr>
            </a:lvl1pPr>
          </a:lstStyle>
          <a:p>
            <a:pPr lvl="0"/>
            <a:r>
              <a:rPr lang="en-US" dirty="0"/>
              <a:t>Click to edit subtitle style</a:t>
            </a:r>
          </a:p>
        </p:txBody>
      </p:sp>
    </p:spTree>
    <p:extLst>
      <p:ext uri="{BB962C8B-B14F-4D97-AF65-F5344CB8AC3E}">
        <p14:creationId xmlns:p14="http://schemas.microsoft.com/office/powerpoint/2010/main" val="1925246902"/>
      </p:ext>
    </p:extLst>
  </p:cSld>
  <p:clrMapOvr>
    <a:masterClrMapping/>
  </p:clrMapOvr>
  <p:transition>
    <p:fade/>
  </p:transition>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65569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675052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71157284"/>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408521577"/>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02948059"/>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userDrawn="1">
  <p:cSld name="7_Free Content">
    <p:spTree>
      <p:nvGrpSpPr>
        <p:cNvPr id="1" name=""/>
        <p:cNvGrpSpPr/>
        <p:nvPr/>
      </p:nvGrpSpPr>
      <p:grpSpPr>
        <a:xfrm>
          <a:off x="0" y="0"/>
          <a:ext cx="0" cy="0"/>
          <a:chOff x="0" y="0"/>
          <a:chExt cx="0" cy="0"/>
        </a:xfrm>
      </p:grpSpPr>
      <p:sp>
        <p:nvSpPr>
          <p:cNvPr id="3" name="Slide Number Placeholder 5"/>
          <p:cNvSpPr>
            <a:spLocks noGrp="1"/>
          </p:cNvSpPr>
          <p:nvPr>
            <p:ph type="sldNum" sz="quarter" idx="10"/>
          </p:nvPr>
        </p:nvSpPr>
        <p:spPr>
          <a:xfrm>
            <a:off x="126121" y="6570856"/>
            <a:ext cx="953803" cy="246184"/>
          </a:xfrm>
          <a:prstGeom prst="rect">
            <a:avLst/>
          </a:prstGeom>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5EF692A5-A8C0-47CD-A2C0-7DF226E98A5E}" type="slidenum">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882169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userDrawn="1">
  <p:cSld name="Slid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532E2-2675-9143-8255-8879D9F791EF}"/>
              </a:ext>
            </a:extLst>
          </p:cNvPr>
          <p:cNvSpPr>
            <a:spLocks noGrp="1"/>
          </p:cNvSpPr>
          <p:nvPr>
            <p:ph type="title"/>
          </p:nvPr>
        </p:nvSpPr>
        <p:spPr/>
        <p:txBody>
          <a:bodyPr/>
          <a:lstStyle/>
          <a:p>
            <a:r>
              <a:rPr lang="en-GB"/>
              <a:t>Click to edit Master title style</a:t>
            </a:r>
            <a:endParaRPr lang="en-US"/>
          </a:p>
        </p:txBody>
      </p:sp>
      <p:sp>
        <p:nvSpPr>
          <p:cNvPr id="3" name="Footer Placeholder 2">
            <a:extLst>
              <a:ext uri="{FF2B5EF4-FFF2-40B4-BE49-F238E27FC236}">
                <a16:creationId xmlns:a16="http://schemas.microsoft.com/office/drawing/2014/main" id="{A4DA91D0-0E55-4C4B-9991-56C34FE18CFE}"/>
              </a:ext>
            </a:extLst>
          </p:cNvPr>
          <p:cNvSpPr>
            <a:spLocks noGrp="1"/>
          </p:cNvSpPr>
          <p:nvPr>
            <p:ph type="ftr" sz="quarter" idx="10"/>
          </p:nvPr>
        </p:nvSpPr>
        <p:spPr/>
        <p:txBody>
          <a:bodyPr/>
          <a:lstStyle>
            <a:lvl1pPr>
              <a:defRPr spc="0" baseline="0"/>
            </a:lvl1pPr>
          </a:lstStyle>
          <a:p>
            <a:pPr marL="7701" marR="0" lvl="0" indent="0" algn="l" defTabSz="914400" rtl="0" eaLnBrk="0" fontAlgn="base" latinLnBrk="0" hangingPunct="0">
              <a:lnSpc>
                <a:spcPct val="100000"/>
              </a:lnSpc>
              <a:spcBef>
                <a:spcPts val="4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Content Placeholder 4">
            <a:extLst>
              <a:ext uri="{FF2B5EF4-FFF2-40B4-BE49-F238E27FC236}">
                <a16:creationId xmlns:a16="http://schemas.microsoft.com/office/drawing/2014/main" id="{5705D48E-80D6-0941-9140-9504B3C94664}"/>
              </a:ext>
            </a:extLst>
          </p:cNvPr>
          <p:cNvSpPr>
            <a:spLocks noGrp="1"/>
          </p:cNvSpPr>
          <p:nvPr>
            <p:ph sz="quarter" idx="11"/>
          </p:nvPr>
        </p:nvSpPr>
        <p:spPr>
          <a:xfrm>
            <a:off x="431799" y="1172634"/>
            <a:ext cx="11377084" cy="482447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40116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pic>
        <p:nvPicPr>
          <p:cNvPr id="2" name="ESMO-Congress-2025-Logo">
            <a:extLst>
              <a:ext uri="{FF2B5EF4-FFF2-40B4-BE49-F238E27FC236}">
                <a16:creationId xmlns:a16="http://schemas.microsoft.com/office/drawing/2014/main" id="{DC626866-6D7D-C852-9E4D-F04A6E2CF20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957674" y="952500"/>
            <a:ext cx="3398426" cy="647700"/>
          </a:xfrm>
          <a:prstGeom prst="rect">
            <a:avLst/>
          </a:prstGeom>
        </p:spPr>
      </p:pic>
      <p:pic>
        <p:nvPicPr>
          <p:cNvPr id="5" name="ESMO-Congress-2025-Visual">
            <a:extLst>
              <a:ext uri="{FF2B5EF4-FFF2-40B4-BE49-F238E27FC236}">
                <a16:creationId xmlns:a16="http://schemas.microsoft.com/office/drawing/2014/main" id="{8DFAA68D-F503-F1F1-3AA9-1F247F0AA06A}"/>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a:xfrm>
            <a:off x="4356100" y="1549400"/>
            <a:ext cx="7835900" cy="5308600"/>
          </a:xfrm>
          <a:prstGeom prst="rect">
            <a:avLst/>
          </a:prstGeom>
        </p:spPr>
      </p:pic>
      <p:sp>
        <p:nvSpPr>
          <p:cNvPr id="9" name="Espace réservé du texte 8">
            <a:extLst>
              <a:ext uri="{FF2B5EF4-FFF2-40B4-BE49-F238E27FC236}">
                <a16:creationId xmlns:a16="http://schemas.microsoft.com/office/drawing/2014/main" id="{B9C9DA18-7D6C-795E-EA6E-C8E5EE4F00F6}"/>
              </a:ext>
            </a:extLst>
          </p:cNvPr>
          <p:cNvSpPr>
            <a:spLocks noGrp="1"/>
          </p:cNvSpPr>
          <p:nvPr>
            <p:ph type="body" sz="quarter" idx="10" hasCustomPrompt="1"/>
          </p:nvPr>
        </p:nvSpPr>
        <p:spPr>
          <a:xfrm>
            <a:off x="952500" y="2585141"/>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PRESENTATION</a:t>
            </a:r>
          </a:p>
        </p:txBody>
      </p:sp>
      <p:sp>
        <p:nvSpPr>
          <p:cNvPr id="11" name="Espace réservé du texte 8">
            <a:extLst>
              <a:ext uri="{FF2B5EF4-FFF2-40B4-BE49-F238E27FC236}">
                <a16:creationId xmlns:a16="http://schemas.microsoft.com/office/drawing/2014/main" id="{F8031B90-170E-5D98-EF42-C140F79DE2F4}"/>
              </a:ext>
            </a:extLst>
          </p:cNvPr>
          <p:cNvSpPr>
            <a:spLocks noGrp="1"/>
          </p:cNvSpPr>
          <p:nvPr>
            <p:ph type="body" sz="quarter" idx="11" hasCustomPrompt="1"/>
          </p:nvPr>
        </p:nvSpPr>
        <p:spPr>
          <a:xfrm>
            <a:off x="952500" y="3426669"/>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2" name="Espace réservé du texte 8">
            <a:extLst>
              <a:ext uri="{FF2B5EF4-FFF2-40B4-BE49-F238E27FC236}">
                <a16:creationId xmlns:a16="http://schemas.microsoft.com/office/drawing/2014/main" id="{44893A91-0868-42EB-3E81-2657D83C2A14}"/>
              </a:ext>
            </a:extLst>
          </p:cNvPr>
          <p:cNvSpPr>
            <a:spLocks noGrp="1"/>
          </p:cNvSpPr>
          <p:nvPr>
            <p:ph type="body" sz="quarter" idx="12" hasCustomPrompt="1"/>
          </p:nvPr>
        </p:nvSpPr>
        <p:spPr>
          <a:xfrm>
            <a:off x="952500" y="4950669"/>
            <a:ext cx="3122195" cy="648027"/>
          </a:xfrm>
          <a:prstGeom prst="rect">
            <a:avLst/>
          </a:prstGeom>
        </p:spPr>
        <p:txBody>
          <a:bodyPr/>
          <a:lstStyle>
            <a:lvl1pPr marL="0" indent="0">
              <a:spcBef>
                <a:spcPts val="67"/>
              </a:spcBef>
              <a:buNone/>
              <a:defRPr sz="1753" b="1" i="0">
                <a:solidFill>
                  <a:srgbClr val="00305D"/>
                </a:solidFill>
                <a:latin typeface="Arial Narrow" panose="020B0604020202020204" pitchFamily="34" charset="0"/>
                <a:cs typeface="Arial Narrow" panose="020B0604020202020204" pitchFamily="34" charset="0"/>
              </a:defRPr>
            </a:lvl1pPr>
          </a:lstStyle>
          <a:p>
            <a:pPr lvl="0"/>
            <a:r>
              <a:rPr lang="fr-FR" dirty="0"/>
              <a:t>Name</a:t>
            </a:r>
          </a:p>
          <a:p>
            <a:pPr lvl="0"/>
            <a:r>
              <a:rPr lang="fr-FR" dirty="0"/>
              <a:t>First </a:t>
            </a:r>
            <a:r>
              <a:rPr lang="fr-FR" dirty="0" err="1"/>
              <a:t>name</a:t>
            </a:r>
            <a:r>
              <a:rPr lang="fr-FR" dirty="0"/>
              <a:t>, last </a:t>
            </a:r>
            <a:r>
              <a:rPr lang="fr-FR" dirty="0" err="1"/>
              <a:t>name</a:t>
            </a:r>
            <a:endParaRPr lang="fr-FR" dirty="0"/>
          </a:p>
        </p:txBody>
      </p:sp>
      <p:sp>
        <p:nvSpPr>
          <p:cNvPr id="13" name="Espace réservé du texte 8">
            <a:extLst>
              <a:ext uri="{FF2B5EF4-FFF2-40B4-BE49-F238E27FC236}">
                <a16:creationId xmlns:a16="http://schemas.microsoft.com/office/drawing/2014/main" id="{CEB38686-4747-1069-55C2-B15B44B92B74}"/>
              </a:ext>
            </a:extLst>
          </p:cNvPr>
          <p:cNvSpPr>
            <a:spLocks noGrp="1"/>
          </p:cNvSpPr>
          <p:nvPr>
            <p:ph type="body" sz="quarter" idx="13" hasCustomPrompt="1"/>
          </p:nvPr>
        </p:nvSpPr>
        <p:spPr>
          <a:xfrm>
            <a:off x="952500" y="5672565"/>
            <a:ext cx="3122195" cy="362611"/>
          </a:xfrm>
          <a:prstGeom prst="rect">
            <a:avLst/>
          </a:prstGeom>
        </p:spPr>
        <p:txBody>
          <a:bodyPr/>
          <a:lstStyle>
            <a:lvl1pPr marL="0" indent="0">
              <a:spcBef>
                <a:spcPts val="400"/>
              </a:spcBef>
              <a:buNone/>
              <a:defRPr sz="1753" b="0" i="0">
                <a:solidFill>
                  <a:srgbClr val="00305D"/>
                </a:solidFill>
                <a:latin typeface="Arial Narrow" panose="020B0604020202020204" pitchFamily="34" charset="0"/>
                <a:cs typeface="Arial Narrow" panose="020B0604020202020204" pitchFamily="34" charset="0"/>
              </a:defRPr>
            </a:lvl1pPr>
          </a:lstStyle>
          <a:p>
            <a:pPr lvl="0"/>
            <a:r>
              <a:rPr lang="fr-FR" dirty="0"/>
              <a:t>00 </a:t>
            </a:r>
            <a:r>
              <a:rPr lang="fr-FR" dirty="0" err="1"/>
              <a:t>Month</a:t>
            </a:r>
            <a:r>
              <a:rPr lang="fr-FR" dirty="0"/>
              <a:t> XXXX </a:t>
            </a:r>
            <a:r>
              <a:rPr lang="fr-FR" dirty="0" err="1"/>
              <a:t>Year</a:t>
            </a:r>
            <a:endParaRPr lang="fr-FR" dirty="0"/>
          </a:p>
          <a:p>
            <a:pPr lvl="0"/>
            <a:endParaRPr lang="fr-FR" dirty="0"/>
          </a:p>
        </p:txBody>
      </p:sp>
      <p:grpSp>
        <p:nvGrpSpPr>
          <p:cNvPr id="4" name="Group 3">
            <a:extLst>
              <a:ext uri="{FF2B5EF4-FFF2-40B4-BE49-F238E27FC236}">
                <a16:creationId xmlns:a16="http://schemas.microsoft.com/office/drawing/2014/main" id="{B30E13CB-33D7-3B5A-C962-DE4B2EB087A7}"/>
              </a:ext>
            </a:extLst>
          </p:cNvPr>
          <p:cNvGrpSpPr/>
          <p:nvPr userDrawn="1"/>
        </p:nvGrpSpPr>
        <p:grpSpPr>
          <a:xfrm>
            <a:off x="10712127" y="6159177"/>
            <a:ext cx="1479873" cy="698823"/>
            <a:chOff x="16068190" y="9227649"/>
            <a:chExt cx="2219810" cy="1048234"/>
          </a:xfrm>
        </p:grpSpPr>
        <p:pic>
          <p:nvPicPr>
            <p:cNvPr id="6" name="Rectangle 95">
              <a:extLst>
                <a:ext uri="{FF2B5EF4-FFF2-40B4-BE49-F238E27FC236}">
                  <a16:creationId xmlns:a16="http://schemas.microsoft.com/office/drawing/2014/main" id="{52804FC8-31F2-6BE8-0FE3-F38F403EEFF4}"/>
                </a:ext>
              </a:extLst>
            </p:cNvPr>
            <p:cNvPicPr>
              <a:picLocks noChangeAspect="1"/>
            </p:cNvPicPr>
            <p:nvPr userDrawn="1"/>
          </p:nvPicPr>
          <p:blipFill>
            <a:blip r:embed="rId5"/>
            <a:srcRect/>
            <a:stretch/>
          </p:blipFill>
          <p:spPr>
            <a:xfrm>
              <a:off x="16068190" y="9227649"/>
              <a:ext cx="2219810" cy="1048234"/>
            </a:xfrm>
            <a:prstGeom prst="rect">
              <a:avLst/>
            </a:prstGeom>
          </p:spPr>
        </p:pic>
        <p:pic>
          <p:nvPicPr>
            <p:cNvPr id="7" name="Picture 6" descr="A logo for esm&#10;&#10;AI-generated content may be incorrect.">
              <a:extLst>
                <a:ext uri="{FF2B5EF4-FFF2-40B4-BE49-F238E27FC236}">
                  <a16:creationId xmlns:a16="http://schemas.microsoft.com/office/drawing/2014/main" id="{1BE4515D-79BC-FD1C-977A-1F355C63A92E}"/>
                </a:ext>
              </a:extLst>
            </p:cNvPr>
            <p:cNvPicPr>
              <a:picLocks noChangeAspect="1"/>
            </p:cNvPicPr>
            <p:nvPr userDrawn="1"/>
          </p:nvPicPr>
          <p:blipFill>
            <a:blip r:embed="rId6"/>
            <a:stretch>
              <a:fillRect/>
            </a:stretch>
          </p:blipFill>
          <p:spPr>
            <a:xfrm>
              <a:off x="16959304" y="9497766"/>
              <a:ext cx="892662" cy="624416"/>
            </a:xfrm>
            <a:prstGeom prst="rect">
              <a:avLst/>
            </a:prstGeom>
          </p:spPr>
        </p:pic>
      </p:grpSp>
    </p:spTree>
    <p:extLst>
      <p:ext uri="{BB962C8B-B14F-4D97-AF65-F5344CB8AC3E}">
        <p14:creationId xmlns:p14="http://schemas.microsoft.com/office/powerpoint/2010/main" val="1354819756"/>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preserve="1" userDrawn="1">
  <p:cSld name="Index">
    <p:spTree>
      <p:nvGrpSpPr>
        <p:cNvPr id="1" name=""/>
        <p:cNvGrpSpPr/>
        <p:nvPr/>
      </p:nvGrpSpPr>
      <p:grpSpPr>
        <a:xfrm>
          <a:off x="0" y="0"/>
          <a:ext cx="0" cy="0"/>
          <a:chOff x="0" y="0"/>
          <a:chExt cx="0" cy="0"/>
        </a:xfrm>
      </p:grpSpPr>
      <p:pic>
        <p:nvPicPr>
          <p:cNvPr id="5" name="Picture 4" descr="A logo with colorful letters&#10;&#10;Description automatically generated with medium confidence">
            <a:extLst>
              <a:ext uri="{FF2B5EF4-FFF2-40B4-BE49-F238E27FC236}">
                <a16:creationId xmlns:a16="http://schemas.microsoft.com/office/drawing/2014/main" id="{2A53D4D3-1B9E-8684-C608-F65B6A1365F7}"/>
              </a:ext>
            </a:extLst>
          </p:cNvPr>
          <p:cNvPicPr>
            <a:picLocks noChangeAspect="1"/>
          </p:cNvPicPr>
          <p:nvPr userDrawn="1"/>
        </p:nvPicPr>
        <p:blipFill>
          <a:blip r:embed="rId2"/>
          <a:stretch>
            <a:fillRect/>
          </a:stretch>
        </p:blipFill>
        <p:spPr>
          <a:xfrm>
            <a:off x="10159677" y="6156616"/>
            <a:ext cx="2032323" cy="701384"/>
          </a:xfrm>
          <a:prstGeom prst="rect">
            <a:avLst/>
          </a:prstGeom>
        </p:spPr>
      </p:pic>
      <p:sp>
        <p:nvSpPr>
          <p:cNvPr id="2" name="Espace réservé du texte 8">
            <a:extLst>
              <a:ext uri="{FF2B5EF4-FFF2-40B4-BE49-F238E27FC236}">
                <a16:creationId xmlns:a16="http://schemas.microsoft.com/office/drawing/2014/main" id="{0D6CC8CD-178F-AB26-6B1F-605466D5635D}"/>
              </a:ext>
            </a:extLst>
          </p:cNvPr>
          <p:cNvSpPr>
            <a:spLocks noGrp="1"/>
          </p:cNvSpPr>
          <p:nvPr>
            <p:ph type="body" sz="quarter" idx="10" hasCustomPrompt="1"/>
          </p:nvPr>
        </p:nvSpPr>
        <p:spPr>
          <a:xfrm>
            <a:off x="952500" y="820510"/>
            <a:ext cx="7835900" cy="670052"/>
          </a:xfrm>
          <a:prstGeom prst="rect">
            <a:avLst/>
          </a:prstGeom>
        </p:spPr>
        <p:txBody>
          <a:bodyPr/>
          <a:lstStyle>
            <a:lvl1pPr marL="0" indent="0">
              <a:buNone/>
              <a:defRPr sz="3754" b="1" i="0">
                <a:solidFill>
                  <a:srgbClr val="17AD86"/>
                </a:solidFill>
                <a:latin typeface="Arial Narrow" panose="020B0604020202020204" pitchFamily="34" charset="0"/>
                <a:cs typeface="Arial Narrow" panose="020B0604020202020204" pitchFamily="34" charset="0"/>
              </a:defRPr>
            </a:lvl1pPr>
          </a:lstStyle>
          <a:p>
            <a:pPr lvl="0"/>
            <a:r>
              <a:rPr lang="fr-FR" dirty="0"/>
              <a:t>INDEX</a:t>
            </a:r>
          </a:p>
        </p:txBody>
      </p:sp>
      <p:sp>
        <p:nvSpPr>
          <p:cNvPr id="13" name="Espace réservé du texte 8">
            <a:extLst>
              <a:ext uri="{FF2B5EF4-FFF2-40B4-BE49-F238E27FC236}">
                <a16:creationId xmlns:a16="http://schemas.microsoft.com/office/drawing/2014/main" id="{5D49AE80-8CE5-6EA2-2F09-E3BE599D3656}"/>
              </a:ext>
            </a:extLst>
          </p:cNvPr>
          <p:cNvSpPr>
            <a:spLocks noGrp="1"/>
          </p:cNvSpPr>
          <p:nvPr>
            <p:ph type="body" sz="quarter" idx="13" hasCustomPrompt="1"/>
          </p:nvPr>
        </p:nvSpPr>
        <p:spPr>
          <a:xfrm>
            <a:off x="958516" y="1726206"/>
            <a:ext cx="4485774" cy="3696027"/>
          </a:xfrm>
          <a:prstGeom prst="rect">
            <a:avLst/>
          </a:prstGeom>
        </p:spPr>
        <p:txBody>
          <a:bodyPr/>
          <a:lstStyle>
            <a:lvl1pPr marL="495325" indent="-495325">
              <a:lnSpc>
                <a:spcPts val="2800"/>
              </a:lnSpc>
              <a:spcBef>
                <a:spcPts val="0"/>
              </a:spcBef>
              <a:buFont typeface="+mj-lt"/>
              <a:buAutoNum type="arabicPeriod"/>
              <a:defRPr sz="2500" b="0" i="0">
                <a:solidFill>
                  <a:srgbClr val="17AD86"/>
                </a:solidFill>
                <a:latin typeface="Arial Narrow" panose="020B0604020202020204" pitchFamily="34" charset="0"/>
                <a:cs typeface="Arial Narrow" panose="020B0604020202020204" pitchFamily="34" charset="0"/>
              </a:defRPr>
            </a:lvl1pPr>
          </a:lstStyle>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endParaRPr lang="fr-FR" dirty="0"/>
          </a:p>
        </p:txBody>
      </p:sp>
      <p:sp>
        <p:nvSpPr>
          <p:cNvPr id="14" name="Espace réservé du texte 8">
            <a:extLst>
              <a:ext uri="{FF2B5EF4-FFF2-40B4-BE49-F238E27FC236}">
                <a16:creationId xmlns:a16="http://schemas.microsoft.com/office/drawing/2014/main" id="{885968CE-AEC1-DE50-AA23-CF1121E84419}"/>
              </a:ext>
            </a:extLst>
          </p:cNvPr>
          <p:cNvSpPr>
            <a:spLocks noGrp="1"/>
          </p:cNvSpPr>
          <p:nvPr>
            <p:ph type="body" sz="quarter" idx="14" hasCustomPrompt="1"/>
          </p:nvPr>
        </p:nvSpPr>
        <p:spPr>
          <a:xfrm>
            <a:off x="6011780" y="1726206"/>
            <a:ext cx="4485774" cy="3696027"/>
          </a:xfrm>
          <a:prstGeom prst="rect">
            <a:avLst/>
          </a:prstGeom>
        </p:spPr>
        <p:txBody>
          <a:bodyPr/>
          <a:lstStyle>
            <a:lvl1pPr marL="495325" indent="-495325">
              <a:lnSpc>
                <a:spcPts val="2800"/>
              </a:lnSpc>
              <a:spcBef>
                <a:spcPts val="0"/>
              </a:spcBef>
              <a:buFont typeface="+mj-lt"/>
              <a:buAutoNum type="arabicPeriod" startAt="11"/>
              <a:defRPr sz="2500" b="0" i="0">
                <a:solidFill>
                  <a:srgbClr val="17AD86"/>
                </a:solidFill>
                <a:latin typeface="Arial Narrow" panose="020B0604020202020204" pitchFamily="34" charset="0"/>
                <a:cs typeface="Arial Narrow" panose="020B0604020202020204" pitchFamily="34" charset="0"/>
              </a:defRPr>
            </a:lvl1pPr>
          </a:lstStyle>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r>
              <a:rPr lang="fr-FR" dirty="0"/>
              <a:t>x</a:t>
            </a:r>
          </a:p>
          <a:p>
            <a:pPr lvl="0"/>
            <a:endParaRPr lang="fr-FR" dirty="0"/>
          </a:p>
        </p:txBody>
      </p:sp>
    </p:spTree>
    <p:extLst>
      <p:ext uri="{BB962C8B-B14F-4D97-AF65-F5344CB8AC3E}">
        <p14:creationId xmlns:p14="http://schemas.microsoft.com/office/powerpoint/2010/main" val="2459646390"/>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preserve="1" userDrawn="1">
  <p:cSld name="Declaration">
    <p:spTree>
      <p:nvGrpSpPr>
        <p:cNvPr id="1" name=""/>
        <p:cNvGrpSpPr/>
        <p:nvPr/>
      </p:nvGrpSpPr>
      <p:grpSpPr>
        <a:xfrm>
          <a:off x="0" y="0"/>
          <a:ext cx="0" cy="0"/>
          <a:chOff x="0" y="0"/>
          <a:chExt cx="0" cy="0"/>
        </a:xfrm>
      </p:grpSpPr>
      <p:sp>
        <p:nvSpPr>
          <p:cNvPr id="4" name="DECLARATION OF INTERESTS">
            <a:extLst>
              <a:ext uri="{FF2B5EF4-FFF2-40B4-BE49-F238E27FC236}">
                <a16:creationId xmlns:a16="http://schemas.microsoft.com/office/drawing/2014/main" id="{CF78B9FB-DD1C-5BC9-3C30-4C3D67228643}"/>
              </a:ext>
            </a:extLst>
          </p:cNvPr>
          <p:cNvSpPr/>
          <p:nvPr userDrawn="1"/>
        </p:nvSpPr>
        <p:spPr>
          <a:xfrm>
            <a:off x="952500" y="952500"/>
            <a:ext cx="6584950" cy="476250"/>
          </a:xfrm>
          <a:prstGeom prst="rect">
            <a:avLst/>
          </a:prstGeom>
          <a:noFill/>
          <a:ln/>
        </p:spPr>
        <p:txBody>
          <a:bodyPr wrap="square" lIns="0" tIns="0" rIns="0" bIns="0" rtlCol="0" anchor="t"/>
          <a:lstStyle/>
          <a:p>
            <a:pPr marL="0" indent="0" algn="l">
              <a:lnSpc>
                <a:spcPts val="3750"/>
              </a:lnSpc>
              <a:buNone/>
            </a:pPr>
            <a:r>
              <a:rPr lang="en-US" sz="3750" dirty="0">
                <a:solidFill>
                  <a:srgbClr val="00305D"/>
                </a:solidFill>
                <a:latin typeface="Arial Narrow Bold" pitchFamily="34" charset="0"/>
                <a:ea typeface="Arial Narrow Bold" pitchFamily="34" charset="-122"/>
                <a:cs typeface="Arial Narrow Bold" pitchFamily="34" charset="-120"/>
              </a:rPr>
              <a:t>DECLARATION OF INTERESTS</a:t>
            </a:r>
            <a:endParaRPr lang="en-US" sz="3750" dirty="0"/>
          </a:p>
        </p:txBody>
      </p:sp>
      <p:sp>
        <p:nvSpPr>
          <p:cNvPr id="5" name="Please declare all interests arising from your work or expertise which may be perceived to conflict with the integrity of ESMO andor your work within the Society The Declaration of Interests included in your slide presentations must specify all financial">
            <a:extLst>
              <a:ext uri="{FF2B5EF4-FFF2-40B4-BE49-F238E27FC236}">
                <a16:creationId xmlns:a16="http://schemas.microsoft.com/office/drawing/2014/main" id="{CF413EAE-313D-D8DD-84C7-BCFB821A2C7D}"/>
              </a:ext>
            </a:extLst>
          </p:cNvPr>
          <p:cNvSpPr/>
          <p:nvPr userDrawn="1"/>
        </p:nvSpPr>
        <p:spPr>
          <a:xfrm>
            <a:off x="952500" y="1746250"/>
            <a:ext cx="9055100" cy="4375150"/>
          </a:xfrm>
          <a:prstGeom prst="rect">
            <a:avLst/>
          </a:prstGeom>
          <a:noFill/>
          <a:ln/>
        </p:spPr>
        <p:txBody>
          <a:bodyPr wrap="square" lIns="0" tIns="0" rIns="0" bIns="0" rtlCol="0" anchor="t"/>
          <a:lstStyle/>
          <a:p>
            <a:pPr marL="0" indent="0" algn="l">
              <a:lnSpc>
                <a:spcPts val="2650"/>
              </a:lnSpc>
              <a:buNone/>
            </a:pPr>
            <a:r>
              <a:rPr lang="en-US" sz="2500" dirty="0">
                <a:solidFill>
                  <a:srgbClr val="00305D"/>
                </a:solidFill>
                <a:latin typeface="Arial Narrow Bold" pitchFamily="34" charset="0"/>
                <a:ea typeface="Arial Narrow Bold" pitchFamily="34" charset="-122"/>
                <a:cs typeface="Arial Narrow Bold" pitchFamily="34" charset="-120"/>
              </a:rPr>
              <a:t>Please declare all interests arising from your work or expertise which may be perceived to conflict with the integrity of ESMO and/or your work within the Society.
The Declaration of Interests included in your slide presentation(s) must specify all financial / non-financial interests you have in relation to the following relevant organisations and should cover the last two calendar years:
Pharmaceutical, diagnostic, biotechnology, medical technology, therapeutic, artificial intelligence and research companies in the medical and healthcare areas, private healthcare providers, commercial medical education providers, medical societies, foundations or charities.</a:t>
            </a:r>
            <a:endParaRPr lang="en-US" sz="2500" dirty="0"/>
          </a:p>
        </p:txBody>
      </p:sp>
      <p:pic>
        <p:nvPicPr>
          <p:cNvPr id="6" name="Picture 5" descr="A logo with colorful letters&#10;&#10;Description automatically generated with medium confidence">
            <a:extLst>
              <a:ext uri="{FF2B5EF4-FFF2-40B4-BE49-F238E27FC236}">
                <a16:creationId xmlns:a16="http://schemas.microsoft.com/office/drawing/2014/main" id="{BE73932A-A507-BADD-78AA-CA55B33A9E84}"/>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34831149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6"/>
            <a:ext cx="11411163" cy="825729"/>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8302882"/>
      </p:ext>
    </p:extLst>
  </p:cSld>
  <p:clrMapOvr>
    <a:masterClrMapping/>
  </p:clrMapOvr>
  <p:transition>
    <p:fade/>
  </p:transition>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preserve="1" userDrawn="1">
  <p:cSld name="Declaration 2">
    <p:spTree>
      <p:nvGrpSpPr>
        <p:cNvPr id="1" name=""/>
        <p:cNvGrpSpPr/>
        <p:nvPr/>
      </p:nvGrpSpPr>
      <p:grpSpPr>
        <a:xfrm>
          <a:off x="0" y="0"/>
          <a:ext cx="0" cy="0"/>
          <a:chOff x="0" y="0"/>
          <a:chExt cx="0" cy="0"/>
        </a:xfrm>
      </p:grpSpPr>
      <p:sp>
        <p:nvSpPr>
          <p:cNvPr id="10" name="You should provide details about any financial  non-financial interests you may have in the above-mentioned organisations including but not limited to">
            <a:extLst>
              <a:ext uri="{FF2B5EF4-FFF2-40B4-BE49-F238E27FC236}">
                <a16:creationId xmlns:a16="http://schemas.microsoft.com/office/drawing/2014/main" id="{0D506497-9704-8B16-ADC2-E27825397590}"/>
              </a:ext>
            </a:extLst>
          </p:cNvPr>
          <p:cNvSpPr/>
          <p:nvPr userDrawn="1"/>
        </p:nvSpPr>
        <p:spPr>
          <a:xfrm>
            <a:off x="952500" y="952500"/>
            <a:ext cx="9652000" cy="635000"/>
          </a:xfrm>
          <a:prstGeom prst="rect">
            <a:avLst/>
          </a:prstGeom>
          <a:noFill/>
          <a:ln/>
        </p:spPr>
        <p:txBody>
          <a:bodyPr wrap="square" lIns="0" tIns="0" rIns="0" bIns="0" rtlCol="0" anchor="t"/>
          <a:lstStyle/>
          <a:p>
            <a:pPr marL="0" indent="0" algn="l">
              <a:lnSpc>
                <a:spcPts val="2500"/>
              </a:lnSpc>
              <a:buNone/>
            </a:pPr>
            <a:r>
              <a:rPr lang="en-US" sz="2500" dirty="0">
                <a:solidFill>
                  <a:srgbClr val="00305D"/>
                </a:solidFill>
                <a:latin typeface="Arial Narrow Bold" pitchFamily="34" charset="0"/>
                <a:ea typeface="Arial Narrow Bold" pitchFamily="34" charset="-122"/>
                <a:cs typeface="Arial Narrow Bold" pitchFamily="34" charset="-120"/>
              </a:rPr>
              <a:t>You should provide details about any financial / non-financial interests you may have in the above-mentioned organisations, including, but not limited to:</a:t>
            </a:r>
            <a:endParaRPr lang="en-US" sz="2500" dirty="0"/>
          </a:p>
        </p:txBody>
      </p:sp>
      <p:sp>
        <p:nvSpPr>
          <p:cNvPr id="11" name="Compensation you have received for any speaker consultancy or advisory role or similar activity eg public speaking writing engagements expert testimony Any role in a relevant organisationfor which you are financially compensated eg as an employee officer">
            <a:extLst>
              <a:ext uri="{FF2B5EF4-FFF2-40B4-BE49-F238E27FC236}">
                <a16:creationId xmlns:a16="http://schemas.microsoft.com/office/drawing/2014/main" id="{A7541812-4CF2-9B73-236B-B23CD75C3944}"/>
              </a:ext>
            </a:extLst>
          </p:cNvPr>
          <p:cNvSpPr/>
          <p:nvPr userDrawn="1"/>
        </p:nvSpPr>
        <p:spPr>
          <a:xfrm>
            <a:off x="952500" y="1905000"/>
            <a:ext cx="10382250" cy="4191000"/>
          </a:xfrm>
          <a:prstGeom prst="rect">
            <a:avLst/>
          </a:prstGeom>
          <a:noFill/>
          <a:ln/>
        </p:spPr>
        <p:txBody>
          <a:bodyPr wrap="square" lIns="0" tIns="0" rIns="0" bIns="0" rtlCol="0" anchor="t"/>
          <a:lstStyle/>
          <a:p>
            <a:pPr marL="0" indent="0" algn="l">
              <a:lnSpc>
                <a:spcPts val="1650"/>
              </a:lnSpc>
              <a:buNone/>
            </a:pPr>
            <a:r>
              <a:rPr lang="en-US" sz="1500" dirty="0">
                <a:solidFill>
                  <a:srgbClr val="00305D"/>
                </a:solidFill>
                <a:latin typeface="Arial Narrow" pitchFamily="34" charset="0"/>
                <a:ea typeface="Arial Narrow" pitchFamily="34" charset="-122"/>
                <a:cs typeface="Arial Narrow" pitchFamily="34" charset="-120"/>
              </a:rPr>
              <a:t>Compensation you have received for any speaker, consultancy or advisory role or similar activity (e.g. public speaking, writing engagements, expert testimony). Any role in a relevant organisation for which you are financially compensated (e.g. as an employee, officer or member of the Board of Directors). Details of any stocks or ownership interests that you have in a relevant organisation (as defined on the previous slide).
Licensing fees or royalties that you receive / have received from any Intellectual Property (IP) interests relating to the healthcare or medical education industries. Also list any such arrangements that do not currently provide an income but could in the future (i.e. a license that has been granted).
Research funding paid to you or your institution by any relevant for-profit healthcare company specifically in respect of work that you lead as a Local, Coordinating or Regulatory Investigator. Please report all companies, indicating your role (Local or Coordinating PI – e.g. at national level, </a:t>
            </a:r>
            <a:br>
              <a:rPr dirty="0"/>
            </a:br>
            <a:r>
              <a:rPr lang="en-US" sz="1500" dirty="0">
                <a:solidFill>
                  <a:srgbClr val="00305D"/>
                </a:solidFill>
                <a:latin typeface="Arial Narrow" pitchFamily="34" charset="0"/>
                <a:ea typeface="Arial Narrow" pitchFamily="34" charset="-122"/>
                <a:cs typeface="Arial Narrow" pitchFamily="34" charset="-120"/>
              </a:rPr>
              <a:t>as steering committee member, or trial chair), and indicating if there is a financial interest or not. If yes please indicate if the payment is personal / institutional or both. 
Details of any non-remunerated activities you have performed for any relevant organisation (e.g. a leadership position, advisory role, principal investigator or project lead).
Details of any non-financial benefits received from a relevant organisation (as defined on the previous slide).For example, access to proprietary information or samples of medical products that are used in your research programme.Details of membership or affiliation with any political organisation, pressure group, lobbying organisation or similar association operating in similar areas as ESMO or with relevance to cancer medicine.
</a:t>
            </a:r>
            <a:r>
              <a:rPr lang="en-US" sz="1500" dirty="0">
                <a:solidFill>
                  <a:srgbClr val="00305D"/>
                </a:solidFill>
                <a:latin typeface="Arial Narrow Bold" pitchFamily="34" charset="0"/>
                <a:ea typeface="Arial Narrow Bold" pitchFamily="34" charset="-122"/>
                <a:cs typeface="Arial Narrow Bold" pitchFamily="34" charset="-120"/>
              </a:rPr>
              <a:t>If you have nothing to declare then please also state this.</a:t>
            </a:r>
            <a:endParaRPr lang="en-US" sz="1500" dirty="0"/>
          </a:p>
        </p:txBody>
      </p:sp>
      <p:pic>
        <p:nvPicPr>
          <p:cNvPr id="2" name="Picture 1" descr="A logo with colorful letters&#10;&#10;Description automatically generated with medium confidence">
            <a:extLst>
              <a:ext uri="{FF2B5EF4-FFF2-40B4-BE49-F238E27FC236}">
                <a16:creationId xmlns:a16="http://schemas.microsoft.com/office/drawing/2014/main" id="{EBE5DFB1-5306-3F0B-C65F-3219D9C4715D}"/>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1257155643"/>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preserve="1" userDrawn="1">
  <p:cSld name="Chapter">
    <p:spTree>
      <p:nvGrpSpPr>
        <p:cNvPr id="1" name=""/>
        <p:cNvGrpSpPr/>
        <p:nvPr/>
      </p:nvGrpSpPr>
      <p:grpSpPr>
        <a:xfrm>
          <a:off x="0" y="0"/>
          <a:ext cx="0" cy="0"/>
          <a:chOff x="0" y="0"/>
          <a:chExt cx="0" cy="0"/>
        </a:xfrm>
      </p:grpSpPr>
      <p:sp>
        <p:nvSpPr>
          <p:cNvPr id="5" name="Espace réservé du texte 8">
            <a:extLst>
              <a:ext uri="{FF2B5EF4-FFF2-40B4-BE49-F238E27FC236}">
                <a16:creationId xmlns:a16="http://schemas.microsoft.com/office/drawing/2014/main" id="{CE7EB273-E257-1226-3E56-FA23F5B8D48B}"/>
              </a:ext>
            </a:extLst>
          </p:cNvPr>
          <p:cNvSpPr>
            <a:spLocks noGrp="1"/>
          </p:cNvSpPr>
          <p:nvPr>
            <p:ph type="body" sz="quarter" idx="10" hasCustomPrompt="1"/>
          </p:nvPr>
        </p:nvSpPr>
        <p:spPr>
          <a:xfrm>
            <a:off x="952500" y="2610216"/>
            <a:ext cx="3587416" cy="815785"/>
          </a:xfrm>
          <a:prstGeom prst="rect">
            <a:avLst/>
          </a:prstGeom>
        </p:spPr>
        <p:txBody>
          <a:bodyPr/>
          <a:lstStyle>
            <a:lvl1pPr marL="0" indent="0">
              <a:buNone/>
              <a:defRPr sz="5000" b="1" i="0">
                <a:solidFill>
                  <a:schemeClr val="tx1"/>
                </a:solidFill>
                <a:latin typeface="Arial Narrow" panose="020B0604020202020204" pitchFamily="34" charset="0"/>
                <a:cs typeface="Arial Narrow" panose="020B0604020202020204" pitchFamily="34" charset="0"/>
              </a:defRPr>
            </a:lvl1pPr>
          </a:lstStyle>
          <a:p>
            <a:pPr lvl="0"/>
            <a:r>
              <a:rPr lang="fr-FR" dirty="0" err="1"/>
              <a:t>Chapter</a:t>
            </a:r>
            <a:r>
              <a:rPr lang="fr-FR" dirty="0"/>
              <a:t> 01</a:t>
            </a:r>
          </a:p>
        </p:txBody>
      </p:sp>
      <p:sp>
        <p:nvSpPr>
          <p:cNvPr id="6" name="Espace réservé du texte 8">
            <a:extLst>
              <a:ext uri="{FF2B5EF4-FFF2-40B4-BE49-F238E27FC236}">
                <a16:creationId xmlns:a16="http://schemas.microsoft.com/office/drawing/2014/main" id="{9DC977A2-169A-8E2C-3AA4-BCBD4E2D9A34}"/>
              </a:ext>
            </a:extLst>
          </p:cNvPr>
          <p:cNvSpPr>
            <a:spLocks noGrp="1"/>
          </p:cNvSpPr>
          <p:nvPr>
            <p:ph type="body" sz="quarter" idx="11" hasCustomPrompt="1"/>
          </p:nvPr>
        </p:nvSpPr>
        <p:spPr>
          <a:xfrm>
            <a:off x="952500" y="3615196"/>
            <a:ext cx="7835900" cy="448805"/>
          </a:xfrm>
          <a:prstGeom prst="rect">
            <a:avLst/>
          </a:prstGeom>
        </p:spPr>
        <p:txBody>
          <a:bodyPr/>
          <a:lstStyle>
            <a:lvl1pPr marL="0" indent="0">
              <a:buNone/>
              <a:defRPr sz="2500" b="1" i="0">
                <a:solidFill>
                  <a:schemeClr val="tx1"/>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pic>
        <p:nvPicPr>
          <p:cNvPr id="7" name="Picture 6" descr="A screen shot of a logo&#10;&#10;Description automatically generated">
            <a:extLst>
              <a:ext uri="{FF2B5EF4-FFF2-40B4-BE49-F238E27FC236}">
                <a16:creationId xmlns:a16="http://schemas.microsoft.com/office/drawing/2014/main" id="{2AE1EB9A-33AE-9F77-1724-49CD53769FB6}"/>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2413423909"/>
      </p:ext>
    </p:extLst>
  </p:cSld>
  <p:clrMapOvr>
    <a:overrideClrMapping bg1="dk1" tx1="lt1" bg2="dk2" tx2="lt2" accent1="accent1" accent2="accent2" accent3="accent3" accent4="accent4" accent5="accent5" accent6="accent6" hlink="hlink" folHlink="folHlink"/>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preserve="1" userDrawn="1">
  <p:cSld name="Chapter 2">
    <p:spTree>
      <p:nvGrpSpPr>
        <p:cNvPr id="1" name=""/>
        <p:cNvGrpSpPr/>
        <p:nvPr/>
      </p:nvGrpSpPr>
      <p:grpSpPr>
        <a:xfrm>
          <a:off x="0" y="0"/>
          <a:ext cx="0" cy="0"/>
          <a:chOff x="0" y="0"/>
          <a:chExt cx="0" cy="0"/>
        </a:xfrm>
      </p:grpSpPr>
      <p:pic>
        <p:nvPicPr>
          <p:cNvPr id="2" name="ESMO-Congress-2025-Visual-White" descr="preencoded.png">
            <a:extLst>
              <a:ext uri="{FF2B5EF4-FFF2-40B4-BE49-F238E27FC236}">
                <a16:creationId xmlns:a16="http://schemas.microsoft.com/office/drawing/2014/main" id="{1B2199EC-81F8-71BD-DEA1-F2049ADDA32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425950" y="660400"/>
            <a:ext cx="7766050" cy="6197600"/>
          </a:xfrm>
          <a:prstGeom prst="rect">
            <a:avLst/>
          </a:prstGeom>
        </p:spPr>
      </p:pic>
      <p:sp>
        <p:nvSpPr>
          <p:cNvPr id="4" name="Espace réservé du texte 8">
            <a:extLst>
              <a:ext uri="{FF2B5EF4-FFF2-40B4-BE49-F238E27FC236}">
                <a16:creationId xmlns:a16="http://schemas.microsoft.com/office/drawing/2014/main" id="{2CC0F87C-AD2E-658B-BB9F-1D98280B80A5}"/>
              </a:ext>
            </a:extLst>
          </p:cNvPr>
          <p:cNvSpPr>
            <a:spLocks noGrp="1"/>
          </p:cNvSpPr>
          <p:nvPr>
            <p:ph type="body" sz="quarter" idx="10" hasCustomPrompt="1"/>
          </p:nvPr>
        </p:nvSpPr>
        <p:spPr>
          <a:xfrm>
            <a:off x="952500" y="933116"/>
            <a:ext cx="3587416" cy="815785"/>
          </a:xfrm>
          <a:prstGeom prst="rect">
            <a:avLst/>
          </a:prstGeom>
        </p:spPr>
        <p:txBody>
          <a:bodyPr/>
          <a:lstStyle>
            <a:lvl1pPr marL="0" indent="0">
              <a:buNone/>
              <a:defRPr sz="5000" b="1" i="0">
                <a:solidFill>
                  <a:schemeClr val="tx1"/>
                </a:solidFill>
                <a:latin typeface="Arial Narrow" panose="020B0604020202020204" pitchFamily="34" charset="0"/>
                <a:cs typeface="Arial Narrow" panose="020B0604020202020204" pitchFamily="34" charset="0"/>
              </a:defRPr>
            </a:lvl1pPr>
          </a:lstStyle>
          <a:p>
            <a:pPr lvl="0"/>
            <a:r>
              <a:rPr lang="fr-FR" dirty="0" err="1"/>
              <a:t>Chapter</a:t>
            </a:r>
            <a:r>
              <a:rPr lang="fr-FR" dirty="0"/>
              <a:t> 01</a:t>
            </a:r>
          </a:p>
        </p:txBody>
      </p:sp>
      <p:sp>
        <p:nvSpPr>
          <p:cNvPr id="5" name="Espace réservé du texte 8">
            <a:extLst>
              <a:ext uri="{FF2B5EF4-FFF2-40B4-BE49-F238E27FC236}">
                <a16:creationId xmlns:a16="http://schemas.microsoft.com/office/drawing/2014/main" id="{3C2E0DBC-4B09-BA0F-A23A-E294BC2CD85D}"/>
              </a:ext>
            </a:extLst>
          </p:cNvPr>
          <p:cNvSpPr>
            <a:spLocks noGrp="1"/>
          </p:cNvSpPr>
          <p:nvPr>
            <p:ph type="body" sz="quarter" idx="11" hasCustomPrompt="1"/>
          </p:nvPr>
        </p:nvSpPr>
        <p:spPr>
          <a:xfrm>
            <a:off x="952500" y="1938096"/>
            <a:ext cx="7835900" cy="448805"/>
          </a:xfrm>
          <a:prstGeom prst="rect">
            <a:avLst/>
          </a:prstGeom>
        </p:spPr>
        <p:txBody>
          <a:bodyPr/>
          <a:lstStyle>
            <a:lvl1pPr marL="0" indent="0">
              <a:buNone/>
              <a:defRPr sz="2500" b="1" i="0">
                <a:solidFill>
                  <a:schemeClr val="tx1"/>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pic>
        <p:nvPicPr>
          <p:cNvPr id="6" name="Picture 5" descr="A screen shot of a logo&#10;&#10;Description automatically generated">
            <a:extLst>
              <a:ext uri="{FF2B5EF4-FFF2-40B4-BE49-F238E27FC236}">
                <a16:creationId xmlns:a16="http://schemas.microsoft.com/office/drawing/2014/main" id="{4C2F0E85-2040-CA0E-DD83-670AC7D120BB}"/>
              </a:ext>
            </a:extLst>
          </p:cNvPr>
          <p:cNvPicPr>
            <a:picLocks noChangeAspect="1"/>
          </p:cNvPicPr>
          <p:nvPr userDrawn="1"/>
        </p:nvPicPr>
        <p:blipFill>
          <a:blip r:embed="rId4"/>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963998665"/>
      </p:ext>
    </p:extLst>
  </p:cSld>
  <p:clrMapOvr>
    <a:overrideClrMapping bg1="dk1" tx1="lt1" bg2="dk2" tx2="lt2" accent1="accent1" accent2="accent2" accent3="accent3" accent4="accent4" accent5="accent5" accent6="accent6" hlink="hlink" folHlink="folHlink"/>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preserve="1" userDrawn="1">
  <p:cSld name="Slide White 1">
    <p:spTree>
      <p:nvGrpSpPr>
        <p:cNvPr id="1" name=""/>
        <p:cNvGrpSpPr/>
        <p:nvPr/>
      </p:nvGrpSpPr>
      <p:grpSpPr>
        <a:xfrm>
          <a:off x="0" y="0"/>
          <a:ext cx="0" cy="0"/>
          <a:chOff x="0" y="0"/>
          <a:chExt cx="0" cy="0"/>
        </a:xfrm>
      </p:grpSpPr>
      <p:sp>
        <p:nvSpPr>
          <p:cNvPr id="4" name="Content of this presentation is copyrightand responsibility of the author Permission is required for re-use">
            <a:extLst>
              <a:ext uri="{FF2B5EF4-FFF2-40B4-BE49-F238E27FC236}">
                <a16:creationId xmlns:a16="http://schemas.microsoft.com/office/drawing/2014/main" id="{DB5FE2EB-28E5-84B6-D2D3-F571643E4A89}"/>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E68E9CF5-8F21-5C5F-495A-199C5133557F}"/>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0" name="Espace réservé du texte 9">
            <a:extLst>
              <a:ext uri="{FF2B5EF4-FFF2-40B4-BE49-F238E27FC236}">
                <a16:creationId xmlns:a16="http://schemas.microsoft.com/office/drawing/2014/main" id="{B3F7FC35-1432-2196-9F6C-9A10E4B78415}"/>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pic>
        <p:nvPicPr>
          <p:cNvPr id="2" name="Picture 1" descr="A screen shot of a logo&#10;&#10;Description automatically generated">
            <a:extLst>
              <a:ext uri="{FF2B5EF4-FFF2-40B4-BE49-F238E27FC236}">
                <a16:creationId xmlns:a16="http://schemas.microsoft.com/office/drawing/2014/main" id="{8797B919-08E8-2301-3B61-D847E8D706C0}"/>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3586059392"/>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preserve="1" userDrawn="1">
  <p:cSld name="Slide White 2">
    <p:spTree>
      <p:nvGrpSpPr>
        <p:cNvPr id="1" name=""/>
        <p:cNvGrpSpPr/>
        <p:nvPr/>
      </p:nvGrpSpPr>
      <p:grpSpPr>
        <a:xfrm>
          <a:off x="0" y="0"/>
          <a:ext cx="0" cy="0"/>
          <a:chOff x="0" y="0"/>
          <a:chExt cx="0" cy="0"/>
        </a:xfrm>
      </p:grpSpPr>
      <p:sp>
        <p:nvSpPr>
          <p:cNvPr id="4" name="Content of this presentation is copyrightand responsibility of the author Permission is required for re-use">
            <a:extLst>
              <a:ext uri="{FF2B5EF4-FFF2-40B4-BE49-F238E27FC236}">
                <a16:creationId xmlns:a16="http://schemas.microsoft.com/office/drawing/2014/main" id="{DB5FE2EB-28E5-84B6-D2D3-F571643E4A89}"/>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E68E9CF5-8F21-5C5F-495A-199C5133557F}"/>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0" name="Espace réservé du texte 9">
            <a:extLst>
              <a:ext uri="{FF2B5EF4-FFF2-40B4-BE49-F238E27FC236}">
                <a16:creationId xmlns:a16="http://schemas.microsoft.com/office/drawing/2014/main" id="{B3F7FC35-1432-2196-9F6C-9A10E4B78415}"/>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2" name="Espace réservé du texte 8">
            <a:extLst>
              <a:ext uri="{FF2B5EF4-FFF2-40B4-BE49-F238E27FC236}">
                <a16:creationId xmlns:a16="http://schemas.microsoft.com/office/drawing/2014/main" id="{E284D2FB-D06E-FABF-A2AE-9BAA00AC4405}"/>
              </a:ext>
            </a:extLst>
          </p:cNvPr>
          <p:cNvSpPr>
            <a:spLocks noGrp="1"/>
          </p:cNvSpPr>
          <p:nvPr>
            <p:ph type="body" sz="quarter" idx="13" hasCustomPrompt="1"/>
          </p:nvPr>
        </p:nvSpPr>
        <p:spPr>
          <a:xfrm>
            <a:off x="952500" y="2335806"/>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5" name="Picture 4" descr="A screen shot of a logo&#10;&#10;Description automatically generated">
            <a:extLst>
              <a:ext uri="{FF2B5EF4-FFF2-40B4-BE49-F238E27FC236}">
                <a16:creationId xmlns:a16="http://schemas.microsoft.com/office/drawing/2014/main" id="{B93298D4-6842-B12B-9EB2-27ACD399B59A}"/>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96716195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preserve="1" userDrawn="1">
  <p:cSld name="Slide White 3">
    <p:spTree>
      <p:nvGrpSpPr>
        <p:cNvPr id="1" name=""/>
        <p:cNvGrpSpPr/>
        <p:nvPr/>
      </p:nvGrpSpPr>
      <p:grpSpPr>
        <a:xfrm>
          <a:off x="0" y="0"/>
          <a:ext cx="0" cy="0"/>
          <a:chOff x="0" y="0"/>
          <a:chExt cx="0" cy="0"/>
        </a:xfrm>
      </p:grpSpPr>
      <p:sp>
        <p:nvSpPr>
          <p:cNvPr id="4" name="Content of this presentation is copyrightand responsibility of the author Permission is required for re-use">
            <a:extLst>
              <a:ext uri="{FF2B5EF4-FFF2-40B4-BE49-F238E27FC236}">
                <a16:creationId xmlns:a16="http://schemas.microsoft.com/office/drawing/2014/main" id="{DB5FE2EB-28E5-84B6-D2D3-F571643E4A89}"/>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sp>
        <p:nvSpPr>
          <p:cNvPr id="6" name="Espace réservé du texte 8">
            <a:extLst>
              <a:ext uri="{FF2B5EF4-FFF2-40B4-BE49-F238E27FC236}">
                <a16:creationId xmlns:a16="http://schemas.microsoft.com/office/drawing/2014/main" id="{3CAEF2D6-9619-0838-CFCB-2DAA376950BF}"/>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10" name="Espace réservé du texte 9">
            <a:extLst>
              <a:ext uri="{FF2B5EF4-FFF2-40B4-BE49-F238E27FC236}">
                <a16:creationId xmlns:a16="http://schemas.microsoft.com/office/drawing/2014/main" id="{B3F7FC35-1432-2196-9F6C-9A10E4B78415}"/>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2" name="Espace réservé du texte 8">
            <a:extLst>
              <a:ext uri="{FF2B5EF4-FFF2-40B4-BE49-F238E27FC236}">
                <a16:creationId xmlns:a16="http://schemas.microsoft.com/office/drawing/2014/main" id="{E284D2FB-D06E-FABF-A2AE-9BAA00AC4405}"/>
              </a:ext>
            </a:extLst>
          </p:cNvPr>
          <p:cNvSpPr>
            <a:spLocks noGrp="1"/>
          </p:cNvSpPr>
          <p:nvPr>
            <p:ph type="body" sz="quarter" idx="13" hasCustomPrompt="1"/>
          </p:nvPr>
        </p:nvSpPr>
        <p:spPr>
          <a:xfrm>
            <a:off x="952500" y="1710111"/>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5" name="Picture 4" descr="A screen shot of a logo&#10;&#10;Description automatically generated">
            <a:extLst>
              <a:ext uri="{FF2B5EF4-FFF2-40B4-BE49-F238E27FC236}">
                <a16:creationId xmlns:a16="http://schemas.microsoft.com/office/drawing/2014/main" id="{C582A324-A549-DB97-3784-CEAB8693E9F9}"/>
              </a:ext>
            </a:extLst>
          </p:cNvPr>
          <p:cNvPicPr>
            <a:picLocks noChangeAspect="1"/>
          </p:cNvPicPr>
          <p:nvPr userDrawn="1"/>
        </p:nvPicPr>
        <p:blipFill>
          <a:blip r:embed="rId2"/>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582597828"/>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preserve="1" userDrawn="1">
  <p:cSld name="Slide Visual 1">
    <p:spTree>
      <p:nvGrpSpPr>
        <p:cNvPr id="1" name=""/>
        <p:cNvGrpSpPr/>
        <p:nvPr/>
      </p:nvGrpSpPr>
      <p:grpSpPr>
        <a:xfrm>
          <a:off x="0" y="0"/>
          <a:ext cx="0" cy="0"/>
          <a:chOff x="0" y="0"/>
          <a:chExt cx="0" cy="0"/>
        </a:xfrm>
      </p:grpSpPr>
      <p:pic>
        <p:nvPicPr>
          <p:cNvPr id="3" name="ESMO-Congress-2025-Visual">
            <a:extLst>
              <a:ext uri="{FF2B5EF4-FFF2-40B4-BE49-F238E27FC236}">
                <a16:creationId xmlns:a16="http://schemas.microsoft.com/office/drawing/2014/main" id="{A36B5E4C-704D-EDB7-B772-D511DDB17E8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6113924" y="285750"/>
            <a:ext cx="6076950" cy="6572250"/>
          </a:xfrm>
          <a:prstGeom prst="rect">
            <a:avLst/>
          </a:prstGeom>
        </p:spPr>
      </p:pic>
      <p:pic>
        <p:nvPicPr>
          <p:cNvPr id="5" name="ESMO-Congress-2025-Logo" descr="preencoded.png">
            <a:extLst>
              <a:ext uri="{FF2B5EF4-FFF2-40B4-BE49-F238E27FC236}">
                <a16:creationId xmlns:a16="http://schemas.microsoft.com/office/drawing/2014/main" id="{844C8E07-B2FC-9063-6F92-6F07242304C4}"/>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604500" y="6388100"/>
            <a:ext cx="1390650" cy="266700"/>
          </a:xfrm>
          <a:prstGeom prst="rect">
            <a:avLst/>
          </a:prstGeom>
        </p:spPr>
      </p:pic>
      <p:sp>
        <p:nvSpPr>
          <p:cNvPr id="2" name="Espace réservé du texte 8">
            <a:extLst>
              <a:ext uri="{FF2B5EF4-FFF2-40B4-BE49-F238E27FC236}">
                <a16:creationId xmlns:a16="http://schemas.microsoft.com/office/drawing/2014/main" id="{E8AA6B6A-FF41-19E9-C9AB-93E01D033A52}"/>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7FC4E609-892E-ABE6-F189-526293B25BD0}"/>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8" name="Espace réservé du texte 9">
            <a:extLst>
              <a:ext uri="{FF2B5EF4-FFF2-40B4-BE49-F238E27FC236}">
                <a16:creationId xmlns:a16="http://schemas.microsoft.com/office/drawing/2014/main" id="{CBA83098-C3C3-6DD8-6283-50638972520F}"/>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9" name="Content of this presentation is copyrightand responsibility of the author Permission is required for re-use">
            <a:extLst>
              <a:ext uri="{FF2B5EF4-FFF2-40B4-BE49-F238E27FC236}">
                <a16:creationId xmlns:a16="http://schemas.microsoft.com/office/drawing/2014/main" id="{236CCA65-189B-E2B0-42C9-47E430DA4BCA}"/>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pic>
        <p:nvPicPr>
          <p:cNvPr id="6" name="Picture 5" descr="A screen shot of a logo&#10;&#10;Description automatically generated">
            <a:extLst>
              <a:ext uri="{FF2B5EF4-FFF2-40B4-BE49-F238E27FC236}">
                <a16:creationId xmlns:a16="http://schemas.microsoft.com/office/drawing/2014/main" id="{74A0F252-A117-245D-BF50-073F3E702877}"/>
              </a:ext>
            </a:extLst>
          </p:cNvPr>
          <p:cNvPicPr>
            <a:picLocks noChangeAspect="1"/>
          </p:cNvPicPr>
          <p:nvPr userDrawn="1"/>
        </p:nvPicPr>
        <p:blipFill>
          <a:blip r:embed="rId5"/>
          <a:stretch>
            <a:fillRect/>
          </a:stretch>
        </p:blipFill>
        <p:spPr>
          <a:xfrm>
            <a:off x="10159677" y="6156616"/>
            <a:ext cx="2032323" cy="701384"/>
          </a:xfrm>
          <a:prstGeom prst="rect">
            <a:avLst/>
          </a:prstGeom>
        </p:spPr>
      </p:pic>
    </p:spTree>
    <p:extLst>
      <p:ext uri="{BB962C8B-B14F-4D97-AF65-F5344CB8AC3E}">
        <p14:creationId xmlns:p14="http://schemas.microsoft.com/office/powerpoint/2010/main" val="793784735"/>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preserve="1" userDrawn="1">
  <p:cSld name="Slide Visual 2">
    <p:spTree>
      <p:nvGrpSpPr>
        <p:cNvPr id="1" name=""/>
        <p:cNvGrpSpPr/>
        <p:nvPr/>
      </p:nvGrpSpPr>
      <p:grpSpPr>
        <a:xfrm>
          <a:off x="0" y="0"/>
          <a:ext cx="0" cy="0"/>
          <a:chOff x="0" y="0"/>
          <a:chExt cx="0" cy="0"/>
        </a:xfrm>
      </p:grpSpPr>
      <p:pic>
        <p:nvPicPr>
          <p:cNvPr id="7" name="ESMO-Congress-2025-Visual">
            <a:extLst>
              <a:ext uri="{FF2B5EF4-FFF2-40B4-BE49-F238E27FC236}">
                <a16:creationId xmlns:a16="http://schemas.microsoft.com/office/drawing/2014/main" id="{CAF35C4B-9720-812F-B4A9-2ADB85E4698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7854950" y="1365250"/>
            <a:ext cx="4337050" cy="5492750"/>
          </a:xfrm>
          <a:prstGeom prst="rect">
            <a:avLst/>
          </a:prstGeom>
        </p:spPr>
      </p:pic>
      <p:pic>
        <p:nvPicPr>
          <p:cNvPr id="4" name="Rectangle 95" descr="preencoded.png">
            <a:extLst>
              <a:ext uri="{FF2B5EF4-FFF2-40B4-BE49-F238E27FC236}">
                <a16:creationId xmlns:a16="http://schemas.microsoft.com/office/drawing/2014/main" id="{923772CF-6EEF-F7F7-E02B-054BE703BE9B}"/>
              </a:ext>
            </a:extLst>
          </p:cNvPr>
          <p:cNvPicPr>
            <a:picLocks noChangeAspect="1"/>
          </p:cNvPicPr>
          <p:nvPr userDrawn="1"/>
        </p:nvPicPr>
        <p:blipFill>
          <a:blip r:embed="rId3"/>
          <a:srcRect/>
          <a:stretch/>
        </p:blipFill>
        <p:spPr>
          <a:xfrm>
            <a:off x="10159677" y="6159177"/>
            <a:ext cx="2032323" cy="698823"/>
          </a:xfrm>
          <a:prstGeom prst="rect">
            <a:avLst/>
          </a:prstGeom>
        </p:spPr>
      </p:pic>
      <p:sp>
        <p:nvSpPr>
          <p:cNvPr id="6" name="Content of this presentation is copyrightand responsibility of the author Permission is required for re-use">
            <a:extLst>
              <a:ext uri="{FF2B5EF4-FFF2-40B4-BE49-F238E27FC236}">
                <a16:creationId xmlns:a16="http://schemas.microsoft.com/office/drawing/2014/main" id="{8682D5A5-A524-DEF4-9DF4-396D38E813E6}"/>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sp>
        <p:nvSpPr>
          <p:cNvPr id="10" name="Espace réservé du texte 8">
            <a:extLst>
              <a:ext uri="{FF2B5EF4-FFF2-40B4-BE49-F238E27FC236}">
                <a16:creationId xmlns:a16="http://schemas.microsoft.com/office/drawing/2014/main" id="{CA6B783B-ED58-5F95-B652-B1E24B3249BD}"/>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11" name="Espace réservé du texte 8">
            <a:extLst>
              <a:ext uri="{FF2B5EF4-FFF2-40B4-BE49-F238E27FC236}">
                <a16:creationId xmlns:a16="http://schemas.microsoft.com/office/drawing/2014/main" id="{DB5289C3-226C-3FDB-DFAF-BF8262181EA8}"/>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2" name="Espace réservé du texte 9">
            <a:extLst>
              <a:ext uri="{FF2B5EF4-FFF2-40B4-BE49-F238E27FC236}">
                <a16:creationId xmlns:a16="http://schemas.microsoft.com/office/drawing/2014/main" id="{122B9CBE-1C42-53D2-040E-CE9FAADFC55C}"/>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13" name="Espace réservé du texte 8">
            <a:extLst>
              <a:ext uri="{FF2B5EF4-FFF2-40B4-BE49-F238E27FC236}">
                <a16:creationId xmlns:a16="http://schemas.microsoft.com/office/drawing/2014/main" id="{CCFF93DF-756E-1034-F9F3-945B56EB2AB1}"/>
              </a:ext>
            </a:extLst>
          </p:cNvPr>
          <p:cNvSpPr>
            <a:spLocks noGrp="1"/>
          </p:cNvSpPr>
          <p:nvPr>
            <p:ph type="body" sz="quarter" idx="13" hasCustomPrompt="1"/>
          </p:nvPr>
        </p:nvSpPr>
        <p:spPr>
          <a:xfrm>
            <a:off x="952500" y="2335806"/>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3" name="ESMO-Congress-2025-Logo">
            <a:extLst>
              <a:ext uri="{FF2B5EF4-FFF2-40B4-BE49-F238E27FC236}">
                <a16:creationId xmlns:a16="http://schemas.microsoft.com/office/drawing/2014/main" id="{4CE7A2B6-E01B-FA28-FE1F-6BB849B131B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40094056"/>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userDrawn="1">
  <p:cSld name="Slide Visual 3">
    <p:spTree>
      <p:nvGrpSpPr>
        <p:cNvPr id="1" name=""/>
        <p:cNvGrpSpPr/>
        <p:nvPr/>
      </p:nvGrpSpPr>
      <p:grpSpPr>
        <a:xfrm>
          <a:off x="0" y="0"/>
          <a:ext cx="0" cy="0"/>
          <a:chOff x="0" y="0"/>
          <a:chExt cx="0" cy="0"/>
        </a:xfrm>
      </p:grpSpPr>
      <p:pic>
        <p:nvPicPr>
          <p:cNvPr id="7" name="ESMO-Congress-2025-Visual">
            <a:extLst>
              <a:ext uri="{FF2B5EF4-FFF2-40B4-BE49-F238E27FC236}">
                <a16:creationId xmlns:a16="http://schemas.microsoft.com/office/drawing/2014/main" id="{0F1111CD-8B55-B3B0-93B6-49BD86F5B2B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7854950" y="1365250"/>
            <a:ext cx="4337050" cy="5492750"/>
          </a:xfrm>
          <a:prstGeom prst="rect">
            <a:avLst/>
          </a:prstGeom>
        </p:spPr>
      </p:pic>
      <p:pic>
        <p:nvPicPr>
          <p:cNvPr id="4" name="Rectangle 95" descr="preencoded.png">
            <a:extLst>
              <a:ext uri="{FF2B5EF4-FFF2-40B4-BE49-F238E27FC236}">
                <a16:creationId xmlns:a16="http://schemas.microsoft.com/office/drawing/2014/main" id="{923772CF-6EEF-F7F7-E02B-054BE703BE9B}"/>
              </a:ext>
            </a:extLst>
          </p:cNvPr>
          <p:cNvPicPr>
            <a:picLocks noChangeAspect="1"/>
          </p:cNvPicPr>
          <p:nvPr userDrawn="1"/>
        </p:nvPicPr>
        <p:blipFill>
          <a:blip r:embed="rId3"/>
          <a:srcRect/>
          <a:stretch/>
        </p:blipFill>
        <p:spPr>
          <a:xfrm>
            <a:off x="10159677" y="6159177"/>
            <a:ext cx="2032323" cy="698823"/>
          </a:xfrm>
          <a:prstGeom prst="rect">
            <a:avLst/>
          </a:prstGeom>
        </p:spPr>
      </p:pic>
      <p:sp>
        <p:nvSpPr>
          <p:cNvPr id="6" name="Content of this presentation is copyrightand responsibility of the author Permission is required for re-use">
            <a:extLst>
              <a:ext uri="{FF2B5EF4-FFF2-40B4-BE49-F238E27FC236}">
                <a16:creationId xmlns:a16="http://schemas.microsoft.com/office/drawing/2014/main" id="{8682D5A5-A524-DEF4-9DF4-396D38E813E6}"/>
              </a:ext>
            </a:extLst>
          </p:cNvPr>
          <p:cNvSpPr/>
          <p:nvPr userDrawn="1"/>
        </p:nvSpPr>
        <p:spPr>
          <a:xfrm>
            <a:off x="1000626" y="6445089"/>
            <a:ext cx="4889500" cy="127000"/>
          </a:xfrm>
          <a:prstGeom prst="rect">
            <a:avLst/>
          </a:prstGeom>
          <a:noFill/>
          <a:ln/>
        </p:spPr>
        <p:txBody>
          <a:bodyPr wrap="square" lIns="0" tIns="0" rIns="0" bIns="0" rtlCol="0" anchor="t"/>
          <a:lstStyle/>
          <a:p>
            <a:pPr marL="0" indent="0" algn="l">
              <a:lnSpc>
                <a:spcPts val="1000"/>
              </a:lnSpc>
              <a:buNone/>
            </a:pPr>
            <a:r>
              <a:rPr lang="en-US" sz="1000" dirty="0">
                <a:solidFill>
                  <a:srgbClr val="00305D"/>
                </a:solidFill>
                <a:latin typeface="Arial Narrow" pitchFamily="34" charset="0"/>
                <a:ea typeface="Arial Narrow" pitchFamily="34" charset="-122"/>
                <a:cs typeface="Arial Narrow" pitchFamily="34" charset="-120"/>
              </a:rPr>
              <a:t>Content of this presentation is copyright and responsibility of the author. Permission is required for re-use.</a:t>
            </a:r>
            <a:endParaRPr lang="en-US" sz="1000" dirty="0"/>
          </a:p>
        </p:txBody>
      </p:sp>
      <p:sp>
        <p:nvSpPr>
          <p:cNvPr id="10" name="Espace réservé du texte 8">
            <a:extLst>
              <a:ext uri="{FF2B5EF4-FFF2-40B4-BE49-F238E27FC236}">
                <a16:creationId xmlns:a16="http://schemas.microsoft.com/office/drawing/2014/main" id="{CA6B783B-ED58-5F95-B652-B1E24B3249BD}"/>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12" name="Espace réservé du texte 9">
            <a:extLst>
              <a:ext uri="{FF2B5EF4-FFF2-40B4-BE49-F238E27FC236}">
                <a16:creationId xmlns:a16="http://schemas.microsoft.com/office/drawing/2014/main" id="{122B9CBE-1C42-53D2-040E-CE9FAADFC55C}"/>
              </a:ext>
            </a:extLst>
          </p:cNvPr>
          <p:cNvSpPr>
            <a:spLocks noGrp="1"/>
          </p:cNvSpPr>
          <p:nvPr>
            <p:ph type="body" sz="quarter" idx="12" hasCustomPrompt="1"/>
          </p:nvPr>
        </p:nvSpPr>
        <p:spPr>
          <a:xfrm>
            <a:off x="952500" y="6159178"/>
            <a:ext cx="3834342" cy="240966"/>
          </a:xfrm>
          <a:prstGeom prst="rect">
            <a:avLst/>
          </a:prstGeom>
        </p:spPr>
        <p:txBody>
          <a:bodyPr/>
          <a:lstStyle>
            <a:lvl1pPr marL="0" indent="0">
              <a:buNone/>
              <a:defRPr sz="1000" b="1" i="0">
                <a:solidFill>
                  <a:srgbClr val="00305D"/>
                </a:solidFill>
                <a:latin typeface="Arial Narrow" panose="020B0604020202020204" pitchFamily="34" charset="0"/>
                <a:cs typeface="Arial Narrow" panose="020B0604020202020204" pitchFamily="34" charset="0"/>
              </a:defRPr>
            </a:lvl1pPr>
          </a:lstStyle>
          <a:p>
            <a:pPr lvl="0"/>
            <a:r>
              <a:rPr lang="fr-FR" dirty="0"/>
              <a:t>Name of the </a:t>
            </a:r>
            <a:r>
              <a:rPr lang="fr-FR" dirty="0" err="1"/>
              <a:t>presenter</a:t>
            </a:r>
            <a:r>
              <a:rPr lang="fr-FR" dirty="0"/>
              <a:t> </a:t>
            </a:r>
            <a:r>
              <a:rPr lang="fr-FR" dirty="0" err="1"/>
              <a:t>here</a:t>
            </a:r>
            <a:endParaRPr lang="fr-FR" dirty="0"/>
          </a:p>
        </p:txBody>
      </p:sp>
      <p:sp>
        <p:nvSpPr>
          <p:cNvPr id="2" name="Espace réservé du texte 8">
            <a:extLst>
              <a:ext uri="{FF2B5EF4-FFF2-40B4-BE49-F238E27FC236}">
                <a16:creationId xmlns:a16="http://schemas.microsoft.com/office/drawing/2014/main" id="{CCD00FBE-3F02-8D7E-28A9-666186DC4F37}"/>
              </a:ext>
            </a:extLst>
          </p:cNvPr>
          <p:cNvSpPr>
            <a:spLocks noGrp="1"/>
          </p:cNvSpPr>
          <p:nvPr>
            <p:ph type="body" sz="quarter" idx="13" hasCustomPrompt="1"/>
          </p:nvPr>
        </p:nvSpPr>
        <p:spPr>
          <a:xfrm>
            <a:off x="952500" y="1710111"/>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3" name="ESMO-Congress-2025-Logo">
            <a:extLst>
              <a:ext uri="{FF2B5EF4-FFF2-40B4-BE49-F238E27FC236}">
                <a16:creationId xmlns:a16="http://schemas.microsoft.com/office/drawing/2014/main" id="{0CC3C73F-CBE6-2436-D399-02A23B6833B0}"/>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321978261"/>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userDrawn="1">
  <p:cSld name="Slide Notes 1">
    <p:spTree>
      <p:nvGrpSpPr>
        <p:cNvPr id="1" name=""/>
        <p:cNvGrpSpPr/>
        <p:nvPr/>
      </p:nvGrpSpPr>
      <p:grpSpPr>
        <a:xfrm>
          <a:off x="0" y="0"/>
          <a:ext cx="0" cy="0"/>
          <a:chOff x="0" y="0"/>
          <a:chExt cx="0" cy="0"/>
        </a:xfrm>
      </p:grpSpPr>
      <p:pic>
        <p:nvPicPr>
          <p:cNvPr id="3" name="Rectangle 103" descr="preencoded.png">
            <a:extLst>
              <a:ext uri="{FF2B5EF4-FFF2-40B4-BE49-F238E27FC236}">
                <a16:creationId xmlns:a16="http://schemas.microsoft.com/office/drawing/2014/main" id="{38085825-3D09-0D72-7EE3-3BC3DD82C18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5270500"/>
            <a:ext cx="12192000" cy="1587500"/>
          </a:xfrm>
          <a:prstGeom prst="rect">
            <a:avLst/>
          </a:prstGeom>
        </p:spPr>
      </p:pic>
      <p:pic>
        <p:nvPicPr>
          <p:cNvPr id="4" name="Vector" descr="preencoded.png">
            <a:extLst>
              <a:ext uri="{FF2B5EF4-FFF2-40B4-BE49-F238E27FC236}">
                <a16:creationId xmlns:a16="http://schemas.microsoft.com/office/drawing/2014/main" id="{2CACFB3E-7833-3536-3F49-6A40F71FCF5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9969500" y="3048000"/>
            <a:ext cx="2222500" cy="2222500"/>
          </a:xfrm>
          <a:prstGeom prst="rect">
            <a:avLst/>
          </a:prstGeom>
        </p:spPr>
      </p:pic>
      <p:pic>
        <p:nvPicPr>
          <p:cNvPr id="5" name="Rectangle 95" descr="preencoded.png">
            <a:extLst>
              <a:ext uri="{FF2B5EF4-FFF2-40B4-BE49-F238E27FC236}">
                <a16:creationId xmlns:a16="http://schemas.microsoft.com/office/drawing/2014/main" id="{75786463-B05E-D6A6-1F44-610F4BBC32BB}"/>
              </a:ext>
            </a:extLst>
          </p:cNvPr>
          <p:cNvPicPr>
            <a:picLocks noChangeAspect="1"/>
          </p:cNvPicPr>
          <p:nvPr userDrawn="1"/>
        </p:nvPicPr>
        <p:blipFill>
          <a:blip r:embed="rId6"/>
          <a:srcRect/>
          <a:stretch/>
        </p:blipFill>
        <p:spPr>
          <a:xfrm>
            <a:off x="10159677" y="6159177"/>
            <a:ext cx="2032323" cy="698823"/>
          </a:xfrm>
          <a:prstGeom prst="rect">
            <a:avLst/>
          </a:prstGeom>
        </p:spPr>
      </p:pic>
      <p:sp>
        <p:nvSpPr>
          <p:cNvPr id="2" name="Espace réservé du texte 8">
            <a:extLst>
              <a:ext uri="{FF2B5EF4-FFF2-40B4-BE49-F238E27FC236}">
                <a16:creationId xmlns:a16="http://schemas.microsoft.com/office/drawing/2014/main" id="{B8770D00-9A3D-B590-E43A-EBB0705010B0}"/>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8C07CF53-7102-7698-45AD-FEC93BBA11A8}"/>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8" name="Espace réservé du texte 8">
            <a:extLst>
              <a:ext uri="{FF2B5EF4-FFF2-40B4-BE49-F238E27FC236}">
                <a16:creationId xmlns:a16="http://schemas.microsoft.com/office/drawing/2014/main" id="{4907DE55-5A58-6668-51F8-B90EDFC18ADB}"/>
              </a:ext>
            </a:extLst>
          </p:cNvPr>
          <p:cNvSpPr>
            <a:spLocks noGrp="1"/>
          </p:cNvSpPr>
          <p:nvPr>
            <p:ph type="body" sz="quarter" idx="12" hasCustomPrompt="1"/>
          </p:nvPr>
        </p:nvSpPr>
        <p:spPr>
          <a:xfrm>
            <a:off x="952500" y="5890780"/>
            <a:ext cx="7835900" cy="342235"/>
          </a:xfrm>
          <a:prstGeom prst="rect">
            <a:avLst/>
          </a:prstGeom>
        </p:spPr>
        <p:txBody>
          <a:bodyPr/>
          <a:lstStyle>
            <a:lvl1pPr marL="0" indent="0">
              <a:buNone/>
              <a:defRPr sz="1753" b="0" i="0">
                <a:solidFill>
                  <a:schemeClr val="bg1"/>
                </a:solidFill>
                <a:latin typeface="Arial Narrow" panose="020B0604020202020204" pitchFamily="34" charset="0"/>
                <a:cs typeface="Arial Narrow" panose="020B0604020202020204" pitchFamily="34" charset="0"/>
              </a:defRPr>
            </a:lvl1pPr>
          </a:lstStyle>
          <a:p>
            <a:pPr lvl="0"/>
            <a:r>
              <a:rPr lang="fr-FR" dirty="0"/>
              <a:t>Notes</a:t>
            </a:r>
          </a:p>
        </p:txBody>
      </p:sp>
      <p:pic>
        <p:nvPicPr>
          <p:cNvPr id="9" name="ESMO-Congress-2025-Logo">
            <a:extLst>
              <a:ext uri="{FF2B5EF4-FFF2-40B4-BE49-F238E27FC236}">
                <a16:creationId xmlns:a16="http://schemas.microsoft.com/office/drawing/2014/main" id="{E7B334EE-F440-C503-E404-FFCFC08FB412}"/>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5703706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 5 research program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263126"/>
            <a:ext cx="12191999" cy="4448175"/>
          </a:xfrm>
          <a:prstGeom prst="rect">
            <a:avLst/>
          </a:prstGeom>
        </p:spPr>
      </p:pic>
      <p:pic>
        <p:nvPicPr>
          <p:cNvPr id="24"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333915" y="977047"/>
            <a:ext cx="2733229" cy="949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02" name="Rectangle 22"/>
          <p:cNvSpPr>
            <a:spLocks noGrp="1" noChangeArrowheads="1"/>
          </p:cNvSpPr>
          <p:nvPr>
            <p:ph type="ctrTitle" sz="quarter"/>
          </p:nvPr>
        </p:nvSpPr>
        <p:spPr>
          <a:xfrm>
            <a:off x="648395" y="92982"/>
            <a:ext cx="5435037" cy="1234743"/>
          </a:xfrm>
          <a:ln algn="ctr"/>
        </p:spPr>
        <p:txBody>
          <a:bodyPr lIns="91440" tIns="457200" anchor="b"/>
          <a:lstStyle>
            <a:lvl1pPr algn="l">
              <a:defRPr sz="2933" b="1">
                <a:solidFill>
                  <a:schemeClr val="accent1"/>
                </a:solidFill>
                <a:latin typeface="+mn-lt"/>
              </a:defRPr>
            </a:lvl1pPr>
          </a:lstStyle>
          <a:p>
            <a:r>
              <a:rPr lang="en-US" dirty="0"/>
              <a:t>Click to edit Master title style</a:t>
            </a:r>
          </a:p>
        </p:txBody>
      </p:sp>
      <p:sp>
        <p:nvSpPr>
          <p:cNvPr id="3" name="Text Placeholder 2"/>
          <p:cNvSpPr>
            <a:spLocks noGrp="1"/>
          </p:cNvSpPr>
          <p:nvPr>
            <p:ph type="body" sz="quarter" idx="10" hasCustomPrompt="1"/>
          </p:nvPr>
        </p:nvSpPr>
        <p:spPr>
          <a:xfrm>
            <a:off x="648395" y="1415752"/>
            <a:ext cx="4485216" cy="717849"/>
          </a:xfrm>
        </p:spPr>
        <p:txBody>
          <a:bodyPr lIns="91440" tIns="45720" rIns="91440" bIns="45720"/>
          <a:lstStyle>
            <a:lvl1pPr marL="0" indent="0" algn="l">
              <a:spcBef>
                <a:spcPts val="267"/>
              </a:spcBef>
              <a:buNone/>
              <a:defRPr sz="1867" baseline="0">
                <a:solidFill>
                  <a:schemeClr val="tx1"/>
                </a:solidFill>
              </a:defRPr>
            </a:lvl1pPr>
          </a:lstStyle>
          <a:p>
            <a:pPr lvl="0"/>
            <a:r>
              <a:rPr lang="en-US" dirty="0"/>
              <a:t>Click to edit subtitle style</a:t>
            </a:r>
          </a:p>
        </p:txBody>
      </p:sp>
      <p:sp>
        <p:nvSpPr>
          <p:cNvPr id="22" name="Rectangle 17"/>
          <p:cNvSpPr>
            <a:spLocks noChangeArrowheads="1"/>
          </p:cNvSpPr>
          <p:nvPr userDrawn="1"/>
        </p:nvSpPr>
        <p:spPr bwMode="auto">
          <a:xfrm>
            <a:off x="550005" y="6547500"/>
            <a:ext cx="5909611" cy="82138"/>
          </a:xfrm>
          <a:prstGeom prst="rect">
            <a:avLst/>
          </a:prstGeom>
          <a:noFill/>
          <a:ln w="9525">
            <a:noFill/>
            <a:miter lim="800000"/>
            <a:headEnd/>
            <a:tailEnd/>
          </a:ln>
          <a:effectLst/>
        </p:spPr>
        <p:txBody>
          <a:bodyPr wrap="square" lIns="0" tIns="0" rIns="0" bIns="0">
            <a:spAutoFit/>
          </a:bodyPr>
          <a:lstStyle/>
          <a:p>
            <a:pPr algn="l">
              <a:lnSpc>
                <a:spcPct val="80000"/>
              </a:lnSpc>
              <a:defRPr/>
            </a:pPr>
            <a:r>
              <a:rPr lang="en-US" sz="667" dirty="0">
                <a:solidFill>
                  <a:schemeClr val="tx2"/>
                </a:solidFill>
                <a:latin typeface="Arial Narrow" pitchFamily="34" charset="0"/>
              </a:rPr>
              <a:t>The Ohio State University Comprehensive Cancer Center – Arthur G. James Cancer Hospital and Richard J. Solove Research Institute</a:t>
            </a:r>
          </a:p>
        </p:txBody>
      </p:sp>
    </p:spTree>
    <p:extLst>
      <p:ext uri="{BB962C8B-B14F-4D97-AF65-F5344CB8AC3E}">
        <p14:creationId xmlns:p14="http://schemas.microsoft.com/office/powerpoint/2010/main" val="2880703181"/>
      </p:ext>
    </p:extLst>
  </p:cSld>
  <p:clrMapOvr>
    <a:masterClrMapping/>
  </p:clrMapOvr>
  <p:transition>
    <p:fade/>
  </p:transition>
  <p:extLst>
    <p:ext uri="{DCECCB84-F9BA-43D5-87BE-67443E8EF086}">
      <p15:sldGuideLst xmlns:p15="http://schemas.microsoft.com/office/powerpoint/2012/main"/>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userDrawn="1">
  <p:cSld name="Slide Notes 2">
    <p:spTree>
      <p:nvGrpSpPr>
        <p:cNvPr id="1" name=""/>
        <p:cNvGrpSpPr/>
        <p:nvPr/>
      </p:nvGrpSpPr>
      <p:grpSpPr>
        <a:xfrm>
          <a:off x="0" y="0"/>
          <a:ext cx="0" cy="0"/>
          <a:chOff x="0" y="0"/>
          <a:chExt cx="0" cy="0"/>
        </a:xfrm>
      </p:grpSpPr>
      <p:pic>
        <p:nvPicPr>
          <p:cNvPr id="3" name="Rectangle 103" descr="preencoded.png">
            <a:extLst>
              <a:ext uri="{FF2B5EF4-FFF2-40B4-BE49-F238E27FC236}">
                <a16:creationId xmlns:a16="http://schemas.microsoft.com/office/drawing/2014/main" id="{38085825-3D09-0D72-7EE3-3BC3DD82C18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5270500"/>
            <a:ext cx="12192000" cy="1587500"/>
          </a:xfrm>
          <a:prstGeom prst="rect">
            <a:avLst/>
          </a:prstGeom>
        </p:spPr>
      </p:pic>
      <p:pic>
        <p:nvPicPr>
          <p:cNvPr id="4" name="Vector" descr="preencoded.png">
            <a:extLst>
              <a:ext uri="{FF2B5EF4-FFF2-40B4-BE49-F238E27FC236}">
                <a16:creationId xmlns:a16="http://schemas.microsoft.com/office/drawing/2014/main" id="{2CACFB3E-7833-3536-3F49-6A40F71FCF5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9969500" y="3048000"/>
            <a:ext cx="2222500" cy="2222500"/>
          </a:xfrm>
          <a:prstGeom prst="rect">
            <a:avLst/>
          </a:prstGeom>
        </p:spPr>
      </p:pic>
      <p:pic>
        <p:nvPicPr>
          <p:cNvPr id="5" name="Rectangle 95" descr="preencoded.png">
            <a:extLst>
              <a:ext uri="{FF2B5EF4-FFF2-40B4-BE49-F238E27FC236}">
                <a16:creationId xmlns:a16="http://schemas.microsoft.com/office/drawing/2014/main" id="{75786463-B05E-D6A6-1F44-610F4BBC32BB}"/>
              </a:ext>
            </a:extLst>
          </p:cNvPr>
          <p:cNvPicPr>
            <a:picLocks noChangeAspect="1"/>
          </p:cNvPicPr>
          <p:nvPr userDrawn="1"/>
        </p:nvPicPr>
        <p:blipFill>
          <a:blip r:embed="rId6"/>
          <a:srcRect/>
          <a:stretch/>
        </p:blipFill>
        <p:spPr>
          <a:xfrm>
            <a:off x="10159677" y="6159177"/>
            <a:ext cx="2032323" cy="698823"/>
          </a:xfrm>
          <a:prstGeom prst="rect">
            <a:avLst/>
          </a:prstGeom>
        </p:spPr>
      </p:pic>
      <p:sp>
        <p:nvSpPr>
          <p:cNvPr id="8" name="Espace réservé du texte 8">
            <a:extLst>
              <a:ext uri="{FF2B5EF4-FFF2-40B4-BE49-F238E27FC236}">
                <a16:creationId xmlns:a16="http://schemas.microsoft.com/office/drawing/2014/main" id="{4907DE55-5A58-6668-51F8-B90EDFC18ADB}"/>
              </a:ext>
            </a:extLst>
          </p:cNvPr>
          <p:cNvSpPr>
            <a:spLocks noGrp="1"/>
          </p:cNvSpPr>
          <p:nvPr>
            <p:ph type="body" sz="quarter" idx="12" hasCustomPrompt="1"/>
          </p:nvPr>
        </p:nvSpPr>
        <p:spPr>
          <a:xfrm>
            <a:off x="952500" y="5890780"/>
            <a:ext cx="7835900" cy="342235"/>
          </a:xfrm>
          <a:prstGeom prst="rect">
            <a:avLst/>
          </a:prstGeom>
        </p:spPr>
        <p:txBody>
          <a:bodyPr/>
          <a:lstStyle>
            <a:lvl1pPr marL="0" indent="0">
              <a:buNone/>
              <a:defRPr sz="1753" b="0" i="0">
                <a:solidFill>
                  <a:schemeClr val="bg1"/>
                </a:solidFill>
                <a:latin typeface="Arial Narrow" panose="020B0604020202020204" pitchFamily="34" charset="0"/>
                <a:cs typeface="Arial Narrow" panose="020B0604020202020204" pitchFamily="34" charset="0"/>
              </a:defRPr>
            </a:lvl1pPr>
          </a:lstStyle>
          <a:p>
            <a:pPr lvl="0"/>
            <a:r>
              <a:rPr lang="fr-FR" dirty="0"/>
              <a:t>Notes</a:t>
            </a:r>
          </a:p>
        </p:txBody>
      </p:sp>
      <p:sp>
        <p:nvSpPr>
          <p:cNvPr id="9" name="Espace réservé du texte 8">
            <a:extLst>
              <a:ext uri="{FF2B5EF4-FFF2-40B4-BE49-F238E27FC236}">
                <a16:creationId xmlns:a16="http://schemas.microsoft.com/office/drawing/2014/main" id="{1927E9E9-6871-4A58-95EE-7F35DA67F9EA}"/>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10" name="Espace réservé du texte 8">
            <a:extLst>
              <a:ext uri="{FF2B5EF4-FFF2-40B4-BE49-F238E27FC236}">
                <a16:creationId xmlns:a16="http://schemas.microsoft.com/office/drawing/2014/main" id="{89F3FCAC-40F8-3FB0-C227-8934B23A5CBF}"/>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11" name="Espace réservé du texte 8">
            <a:extLst>
              <a:ext uri="{FF2B5EF4-FFF2-40B4-BE49-F238E27FC236}">
                <a16:creationId xmlns:a16="http://schemas.microsoft.com/office/drawing/2014/main" id="{9C4265EE-EF98-0249-42EA-7BDD1A3CC4C2}"/>
              </a:ext>
            </a:extLst>
          </p:cNvPr>
          <p:cNvSpPr>
            <a:spLocks noGrp="1"/>
          </p:cNvSpPr>
          <p:nvPr>
            <p:ph type="body" sz="quarter" idx="13" hasCustomPrompt="1"/>
          </p:nvPr>
        </p:nvSpPr>
        <p:spPr>
          <a:xfrm>
            <a:off x="952500" y="2335806"/>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2" name="ESMO-Congress-2025-Logo">
            <a:extLst>
              <a:ext uri="{FF2B5EF4-FFF2-40B4-BE49-F238E27FC236}">
                <a16:creationId xmlns:a16="http://schemas.microsoft.com/office/drawing/2014/main" id="{42C123FE-05F4-9B54-D5ED-662116D06414}"/>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783626964"/>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userDrawn="1">
  <p:cSld name="Slide Notes 3">
    <p:spTree>
      <p:nvGrpSpPr>
        <p:cNvPr id="1" name=""/>
        <p:cNvGrpSpPr/>
        <p:nvPr/>
      </p:nvGrpSpPr>
      <p:grpSpPr>
        <a:xfrm>
          <a:off x="0" y="0"/>
          <a:ext cx="0" cy="0"/>
          <a:chOff x="0" y="0"/>
          <a:chExt cx="0" cy="0"/>
        </a:xfrm>
      </p:grpSpPr>
      <p:pic>
        <p:nvPicPr>
          <p:cNvPr id="3" name="Rectangle 103" descr="preencoded.png">
            <a:extLst>
              <a:ext uri="{FF2B5EF4-FFF2-40B4-BE49-F238E27FC236}">
                <a16:creationId xmlns:a16="http://schemas.microsoft.com/office/drawing/2014/main" id="{38085825-3D09-0D72-7EE3-3BC3DD82C18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5270500"/>
            <a:ext cx="12192000" cy="1587500"/>
          </a:xfrm>
          <a:prstGeom prst="rect">
            <a:avLst/>
          </a:prstGeom>
        </p:spPr>
      </p:pic>
      <p:pic>
        <p:nvPicPr>
          <p:cNvPr id="4" name="Vector" descr="preencoded.png">
            <a:extLst>
              <a:ext uri="{FF2B5EF4-FFF2-40B4-BE49-F238E27FC236}">
                <a16:creationId xmlns:a16="http://schemas.microsoft.com/office/drawing/2014/main" id="{2CACFB3E-7833-3536-3F49-6A40F71FCF51}"/>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9969500" y="3048000"/>
            <a:ext cx="2222500" cy="2222500"/>
          </a:xfrm>
          <a:prstGeom prst="rect">
            <a:avLst/>
          </a:prstGeom>
        </p:spPr>
      </p:pic>
      <p:pic>
        <p:nvPicPr>
          <p:cNvPr id="5" name="Rectangle 95" descr="preencoded.png">
            <a:extLst>
              <a:ext uri="{FF2B5EF4-FFF2-40B4-BE49-F238E27FC236}">
                <a16:creationId xmlns:a16="http://schemas.microsoft.com/office/drawing/2014/main" id="{75786463-B05E-D6A6-1F44-610F4BBC32BB}"/>
              </a:ext>
            </a:extLst>
          </p:cNvPr>
          <p:cNvPicPr>
            <a:picLocks noChangeAspect="1"/>
          </p:cNvPicPr>
          <p:nvPr userDrawn="1"/>
        </p:nvPicPr>
        <p:blipFill>
          <a:blip r:embed="rId6"/>
          <a:srcRect/>
          <a:stretch/>
        </p:blipFill>
        <p:spPr>
          <a:xfrm>
            <a:off x="10159677" y="6159177"/>
            <a:ext cx="2032323" cy="698823"/>
          </a:xfrm>
          <a:prstGeom prst="rect">
            <a:avLst/>
          </a:prstGeom>
        </p:spPr>
      </p:pic>
      <p:sp>
        <p:nvSpPr>
          <p:cNvPr id="8" name="Espace réservé du texte 8">
            <a:extLst>
              <a:ext uri="{FF2B5EF4-FFF2-40B4-BE49-F238E27FC236}">
                <a16:creationId xmlns:a16="http://schemas.microsoft.com/office/drawing/2014/main" id="{4907DE55-5A58-6668-51F8-B90EDFC18ADB}"/>
              </a:ext>
            </a:extLst>
          </p:cNvPr>
          <p:cNvSpPr>
            <a:spLocks noGrp="1"/>
          </p:cNvSpPr>
          <p:nvPr>
            <p:ph type="body" sz="quarter" idx="12" hasCustomPrompt="1"/>
          </p:nvPr>
        </p:nvSpPr>
        <p:spPr>
          <a:xfrm>
            <a:off x="952500" y="5890780"/>
            <a:ext cx="7835900" cy="342235"/>
          </a:xfrm>
          <a:prstGeom prst="rect">
            <a:avLst/>
          </a:prstGeom>
        </p:spPr>
        <p:txBody>
          <a:bodyPr/>
          <a:lstStyle>
            <a:lvl1pPr marL="0" indent="0">
              <a:buNone/>
              <a:defRPr sz="1753" b="0" i="0">
                <a:solidFill>
                  <a:schemeClr val="bg1"/>
                </a:solidFill>
                <a:latin typeface="Arial Narrow" panose="020B0604020202020204" pitchFamily="34" charset="0"/>
                <a:cs typeface="Arial Narrow" panose="020B0604020202020204" pitchFamily="34" charset="0"/>
              </a:defRPr>
            </a:lvl1pPr>
          </a:lstStyle>
          <a:p>
            <a:pPr lvl="0"/>
            <a:r>
              <a:rPr lang="fr-FR" dirty="0"/>
              <a:t>Notes</a:t>
            </a:r>
          </a:p>
        </p:txBody>
      </p:sp>
      <p:sp>
        <p:nvSpPr>
          <p:cNvPr id="9" name="Espace réservé du texte 8">
            <a:extLst>
              <a:ext uri="{FF2B5EF4-FFF2-40B4-BE49-F238E27FC236}">
                <a16:creationId xmlns:a16="http://schemas.microsoft.com/office/drawing/2014/main" id="{1927E9E9-6871-4A58-95EE-7F35DA67F9EA}"/>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2" name="Espace réservé du texte 8">
            <a:extLst>
              <a:ext uri="{FF2B5EF4-FFF2-40B4-BE49-F238E27FC236}">
                <a16:creationId xmlns:a16="http://schemas.microsoft.com/office/drawing/2014/main" id="{A18E08C1-C14F-1E11-97D0-8A5C2A2CF40B}"/>
              </a:ext>
            </a:extLst>
          </p:cNvPr>
          <p:cNvSpPr>
            <a:spLocks noGrp="1"/>
          </p:cNvSpPr>
          <p:nvPr>
            <p:ph type="body" sz="quarter" idx="13" hasCustomPrompt="1"/>
          </p:nvPr>
        </p:nvSpPr>
        <p:spPr>
          <a:xfrm>
            <a:off x="952500" y="1710111"/>
            <a:ext cx="9207177" cy="2812031"/>
          </a:xfrm>
          <a:prstGeom prst="rect">
            <a:avLst/>
          </a:prstGeom>
        </p:spPr>
        <p:txBody>
          <a:bodyPr/>
          <a:lstStyle>
            <a:lvl1pPr marL="0" indent="0" algn="l">
              <a:lnSpc>
                <a:spcPts val="2650"/>
              </a:lnSpc>
              <a:buNone/>
              <a:defRPr sz="2500" b="0" i="0">
                <a:solidFill>
                  <a:srgbClr val="00305D"/>
                </a:solidFill>
                <a:latin typeface="Arial Narrow" panose="020B0604020202020204" pitchFamily="34" charset="0"/>
                <a:cs typeface="Arial Narrow" panose="020B0604020202020204" pitchFamily="34" charset="0"/>
              </a:defRPr>
            </a:lvl1pPr>
          </a:lstStyle>
          <a:p>
            <a:pPr marL="0" indent="0" algn="l">
              <a:lnSpc>
                <a:spcPts val="3975"/>
              </a:lnSpc>
              <a:buNone/>
            </a:pPr>
            <a:r>
              <a:rPr lang="en-US" sz="2500" dirty="0">
                <a:solidFill>
                  <a:srgbClr val="00305D"/>
                </a:solidFill>
                <a:latin typeface="Arial Narrow Regular" pitchFamily="34" charset="0"/>
                <a:ea typeface="Arial Narrow Regular" pitchFamily="34" charset="-122"/>
                <a:cs typeface="Arial Narrow Regular" pitchFamily="34" charset="-120"/>
              </a:rPr>
              <a:t>In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ipsum, ac tempus </a:t>
            </a:r>
            <a:r>
              <a:rPr lang="en-US" sz="2500" dirty="0" err="1">
                <a:solidFill>
                  <a:srgbClr val="00305D"/>
                </a:solidFill>
                <a:latin typeface="Arial Narrow Regular" pitchFamily="34" charset="0"/>
                <a:ea typeface="Arial Narrow Regular" pitchFamily="34" charset="-122"/>
                <a:cs typeface="Arial Narrow Regular" pitchFamily="34" charset="-120"/>
              </a:rPr>
              <a:t>arcu</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porttitor</a:t>
            </a:r>
            <a:r>
              <a:rPr lang="en-US" sz="2500" dirty="0">
                <a:solidFill>
                  <a:srgbClr val="00305D"/>
                </a:solidFill>
                <a:latin typeface="Arial Narrow Regular" pitchFamily="34" charset="0"/>
                <a:ea typeface="Arial Narrow Regular" pitchFamily="34" charset="-122"/>
                <a:cs typeface="Arial Narrow Regular" pitchFamily="34" charset="-120"/>
              </a:rPr>
              <a:t> sit </a:t>
            </a:r>
            <a:r>
              <a:rPr lang="en-US" sz="2500" dirty="0" err="1">
                <a:solidFill>
                  <a:srgbClr val="00305D"/>
                </a:solidFill>
                <a:latin typeface="Arial Narrow Regular" pitchFamily="34" charset="0"/>
                <a:ea typeface="Arial Narrow Regular" pitchFamily="34" charset="-122"/>
                <a:cs typeface="Arial Narrow Regular" pitchFamily="34" charset="-120"/>
              </a:rPr>
              <a:t>amet</a:t>
            </a:r>
            <a:r>
              <a:rPr lang="en-US" sz="2500" dirty="0">
                <a:solidFill>
                  <a:srgbClr val="00305D"/>
                </a:solidFill>
                <a:latin typeface="Arial Narrow Regular" pitchFamily="34" charset="0"/>
                <a:ea typeface="Arial Narrow Regular" pitchFamily="34" charset="-122"/>
                <a:cs typeface="Arial Narrow Regular" pitchFamily="34" charset="-120"/>
              </a:rPr>
              <a:t>. Cras non </a:t>
            </a:r>
            <a:r>
              <a:rPr lang="en-US" sz="2500" dirty="0" err="1">
                <a:solidFill>
                  <a:srgbClr val="00305D"/>
                </a:solidFill>
                <a:latin typeface="Arial Narrow Regular" pitchFamily="34" charset="0"/>
                <a:ea typeface="Arial Narrow Regular" pitchFamily="34" charset="-122"/>
                <a:cs typeface="Arial Narrow Regular" pitchFamily="34" charset="-120"/>
              </a:rPr>
              <a:t>sagittis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felis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Phasellus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mauris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massa</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ultrices</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posuere</a:t>
            </a:r>
            <a:r>
              <a:rPr lang="en-US" sz="2500" dirty="0">
                <a:solidFill>
                  <a:srgbClr val="00305D"/>
                </a:solidFill>
                <a:latin typeface="Arial Narrow Regular" pitchFamily="34" charset="0"/>
                <a:ea typeface="Arial Narrow Regular" pitchFamily="34" charset="-122"/>
                <a:cs typeface="Arial Narrow Regular" pitchFamily="34" charset="-120"/>
              </a:rPr>
              <a:t> ac, </a:t>
            </a:r>
            <a:r>
              <a:rPr lang="en-US" sz="2500" dirty="0" err="1">
                <a:solidFill>
                  <a:srgbClr val="00305D"/>
                </a:solidFill>
                <a:latin typeface="Arial Narrow Regular" pitchFamily="34" charset="0"/>
                <a:ea typeface="Arial Narrow Regular" pitchFamily="34" charset="-122"/>
                <a:cs typeface="Arial Narrow Regular" pitchFamily="34" charset="-120"/>
              </a:rPr>
              <a:t>vulputate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eget</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nunc</a:t>
            </a:r>
            <a:r>
              <a:rPr lang="en-US" sz="2500" dirty="0">
                <a:solidFill>
                  <a:srgbClr val="00305D"/>
                </a:solidFill>
                <a:latin typeface="Arial Narrow Regular" pitchFamily="34" charset="0"/>
                <a:ea typeface="Arial Narrow Regular" pitchFamily="34" charset="-122"/>
                <a:cs typeface="Arial Narrow Regular" pitchFamily="34" charset="-120"/>
              </a:rPr>
              <a:t>. Morbi </a:t>
            </a:r>
            <a:r>
              <a:rPr lang="en-US" sz="2500" dirty="0" err="1">
                <a:solidFill>
                  <a:srgbClr val="00305D"/>
                </a:solidFill>
                <a:latin typeface="Arial Narrow Regular" pitchFamily="34" charset="0"/>
                <a:ea typeface="Arial Narrow Regular" pitchFamily="34" charset="-122"/>
                <a:cs typeface="Arial Narrow Regular" pitchFamily="34" charset="-120"/>
              </a:rPr>
              <a:t>faucibus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odio</a:t>
            </a:r>
            <a:r>
              <a:rPr lang="en-US" sz="2500" dirty="0">
                <a:solidFill>
                  <a:srgbClr val="00305D"/>
                </a:solidFill>
                <a:latin typeface="Arial Narrow Regular" pitchFamily="34" charset="0"/>
                <a:ea typeface="Arial Narrow Regular" pitchFamily="34" charset="-122"/>
                <a:cs typeface="Arial Narrow Regular" pitchFamily="34" charset="-120"/>
              </a:rPr>
              <a:t> non </a:t>
            </a:r>
            <a:r>
              <a:rPr lang="en-US" sz="2500" dirty="0" err="1">
                <a:solidFill>
                  <a:srgbClr val="00305D"/>
                </a:solidFill>
                <a:latin typeface="Arial Narrow Regular" pitchFamily="34" charset="0"/>
                <a:ea typeface="Arial Narrow Regular" pitchFamily="34" charset="-122"/>
                <a:cs typeface="Arial Narrow Regular" pitchFamily="34" charset="-120"/>
              </a:rPr>
              <a:t>orci</a:t>
            </a:r>
            <a:r>
              <a:rPr lang="en-US" sz="2500" dirty="0">
                <a:solidFill>
                  <a:srgbClr val="00305D"/>
                </a:solidFill>
                <a:latin typeface="Arial Narrow Regular" pitchFamily="34" charset="0"/>
                <a:ea typeface="Arial Narrow Regular" pitchFamily="34" charset="-122"/>
                <a:cs typeface="Arial Narrow Regular" pitchFamily="34" charset="-120"/>
              </a:rPr>
              <a:t> maximus, sed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enim</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sollicitudin</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Pellentesque</a:t>
            </a:r>
            <a:r>
              <a:rPr lang="en-US" sz="2500" dirty="0">
                <a:solidFill>
                  <a:srgbClr val="00305D"/>
                </a:solidFill>
                <a:latin typeface="Arial Narrow Regular" pitchFamily="34" charset="0"/>
                <a:ea typeface="Arial Narrow Regular" pitchFamily="34" charset="-122"/>
                <a:cs typeface="Arial Narrow Regular" pitchFamily="34" charset="-120"/>
              </a:rPr>
              <a:t> habitant </a:t>
            </a:r>
            <a:r>
              <a:rPr lang="en-US" sz="2500" dirty="0" err="1">
                <a:solidFill>
                  <a:srgbClr val="00305D"/>
                </a:solidFill>
                <a:latin typeface="Arial Narrow Regular" pitchFamily="34" charset="0"/>
                <a:ea typeface="Arial Narrow Regular" pitchFamily="34" charset="-122"/>
                <a:cs typeface="Arial Narrow Regular" pitchFamily="34" charset="-120"/>
              </a:rPr>
              <a:t>morbi</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tristique</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senectus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netus</a:t>
            </a:r>
            <a:r>
              <a:rPr lang="en-US" sz="2500" dirty="0">
                <a:solidFill>
                  <a:srgbClr val="00305D"/>
                </a:solidFill>
                <a:latin typeface="Arial Narrow Regular" pitchFamily="34" charset="0"/>
                <a:ea typeface="Arial Narrow Regular" pitchFamily="34" charset="-122"/>
                <a:cs typeface="Arial Narrow Regular" pitchFamily="34" charset="-120"/>
              </a:rPr>
              <a:t> et </a:t>
            </a:r>
            <a:r>
              <a:rPr lang="en-US" sz="2500" dirty="0" err="1">
                <a:solidFill>
                  <a:srgbClr val="00305D"/>
                </a:solidFill>
                <a:latin typeface="Arial Narrow Regular" pitchFamily="34" charset="0"/>
                <a:ea typeface="Arial Narrow Regular" pitchFamily="34" charset="-122"/>
                <a:cs typeface="Arial Narrow Regular" pitchFamily="34" charset="-120"/>
              </a:rPr>
              <a:t>malesuada</a:t>
            </a:r>
            <a:r>
              <a:rPr lang="en-US" sz="2500" dirty="0">
                <a:solidFill>
                  <a:srgbClr val="00305D"/>
                </a:solidFill>
                <a:latin typeface="Arial Narrow Regular" pitchFamily="34" charset="0"/>
                <a:ea typeface="Arial Narrow Regular" pitchFamily="34" charset="-122"/>
                <a:cs typeface="Arial Narrow Regular" pitchFamily="34" charset="-120"/>
              </a:rPr>
              <a:t> fames ac </a:t>
            </a:r>
            <a:r>
              <a:rPr lang="en-US" sz="2500" dirty="0" err="1">
                <a:solidFill>
                  <a:srgbClr val="00305D"/>
                </a:solidFill>
                <a:latin typeface="Arial Narrow Regular" pitchFamily="34" charset="0"/>
                <a:ea typeface="Arial Narrow Regular" pitchFamily="34" charset="-122"/>
                <a:cs typeface="Arial Narrow Regular" pitchFamily="34" charset="-120"/>
              </a:rPr>
              <a:t>turpis</a:t>
            </a:r>
            <a:r>
              <a:rPr lang="en-US" sz="2500" dirty="0">
                <a:solidFill>
                  <a:srgbClr val="00305D"/>
                </a:solidFill>
                <a:latin typeface="Arial Narrow Regular" pitchFamily="34" charset="0"/>
                <a:ea typeface="Arial Narrow Regular" pitchFamily="34" charset="-122"/>
                <a:cs typeface="Arial Narrow Regular" pitchFamily="34" charset="-120"/>
              </a:rPr>
              <a:t> </a:t>
            </a:r>
            <a:r>
              <a:rPr lang="en-US" sz="2500" dirty="0" err="1">
                <a:solidFill>
                  <a:srgbClr val="00305D"/>
                </a:solidFill>
                <a:latin typeface="Arial Narrow Regular" pitchFamily="34" charset="0"/>
                <a:ea typeface="Arial Narrow Regular" pitchFamily="34" charset="-122"/>
                <a:cs typeface="Arial Narrow Regular" pitchFamily="34" charset="-120"/>
              </a:rPr>
              <a:t>egestas</a:t>
            </a:r>
            <a:r>
              <a:rPr lang="en-US" sz="2500" dirty="0">
                <a:solidFill>
                  <a:srgbClr val="00305D"/>
                </a:solidFill>
                <a:latin typeface="Arial Narrow Regular" pitchFamily="34" charset="0"/>
                <a:ea typeface="Arial Narrow Regular" pitchFamily="34" charset="-122"/>
                <a:cs typeface="Arial Narrow Regular" pitchFamily="34" charset="-120"/>
              </a:rPr>
              <a:t>.</a:t>
            </a:r>
            <a:endParaRPr lang="en-US" sz="2500" dirty="0"/>
          </a:p>
        </p:txBody>
      </p:sp>
      <p:pic>
        <p:nvPicPr>
          <p:cNvPr id="7" name="ESMO-Congress-2025-Logo">
            <a:extLst>
              <a:ext uri="{FF2B5EF4-FFF2-40B4-BE49-F238E27FC236}">
                <a16:creationId xmlns:a16="http://schemas.microsoft.com/office/drawing/2014/main" id="{426D80BE-2426-5E8A-1300-5E59B2A53209}"/>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2846802907"/>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userDrawn="1">
  <p:cSld name="Slide with 2 titles">
    <p:spTree>
      <p:nvGrpSpPr>
        <p:cNvPr id="1" name=""/>
        <p:cNvGrpSpPr/>
        <p:nvPr/>
      </p:nvGrpSpPr>
      <p:grpSpPr>
        <a:xfrm>
          <a:off x="0" y="0"/>
          <a:ext cx="0" cy="0"/>
          <a:chOff x="0" y="0"/>
          <a:chExt cx="0" cy="0"/>
        </a:xfrm>
      </p:grpSpPr>
      <p:pic>
        <p:nvPicPr>
          <p:cNvPr id="3" name="Rectangle 696" descr="preencoded.png">
            <a:extLst>
              <a:ext uri="{FF2B5EF4-FFF2-40B4-BE49-F238E27FC236}">
                <a16:creationId xmlns:a16="http://schemas.microsoft.com/office/drawing/2014/main" id="{DF14D86F-CF4C-2212-8F15-FA3DF9F66F4E}"/>
              </a:ext>
            </a:extLst>
          </p:cNvPr>
          <p:cNvPicPr>
            <a:picLocks noChangeAspect="1"/>
          </p:cNvPicPr>
          <p:nvPr userDrawn="1"/>
        </p:nvPicPr>
        <p:blipFill>
          <a:blip r:embed="rId2"/>
          <a:srcRect/>
          <a:stretch/>
        </p:blipFill>
        <p:spPr>
          <a:xfrm>
            <a:off x="888678" y="2317427"/>
            <a:ext cx="5402594" cy="3694444"/>
          </a:xfrm>
          <a:prstGeom prst="rect">
            <a:avLst/>
          </a:prstGeom>
        </p:spPr>
      </p:pic>
      <p:pic>
        <p:nvPicPr>
          <p:cNvPr id="4" name="Rectangle 698" descr="preencoded.png">
            <a:extLst>
              <a:ext uri="{FF2B5EF4-FFF2-40B4-BE49-F238E27FC236}">
                <a16:creationId xmlns:a16="http://schemas.microsoft.com/office/drawing/2014/main" id="{98111DF9-F839-E3FA-EE82-6C03DB213F4F}"/>
              </a:ext>
            </a:extLst>
          </p:cNvPr>
          <p:cNvPicPr>
            <a:picLocks noChangeAspect="1"/>
          </p:cNvPicPr>
          <p:nvPr userDrawn="1"/>
        </p:nvPicPr>
        <p:blipFill>
          <a:blip r:embed="rId3"/>
          <a:srcRect/>
          <a:stretch/>
        </p:blipFill>
        <p:spPr>
          <a:xfrm>
            <a:off x="6279827" y="2317427"/>
            <a:ext cx="5383545" cy="3694444"/>
          </a:xfrm>
          <a:prstGeom prst="rect">
            <a:avLst/>
          </a:prstGeom>
        </p:spPr>
      </p:pic>
      <p:pic>
        <p:nvPicPr>
          <p:cNvPr id="5" name="Rectangle 95" descr="preencoded.png">
            <a:extLst>
              <a:ext uri="{FF2B5EF4-FFF2-40B4-BE49-F238E27FC236}">
                <a16:creationId xmlns:a16="http://schemas.microsoft.com/office/drawing/2014/main" id="{B4634650-BB1B-8B9D-DA1B-1F11207932D6}"/>
              </a:ext>
            </a:extLst>
          </p:cNvPr>
          <p:cNvPicPr>
            <a:picLocks noChangeAspect="1"/>
          </p:cNvPicPr>
          <p:nvPr userDrawn="1"/>
        </p:nvPicPr>
        <p:blipFill>
          <a:blip r:embed="rId4"/>
          <a:srcRect/>
          <a:stretch/>
        </p:blipFill>
        <p:spPr>
          <a:xfrm>
            <a:off x="10159677" y="6159177"/>
            <a:ext cx="2032323" cy="698823"/>
          </a:xfrm>
          <a:prstGeom prst="rect">
            <a:avLst/>
          </a:prstGeom>
        </p:spPr>
      </p:pic>
      <p:sp>
        <p:nvSpPr>
          <p:cNvPr id="2" name="Espace réservé du texte 8">
            <a:extLst>
              <a:ext uri="{FF2B5EF4-FFF2-40B4-BE49-F238E27FC236}">
                <a16:creationId xmlns:a16="http://schemas.microsoft.com/office/drawing/2014/main" id="{BF606252-868B-CE68-5B32-B65236C96F0F}"/>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054B066B-B56A-AFB3-18F1-B5D77549F213}"/>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8" name="Espace réservé du texte 8">
            <a:extLst>
              <a:ext uri="{FF2B5EF4-FFF2-40B4-BE49-F238E27FC236}">
                <a16:creationId xmlns:a16="http://schemas.microsoft.com/office/drawing/2014/main" id="{BD5FE23C-BC14-53A9-DF44-6E3F6F9CA528}"/>
              </a:ext>
            </a:extLst>
          </p:cNvPr>
          <p:cNvSpPr>
            <a:spLocks noGrp="1"/>
          </p:cNvSpPr>
          <p:nvPr>
            <p:ph type="body" sz="quarter" idx="12" hasCustomPrompt="1"/>
          </p:nvPr>
        </p:nvSpPr>
        <p:spPr>
          <a:xfrm>
            <a:off x="1321469" y="2698171"/>
            <a:ext cx="1902995"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9" name="Espace réservé du texte 8">
            <a:extLst>
              <a:ext uri="{FF2B5EF4-FFF2-40B4-BE49-F238E27FC236}">
                <a16:creationId xmlns:a16="http://schemas.microsoft.com/office/drawing/2014/main" id="{11D318C4-6EE7-1052-E627-DD039C18F7B8}"/>
              </a:ext>
            </a:extLst>
          </p:cNvPr>
          <p:cNvSpPr>
            <a:spLocks noGrp="1"/>
          </p:cNvSpPr>
          <p:nvPr>
            <p:ph type="body" sz="quarter" idx="13" hasCustomPrompt="1"/>
          </p:nvPr>
        </p:nvSpPr>
        <p:spPr>
          <a:xfrm>
            <a:off x="1321468" y="3307771"/>
            <a:ext cx="442160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vulputate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eget</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nunc</a:t>
            </a:r>
            <a:r>
              <a:rPr lang="en-US" sz="2000" dirty="0">
                <a:solidFill>
                  <a:srgbClr val="009BD8"/>
                </a:solidFill>
                <a:latin typeface="Arial Narrow Regular" pitchFamily="34" charset="0"/>
                <a:ea typeface="Arial Narrow Regular" pitchFamily="34" charset="-122"/>
                <a:cs typeface="Arial Narrow Regular" pitchFamily="34" charset="-120"/>
              </a:rPr>
              <a:t>. Morbi </a:t>
            </a:r>
            <a:r>
              <a:rPr lang="en-US" sz="2000" dirty="0" err="1">
                <a:solidFill>
                  <a:srgbClr val="009BD8"/>
                </a:solidFill>
                <a:latin typeface="Arial Narrow Regular" pitchFamily="34" charset="0"/>
                <a:ea typeface="Arial Narrow Regular" pitchFamily="34" charset="-122"/>
                <a:cs typeface="Arial Narrow Regular" pitchFamily="34" charset="-120"/>
              </a:rPr>
              <a:t>faucibus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odio</a:t>
            </a:r>
            <a:r>
              <a:rPr lang="en-US" sz="2000" dirty="0">
                <a:solidFill>
                  <a:srgbClr val="009BD8"/>
                </a:solidFill>
                <a:latin typeface="Arial Narrow Regular" pitchFamily="34" charset="0"/>
                <a:ea typeface="Arial Narrow Regular" pitchFamily="34" charset="-122"/>
                <a:cs typeface="Arial Narrow Regular" pitchFamily="34" charset="-120"/>
              </a:rPr>
              <a:t> non </a:t>
            </a:r>
            <a:r>
              <a:rPr lang="en-US" sz="2000" dirty="0" err="1">
                <a:solidFill>
                  <a:srgbClr val="009BD8"/>
                </a:solidFill>
                <a:latin typeface="Arial Narrow Regular" pitchFamily="34" charset="0"/>
                <a:ea typeface="Arial Narrow Regular" pitchFamily="34" charset="-122"/>
                <a:cs typeface="Arial Narrow Regular" pitchFamily="34" charset="-120"/>
              </a:rPr>
              <a:t>orci</a:t>
            </a:r>
            <a:r>
              <a:rPr lang="en-US" sz="2000" dirty="0">
                <a:solidFill>
                  <a:srgbClr val="009BD8"/>
                </a:solidFill>
                <a:latin typeface="Arial Narrow Regular" pitchFamily="34" charset="0"/>
                <a:ea typeface="Arial Narrow Regular" pitchFamily="34" charset="-122"/>
                <a:cs typeface="Arial Narrow Regular" pitchFamily="34" charset="-120"/>
              </a:rPr>
              <a:t> maximus, sed </a:t>
            </a:r>
            <a:r>
              <a:rPr lang="en-US" sz="2000" dirty="0" err="1">
                <a:solidFill>
                  <a:srgbClr val="009BD8"/>
                </a:solidFill>
                <a:latin typeface="Arial Narrow Regular" pitchFamily="34" charset="0"/>
                <a:ea typeface="Arial Narrow Regular" pitchFamily="34" charset="-122"/>
                <a:cs typeface="Arial Narrow Regular" pitchFamily="34" charset="-120"/>
              </a:rPr>
              <a:t>tristique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enim</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sollicitudin</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Pellentesque</a:t>
            </a:r>
            <a:r>
              <a:rPr lang="en-US" sz="2000" dirty="0">
                <a:solidFill>
                  <a:srgbClr val="009BD8"/>
                </a:solidFill>
                <a:latin typeface="Arial Narrow Regular" pitchFamily="34" charset="0"/>
                <a:ea typeface="Arial Narrow Regular" pitchFamily="34" charset="-122"/>
                <a:cs typeface="Arial Narrow Regular" pitchFamily="34" charset="-120"/>
              </a:rPr>
              <a:t> habitant </a:t>
            </a:r>
            <a:r>
              <a:rPr lang="en-US" sz="2000" dirty="0" err="1">
                <a:solidFill>
                  <a:srgbClr val="009BD8"/>
                </a:solidFill>
                <a:latin typeface="Arial Narrow Regular" pitchFamily="34" charset="0"/>
                <a:ea typeface="Arial Narrow Regular" pitchFamily="34" charset="-122"/>
                <a:cs typeface="Arial Narrow Regular" pitchFamily="34" charset="-120"/>
              </a:rPr>
              <a:t>morbi</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tristique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senectus</a:t>
            </a:r>
            <a:r>
              <a:rPr lang="en-US" sz="2000" dirty="0">
                <a:solidFill>
                  <a:srgbClr val="009BD8"/>
                </a:solidFill>
                <a:latin typeface="Arial Narrow Regular" pitchFamily="34" charset="0"/>
                <a:ea typeface="Arial Narrow Regular" pitchFamily="34" charset="-122"/>
                <a:cs typeface="Arial Narrow Regular" pitchFamily="34" charset="-120"/>
              </a:rPr>
              <a:t> et </a:t>
            </a:r>
            <a:r>
              <a:rPr lang="en-US" sz="2000" dirty="0" err="1">
                <a:solidFill>
                  <a:srgbClr val="009BD8"/>
                </a:solidFill>
                <a:latin typeface="Arial Narrow Regular" pitchFamily="34" charset="0"/>
                <a:ea typeface="Arial Narrow Regular" pitchFamily="34" charset="-122"/>
                <a:cs typeface="Arial Narrow Regular" pitchFamily="34" charset="-120"/>
              </a:rPr>
              <a:t>netus</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0" name="Espace réservé du texte 8">
            <a:extLst>
              <a:ext uri="{FF2B5EF4-FFF2-40B4-BE49-F238E27FC236}">
                <a16:creationId xmlns:a16="http://schemas.microsoft.com/office/drawing/2014/main" id="{B4BE9B6C-03F3-B6FE-1199-55861C8F755B}"/>
              </a:ext>
            </a:extLst>
          </p:cNvPr>
          <p:cNvSpPr>
            <a:spLocks noGrp="1"/>
          </p:cNvSpPr>
          <p:nvPr>
            <p:ph type="body" sz="quarter" idx="14" hasCustomPrompt="1"/>
          </p:nvPr>
        </p:nvSpPr>
        <p:spPr>
          <a:xfrm>
            <a:off x="6727658" y="2698171"/>
            <a:ext cx="1902995"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1" name="Espace réservé du texte 8">
            <a:extLst>
              <a:ext uri="{FF2B5EF4-FFF2-40B4-BE49-F238E27FC236}">
                <a16:creationId xmlns:a16="http://schemas.microsoft.com/office/drawing/2014/main" id="{B41D1577-A051-F572-0186-A794D142FD7D}"/>
              </a:ext>
            </a:extLst>
          </p:cNvPr>
          <p:cNvSpPr>
            <a:spLocks noGrp="1"/>
          </p:cNvSpPr>
          <p:nvPr>
            <p:ph type="body" sz="quarter" idx="15" hasCustomPrompt="1"/>
          </p:nvPr>
        </p:nvSpPr>
        <p:spPr>
          <a:xfrm>
            <a:off x="6727658" y="3307771"/>
            <a:ext cx="442160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vulputate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eget</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nunc</a:t>
            </a:r>
            <a:r>
              <a:rPr lang="en-US" sz="2000" dirty="0">
                <a:solidFill>
                  <a:srgbClr val="009BD8"/>
                </a:solidFill>
                <a:latin typeface="Arial Narrow Regular" pitchFamily="34" charset="0"/>
                <a:ea typeface="Arial Narrow Regular" pitchFamily="34" charset="-122"/>
                <a:cs typeface="Arial Narrow Regular" pitchFamily="34" charset="-120"/>
              </a:rPr>
              <a:t>. Morbi </a:t>
            </a:r>
            <a:r>
              <a:rPr lang="en-US" sz="2000" dirty="0" err="1">
                <a:solidFill>
                  <a:srgbClr val="009BD8"/>
                </a:solidFill>
                <a:latin typeface="Arial Narrow Regular" pitchFamily="34" charset="0"/>
                <a:ea typeface="Arial Narrow Regular" pitchFamily="34" charset="-122"/>
                <a:cs typeface="Arial Narrow Regular" pitchFamily="34" charset="-120"/>
              </a:rPr>
              <a:t>faucibus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odio</a:t>
            </a:r>
            <a:r>
              <a:rPr lang="en-US" sz="2000" dirty="0">
                <a:solidFill>
                  <a:srgbClr val="009BD8"/>
                </a:solidFill>
                <a:latin typeface="Arial Narrow Regular" pitchFamily="34" charset="0"/>
                <a:ea typeface="Arial Narrow Regular" pitchFamily="34" charset="-122"/>
                <a:cs typeface="Arial Narrow Regular" pitchFamily="34" charset="-120"/>
              </a:rPr>
              <a:t> non </a:t>
            </a:r>
            <a:r>
              <a:rPr lang="en-US" sz="2000" dirty="0" err="1">
                <a:solidFill>
                  <a:srgbClr val="009BD8"/>
                </a:solidFill>
                <a:latin typeface="Arial Narrow Regular" pitchFamily="34" charset="0"/>
                <a:ea typeface="Arial Narrow Regular" pitchFamily="34" charset="-122"/>
                <a:cs typeface="Arial Narrow Regular" pitchFamily="34" charset="-120"/>
              </a:rPr>
              <a:t>orci</a:t>
            </a:r>
            <a:r>
              <a:rPr lang="en-US" sz="2000" dirty="0">
                <a:solidFill>
                  <a:srgbClr val="009BD8"/>
                </a:solidFill>
                <a:latin typeface="Arial Narrow Regular" pitchFamily="34" charset="0"/>
                <a:ea typeface="Arial Narrow Regular" pitchFamily="34" charset="-122"/>
                <a:cs typeface="Arial Narrow Regular" pitchFamily="34" charset="-120"/>
              </a:rPr>
              <a:t> maximus, sed </a:t>
            </a:r>
            <a:r>
              <a:rPr lang="en-US" sz="2000" dirty="0" err="1">
                <a:solidFill>
                  <a:srgbClr val="009BD8"/>
                </a:solidFill>
                <a:latin typeface="Arial Narrow Regular" pitchFamily="34" charset="0"/>
                <a:ea typeface="Arial Narrow Regular" pitchFamily="34" charset="-122"/>
                <a:cs typeface="Arial Narrow Regular" pitchFamily="34" charset="-120"/>
              </a:rPr>
              <a:t>tristique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enim</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sollicitudin</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Pellentesque</a:t>
            </a:r>
            <a:r>
              <a:rPr lang="en-US" sz="2000" dirty="0">
                <a:solidFill>
                  <a:srgbClr val="009BD8"/>
                </a:solidFill>
                <a:latin typeface="Arial Narrow Regular" pitchFamily="34" charset="0"/>
                <a:ea typeface="Arial Narrow Regular" pitchFamily="34" charset="-122"/>
                <a:cs typeface="Arial Narrow Regular" pitchFamily="34" charset="-120"/>
              </a:rPr>
              <a:t> habitant </a:t>
            </a:r>
            <a:r>
              <a:rPr lang="en-US" sz="2000" dirty="0" err="1">
                <a:solidFill>
                  <a:srgbClr val="009BD8"/>
                </a:solidFill>
                <a:latin typeface="Arial Narrow Regular" pitchFamily="34" charset="0"/>
                <a:ea typeface="Arial Narrow Regular" pitchFamily="34" charset="-122"/>
                <a:cs typeface="Arial Narrow Regular" pitchFamily="34" charset="-120"/>
              </a:rPr>
              <a:t>morbi</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tristique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senectus</a:t>
            </a:r>
            <a:r>
              <a:rPr lang="en-US" sz="2000" dirty="0">
                <a:solidFill>
                  <a:srgbClr val="009BD8"/>
                </a:solidFill>
                <a:latin typeface="Arial Narrow Regular" pitchFamily="34" charset="0"/>
                <a:ea typeface="Arial Narrow Regular" pitchFamily="34" charset="-122"/>
                <a:cs typeface="Arial Narrow Regular" pitchFamily="34" charset="-120"/>
              </a:rPr>
              <a:t> et </a:t>
            </a:r>
            <a:r>
              <a:rPr lang="en-US" sz="2000" dirty="0" err="1">
                <a:solidFill>
                  <a:srgbClr val="009BD8"/>
                </a:solidFill>
                <a:latin typeface="Arial Narrow Regular" pitchFamily="34" charset="0"/>
                <a:ea typeface="Arial Narrow Regular" pitchFamily="34" charset="-122"/>
                <a:cs typeface="Arial Narrow Regular" pitchFamily="34" charset="-120"/>
              </a:rPr>
              <a:t>netus</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pic>
        <p:nvPicPr>
          <p:cNvPr id="12" name="ESMO-Congress-2025-Logo">
            <a:extLst>
              <a:ext uri="{FF2B5EF4-FFF2-40B4-BE49-F238E27FC236}">
                <a16:creationId xmlns:a16="http://schemas.microsoft.com/office/drawing/2014/main" id="{A302C231-0F1C-66CD-2102-72289C22504B}"/>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483429647"/>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userDrawn="1">
  <p:cSld name="Slide with 3 titles">
    <p:spTree>
      <p:nvGrpSpPr>
        <p:cNvPr id="1" name=""/>
        <p:cNvGrpSpPr/>
        <p:nvPr/>
      </p:nvGrpSpPr>
      <p:grpSpPr>
        <a:xfrm>
          <a:off x="0" y="0"/>
          <a:ext cx="0" cy="0"/>
          <a:chOff x="0" y="0"/>
          <a:chExt cx="0" cy="0"/>
        </a:xfrm>
      </p:grpSpPr>
      <p:pic>
        <p:nvPicPr>
          <p:cNvPr id="5" name="Rectangle 95" descr="preencoded.png">
            <a:extLst>
              <a:ext uri="{FF2B5EF4-FFF2-40B4-BE49-F238E27FC236}">
                <a16:creationId xmlns:a16="http://schemas.microsoft.com/office/drawing/2014/main" id="{B4634650-BB1B-8B9D-DA1B-1F11207932D6}"/>
              </a:ext>
            </a:extLst>
          </p:cNvPr>
          <p:cNvPicPr>
            <a:picLocks noChangeAspect="1"/>
          </p:cNvPicPr>
          <p:nvPr userDrawn="1"/>
        </p:nvPicPr>
        <p:blipFill>
          <a:blip r:embed="rId2"/>
          <a:srcRect/>
          <a:stretch/>
        </p:blipFill>
        <p:spPr>
          <a:xfrm>
            <a:off x="10159677" y="6159177"/>
            <a:ext cx="2032323" cy="698823"/>
          </a:xfrm>
          <a:prstGeom prst="rect">
            <a:avLst/>
          </a:prstGeom>
        </p:spPr>
      </p:pic>
      <p:pic>
        <p:nvPicPr>
          <p:cNvPr id="2" name="Rectangle 696" descr="preencoded.png">
            <a:extLst>
              <a:ext uri="{FF2B5EF4-FFF2-40B4-BE49-F238E27FC236}">
                <a16:creationId xmlns:a16="http://schemas.microsoft.com/office/drawing/2014/main" id="{14E6B72B-41A5-ACA3-75ED-67B4B2ACAFFC}"/>
              </a:ext>
            </a:extLst>
          </p:cNvPr>
          <p:cNvPicPr>
            <a:picLocks noChangeAspect="1"/>
          </p:cNvPicPr>
          <p:nvPr userDrawn="1"/>
        </p:nvPicPr>
        <p:blipFill>
          <a:blip r:embed="rId3"/>
          <a:srcRect/>
          <a:stretch/>
        </p:blipFill>
        <p:spPr>
          <a:xfrm>
            <a:off x="888677" y="2317427"/>
            <a:ext cx="3599195" cy="3694444"/>
          </a:xfrm>
          <a:prstGeom prst="rect">
            <a:avLst/>
          </a:prstGeom>
        </p:spPr>
      </p:pic>
      <p:pic>
        <p:nvPicPr>
          <p:cNvPr id="7" name="Rectangle 698" descr="preencoded.png">
            <a:extLst>
              <a:ext uri="{FF2B5EF4-FFF2-40B4-BE49-F238E27FC236}">
                <a16:creationId xmlns:a16="http://schemas.microsoft.com/office/drawing/2014/main" id="{B79581A2-B761-A943-2B40-DC38F9740B03}"/>
              </a:ext>
            </a:extLst>
          </p:cNvPr>
          <p:cNvPicPr>
            <a:picLocks noChangeAspect="1"/>
          </p:cNvPicPr>
          <p:nvPr userDrawn="1"/>
        </p:nvPicPr>
        <p:blipFill>
          <a:blip r:embed="rId3"/>
          <a:srcRect/>
          <a:stretch/>
        </p:blipFill>
        <p:spPr>
          <a:xfrm>
            <a:off x="4476427" y="2317427"/>
            <a:ext cx="3599195" cy="3694444"/>
          </a:xfrm>
          <a:prstGeom prst="rect">
            <a:avLst/>
          </a:prstGeom>
        </p:spPr>
      </p:pic>
      <p:pic>
        <p:nvPicPr>
          <p:cNvPr id="8" name="Rectangle 699" descr="preencoded.png">
            <a:extLst>
              <a:ext uri="{FF2B5EF4-FFF2-40B4-BE49-F238E27FC236}">
                <a16:creationId xmlns:a16="http://schemas.microsoft.com/office/drawing/2014/main" id="{001EAF8E-C646-7362-ADB3-420721B61CE8}"/>
              </a:ext>
            </a:extLst>
          </p:cNvPr>
          <p:cNvPicPr>
            <a:picLocks noChangeAspect="1"/>
          </p:cNvPicPr>
          <p:nvPr userDrawn="1"/>
        </p:nvPicPr>
        <p:blipFill>
          <a:blip r:embed="rId3"/>
          <a:srcRect/>
          <a:stretch/>
        </p:blipFill>
        <p:spPr>
          <a:xfrm>
            <a:off x="8064177" y="2317427"/>
            <a:ext cx="3599195" cy="3694444"/>
          </a:xfrm>
          <a:prstGeom prst="rect">
            <a:avLst/>
          </a:prstGeom>
        </p:spPr>
      </p:pic>
      <p:sp>
        <p:nvSpPr>
          <p:cNvPr id="3" name="Espace réservé du texte 8">
            <a:extLst>
              <a:ext uri="{FF2B5EF4-FFF2-40B4-BE49-F238E27FC236}">
                <a16:creationId xmlns:a16="http://schemas.microsoft.com/office/drawing/2014/main" id="{F5BD7170-E0D6-AB2A-1371-E5D5AD4AF110}"/>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4" name="Espace réservé du texte 8">
            <a:extLst>
              <a:ext uri="{FF2B5EF4-FFF2-40B4-BE49-F238E27FC236}">
                <a16:creationId xmlns:a16="http://schemas.microsoft.com/office/drawing/2014/main" id="{A79E7DB9-CB4C-F321-B9B7-DFA2A00B8054}"/>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9" name="Espace réservé du texte 8">
            <a:extLst>
              <a:ext uri="{FF2B5EF4-FFF2-40B4-BE49-F238E27FC236}">
                <a16:creationId xmlns:a16="http://schemas.microsoft.com/office/drawing/2014/main" id="{5F76EBC8-D8B1-3665-1251-D06237BD94F0}"/>
              </a:ext>
            </a:extLst>
          </p:cNvPr>
          <p:cNvSpPr>
            <a:spLocks noGrp="1"/>
          </p:cNvSpPr>
          <p:nvPr>
            <p:ph type="body" sz="quarter" idx="12" hasCustomPrompt="1"/>
          </p:nvPr>
        </p:nvSpPr>
        <p:spPr>
          <a:xfrm>
            <a:off x="1321469" y="2698171"/>
            <a:ext cx="1902995"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0" name="Espace réservé du texte 8">
            <a:extLst>
              <a:ext uri="{FF2B5EF4-FFF2-40B4-BE49-F238E27FC236}">
                <a16:creationId xmlns:a16="http://schemas.microsoft.com/office/drawing/2014/main" id="{A18D318C-3264-5392-02D7-5A8E12855152}"/>
              </a:ext>
            </a:extLst>
          </p:cNvPr>
          <p:cNvSpPr>
            <a:spLocks noGrp="1"/>
          </p:cNvSpPr>
          <p:nvPr>
            <p:ph type="body" sz="quarter" idx="13" hasCustomPrompt="1"/>
          </p:nvPr>
        </p:nvSpPr>
        <p:spPr>
          <a:xfrm>
            <a:off x="1321469" y="3307771"/>
            <a:ext cx="2721143"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vulputate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eget</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nunc</a:t>
            </a:r>
            <a:r>
              <a:rPr lang="en-US" sz="2000" dirty="0">
                <a:solidFill>
                  <a:srgbClr val="009BD8"/>
                </a:solidFill>
                <a:latin typeface="Arial Narrow Regular" pitchFamily="34" charset="0"/>
                <a:ea typeface="Arial Narrow Regular" pitchFamily="34" charset="-122"/>
                <a:cs typeface="Arial Narrow Regular" pitchFamily="34" charset="-120"/>
              </a:rPr>
              <a:t> areas </a:t>
            </a:r>
            <a:r>
              <a:rPr lang="en-US" sz="2000" dirty="0" err="1">
                <a:solidFill>
                  <a:srgbClr val="009BD8"/>
                </a:solidFill>
                <a:latin typeface="Arial Narrow Regular" pitchFamily="34" charset="0"/>
                <a:ea typeface="Arial Narrow Regular" pitchFamily="34" charset="-122"/>
                <a:cs typeface="Arial Narrow Regular" pitchFamily="34" charset="-120"/>
              </a:rPr>
              <a:t>tumic</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1" name="Espace réservé du texte 8">
            <a:extLst>
              <a:ext uri="{FF2B5EF4-FFF2-40B4-BE49-F238E27FC236}">
                <a16:creationId xmlns:a16="http://schemas.microsoft.com/office/drawing/2014/main" id="{58B89A95-73C8-A723-3AD0-DF20ACFE17FA}"/>
              </a:ext>
            </a:extLst>
          </p:cNvPr>
          <p:cNvSpPr>
            <a:spLocks noGrp="1"/>
          </p:cNvSpPr>
          <p:nvPr>
            <p:ph type="body" sz="quarter" idx="14" hasCustomPrompt="1"/>
          </p:nvPr>
        </p:nvSpPr>
        <p:spPr>
          <a:xfrm>
            <a:off x="4915453" y="2698171"/>
            <a:ext cx="1902995"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2" name="Espace réservé du texte 8">
            <a:extLst>
              <a:ext uri="{FF2B5EF4-FFF2-40B4-BE49-F238E27FC236}">
                <a16:creationId xmlns:a16="http://schemas.microsoft.com/office/drawing/2014/main" id="{745901CD-7EC0-F656-8D54-96C2E2656EF5}"/>
              </a:ext>
            </a:extLst>
          </p:cNvPr>
          <p:cNvSpPr>
            <a:spLocks noGrp="1"/>
          </p:cNvSpPr>
          <p:nvPr>
            <p:ph type="body" sz="quarter" idx="15" hasCustomPrompt="1"/>
          </p:nvPr>
        </p:nvSpPr>
        <p:spPr>
          <a:xfrm>
            <a:off x="4915453" y="3307771"/>
            <a:ext cx="2721143"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vulputate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eget</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nunc</a:t>
            </a:r>
            <a:r>
              <a:rPr lang="en-US" sz="2000" dirty="0">
                <a:solidFill>
                  <a:srgbClr val="009BD8"/>
                </a:solidFill>
                <a:latin typeface="Arial Narrow Regular" pitchFamily="34" charset="0"/>
                <a:ea typeface="Arial Narrow Regular" pitchFamily="34" charset="-122"/>
                <a:cs typeface="Arial Narrow Regular" pitchFamily="34" charset="-120"/>
              </a:rPr>
              <a:t> areas </a:t>
            </a:r>
            <a:r>
              <a:rPr lang="en-US" sz="2000" dirty="0" err="1">
                <a:solidFill>
                  <a:srgbClr val="009BD8"/>
                </a:solidFill>
                <a:latin typeface="Arial Narrow Regular" pitchFamily="34" charset="0"/>
                <a:ea typeface="Arial Narrow Regular" pitchFamily="34" charset="-122"/>
                <a:cs typeface="Arial Narrow Regular" pitchFamily="34" charset="-120"/>
              </a:rPr>
              <a:t>tumic</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3" name="Espace réservé du texte 8">
            <a:extLst>
              <a:ext uri="{FF2B5EF4-FFF2-40B4-BE49-F238E27FC236}">
                <a16:creationId xmlns:a16="http://schemas.microsoft.com/office/drawing/2014/main" id="{0D67EBCA-E2E2-1072-C9D3-FC8101F9B6C3}"/>
              </a:ext>
            </a:extLst>
          </p:cNvPr>
          <p:cNvSpPr>
            <a:spLocks noGrp="1"/>
          </p:cNvSpPr>
          <p:nvPr>
            <p:ph type="body" sz="quarter" idx="16" hasCustomPrompt="1"/>
          </p:nvPr>
        </p:nvSpPr>
        <p:spPr>
          <a:xfrm>
            <a:off x="8508884" y="2698171"/>
            <a:ext cx="1902995"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4" name="Espace réservé du texte 8">
            <a:extLst>
              <a:ext uri="{FF2B5EF4-FFF2-40B4-BE49-F238E27FC236}">
                <a16:creationId xmlns:a16="http://schemas.microsoft.com/office/drawing/2014/main" id="{167A914C-0686-8C6C-6D3E-DC7DE4E742C7}"/>
              </a:ext>
            </a:extLst>
          </p:cNvPr>
          <p:cNvSpPr>
            <a:spLocks noGrp="1"/>
          </p:cNvSpPr>
          <p:nvPr>
            <p:ph type="body" sz="quarter" idx="17" hasCustomPrompt="1"/>
          </p:nvPr>
        </p:nvSpPr>
        <p:spPr>
          <a:xfrm>
            <a:off x="8508884" y="3307771"/>
            <a:ext cx="2721143"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vulputate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eget</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nunc</a:t>
            </a:r>
            <a:r>
              <a:rPr lang="en-US" sz="2000" dirty="0">
                <a:solidFill>
                  <a:srgbClr val="009BD8"/>
                </a:solidFill>
                <a:latin typeface="Arial Narrow Regular" pitchFamily="34" charset="0"/>
                <a:ea typeface="Arial Narrow Regular" pitchFamily="34" charset="-122"/>
                <a:cs typeface="Arial Narrow Regular" pitchFamily="34" charset="-120"/>
              </a:rPr>
              <a:t> areas </a:t>
            </a:r>
            <a:r>
              <a:rPr lang="en-US" sz="2000" dirty="0" err="1">
                <a:solidFill>
                  <a:srgbClr val="009BD8"/>
                </a:solidFill>
                <a:latin typeface="Arial Narrow Regular" pitchFamily="34" charset="0"/>
                <a:ea typeface="Arial Narrow Regular" pitchFamily="34" charset="-122"/>
                <a:cs typeface="Arial Narrow Regular" pitchFamily="34" charset="-120"/>
              </a:rPr>
              <a:t>tumic</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pic>
        <p:nvPicPr>
          <p:cNvPr id="15" name="ESMO-Congress-2025-Logo">
            <a:extLst>
              <a:ext uri="{FF2B5EF4-FFF2-40B4-BE49-F238E27FC236}">
                <a16:creationId xmlns:a16="http://schemas.microsoft.com/office/drawing/2014/main" id="{9EEAC0BC-EBC3-E7FA-A063-EBB9CBD4D106}"/>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247669031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preserve="1" userDrawn="1">
  <p:cSld name="Slide with 4 titles">
    <p:spTree>
      <p:nvGrpSpPr>
        <p:cNvPr id="1" name=""/>
        <p:cNvGrpSpPr/>
        <p:nvPr/>
      </p:nvGrpSpPr>
      <p:grpSpPr>
        <a:xfrm>
          <a:off x="0" y="0"/>
          <a:ext cx="0" cy="0"/>
          <a:chOff x="0" y="0"/>
          <a:chExt cx="0" cy="0"/>
        </a:xfrm>
      </p:grpSpPr>
      <p:pic>
        <p:nvPicPr>
          <p:cNvPr id="5" name="Rectangle 95" descr="preencoded.png">
            <a:extLst>
              <a:ext uri="{FF2B5EF4-FFF2-40B4-BE49-F238E27FC236}">
                <a16:creationId xmlns:a16="http://schemas.microsoft.com/office/drawing/2014/main" id="{B4634650-BB1B-8B9D-DA1B-1F11207932D6}"/>
              </a:ext>
            </a:extLst>
          </p:cNvPr>
          <p:cNvPicPr>
            <a:picLocks noChangeAspect="1"/>
          </p:cNvPicPr>
          <p:nvPr userDrawn="1"/>
        </p:nvPicPr>
        <p:blipFill>
          <a:blip r:embed="rId2"/>
          <a:srcRect/>
          <a:stretch/>
        </p:blipFill>
        <p:spPr>
          <a:xfrm>
            <a:off x="10159677" y="6159177"/>
            <a:ext cx="2032323" cy="698823"/>
          </a:xfrm>
          <a:prstGeom prst="rect">
            <a:avLst/>
          </a:prstGeom>
        </p:spPr>
      </p:pic>
      <p:pic>
        <p:nvPicPr>
          <p:cNvPr id="3" name="Rectangle 696" descr="preencoded.png">
            <a:extLst>
              <a:ext uri="{FF2B5EF4-FFF2-40B4-BE49-F238E27FC236}">
                <a16:creationId xmlns:a16="http://schemas.microsoft.com/office/drawing/2014/main" id="{35713A3E-8338-3832-D2F8-99162E93AC10}"/>
              </a:ext>
            </a:extLst>
          </p:cNvPr>
          <p:cNvPicPr>
            <a:picLocks noChangeAspect="1"/>
          </p:cNvPicPr>
          <p:nvPr userDrawn="1"/>
        </p:nvPicPr>
        <p:blipFill>
          <a:blip r:embed="rId3"/>
          <a:srcRect/>
          <a:stretch/>
        </p:blipFill>
        <p:spPr>
          <a:xfrm>
            <a:off x="888677" y="2317427"/>
            <a:ext cx="2703845" cy="3694444"/>
          </a:xfrm>
          <a:prstGeom prst="rect">
            <a:avLst/>
          </a:prstGeom>
        </p:spPr>
      </p:pic>
      <p:pic>
        <p:nvPicPr>
          <p:cNvPr id="4" name="Rectangle 698" descr="preencoded.png">
            <a:extLst>
              <a:ext uri="{FF2B5EF4-FFF2-40B4-BE49-F238E27FC236}">
                <a16:creationId xmlns:a16="http://schemas.microsoft.com/office/drawing/2014/main" id="{A3201612-0137-CFE5-ACD0-F6D3A7B9CF3B}"/>
              </a:ext>
            </a:extLst>
          </p:cNvPr>
          <p:cNvPicPr>
            <a:picLocks noChangeAspect="1"/>
          </p:cNvPicPr>
          <p:nvPr userDrawn="1"/>
        </p:nvPicPr>
        <p:blipFill>
          <a:blip r:embed="rId4"/>
          <a:srcRect/>
          <a:stretch/>
        </p:blipFill>
        <p:spPr>
          <a:xfrm>
            <a:off x="3581077" y="2317427"/>
            <a:ext cx="2697495" cy="3694444"/>
          </a:xfrm>
          <a:prstGeom prst="rect">
            <a:avLst/>
          </a:prstGeom>
        </p:spPr>
      </p:pic>
      <p:pic>
        <p:nvPicPr>
          <p:cNvPr id="9" name="Rectangle 699" descr="preencoded.png">
            <a:extLst>
              <a:ext uri="{FF2B5EF4-FFF2-40B4-BE49-F238E27FC236}">
                <a16:creationId xmlns:a16="http://schemas.microsoft.com/office/drawing/2014/main" id="{6FFD498A-5450-B8A0-7B06-62632DB1A6C4}"/>
              </a:ext>
            </a:extLst>
          </p:cNvPr>
          <p:cNvPicPr>
            <a:picLocks noChangeAspect="1"/>
          </p:cNvPicPr>
          <p:nvPr userDrawn="1"/>
        </p:nvPicPr>
        <p:blipFill>
          <a:blip r:embed="rId3"/>
          <a:srcRect/>
          <a:stretch/>
        </p:blipFill>
        <p:spPr>
          <a:xfrm>
            <a:off x="6267127" y="2317427"/>
            <a:ext cx="2703845" cy="3694444"/>
          </a:xfrm>
          <a:prstGeom prst="rect">
            <a:avLst/>
          </a:prstGeom>
        </p:spPr>
      </p:pic>
      <p:pic>
        <p:nvPicPr>
          <p:cNvPr id="10" name="Rectangle 700" descr="preencoded.png">
            <a:extLst>
              <a:ext uri="{FF2B5EF4-FFF2-40B4-BE49-F238E27FC236}">
                <a16:creationId xmlns:a16="http://schemas.microsoft.com/office/drawing/2014/main" id="{66BC347A-CC7A-4F11-253E-B1BE3FE44C1B}"/>
              </a:ext>
            </a:extLst>
          </p:cNvPr>
          <p:cNvPicPr>
            <a:picLocks noChangeAspect="1"/>
          </p:cNvPicPr>
          <p:nvPr userDrawn="1"/>
        </p:nvPicPr>
        <p:blipFill>
          <a:blip r:embed="rId3"/>
          <a:srcRect/>
          <a:stretch/>
        </p:blipFill>
        <p:spPr>
          <a:xfrm>
            <a:off x="8959527" y="2317427"/>
            <a:ext cx="2703844" cy="3694444"/>
          </a:xfrm>
          <a:prstGeom prst="rect">
            <a:avLst/>
          </a:prstGeom>
        </p:spPr>
      </p:pic>
      <p:sp>
        <p:nvSpPr>
          <p:cNvPr id="2" name="Espace réservé du texte 8">
            <a:extLst>
              <a:ext uri="{FF2B5EF4-FFF2-40B4-BE49-F238E27FC236}">
                <a16:creationId xmlns:a16="http://schemas.microsoft.com/office/drawing/2014/main" id="{7429F68F-5D14-F26F-E264-41722264B295}"/>
              </a:ext>
            </a:extLst>
          </p:cNvPr>
          <p:cNvSpPr>
            <a:spLocks noGrp="1"/>
          </p:cNvSpPr>
          <p:nvPr>
            <p:ph type="body" sz="quarter" idx="10" hasCustomPrompt="1"/>
          </p:nvPr>
        </p:nvSpPr>
        <p:spPr>
          <a:xfrm>
            <a:off x="952500" y="868636"/>
            <a:ext cx="7835900"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TITLE OF THE SLIDE</a:t>
            </a:r>
          </a:p>
        </p:txBody>
      </p:sp>
      <p:sp>
        <p:nvSpPr>
          <p:cNvPr id="7" name="Espace réservé du texte 8">
            <a:extLst>
              <a:ext uri="{FF2B5EF4-FFF2-40B4-BE49-F238E27FC236}">
                <a16:creationId xmlns:a16="http://schemas.microsoft.com/office/drawing/2014/main" id="{E730DA00-F28D-CA62-589B-76B0A7E185E9}"/>
              </a:ext>
            </a:extLst>
          </p:cNvPr>
          <p:cNvSpPr>
            <a:spLocks noGrp="1"/>
          </p:cNvSpPr>
          <p:nvPr>
            <p:ph type="body" sz="quarter" idx="11" hasCustomPrompt="1"/>
          </p:nvPr>
        </p:nvSpPr>
        <p:spPr>
          <a:xfrm>
            <a:off x="952500" y="1710163"/>
            <a:ext cx="7835900" cy="448805"/>
          </a:xfrm>
          <a:prstGeom prst="rect">
            <a:avLst/>
          </a:prstGeom>
        </p:spPr>
        <p:txBody>
          <a:bodyPr/>
          <a:lstStyle>
            <a:lvl1pPr marL="0" indent="0">
              <a:buNone/>
              <a:defRPr sz="2500" b="1" i="0">
                <a:solidFill>
                  <a:srgbClr val="00305D"/>
                </a:solidFill>
                <a:latin typeface="Arial Narrow" panose="020B0604020202020204" pitchFamily="34" charset="0"/>
                <a:cs typeface="Arial Narrow" panose="020B0604020202020204" pitchFamily="34" charset="0"/>
              </a:defRPr>
            </a:lvl1pPr>
          </a:lstStyle>
          <a:p>
            <a:pPr lvl="0"/>
            <a:r>
              <a:rPr lang="fr-FR" dirty="0" err="1"/>
              <a:t>Subtitle</a:t>
            </a:r>
            <a:endParaRPr lang="fr-FR" dirty="0"/>
          </a:p>
        </p:txBody>
      </p:sp>
      <p:sp>
        <p:nvSpPr>
          <p:cNvPr id="8" name="Espace réservé du texte 8">
            <a:extLst>
              <a:ext uri="{FF2B5EF4-FFF2-40B4-BE49-F238E27FC236}">
                <a16:creationId xmlns:a16="http://schemas.microsoft.com/office/drawing/2014/main" id="{29C841EF-6902-42A8-9474-88940F6D2F91}"/>
              </a:ext>
            </a:extLst>
          </p:cNvPr>
          <p:cNvSpPr>
            <a:spLocks noGrp="1"/>
          </p:cNvSpPr>
          <p:nvPr>
            <p:ph type="body" sz="quarter" idx="12" hasCustomPrompt="1"/>
          </p:nvPr>
        </p:nvSpPr>
        <p:spPr>
          <a:xfrm>
            <a:off x="1321469" y="2698171"/>
            <a:ext cx="1838827"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1" name="Espace réservé du texte 8">
            <a:extLst>
              <a:ext uri="{FF2B5EF4-FFF2-40B4-BE49-F238E27FC236}">
                <a16:creationId xmlns:a16="http://schemas.microsoft.com/office/drawing/2014/main" id="{B4FA4380-5E2D-D97A-A737-872CE698C890}"/>
              </a:ext>
            </a:extLst>
          </p:cNvPr>
          <p:cNvSpPr>
            <a:spLocks noGrp="1"/>
          </p:cNvSpPr>
          <p:nvPr>
            <p:ph type="body" sz="quarter" idx="13" hasCustomPrompt="1"/>
          </p:nvPr>
        </p:nvSpPr>
        <p:spPr>
          <a:xfrm>
            <a:off x="1321469" y="3307771"/>
            <a:ext cx="183882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2" name="Espace réservé du texte 8">
            <a:extLst>
              <a:ext uri="{FF2B5EF4-FFF2-40B4-BE49-F238E27FC236}">
                <a16:creationId xmlns:a16="http://schemas.microsoft.com/office/drawing/2014/main" id="{0A81B651-0B1D-C3BC-943B-3927A1FA9AD8}"/>
              </a:ext>
            </a:extLst>
          </p:cNvPr>
          <p:cNvSpPr>
            <a:spLocks noGrp="1"/>
          </p:cNvSpPr>
          <p:nvPr>
            <p:ph type="body" sz="quarter" idx="14" hasCustomPrompt="1"/>
          </p:nvPr>
        </p:nvSpPr>
        <p:spPr>
          <a:xfrm>
            <a:off x="3996073" y="2698171"/>
            <a:ext cx="1838827"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3" name="Espace réservé du texte 8">
            <a:extLst>
              <a:ext uri="{FF2B5EF4-FFF2-40B4-BE49-F238E27FC236}">
                <a16:creationId xmlns:a16="http://schemas.microsoft.com/office/drawing/2014/main" id="{7730E9FB-607C-5BFF-E026-40BBC8F3E36A}"/>
              </a:ext>
            </a:extLst>
          </p:cNvPr>
          <p:cNvSpPr>
            <a:spLocks noGrp="1"/>
          </p:cNvSpPr>
          <p:nvPr>
            <p:ph type="body" sz="quarter" idx="15" hasCustomPrompt="1"/>
          </p:nvPr>
        </p:nvSpPr>
        <p:spPr>
          <a:xfrm>
            <a:off x="3996074" y="3307771"/>
            <a:ext cx="183882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4" name="Espace réservé du texte 8">
            <a:extLst>
              <a:ext uri="{FF2B5EF4-FFF2-40B4-BE49-F238E27FC236}">
                <a16:creationId xmlns:a16="http://schemas.microsoft.com/office/drawing/2014/main" id="{F7922C18-2CE3-94EA-C21D-1F59DFAB1FAB}"/>
              </a:ext>
            </a:extLst>
          </p:cNvPr>
          <p:cNvSpPr>
            <a:spLocks noGrp="1"/>
          </p:cNvSpPr>
          <p:nvPr>
            <p:ph type="body" sz="quarter" idx="16" hasCustomPrompt="1"/>
          </p:nvPr>
        </p:nvSpPr>
        <p:spPr>
          <a:xfrm>
            <a:off x="6691147" y="2698171"/>
            <a:ext cx="1838827"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5" name="Espace réservé du texte 8">
            <a:extLst>
              <a:ext uri="{FF2B5EF4-FFF2-40B4-BE49-F238E27FC236}">
                <a16:creationId xmlns:a16="http://schemas.microsoft.com/office/drawing/2014/main" id="{75304295-2F8E-3C8B-BF1C-2648FA2948BD}"/>
              </a:ext>
            </a:extLst>
          </p:cNvPr>
          <p:cNvSpPr>
            <a:spLocks noGrp="1"/>
          </p:cNvSpPr>
          <p:nvPr>
            <p:ph type="body" sz="quarter" idx="17" hasCustomPrompt="1"/>
          </p:nvPr>
        </p:nvSpPr>
        <p:spPr>
          <a:xfrm>
            <a:off x="6691148" y="3307771"/>
            <a:ext cx="183882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sp>
        <p:nvSpPr>
          <p:cNvPr id="16" name="Espace réservé du texte 8">
            <a:extLst>
              <a:ext uri="{FF2B5EF4-FFF2-40B4-BE49-F238E27FC236}">
                <a16:creationId xmlns:a16="http://schemas.microsoft.com/office/drawing/2014/main" id="{FDB96866-3D0D-C941-5662-2100B0746877}"/>
              </a:ext>
            </a:extLst>
          </p:cNvPr>
          <p:cNvSpPr>
            <a:spLocks noGrp="1"/>
          </p:cNvSpPr>
          <p:nvPr>
            <p:ph type="body" sz="quarter" idx="18" hasCustomPrompt="1"/>
          </p:nvPr>
        </p:nvSpPr>
        <p:spPr>
          <a:xfrm>
            <a:off x="9402263" y="2698171"/>
            <a:ext cx="1838827" cy="365872"/>
          </a:xfrm>
          <a:prstGeom prst="rect">
            <a:avLst/>
          </a:prstGeom>
        </p:spPr>
        <p:txBody>
          <a:bodyPr/>
          <a:lstStyle>
            <a:lvl1pPr marL="0" indent="0">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b="1" dirty="0">
                <a:solidFill>
                  <a:srgbClr val="009BD8"/>
                </a:solidFill>
                <a:latin typeface="Arial Narrow Bold" pitchFamily="34" charset="0"/>
                <a:ea typeface="Arial Narrow Bold" pitchFamily="34" charset="-122"/>
                <a:cs typeface="Arial Narrow Bold" pitchFamily="34" charset="-120"/>
              </a:rPr>
              <a:t>Highlight title</a:t>
            </a:r>
            <a:endParaRPr lang="fr-FR" dirty="0"/>
          </a:p>
        </p:txBody>
      </p:sp>
      <p:sp>
        <p:nvSpPr>
          <p:cNvPr id="17" name="Espace réservé du texte 8">
            <a:extLst>
              <a:ext uri="{FF2B5EF4-FFF2-40B4-BE49-F238E27FC236}">
                <a16:creationId xmlns:a16="http://schemas.microsoft.com/office/drawing/2014/main" id="{03C926C4-D30D-58F5-1A5E-88174BF5D669}"/>
              </a:ext>
            </a:extLst>
          </p:cNvPr>
          <p:cNvSpPr>
            <a:spLocks noGrp="1"/>
          </p:cNvSpPr>
          <p:nvPr>
            <p:ph type="body" sz="quarter" idx="19" hasCustomPrompt="1"/>
          </p:nvPr>
        </p:nvSpPr>
        <p:spPr>
          <a:xfrm>
            <a:off x="9402264" y="3307771"/>
            <a:ext cx="1838826" cy="2274883"/>
          </a:xfrm>
          <a:prstGeom prst="rect">
            <a:avLst/>
          </a:prstGeom>
        </p:spPr>
        <p:txBody>
          <a:bodyPr/>
          <a:lstStyle>
            <a:lvl1pPr marL="0" indent="0">
              <a:lnSpc>
                <a:spcPts val="2167"/>
              </a:lnSpc>
              <a:spcBef>
                <a:spcPts val="0"/>
              </a:spcBef>
              <a:buNone/>
              <a:defRPr sz="2000" b="0" i="0">
                <a:solidFill>
                  <a:srgbClr val="009BD9"/>
                </a:solidFill>
                <a:latin typeface="Arial Narrow" panose="020B0604020202020204" pitchFamily="34" charset="0"/>
                <a:cs typeface="Arial Narrow" panose="020B0604020202020204" pitchFamily="34" charset="0"/>
              </a:defRPr>
            </a:lvl1pPr>
          </a:lstStyle>
          <a:p>
            <a:pPr lvl="0"/>
            <a:r>
              <a:rPr lang="en-US" sz="2000" dirty="0">
                <a:solidFill>
                  <a:srgbClr val="009BD8"/>
                </a:solidFill>
                <a:latin typeface="Arial Narrow Regular" pitchFamily="34" charset="0"/>
                <a:ea typeface="Arial Narrow Regular" pitchFamily="34" charset="-122"/>
                <a:cs typeface="Arial Narrow Regular" pitchFamily="34" charset="-120"/>
              </a:rPr>
              <a:t>In </a:t>
            </a:r>
            <a:r>
              <a:rPr lang="en-US" sz="2000" dirty="0" err="1">
                <a:solidFill>
                  <a:srgbClr val="009BD8"/>
                </a:solidFill>
                <a:latin typeface="Arial Narrow Regular" pitchFamily="34" charset="0"/>
                <a:ea typeface="Arial Narrow Regular" pitchFamily="34" charset="-122"/>
                <a:cs typeface="Arial Narrow Regular" pitchFamily="34" charset="-120"/>
              </a:rPr>
              <a:t>egestas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ipsum, ac tempus </a:t>
            </a:r>
            <a:r>
              <a:rPr lang="en-US" sz="2000" dirty="0" err="1">
                <a:solidFill>
                  <a:srgbClr val="009BD8"/>
                </a:solidFill>
                <a:latin typeface="Arial Narrow Regular" pitchFamily="34" charset="0"/>
                <a:ea typeface="Arial Narrow Regular" pitchFamily="34" charset="-122"/>
                <a:cs typeface="Arial Narrow Regular" pitchFamily="34" charset="-120"/>
              </a:rPr>
              <a:t>arcu</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porttitor</a:t>
            </a:r>
            <a:r>
              <a:rPr lang="en-US" sz="2000" dirty="0">
                <a:solidFill>
                  <a:srgbClr val="009BD8"/>
                </a:solidFill>
                <a:latin typeface="Arial Narrow Regular" pitchFamily="34" charset="0"/>
                <a:ea typeface="Arial Narrow Regular" pitchFamily="34" charset="-122"/>
                <a:cs typeface="Arial Narrow Regular" pitchFamily="34" charset="-120"/>
              </a:rPr>
              <a:t> sit </a:t>
            </a:r>
            <a:r>
              <a:rPr lang="en-US" sz="2000" dirty="0" err="1">
                <a:solidFill>
                  <a:srgbClr val="009BD8"/>
                </a:solidFill>
                <a:latin typeface="Arial Narrow Regular" pitchFamily="34" charset="0"/>
                <a:ea typeface="Arial Narrow Regular" pitchFamily="34" charset="-122"/>
                <a:cs typeface="Arial Narrow Regular" pitchFamily="34" charset="-120"/>
              </a:rPr>
              <a:t>amet</a:t>
            </a:r>
            <a:r>
              <a:rPr lang="en-US" sz="2000" dirty="0">
                <a:solidFill>
                  <a:srgbClr val="009BD8"/>
                </a:solidFill>
                <a:latin typeface="Arial Narrow Regular" pitchFamily="34" charset="0"/>
                <a:ea typeface="Arial Narrow Regular" pitchFamily="34" charset="-122"/>
                <a:cs typeface="Arial Narrow Regular" pitchFamily="34" charset="-120"/>
              </a:rPr>
              <a:t>. Cras non </a:t>
            </a:r>
            <a:r>
              <a:rPr lang="en-US" sz="2000" dirty="0" err="1">
                <a:solidFill>
                  <a:srgbClr val="009BD8"/>
                </a:solidFill>
                <a:latin typeface="Arial Narrow Regular" pitchFamily="34" charset="0"/>
                <a:ea typeface="Arial Narrow Regular" pitchFamily="34" charset="-122"/>
                <a:cs typeface="Arial Narrow Regular" pitchFamily="34" charset="-120"/>
              </a:rPr>
              <a:t>sagittis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felis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Phasellus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mauris</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massa</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ultrices</a:t>
            </a:r>
            <a:r>
              <a:rPr lang="en-US" sz="2000" dirty="0">
                <a:solidFill>
                  <a:srgbClr val="009BD8"/>
                </a:solidFill>
                <a:latin typeface="Arial Narrow Regular" pitchFamily="34" charset="0"/>
                <a:ea typeface="Arial Narrow Regular" pitchFamily="34" charset="-122"/>
                <a:cs typeface="Arial Narrow Regular" pitchFamily="34" charset="-120"/>
              </a:rPr>
              <a:t> ac </a:t>
            </a:r>
            <a:r>
              <a:rPr lang="en-US" sz="2000" dirty="0" err="1">
                <a:solidFill>
                  <a:srgbClr val="009BD8"/>
                </a:solidFill>
                <a:latin typeface="Arial Narrow Regular" pitchFamily="34" charset="0"/>
                <a:ea typeface="Arial Narrow Regular" pitchFamily="34" charset="-122"/>
                <a:cs typeface="Arial Narrow Regular" pitchFamily="34" charset="-120"/>
              </a:rPr>
              <a:t>posuere</a:t>
            </a:r>
            <a:r>
              <a:rPr lang="en-US" sz="2000" dirty="0">
                <a:solidFill>
                  <a:srgbClr val="009BD8"/>
                </a:solidFill>
                <a:latin typeface="Arial Narrow Regular" pitchFamily="34" charset="0"/>
                <a:ea typeface="Arial Narrow Regular" pitchFamily="34" charset="-122"/>
                <a:cs typeface="Arial Narrow Regular" pitchFamily="34" charset="-120"/>
              </a:rPr>
              <a:t> </a:t>
            </a:r>
            <a:r>
              <a:rPr lang="en-US" sz="2000" dirty="0" err="1">
                <a:solidFill>
                  <a:srgbClr val="009BD8"/>
                </a:solidFill>
                <a:latin typeface="Arial Narrow Regular" pitchFamily="34" charset="0"/>
                <a:ea typeface="Arial Narrow Regular" pitchFamily="34" charset="-122"/>
                <a:cs typeface="Arial Narrow Regular" pitchFamily="34" charset="-120"/>
              </a:rPr>
              <a:t>acebe</a:t>
            </a:r>
            <a:r>
              <a:rPr lang="en-US" sz="2000" dirty="0">
                <a:solidFill>
                  <a:srgbClr val="009BD8"/>
                </a:solidFill>
                <a:latin typeface="Arial Narrow Regular" pitchFamily="34" charset="0"/>
                <a:ea typeface="Arial Narrow Regular" pitchFamily="34" charset="-122"/>
                <a:cs typeface="Arial Narrow Regular" pitchFamily="34" charset="-120"/>
              </a:rPr>
              <a:t>.</a:t>
            </a:r>
            <a:endParaRPr lang="fr-FR" dirty="0"/>
          </a:p>
        </p:txBody>
      </p:sp>
      <p:pic>
        <p:nvPicPr>
          <p:cNvPr id="18" name="ESMO-Congress-2025-Logo">
            <a:extLst>
              <a:ext uri="{FF2B5EF4-FFF2-40B4-BE49-F238E27FC236}">
                <a16:creationId xmlns:a16="http://schemas.microsoft.com/office/drawing/2014/main" id="{44907A53-3D5B-A58D-BA3A-1B4ADD0A0264}"/>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1655025324"/>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preserve="1" userDrawn="1">
  <p:cSld name="Visual Elements">
    <p:spTree>
      <p:nvGrpSpPr>
        <p:cNvPr id="1" name=""/>
        <p:cNvGrpSpPr/>
        <p:nvPr/>
      </p:nvGrpSpPr>
      <p:grpSpPr>
        <a:xfrm>
          <a:off x="0" y="0"/>
          <a:ext cx="0" cy="0"/>
          <a:chOff x="0" y="0"/>
          <a:chExt cx="0" cy="0"/>
        </a:xfrm>
      </p:grpSpPr>
      <p:sp>
        <p:nvSpPr>
          <p:cNvPr id="2" name="Espace réservé du texte 8">
            <a:extLst>
              <a:ext uri="{FF2B5EF4-FFF2-40B4-BE49-F238E27FC236}">
                <a16:creationId xmlns:a16="http://schemas.microsoft.com/office/drawing/2014/main" id="{B3D7B806-E031-C392-6C31-9E5AC341D196}"/>
              </a:ext>
            </a:extLst>
          </p:cNvPr>
          <p:cNvSpPr>
            <a:spLocks noGrp="1"/>
          </p:cNvSpPr>
          <p:nvPr>
            <p:ph type="body" sz="quarter" idx="10" hasCustomPrompt="1"/>
          </p:nvPr>
        </p:nvSpPr>
        <p:spPr>
          <a:xfrm>
            <a:off x="952500" y="868636"/>
            <a:ext cx="7420756" cy="670052"/>
          </a:xfrm>
          <a:prstGeom prst="rect">
            <a:avLst/>
          </a:prstGeom>
        </p:spPr>
        <p:txBody>
          <a:bodyPr/>
          <a:lstStyle>
            <a:lvl1pPr marL="0" indent="0">
              <a:buNone/>
              <a:defRPr sz="3754" b="1" i="0">
                <a:solidFill>
                  <a:srgbClr val="00305D"/>
                </a:solidFill>
                <a:latin typeface="Arial Narrow" panose="020B0604020202020204" pitchFamily="34" charset="0"/>
                <a:cs typeface="Arial Narrow" panose="020B0604020202020204" pitchFamily="34" charset="0"/>
              </a:defRPr>
            </a:lvl1pPr>
          </a:lstStyle>
          <a:p>
            <a:pPr lvl="0"/>
            <a:r>
              <a:rPr lang="fr-FR" dirty="0"/>
              <a:t>VISUAL ELEMENTS</a:t>
            </a:r>
          </a:p>
        </p:txBody>
      </p:sp>
      <p:pic>
        <p:nvPicPr>
          <p:cNvPr id="159" name="Image 158">
            <a:extLst>
              <a:ext uri="{FF2B5EF4-FFF2-40B4-BE49-F238E27FC236}">
                <a16:creationId xmlns:a16="http://schemas.microsoft.com/office/drawing/2014/main" id="{47A9378E-D721-1D4C-240D-78AD5524AE30}"/>
              </a:ext>
            </a:extLst>
          </p:cNvPr>
          <p:cNvPicPr>
            <a:picLocks noChangeAspect="1"/>
          </p:cNvPicPr>
          <p:nvPr userDrawn="1"/>
        </p:nvPicPr>
        <p:blipFill>
          <a:blip r:embed="rId2"/>
          <a:stretch>
            <a:fillRect/>
          </a:stretch>
        </p:blipFill>
        <p:spPr>
          <a:xfrm>
            <a:off x="2220310" y="4628199"/>
            <a:ext cx="373374" cy="378352"/>
          </a:xfrm>
          <a:prstGeom prst="rect">
            <a:avLst/>
          </a:prstGeom>
        </p:spPr>
      </p:pic>
      <p:pic>
        <p:nvPicPr>
          <p:cNvPr id="160" name="Image 159">
            <a:extLst>
              <a:ext uri="{FF2B5EF4-FFF2-40B4-BE49-F238E27FC236}">
                <a16:creationId xmlns:a16="http://schemas.microsoft.com/office/drawing/2014/main" id="{ABF82A54-F43B-479E-D906-DCB024079504}"/>
              </a:ext>
            </a:extLst>
          </p:cNvPr>
          <p:cNvPicPr>
            <a:picLocks noChangeAspect="1"/>
          </p:cNvPicPr>
          <p:nvPr userDrawn="1"/>
        </p:nvPicPr>
        <p:blipFill>
          <a:blip r:embed="rId3"/>
          <a:stretch>
            <a:fillRect/>
          </a:stretch>
        </p:blipFill>
        <p:spPr>
          <a:xfrm>
            <a:off x="1601386" y="4618317"/>
            <a:ext cx="373374" cy="378352"/>
          </a:xfrm>
          <a:prstGeom prst="rect">
            <a:avLst/>
          </a:prstGeom>
        </p:spPr>
      </p:pic>
      <p:pic>
        <p:nvPicPr>
          <p:cNvPr id="161" name="Image 160">
            <a:extLst>
              <a:ext uri="{FF2B5EF4-FFF2-40B4-BE49-F238E27FC236}">
                <a16:creationId xmlns:a16="http://schemas.microsoft.com/office/drawing/2014/main" id="{88B540B4-264D-A5E9-CE65-85B4972BF364}"/>
              </a:ext>
            </a:extLst>
          </p:cNvPr>
          <p:cNvPicPr>
            <a:picLocks noChangeAspect="1"/>
          </p:cNvPicPr>
          <p:nvPr userDrawn="1"/>
        </p:nvPicPr>
        <p:blipFill>
          <a:blip r:embed="rId4"/>
          <a:stretch>
            <a:fillRect/>
          </a:stretch>
        </p:blipFill>
        <p:spPr>
          <a:xfrm>
            <a:off x="952500" y="4618384"/>
            <a:ext cx="373374" cy="378352"/>
          </a:xfrm>
          <a:prstGeom prst="rect">
            <a:avLst/>
          </a:prstGeom>
        </p:spPr>
      </p:pic>
      <p:pic>
        <p:nvPicPr>
          <p:cNvPr id="162" name="Image 161">
            <a:extLst>
              <a:ext uri="{FF2B5EF4-FFF2-40B4-BE49-F238E27FC236}">
                <a16:creationId xmlns:a16="http://schemas.microsoft.com/office/drawing/2014/main" id="{FBD157B8-E399-AB1C-DAFC-C37BFF26F171}"/>
              </a:ext>
            </a:extLst>
          </p:cNvPr>
          <p:cNvPicPr>
            <a:picLocks noChangeAspect="1"/>
          </p:cNvPicPr>
          <p:nvPr userDrawn="1"/>
        </p:nvPicPr>
        <p:blipFill>
          <a:blip r:embed="rId5"/>
          <a:stretch>
            <a:fillRect/>
          </a:stretch>
        </p:blipFill>
        <p:spPr>
          <a:xfrm>
            <a:off x="7971412" y="4022928"/>
            <a:ext cx="373374" cy="378352"/>
          </a:xfrm>
          <a:prstGeom prst="rect">
            <a:avLst/>
          </a:prstGeom>
        </p:spPr>
      </p:pic>
      <p:pic>
        <p:nvPicPr>
          <p:cNvPr id="163" name="Image 162">
            <a:extLst>
              <a:ext uri="{FF2B5EF4-FFF2-40B4-BE49-F238E27FC236}">
                <a16:creationId xmlns:a16="http://schemas.microsoft.com/office/drawing/2014/main" id="{28A3C032-6B8E-0ACD-ECA2-0D9B15AE4C04}"/>
              </a:ext>
            </a:extLst>
          </p:cNvPr>
          <p:cNvPicPr>
            <a:picLocks noChangeAspect="1"/>
          </p:cNvPicPr>
          <p:nvPr userDrawn="1"/>
        </p:nvPicPr>
        <p:blipFill>
          <a:blip r:embed="rId6"/>
          <a:stretch>
            <a:fillRect/>
          </a:stretch>
        </p:blipFill>
        <p:spPr>
          <a:xfrm>
            <a:off x="7296024" y="3977054"/>
            <a:ext cx="373374" cy="378352"/>
          </a:xfrm>
          <a:prstGeom prst="rect">
            <a:avLst/>
          </a:prstGeom>
        </p:spPr>
      </p:pic>
      <p:pic>
        <p:nvPicPr>
          <p:cNvPr id="164" name="Image 163">
            <a:extLst>
              <a:ext uri="{FF2B5EF4-FFF2-40B4-BE49-F238E27FC236}">
                <a16:creationId xmlns:a16="http://schemas.microsoft.com/office/drawing/2014/main" id="{8E98FCFB-8909-F2E9-D645-6FADCA1706FA}"/>
              </a:ext>
            </a:extLst>
          </p:cNvPr>
          <p:cNvPicPr>
            <a:picLocks noChangeAspect="1"/>
          </p:cNvPicPr>
          <p:nvPr userDrawn="1"/>
        </p:nvPicPr>
        <p:blipFill>
          <a:blip r:embed="rId7"/>
          <a:stretch>
            <a:fillRect/>
          </a:stretch>
        </p:blipFill>
        <p:spPr>
          <a:xfrm>
            <a:off x="6710966" y="3992272"/>
            <a:ext cx="373374" cy="378352"/>
          </a:xfrm>
          <a:prstGeom prst="rect">
            <a:avLst/>
          </a:prstGeom>
        </p:spPr>
      </p:pic>
      <p:pic>
        <p:nvPicPr>
          <p:cNvPr id="165" name="Image 164">
            <a:extLst>
              <a:ext uri="{FF2B5EF4-FFF2-40B4-BE49-F238E27FC236}">
                <a16:creationId xmlns:a16="http://schemas.microsoft.com/office/drawing/2014/main" id="{5A3D204A-EBEF-8B7E-577D-AD77C19E65A7}"/>
              </a:ext>
            </a:extLst>
          </p:cNvPr>
          <p:cNvPicPr>
            <a:picLocks noChangeAspect="1"/>
          </p:cNvPicPr>
          <p:nvPr userDrawn="1"/>
        </p:nvPicPr>
        <p:blipFill>
          <a:blip r:embed="rId8"/>
          <a:stretch>
            <a:fillRect/>
          </a:stretch>
        </p:blipFill>
        <p:spPr>
          <a:xfrm>
            <a:off x="6085519" y="4015577"/>
            <a:ext cx="373374" cy="378352"/>
          </a:xfrm>
          <a:prstGeom prst="rect">
            <a:avLst/>
          </a:prstGeom>
        </p:spPr>
      </p:pic>
      <p:pic>
        <p:nvPicPr>
          <p:cNvPr id="166" name="Image 165">
            <a:extLst>
              <a:ext uri="{FF2B5EF4-FFF2-40B4-BE49-F238E27FC236}">
                <a16:creationId xmlns:a16="http://schemas.microsoft.com/office/drawing/2014/main" id="{AF1EEE89-D414-B303-53C3-491D614CE17C}"/>
              </a:ext>
            </a:extLst>
          </p:cNvPr>
          <p:cNvPicPr>
            <a:picLocks noChangeAspect="1"/>
          </p:cNvPicPr>
          <p:nvPr userDrawn="1"/>
        </p:nvPicPr>
        <p:blipFill>
          <a:blip r:embed="rId9"/>
          <a:stretch>
            <a:fillRect/>
          </a:stretch>
        </p:blipFill>
        <p:spPr>
          <a:xfrm>
            <a:off x="4806075" y="4032513"/>
            <a:ext cx="373374" cy="378352"/>
          </a:xfrm>
          <a:prstGeom prst="rect">
            <a:avLst/>
          </a:prstGeom>
        </p:spPr>
      </p:pic>
      <p:pic>
        <p:nvPicPr>
          <p:cNvPr id="167" name="Image 166">
            <a:extLst>
              <a:ext uri="{FF2B5EF4-FFF2-40B4-BE49-F238E27FC236}">
                <a16:creationId xmlns:a16="http://schemas.microsoft.com/office/drawing/2014/main" id="{C11E5DB6-3BAB-51BA-D589-7BF16458736A}"/>
              </a:ext>
            </a:extLst>
          </p:cNvPr>
          <p:cNvPicPr>
            <a:picLocks noChangeAspect="1"/>
          </p:cNvPicPr>
          <p:nvPr userDrawn="1"/>
        </p:nvPicPr>
        <p:blipFill>
          <a:blip r:embed="rId10"/>
          <a:stretch>
            <a:fillRect/>
          </a:stretch>
        </p:blipFill>
        <p:spPr>
          <a:xfrm>
            <a:off x="4155038" y="3999721"/>
            <a:ext cx="373374" cy="378352"/>
          </a:xfrm>
          <a:prstGeom prst="rect">
            <a:avLst/>
          </a:prstGeom>
        </p:spPr>
      </p:pic>
      <p:pic>
        <p:nvPicPr>
          <p:cNvPr id="168" name="Image 167">
            <a:extLst>
              <a:ext uri="{FF2B5EF4-FFF2-40B4-BE49-F238E27FC236}">
                <a16:creationId xmlns:a16="http://schemas.microsoft.com/office/drawing/2014/main" id="{C0E9A6ED-B594-AFAB-FA5A-8CCAE9D25946}"/>
              </a:ext>
            </a:extLst>
          </p:cNvPr>
          <p:cNvPicPr>
            <a:picLocks noChangeAspect="1"/>
          </p:cNvPicPr>
          <p:nvPr userDrawn="1"/>
        </p:nvPicPr>
        <p:blipFill>
          <a:blip r:embed="rId11"/>
          <a:stretch>
            <a:fillRect/>
          </a:stretch>
        </p:blipFill>
        <p:spPr>
          <a:xfrm>
            <a:off x="3502527" y="3990853"/>
            <a:ext cx="373374" cy="378352"/>
          </a:xfrm>
          <a:prstGeom prst="rect">
            <a:avLst/>
          </a:prstGeom>
        </p:spPr>
      </p:pic>
      <p:pic>
        <p:nvPicPr>
          <p:cNvPr id="169" name="Image 168">
            <a:extLst>
              <a:ext uri="{FF2B5EF4-FFF2-40B4-BE49-F238E27FC236}">
                <a16:creationId xmlns:a16="http://schemas.microsoft.com/office/drawing/2014/main" id="{C577F0DC-C329-B753-052B-8D9415FC73E4}"/>
              </a:ext>
            </a:extLst>
          </p:cNvPr>
          <p:cNvPicPr>
            <a:picLocks noChangeAspect="1"/>
          </p:cNvPicPr>
          <p:nvPr userDrawn="1"/>
        </p:nvPicPr>
        <p:blipFill>
          <a:blip r:embed="rId12"/>
          <a:stretch>
            <a:fillRect/>
          </a:stretch>
        </p:blipFill>
        <p:spPr>
          <a:xfrm>
            <a:off x="2845530" y="3990853"/>
            <a:ext cx="373374" cy="378352"/>
          </a:xfrm>
          <a:prstGeom prst="rect">
            <a:avLst/>
          </a:prstGeom>
        </p:spPr>
      </p:pic>
      <p:pic>
        <p:nvPicPr>
          <p:cNvPr id="170" name="Image 169">
            <a:extLst>
              <a:ext uri="{FF2B5EF4-FFF2-40B4-BE49-F238E27FC236}">
                <a16:creationId xmlns:a16="http://schemas.microsoft.com/office/drawing/2014/main" id="{75AD8A3E-17AD-BBE8-6F9C-B45288C67804}"/>
              </a:ext>
            </a:extLst>
          </p:cNvPr>
          <p:cNvPicPr>
            <a:picLocks noChangeAspect="1"/>
          </p:cNvPicPr>
          <p:nvPr userDrawn="1"/>
        </p:nvPicPr>
        <p:blipFill>
          <a:blip r:embed="rId13"/>
          <a:stretch>
            <a:fillRect/>
          </a:stretch>
        </p:blipFill>
        <p:spPr>
          <a:xfrm>
            <a:off x="2220310" y="3990853"/>
            <a:ext cx="373374" cy="378352"/>
          </a:xfrm>
          <a:prstGeom prst="rect">
            <a:avLst/>
          </a:prstGeom>
        </p:spPr>
      </p:pic>
      <p:pic>
        <p:nvPicPr>
          <p:cNvPr id="171" name="Image 170">
            <a:extLst>
              <a:ext uri="{FF2B5EF4-FFF2-40B4-BE49-F238E27FC236}">
                <a16:creationId xmlns:a16="http://schemas.microsoft.com/office/drawing/2014/main" id="{21AFC702-F9CF-FD49-59E9-9E24F59AEAE8}"/>
              </a:ext>
            </a:extLst>
          </p:cNvPr>
          <p:cNvPicPr>
            <a:picLocks noChangeAspect="1"/>
          </p:cNvPicPr>
          <p:nvPr userDrawn="1"/>
        </p:nvPicPr>
        <p:blipFill>
          <a:blip r:embed="rId14"/>
          <a:stretch>
            <a:fillRect/>
          </a:stretch>
        </p:blipFill>
        <p:spPr>
          <a:xfrm>
            <a:off x="1601386" y="4013798"/>
            <a:ext cx="373374" cy="378352"/>
          </a:xfrm>
          <a:prstGeom prst="rect">
            <a:avLst/>
          </a:prstGeom>
        </p:spPr>
      </p:pic>
      <p:pic>
        <p:nvPicPr>
          <p:cNvPr id="172" name="Image 171">
            <a:extLst>
              <a:ext uri="{FF2B5EF4-FFF2-40B4-BE49-F238E27FC236}">
                <a16:creationId xmlns:a16="http://schemas.microsoft.com/office/drawing/2014/main" id="{57F2AAC2-2EDC-4063-1E0E-568C9FE382C0}"/>
              </a:ext>
            </a:extLst>
          </p:cNvPr>
          <p:cNvPicPr>
            <a:picLocks noChangeAspect="1"/>
          </p:cNvPicPr>
          <p:nvPr userDrawn="1"/>
        </p:nvPicPr>
        <p:blipFill>
          <a:blip r:embed="rId15"/>
          <a:stretch>
            <a:fillRect/>
          </a:stretch>
        </p:blipFill>
        <p:spPr>
          <a:xfrm>
            <a:off x="961457" y="4013798"/>
            <a:ext cx="373374" cy="378352"/>
          </a:xfrm>
          <a:prstGeom prst="rect">
            <a:avLst/>
          </a:prstGeom>
        </p:spPr>
      </p:pic>
      <p:pic>
        <p:nvPicPr>
          <p:cNvPr id="173" name="Image 172">
            <a:extLst>
              <a:ext uri="{FF2B5EF4-FFF2-40B4-BE49-F238E27FC236}">
                <a16:creationId xmlns:a16="http://schemas.microsoft.com/office/drawing/2014/main" id="{7FEFCF05-9F83-0477-7E0A-7139CE3F4B0C}"/>
              </a:ext>
            </a:extLst>
          </p:cNvPr>
          <p:cNvPicPr>
            <a:picLocks noChangeAspect="1"/>
          </p:cNvPicPr>
          <p:nvPr userDrawn="1"/>
        </p:nvPicPr>
        <p:blipFill>
          <a:blip r:embed="rId16"/>
          <a:stretch>
            <a:fillRect/>
          </a:stretch>
        </p:blipFill>
        <p:spPr>
          <a:xfrm>
            <a:off x="7999882" y="3379461"/>
            <a:ext cx="373374" cy="378352"/>
          </a:xfrm>
          <a:prstGeom prst="rect">
            <a:avLst/>
          </a:prstGeom>
        </p:spPr>
      </p:pic>
      <p:pic>
        <p:nvPicPr>
          <p:cNvPr id="174" name="Image 173">
            <a:extLst>
              <a:ext uri="{FF2B5EF4-FFF2-40B4-BE49-F238E27FC236}">
                <a16:creationId xmlns:a16="http://schemas.microsoft.com/office/drawing/2014/main" id="{7A1A9754-67AD-9DDC-C7B7-EBC40F96C5DC}"/>
              </a:ext>
            </a:extLst>
          </p:cNvPr>
          <p:cNvPicPr>
            <a:picLocks noChangeAspect="1"/>
          </p:cNvPicPr>
          <p:nvPr userDrawn="1"/>
        </p:nvPicPr>
        <p:blipFill>
          <a:blip r:embed="rId17"/>
          <a:stretch>
            <a:fillRect/>
          </a:stretch>
        </p:blipFill>
        <p:spPr>
          <a:xfrm>
            <a:off x="7319120" y="3379461"/>
            <a:ext cx="373374" cy="378352"/>
          </a:xfrm>
          <a:prstGeom prst="rect">
            <a:avLst/>
          </a:prstGeom>
        </p:spPr>
      </p:pic>
      <p:pic>
        <p:nvPicPr>
          <p:cNvPr id="175" name="Image 174">
            <a:extLst>
              <a:ext uri="{FF2B5EF4-FFF2-40B4-BE49-F238E27FC236}">
                <a16:creationId xmlns:a16="http://schemas.microsoft.com/office/drawing/2014/main" id="{1A164711-0E9F-4E69-9885-570713644ABC}"/>
              </a:ext>
            </a:extLst>
          </p:cNvPr>
          <p:cNvPicPr>
            <a:picLocks noChangeAspect="1"/>
          </p:cNvPicPr>
          <p:nvPr userDrawn="1"/>
        </p:nvPicPr>
        <p:blipFill>
          <a:blip r:embed="rId18"/>
          <a:stretch>
            <a:fillRect/>
          </a:stretch>
        </p:blipFill>
        <p:spPr>
          <a:xfrm>
            <a:off x="6734062" y="3390478"/>
            <a:ext cx="373374" cy="378352"/>
          </a:xfrm>
          <a:prstGeom prst="rect">
            <a:avLst/>
          </a:prstGeom>
        </p:spPr>
      </p:pic>
      <p:pic>
        <p:nvPicPr>
          <p:cNvPr id="176" name="Image 175">
            <a:extLst>
              <a:ext uri="{FF2B5EF4-FFF2-40B4-BE49-F238E27FC236}">
                <a16:creationId xmlns:a16="http://schemas.microsoft.com/office/drawing/2014/main" id="{5B9876EC-3050-F563-3E0E-7CACFEB688B9}"/>
              </a:ext>
            </a:extLst>
          </p:cNvPr>
          <p:cNvPicPr>
            <a:picLocks noChangeAspect="1"/>
          </p:cNvPicPr>
          <p:nvPr userDrawn="1"/>
        </p:nvPicPr>
        <p:blipFill>
          <a:blip r:embed="rId19"/>
          <a:stretch>
            <a:fillRect/>
          </a:stretch>
        </p:blipFill>
        <p:spPr>
          <a:xfrm>
            <a:off x="6086174" y="3379461"/>
            <a:ext cx="373374" cy="378352"/>
          </a:xfrm>
          <a:prstGeom prst="rect">
            <a:avLst/>
          </a:prstGeom>
        </p:spPr>
      </p:pic>
      <p:pic>
        <p:nvPicPr>
          <p:cNvPr id="177" name="Image 176">
            <a:extLst>
              <a:ext uri="{FF2B5EF4-FFF2-40B4-BE49-F238E27FC236}">
                <a16:creationId xmlns:a16="http://schemas.microsoft.com/office/drawing/2014/main" id="{D18E8AF0-59FA-A1F6-503D-F481F5D8E279}"/>
              </a:ext>
            </a:extLst>
          </p:cNvPr>
          <p:cNvPicPr>
            <a:picLocks noChangeAspect="1"/>
          </p:cNvPicPr>
          <p:nvPr userDrawn="1"/>
        </p:nvPicPr>
        <p:blipFill>
          <a:blip r:embed="rId20"/>
          <a:stretch>
            <a:fillRect/>
          </a:stretch>
        </p:blipFill>
        <p:spPr>
          <a:xfrm>
            <a:off x="5459882" y="3411053"/>
            <a:ext cx="373374" cy="378352"/>
          </a:xfrm>
          <a:prstGeom prst="rect">
            <a:avLst/>
          </a:prstGeom>
        </p:spPr>
      </p:pic>
      <p:pic>
        <p:nvPicPr>
          <p:cNvPr id="178" name="Image 177">
            <a:extLst>
              <a:ext uri="{FF2B5EF4-FFF2-40B4-BE49-F238E27FC236}">
                <a16:creationId xmlns:a16="http://schemas.microsoft.com/office/drawing/2014/main" id="{C30D2E8B-3973-2911-6B53-BF3528EE1B6D}"/>
              </a:ext>
            </a:extLst>
          </p:cNvPr>
          <p:cNvPicPr>
            <a:picLocks noChangeAspect="1"/>
          </p:cNvPicPr>
          <p:nvPr userDrawn="1"/>
        </p:nvPicPr>
        <p:blipFill>
          <a:blip r:embed="rId21"/>
          <a:stretch>
            <a:fillRect/>
          </a:stretch>
        </p:blipFill>
        <p:spPr>
          <a:xfrm>
            <a:off x="4802001" y="3355435"/>
            <a:ext cx="373374" cy="378352"/>
          </a:xfrm>
          <a:prstGeom prst="rect">
            <a:avLst/>
          </a:prstGeom>
        </p:spPr>
      </p:pic>
      <p:pic>
        <p:nvPicPr>
          <p:cNvPr id="179" name="Image 178">
            <a:extLst>
              <a:ext uri="{FF2B5EF4-FFF2-40B4-BE49-F238E27FC236}">
                <a16:creationId xmlns:a16="http://schemas.microsoft.com/office/drawing/2014/main" id="{7DF12BE3-D0A8-A3AC-CBC9-65F92185B178}"/>
              </a:ext>
            </a:extLst>
          </p:cNvPr>
          <p:cNvPicPr>
            <a:picLocks noChangeAspect="1"/>
          </p:cNvPicPr>
          <p:nvPr userDrawn="1"/>
        </p:nvPicPr>
        <p:blipFill>
          <a:blip r:embed="rId22"/>
          <a:stretch>
            <a:fillRect/>
          </a:stretch>
        </p:blipFill>
        <p:spPr>
          <a:xfrm>
            <a:off x="4148594" y="3390478"/>
            <a:ext cx="373374" cy="378352"/>
          </a:xfrm>
          <a:prstGeom prst="rect">
            <a:avLst/>
          </a:prstGeom>
        </p:spPr>
      </p:pic>
      <p:pic>
        <p:nvPicPr>
          <p:cNvPr id="180" name="Image 179">
            <a:extLst>
              <a:ext uri="{FF2B5EF4-FFF2-40B4-BE49-F238E27FC236}">
                <a16:creationId xmlns:a16="http://schemas.microsoft.com/office/drawing/2014/main" id="{F44717F4-8C2C-7841-EA42-1B784C75302C}"/>
              </a:ext>
            </a:extLst>
          </p:cNvPr>
          <p:cNvPicPr>
            <a:picLocks noChangeAspect="1"/>
          </p:cNvPicPr>
          <p:nvPr userDrawn="1"/>
        </p:nvPicPr>
        <p:blipFill>
          <a:blip r:embed="rId23"/>
          <a:stretch>
            <a:fillRect/>
          </a:stretch>
        </p:blipFill>
        <p:spPr>
          <a:xfrm>
            <a:off x="3500787" y="3353506"/>
            <a:ext cx="373374" cy="378352"/>
          </a:xfrm>
          <a:prstGeom prst="rect">
            <a:avLst/>
          </a:prstGeom>
        </p:spPr>
      </p:pic>
      <p:pic>
        <p:nvPicPr>
          <p:cNvPr id="181" name="Image 180">
            <a:extLst>
              <a:ext uri="{FF2B5EF4-FFF2-40B4-BE49-F238E27FC236}">
                <a16:creationId xmlns:a16="http://schemas.microsoft.com/office/drawing/2014/main" id="{54C58D1C-A90D-4400-D744-FDDE2D8D37C6}"/>
              </a:ext>
            </a:extLst>
          </p:cNvPr>
          <p:cNvPicPr>
            <a:picLocks noChangeAspect="1"/>
          </p:cNvPicPr>
          <p:nvPr userDrawn="1"/>
        </p:nvPicPr>
        <p:blipFill>
          <a:blip r:embed="rId24"/>
          <a:stretch>
            <a:fillRect/>
          </a:stretch>
        </p:blipFill>
        <p:spPr>
          <a:xfrm>
            <a:off x="2859705" y="3353506"/>
            <a:ext cx="373374" cy="378352"/>
          </a:xfrm>
          <a:prstGeom prst="rect">
            <a:avLst/>
          </a:prstGeom>
        </p:spPr>
      </p:pic>
      <p:pic>
        <p:nvPicPr>
          <p:cNvPr id="182" name="Image 181">
            <a:extLst>
              <a:ext uri="{FF2B5EF4-FFF2-40B4-BE49-F238E27FC236}">
                <a16:creationId xmlns:a16="http://schemas.microsoft.com/office/drawing/2014/main" id="{E07F202B-2D4D-A401-5A16-F69FAED82A74}"/>
              </a:ext>
            </a:extLst>
          </p:cNvPr>
          <p:cNvPicPr>
            <a:picLocks noChangeAspect="1"/>
          </p:cNvPicPr>
          <p:nvPr userDrawn="1"/>
        </p:nvPicPr>
        <p:blipFill>
          <a:blip r:embed="rId25"/>
          <a:stretch>
            <a:fillRect/>
          </a:stretch>
        </p:blipFill>
        <p:spPr>
          <a:xfrm>
            <a:off x="2234886" y="3353506"/>
            <a:ext cx="373374" cy="378352"/>
          </a:xfrm>
          <a:prstGeom prst="rect">
            <a:avLst/>
          </a:prstGeom>
        </p:spPr>
      </p:pic>
      <p:pic>
        <p:nvPicPr>
          <p:cNvPr id="183" name="Image 182">
            <a:extLst>
              <a:ext uri="{FF2B5EF4-FFF2-40B4-BE49-F238E27FC236}">
                <a16:creationId xmlns:a16="http://schemas.microsoft.com/office/drawing/2014/main" id="{CFDA1767-604A-B90B-54A8-FBC6C4954B1D}"/>
              </a:ext>
            </a:extLst>
          </p:cNvPr>
          <p:cNvPicPr>
            <a:picLocks noChangeAspect="1"/>
          </p:cNvPicPr>
          <p:nvPr userDrawn="1"/>
        </p:nvPicPr>
        <p:blipFill>
          <a:blip r:embed="rId26"/>
          <a:stretch>
            <a:fillRect/>
          </a:stretch>
        </p:blipFill>
        <p:spPr>
          <a:xfrm>
            <a:off x="1619338" y="3379461"/>
            <a:ext cx="373374" cy="378352"/>
          </a:xfrm>
          <a:prstGeom prst="rect">
            <a:avLst/>
          </a:prstGeom>
        </p:spPr>
      </p:pic>
      <p:pic>
        <p:nvPicPr>
          <p:cNvPr id="184" name="Image 183">
            <a:extLst>
              <a:ext uri="{FF2B5EF4-FFF2-40B4-BE49-F238E27FC236}">
                <a16:creationId xmlns:a16="http://schemas.microsoft.com/office/drawing/2014/main" id="{38E6F64C-0AD5-07CA-5049-9E37F2E9EE2B}"/>
              </a:ext>
            </a:extLst>
          </p:cNvPr>
          <p:cNvPicPr>
            <a:picLocks noChangeAspect="1"/>
          </p:cNvPicPr>
          <p:nvPr userDrawn="1"/>
        </p:nvPicPr>
        <p:blipFill>
          <a:blip r:embed="rId27"/>
          <a:stretch>
            <a:fillRect/>
          </a:stretch>
        </p:blipFill>
        <p:spPr>
          <a:xfrm>
            <a:off x="977586" y="3379461"/>
            <a:ext cx="373374" cy="378352"/>
          </a:xfrm>
          <a:prstGeom prst="rect">
            <a:avLst/>
          </a:prstGeom>
        </p:spPr>
      </p:pic>
      <p:pic>
        <p:nvPicPr>
          <p:cNvPr id="185" name="Image 184">
            <a:extLst>
              <a:ext uri="{FF2B5EF4-FFF2-40B4-BE49-F238E27FC236}">
                <a16:creationId xmlns:a16="http://schemas.microsoft.com/office/drawing/2014/main" id="{12C6FAE0-40A1-32B3-BA40-72DA75DD4959}"/>
              </a:ext>
            </a:extLst>
          </p:cNvPr>
          <p:cNvPicPr>
            <a:picLocks noChangeAspect="1"/>
          </p:cNvPicPr>
          <p:nvPr userDrawn="1"/>
        </p:nvPicPr>
        <p:blipFill>
          <a:blip r:embed="rId28"/>
          <a:stretch>
            <a:fillRect/>
          </a:stretch>
        </p:blipFill>
        <p:spPr>
          <a:xfrm>
            <a:off x="8013815" y="2774875"/>
            <a:ext cx="373374" cy="378352"/>
          </a:xfrm>
          <a:prstGeom prst="rect">
            <a:avLst/>
          </a:prstGeom>
        </p:spPr>
      </p:pic>
      <p:pic>
        <p:nvPicPr>
          <p:cNvPr id="186" name="Image 185">
            <a:extLst>
              <a:ext uri="{FF2B5EF4-FFF2-40B4-BE49-F238E27FC236}">
                <a16:creationId xmlns:a16="http://schemas.microsoft.com/office/drawing/2014/main" id="{D54C8ADD-58DA-4F9A-A614-AC5BDECC0779}"/>
              </a:ext>
            </a:extLst>
          </p:cNvPr>
          <p:cNvPicPr>
            <a:picLocks noChangeAspect="1"/>
          </p:cNvPicPr>
          <p:nvPr userDrawn="1"/>
        </p:nvPicPr>
        <p:blipFill>
          <a:blip r:embed="rId29"/>
          <a:stretch>
            <a:fillRect/>
          </a:stretch>
        </p:blipFill>
        <p:spPr>
          <a:xfrm>
            <a:off x="7396230" y="2735995"/>
            <a:ext cx="373374" cy="378352"/>
          </a:xfrm>
          <a:prstGeom prst="rect">
            <a:avLst/>
          </a:prstGeom>
        </p:spPr>
      </p:pic>
      <p:pic>
        <p:nvPicPr>
          <p:cNvPr id="187" name="Image 186">
            <a:extLst>
              <a:ext uri="{FF2B5EF4-FFF2-40B4-BE49-F238E27FC236}">
                <a16:creationId xmlns:a16="http://schemas.microsoft.com/office/drawing/2014/main" id="{C2F90EEF-1828-3B93-4FBE-7A0BFD4E9040}"/>
              </a:ext>
            </a:extLst>
          </p:cNvPr>
          <p:cNvPicPr>
            <a:picLocks noChangeAspect="1"/>
          </p:cNvPicPr>
          <p:nvPr userDrawn="1"/>
        </p:nvPicPr>
        <p:blipFill>
          <a:blip r:embed="rId30"/>
          <a:stretch>
            <a:fillRect/>
          </a:stretch>
        </p:blipFill>
        <p:spPr>
          <a:xfrm>
            <a:off x="6715468" y="2765231"/>
            <a:ext cx="373374" cy="378352"/>
          </a:xfrm>
          <a:prstGeom prst="rect">
            <a:avLst/>
          </a:prstGeom>
        </p:spPr>
      </p:pic>
      <p:pic>
        <p:nvPicPr>
          <p:cNvPr id="188" name="Image 187">
            <a:extLst>
              <a:ext uri="{FF2B5EF4-FFF2-40B4-BE49-F238E27FC236}">
                <a16:creationId xmlns:a16="http://schemas.microsoft.com/office/drawing/2014/main" id="{B82C9251-57BA-0FA8-7646-F51EB4B5642F}"/>
              </a:ext>
            </a:extLst>
          </p:cNvPr>
          <p:cNvPicPr>
            <a:picLocks noChangeAspect="1"/>
          </p:cNvPicPr>
          <p:nvPr userDrawn="1"/>
        </p:nvPicPr>
        <p:blipFill>
          <a:blip r:embed="rId31"/>
          <a:stretch>
            <a:fillRect/>
          </a:stretch>
        </p:blipFill>
        <p:spPr>
          <a:xfrm>
            <a:off x="6072001" y="2774875"/>
            <a:ext cx="373374" cy="378352"/>
          </a:xfrm>
          <a:prstGeom prst="rect">
            <a:avLst/>
          </a:prstGeom>
        </p:spPr>
      </p:pic>
      <p:pic>
        <p:nvPicPr>
          <p:cNvPr id="189" name="Image 188">
            <a:extLst>
              <a:ext uri="{FF2B5EF4-FFF2-40B4-BE49-F238E27FC236}">
                <a16:creationId xmlns:a16="http://schemas.microsoft.com/office/drawing/2014/main" id="{DBFCFF70-87A9-C7D9-7DE4-7295C301BC6A}"/>
              </a:ext>
            </a:extLst>
          </p:cNvPr>
          <p:cNvPicPr>
            <a:picLocks noChangeAspect="1"/>
          </p:cNvPicPr>
          <p:nvPr userDrawn="1"/>
        </p:nvPicPr>
        <p:blipFill>
          <a:blip r:embed="rId32"/>
          <a:stretch>
            <a:fillRect/>
          </a:stretch>
        </p:blipFill>
        <p:spPr>
          <a:xfrm>
            <a:off x="5437001" y="2774875"/>
            <a:ext cx="373374" cy="378352"/>
          </a:xfrm>
          <a:prstGeom prst="rect">
            <a:avLst/>
          </a:prstGeom>
        </p:spPr>
      </p:pic>
      <p:pic>
        <p:nvPicPr>
          <p:cNvPr id="190" name="Image 189">
            <a:extLst>
              <a:ext uri="{FF2B5EF4-FFF2-40B4-BE49-F238E27FC236}">
                <a16:creationId xmlns:a16="http://schemas.microsoft.com/office/drawing/2014/main" id="{00C0B648-56C7-D6D8-B8C5-E3ECDF58A4BC}"/>
              </a:ext>
            </a:extLst>
          </p:cNvPr>
          <p:cNvPicPr>
            <a:picLocks noChangeAspect="1"/>
          </p:cNvPicPr>
          <p:nvPr userDrawn="1"/>
        </p:nvPicPr>
        <p:blipFill>
          <a:blip r:embed="rId33"/>
          <a:stretch>
            <a:fillRect/>
          </a:stretch>
        </p:blipFill>
        <p:spPr>
          <a:xfrm>
            <a:off x="4821453" y="2791701"/>
            <a:ext cx="373374" cy="378352"/>
          </a:xfrm>
          <a:prstGeom prst="rect">
            <a:avLst/>
          </a:prstGeom>
        </p:spPr>
      </p:pic>
      <p:pic>
        <p:nvPicPr>
          <p:cNvPr id="191" name="Image 190">
            <a:extLst>
              <a:ext uri="{FF2B5EF4-FFF2-40B4-BE49-F238E27FC236}">
                <a16:creationId xmlns:a16="http://schemas.microsoft.com/office/drawing/2014/main" id="{FB8CF234-7C1D-82CA-6177-0198662DF710}"/>
              </a:ext>
            </a:extLst>
          </p:cNvPr>
          <p:cNvPicPr>
            <a:picLocks noChangeAspect="1"/>
          </p:cNvPicPr>
          <p:nvPr userDrawn="1"/>
        </p:nvPicPr>
        <p:blipFill>
          <a:blip r:embed="rId34"/>
          <a:stretch>
            <a:fillRect/>
          </a:stretch>
        </p:blipFill>
        <p:spPr>
          <a:xfrm>
            <a:off x="4186453" y="2765231"/>
            <a:ext cx="373374" cy="378352"/>
          </a:xfrm>
          <a:prstGeom prst="rect">
            <a:avLst/>
          </a:prstGeom>
        </p:spPr>
      </p:pic>
      <p:pic>
        <p:nvPicPr>
          <p:cNvPr id="192" name="Image 191">
            <a:extLst>
              <a:ext uri="{FF2B5EF4-FFF2-40B4-BE49-F238E27FC236}">
                <a16:creationId xmlns:a16="http://schemas.microsoft.com/office/drawing/2014/main" id="{D0375C9F-D301-9310-418E-3B8824D17668}"/>
              </a:ext>
            </a:extLst>
          </p:cNvPr>
          <p:cNvPicPr>
            <a:picLocks noChangeAspect="1"/>
          </p:cNvPicPr>
          <p:nvPr userDrawn="1"/>
        </p:nvPicPr>
        <p:blipFill>
          <a:blip r:embed="rId35"/>
          <a:stretch>
            <a:fillRect/>
          </a:stretch>
        </p:blipFill>
        <p:spPr>
          <a:xfrm>
            <a:off x="3534520" y="2750870"/>
            <a:ext cx="373374" cy="378352"/>
          </a:xfrm>
          <a:prstGeom prst="rect">
            <a:avLst/>
          </a:prstGeom>
        </p:spPr>
      </p:pic>
      <p:pic>
        <p:nvPicPr>
          <p:cNvPr id="193" name="Image 192">
            <a:extLst>
              <a:ext uri="{FF2B5EF4-FFF2-40B4-BE49-F238E27FC236}">
                <a16:creationId xmlns:a16="http://schemas.microsoft.com/office/drawing/2014/main" id="{55733B2E-63DE-914E-B448-BFD7E2AE646F}"/>
              </a:ext>
            </a:extLst>
          </p:cNvPr>
          <p:cNvPicPr>
            <a:picLocks noChangeAspect="1"/>
          </p:cNvPicPr>
          <p:nvPr userDrawn="1"/>
        </p:nvPicPr>
        <p:blipFill>
          <a:blip r:embed="rId36"/>
          <a:stretch>
            <a:fillRect/>
          </a:stretch>
        </p:blipFill>
        <p:spPr>
          <a:xfrm>
            <a:off x="2857186" y="2750870"/>
            <a:ext cx="373374" cy="378352"/>
          </a:xfrm>
          <a:prstGeom prst="rect">
            <a:avLst/>
          </a:prstGeom>
        </p:spPr>
      </p:pic>
      <p:pic>
        <p:nvPicPr>
          <p:cNvPr id="194" name="Image 193">
            <a:extLst>
              <a:ext uri="{FF2B5EF4-FFF2-40B4-BE49-F238E27FC236}">
                <a16:creationId xmlns:a16="http://schemas.microsoft.com/office/drawing/2014/main" id="{44447B30-FFFC-CF2F-C62C-C5A14ACD5405}"/>
              </a:ext>
            </a:extLst>
          </p:cNvPr>
          <p:cNvPicPr>
            <a:picLocks noChangeAspect="1"/>
          </p:cNvPicPr>
          <p:nvPr userDrawn="1"/>
        </p:nvPicPr>
        <p:blipFill>
          <a:blip r:embed="rId37"/>
          <a:stretch>
            <a:fillRect/>
          </a:stretch>
        </p:blipFill>
        <p:spPr>
          <a:xfrm>
            <a:off x="2239120" y="2750870"/>
            <a:ext cx="373374" cy="378352"/>
          </a:xfrm>
          <a:prstGeom prst="rect">
            <a:avLst/>
          </a:prstGeom>
        </p:spPr>
      </p:pic>
      <p:pic>
        <p:nvPicPr>
          <p:cNvPr id="195" name="Image 194">
            <a:extLst>
              <a:ext uri="{FF2B5EF4-FFF2-40B4-BE49-F238E27FC236}">
                <a16:creationId xmlns:a16="http://schemas.microsoft.com/office/drawing/2014/main" id="{F318CED0-35E6-3158-612A-D4E681980638}"/>
              </a:ext>
            </a:extLst>
          </p:cNvPr>
          <p:cNvPicPr>
            <a:picLocks noChangeAspect="1"/>
          </p:cNvPicPr>
          <p:nvPr userDrawn="1"/>
        </p:nvPicPr>
        <p:blipFill>
          <a:blip r:embed="rId38"/>
          <a:stretch>
            <a:fillRect/>
          </a:stretch>
        </p:blipFill>
        <p:spPr>
          <a:xfrm>
            <a:off x="1606638" y="2750870"/>
            <a:ext cx="373374" cy="378352"/>
          </a:xfrm>
          <a:prstGeom prst="rect">
            <a:avLst/>
          </a:prstGeom>
        </p:spPr>
      </p:pic>
      <p:pic>
        <p:nvPicPr>
          <p:cNvPr id="196" name="Image 195">
            <a:extLst>
              <a:ext uri="{FF2B5EF4-FFF2-40B4-BE49-F238E27FC236}">
                <a16:creationId xmlns:a16="http://schemas.microsoft.com/office/drawing/2014/main" id="{A1E71D77-087D-301C-2425-407E7033BD8E}"/>
              </a:ext>
            </a:extLst>
          </p:cNvPr>
          <p:cNvPicPr>
            <a:picLocks noChangeAspect="1"/>
          </p:cNvPicPr>
          <p:nvPr userDrawn="1"/>
        </p:nvPicPr>
        <p:blipFill>
          <a:blip r:embed="rId39"/>
          <a:stretch>
            <a:fillRect/>
          </a:stretch>
        </p:blipFill>
        <p:spPr>
          <a:xfrm>
            <a:off x="986053" y="2750870"/>
            <a:ext cx="373374" cy="378352"/>
          </a:xfrm>
          <a:prstGeom prst="rect">
            <a:avLst/>
          </a:prstGeom>
        </p:spPr>
      </p:pic>
      <p:pic>
        <p:nvPicPr>
          <p:cNvPr id="197" name="Image 196">
            <a:extLst>
              <a:ext uri="{FF2B5EF4-FFF2-40B4-BE49-F238E27FC236}">
                <a16:creationId xmlns:a16="http://schemas.microsoft.com/office/drawing/2014/main" id="{07D055B2-A34C-842B-CDF8-836F2BA349F0}"/>
              </a:ext>
            </a:extLst>
          </p:cNvPr>
          <p:cNvPicPr>
            <a:picLocks noChangeAspect="1"/>
          </p:cNvPicPr>
          <p:nvPr userDrawn="1"/>
        </p:nvPicPr>
        <p:blipFill>
          <a:blip r:embed="rId40"/>
          <a:stretch>
            <a:fillRect/>
          </a:stretch>
        </p:blipFill>
        <p:spPr>
          <a:xfrm>
            <a:off x="8014297" y="2131409"/>
            <a:ext cx="373374" cy="378352"/>
          </a:xfrm>
          <a:prstGeom prst="rect">
            <a:avLst/>
          </a:prstGeom>
        </p:spPr>
      </p:pic>
      <p:pic>
        <p:nvPicPr>
          <p:cNvPr id="198" name="Image 197">
            <a:extLst>
              <a:ext uri="{FF2B5EF4-FFF2-40B4-BE49-F238E27FC236}">
                <a16:creationId xmlns:a16="http://schemas.microsoft.com/office/drawing/2014/main" id="{74358CD0-E93D-0C60-59C9-6D353089FB30}"/>
              </a:ext>
            </a:extLst>
          </p:cNvPr>
          <p:cNvPicPr>
            <a:picLocks noChangeAspect="1"/>
          </p:cNvPicPr>
          <p:nvPr userDrawn="1"/>
        </p:nvPicPr>
        <p:blipFill>
          <a:blip r:embed="rId41"/>
          <a:stretch>
            <a:fillRect/>
          </a:stretch>
        </p:blipFill>
        <p:spPr>
          <a:xfrm>
            <a:off x="7395320" y="2107403"/>
            <a:ext cx="373374" cy="378352"/>
          </a:xfrm>
          <a:prstGeom prst="rect">
            <a:avLst/>
          </a:prstGeom>
        </p:spPr>
      </p:pic>
      <p:pic>
        <p:nvPicPr>
          <p:cNvPr id="199" name="Image 198">
            <a:extLst>
              <a:ext uri="{FF2B5EF4-FFF2-40B4-BE49-F238E27FC236}">
                <a16:creationId xmlns:a16="http://schemas.microsoft.com/office/drawing/2014/main" id="{2BC125C9-E3B9-EFE2-5F7C-995BD9FBAEF3}"/>
              </a:ext>
            </a:extLst>
          </p:cNvPr>
          <p:cNvPicPr>
            <a:picLocks noChangeAspect="1"/>
          </p:cNvPicPr>
          <p:nvPr userDrawn="1"/>
        </p:nvPicPr>
        <p:blipFill>
          <a:blip r:embed="rId42"/>
          <a:stretch>
            <a:fillRect/>
          </a:stretch>
        </p:blipFill>
        <p:spPr>
          <a:xfrm>
            <a:off x="6760320" y="2107403"/>
            <a:ext cx="373374" cy="378352"/>
          </a:xfrm>
          <a:prstGeom prst="rect">
            <a:avLst/>
          </a:prstGeom>
        </p:spPr>
      </p:pic>
      <p:pic>
        <p:nvPicPr>
          <p:cNvPr id="200" name="Image 199">
            <a:extLst>
              <a:ext uri="{FF2B5EF4-FFF2-40B4-BE49-F238E27FC236}">
                <a16:creationId xmlns:a16="http://schemas.microsoft.com/office/drawing/2014/main" id="{F1D3D9BB-6AFD-101A-6142-930F317AB3B5}"/>
              </a:ext>
            </a:extLst>
          </p:cNvPr>
          <p:cNvPicPr>
            <a:picLocks noChangeAspect="1"/>
          </p:cNvPicPr>
          <p:nvPr userDrawn="1"/>
        </p:nvPicPr>
        <p:blipFill>
          <a:blip r:embed="rId43"/>
          <a:stretch>
            <a:fillRect/>
          </a:stretch>
        </p:blipFill>
        <p:spPr>
          <a:xfrm>
            <a:off x="6091453" y="2131409"/>
            <a:ext cx="373374" cy="378352"/>
          </a:xfrm>
          <a:prstGeom prst="rect">
            <a:avLst/>
          </a:prstGeom>
        </p:spPr>
      </p:pic>
      <p:pic>
        <p:nvPicPr>
          <p:cNvPr id="201" name="Image 200">
            <a:extLst>
              <a:ext uri="{FF2B5EF4-FFF2-40B4-BE49-F238E27FC236}">
                <a16:creationId xmlns:a16="http://schemas.microsoft.com/office/drawing/2014/main" id="{B94BAED3-8E13-DBCC-6879-10AC0405E51D}"/>
              </a:ext>
            </a:extLst>
          </p:cNvPr>
          <p:cNvPicPr>
            <a:picLocks noChangeAspect="1"/>
          </p:cNvPicPr>
          <p:nvPr userDrawn="1"/>
        </p:nvPicPr>
        <p:blipFill>
          <a:blip r:embed="rId44"/>
          <a:stretch>
            <a:fillRect/>
          </a:stretch>
        </p:blipFill>
        <p:spPr>
          <a:xfrm>
            <a:off x="5456453" y="2131409"/>
            <a:ext cx="373374" cy="378352"/>
          </a:xfrm>
          <a:prstGeom prst="rect">
            <a:avLst/>
          </a:prstGeom>
        </p:spPr>
      </p:pic>
      <p:pic>
        <p:nvPicPr>
          <p:cNvPr id="202" name="Image 201">
            <a:extLst>
              <a:ext uri="{FF2B5EF4-FFF2-40B4-BE49-F238E27FC236}">
                <a16:creationId xmlns:a16="http://schemas.microsoft.com/office/drawing/2014/main" id="{CA6F6D5D-8836-1589-CD08-588D403DA002}"/>
              </a:ext>
            </a:extLst>
          </p:cNvPr>
          <p:cNvPicPr>
            <a:picLocks noChangeAspect="1"/>
          </p:cNvPicPr>
          <p:nvPr userDrawn="1"/>
        </p:nvPicPr>
        <p:blipFill>
          <a:blip r:embed="rId45"/>
          <a:stretch>
            <a:fillRect/>
          </a:stretch>
        </p:blipFill>
        <p:spPr>
          <a:xfrm>
            <a:off x="4838386" y="2121764"/>
            <a:ext cx="373374" cy="378352"/>
          </a:xfrm>
          <a:prstGeom prst="rect">
            <a:avLst/>
          </a:prstGeom>
        </p:spPr>
      </p:pic>
      <p:pic>
        <p:nvPicPr>
          <p:cNvPr id="203" name="Image 202">
            <a:extLst>
              <a:ext uri="{FF2B5EF4-FFF2-40B4-BE49-F238E27FC236}">
                <a16:creationId xmlns:a16="http://schemas.microsoft.com/office/drawing/2014/main" id="{4634E4BA-E299-F497-F4E9-965E086DFD40}"/>
              </a:ext>
            </a:extLst>
          </p:cNvPr>
          <p:cNvPicPr>
            <a:picLocks noChangeAspect="1"/>
          </p:cNvPicPr>
          <p:nvPr userDrawn="1"/>
        </p:nvPicPr>
        <p:blipFill>
          <a:blip r:embed="rId46"/>
          <a:stretch>
            <a:fillRect/>
          </a:stretch>
        </p:blipFill>
        <p:spPr>
          <a:xfrm>
            <a:off x="4186453" y="2121764"/>
            <a:ext cx="373374" cy="378352"/>
          </a:xfrm>
          <a:prstGeom prst="rect">
            <a:avLst/>
          </a:prstGeom>
        </p:spPr>
      </p:pic>
      <p:pic>
        <p:nvPicPr>
          <p:cNvPr id="204" name="Image 203">
            <a:extLst>
              <a:ext uri="{FF2B5EF4-FFF2-40B4-BE49-F238E27FC236}">
                <a16:creationId xmlns:a16="http://schemas.microsoft.com/office/drawing/2014/main" id="{60B0579D-4D36-84F8-CB9F-68560BD48F6D}"/>
              </a:ext>
            </a:extLst>
          </p:cNvPr>
          <p:cNvPicPr>
            <a:picLocks noChangeAspect="1"/>
          </p:cNvPicPr>
          <p:nvPr userDrawn="1"/>
        </p:nvPicPr>
        <p:blipFill>
          <a:blip r:embed="rId47"/>
          <a:stretch>
            <a:fillRect/>
          </a:stretch>
        </p:blipFill>
        <p:spPr>
          <a:xfrm>
            <a:off x="5437632" y="4033969"/>
            <a:ext cx="373374" cy="378352"/>
          </a:xfrm>
          <a:prstGeom prst="rect">
            <a:avLst/>
          </a:prstGeom>
        </p:spPr>
      </p:pic>
      <p:pic>
        <p:nvPicPr>
          <p:cNvPr id="205" name="Image 204">
            <a:extLst>
              <a:ext uri="{FF2B5EF4-FFF2-40B4-BE49-F238E27FC236}">
                <a16:creationId xmlns:a16="http://schemas.microsoft.com/office/drawing/2014/main" id="{C0D678F1-A641-B63B-6E0E-83B5FF1E78A9}"/>
              </a:ext>
            </a:extLst>
          </p:cNvPr>
          <p:cNvPicPr>
            <a:picLocks noChangeAspect="1"/>
          </p:cNvPicPr>
          <p:nvPr userDrawn="1"/>
        </p:nvPicPr>
        <p:blipFill>
          <a:blip r:embed="rId48"/>
          <a:stretch>
            <a:fillRect/>
          </a:stretch>
        </p:blipFill>
        <p:spPr>
          <a:xfrm>
            <a:off x="3534520" y="2131409"/>
            <a:ext cx="373374" cy="378352"/>
          </a:xfrm>
          <a:prstGeom prst="rect">
            <a:avLst/>
          </a:prstGeom>
        </p:spPr>
      </p:pic>
      <p:pic>
        <p:nvPicPr>
          <p:cNvPr id="206" name="Image 205">
            <a:extLst>
              <a:ext uri="{FF2B5EF4-FFF2-40B4-BE49-F238E27FC236}">
                <a16:creationId xmlns:a16="http://schemas.microsoft.com/office/drawing/2014/main" id="{F3CE975D-22FE-5BCD-0706-A2E1A3183E54}"/>
              </a:ext>
            </a:extLst>
          </p:cNvPr>
          <p:cNvPicPr>
            <a:picLocks noChangeAspect="1"/>
          </p:cNvPicPr>
          <p:nvPr userDrawn="1"/>
        </p:nvPicPr>
        <p:blipFill>
          <a:blip r:embed="rId49"/>
          <a:stretch>
            <a:fillRect/>
          </a:stretch>
        </p:blipFill>
        <p:spPr>
          <a:xfrm>
            <a:off x="2882586" y="2131409"/>
            <a:ext cx="373374" cy="378352"/>
          </a:xfrm>
          <a:prstGeom prst="rect">
            <a:avLst/>
          </a:prstGeom>
        </p:spPr>
      </p:pic>
      <p:pic>
        <p:nvPicPr>
          <p:cNvPr id="207" name="Image 206">
            <a:extLst>
              <a:ext uri="{FF2B5EF4-FFF2-40B4-BE49-F238E27FC236}">
                <a16:creationId xmlns:a16="http://schemas.microsoft.com/office/drawing/2014/main" id="{C173F9A8-885E-6303-922B-12826FC719F2}"/>
              </a:ext>
            </a:extLst>
          </p:cNvPr>
          <p:cNvPicPr>
            <a:picLocks noChangeAspect="1"/>
          </p:cNvPicPr>
          <p:nvPr userDrawn="1"/>
        </p:nvPicPr>
        <p:blipFill>
          <a:blip r:embed="rId50"/>
          <a:stretch>
            <a:fillRect/>
          </a:stretch>
        </p:blipFill>
        <p:spPr>
          <a:xfrm>
            <a:off x="2247586" y="2131409"/>
            <a:ext cx="373374" cy="378352"/>
          </a:xfrm>
          <a:prstGeom prst="rect">
            <a:avLst/>
          </a:prstGeom>
        </p:spPr>
      </p:pic>
      <p:pic>
        <p:nvPicPr>
          <p:cNvPr id="208" name="Image 207">
            <a:extLst>
              <a:ext uri="{FF2B5EF4-FFF2-40B4-BE49-F238E27FC236}">
                <a16:creationId xmlns:a16="http://schemas.microsoft.com/office/drawing/2014/main" id="{48A9846E-6127-C62F-94EF-0F54CEA5FD66}"/>
              </a:ext>
            </a:extLst>
          </p:cNvPr>
          <p:cNvPicPr>
            <a:picLocks noChangeAspect="1"/>
          </p:cNvPicPr>
          <p:nvPr userDrawn="1"/>
        </p:nvPicPr>
        <p:blipFill>
          <a:blip r:embed="rId51"/>
          <a:stretch>
            <a:fillRect/>
          </a:stretch>
        </p:blipFill>
        <p:spPr>
          <a:xfrm>
            <a:off x="1612586" y="2131409"/>
            <a:ext cx="373374" cy="378352"/>
          </a:xfrm>
          <a:prstGeom prst="rect">
            <a:avLst/>
          </a:prstGeom>
        </p:spPr>
      </p:pic>
      <p:pic>
        <p:nvPicPr>
          <p:cNvPr id="209" name="Image 208">
            <a:extLst>
              <a:ext uri="{FF2B5EF4-FFF2-40B4-BE49-F238E27FC236}">
                <a16:creationId xmlns:a16="http://schemas.microsoft.com/office/drawing/2014/main" id="{0753E863-46D6-91EC-9D42-A31CF2E70174}"/>
              </a:ext>
            </a:extLst>
          </p:cNvPr>
          <p:cNvPicPr>
            <a:picLocks noChangeAspect="1"/>
          </p:cNvPicPr>
          <p:nvPr userDrawn="1"/>
        </p:nvPicPr>
        <p:blipFill>
          <a:blip r:embed="rId52"/>
          <a:stretch>
            <a:fillRect/>
          </a:stretch>
        </p:blipFill>
        <p:spPr>
          <a:xfrm>
            <a:off x="977586" y="2131409"/>
            <a:ext cx="373374" cy="378352"/>
          </a:xfrm>
          <a:prstGeom prst="rect">
            <a:avLst/>
          </a:prstGeom>
        </p:spPr>
      </p:pic>
      <p:pic>
        <p:nvPicPr>
          <p:cNvPr id="4" name="Rectangle 95" descr="preencoded.png">
            <a:extLst>
              <a:ext uri="{FF2B5EF4-FFF2-40B4-BE49-F238E27FC236}">
                <a16:creationId xmlns:a16="http://schemas.microsoft.com/office/drawing/2014/main" id="{1AD483AB-9763-AAC8-E104-7794B0B11797}"/>
              </a:ext>
            </a:extLst>
          </p:cNvPr>
          <p:cNvPicPr>
            <a:picLocks noChangeAspect="1"/>
          </p:cNvPicPr>
          <p:nvPr userDrawn="1"/>
        </p:nvPicPr>
        <p:blipFill>
          <a:blip r:embed="rId53"/>
          <a:srcRect/>
          <a:stretch/>
        </p:blipFill>
        <p:spPr>
          <a:xfrm>
            <a:off x="10159677" y="6159177"/>
            <a:ext cx="2032323" cy="698823"/>
          </a:xfrm>
          <a:prstGeom prst="rect">
            <a:avLst/>
          </a:prstGeom>
        </p:spPr>
      </p:pic>
      <p:pic>
        <p:nvPicPr>
          <p:cNvPr id="5" name="ESMO-Congress-2025-Logo">
            <a:extLst>
              <a:ext uri="{FF2B5EF4-FFF2-40B4-BE49-F238E27FC236}">
                <a16:creationId xmlns:a16="http://schemas.microsoft.com/office/drawing/2014/main" id="{A948F6CE-2C99-61C4-A74C-2EDBD0D504A6}"/>
              </a:ext>
            </a:extLst>
          </p:cNvPr>
          <p:cNvPicPr>
            <a:picLocks noChangeAspect="1"/>
          </p:cNvPicPr>
          <p:nvPr userDrawn="1"/>
        </p:nvPicPr>
        <p:blipFill>
          <a:blip r:embed="rId54">
            <a:extLst>
              <a:ext uri="{96DAC541-7B7A-43D3-8B79-37D633B846F1}">
                <asvg:svgBlip xmlns:asvg="http://schemas.microsoft.com/office/drawing/2016/SVG/main" r:embed="rId55"/>
              </a:ext>
            </a:extLst>
          </a:blip>
          <a:srcRect/>
          <a:stretch/>
        </p:blipFill>
        <p:spPr>
          <a:xfrm>
            <a:off x="10630596" y="6404411"/>
            <a:ext cx="1454966" cy="277299"/>
          </a:xfrm>
          <a:prstGeom prst="rect">
            <a:avLst/>
          </a:prstGeom>
        </p:spPr>
      </p:pic>
    </p:spTree>
    <p:extLst>
      <p:ext uri="{BB962C8B-B14F-4D97-AF65-F5344CB8AC3E}">
        <p14:creationId xmlns:p14="http://schemas.microsoft.com/office/powerpoint/2010/main" val="307293893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8" name="European Society for Medical Oncology ESMO Via Ginevra 4 CH-6900 LuganoT 41 091 973 19 00esmoesmoorg esmoorg">
            <a:extLst>
              <a:ext uri="{FF2B5EF4-FFF2-40B4-BE49-F238E27FC236}">
                <a16:creationId xmlns:a16="http://schemas.microsoft.com/office/drawing/2014/main" id="{1EB4AE90-A266-178B-4665-CC5B8AA603E2}"/>
              </a:ext>
            </a:extLst>
          </p:cNvPr>
          <p:cNvSpPr/>
          <p:nvPr userDrawn="1"/>
        </p:nvSpPr>
        <p:spPr>
          <a:xfrm>
            <a:off x="962896" y="5035550"/>
            <a:ext cx="3575050" cy="1219200"/>
          </a:xfrm>
          <a:prstGeom prst="rect">
            <a:avLst/>
          </a:prstGeom>
          <a:noFill/>
          <a:ln/>
        </p:spPr>
        <p:txBody>
          <a:bodyPr wrap="square" lIns="0" tIns="0" rIns="0" bIns="0" rtlCol="0" anchor="t"/>
          <a:lstStyle/>
          <a:p>
            <a:pPr marL="0" indent="0" algn="l">
              <a:lnSpc>
                <a:spcPts val="1600"/>
              </a:lnSpc>
              <a:buNone/>
            </a:pPr>
            <a:r>
              <a:rPr lang="en-US" sz="1500" dirty="0">
                <a:solidFill>
                  <a:srgbClr val="FFFFFF"/>
                </a:solidFill>
                <a:latin typeface="Arial Narrow Bold" pitchFamily="34" charset="0"/>
                <a:ea typeface="Arial Narrow Bold" pitchFamily="34" charset="-122"/>
                <a:cs typeface="Arial Narrow Bold" pitchFamily="34" charset="-120"/>
              </a:rPr>
              <a:t>European Society for Medical Oncology (ESMO)
</a:t>
            </a:r>
            <a:r>
              <a:rPr lang="en-US" sz="1500" dirty="0">
                <a:solidFill>
                  <a:srgbClr val="FFFFFF"/>
                </a:solidFill>
                <a:latin typeface="Arial Narrow" pitchFamily="34" charset="0"/>
                <a:ea typeface="Arial Narrow" pitchFamily="34" charset="-122"/>
                <a:cs typeface="Arial Narrow" pitchFamily="34" charset="-120"/>
              </a:rPr>
              <a:t>Via Ginevra 4, CH-6900 Lugano</a:t>
            </a:r>
            <a:br>
              <a:rPr dirty="0"/>
            </a:br>
            <a:r>
              <a:rPr lang="en-US" sz="1500" dirty="0">
                <a:solidFill>
                  <a:srgbClr val="FFFFFF"/>
                </a:solidFill>
                <a:latin typeface="Arial Narrow" pitchFamily="34" charset="0"/>
                <a:ea typeface="Arial Narrow" pitchFamily="34" charset="-122"/>
                <a:cs typeface="Arial Narrow" pitchFamily="34" charset="-120"/>
              </a:rPr>
              <a:t>T. +41 (0)91 973 19 00</a:t>
            </a:r>
            <a:br>
              <a:rPr dirty="0"/>
            </a:br>
            <a:r>
              <a:rPr lang="en-US" sz="1500" dirty="0">
                <a:solidFill>
                  <a:srgbClr val="FFFFFF"/>
                </a:solidFill>
                <a:latin typeface="Arial Narrow" pitchFamily="34" charset="0"/>
                <a:ea typeface="Arial Narrow" pitchFamily="34" charset="-122"/>
                <a:cs typeface="Arial Narrow" pitchFamily="34" charset="-120"/>
              </a:rPr>
              <a:t>esmo@esmo.org</a:t>
            </a:r>
            <a:br>
              <a:rPr dirty="0"/>
            </a:br>
            <a:r>
              <a:rPr lang="en-US" sz="1500" dirty="0">
                <a:solidFill>
                  <a:srgbClr val="FFFFFF"/>
                </a:solidFill>
                <a:latin typeface="Arial Narrow" pitchFamily="34" charset="0"/>
                <a:ea typeface="Arial Narrow" pitchFamily="34" charset="-122"/>
                <a:cs typeface="Arial Narrow" pitchFamily="34" charset="-120"/>
              </a:rPr>
              <a:t>
</a:t>
            </a:r>
            <a:r>
              <a:rPr lang="en-US" sz="1500" dirty="0">
                <a:solidFill>
                  <a:srgbClr val="FFFFFF"/>
                </a:solidFill>
                <a:latin typeface="Arial Narrow Bold" pitchFamily="34" charset="0"/>
                <a:ea typeface="Arial Narrow Bold" pitchFamily="34" charset="-122"/>
                <a:cs typeface="Arial Narrow Bold" pitchFamily="34" charset="-120"/>
              </a:rPr>
              <a:t>esmo.org</a:t>
            </a:r>
            <a:endParaRPr lang="en-US" sz="1500" dirty="0"/>
          </a:p>
        </p:txBody>
      </p:sp>
      <p:sp>
        <p:nvSpPr>
          <p:cNvPr id="2" name="Espace réservé du texte 8">
            <a:extLst>
              <a:ext uri="{FF2B5EF4-FFF2-40B4-BE49-F238E27FC236}">
                <a16:creationId xmlns:a16="http://schemas.microsoft.com/office/drawing/2014/main" id="{6B71D57D-FF14-FD10-D701-174D0129A758}"/>
              </a:ext>
            </a:extLst>
          </p:cNvPr>
          <p:cNvSpPr>
            <a:spLocks noGrp="1"/>
          </p:cNvSpPr>
          <p:nvPr>
            <p:ph type="body" sz="quarter" idx="10" hasCustomPrompt="1"/>
          </p:nvPr>
        </p:nvSpPr>
        <p:spPr>
          <a:xfrm>
            <a:off x="4591050" y="3021108"/>
            <a:ext cx="3009900" cy="815785"/>
          </a:xfrm>
          <a:prstGeom prst="rect">
            <a:avLst/>
          </a:prstGeom>
        </p:spPr>
        <p:txBody>
          <a:bodyPr/>
          <a:lstStyle>
            <a:lvl1pPr marL="0" indent="0" algn="ctr">
              <a:buNone/>
              <a:defRPr sz="5000" b="1" i="0">
                <a:solidFill>
                  <a:schemeClr val="bg1"/>
                </a:solidFill>
                <a:latin typeface="Arial Narrow" panose="020B0604020202020204" pitchFamily="34" charset="0"/>
                <a:cs typeface="Arial Narrow" panose="020B0604020202020204" pitchFamily="34" charset="0"/>
              </a:defRPr>
            </a:lvl1pPr>
          </a:lstStyle>
          <a:p>
            <a:pPr lvl="0"/>
            <a:r>
              <a:rPr lang="fr-FR" dirty="0" err="1"/>
              <a:t>Thank</a:t>
            </a:r>
            <a:r>
              <a:rPr lang="fr-FR" dirty="0"/>
              <a:t> </a:t>
            </a:r>
            <a:r>
              <a:rPr lang="fr-FR" dirty="0" err="1"/>
              <a:t>you</a:t>
            </a:r>
            <a:r>
              <a:rPr lang="fr-FR" dirty="0"/>
              <a:t>!</a:t>
            </a:r>
          </a:p>
        </p:txBody>
      </p:sp>
      <p:pic>
        <p:nvPicPr>
          <p:cNvPr id="5" name="Picture 4" descr="A white letter on a black background&#10;&#10;Description automatically generated">
            <a:extLst>
              <a:ext uri="{FF2B5EF4-FFF2-40B4-BE49-F238E27FC236}">
                <a16:creationId xmlns:a16="http://schemas.microsoft.com/office/drawing/2014/main" id="{5F378500-0109-FEA4-0A26-B7F6D3E95C0D}"/>
              </a:ext>
            </a:extLst>
          </p:cNvPr>
          <p:cNvPicPr>
            <a:picLocks noChangeAspect="1"/>
          </p:cNvPicPr>
          <p:nvPr userDrawn="1"/>
        </p:nvPicPr>
        <p:blipFill>
          <a:blip r:embed="rId2"/>
          <a:stretch>
            <a:fillRect/>
          </a:stretch>
        </p:blipFill>
        <p:spPr>
          <a:xfrm>
            <a:off x="962895" y="922473"/>
            <a:ext cx="3645907" cy="804727"/>
          </a:xfrm>
          <a:prstGeom prst="rect">
            <a:avLst/>
          </a:prstGeom>
        </p:spPr>
      </p:pic>
    </p:spTree>
    <p:extLst>
      <p:ext uri="{BB962C8B-B14F-4D97-AF65-F5344CB8AC3E}">
        <p14:creationId xmlns:p14="http://schemas.microsoft.com/office/powerpoint/2010/main" val="2999055861"/>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574453"/>
          </a:xfrm>
          <a:prstGeom prst="rect">
            <a:avLst/>
          </a:prstGeom>
        </p:spPr>
        <p:txBody>
          <a:bodyPr wrap="square" lIns="0" tIns="0" rIns="0" bIns="0">
            <a:spAutoFit/>
          </a:bodyPr>
          <a:lstStyle>
            <a:lvl1pPr>
              <a:defRPr sz="3733" b="1" i="0">
                <a:solidFill>
                  <a:srgbClr val="002F5D"/>
                </a:solidFill>
                <a:latin typeface="Arial Narrow"/>
                <a:cs typeface="Arial Narrow"/>
              </a:defRPr>
            </a:lvl1pPr>
          </a:lstStyle>
          <a:p>
            <a:endParaRPr/>
          </a:p>
        </p:txBody>
      </p:sp>
      <p:sp>
        <p:nvSpPr>
          <p:cNvPr id="3" name="Holder 3"/>
          <p:cNvSpPr>
            <a:spLocks noGrp="1"/>
          </p:cNvSpPr>
          <p:nvPr>
            <p:ph type="subTitle" idx="4"/>
          </p:nvPr>
        </p:nvSpPr>
        <p:spPr>
          <a:xfrm>
            <a:off x="1828800" y="3840481"/>
            <a:ext cx="8534400"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62335363"/>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80473" y="253661"/>
            <a:ext cx="10561320" cy="574453"/>
          </a:xfrm>
        </p:spPr>
        <p:txBody>
          <a:bodyPr lIns="0" tIns="0" rIns="0" bIns="0"/>
          <a:lstStyle>
            <a:lvl1pPr>
              <a:defRPr sz="3733" b="1" i="0">
                <a:solidFill>
                  <a:srgbClr val="002F5D"/>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33502812"/>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80473" y="253661"/>
            <a:ext cx="10561320" cy="574453"/>
          </a:xfrm>
        </p:spPr>
        <p:txBody>
          <a:bodyPr lIns="0" tIns="0" rIns="0" bIns="0"/>
          <a:lstStyle>
            <a:lvl1pPr>
              <a:defRPr sz="3733" b="1" i="0">
                <a:solidFill>
                  <a:srgbClr val="002F5D"/>
                </a:solidFill>
                <a:latin typeface="Arial Narrow"/>
                <a:cs typeface="Arial Narrow"/>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38399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55261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 genome wheel">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0933454"/>
      </p:ext>
    </p:extLst>
  </p:cSld>
  <p:clrMapOvr>
    <a:masterClrMapping/>
  </p:clrMapOvr>
  <p:transition>
    <p:fade/>
  </p:transition>
</p:sldLayout>
</file>

<file path=ppt/slideLayouts/slideLayout40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80473" y="253661"/>
            <a:ext cx="10561320" cy="574453"/>
          </a:xfrm>
        </p:spPr>
        <p:txBody>
          <a:bodyPr lIns="0" tIns="0" rIns="0" bIns="0"/>
          <a:lstStyle>
            <a:lvl1pPr>
              <a:defRPr sz="3733" b="1" i="0">
                <a:solidFill>
                  <a:srgbClr val="002F5D"/>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87798449"/>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22786951"/>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574644"/>
          </a:xfrm>
          <a:prstGeom prst="rect">
            <a:avLst/>
          </a:prstGeom>
        </p:spPr>
        <p:txBody>
          <a:bodyPr wrap="square" lIns="0" tIns="0" rIns="0" bIns="0">
            <a:spAutoFit/>
          </a:bodyPr>
          <a:lstStyle>
            <a:lvl1pPr>
              <a:defRPr sz="3734" b="1" i="0">
                <a:solidFill>
                  <a:srgbClr val="002F5D"/>
                </a:solidFill>
                <a:latin typeface="Arial Narrow"/>
                <a:cs typeface="Arial Narrow"/>
              </a:defRPr>
            </a:lvl1pPr>
          </a:lstStyle>
          <a:p>
            <a:endParaRPr/>
          </a:p>
        </p:txBody>
      </p:sp>
      <p:sp>
        <p:nvSpPr>
          <p:cNvPr id="3" name="Holder 3"/>
          <p:cNvSpPr>
            <a:spLocks noGrp="1"/>
          </p:cNvSpPr>
          <p:nvPr>
            <p:ph type="subTitle" idx="4"/>
          </p:nvPr>
        </p:nvSpPr>
        <p:spPr>
          <a:xfrm>
            <a:off x="1828800" y="3840480"/>
            <a:ext cx="8534400" cy="328231"/>
          </a:xfrm>
          <a:prstGeom prst="rect">
            <a:avLst/>
          </a:prstGeom>
        </p:spPr>
        <p:txBody>
          <a:bodyPr wrap="square" lIns="0" tIns="0" rIns="0" bIns="0">
            <a:spAutoFit/>
          </a:bodyPr>
          <a:lstStyle>
            <a:lvl1pPr>
              <a:defRPr sz="2133" b="0" i="0">
                <a:solidFill>
                  <a:srgbClr val="002F5D"/>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4290709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62500" y="450341"/>
            <a:ext cx="10626090" cy="574644"/>
          </a:xfrm>
        </p:spPr>
        <p:txBody>
          <a:bodyPr lIns="0" tIns="0" rIns="0" bIns="0"/>
          <a:lstStyle>
            <a:lvl1pPr>
              <a:defRPr sz="3734" b="1" i="0">
                <a:solidFill>
                  <a:srgbClr val="002F5D"/>
                </a:solidFill>
                <a:latin typeface="Arial Narrow"/>
                <a:cs typeface="Arial Narrow"/>
              </a:defRPr>
            </a:lvl1pPr>
          </a:lstStyle>
          <a:p>
            <a:endParaRPr/>
          </a:p>
        </p:txBody>
      </p:sp>
      <p:sp>
        <p:nvSpPr>
          <p:cNvPr id="3" name="Holder 3"/>
          <p:cNvSpPr>
            <a:spLocks noGrp="1"/>
          </p:cNvSpPr>
          <p:nvPr>
            <p:ph type="body" idx="1"/>
          </p:nvPr>
        </p:nvSpPr>
        <p:spPr>
          <a:xfrm>
            <a:off x="723459" y="1291404"/>
            <a:ext cx="6112087" cy="328231"/>
          </a:xfrm>
        </p:spPr>
        <p:txBody>
          <a:bodyPr lIns="0" tIns="0" rIns="0" bIns="0"/>
          <a:lstStyle>
            <a:lvl1pPr>
              <a:defRPr sz="2133" b="0" i="0">
                <a:solidFill>
                  <a:srgbClr val="002F5D"/>
                </a:solidFill>
                <a:latin typeface="Arial Narrow"/>
                <a:cs typeface="Arial Narrow"/>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34384677"/>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62500" y="450341"/>
            <a:ext cx="10626090" cy="574644"/>
          </a:xfrm>
        </p:spPr>
        <p:txBody>
          <a:bodyPr lIns="0" tIns="0" rIns="0" bIns="0"/>
          <a:lstStyle>
            <a:lvl1pPr>
              <a:defRPr sz="3734" b="1" i="0">
                <a:solidFill>
                  <a:srgbClr val="002F5D"/>
                </a:solidFill>
                <a:latin typeface="Arial Narrow"/>
                <a:cs typeface="Arial Narrow"/>
              </a:defRPr>
            </a:lvl1pPr>
          </a:lstStyle>
          <a:p>
            <a:endParaRPr/>
          </a:p>
        </p:txBody>
      </p:sp>
      <p:sp>
        <p:nvSpPr>
          <p:cNvPr id="3" name="Holder 3"/>
          <p:cNvSpPr>
            <a:spLocks noGrp="1"/>
          </p:cNvSpPr>
          <p:nvPr>
            <p:ph sz="half" idx="2"/>
          </p:nvPr>
        </p:nvSpPr>
        <p:spPr>
          <a:xfrm>
            <a:off x="609600" y="1577340"/>
            <a:ext cx="530352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30945560"/>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62500" y="450341"/>
            <a:ext cx="10626090" cy="574644"/>
          </a:xfrm>
        </p:spPr>
        <p:txBody>
          <a:bodyPr lIns="0" tIns="0" rIns="0" bIns="0"/>
          <a:lstStyle>
            <a:lvl1pPr>
              <a:defRPr sz="3734" b="1" i="0">
                <a:solidFill>
                  <a:srgbClr val="002F5D"/>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2157593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839493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 plain">
    <p:spTree>
      <p:nvGrpSpPr>
        <p:cNvPr id="1" name=""/>
        <p:cNvGrpSpPr/>
        <p:nvPr/>
      </p:nvGrpSpPr>
      <p:grpSpPr>
        <a:xfrm>
          <a:off x="0" y="0"/>
          <a:ext cx="0" cy="0"/>
          <a:chOff x="0" y="0"/>
          <a:chExt cx="0" cy="0"/>
        </a:xfrm>
      </p:grpSpPr>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1763658" y="6495201"/>
            <a:ext cx="393301" cy="366183"/>
          </a:xfrm>
          <a:prstGeom prst="rect">
            <a:avLst/>
          </a:prstGeom>
        </p:spPr>
        <p:txBody>
          <a:bodyPr vert="horz" lIns="68579" tIns="34289" rIns="68579" bIns="34289" rtlCol="0" anchor="b" anchorCtr="0"/>
          <a:lstStyle>
            <a:lvl1pPr algn="r">
              <a:defRPr sz="933" b="0">
                <a:solidFill>
                  <a:srgbClr val="717070"/>
                </a:solidFill>
              </a:defRPr>
            </a:lvl1pPr>
          </a:lstStyle>
          <a:p>
            <a:fld id="{3C956E73-2E7A-40C4-98E5-5009DBC8D49F}" type="slidenum">
              <a:rPr lang="en-US" smtClean="0"/>
              <a:pPr/>
              <a:t>‹#›</a:t>
            </a:fld>
            <a:endParaRPr lang="en-US" dirty="0"/>
          </a:p>
        </p:txBody>
      </p:sp>
      <p:grpSp>
        <p:nvGrpSpPr>
          <p:cNvPr id="11" name="Group 10"/>
          <p:cNvGrpSpPr/>
          <p:nvPr userDrawn="1"/>
        </p:nvGrpSpPr>
        <p:grpSpPr>
          <a:xfrm>
            <a:off x="1" y="0"/>
            <a:ext cx="12192001" cy="333243"/>
            <a:chOff x="0" y="0"/>
            <a:chExt cx="9144001" cy="249932"/>
          </a:xfrm>
        </p:grpSpPr>
        <p:sp>
          <p:nvSpPr>
            <p:cNvPr id="12" name="Rectangle 11"/>
            <p:cNvSpPr/>
            <p:nvPr userDrawn="1"/>
          </p:nvSpPr>
          <p:spPr>
            <a:xfrm>
              <a:off x="0" y="0"/>
              <a:ext cx="9144001" cy="249932"/>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1"/>
              <a:ext cx="9144000" cy="187278"/>
            </a:xfrm>
            <a:prstGeom prst="rect">
              <a:avLst/>
            </a:prstGeom>
            <a:solidFill>
              <a:srgbClr val="6B6B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userDrawn="1"/>
        </p:nvGrpSpPr>
        <p:grpSpPr>
          <a:xfrm>
            <a:off x="-13252" y="6321287"/>
            <a:ext cx="7593496" cy="553347"/>
            <a:chOff x="-9424" y="-235523"/>
            <a:chExt cx="11413748" cy="544218"/>
          </a:xfrm>
        </p:grpSpPr>
        <p:sp>
          <p:nvSpPr>
            <p:cNvPr id="15" name="Rectangle 14"/>
            <p:cNvSpPr/>
            <p:nvPr userDrawn="1"/>
          </p:nvSpPr>
          <p:spPr>
            <a:xfrm>
              <a:off x="-9424" y="-235523"/>
              <a:ext cx="9153425" cy="485455"/>
            </a:xfrm>
            <a:prstGeom prst="rect">
              <a:avLst/>
            </a:prstGeom>
            <a:gradFill>
              <a:gsLst>
                <a:gs pos="100000">
                  <a:srgbClr val="E8E8E8"/>
                </a:gs>
                <a:gs pos="0">
                  <a:srgbClr val="E8E8E8">
                    <a:alpha val="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9424" y="7204"/>
              <a:ext cx="11413748" cy="301491"/>
            </a:xfrm>
            <a:prstGeom prst="rect">
              <a:avLst/>
            </a:prstGeom>
            <a:gradFill flip="none" rotWithShape="1">
              <a:gsLst>
                <a:gs pos="100000">
                  <a:srgbClr val="6B6B6B"/>
                </a:gs>
                <a:gs pos="0">
                  <a:srgbClr val="6B6B6B">
                    <a:shade val="67500"/>
                    <a:satMod val="115000"/>
                    <a:alpha val="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lide Number Placeholder 1"/>
          <p:cNvSpPr txBox="1">
            <a:spLocks/>
          </p:cNvSpPr>
          <p:nvPr userDrawn="1"/>
        </p:nvSpPr>
        <p:spPr>
          <a:xfrm>
            <a:off x="-1" y="6431701"/>
            <a:ext cx="963041" cy="366183"/>
          </a:xfrm>
          <a:prstGeom prst="rect">
            <a:avLst/>
          </a:prstGeom>
        </p:spPr>
        <p:txBody>
          <a:bodyPr vert="horz" lIns="91439" tIns="45719" rIns="91439" bIns="45719" rtlCol="0" anchor="b" anchorCtr="0"/>
          <a:lstStyle>
            <a:defPPr>
              <a:defRPr lang="en-US"/>
            </a:defPPr>
            <a:lvl1pPr algn="l" rtl="0" fontAlgn="base">
              <a:spcBef>
                <a:spcPct val="0"/>
              </a:spcBef>
              <a:spcAft>
                <a:spcPct val="0"/>
              </a:spcAft>
              <a:defRPr sz="700" b="0" kern="1200">
                <a:solidFill>
                  <a:schemeClr val="tx2">
                    <a:lumMod val="20000"/>
                    <a:lumOff val="80000"/>
                  </a:schemeClr>
                </a:solidFill>
                <a:latin typeface="Arial" charset="0"/>
                <a:ea typeface="+mn-ea"/>
                <a:cs typeface="+mn-cs"/>
              </a:defRPr>
            </a:lvl1pPr>
            <a:lvl2pPr marL="342892" algn="l" rtl="0" fontAlgn="base">
              <a:spcBef>
                <a:spcPct val="0"/>
              </a:spcBef>
              <a:spcAft>
                <a:spcPct val="0"/>
              </a:spcAft>
              <a:defRPr kern="1200">
                <a:solidFill>
                  <a:schemeClr val="tx1"/>
                </a:solidFill>
                <a:latin typeface="Arial" charset="0"/>
                <a:ea typeface="+mn-ea"/>
                <a:cs typeface="+mn-cs"/>
              </a:defRPr>
            </a:lvl2pPr>
            <a:lvl3pPr marL="685783" algn="l" rtl="0" fontAlgn="base">
              <a:spcBef>
                <a:spcPct val="0"/>
              </a:spcBef>
              <a:spcAft>
                <a:spcPct val="0"/>
              </a:spcAft>
              <a:defRPr kern="1200">
                <a:solidFill>
                  <a:schemeClr val="tx1"/>
                </a:solidFill>
                <a:latin typeface="Arial" charset="0"/>
                <a:ea typeface="+mn-ea"/>
                <a:cs typeface="+mn-cs"/>
              </a:defRPr>
            </a:lvl3pPr>
            <a:lvl4pPr marL="1028675" algn="l" rtl="0" fontAlgn="base">
              <a:spcBef>
                <a:spcPct val="0"/>
              </a:spcBef>
              <a:spcAft>
                <a:spcPct val="0"/>
              </a:spcAft>
              <a:defRPr kern="1200">
                <a:solidFill>
                  <a:schemeClr val="tx1"/>
                </a:solidFill>
                <a:latin typeface="Arial" charset="0"/>
                <a:ea typeface="+mn-ea"/>
                <a:cs typeface="+mn-cs"/>
              </a:defRPr>
            </a:lvl4pPr>
            <a:lvl5pPr marL="1371566" algn="l" rtl="0" fontAlgn="base">
              <a:spcBef>
                <a:spcPct val="0"/>
              </a:spcBef>
              <a:spcAft>
                <a:spcPct val="0"/>
              </a:spcAft>
              <a:defRPr kern="1200">
                <a:solidFill>
                  <a:schemeClr val="tx1"/>
                </a:solidFill>
                <a:latin typeface="Arial" charset="0"/>
                <a:ea typeface="+mn-ea"/>
                <a:cs typeface="+mn-cs"/>
              </a:defRPr>
            </a:lvl5pPr>
            <a:lvl6pPr marL="1714457" algn="l" defTabSz="685783" rtl="0" eaLnBrk="1" latinLnBrk="0" hangingPunct="1">
              <a:defRPr kern="1200">
                <a:solidFill>
                  <a:schemeClr val="tx1"/>
                </a:solidFill>
                <a:latin typeface="Arial" charset="0"/>
                <a:ea typeface="+mn-ea"/>
                <a:cs typeface="+mn-cs"/>
              </a:defRPr>
            </a:lvl6pPr>
            <a:lvl7pPr marL="2057348" algn="l" defTabSz="685783" rtl="0" eaLnBrk="1" latinLnBrk="0" hangingPunct="1">
              <a:defRPr kern="1200">
                <a:solidFill>
                  <a:schemeClr val="tx1"/>
                </a:solidFill>
                <a:latin typeface="Arial" charset="0"/>
                <a:ea typeface="+mn-ea"/>
                <a:cs typeface="+mn-cs"/>
              </a:defRPr>
            </a:lvl7pPr>
            <a:lvl8pPr marL="2400240" algn="l" defTabSz="685783" rtl="0" eaLnBrk="1" latinLnBrk="0" hangingPunct="1">
              <a:defRPr kern="1200">
                <a:solidFill>
                  <a:schemeClr val="tx1"/>
                </a:solidFill>
                <a:latin typeface="Arial" charset="0"/>
                <a:ea typeface="+mn-ea"/>
                <a:cs typeface="+mn-cs"/>
              </a:defRPr>
            </a:lvl8pPr>
            <a:lvl9pPr marL="2743132" algn="l" defTabSz="685783" rtl="0" eaLnBrk="1" latinLnBrk="0" hangingPunct="1">
              <a:defRPr kern="1200">
                <a:solidFill>
                  <a:schemeClr val="tx1"/>
                </a:solidFill>
                <a:latin typeface="Arial" charset="0"/>
                <a:ea typeface="+mn-ea"/>
                <a:cs typeface="+mn-cs"/>
              </a:defRPr>
            </a:lvl9pPr>
          </a:lstStyle>
          <a:p>
            <a:fld id="{3C956E73-2E7A-40C4-98E5-5009DBC8D49F}" type="slidenum">
              <a:rPr lang="en-US" sz="933" smtClean="0"/>
              <a:pPr/>
              <a:t>‹#›</a:t>
            </a:fld>
            <a:endParaRPr lang="en-US" sz="933" dirty="0"/>
          </a:p>
        </p:txBody>
      </p:sp>
    </p:spTree>
    <p:extLst>
      <p:ext uri="{BB962C8B-B14F-4D97-AF65-F5344CB8AC3E}">
        <p14:creationId xmlns:p14="http://schemas.microsoft.com/office/powerpoint/2010/main" val="277425776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20502" name="Rectangle 22"/>
          <p:cNvSpPr>
            <a:spLocks noGrp="1" noChangeArrowheads="1"/>
          </p:cNvSpPr>
          <p:nvPr>
            <p:ph type="ctrTitle" sz="quarter" hasCustomPrompt="1"/>
          </p:nvPr>
        </p:nvSpPr>
        <p:spPr>
          <a:xfrm>
            <a:off x="971740" y="1973487"/>
            <a:ext cx="3655545" cy="1572608"/>
          </a:xfrm>
          <a:ln algn="ctr"/>
        </p:spPr>
        <p:txBody>
          <a:bodyPr lIns="9144" tIns="45720" anchor="b" anchorCtr="0"/>
          <a:lstStyle>
            <a:lvl1pPr algn="l">
              <a:defRPr sz="3733">
                <a:solidFill>
                  <a:schemeClr val="accent1"/>
                </a:solidFill>
                <a:latin typeface="+mn-lt"/>
              </a:defRPr>
            </a:lvl1pPr>
          </a:lstStyle>
          <a:p>
            <a:r>
              <a:rPr lang="en-US" dirty="0"/>
              <a:t>Click to edit</a:t>
            </a:r>
            <a:br>
              <a:rPr lang="en-US" dirty="0"/>
            </a:br>
            <a:r>
              <a:rPr lang="en-US" dirty="0"/>
              <a:t>Master title style</a:t>
            </a:r>
          </a:p>
        </p:txBody>
      </p:sp>
      <p:sp>
        <p:nvSpPr>
          <p:cNvPr id="15" name="Subtitle 2"/>
          <p:cNvSpPr>
            <a:spLocks noGrp="1"/>
          </p:cNvSpPr>
          <p:nvPr>
            <p:ph type="subTitle" idx="1"/>
          </p:nvPr>
        </p:nvSpPr>
        <p:spPr>
          <a:xfrm>
            <a:off x="325756" y="7226467"/>
            <a:ext cx="4124325" cy="866553"/>
          </a:xfrm>
          <a:noFill/>
          <a:ln w="9525" algn="ctr">
            <a:noFill/>
            <a:miter lim="800000"/>
            <a:headEnd/>
            <a:tailEnd/>
          </a:ln>
        </p:spPr>
        <p:txBody>
          <a:bodyPr vert="horz" wrap="square" lIns="68579" tIns="34289" rIns="68579" bIns="34289" numCol="1" anchor="t" anchorCtr="0" compatLnSpc="1">
            <a:prstTxWarp prst="textNoShape">
              <a:avLst/>
            </a:prstTxWarp>
          </a:bodyPr>
          <a:lstStyle>
            <a:lvl1pPr marL="0" indent="0" algn="r">
              <a:buNone/>
              <a:defRPr lang="en-US" sz="1467" dirty="0">
                <a:solidFill>
                  <a:schemeClr val="accent1"/>
                </a:solidFill>
                <a:ea typeface="+mj-ea"/>
                <a:cs typeface="+mj-cs"/>
              </a:defRPr>
            </a:lvl1pPr>
          </a:lstStyle>
          <a:p>
            <a:pPr lvl="0" algn="r">
              <a:spcBef>
                <a:spcPct val="0"/>
              </a:spcBef>
            </a:pPr>
            <a:r>
              <a:rPr lang="en-US" dirty="0"/>
              <a:t>Click to edit Master subtitle style</a:t>
            </a:r>
          </a:p>
        </p:txBody>
      </p:sp>
      <p:sp>
        <p:nvSpPr>
          <p:cNvPr id="10" name="Slide Number Placeholder 1"/>
          <p:cNvSpPr>
            <a:spLocks noGrp="1"/>
          </p:cNvSpPr>
          <p:nvPr>
            <p:ph type="sldNum" sz="quarter" idx="4"/>
          </p:nvPr>
        </p:nvSpPr>
        <p:spPr>
          <a:xfrm>
            <a:off x="36083" y="6383755"/>
            <a:ext cx="981752" cy="366183"/>
          </a:xfrm>
          <a:prstGeom prst="rect">
            <a:avLst/>
          </a:prstGeom>
        </p:spPr>
        <p:txBody>
          <a:bodyPr vert="horz" lIns="68579" tIns="34289" rIns="68579" bIns="34289" rtlCol="0" anchor="b" anchorCtr="0"/>
          <a:lstStyle>
            <a:lvl1pPr algn="l">
              <a:defRPr sz="933" b="0">
                <a:solidFill>
                  <a:schemeClr val="tx1">
                    <a:tint val="75000"/>
                  </a:schemeClr>
                </a:solidFill>
              </a:defRPr>
            </a:lvl1pPr>
          </a:lstStyle>
          <a:p>
            <a:fld id="{3C956E73-2E7A-40C4-98E5-5009DBC8D49F}" type="slidenum">
              <a:rPr lang="en-US" smtClean="0"/>
              <a:pPr/>
              <a:t>‹#›</a:t>
            </a:fld>
            <a:endParaRPr lang="en-US" dirty="0"/>
          </a:p>
        </p:txBody>
      </p:sp>
      <p:pic>
        <p:nvPicPr>
          <p:cNvPr id="3076" name="Picture 4" descr="C:\Users\Jason\Documents\Work\Client_File_Backups\CCC_James\09-11-2013 2013 Rebrand\genomeWheelFlat2.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665" t="-1428" r="10188" b="15945"/>
          <a:stretch/>
        </p:blipFill>
        <p:spPr bwMode="auto">
          <a:xfrm>
            <a:off x="5207164" y="664235"/>
            <a:ext cx="6984837" cy="61937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617883" y="4642512"/>
            <a:ext cx="2743200" cy="95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Tree>
    <p:extLst>
      <p:ext uri="{BB962C8B-B14F-4D97-AF65-F5344CB8AC3E}">
        <p14:creationId xmlns:p14="http://schemas.microsoft.com/office/powerpoint/2010/main" val="1856427711"/>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No Foot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11411163"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5169980"/>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Pictur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86587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Graphic left, No wheel, Content Right">
    <p:spTree>
      <p:nvGrpSpPr>
        <p:cNvPr id="1" name=""/>
        <p:cNvGrpSpPr/>
        <p:nvPr/>
      </p:nvGrpSpPr>
      <p:grpSpPr>
        <a:xfrm>
          <a:off x="0" y="0"/>
          <a:ext cx="0" cy="0"/>
          <a:chOff x="0" y="0"/>
          <a:chExt cx="0" cy="0"/>
        </a:xfrm>
      </p:grpSpPr>
      <p:pic>
        <p:nvPicPr>
          <p:cNvPr id="11"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5528154" y="430315"/>
            <a:ext cx="6198084"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5528154" y="1280846"/>
            <a:ext cx="6198084"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2085718"/>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Agenda Layout 1">
    <p:spTree>
      <p:nvGrpSpPr>
        <p:cNvPr id="1" name=""/>
        <p:cNvGrpSpPr/>
        <p:nvPr/>
      </p:nvGrpSpPr>
      <p:grpSpPr>
        <a:xfrm>
          <a:off x="0" y="0"/>
          <a:ext cx="0" cy="0"/>
          <a:chOff x="0" y="0"/>
          <a:chExt cx="0" cy="0"/>
        </a:xfrm>
      </p:grpSpPr>
      <p:pic>
        <p:nvPicPr>
          <p:cNvPr id="1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6" y="283791"/>
            <a:ext cx="4509369" cy="657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750528" y="1898181"/>
            <a:ext cx="6694811" cy="4106195"/>
          </a:xfrm>
        </p:spPr>
        <p:txBody>
          <a:bodyPr/>
          <a:lstStyle>
            <a:lvl1pPr marL="0" indent="0">
              <a:spcBef>
                <a:spcPts val="2400"/>
              </a:spcBef>
              <a:buNone/>
              <a:defRPr sz="3200"/>
            </a:lvl1pPr>
            <a:lvl2pPr>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p:cNvSpPr/>
          <p:nvPr userDrawn="1"/>
        </p:nvSpPr>
        <p:spPr>
          <a:xfrm>
            <a:off x="1" y="828137"/>
            <a:ext cx="7945348"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2" name="Title 1"/>
          <p:cNvSpPr>
            <a:spLocks noGrp="1"/>
          </p:cNvSpPr>
          <p:nvPr>
            <p:ph type="title"/>
          </p:nvPr>
        </p:nvSpPr>
        <p:spPr>
          <a:xfrm>
            <a:off x="829028" y="925952"/>
            <a:ext cx="6552769" cy="443561"/>
          </a:xfrm>
        </p:spPr>
        <p:txBody>
          <a:bodyPr anchor="ctr" anchorCtr="0"/>
          <a:lstStyle>
            <a:lvl1pPr>
              <a:lnSpc>
                <a:spcPct val="85000"/>
              </a:lnSpc>
              <a:defRPr sz="3200" b="1">
                <a:solidFill>
                  <a:schemeClr val="bg1"/>
                </a:solidFill>
              </a:defRPr>
            </a:lvl1pPr>
          </a:lstStyle>
          <a:p>
            <a:r>
              <a:rPr lang="en-US" dirty="0"/>
              <a:t>Click to edit Master title style</a:t>
            </a:r>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9"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8824410"/>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layout 2">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sp>
        <p:nvSpPr>
          <p:cNvPr id="8" name="Rectangle 7"/>
          <p:cNvSpPr/>
          <p:nvPr userDrawn="1"/>
        </p:nvSpPr>
        <p:spPr>
          <a:xfrm>
            <a:off x="2" y="828137"/>
            <a:ext cx="7749117" cy="6127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27431" rIns="91439" bIns="64007" rtlCol="0" anchor="ctr"/>
          <a:lstStyle/>
          <a:p>
            <a:pPr marL="457178"/>
            <a:endParaRPr lang="en-US" sz="3200" b="1" dirty="0"/>
          </a:p>
        </p:txBody>
      </p:sp>
      <p:sp>
        <p:nvSpPr>
          <p:cNvPr id="3" name="Content Placeholder 2"/>
          <p:cNvSpPr>
            <a:spLocks noGrp="1"/>
          </p:cNvSpPr>
          <p:nvPr>
            <p:ph idx="1"/>
          </p:nvPr>
        </p:nvSpPr>
        <p:spPr>
          <a:xfrm>
            <a:off x="1226189" y="1646436"/>
            <a:ext cx="6522929" cy="4228221"/>
          </a:xfrm>
        </p:spPr>
        <p:txBody>
          <a:bodyPr/>
          <a:lstStyle>
            <a:lvl1pPr marL="0" indent="0">
              <a:spcBef>
                <a:spcPts val="1800"/>
              </a:spcBef>
              <a:buNone/>
              <a:defRPr sz="2667"/>
            </a:lvl1pPr>
            <a:lvl2pPr marL="457178" indent="0">
              <a:buNone/>
              <a:defRPr sz="2400"/>
            </a:lvl2pPr>
            <a:lvl3pPr marL="914354" indent="0">
              <a:buNone/>
              <a:defRPr sz="2400"/>
            </a:lvl3pPr>
            <a:lvl4pPr marL="1371532" indent="0">
              <a:buNone/>
              <a:defRPr sz="2000"/>
            </a:lvl4pPr>
            <a:lvl5pPr marL="1828709" indent="0">
              <a:buNone/>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quarter" idx="10"/>
          </p:nvPr>
        </p:nvSpPr>
        <p:spPr>
          <a:xfrm>
            <a:off x="1226188" y="885623"/>
            <a:ext cx="6212741" cy="499533"/>
          </a:xfrm>
        </p:spPr>
        <p:txBody>
          <a:bodyPr anchor="ctr" anchorCtr="0"/>
          <a:lstStyle>
            <a:lvl1pPr marL="0" indent="0">
              <a:buNone/>
              <a:defRPr sz="3200" b="1">
                <a:solidFill>
                  <a:schemeClr val="bg2"/>
                </a:solidFill>
              </a:defRPr>
            </a:lvl1pPr>
          </a:lstStyle>
          <a:p>
            <a:pPr lvl="0"/>
            <a:r>
              <a:rPr lang="en-US" dirty="0"/>
              <a:t>Click to edit Master text styles</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75800"/>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red bar">
    <p:spTree>
      <p:nvGrpSpPr>
        <p:cNvPr id="1" name=""/>
        <p:cNvGrpSpPr/>
        <p:nvPr/>
      </p:nvGrpSpPr>
      <p:grpSpPr>
        <a:xfrm>
          <a:off x="0" y="0"/>
          <a:ext cx="0" cy="0"/>
          <a:chOff x="0" y="0"/>
          <a:chExt cx="0" cy="0"/>
        </a:xfrm>
      </p:grpSpPr>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1361"/>
            <a:ext cx="560917" cy="29823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1355"/>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8208"/>
            <a:ext cx="2348479" cy="2146273"/>
          </a:xfrm>
          <a:noFill/>
          <a:ln w="9525">
            <a:noFill/>
            <a:miter lim="800000"/>
            <a:headEnd/>
            <a:tailEnd/>
          </a:ln>
          <a:effectLst/>
        </p:spPr>
        <p:txBody>
          <a:bodyPr rIns="0" bIns="0" anchor="t"/>
          <a:lstStyle>
            <a:lvl1pPr algn="l">
              <a:defRPr lang="en-US" sz="3467" b="1" spc="-120" dirty="0">
                <a:solidFill>
                  <a:schemeClr val="accent1"/>
                </a:solidFill>
              </a:defRPr>
            </a:lvl1pPr>
          </a:lstStyle>
          <a:p>
            <a:pPr lvl="0"/>
            <a:r>
              <a:rPr lang="en-US" dirty="0"/>
              <a:t>Click to edit Master title style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92519"/>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urple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4"/>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11030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33768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green bar">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382007" y="237326"/>
            <a:ext cx="4425861" cy="662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1"/>
          <p:cNvSpPr>
            <a:spLocks noChangeArrowheads="1"/>
          </p:cNvSpPr>
          <p:nvPr userDrawn="1"/>
        </p:nvSpPr>
        <p:spPr bwMode="auto">
          <a:xfrm>
            <a:off x="-2111" y="2"/>
            <a:ext cx="2992969" cy="96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74307" tIns="60957" rIns="121915" bIns="60957"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85000"/>
              </a:lnSpc>
              <a:spcBef>
                <a:spcPct val="50000"/>
              </a:spcBef>
              <a:buClr>
                <a:srgbClr val="B2B2B2"/>
              </a:buClr>
              <a:buFont typeface="Wingdings" pitchFamily="2" charset="2"/>
              <a:buNone/>
            </a:pPr>
            <a:endParaRPr lang="en-US" altLang="en-US" sz="1600">
              <a:solidFill>
                <a:srgbClr val="555454"/>
              </a:solidFill>
            </a:endParaRPr>
          </a:p>
        </p:txBody>
      </p:sp>
      <p:sp>
        <p:nvSpPr>
          <p:cNvPr id="8" name="Rectangle 12"/>
          <p:cNvSpPr/>
          <p:nvPr userDrawn="1"/>
        </p:nvSpPr>
        <p:spPr>
          <a:xfrm>
            <a:off x="0" y="732373"/>
            <a:ext cx="560917" cy="29823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5" tIns="60957" rIns="121915" bIns="60957" anchor="ctr"/>
          <a:lstStyle/>
          <a:p>
            <a:pPr algn="ctr">
              <a:defRPr/>
            </a:pPr>
            <a:endParaRPr lang="en-US"/>
          </a:p>
        </p:txBody>
      </p:sp>
      <p:sp>
        <p:nvSpPr>
          <p:cNvPr id="3" name="Content Placeholder 2"/>
          <p:cNvSpPr>
            <a:spLocks noGrp="1"/>
          </p:cNvSpPr>
          <p:nvPr>
            <p:ph idx="1"/>
          </p:nvPr>
        </p:nvSpPr>
        <p:spPr>
          <a:xfrm>
            <a:off x="3316258" y="732367"/>
            <a:ext cx="8559073" cy="5074668"/>
          </a:xfrm>
        </p:spPr>
        <p:txBody>
          <a:bodyPr/>
          <a:lstStyle>
            <a:lvl1pPr>
              <a:defRPr sz="2400"/>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44113" y="732370"/>
            <a:ext cx="2348479" cy="2146273"/>
          </a:xfrm>
          <a:noFill/>
          <a:ln w="9525">
            <a:noFill/>
            <a:miter lim="800000"/>
            <a:headEnd/>
            <a:tailEnd/>
          </a:ln>
          <a:effectLst/>
        </p:spPr>
        <p:txBody>
          <a:bodyPr rIns="0" bIns="0" anchor="t"/>
          <a:lstStyle>
            <a:lvl1pPr algn="l">
              <a:defRPr lang="en-US" sz="3467" b="1" spc="-120" dirty="0">
                <a:solidFill>
                  <a:schemeClr val="accent3"/>
                </a:solidFill>
              </a:defRPr>
            </a:lvl1pPr>
          </a:lstStyle>
          <a:p>
            <a:pPr lvl="0"/>
            <a:r>
              <a:rPr lang="en-US" dirty="0"/>
              <a:t>Click to edit Master title style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14"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330036"/>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Petri Graphic Title and Content">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flipH="1">
            <a:off x="-1" y="-1782"/>
            <a:ext cx="12195173" cy="685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7" y="1280846"/>
            <a:ext cx="810241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991120"/>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1_Cell Graphic Title and Content">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476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rot="10800000">
            <a:off x="1" y="1399311"/>
            <a:ext cx="7526867" cy="5143500"/>
          </a:xfrm>
          <a:prstGeom prst="rect">
            <a:avLst/>
          </a:prstGeom>
          <a:gradFill flip="none" rotWithShape="1">
            <a:gsLst>
              <a:gs pos="0">
                <a:schemeClr val="bg1">
                  <a:alpha val="0"/>
                </a:schemeClr>
              </a:gs>
              <a:gs pos="89000">
                <a:schemeClr val="bg1">
                  <a:alpha val="87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anchor="ctr"/>
          <a:lstStyle/>
          <a:p>
            <a:pPr algn="ctr">
              <a:defRPr/>
            </a:pPr>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7" y="430315"/>
            <a:ext cx="933578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315076" y="1280846"/>
            <a:ext cx="9315235" cy="4458983"/>
          </a:xfrm>
        </p:spPr>
        <p:txBody>
          <a:bodyPr/>
          <a:lstStyle>
            <a:lvl1pPr>
              <a:spcBef>
                <a:spcPts val="1600"/>
              </a:spcBef>
              <a:defRPr sz="2933"/>
            </a:lvl1pPr>
            <a:lvl2pPr>
              <a:spcBef>
                <a:spcPts val="400"/>
              </a:spcBef>
              <a:defRPr sz="2667"/>
            </a:lvl2pPr>
            <a:lvl3pPr>
              <a:defRPr sz="2400"/>
            </a:lvl3pPr>
            <a:lvl4pPr>
              <a:defRPr sz="2400"/>
            </a:lvl4pPr>
            <a:lvl5pP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60000"/>
                    <a:lumOff val="4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127547"/>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itle and Content, No Wheel">
    <p:spTree>
      <p:nvGrpSpPr>
        <p:cNvPr id="1" name=""/>
        <p:cNvGrpSpPr/>
        <p:nvPr/>
      </p:nvGrpSpPr>
      <p:grpSpPr>
        <a:xfrm>
          <a:off x="0" y="0"/>
          <a:ext cx="0" cy="0"/>
          <a:chOff x="0" y="0"/>
          <a:chExt cx="0" cy="0"/>
        </a:xfrm>
      </p:grpSpPr>
      <p:pic>
        <p:nvPicPr>
          <p:cNvPr id="10" name="Picture 3" descr="C:\Users\Jason\Dropbox\Clarity (1)\OSUCCC - James\2014 PowerPoint Templates\2014 FINAL Research\Research Content Compact Elements\2013_ResearchStandardContent_compact_Bottom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 y="6012657"/>
            <a:ext cx="12192001" cy="8453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648016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15076" y="430315"/>
            <a:ext cx="11411163" cy="979487"/>
          </a:xfrm>
        </p:spPr>
        <p:txBody>
          <a:bodyPr anchor="t" anchorCtr="0"/>
          <a:lstStyle>
            <a:lvl1pPr>
              <a:lnSpc>
                <a:spcPct val="85000"/>
              </a:lnSpc>
              <a:defRPr sz="3467">
                <a:solidFill>
                  <a:schemeClr val="accent1"/>
                </a:solidFill>
              </a:defRPr>
            </a:lvl1pPr>
          </a:lstStyle>
          <a:p>
            <a:r>
              <a:rPr lang="en-US" dirty="0"/>
              <a:t>Click to edit Master title style</a:t>
            </a:r>
          </a:p>
        </p:txBody>
      </p:sp>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3208808"/>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1">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6"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7"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32239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Left, Content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345656"/>
            <a:ext cx="12192000" cy="3512344"/>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381000"/>
          </a:xfrm>
          <a:prstGeom prst="rect">
            <a:avLst/>
          </a:prstGeom>
        </p:spPr>
      </p:pic>
      <p:sp>
        <p:nvSpPr>
          <p:cNvPr id="2" name="Title 1"/>
          <p:cNvSpPr>
            <a:spLocks noGrp="1"/>
          </p:cNvSpPr>
          <p:nvPr>
            <p:ph type="title"/>
          </p:nvPr>
        </p:nvSpPr>
        <p:spPr>
          <a:xfrm>
            <a:off x="349956" y="430315"/>
            <a:ext cx="3592693" cy="979487"/>
          </a:xfrm>
        </p:spPr>
        <p:txBody>
          <a:bodyPr anchor="t" anchorCtr="0"/>
          <a:lstStyle>
            <a:lvl1pPr algn="r">
              <a:lnSpc>
                <a:spcPct val="85000"/>
              </a:lnSpc>
              <a:defRPr sz="3467">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128908" y="430315"/>
            <a:ext cx="7306733" cy="4228221"/>
          </a:xfrm>
        </p:spPr>
        <p:txBody>
          <a:bodyPr/>
          <a:lstStyle>
            <a:lvl1pPr marL="309026" indent="-309026">
              <a:defRPr sz="2933"/>
            </a:lvl1pPr>
            <a:lvl2pPr marL="685766" indent="-228589">
              <a:defRPr sz="2667"/>
            </a:lvl2pPr>
            <a:lvl3pPr marL="1085797" indent="-171442">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pic>
        <p:nvPicPr>
          <p:cNvPr id="11"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10025149" y="6005615"/>
            <a:ext cx="1693776" cy="59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099953"/>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Content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CEC12D6-2BDD-057F-F35F-0D6FF6B2A991}"/>
              </a:ext>
            </a:extLst>
          </p:cNvPr>
          <p:cNvSpPr>
            <a:spLocks noGrp="1"/>
          </p:cNvSpPr>
          <p:nvPr>
            <p:ph type="ctrTitle"/>
          </p:nvPr>
        </p:nvSpPr>
        <p:spPr>
          <a:xfrm>
            <a:off x="659685" y="363136"/>
            <a:ext cx="9246915" cy="368547"/>
          </a:xfrm>
        </p:spPr>
        <p:txBody>
          <a:bodyPr/>
          <a:lstStyle>
            <a:lvl1pPr algn="l">
              <a:lnSpc>
                <a:spcPct val="80000"/>
              </a:lnSpc>
              <a:defRPr>
                <a:solidFill>
                  <a:srgbClr val="000000"/>
                </a:solidFill>
              </a:defRPr>
            </a:lvl1pPr>
          </a:lstStyle>
          <a:p>
            <a:r>
              <a:rPr lang="en-US"/>
              <a:t>Click to edit Master title style</a:t>
            </a:r>
            <a:endParaRPr lang="en-US" dirty="0"/>
          </a:p>
        </p:txBody>
      </p:sp>
      <p:sp>
        <p:nvSpPr>
          <p:cNvPr id="4" name="Text Placeholder 9">
            <a:extLst>
              <a:ext uri="{FF2B5EF4-FFF2-40B4-BE49-F238E27FC236}">
                <a16:creationId xmlns:a16="http://schemas.microsoft.com/office/drawing/2014/main" id="{9E72EEEF-C89D-5CF9-3726-B30DA7B1F51C}"/>
              </a:ext>
            </a:extLst>
          </p:cNvPr>
          <p:cNvSpPr>
            <a:spLocks noGrp="1"/>
          </p:cNvSpPr>
          <p:nvPr>
            <p:ph type="body" sz="quarter" idx="16" hasCustomPrompt="1"/>
          </p:nvPr>
        </p:nvSpPr>
        <p:spPr>
          <a:xfrm>
            <a:off x="668550" y="1365662"/>
            <a:ext cx="10709577" cy="4524943"/>
          </a:xfrm>
          <a:prstGeom prst="rect">
            <a:avLst/>
          </a:prstGeom>
        </p:spPr>
        <p:txBody>
          <a:bodyPr>
            <a:noAutofit/>
          </a:bodyPr>
          <a:lstStyle>
            <a:lvl1pPr>
              <a:lnSpc>
                <a:spcPct val="100000"/>
              </a:lnSpc>
              <a:spcBef>
                <a:spcPts val="0"/>
              </a:spcBef>
              <a:spcAft>
                <a:spcPts val="1200"/>
              </a:spcAft>
              <a:defRPr sz="1600" b="0">
                <a:solidFill>
                  <a:srgbClr val="000000"/>
                </a:solidFill>
              </a:defRPr>
            </a:lvl1pPr>
          </a:lstStyle>
          <a:p>
            <a:r>
              <a:rPr lang="en-US" dirty="0"/>
              <a:t>Click to edit Master text styles -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r>
              <a:rPr lang="en-US" dirty="0"/>
              <a:t> 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a:p>
            <a:r>
              <a:rPr lang="en-US" dirty="0"/>
              <a:t>Insert content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a:t>
            </a:r>
            <a:r>
              <a:rPr lang="en-US" dirty="0" err="1"/>
              <a:t>tincidunt</a:t>
            </a:r>
            <a:r>
              <a:rPr lang="en-US" dirty="0"/>
              <a:t> </a:t>
            </a:r>
            <a:r>
              <a:rPr lang="en-US" dirty="0" err="1"/>
              <a:t>feugiat</a:t>
            </a:r>
            <a:r>
              <a:rPr lang="en-US" dirty="0"/>
              <a:t> </a:t>
            </a:r>
            <a:r>
              <a:rPr lang="en-US" dirty="0" err="1"/>
              <a:t>justo</a:t>
            </a:r>
            <a:r>
              <a:rPr lang="en-US" dirty="0"/>
              <a:t>, id </a:t>
            </a:r>
            <a:r>
              <a:rPr lang="en-US" dirty="0" err="1"/>
              <a:t>bibendum</a:t>
            </a:r>
            <a:r>
              <a:rPr lang="en-US" dirty="0"/>
              <a:t> </a:t>
            </a:r>
            <a:r>
              <a:rPr lang="en-US" dirty="0" err="1"/>
              <a:t>purus</a:t>
            </a:r>
            <a:r>
              <a:rPr lang="en-US" dirty="0"/>
              <a:t> </a:t>
            </a:r>
            <a:r>
              <a:rPr lang="en-US" dirty="0" err="1"/>
              <a:t>vulputate</a:t>
            </a:r>
            <a:r>
              <a:rPr lang="en-US" dirty="0"/>
              <a:t> </a:t>
            </a:r>
            <a:r>
              <a:rPr lang="en-US" dirty="0" err="1"/>
              <a:t>eget</a:t>
            </a:r>
            <a:r>
              <a:rPr lang="en-US" dirty="0"/>
              <a:t>. Cras </a:t>
            </a:r>
            <a:r>
              <a:rPr lang="en-US" dirty="0" err="1"/>
              <a:t>ultricies</a:t>
            </a:r>
            <a:r>
              <a:rPr lang="en-US" dirty="0"/>
              <a:t> </a:t>
            </a:r>
            <a:r>
              <a:rPr lang="en-US" dirty="0" err="1"/>
              <a:t>lacus</a:t>
            </a:r>
            <a:r>
              <a:rPr lang="en-US" dirty="0"/>
              <a:t> </a:t>
            </a:r>
            <a:r>
              <a:rPr lang="en-US" dirty="0" err="1"/>
              <a:t>viverra</a:t>
            </a:r>
            <a:r>
              <a:rPr lang="en-US" dirty="0"/>
              <a:t> </a:t>
            </a:r>
            <a:r>
              <a:rPr lang="en-US" dirty="0" err="1"/>
              <a:t>elit</a:t>
            </a:r>
            <a:r>
              <a:rPr lang="en-US" dirty="0"/>
              <a:t> </a:t>
            </a:r>
            <a:r>
              <a:rPr lang="en-US" dirty="0" err="1"/>
              <a:t>dignissim</a:t>
            </a:r>
            <a:r>
              <a:rPr lang="en-US" dirty="0"/>
              <a:t> </a:t>
            </a:r>
            <a:r>
              <a:rPr lang="en-US" dirty="0" err="1"/>
              <a:t>finibus</a:t>
            </a:r>
            <a:r>
              <a:rPr lang="en-US" dirty="0"/>
              <a:t>. Integer in porta </a:t>
            </a:r>
            <a:r>
              <a:rPr lang="en-US" dirty="0" err="1"/>
              <a:t>tortor</a:t>
            </a:r>
            <a:r>
              <a:rPr lang="en-US" dirty="0"/>
              <a:t>. </a:t>
            </a:r>
            <a:r>
              <a:rPr lang="en-US" dirty="0" err="1"/>
              <a:t>Fusce</a:t>
            </a:r>
            <a:r>
              <a:rPr lang="en-US" dirty="0"/>
              <a:t> sed ante </a:t>
            </a:r>
            <a:r>
              <a:rPr lang="en-US" dirty="0" err="1"/>
              <a:t>quis</a:t>
            </a:r>
            <a:r>
              <a:rPr lang="en-US" dirty="0"/>
              <a:t> </a:t>
            </a:r>
            <a:r>
              <a:rPr lang="en-US" dirty="0" err="1"/>
              <a:t>leo</a:t>
            </a:r>
            <a:r>
              <a:rPr lang="en-US" dirty="0"/>
              <a:t> </a:t>
            </a:r>
            <a:r>
              <a:rPr lang="en-US" dirty="0" err="1"/>
              <a:t>finibu</a:t>
            </a:r>
            <a:endParaRPr lang="en-US" dirty="0"/>
          </a:p>
        </p:txBody>
      </p:sp>
    </p:spTree>
    <p:extLst>
      <p:ext uri="{BB962C8B-B14F-4D97-AF65-F5344CB8AC3E}">
        <p14:creationId xmlns:p14="http://schemas.microsoft.com/office/powerpoint/2010/main" val="26567749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488758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0428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69976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96859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0712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47369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33196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2694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67010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3488290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44342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3565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8584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453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606430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739930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480626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89799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39095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7/21/26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345805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0622627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3703785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992923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35597963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209391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426666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6532842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14227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4030822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2317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1425576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6056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644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631209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92164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138111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1004630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570368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8179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226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73894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3433743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4210046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872152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80286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5314912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5" Type="http://schemas.openxmlformats.org/officeDocument/2006/relationships/slideLayout" Target="../slideLayouts/slideLayout153.xml"/><Relationship Id="rId10" Type="http://schemas.openxmlformats.org/officeDocument/2006/relationships/theme" Target="../theme/theme10.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5.xml"/><Relationship Id="rId13" Type="http://schemas.openxmlformats.org/officeDocument/2006/relationships/slideLayout" Target="../slideLayouts/slideLayout170.xml"/><Relationship Id="rId18" Type="http://schemas.openxmlformats.org/officeDocument/2006/relationships/theme" Target="../theme/theme11.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slideLayout" Target="../slideLayouts/slideLayout169.xml"/><Relationship Id="rId17" Type="http://schemas.openxmlformats.org/officeDocument/2006/relationships/slideLayout" Target="../slideLayouts/slideLayout174.xml"/><Relationship Id="rId2" Type="http://schemas.openxmlformats.org/officeDocument/2006/relationships/slideLayout" Target="../slideLayouts/slideLayout159.xml"/><Relationship Id="rId16" Type="http://schemas.openxmlformats.org/officeDocument/2006/relationships/slideLayout" Target="../slideLayouts/slideLayout173.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5" Type="http://schemas.openxmlformats.org/officeDocument/2006/relationships/slideLayout" Target="../slideLayouts/slideLayout17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 Id="rId14" Type="http://schemas.openxmlformats.org/officeDocument/2006/relationships/slideLayout" Target="../slideLayouts/slideLayout17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2.xml"/><Relationship Id="rId13" Type="http://schemas.openxmlformats.org/officeDocument/2006/relationships/slideLayout" Target="../slideLayouts/slideLayout187.xml"/><Relationship Id="rId3" Type="http://schemas.openxmlformats.org/officeDocument/2006/relationships/slideLayout" Target="../slideLayouts/slideLayout177.xml"/><Relationship Id="rId7" Type="http://schemas.openxmlformats.org/officeDocument/2006/relationships/slideLayout" Target="../slideLayouts/slideLayout181.xml"/><Relationship Id="rId12" Type="http://schemas.openxmlformats.org/officeDocument/2006/relationships/slideLayout" Target="../slideLayouts/slideLayout186.xml"/><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slideLayout" Target="../slideLayouts/slideLayout180.xml"/><Relationship Id="rId11" Type="http://schemas.openxmlformats.org/officeDocument/2006/relationships/slideLayout" Target="../slideLayouts/slideLayout185.xml"/><Relationship Id="rId5" Type="http://schemas.openxmlformats.org/officeDocument/2006/relationships/slideLayout" Target="../slideLayouts/slideLayout179.xml"/><Relationship Id="rId10" Type="http://schemas.openxmlformats.org/officeDocument/2006/relationships/slideLayout" Target="../slideLayouts/slideLayout184.xml"/><Relationship Id="rId4" Type="http://schemas.openxmlformats.org/officeDocument/2006/relationships/slideLayout" Target="../slideLayouts/slideLayout178.xml"/><Relationship Id="rId9" Type="http://schemas.openxmlformats.org/officeDocument/2006/relationships/slideLayout" Target="../slideLayouts/slideLayout183.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slideLayout" Target="../slideLayouts/slideLayout200.xml"/><Relationship Id="rId18" Type="http://schemas.openxmlformats.org/officeDocument/2006/relationships/theme" Target="../theme/theme13.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 Type="http://schemas.openxmlformats.org/officeDocument/2006/relationships/slideLayout" Target="../slideLayouts/slideLayout189.xml"/><Relationship Id="rId16" Type="http://schemas.openxmlformats.org/officeDocument/2006/relationships/slideLayout" Target="../slideLayouts/slideLayout203.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5" Type="http://schemas.openxmlformats.org/officeDocument/2006/relationships/slideLayout" Target="../slideLayouts/slideLayout20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slideLayout" Target="../slideLayouts/slideLayout20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18" Type="http://schemas.openxmlformats.org/officeDocument/2006/relationships/slideLayout" Target="../slideLayouts/slideLayout222.xml"/><Relationship Id="rId3" Type="http://schemas.openxmlformats.org/officeDocument/2006/relationships/slideLayout" Target="../slideLayouts/slideLayout207.xml"/><Relationship Id="rId21" Type="http://schemas.openxmlformats.org/officeDocument/2006/relationships/theme" Target="../theme/theme14.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17" Type="http://schemas.openxmlformats.org/officeDocument/2006/relationships/slideLayout" Target="../slideLayouts/slideLayout221.xml"/><Relationship Id="rId2" Type="http://schemas.openxmlformats.org/officeDocument/2006/relationships/slideLayout" Target="../slideLayouts/slideLayout206.xml"/><Relationship Id="rId16" Type="http://schemas.openxmlformats.org/officeDocument/2006/relationships/slideLayout" Target="../slideLayouts/slideLayout220.xml"/><Relationship Id="rId20" Type="http://schemas.openxmlformats.org/officeDocument/2006/relationships/slideLayout" Target="../slideLayouts/slideLayout224.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5" Type="http://schemas.openxmlformats.org/officeDocument/2006/relationships/slideLayout" Target="../slideLayouts/slideLayout209.xml"/><Relationship Id="rId15" Type="http://schemas.openxmlformats.org/officeDocument/2006/relationships/slideLayout" Target="../slideLayouts/slideLayout219.xml"/><Relationship Id="rId10" Type="http://schemas.openxmlformats.org/officeDocument/2006/relationships/slideLayout" Target="../slideLayouts/slideLayout214.xml"/><Relationship Id="rId19" Type="http://schemas.openxmlformats.org/officeDocument/2006/relationships/slideLayout" Target="../slideLayouts/slideLayout223.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slideLayout" Target="../slideLayouts/slideLayout21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32.xml"/><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theme" Target="../theme/theme15.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18" Type="http://schemas.openxmlformats.org/officeDocument/2006/relationships/slideLayout" Target="../slideLayouts/slideLayout253.xml"/><Relationship Id="rId26" Type="http://schemas.openxmlformats.org/officeDocument/2006/relationships/slideLayout" Target="../slideLayouts/slideLayout261.xml"/><Relationship Id="rId3" Type="http://schemas.openxmlformats.org/officeDocument/2006/relationships/slideLayout" Target="../slideLayouts/slideLayout238.xml"/><Relationship Id="rId21" Type="http://schemas.openxmlformats.org/officeDocument/2006/relationships/slideLayout" Target="../slideLayouts/slideLayout256.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5" Type="http://schemas.openxmlformats.org/officeDocument/2006/relationships/slideLayout" Target="../slideLayouts/slideLayout260.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20" Type="http://schemas.openxmlformats.org/officeDocument/2006/relationships/slideLayout" Target="../slideLayouts/slideLayout255.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24" Type="http://schemas.openxmlformats.org/officeDocument/2006/relationships/slideLayout" Target="../slideLayouts/slideLayout259.xml"/><Relationship Id="rId5" Type="http://schemas.openxmlformats.org/officeDocument/2006/relationships/slideLayout" Target="../slideLayouts/slideLayout240.xml"/><Relationship Id="rId15" Type="http://schemas.openxmlformats.org/officeDocument/2006/relationships/slideLayout" Target="../slideLayouts/slideLayout250.xml"/><Relationship Id="rId23" Type="http://schemas.openxmlformats.org/officeDocument/2006/relationships/slideLayout" Target="../slideLayouts/slideLayout258.xml"/><Relationship Id="rId10" Type="http://schemas.openxmlformats.org/officeDocument/2006/relationships/slideLayout" Target="../slideLayouts/slideLayout245.xml"/><Relationship Id="rId19" Type="http://schemas.openxmlformats.org/officeDocument/2006/relationships/slideLayout" Target="../slideLayouts/slideLayout254.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 Id="rId22" Type="http://schemas.openxmlformats.org/officeDocument/2006/relationships/slideLayout" Target="../slideLayouts/slideLayout257.xml"/><Relationship Id="rId27"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69.xml"/><Relationship Id="rId13" Type="http://schemas.openxmlformats.org/officeDocument/2006/relationships/slideLayout" Target="../slideLayouts/slideLayout274.xml"/><Relationship Id="rId18" Type="http://schemas.openxmlformats.org/officeDocument/2006/relationships/slideLayout" Target="../slideLayouts/slideLayout279.xml"/><Relationship Id="rId26" Type="http://schemas.openxmlformats.org/officeDocument/2006/relationships/slideLayout" Target="../slideLayouts/slideLayout287.xml"/><Relationship Id="rId3" Type="http://schemas.openxmlformats.org/officeDocument/2006/relationships/slideLayout" Target="../slideLayouts/slideLayout264.xml"/><Relationship Id="rId21" Type="http://schemas.openxmlformats.org/officeDocument/2006/relationships/slideLayout" Target="../slideLayouts/slideLayout282.xml"/><Relationship Id="rId7" Type="http://schemas.openxmlformats.org/officeDocument/2006/relationships/slideLayout" Target="../slideLayouts/slideLayout268.xml"/><Relationship Id="rId12" Type="http://schemas.openxmlformats.org/officeDocument/2006/relationships/slideLayout" Target="../slideLayouts/slideLayout273.xml"/><Relationship Id="rId17" Type="http://schemas.openxmlformats.org/officeDocument/2006/relationships/slideLayout" Target="../slideLayouts/slideLayout278.xml"/><Relationship Id="rId25" Type="http://schemas.openxmlformats.org/officeDocument/2006/relationships/slideLayout" Target="../slideLayouts/slideLayout286.xml"/><Relationship Id="rId2" Type="http://schemas.openxmlformats.org/officeDocument/2006/relationships/slideLayout" Target="../slideLayouts/slideLayout263.xml"/><Relationship Id="rId16" Type="http://schemas.openxmlformats.org/officeDocument/2006/relationships/slideLayout" Target="../slideLayouts/slideLayout277.xml"/><Relationship Id="rId20" Type="http://schemas.openxmlformats.org/officeDocument/2006/relationships/slideLayout" Target="../slideLayouts/slideLayout281.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24" Type="http://schemas.openxmlformats.org/officeDocument/2006/relationships/slideLayout" Target="../slideLayouts/slideLayout285.xml"/><Relationship Id="rId5" Type="http://schemas.openxmlformats.org/officeDocument/2006/relationships/slideLayout" Target="../slideLayouts/slideLayout266.xml"/><Relationship Id="rId15" Type="http://schemas.openxmlformats.org/officeDocument/2006/relationships/slideLayout" Target="../slideLayouts/slideLayout276.xml"/><Relationship Id="rId23" Type="http://schemas.openxmlformats.org/officeDocument/2006/relationships/slideLayout" Target="../slideLayouts/slideLayout284.xml"/><Relationship Id="rId28" Type="http://schemas.openxmlformats.org/officeDocument/2006/relationships/theme" Target="../theme/theme17.xml"/><Relationship Id="rId10" Type="http://schemas.openxmlformats.org/officeDocument/2006/relationships/slideLayout" Target="../slideLayouts/slideLayout271.xml"/><Relationship Id="rId19" Type="http://schemas.openxmlformats.org/officeDocument/2006/relationships/slideLayout" Target="../slideLayouts/slideLayout280.xml"/><Relationship Id="rId4" Type="http://schemas.openxmlformats.org/officeDocument/2006/relationships/slideLayout" Target="../slideLayouts/slideLayout265.xml"/><Relationship Id="rId9" Type="http://schemas.openxmlformats.org/officeDocument/2006/relationships/slideLayout" Target="../slideLayouts/slideLayout270.xml"/><Relationship Id="rId14" Type="http://schemas.openxmlformats.org/officeDocument/2006/relationships/slideLayout" Target="../slideLayouts/slideLayout275.xml"/><Relationship Id="rId22" Type="http://schemas.openxmlformats.org/officeDocument/2006/relationships/slideLayout" Target="../slideLayouts/slideLayout283.xml"/><Relationship Id="rId27" Type="http://schemas.openxmlformats.org/officeDocument/2006/relationships/slideLayout" Target="../slideLayouts/slideLayout28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 Type="http://schemas.openxmlformats.org/officeDocument/2006/relationships/slideLayout" Target="../slideLayouts/slideLayout291.xml"/><Relationship Id="rId7" Type="http://schemas.openxmlformats.org/officeDocument/2006/relationships/slideLayout" Target="../slideLayouts/slideLayout295.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5" Type="http://schemas.openxmlformats.org/officeDocument/2006/relationships/slideLayout" Target="../slideLayouts/slideLayout303.xml"/><Relationship Id="rId10" Type="http://schemas.openxmlformats.org/officeDocument/2006/relationships/slideLayout" Target="../slideLayouts/slideLayout298.xml"/><Relationship Id="rId19" Type="http://schemas.openxmlformats.org/officeDocument/2006/relationships/theme" Target="../theme/theme18.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4" Type="http://schemas.openxmlformats.org/officeDocument/2006/relationships/slideLayout" Target="../slideLayouts/slideLayout302.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tags" Target="../tags/tag7.xml"/><Relationship Id="rId3" Type="http://schemas.openxmlformats.org/officeDocument/2006/relationships/slideLayout" Target="../slideLayouts/slideLayout309.xml"/><Relationship Id="rId7" Type="http://schemas.openxmlformats.org/officeDocument/2006/relationships/slideLayout" Target="../slideLayouts/slideLayout313.xml"/><Relationship Id="rId12" Type="http://schemas.openxmlformats.org/officeDocument/2006/relationships/theme" Target="../theme/theme19.xml"/><Relationship Id="rId2" Type="http://schemas.openxmlformats.org/officeDocument/2006/relationships/slideLayout" Target="../slideLayouts/slideLayout308.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5" Type="http://schemas.openxmlformats.org/officeDocument/2006/relationships/image" Target="../media/image26.svg"/><Relationship Id="rId10" Type="http://schemas.openxmlformats.org/officeDocument/2006/relationships/slideLayout" Target="../slideLayouts/slideLayout316.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image" Target="../media/image2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2.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25.xml"/><Relationship Id="rId13" Type="http://schemas.openxmlformats.org/officeDocument/2006/relationships/slideLayout" Target="../slideLayouts/slideLayout330.xml"/><Relationship Id="rId18" Type="http://schemas.openxmlformats.org/officeDocument/2006/relationships/slideLayout" Target="../slideLayouts/slideLayout335.xml"/><Relationship Id="rId3" Type="http://schemas.openxmlformats.org/officeDocument/2006/relationships/slideLayout" Target="../slideLayouts/slideLayout320.xml"/><Relationship Id="rId21" Type="http://schemas.openxmlformats.org/officeDocument/2006/relationships/image" Target="../media/image2.png"/><Relationship Id="rId7" Type="http://schemas.openxmlformats.org/officeDocument/2006/relationships/slideLayout" Target="../slideLayouts/slideLayout324.xml"/><Relationship Id="rId12" Type="http://schemas.openxmlformats.org/officeDocument/2006/relationships/slideLayout" Target="../slideLayouts/slideLayout329.xml"/><Relationship Id="rId17" Type="http://schemas.openxmlformats.org/officeDocument/2006/relationships/slideLayout" Target="../slideLayouts/slideLayout334.xml"/><Relationship Id="rId2" Type="http://schemas.openxmlformats.org/officeDocument/2006/relationships/slideLayout" Target="../slideLayouts/slideLayout319.xml"/><Relationship Id="rId16" Type="http://schemas.openxmlformats.org/officeDocument/2006/relationships/slideLayout" Target="../slideLayouts/slideLayout333.xml"/><Relationship Id="rId20" Type="http://schemas.openxmlformats.org/officeDocument/2006/relationships/theme" Target="../theme/theme20.xml"/><Relationship Id="rId1" Type="http://schemas.openxmlformats.org/officeDocument/2006/relationships/slideLayout" Target="../slideLayouts/slideLayout318.xml"/><Relationship Id="rId6" Type="http://schemas.openxmlformats.org/officeDocument/2006/relationships/slideLayout" Target="../slideLayouts/slideLayout323.xml"/><Relationship Id="rId11" Type="http://schemas.openxmlformats.org/officeDocument/2006/relationships/slideLayout" Target="../slideLayouts/slideLayout328.xml"/><Relationship Id="rId5" Type="http://schemas.openxmlformats.org/officeDocument/2006/relationships/slideLayout" Target="../slideLayouts/slideLayout322.xml"/><Relationship Id="rId15" Type="http://schemas.openxmlformats.org/officeDocument/2006/relationships/slideLayout" Target="../slideLayouts/slideLayout332.xml"/><Relationship Id="rId10" Type="http://schemas.openxmlformats.org/officeDocument/2006/relationships/slideLayout" Target="../slideLayouts/slideLayout327.xml"/><Relationship Id="rId19" Type="http://schemas.openxmlformats.org/officeDocument/2006/relationships/slideLayout" Target="../slideLayouts/slideLayout336.xml"/><Relationship Id="rId4" Type="http://schemas.openxmlformats.org/officeDocument/2006/relationships/slideLayout" Target="../slideLayouts/slideLayout321.xml"/><Relationship Id="rId9" Type="http://schemas.openxmlformats.org/officeDocument/2006/relationships/slideLayout" Target="../slideLayouts/slideLayout326.xml"/><Relationship Id="rId14" Type="http://schemas.openxmlformats.org/officeDocument/2006/relationships/slideLayout" Target="../slideLayouts/slideLayout33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44.xml"/><Relationship Id="rId13" Type="http://schemas.openxmlformats.org/officeDocument/2006/relationships/slideLayout" Target="../slideLayouts/slideLayout349.xml"/><Relationship Id="rId3" Type="http://schemas.openxmlformats.org/officeDocument/2006/relationships/slideLayout" Target="../slideLayouts/slideLayout339.xml"/><Relationship Id="rId7" Type="http://schemas.openxmlformats.org/officeDocument/2006/relationships/slideLayout" Target="../slideLayouts/slideLayout343.xml"/><Relationship Id="rId12" Type="http://schemas.openxmlformats.org/officeDocument/2006/relationships/slideLayout" Target="../slideLayouts/slideLayout348.xml"/><Relationship Id="rId2" Type="http://schemas.openxmlformats.org/officeDocument/2006/relationships/slideLayout" Target="../slideLayouts/slideLayout338.xml"/><Relationship Id="rId16" Type="http://schemas.openxmlformats.org/officeDocument/2006/relationships/theme" Target="../theme/theme21.xml"/><Relationship Id="rId1" Type="http://schemas.openxmlformats.org/officeDocument/2006/relationships/slideLayout" Target="../slideLayouts/slideLayout337.xml"/><Relationship Id="rId6" Type="http://schemas.openxmlformats.org/officeDocument/2006/relationships/slideLayout" Target="../slideLayouts/slideLayout342.xml"/><Relationship Id="rId11" Type="http://schemas.openxmlformats.org/officeDocument/2006/relationships/slideLayout" Target="../slideLayouts/slideLayout347.xml"/><Relationship Id="rId5" Type="http://schemas.openxmlformats.org/officeDocument/2006/relationships/slideLayout" Target="../slideLayouts/slideLayout341.xml"/><Relationship Id="rId15" Type="http://schemas.openxmlformats.org/officeDocument/2006/relationships/slideLayout" Target="../slideLayouts/slideLayout351.xml"/><Relationship Id="rId10" Type="http://schemas.openxmlformats.org/officeDocument/2006/relationships/slideLayout" Target="../slideLayouts/slideLayout346.xml"/><Relationship Id="rId4" Type="http://schemas.openxmlformats.org/officeDocument/2006/relationships/slideLayout" Target="../slideLayouts/slideLayout340.xml"/><Relationship Id="rId9" Type="http://schemas.openxmlformats.org/officeDocument/2006/relationships/slideLayout" Target="../slideLayouts/slideLayout345.xml"/><Relationship Id="rId14" Type="http://schemas.openxmlformats.org/officeDocument/2006/relationships/slideLayout" Target="../slideLayouts/slideLayout35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59.xml"/><Relationship Id="rId13" Type="http://schemas.openxmlformats.org/officeDocument/2006/relationships/theme" Target="../theme/theme22.xml"/><Relationship Id="rId3" Type="http://schemas.openxmlformats.org/officeDocument/2006/relationships/slideLayout" Target="../slideLayouts/slideLayout354.xml"/><Relationship Id="rId7" Type="http://schemas.openxmlformats.org/officeDocument/2006/relationships/slideLayout" Target="../slideLayouts/slideLayout358.xml"/><Relationship Id="rId12" Type="http://schemas.openxmlformats.org/officeDocument/2006/relationships/slideLayout" Target="../slideLayouts/slideLayout363.xml"/><Relationship Id="rId2" Type="http://schemas.openxmlformats.org/officeDocument/2006/relationships/slideLayout" Target="../slideLayouts/slideLayout353.xml"/><Relationship Id="rId1" Type="http://schemas.openxmlformats.org/officeDocument/2006/relationships/slideLayout" Target="../slideLayouts/slideLayout352.xml"/><Relationship Id="rId6" Type="http://schemas.openxmlformats.org/officeDocument/2006/relationships/slideLayout" Target="../slideLayouts/slideLayout357.xml"/><Relationship Id="rId11" Type="http://schemas.openxmlformats.org/officeDocument/2006/relationships/slideLayout" Target="../slideLayouts/slideLayout362.xml"/><Relationship Id="rId5" Type="http://schemas.openxmlformats.org/officeDocument/2006/relationships/slideLayout" Target="../slideLayouts/slideLayout356.xml"/><Relationship Id="rId10" Type="http://schemas.openxmlformats.org/officeDocument/2006/relationships/slideLayout" Target="../slideLayouts/slideLayout361.xml"/><Relationship Id="rId4" Type="http://schemas.openxmlformats.org/officeDocument/2006/relationships/slideLayout" Target="../slideLayouts/slideLayout355.xml"/><Relationship Id="rId9" Type="http://schemas.openxmlformats.org/officeDocument/2006/relationships/slideLayout" Target="../slideLayouts/slideLayout360.xml"/></Relationships>
</file>

<file path=ppt/slideMasters/_rels/slideMaster23.xml.rels><?xml version="1.0" encoding="UTF-8" standalone="yes"?>
<Relationships xmlns="http://schemas.openxmlformats.org/package/2006/relationships"><Relationship Id="rId13" Type="http://schemas.openxmlformats.org/officeDocument/2006/relationships/slideLayout" Target="../slideLayouts/slideLayout376.xml"/><Relationship Id="rId18" Type="http://schemas.openxmlformats.org/officeDocument/2006/relationships/slideLayout" Target="../slideLayouts/slideLayout381.xml"/><Relationship Id="rId26" Type="http://schemas.openxmlformats.org/officeDocument/2006/relationships/slideLayout" Target="../slideLayouts/slideLayout389.xml"/><Relationship Id="rId3" Type="http://schemas.openxmlformats.org/officeDocument/2006/relationships/slideLayout" Target="../slideLayouts/slideLayout366.xml"/><Relationship Id="rId21" Type="http://schemas.openxmlformats.org/officeDocument/2006/relationships/slideLayout" Target="../slideLayouts/slideLayout384.xml"/><Relationship Id="rId34" Type="http://schemas.openxmlformats.org/officeDocument/2006/relationships/theme" Target="../theme/theme23.xml"/><Relationship Id="rId7" Type="http://schemas.openxmlformats.org/officeDocument/2006/relationships/slideLayout" Target="../slideLayouts/slideLayout370.xml"/><Relationship Id="rId12" Type="http://schemas.openxmlformats.org/officeDocument/2006/relationships/slideLayout" Target="../slideLayouts/slideLayout375.xml"/><Relationship Id="rId17" Type="http://schemas.openxmlformats.org/officeDocument/2006/relationships/slideLayout" Target="../slideLayouts/slideLayout380.xml"/><Relationship Id="rId25" Type="http://schemas.openxmlformats.org/officeDocument/2006/relationships/slideLayout" Target="../slideLayouts/slideLayout388.xml"/><Relationship Id="rId33" Type="http://schemas.openxmlformats.org/officeDocument/2006/relationships/slideLayout" Target="../slideLayouts/slideLayout396.xml"/><Relationship Id="rId2" Type="http://schemas.openxmlformats.org/officeDocument/2006/relationships/slideLayout" Target="../slideLayouts/slideLayout365.xml"/><Relationship Id="rId16" Type="http://schemas.openxmlformats.org/officeDocument/2006/relationships/slideLayout" Target="../slideLayouts/slideLayout379.xml"/><Relationship Id="rId20" Type="http://schemas.openxmlformats.org/officeDocument/2006/relationships/slideLayout" Target="../slideLayouts/slideLayout383.xml"/><Relationship Id="rId29" Type="http://schemas.openxmlformats.org/officeDocument/2006/relationships/slideLayout" Target="../slideLayouts/slideLayout392.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24" Type="http://schemas.openxmlformats.org/officeDocument/2006/relationships/slideLayout" Target="../slideLayouts/slideLayout387.xml"/><Relationship Id="rId32" Type="http://schemas.openxmlformats.org/officeDocument/2006/relationships/slideLayout" Target="../slideLayouts/slideLayout395.xml"/><Relationship Id="rId5" Type="http://schemas.openxmlformats.org/officeDocument/2006/relationships/slideLayout" Target="../slideLayouts/slideLayout368.xml"/><Relationship Id="rId15" Type="http://schemas.openxmlformats.org/officeDocument/2006/relationships/slideLayout" Target="../slideLayouts/slideLayout378.xml"/><Relationship Id="rId23" Type="http://schemas.openxmlformats.org/officeDocument/2006/relationships/slideLayout" Target="../slideLayouts/slideLayout386.xml"/><Relationship Id="rId28" Type="http://schemas.openxmlformats.org/officeDocument/2006/relationships/slideLayout" Target="../slideLayouts/slideLayout391.xml"/><Relationship Id="rId10" Type="http://schemas.openxmlformats.org/officeDocument/2006/relationships/slideLayout" Target="../slideLayouts/slideLayout373.xml"/><Relationship Id="rId19" Type="http://schemas.openxmlformats.org/officeDocument/2006/relationships/slideLayout" Target="../slideLayouts/slideLayout382.xml"/><Relationship Id="rId31" Type="http://schemas.openxmlformats.org/officeDocument/2006/relationships/slideLayout" Target="../slideLayouts/slideLayout394.xml"/><Relationship Id="rId4" Type="http://schemas.openxmlformats.org/officeDocument/2006/relationships/slideLayout" Target="../slideLayouts/slideLayout367.xml"/><Relationship Id="rId9" Type="http://schemas.openxmlformats.org/officeDocument/2006/relationships/slideLayout" Target="../slideLayouts/slideLayout372.xml"/><Relationship Id="rId14" Type="http://schemas.openxmlformats.org/officeDocument/2006/relationships/slideLayout" Target="../slideLayouts/slideLayout377.xml"/><Relationship Id="rId22" Type="http://schemas.openxmlformats.org/officeDocument/2006/relationships/slideLayout" Target="../slideLayouts/slideLayout385.xml"/><Relationship Id="rId27" Type="http://schemas.openxmlformats.org/officeDocument/2006/relationships/slideLayout" Target="../slideLayouts/slideLayout390.xml"/><Relationship Id="rId30" Type="http://schemas.openxmlformats.org/officeDocument/2006/relationships/slideLayout" Target="../slideLayouts/slideLayout393.xml"/><Relationship Id="rId8" Type="http://schemas.openxmlformats.org/officeDocument/2006/relationships/slideLayout" Target="../slideLayouts/slideLayout371.xml"/></Relationships>
</file>

<file path=ppt/slideMasters/_rels/slideMaster24.xml.rels><?xml version="1.0" encoding="UTF-8" standalone="yes"?>
<Relationships xmlns="http://schemas.openxmlformats.org/package/2006/relationships"><Relationship Id="rId3" Type="http://schemas.openxmlformats.org/officeDocument/2006/relationships/slideLayout" Target="../slideLayouts/slideLayout399.xml"/><Relationship Id="rId7" Type="http://schemas.openxmlformats.org/officeDocument/2006/relationships/image" Target="../media/image104.png"/><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theme" Target="../theme/theme24.xml"/><Relationship Id="rId5" Type="http://schemas.openxmlformats.org/officeDocument/2006/relationships/slideLayout" Target="../slideLayouts/slideLayout401.xml"/><Relationship Id="rId4" Type="http://schemas.openxmlformats.org/officeDocument/2006/relationships/slideLayout" Target="../slideLayouts/slideLayout400.xml"/></Relationships>
</file>

<file path=ppt/slideMasters/_rels/slideMaster25.xml.rels><?xml version="1.0" encoding="UTF-8" standalone="yes"?>
<Relationships xmlns="http://schemas.openxmlformats.org/package/2006/relationships"><Relationship Id="rId3" Type="http://schemas.openxmlformats.org/officeDocument/2006/relationships/slideLayout" Target="../slideLayouts/slideLayout404.xml"/><Relationship Id="rId7" Type="http://schemas.openxmlformats.org/officeDocument/2006/relationships/image" Target="../media/image105.jpg"/><Relationship Id="rId2" Type="http://schemas.openxmlformats.org/officeDocument/2006/relationships/slideLayout" Target="../slideLayouts/slideLayout403.xml"/><Relationship Id="rId1" Type="http://schemas.openxmlformats.org/officeDocument/2006/relationships/slideLayout" Target="../slideLayouts/slideLayout402.xml"/><Relationship Id="rId6" Type="http://schemas.openxmlformats.org/officeDocument/2006/relationships/theme" Target="../theme/theme25.xml"/><Relationship Id="rId5" Type="http://schemas.openxmlformats.org/officeDocument/2006/relationships/slideLayout" Target="../slideLayouts/slideLayout406.xml"/><Relationship Id="rId4" Type="http://schemas.openxmlformats.org/officeDocument/2006/relationships/slideLayout" Target="../slideLayouts/slideLayout40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theme" Target="../theme/theme4.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image" Target="../media/image1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18" Type="http://schemas.openxmlformats.org/officeDocument/2006/relationships/slideLayout" Target="../slideLayouts/slideLayout100.xml"/><Relationship Id="rId3" Type="http://schemas.openxmlformats.org/officeDocument/2006/relationships/slideLayout" Target="../slideLayouts/slideLayout85.xml"/><Relationship Id="rId21" Type="http://schemas.openxmlformats.org/officeDocument/2006/relationships/theme" Target="../theme/theme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17" Type="http://schemas.openxmlformats.org/officeDocument/2006/relationships/slideLayout" Target="../slideLayouts/slideLayout99.xml"/><Relationship Id="rId2" Type="http://schemas.openxmlformats.org/officeDocument/2006/relationships/slideLayout" Target="../slideLayouts/slideLayout84.xml"/><Relationship Id="rId16" Type="http://schemas.openxmlformats.org/officeDocument/2006/relationships/slideLayout" Target="../slideLayouts/slideLayout98.xml"/><Relationship Id="rId20" Type="http://schemas.openxmlformats.org/officeDocument/2006/relationships/slideLayout" Target="../slideLayouts/slideLayout102.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5" Type="http://schemas.openxmlformats.org/officeDocument/2006/relationships/slideLayout" Target="../slideLayouts/slideLayout97.xml"/><Relationship Id="rId10" Type="http://schemas.openxmlformats.org/officeDocument/2006/relationships/slideLayout" Target="../slideLayouts/slideLayout92.xml"/><Relationship Id="rId19" Type="http://schemas.openxmlformats.org/officeDocument/2006/relationships/slideLayout" Target="../slideLayouts/slideLayout101.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slideLayout" Target="../slideLayouts/slideLayout96.xml"/><Relationship Id="rId22"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theme" Target="../theme/theme6.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5" Type="http://schemas.openxmlformats.org/officeDocument/2006/relationships/slideLayout" Target="../slideLayouts/slideLayout119.xml"/><Relationship Id="rId4" Type="http://schemas.openxmlformats.org/officeDocument/2006/relationships/slideLayout" Target="../slideLayouts/slideLayout11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8.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6" Type="http://schemas.openxmlformats.org/officeDocument/2006/relationships/theme" Target="../theme/theme9.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717879582"/>
      </p:ext>
    </p:extLst>
  </p:cSld>
  <p:clrMap bg1="lt1" tx1="dk1" bg2="lt2" tx2="dk2" accent1="accent1" accent2="accent2" accent3="accent3" accent4="accent4" accent5="accent5" accent6="accent6" hlink="hlink" folHlink="folHlink"/>
  <p:sldLayoutIdLst>
    <p:sldLayoutId id="2147485144" r:id="rId1"/>
    <p:sldLayoutId id="2147485145" r:id="rId2"/>
    <p:sldLayoutId id="2147485146" r:id="rId3"/>
    <p:sldLayoutId id="2147485147" r:id="rId4"/>
    <p:sldLayoutId id="2147485148" r:id="rId5"/>
    <p:sldLayoutId id="2147485149" r:id="rId6"/>
    <p:sldLayoutId id="2147485150" r:id="rId7"/>
    <p:sldLayoutId id="2147485151" r:id="rId8"/>
    <p:sldLayoutId id="2147485152" r:id="rId9"/>
    <p:sldLayoutId id="2147485153" r:id="rId10"/>
    <p:sldLayoutId id="2147485154" r:id="rId11"/>
    <p:sldLayoutId id="2147485155" r:id="rId12"/>
    <p:sldLayoutId id="2147485156" r:id="rId13"/>
    <p:sldLayoutId id="2147485157" r:id="rId14"/>
    <p:sldLayoutId id="2147485158" r:id="rId15"/>
    <p:sldLayoutId id="2147485159" r:id="rId16"/>
    <p:sldLayoutId id="2147485160"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29894"/>
            <a:ext cx="11582400" cy="770108"/>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36300"/>
            <a:ext cx="10972800" cy="452596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64210786"/>
      </p:ext>
    </p:extLst>
  </p:cSld>
  <p:clrMap bg1="lt1" tx1="dk1" bg2="lt2" tx2="dk2" accent1="accent1" accent2="accent2" accent3="accent3" accent4="accent4" accent5="accent5" accent6="accent6" hlink="hlink" folHlink="folHlink"/>
  <p:sldLayoutIdLst>
    <p:sldLayoutId id="2147485656" r:id="rId1"/>
    <p:sldLayoutId id="2147485657" r:id="rId2"/>
    <p:sldLayoutId id="2147485658" r:id="rId3"/>
    <p:sldLayoutId id="2147485659" r:id="rId4"/>
    <p:sldLayoutId id="2147485660" r:id="rId5"/>
    <p:sldLayoutId id="2147485661" r:id="rId6"/>
    <p:sldLayoutId id="2147485662" r:id="rId7"/>
    <p:sldLayoutId id="2147485663" r:id="rId8"/>
    <p:sldLayoutId id="2147485664" r:id="rId9"/>
  </p:sldLayoutIdLst>
  <p:txStyles>
    <p:titleStyle>
      <a:lvl1pPr algn="l" defTabSz="914377"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342891" indent="-342891" algn="l" defTabSz="914377" rtl="0" eaLnBrk="1" latinLnBrk="0" hangingPunct="1">
        <a:spcBef>
          <a:spcPts val="400"/>
        </a:spcBef>
        <a:spcAft>
          <a:spcPts val="400"/>
        </a:spcAft>
        <a:buClr>
          <a:srgbClr val="F0AB00"/>
        </a:buClr>
        <a:buFont typeface="Arial" panose="020B0604020202020204" pitchFamily="34" charset="0"/>
        <a:buChar char="●"/>
        <a:defRPr sz="2000" b="1" kern="1200">
          <a:solidFill>
            <a:srgbClr val="000000"/>
          </a:solidFill>
          <a:latin typeface="+mn-lt"/>
          <a:ea typeface="+mn-ea"/>
          <a:cs typeface="+mn-cs"/>
        </a:defRPr>
      </a:lvl1pPr>
      <a:lvl2pPr marL="742932" indent="-285744" algn="l" defTabSz="914377" rtl="0" eaLnBrk="1" latinLnBrk="0" hangingPunct="1">
        <a:spcBef>
          <a:spcPts val="400"/>
        </a:spcBef>
        <a:spcAft>
          <a:spcPts val="400"/>
        </a:spcAft>
        <a:buClr>
          <a:srgbClr val="F0AB00"/>
        </a:buClr>
        <a:buFont typeface="Arial" panose="020B0604020202020204" pitchFamily="34" charset="0"/>
        <a:buChar char="–"/>
        <a:defRPr sz="1800" b="1" kern="1200">
          <a:solidFill>
            <a:srgbClr val="000000"/>
          </a:solidFill>
          <a:latin typeface="+mn-lt"/>
          <a:ea typeface="+mn-ea"/>
          <a:cs typeface="+mn-cs"/>
        </a:defRPr>
      </a:lvl2pPr>
      <a:lvl3pPr marL="1142971" indent="-228594" algn="l" defTabSz="914377" rtl="0" eaLnBrk="1" latinLnBrk="0" hangingPunct="1">
        <a:spcBef>
          <a:spcPts val="400"/>
        </a:spcBef>
        <a:spcAft>
          <a:spcPts val="400"/>
        </a:spcAft>
        <a:buClr>
          <a:srgbClr val="F0AB00"/>
        </a:buClr>
        <a:buFont typeface="Arial" panose="020B0604020202020204" pitchFamily="34" charset="0"/>
        <a:buChar char="•"/>
        <a:defRPr sz="1600" b="1" kern="1200">
          <a:solidFill>
            <a:srgbClr val="000000"/>
          </a:solidFill>
          <a:latin typeface="+mn-lt"/>
          <a:ea typeface="+mn-ea"/>
          <a:cs typeface="+mn-cs"/>
        </a:defRPr>
      </a:lvl3pPr>
      <a:lvl4pPr marL="1600160" indent="-228594" algn="l" defTabSz="914377" rtl="0" eaLnBrk="1" latinLnBrk="0" hangingPunct="1">
        <a:spcBef>
          <a:spcPts val="400"/>
        </a:spcBef>
        <a:spcAft>
          <a:spcPts val="400"/>
        </a:spcAft>
        <a:buClr>
          <a:srgbClr val="F0AB00"/>
        </a:buClr>
        <a:buFont typeface="Arial" panose="020B0604020202020204" pitchFamily="34" charset="0"/>
        <a:buChar char="–"/>
        <a:defRPr sz="1400" b="1" kern="1200">
          <a:solidFill>
            <a:srgbClr val="000000"/>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bg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667454279"/>
      </p:ext>
    </p:extLst>
  </p:cSld>
  <p:clrMap bg1="lt1" tx1="dk1" bg2="lt2" tx2="dk2" accent1="accent1" accent2="accent2" accent3="accent3" accent4="accent4" accent5="accent5" accent6="accent6" hlink="hlink" folHlink="folHlink"/>
  <p:sldLayoutIdLst>
    <p:sldLayoutId id="2147485666" r:id="rId1"/>
    <p:sldLayoutId id="2147485667" r:id="rId2"/>
    <p:sldLayoutId id="2147485668" r:id="rId3"/>
    <p:sldLayoutId id="2147485669" r:id="rId4"/>
    <p:sldLayoutId id="2147485670" r:id="rId5"/>
    <p:sldLayoutId id="2147485671" r:id="rId6"/>
    <p:sldLayoutId id="2147485672" r:id="rId7"/>
    <p:sldLayoutId id="2147485673" r:id="rId8"/>
    <p:sldLayoutId id="2147485674" r:id="rId9"/>
    <p:sldLayoutId id="2147485675" r:id="rId10"/>
    <p:sldLayoutId id="2147485676" r:id="rId11"/>
    <p:sldLayoutId id="2147485677" r:id="rId12"/>
    <p:sldLayoutId id="2147485678" r:id="rId13"/>
    <p:sldLayoutId id="2147485679" r:id="rId14"/>
    <p:sldLayoutId id="2147485680" r:id="rId15"/>
    <p:sldLayoutId id="2147485681" r:id="rId16"/>
    <p:sldLayoutId id="2147485682"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67" algn="ctr" rtl="0" fontAlgn="base">
        <a:spcBef>
          <a:spcPct val="0"/>
        </a:spcBef>
        <a:spcAft>
          <a:spcPct val="0"/>
        </a:spcAft>
        <a:defRPr sz="4400">
          <a:solidFill>
            <a:schemeClr val="tx2"/>
          </a:solidFill>
          <a:latin typeface="Arial" charset="0"/>
        </a:defRPr>
      </a:lvl6pPr>
      <a:lvl7pPr marL="914332" algn="ctr" rtl="0" fontAlgn="base">
        <a:spcBef>
          <a:spcPct val="0"/>
        </a:spcBef>
        <a:spcAft>
          <a:spcPct val="0"/>
        </a:spcAft>
        <a:defRPr sz="4400">
          <a:solidFill>
            <a:schemeClr val="tx2"/>
          </a:solidFill>
          <a:latin typeface="Arial" charset="0"/>
        </a:defRPr>
      </a:lvl7pPr>
      <a:lvl8pPr marL="1371498" algn="ctr" rtl="0" fontAlgn="base">
        <a:spcBef>
          <a:spcPct val="0"/>
        </a:spcBef>
        <a:spcAft>
          <a:spcPct val="0"/>
        </a:spcAft>
        <a:defRPr sz="4400">
          <a:solidFill>
            <a:schemeClr val="tx2"/>
          </a:solidFill>
          <a:latin typeface="Arial" charset="0"/>
        </a:defRPr>
      </a:lvl8pPr>
      <a:lvl9pPr marL="1828664" algn="ctr" rtl="0" fontAlgn="base">
        <a:spcBef>
          <a:spcPct val="0"/>
        </a:spcBef>
        <a:spcAft>
          <a:spcPct val="0"/>
        </a:spcAft>
        <a:defRPr sz="4400">
          <a:solidFill>
            <a:schemeClr val="tx2"/>
          </a:solidFill>
          <a:latin typeface="Arial" charset="0"/>
        </a:defRPr>
      </a:lvl9pPr>
    </p:titleStyle>
    <p:bodyStyle>
      <a:lvl1pPr marL="342874" indent="-342874" algn="l" rtl="0" eaLnBrk="0" fontAlgn="base" hangingPunct="0">
        <a:spcBef>
          <a:spcPct val="20000"/>
        </a:spcBef>
        <a:spcAft>
          <a:spcPct val="0"/>
        </a:spcAft>
        <a:buChar char="•"/>
        <a:defRPr sz="3200">
          <a:solidFill>
            <a:schemeClr val="tx1"/>
          </a:solidFill>
          <a:latin typeface="+mn-lt"/>
          <a:ea typeface="+mn-ea"/>
          <a:cs typeface="+mn-cs"/>
        </a:defRPr>
      </a:lvl1pPr>
      <a:lvl2pPr marL="742895" indent="-285730" algn="l" rtl="0" eaLnBrk="0" fontAlgn="base" hangingPunct="0">
        <a:spcBef>
          <a:spcPct val="20000"/>
        </a:spcBef>
        <a:spcAft>
          <a:spcPct val="0"/>
        </a:spcAft>
        <a:buChar char="–"/>
        <a:defRPr sz="2800">
          <a:solidFill>
            <a:schemeClr val="tx1"/>
          </a:solidFill>
          <a:latin typeface="+mn-lt"/>
        </a:defRPr>
      </a:lvl2pPr>
      <a:lvl3pPr marL="1142914" indent="-228584" algn="l" rtl="0" eaLnBrk="0" fontAlgn="base" hangingPunct="0">
        <a:spcBef>
          <a:spcPct val="20000"/>
        </a:spcBef>
        <a:spcAft>
          <a:spcPct val="0"/>
        </a:spcAft>
        <a:buChar char="•"/>
        <a:defRPr sz="2400">
          <a:solidFill>
            <a:schemeClr val="tx1"/>
          </a:solidFill>
          <a:latin typeface="+mn-lt"/>
        </a:defRPr>
      </a:lvl3pPr>
      <a:lvl4pPr marL="1600080" indent="-228584" algn="l" rtl="0" eaLnBrk="0" fontAlgn="base" hangingPunct="0">
        <a:spcBef>
          <a:spcPct val="20000"/>
        </a:spcBef>
        <a:spcAft>
          <a:spcPct val="0"/>
        </a:spcAft>
        <a:buChar char="–"/>
        <a:defRPr sz="2000">
          <a:solidFill>
            <a:schemeClr val="tx1"/>
          </a:solidFill>
          <a:latin typeface="+mn-lt"/>
        </a:defRPr>
      </a:lvl4pPr>
      <a:lvl5pPr marL="2057247" indent="-228584" algn="l" rtl="0" eaLnBrk="0" fontAlgn="base" hangingPunct="0">
        <a:spcBef>
          <a:spcPct val="20000"/>
        </a:spcBef>
        <a:spcAft>
          <a:spcPct val="0"/>
        </a:spcAft>
        <a:buChar char="»"/>
        <a:defRPr sz="2000">
          <a:solidFill>
            <a:schemeClr val="tx1"/>
          </a:solidFill>
          <a:latin typeface="+mn-lt"/>
        </a:defRPr>
      </a:lvl5pPr>
      <a:lvl6pPr marL="2514412" indent="-228584" algn="l" rtl="0" fontAlgn="base">
        <a:spcBef>
          <a:spcPct val="20000"/>
        </a:spcBef>
        <a:spcAft>
          <a:spcPct val="0"/>
        </a:spcAft>
        <a:buChar char="»"/>
        <a:defRPr sz="2000">
          <a:solidFill>
            <a:schemeClr val="tx1"/>
          </a:solidFill>
          <a:latin typeface="+mn-lt"/>
        </a:defRPr>
      </a:lvl6pPr>
      <a:lvl7pPr marL="2971578" indent="-228584" algn="l" rtl="0" fontAlgn="base">
        <a:spcBef>
          <a:spcPct val="20000"/>
        </a:spcBef>
        <a:spcAft>
          <a:spcPct val="0"/>
        </a:spcAft>
        <a:buChar char="»"/>
        <a:defRPr sz="2000">
          <a:solidFill>
            <a:schemeClr val="tx1"/>
          </a:solidFill>
          <a:latin typeface="+mn-lt"/>
        </a:defRPr>
      </a:lvl7pPr>
      <a:lvl8pPr marL="3428744" indent="-228584" algn="l" rtl="0" fontAlgn="base">
        <a:spcBef>
          <a:spcPct val="20000"/>
        </a:spcBef>
        <a:spcAft>
          <a:spcPct val="0"/>
        </a:spcAft>
        <a:buChar char="»"/>
        <a:defRPr sz="2000">
          <a:solidFill>
            <a:schemeClr val="tx1"/>
          </a:solidFill>
          <a:latin typeface="+mn-lt"/>
        </a:defRPr>
      </a:lvl8pPr>
      <a:lvl9pPr marL="3885910" indent="-22858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0000" y="274639"/>
            <a:ext cx="1074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1140" y="1600201"/>
            <a:ext cx="1074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Tree>
    <p:extLst>
      <p:ext uri="{BB962C8B-B14F-4D97-AF65-F5344CB8AC3E}">
        <p14:creationId xmlns:p14="http://schemas.microsoft.com/office/powerpoint/2010/main" val="362203003"/>
      </p:ext>
    </p:extLst>
  </p:cSld>
  <p:clrMap bg1="lt1" tx1="dk1" bg2="lt2" tx2="dk2" accent1="accent1" accent2="accent2" accent3="accent3" accent4="accent4" accent5="accent5" accent6="accent6" hlink="hlink" folHlink="folHlink"/>
  <p:sldLayoutIdLst>
    <p:sldLayoutId id="2147485684" r:id="rId1"/>
    <p:sldLayoutId id="2147485685" r:id="rId2"/>
    <p:sldLayoutId id="2147485686" r:id="rId3"/>
    <p:sldLayoutId id="2147485687" r:id="rId4"/>
    <p:sldLayoutId id="2147485688" r:id="rId5"/>
    <p:sldLayoutId id="2147485689" r:id="rId6"/>
    <p:sldLayoutId id="2147485690" r:id="rId7"/>
    <p:sldLayoutId id="2147485691" r:id="rId8"/>
    <p:sldLayoutId id="2147485692" r:id="rId9"/>
    <p:sldLayoutId id="2147485693" r:id="rId10"/>
    <p:sldLayoutId id="2147485694" r:id="rId11"/>
    <p:sldLayoutId id="2147485695" r:id="rId12"/>
    <p:sldLayoutId id="2147485696" r:id="rId13"/>
  </p:sldLayoutIdLst>
  <p:hf sldNum="0" hdr="0" ftr="0" dt="0"/>
  <p:txStyles>
    <p:titleStyle>
      <a:lvl1pPr algn="l" defTabSz="609585"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85" algn="l" defTabSz="609585" rtl="0" eaLnBrk="1" fontAlgn="base" hangingPunct="1">
        <a:spcBef>
          <a:spcPct val="0"/>
        </a:spcBef>
        <a:spcAft>
          <a:spcPct val="0"/>
        </a:spcAft>
        <a:defRPr sz="5333" b="1">
          <a:solidFill>
            <a:srgbClr val="81104F"/>
          </a:solidFill>
          <a:latin typeface="Arial Narrow" charset="0"/>
          <a:ea typeface="ＭＳ Ｐゴシック" charset="0"/>
        </a:defRPr>
      </a:lvl6pPr>
      <a:lvl7pPr marL="1219170" algn="l" defTabSz="609585" rtl="0" eaLnBrk="1" fontAlgn="base" hangingPunct="1">
        <a:spcBef>
          <a:spcPct val="0"/>
        </a:spcBef>
        <a:spcAft>
          <a:spcPct val="0"/>
        </a:spcAft>
        <a:defRPr sz="5333" b="1">
          <a:solidFill>
            <a:srgbClr val="81104F"/>
          </a:solidFill>
          <a:latin typeface="Arial Narrow" charset="0"/>
          <a:ea typeface="ＭＳ Ｐゴシック" charset="0"/>
        </a:defRPr>
      </a:lvl7pPr>
      <a:lvl8pPr marL="1828754" algn="l" defTabSz="609585" rtl="0" eaLnBrk="1" fontAlgn="base" hangingPunct="1">
        <a:spcBef>
          <a:spcPct val="0"/>
        </a:spcBef>
        <a:spcAft>
          <a:spcPct val="0"/>
        </a:spcAft>
        <a:defRPr sz="5333" b="1">
          <a:solidFill>
            <a:srgbClr val="81104F"/>
          </a:solidFill>
          <a:latin typeface="Arial Narrow" charset="0"/>
          <a:ea typeface="ＭＳ Ｐゴシック" charset="0"/>
        </a:defRPr>
      </a:lvl8pPr>
      <a:lvl9pPr marL="2438339" algn="l" defTabSz="609585"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457189" indent="-457189"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990575" indent="-380990"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523962" indent="-304792"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2133547"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3131"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1"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4" name="Text Box 10"/>
          <p:cNvSpPr txBox="1">
            <a:spLocks noChangeArrowheads="1"/>
          </p:cNvSpPr>
          <p:nvPr/>
        </p:nvSpPr>
        <p:spPr bwMode="auto">
          <a:xfrm>
            <a:off x="47330" y="6597651"/>
            <a:ext cx="4897305" cy="246221"/>
          </a:xfrm>
          <a:prstGeom prst="rect">
            <a:avLst/>
          </a:prstGeom>
          <a:noFill/>
          <a:ln w="9525">
            <a:noFill/>
            <a:miter lim="800000"/>
            <a:headEnd/>
            <a:tailEnd/>
          </a:ln>
          <a:effectLst/>
        </p:spPr>
        <p:txBody>
          <a:bodyPr wrap="square">
            <a:spAutoFit/>
          </a:bodyPr>
          <a:lstStyle/>
          <a:p>
            <a:pPr>
              <a:spcBef>
                <a:spcPct val="50000"/>
              </a:spcBef>
              <a:defRPr/>
            </a:pPr>
            <a:r>
              <a:rPr lang="de-DE" sz="1000" b="1" dirty="0">
                <a:solidFill>
                  <a:schemeClr val="bg2"/>
                </a:solidFill>
                <a:latin typeface="Arial" charset="0"/>
              </a:rPr>
              <a:t>Prof. P. Schmid, Barts Cancer</a:t>
            </a:r>
            <a:r>
              <a:rPr lang="de-DE" sz="1000" b="1" baseline="0" dirty="0">
                <a:solidFill>
                  <a:schemeClr val="bg2"/>
                </a:solidFill>
                <a:latin typeface="Arial" charset="0"/>
              </a:rPr>
              <a:t> Institute</a:t>
            </a:r>
            <a:endParaRPr lang="de-DE" sz="1000" b="1" dirty="0">
              <a:solidFill>
                <a:schemeClr val="bg2"/>
              </a:solidFill>
              <a:latin typeface="Arial" charset="0"/>
            </a:endParaRPr>
          </a:p>
        </p:txBody>
      </p:sp>
      <p:sp>
        <p:nvSpPr>
          <p:cNvPr id="4" name="Rectángulo 12">
            <a:extLst>
              <a:ext uri="{FF2B5EF4-FFF2-40B4-BE49-F238E27FC236}">
                <a16:creationId xmlns:a16="http://schemas.microsoft.com/office/drawing/2014/main" id="{47EB5EF5-A703-1146-9B67-41DA22612392}"/>
              </a:ext>
            </a:extLst>
          </p:cNvPr>
          <p:cNvSpPr/>
          <p:nvPr userDrawn="1"/>
        </p:nvSpPr>
        <p:spPr>
          <a:xfrm>
            <a:off x="590551" y="6591281"/>
            <a:ext cx="11070168" cy="276999"/>
          </a:xfrm>
          <a:prstGeom prst="rect">
            <a:avLst/>
          </a:prstGeom>
        </p:spPr>
        <p:txBody>
          <a:bodyPr wrap="square">
            <a:spAutoFit/>
          </a:bodyPr>
          <a:lstStyle/>
          <a:p>
            <a:pPr marL="0" marR="0" lvl="0" indent="0" algn="ctr" defTabSz="121914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FFFFFF">
                    <a:lumMod val="65000"/>
                  </a:srgbClr>
                </a:solidFill>
                <a:effectLst/>
                <a:uLnTx/>
                <a:uFillTx/>
                <a:latin typeface="Calibri" panose="020F0502020204030204" pitchFamily="34" charset="0"/>
                <a:ea typeface="ＭＳ Ｐゴシック" charset="0"/>
                <a:cs typeface="Calibri" panose="020F0502020204030204" pitchFamily="34" charset="0"/>
              </a:rPr>
              <a:t>This presentation is the intellectual property of the presenter. Contact </a:t>
            </a:r>
            <a:r>
              <a:rPr kumimoji="0" lang="en-US" sz="1200" b="0" i="0" u="none" strike="noStrike" kern="1200" cap="none" spc="0" normalizeH="0" baseline="0" noProof="0" dirty="0" err="1">
                <a:ln>
                  <a:noFill/>
                </a:ln>
                <a:solidFill>
                  <a:srgbClr val="FFFFFF">
                    <a:lumMod val="65000"/>
                  </a:srgbClr>
                </a:solidFill>
                <a:effectLst/>
                <a:uLnTx/>
                <a:uFillTx/>
                <a:latin typeface="Calibri" panose="020F0502020204030204" pitchFamily="34" charset="0"/>
                <a:ea typeface="ＭＳ Ｐゴシック" charset="0"/>
                <a:cs typeface="Calibri" panose="020F0502020204030204" pitchFamily="34" charset="0"/>
              </a:rPr>
              <a:t>p.Schmid@qmul.ac.uk</a:t>
            </a:r>
            <a:r>
              <a:rPr kumimoji="0" lang="en-US" sz="1200" b="0" i="0" u="none" strike="noStrike" kern="1200" cap="none" spc="0" normalizeH="0" baseline="0" noProof="0" dirty="0">
                <a:ln>
                  <a:noFill/>
                </a:ln>
                <a:solidFill>
                  <a:srgbClr val="FFFFFF">
                    <a:lumMod val="65000"/>
                  </a:srgbClr>
                </a:solidFill>
                <a:effectLst/>
                <a:uLnTx/>
                <a:uFillTx/>
                <a:latin typeface="Calibri" panose="020F0502020204030204" pitchFamily="34" charset="0"/>
                <a:ea typeface="ＭＳ Ｐゴシック" charset="0"/>
                <a:cs typeface="Calibri" panose="020F0502020204030204" pitchFamily="34" charset="0"/>
              </a:rPr>
              <a:t>  for permission to reprint and/or distribute</a:t>
            </a:r>
            <a:endParaRPr kumimoji="0" lang="es-ES" sz="1200" b="0" i="0" u="none" strike="noStrike" kern="1200" cap="none" spc="0" normalizeH="0" baseline="0" noProof="0" dirty="0">
              <a:ln>
                <a:noFill/>
              </a:ln>
              <a:solidFill>
                <a:srgbClr val="FFFFFF">
                  <a:lumMod val="65000"/>
                </a:srgbClr>
              </a:solidFill>
              <a:effectLst/>
              <a:uLnTx/>
              <a:uFillTx/>
              <a:latin typeface="Calibri" panose="020F0502020204030204" pitchFamily="34" charset="0"/>
              <a:ea typeface="ＭＳ Ｐゴシック" charset="0"/>
              <a:cs typeface="Calibri" panose="020F0502020204030204" pitchFamily="34" charset="0"/>
            </a:endParaRPr>
          </a:p>
        </p:txBody>
      </p:sp>
    </p:spTree>
    <p:extLst>
      <p:ext uri="{BB962C8B-B14F-4D97-AF65-F5344CB8AC3E}">
        <p14:creationId xmlns:p14="http://schemas.microsoft.com/office/powerpoint/2010/main" val="1726523935"/>
      </p:ext>
    </p:extLst>
  </p:cSld>
  <p:clrMap bg1="lt1" tx1="dk1" bg2="lt2" tx2="dk2" accent1="accent1" accent2="accent2" accent3="accent3" accent4="accent4" accent5="accent5" accent6="accent6" hlink="hlink" folHlink="folHlink"/>
  <p:sldLayoutIdLst>
    <p:sldLayoutId id="2147485699" r:id="rId1"/>
    <p:sldLayoutId id="2147485700" r:id="rId2"/>
    <p:sldLayoutId id="2147485701" r:id="rId3"/>
    <p:sldLayoutId id="2147485702" r:id="rId4"/>
    <p:sldLayoutId id="2147485703" r:id="rId5"/>
    <p:sldLayoutId id="2147485704" r:id="rId6"/>
    <p:sldLayoutId id="2147485705" r:id="rId7"/>
    <p:sldLayoutId id="2147485706" r:id="rId8"/>
    <p:sldLayoutId id="2147485707" r:id="rId9"/>
    <p:sldLayoutId id="2147485708" r:id="rId10"/>
    <p:sldLayoutId id="2147485709" r:id="rId11"/>
    <p:sldLayoutId id="2147485710" r:id="rId12"/>
    <p:sldLayoutId id="2147485711" r:id="rId13"/>
    <p:sldLayoutId id="2147485712" r:id="rId14"/>
    <p:sldLayoutId id="2147485713" r:id="rId15"/>
    <p:sldLayoutId id="2147485714" r:id="rId16"/>
    <p:sldLayoutId id="2147485715" r:id="rId1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89" algn="ctr" rtl="0" fontAlgn="base">
        <a:spcBef>
          <a:spcPct val="0"/>
        </a:spcBef>
        <a:spcAft>
          <a:spcPct val="0"/>
        </a:spcAft>
        <a:defRPr sz="4400">
          <a:solidFill>
            <a:schemeClr val="tx2"/>
          </a:solidFill>
          <a:latin typeface="Arial" charset="0"/>
        </a:defRPr>
      </a:lvl6pPr>
      <a:lvl7pPr marL="914377" algn="ctr" rtl="0" fontAlgn="base">
        <a:spcBef>
          <a:spcPct val="0"/>
        </a:spcBef>
        <a:spcAft>
          <a:spcPct val="0"/>
        </a:spcAft>
        <a:defRPr sz="4400">
          <a:solidFill>
            <a:schemeClr val="tx2"/>
          </a:solidFill>
          <a:latin typeface="Arial" charset="0"/>
        </a:defRPr>
      </a:lvl7pPr>
      <a:lvl8pPr marL="1371566" algn="ctr" rtl="0" fontAlgn="base">
        <a:spcBef>
          <a:spcPct val="0"/>
        </a:spcBef>
        <a:spcAft>
          <a:spcPct val="0"/>
        </a:spcAft>
        <a:defRPr sz="4400">
          <a:solidFill>
            <a:schemeClr val="tx2"/>
          </a:solidFill>
          <a:latin typeface="Arial" charset="0"/>
        </a:defRPr>
      </a:lvl8pPr>
      <a:lvl9pPr marL="1828754" algn="ctr" rtl="0" fontAlgn="base">
        <a:spcBef>
          <a:spcPct val="0"/>
        </a:spcBef>
        <a:spcAft>
          <a:spcPct val="0"/>
        </a:spcAft>
        <a:defRPr sz="4400">
          <a:solidFill>
            <a:schemeClr val="tx2"/>
          </a:solidFill>
          <a:latin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fontAlgn="base">
        <a:spcBef>
          <a:spcPct val="20000"/>
        </a:spcBef>
        <a:spcAft>
          <a:spcPct val="0"/>
        </a:spcAft>
        <a:buChar char="»"/>
        <a:defRPr sz="2000">
          <a:solidFill>
            <a:schemeClr val="tx1"/>
          </a:solidFill>
          <a:latin typeface="+mn-lt"/>
        </a:defRPr>
      </a:lvl6pPr>
      <a:lvl7pPr marL="2971726" indent="-228594" algn="l" rtl="0" fontAlgn="base">
        <a:spcBef>
          <a:spcPct val="20000"/>
        </a:spcBef>
        <a:spcAft>
          <a:spcPct val="0"/>
        </a:spcAft>
        <a:buChar char="»"/>
        <a:defRPr sz="2000">
          <a:solidFill>
            <a:schemeClr val="tx1"/>
          </a:solidFill>
          <a:latin typeface="+mn-lt"/>
        </a:defRPr>
      </a:lvl7pPr>
      <a:lvl8pPr marL="3428914" indent="-228594" algn="l" rtl="0" fontAlgn="base">
        <a:spcBef>
          <a:spcPct val="20000"/>
        </a:spcBef>
        <a:spcAft>
          <a:spcPct val="0"/>
        </a:spcAft>
        <a:buChar char="»"/>
        <a:defRPr sz="2000">
          <a:solidFill>
            <a:schemeClr val="tx1"/>
          </a:solidFill>
          <a:latin typeface="+mn-lt"/>
        </a:defRPr>
      </a:lvl8pPr>
      <a:lvl9pPr marL="3886103" indent="-22859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0000" y="274639"/>
            <a:ext cx="1074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1140" y="1600201"/>
            <a:ext cx="1074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Tree>
    <p:extLst>
      <p:ext uri="{BB962C8B-B14F-4D97-AF65-F5344CB8AC3E}">
        <p14:creationId xmlns:p14="http://schemas.microsoft.com/office/powerpoint/2010/main" val="2841626832"/>
      </p:ext>
    </p:extLst>
  </p:cSld>
  <p:clrMap bg1="lt1" tx1="dk1" bg2="lt2" tx2="dk2" accent1="accent1" accent2="accent2" accent3="accent3" accent4="accent4" accent5="accent5" accent6="accent6" hlink="hlink" folHlink="folHlink"/>
  <p:sldLayoutIdLst>
    <p:sldLayoutId id="2147485717" r:id="rId1"/>
    <p:sldLayoutId id="2147485718" r:id="rId2"/>
    <p:sldLayoutId id="2147485719" r:id="rId3"/>
    <p:sldLayoutId id="2147485720" r:id="rId4"/>
    <p:sldLayoutId id="2147485721" r:id="rId5"/>
    <p:sldLayoutId id="2147485722" r:id="rId6"/>
    <p:sldLayoutId id="2147485723" r:id="rId7"/>
    <p:sldLayoutId id="2147485724" r:id="rId8"/>
    <p:sldLayoutId id="2147485725" r:id="rId9"/>
    <p:sldLayoutId id="2147485726" r:id="rId10"/>
    <p:sldLayoutId id="2147485727" r:id="rId11"/>
    <p:sldLayoutId id="2147485728" r:id="rId12"/>
    <p:sldLayoutId id="2147485729" r:id="rId13"/>
    <p:sldLayoutId id="2147485730" r:id="rId14"/>
    <p:sldLayoutId id="2147485731" r:id="rId15"/>
    <p:sldLayoutId id="2147485732" r:id="rId16"/>
    <p:sldLayoutId id="2147485733" r:id="rId17"/>
    <p:sldLayoutId id="2147485734" r:id="rId18"/>
    <p:sldLayoutId id="2147485735" r:id="rId19"/>
    <p:sldLayoutId id="2147485736" r:id="rId20"/>
  </p:sldLayoutIdLst>
  <p:hf sldNum="0" hdr="0" ftr="0" dt="0"/>
  <p:txStyles>
    <p:titleStyle>
      <a:lvl1pPr algn="l" defTabSz="609570"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70" algn="l" defTabSz="609570" rtl="0" eaLnBrk="1" fontAlgn="base" hangingPunct="1">
        <a:spcBef>
          <a:spcPct val="0"/>
        </a:spcBef>
        <a:spcAft>
          <a:spcPct val="0"/>
        </a:spcAft>
        <a:defRPr sz="5333" b="1">
          <a:solidFill>
            <a:srgbClr val="81104F"/>
          </a:solidFill>
          <a:latin typeface="Arial Narrow" charset="0"/>
          <a:ea typeface="ＭＳ Ｐゴシック" charset="0"/>
        </a:defRPr>
      </a:lvl6pPr>
      <a:lvl7pPr marL="1219140" algn="l" defTabSz="609570" rtl="0" eaLnBrk="1" fontAlgn="base" hangingPunct="1">
        <a:spcBef>
          <a:spcPct val="0"/>
        </a:spcBef>
        <a:spcAft>
          <a:spcPct val="0"/>
        </a:spcAft>
        <a:defRPr sz="5333" b="1">
          <a:solidFill>
            <a:srgbClr val="81104F"/>
          </a:solidFill>
          <a:latin typeface="Arial Narrow" charset="0"/>
          <a:ea typeface="ＭＳ Ｐゴシック" charset="0"/>
        </a:defRPr>
      </a:lvl7pPr>
      <a:lvl8pPr marL="1828709" algn="l" defTabSz="609570" rtl="0" eaLnBrk="1" fontAlgn="base" hangingPunct="1">
        <a:spcBef>
          <a:spcPct val="0"/>
        </a:spcBef>
        <a:spcAft>
          <a:spcPct val="0"/>
        </a:spcAft>
        <a:defRPr sz="5333" b="1">
          <a:solidFill>
            <a:srgbClr val="81104F"/>
          </a:solidFill>
          <a:latin typeface="Arial Narrow" charset="0"/>
          <a:ea typeface="ＭＳ Ｐゴシック" charset="0"/>
        </a:defRPr>
      </a:lvl8pPr>
      <a:lvl9pPr marL="2438278" algn="l" defTabSz="609570"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457178" indent="-457178"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990550" indent="-380981"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523925" indent="-304784"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2133493" indent="-304784" algn="l" defTabSz="609570"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3062" indent="-304784" algn="l" defTabSz="609570"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29894"/>
            <a:ext cx="11582400" cy="770108"/>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36300"/>
            <a:ext cx="10972800" cy="4525963"/>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1013160"/>
      </p:ext>
    </p:extLst>
  </p:cSld>
  <p:clrMap bg1="lt1" tx1="dk1" bg2="lt2" tx2="dk2" accent1="accent1" accent2="accent2" accent3="accent3" accent4="accent4" accent5="accent5" accent6="accent6" hlink="hlink" folHlink="folHlink"/>
  <p:sldLayoutIdLst>
    <p:sldLayoutId id="2147485738" r:id="rId1"/>
    <p:sldLayoutId id="2147485739" r:id="rId2"/>
    <p:sldLayoutId id="2147485740" r:id="rId3"/>
    <p:sldLayoutId id="2147485741" r:id="rId4"/>
    <p:sldLayoutId id="2147485742" r:id="rId5"/>
    <p:sldLayoutId id="2147485743" r:id="rId6"/>
    <p:sldLayoutId id="2147485744" r:id="rId7"/>
    <p:sldLayoutId id="2147485745" r:id="rId8"/>
    <p:sldLayoutId id="2147485746" r:id="rId9"/>
    <p:sldLayoutId id="2147485747" r:id="rId10"/>
    <p:sldLayoutId id="2147485748" r:id="rId11"/>
  </p:sldLayoutIdLst>
  <p:txStyles>
    <p:titleStyle>
      <a:lvl1pPr algn="l" defTabSz="914377"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342891" indent="-342891" algn="l" defTabSz="914377" rtl="0" eaLnBrk="1" latinLnBrk="0" hangingPunct="1">
        <a:spcBef>
          <a:spcPts val="400"/>
        </a:spcBef>
        <a:spcAft>
          <a:spcPts val="400"/>
        </a:spcAft>
        <a:buClr>
          <a:srgbClr val="F0AB00"/>
        </a:buClr>
        <a:buFont typeface="Arial" panose="020B0604020202020204" pitchFamily="34" charset="0"/>
        <a:buChar char="●"/>
        <a:defRPr sz="2000" b="1" kern="1200">
          <a:solidFill>
            <a:srgbClr val="000000"/>
          </a:solidFill>
          <a:latin typeface="+mn-lt"/>
          <a:ea typeface="+mn-ea"/>
          <a:cs typeface="+mn-cs"/>
        </a:defRPr>
      </a:lvl1pPr>
      <a:lvl2pPr marL="742932" indent="-285744" algn="l" defTabSz="914377" rtl="0" eaLnBrk="1" latinLnBrk="0" hangingPunct="1">
        <a:spcBef>
          <a:spcPts val="400"/>
        </a:spcBef>
        <a:spcAft>
          <a:spcPts val="400"/>
        </a:spcAft>
        <a:buClr>
          <a:srgbClr val="F0AB00"/>
        </a:buClr>
        <a:buFont typeface="Arial" panose="020B0604020202020204" pitchFamily="34" charset="0"/>
        <a:buChar char="–"/>
        <a:defRPr sz="1800" b="1" kern="1200">
          <a:solidFill>
            <a:srgbClr val="000000"/>
          </a:solidFill>
          <a:latin typeface="+mn-lt"/>
          <a:ea typeface="+mn-ea"/>
          <a:cs typeface="+mn-cs"/>
        </a:defRPr>
      </a:lvl2pPr>
      <a:lvl3pPr marL="1142971" indent="-228594" algn="l" defTabSz="914377" rtl="0" eaLnBrk="1" latinLnBrk="0" hangingPunct="1">
        <a:spcBef>
          <a:spcPts val="400"/>
        </a:spcBef>
        <a:spcAft>
          <a:spcPts val="400"/>
        </a:spcAft>
        <a:buClr>
          <a:srgbClr val="F0AB00"/>
        </a:buClr>
        <a:buFont typeface="Arial" panose="020B0604020202020204" pitchFamily="34" charset="0"/>
        <a:buChar char="•"/>
        <a:defRPr sz="1600" b="1" kern="1200">
          <a:solidFill>
            <a:srgbClr val="000000"/>
          </a:solidFill>
          <a:latin typeface="+mn-lt"/>
          <a:ea typeface="+mn-ea"/>
          <a:cs typeface="+mn-cs"/>
        </a:defRPr>
      </a:lvl3pPr>
      <a:lvl4pPr marL="1600160" indent="-228594" algn="l" defTabSz="914377" rtl="0" eaLnBrk="1" latinLnBrk="0" hangingPunct="1">
        <a:spcBef>
          <a:spcPts val="400"/>
        </a:spcBef>
        <a:spcAft>
          <a:spcPts val="400"/>
        </a:spcAft>
        <a:buClr>
          <a:srgbClr val="F0AB00"/>
        </a:buClr>
        <a:buFont typeface="Arial" panose="020B0604020202020204" pitchFamily="34" charset="0"/>
        <a:buChar char="–"/>
        <a:defRPr sz="1400" b="1" kern="1200">
          <a:solidFill>
            <a:srgbClr val="000000"/>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1400" kern="1200">
          <a:solidFill>
            <a:schemeClr val="bg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7/21/26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436102618"/>
      </p:ext>
    </p:extLst>
  </p:cSld>
  <p:clrMap bg1="lt1" tx1="dk1" bg2="lt2" tx2="dk2" accent1="accent1" accent2="accent2" accent3="accent3" accent4="accent4" accent5="accent5" accent6="accent6" hlink="hlink" folHlink="folHlink"/>
  <p:sldLayoutIdLst>
    <p:sldLayoutId id="2147485750" r:id="rId1"/>
    <p:sldLayoutId id="2147485751" r:id="rId2"/>
    <p:sldLayoutId id="2147485752" r:id="rId3"/>
    <p:sldLayoutId id="2147485753" r:id="rId4"/>
    <p:sldLayoutId id="2147485754" r:id="rId5"/>
    <p:sldLayoutId id="2147485755" r:id="rId6"/>
    <p:sldLayoutId id="2147485756" r:id="rId7"/>
    <p:sldLayoutId id="2147485757" r:id="rId8"/>
    <p:sldLayoutId id="2147485758" r:id="rId9"/>
    <p:sldLayoutId id="2147485759" r:id="rId10"/>
    <p:sldLayoutId id="2147485760" r:id="rId11"/>
    <p:sldLayoutId id="2147485762" r:id="rId12"/>
    <p:sldLayoutId id="2147485763" r:id="rId13"/>
    <p:sldLayoutId id="2147485764" r:id="rId14"/>
    <p:sldLayoutId id="2147485765" r:id="rId15"/>
    <p:sldLayoutId id="2147485766" r:id="rId16"/>
    <p:sldLayoutId id="2147485767" r:id="rId17"/>
    <p:sldLayoutId id="2147485768" r:id="rId18"/>
    <p:sldLayoutId id="2147485769" r:id="rId19"/>
    <p:sldLayoutId id="2147485770" r:id="rId20"/>
    <p:sldLayoutId id="2147485771" r:id="rId21"/>
    <p:sldLayoutId id="2147485773" r:id="rId22"/>
    <p:sldLayoutId id="2147485774" r:id="rId23"/>
    <p:sldLayoutId id="2147485775" r:id="rId24"/>
    <p:sldLayoutId id="2147485842" r:id="rId25"/>
    <p:sldLayoutId id="2147485937" r:id="rId2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
          <p15:clr>
            <a:srgbClr val="F26B43"/>
          </p15:clr>
        </p15:guide>
        <p15:guide id="2" pos="5120">
          <p15:clr>
            <a:srgbClr val="F26B43"/>
          </p15:clr>
        </p15:guide>
        <p15:guide id="3" pos="312">
          <p15:clr>
            <a:srgbClr val="F26B43"/>
          </p15:clr>
        </p15:guide>
        <p15:guide id="4" orient="horz" pos="309">
          <p15:clr>
            <a:srgbClr val="F26B43"/>
          </p15:clr>
        </p15:guide>
        <p15:guide id="5" pos="9928">
          <p15:clr>
            <a:srgbClr val="F26B43"/>
          </p15:clr>
        </p15:guide>
        <p15:guide id="6" orient="horz" pos="5451">
          <p15:clr>
            <a:srgbClr val="F26B43"/>
          </p15:clr>
        </p15:guide>
        <p15:guide id="7" orient="horz" pos="3013">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7/21/26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328404604"/>
      </p:ext>
    </p:extLst>
  </p:cSld>
  <p:clrMap bg1="lt1" tx1="dk1" bg2="lt2" tx2="dk2" accent1="accent1" accent2="accent2" accent3="accent3" accent4="accent4" accent5="accent5" accent6="accent6" hlink="hlink" folHlink="folHlink"/>
  <p:sldLayoutIdLst>
    <p:sldLayoutId id="2147485781" r:id="rId1"/>
    <p:sldLayoutId id="2147485782" r:id="rId2"/>
    <p:sldLayoutId id="2147485783" r:id="rId3"/>
    <p:sldLayoutId id="2147485784" r:id="rId4"/>
    <p:sldLayoutId id="2147485785" r:id="rId5"/>
    <p:sldLayoutId id="2147485786" r:id="rId6"/>
    <p:sldLayoutId id="2147485787" r:id="rId7"/>
    <p:sldLayoutId id="2147485788" r:id="rId8"/>
    <p:sldLayoutId id="2147485789" r:id="rId9"/>
    <p:sldLayoutId id="2147485790" r:id="rId10"/>
    <p:sldLayoutId id="2147485791" r:id="rId11"/>
    <p:sldLayoutId id="2147485792" r:id="rId12"/>
    <p:sldLayoutId id="2147485793" r:id="rId13"/>
    <p:sldLayoutId id="2147485794" r:id="rId14"/>
    <p:sldLayoutId id="2147485795" r:id="rId15"/>
    <p:sldLayoutId id="2147485796" r:id="rId16"/>
    <p:sldLayoutId id="2147485797" r:id="rId17"/>
    <p:sldLayoutId id="2147485798" r:id="rId18"/>
    <p:sldLayoutId id="2147485799" r:id="rId19"/>
    <p:sldLayoutId id="2147485800" r:id="rId20"/>
    <p:sldLayoutId id="2147485801" r:id="rId21"/>
    <p:sldLayoutId id="2147485802" r:id="rId22"/>
    <p:sldLayoutId id="2147485803" r:id="rId23"/>
    <p:sldLayoutId id="2147485804" r:id="rId24"/>
    <p:sldLayoutId id="2147485805" r:id="rId25"/>
    <p:sldLayoutId id="2147485806" r:id="rId26"/>
    <p:sldLayoutId id="2147485807" r:id="rId2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
          <p15:clr>
            <a:srgbClr val="F26B43"/>
          </p15:clr>
        </p15:guide>
        <p15:guide id="2" pos="5120">
          <p15:clr>
            <a:srgbClr val="F26B43"/>
          </p15:clr>
        </p15:guide>
        <p15:guide id="3" pos="312">
          <p15:clr>
            <a:srgbClr val="F26B43"/>
          </p15:clr>
        </p15:guide>
        <p15:guide id="4" orient="horz" pos="309">
          <p15:clr>
            <a:srgbClr val="F26B43"/>
          </p15:clr>
        </p15:guide>
        <p15:guide id="5" pos="9928">
          <p15:clr>
            <a:srgbClr val="F26B43"/>
          </p15:clr>
        </p15:guide>
        <p15:guide id="6" orient="horz" pos="5451">
          <p15:clr>
            <a:srgbClr val="F26B43"/>
          </p15:clr>
        </p15:guide>
        <p15:guide id="7" orient="horz" pos="3013">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0000" y="274639"/>
            <a:ext cx="1074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1140" y="1600201"/>
            <a:ext cx="1074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Tree>
    <p:extLst>
      <p:ext uri="{BB962C8B-B14F-4D97-AF65-F5344CB8AC3E}">
        <p14:creationId xmlns:p14="http://schemas.microsoft.com/office/powerpoint/2010/main" val="1242744960"/>
      </p:ext>
    </p:extLst>
  </p:cSld>
  <p:clrMap bg1="lt1" tx1="dk1" bg2="lt2" tx2="dk2" accent1="accent1" accent2="accent2" accent3="accent3" accent4="accent4" accent5="accent5" accent6="accent6" hlink="hlink" folHlink="folHlink"/>
  <p:sldLayoutIdLst>
    <p:sldLayoutId id="2147485812" r:id="rId1"/>
    <p:sldLayoutId id="2147485813" r:id="rId2"/>
    <p:sldLayoutId id="2147485814" r:id="rId3"/>
    <p:sldLayoutId id="2147485815" r:id="rId4"/>
    <p:sldLayoutId id="2147485816" r:id="rId5"/>
    <p:sldLayoutId id="2147485817" r:id="rId6"/>
    <p:sldLayoutId id="2147485818" r:id="rId7"/>
    <p:sldLayoutId id="2147485819" r:id="rId8"/>
    <p:sldLayoutId id="2147485820" r:id="rId9"/>
    <p:sldLayoutId id="2147485821" r:id="rId10"/>
    <p:sldLayoutId id="2147485822" r:id="rId11"/>
    <p:sldLayoutId id="2147485823" r:id="rId12"/>
    <p:sldLayoutId id="2147485824" r:id="rId13"/>
    <p:sldLayoutId id="2147485825" r:id="rId14"/>
    <p:sldLayoutId id="2147485826" r:id="rId15"/>
    <p:sldLayoutId id="2147485827" r:id="rId16"/>
    <p:sldLayoutId id="2147485828" r:id="rId17"/>
    <p:sldLayoutId id="2147485829" r:id="rId18"/>
  </p:sldLayoutIdLst>
  <p:hf sldNum="0" hdr="0" ftr="0" dt="0"/>
  <p:txStyles>
    <p:titleStyle>
      <a:lvl1pPr algn="l" defTabSz="609555"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5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5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5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5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55" algn="l" defTabSz="609555" rtl="0" eaLnBrk="1" fontAlgn="base" hangingPunct="1">
        <a:spcBef>
          <a:spcPct val="0"/>
        </a:spcBef>
        <a:spcAft>
          <a:spcPct val="0"/>
        </a:spcAft>
        <a:defRPr sz="5333" b="1">
          <a:solidFill>
            <a:srgbClr val="81104F"/>
          </a:solidFill>
          <a:latin typeface="Arial Narrow" charset="0"/>
          <a:ea typeface="ＭＳ Ｐゴシック" charset="0"/>
        </a:defRPr>
      </a:lvl6pPr>
      <a:lvl7pPr marL="1219110" algn="l" defTabSz="609555" rtl="0" eaLnBrk="1" fontAlgn="base" hangingPunct="1">
        <a:spcBef>
          <a:spcPct val="0"/>
        </a:spcBef>
        <a:spcAft>
          <a:spcPct val="0"/>
        </a:spcAft>
        <a:defRPr sz="5333" b="1">
          <a:solidFill>
            <a:srgbClr val="81104F"/>
          </a:solidFill>
          <a:latin typeface="Arial Narrow" charset="0"/>
          <a:ea typeface="ＭＳ Ｐゴシック" charset="0"/>
        </a:defRPr>
      </a:lvl7pPr>
      <a:lvl8pPr marL="1828664" algn="l" defTabSz="609555" rtl="0" eaLnBrk="1" fontAlgn="base" hangingPunct="1">
        <a:spcBef>
          <a:spcPct val="0"/>
        </a:spcBef>
        <a:spcAft>
          <a:spcPct val="0"/>
        </a:spcAft>
        <a:defRPr sz="5333" b="1">
          <a:solidFill>
            <a:srgbClr val="81104F"/>
          </a:solidFill>
          <a:latin typeface="Arial Narrow" charset="0"/>
          <a:ea typeface="ＭＳ Ｐゴシック" charset="0"/>
        </a:defRPr>
      </a:lvl8pPr>
      <a:lvl9pPr marL="2438218" algn="l" defTabSz="609555"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457167" indent="-457167" algn="l" defTabSz="60955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990526" indent="-380972" algn="l" defTabSz="60955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523887" indent="-304776" algn="l" defTabSz="60955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2133440" indent="-304776" algn="l" defTabSz="60955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2994" indent="-304776" algn="l" defTabSz="60955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5884D0-6C0A-4957-A521-E7AECDD8A627}"/>
              </a:ext>
            </a:extLst>
          </p:cNvPr>
          <p:cNvSpPr>
            <a:spLocks noGrp="1"/>
          </p:cNvSpPr>
          <p:nvPr>
            <p:ph type="title"/>
          </p:nvPr>
        </p:nvSpPr>
        <p:spPr>
          <a:xfrm>
            <a:off x="609600" y="401639"/>
            <a:ext cx="10972800" cy="914401"/>
          </a:xfrm>
          <a:prstGeom prst="rect">
            <a:avLst/>
          </a:prstGeom>
        </p:spPr>
        <p:txBody>
          <a:bodyPr vert="horz" lIns="0" tIns="0" rIns="0" bIns="0" rtlCol="0" anchor="t">
            <a:noAutofit/>
          </a:bodyPr>
          <a:lstStyle/>
          <a:p>
            <a:r>
              <a:rPr lang="en-US" dirty="0"/>
              <a:t>Click to enter title here</a:t>
            </a:r>
            <a:endParaRPr lang="en-GB" dirty="0"/>
          </a:p>
        </p:txBody>
      </p:sp>
      <p:sp>
        <p:nvSpPr>
          <p:cNvPr id="4" name="Date Placeholder 3">
            <a:extLst>
              <a:ext uri="{FF2B5EF4-FFF2-40B4-BE49-F238E27FC236}">
                <a16:creationId xmlns:a16="http://schemas.microsoft.com/office/drawing/2014/main" id="{FD78F6B2-FAF9-4D08-B8BD-F2646AEF396C}"/>
              </a:ext>
            </a:extLst>
          </p:cNvPr>
          <p:cNvSpPr>
            <a:spLocks noGrp="1"/>
          </p:cNvSpPr>
          <p:nvPr>
            <p:ph type="dt" sz="half" idx="2"/>
          </p:nvPr>
        </p:nvSpPr>
        <p:spPr>
          <a:xfrm>
            <a:off x="10363202" y="6344086"/>
            <a:ext cx="1219199" cy="309145"/>
          </a:xfrm>
          <a:prstGeom prst="rect">
            <a:avLst/>
          </a:prstGeom>
        </p:spPr>
        <p:txBody>
          <a:bodyPr vert="horz" lIns="91440" tIns="45720" rIns="0" bIns="72000" rtlCol="0" anchor="b" anchorCtr="0">
            <a:noAutofit/>
          </a:bodyPr>
          <a:lstStyle>
            <a:lvl1pPr algn="r">
              <a:lnSpc>
                <a:spcPct val="100000"/>
              </a:lnSpc>
              <a:spcBef>
                <a:spcPts val="0"/>
              </a:spcBef>
              <a:spcAft>
                <a:spcPts val="0"/>
              </a:spcAft>
              <a:defRPr sz="800">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6410E024-D0BA-4349-981A-F74D8D6124B4}"/>
              </a:ext>
            </a:extLst>
          </p:cNvPr>
          <p:cNvSpPr>
            <a:spLocks noGrp="1"/>
          </p:cNvSpPr>
          <p:nvPr>
            <p:ph type="sldNum" sz="quarter" idx="4"/>
          </p:nvPr>
        </p:nvSpPr>
        <p:spPr>
          <a:xfrm>
            <a:off x="0" y="6344086"/>
            <a:ext cx="487680" cy="309145"/>
          </a:xfrm>
          <a:prstGeom prst="rect">
            <a:avLst/>
          </a:prstGeom>
        </p:spPr>
        <p:txBody>
          <a:bodyPr vert="horz" lIns="0" tIns="0" rIns="0" bIns="72000" rtlCol="0" anchor="b" anchorCtr="0">
            <a:noAutofit/>
          </a:bodyPr>
          <a:lstStyle>
            <a:lvl1pPr algn="r">
              <a:lnSpc>
                <a:spcPct val="100000"/>
              </a:lnSpc>
              <a:spcBef>
                <a:spcPts val="0"/>
              </a:spcBef>
              <a:spcAft>
                <a:spcPts val="0"/>
              </a:spcAft>
              <a:defRPr sz="800">
                <a:solidFill>
                  <a:schemeClr val="tx1"/>
                </a:solidFill>
              </a:defRPr>
            </a:lvl1pPr>
          </a:lstStyle>
          <a:p>
            <a:fld id="{F8E47D07-9D1E-4FE9-B31A-2F5863681021}" type="slidenum">
              <a:rPr lang="en-GB" smtClean="0"/>
              <a:pPr/>
              <a:t>‹#›</a:t>
            </a:fld>
            <a:endParaRPr lang="en-GB" dirty="0"/>
          </a:p>
        </p:txBody>
      </p:sp>
      <p:sp>
        <p:nvSpPr>
          <p:cNvPr id="20" name="Text Placeholder 30">
            <a:extLst>
              <a:ext uri="{FF2B5EF4-FFF2-40B4-BE49-F238E27FC236}">
                <a16:creationId xmlns:a16="http://schemas.microsoft.com/office/drawing/2014/main" id="{611C7859-08D9-4DAD-BB25-DD22F6761BE3}"/>
              </a:ext>
            </a:extLst>
          </p:cNvPr>
          <p:cNvSpPr txBox="1">
            <a:spLocks/>
          </p:cNvSpPr>
          <p:nvPr/>
        </p:nvSpPr>
        <p:spPr>
          <a:xfrm>
            <a:off x="11704319" y="6321108"/>
            <a:ext cx="294812" cy="355099"/>
          </a:xfrm>
          <a:prstGeom prst="rect">
            <a:avLst/>
          </a:prstGeom>
          <a:blipFill>
            <a:blip r:embed="rId14">
              <a:extLst>
                <a:ext uri="{96DAC541-7B7A-43D3-8B79-37D633B846F1}">
                  <asvg:svgBlip xmlns:asvg="http://schemas.microsoft.com/office/drawing/2016/SVG/main" r:embed="rId15"/>
                </a:ext>
              </a:extLst>
            </a:blip>
            <a:stretch>
              <a:fillRect/>
            </a:stretch>
          </a:blipFill>
        </p:spPr>
        <p:txBody>
          <a:bodyPr/>
          <a:lstStyle>
            <a:lvl1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2"/>
                </a:solidFill>
                <a:latin typeface="+mn-lt"/>
                <a:ea typeface="+mn-ea"/>
                <a:cs typeface="+mn-cs"/>
              </a:defRPr>
            </a:lvl1pPr>
            <a:lvl2pPr marL="2286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600" kern="1200">
                <a:solidFill>
                  <a:schemeClr val="tx2"/>
                </a:solidFill>
                <a:latin typeface="+mn-lt"/>
                <a:ea typeface="+mn-ea"/>
                <a:cs typeface="+mn-cs"/>
              </a:defRPr>
            </a:lvl2pPr>
            <a:lvl3pPr marL="44450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400" kern="1200">
                <a:solidFill>
                  <a:schemeClr val="tx2"/>
                </a:solidFill>
                <a:latin typeface="+mn-lt"/>
                <a:ea typeface="+mn-ea"/>
                <a:cs typeface="+mn-cs"/>
              </a:defRPr>
            </a:lvl3pPr>
            <a:lvl4pPr marL="625475"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4pPr>
            <a:lvl5pPr marL="806450" indent="-228600" algn="l" defTabSz="914400" rtl="0" eaLnBrk="1" latinLnBrk="0" hangingPunct="1">
              <a:lnSpc>
                <a:spcPct val="90000"/>
              </a:lnSpc>
              <a:spcBef>
                <a:spcPts val="0"/>
              </a:spcBef>
              <a:spcAft>
                <a:spcPts val="600"/>
              </a:spcAft>
              <a:buClr>
                <a:schemeClr val="accent1"/>
              </a:buClr>
              <a:buSzPct val="90000"/>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GB" sz="1600" dirty="0"/>
              <a:t> </a:t>
            </a:r>
          </a:p>
        </p:txBody>
      </p:sp>
      <p:sp>
        <p:nvSpPr>
          <p:cNvPr id="8" name="Text Placeholder 7">
            <a:extLst>
              <a:ext uri="{FF2B5EF4-FFF2-40B4-BE49-F238E27FC236}">
                <a16:creationId xmlns:a16="http://schemas.microsoft.com/office/drawing/2014/main" id="{6E248C0A-0C4B-4F9E-B86F-C76D98029E86}"/>
              </a:ext>
            </a:extLst>
          </p:cNvPr>
          <p:cNvSpPr>
            <a:spLocks noGrp="1"/>
          </p:cNvSpPr>
          <p:nvPr>
            <p:ph type="body" idx="1"/>
          </p:nvPr>
        </p:nvSpPr>
        <p:spPr>
          <a:xfrm>
            <a:off x="609600" y="1468440"/>
            <a:ext cx="10972800" cy="4730749"/>
          </a:xfrm>
          <a:prstGeom prst="rect">
            <a:avLst/>
          </a:prstGeom>
        </p:spPr>
        <p:txBody>
          <a:bodyPr vert="horz" lIns="0" tIns="0" rIns="0" bIns="0" rtlCol="0">
            <a:noAutofit/>
          </a:bodyPr>
          <a:lstStyle/>
          <a:p>
            <a:pPr lvl="0"/>
            <a:r>
              <a:rPr lang="en-US" dirty="0"/>
              <a:t>Click to add text here. </a:t>
            </a:r>
            <a:br>
              <a:rPr lang="en-US" dirty="0"/>
            </a:br>
            <a:r>
              <a:rPr lang="en-US" dirty="0"/>
              <a:t>When pasting copy from other slides, be sure to use the Paste and Match Formatting shortcut (</a:t>
            </a:r>
            <a:r>
              <a:rPr lang="en-US" dirty="0" err="1"/>
              <a:t>Cmd</a:t>
            </a:r>
            <a:r>
              <a:rPr lang="en-US" dirty="0"/>
              <a:t> + Option + Shift + V).</a:t>
            </a:r>
            <a:br>
              <a:rPr lang="en-US" dirty="0"/>
            </a:br>
            <a:r>
              <a:rPr lang="en-US" dirty="0"/>
              <a:t>To increase bullet level, select your text and press Tab.</a:t>
            </a:r>
            <a:br>
              <a:rPr lang="en-US" dirty="0"/>
            </a:br>
            <a:r>
              <a:rPr lang="en-US" dirty="0"/>
              <a:t>To decrease bullet level, select your bullet text and press Shift + Tab.</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3"/>
    </p:custDataLst>
    <p:extLst>
      <p:ext uri="{BB962C8B-B14F-4D97-AF65-F5344CB8AC3E}">
        <p14:creationId xmlns:p14="http://schemas.microsoft.com/office/powerpoint/2010/main" val="710180233"/>
      </p:ext>
    </p:extLst>
  </p:cSld>
  <p:clrMap bg1="lt1" tx1="dk1" bg2="lt2" tx2="dk2" accent1="accent1" accent2="accent2" accent3="accent3" accent4="accent4" accent5="accent5" accent6="accent6" hlink="hlink" folHlink="folHlink"/>
  <p:sldLayoutIdLst>
    <p:sldLayoutId id="2147485831" r:id="rId1"/>
    <p:sldLayoutId id="2147485832" r:id="rId2"/>
    <p:sldLayoutId id="2147485833" r:id="rId3"/>
    <p:sldLayoutId id="2147485834" r:id="rId4"/>
    <p:sldLayoutId id="2147485835" r:id="rId5"/>
    <p:sldLayoutId id="2147485836" r:id="rId6"/>
    <p:sldLayoutId id="2147485837" r:id="rId7"/>
    <p:sldLayoutId id="2147485838" r:id="rId8"/>
    <p:sldLayoutId id="2147485839" r:id="rId9"/>
    <p:sldLayoutId id="2147485840" r:id="rId10"/>
    <p:sldLayoutId id="2147485841" r:id="rId11"/>
  </p:sldLayoutIdLst>
  <p:hf hdr="0" ftr="0"/>
  <p:txStyles>
    <p:titleStyle>
      <a:lvl1pPr algn="l" defTabSz="914377" rtl="0" eaLnBrk="1" latinLnBrk="0" hangingPunct="1">
        <a:lnSpc>
          <a:spcPct val="90000"/>
        </a:lnSpc>
        <a:spcBef>
          <a:spcPct val="0"/>
        </a:spcBef>
        <a:buNone/>
        <a:defRPr sz="3600" kern="1200">
          <a:solidFill>
            <a:schemeClr val="accent1"/>
          </a:solidFill>
          <a:latin typeface="+mj-lt"/>
          <a:ea typeface="+mj-ea"/>
          <a:cs typeface="+mj-cs"/>
        </a:defRPr>
      </a:lvl1pPr>
    </p:titleStyle>
    <p:bodyStyle>
      <a:lvl1pPr marL="228594" indent="-228594" algn="l" defTabSz="914377" rtl="0" eaLnBrk="1" latinLnBrk="0" hangingPunct="1">
        <a:lnSpc>
          <a:spcPct val="1000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1pPr>
      <a:lvl2pPr marL="460788" marR="0" indent="-228594" algn="l" defTabSz="914377" rtl="0" eaLnBrk="1" fontAlgn="auto" latinLnBrk="0" hangingPunct="1">
        <a:lnSpc>
          <a:spcPct val="100000"/>
        </a:lnSpc>
        <a:spcBef>
          <a:spcPts val="0"/>
        </a:spcBef>
        <a:spcAft>
          <a:spcPts val="800"/>
        </a:spcAft>
        <a:buClrTx/>
        <a:buSzPct val="100000"/>
        <a:buFont typeface="Arial" panose="020B0604020202020204" pitchFamily="34" charset="0"/>
        <a:buChar char="•"/>
        <a:tabLst/>
        <a:defRPr lang="en-US" sz="2400" kern="1200" dirty="0">
          <a:solidFill>
            <a:schemeClr val="tx1"/>
          </a:solidFill>
          <a:latin typeface="+mn-lt"/>
          <a:ea typeface="+mn-ea"/>
          <a:cs typeface="+mn-cs"/>
        </a:defRPr>
      </a:lvl2pPr>
      <a:lvl3pPr marL="691183" indent="-228594" algn="l" defTabSz="914377"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3pPr>
      <a:lvl4pPr marL="921577" indent="-228594" algn="l" defTabSz="914377" rtl="0" eaLnBrk="1" latinLnBrk="0" hangingPunct="1">
        <a:lnSpc>
          <a:spcPct val="100000"/>
        </a:lnSpc>
        <a:spcBef>
          <a:spcPts val="0"/>
        </a:spcBef>
        <a:spcAft>
          <a:spcPts val="800"/>
        </a:spcAft>
        <a:buClrTx/>
        <a:buSzPct val="100000"/>
        <a:buFont typeface="Arial" panose="020B0604020202020204" pitchFamily="34" charset="0"/>
        <a:buChar char="•"/>
        <a:defRPr lang="en-US" sz="2000" kern="1200" dirty="0" smtClean="0">
          <a:solidFill>
            <a:schemeClr val="tx1"/>
          </a:solidFill>
          <a:latin typeface="+mn-lt"/>
          <a:ea typeface="+mn-ea"/>
          <a:cs typeface="+mn-cs"/>
        </a:defRPr>
      </a:lvl4pPr>
      <a:lvl5pPr marL="1151971" indent="-228594" algn="l" defTabSz="914377" rtl="0" eaLnBrk="1" latinLnBrk="0" hangingPunct="1">
        <a:lnSpc>
          <a:spcPct val="100000"/>
        </a:lnSpc>
        <a:spcBef>
          <a:spcPts val="0"/>
        </a:spcBef>
        <a:spcAft>
          <a:spcPts val="800"/>
        </a:spcAft>
        <a:buClrTx/>
        <a:buSzPct val="100000"/>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E3E3E3"/>
          </p15:clr>
        </p15:guide>
        <p15:guide id="2" pos="10240">
          <p15:clr>
            <a:srgbClr val="E3E3E3"/>
          </p15:clr>
        </p15:guide>
        <p15:guide id="3" pos="512">
          <p15:clr>
            <a:srgbClr val="E3E3E3"/>
          </p15:clr>
        </p15:guide>
        <p15:guide id="4" pos="1024">
          <p15:clr>
            <a:srgbClr val="E3E3E3"/>
          </p15:clr>
        </p15:guide>
        <p15:guide id="5" pos="1536">
          <p15:clr>
            <a:srgbClr val="E3E3E3"/>
          </p15:clr>
        </p15:guide>
        <p15:guide id="6" pos="2048">
          <p15:clr>
            <a:srgbClr val="E3E3E3"/>
          </p15:clr>
        </p15:guide>
        <p15:guide id="7" pos="2560">
          <p15:clr>
            <a:srgbClr val="E3E3E3"/>
          </p15:clr>
        </p15:guide>
        <p15:guide id="8" pos="3072">
          <p15:clr>
            <a:srgbClr val="E3E3E3"/>
          </p15:clr>
        </p15:guide>
        <p15:guide id="9" pos="3584">
          <p15:clr>
            <a:srgbClr val="E3E3E3"/>
          </p15:clr>
        </p15:guide>
        <p15:guide id="10" pos="4096">
          <p15:clr>
            <a:srgbClr val="E3E3E3"/>
          </p15:clr>
        </p15:guide>
        <p15:guide id="11" pos="4608">
          <p15:clr>
            <a:srgbClr val="E3E3E3"/>
          </p15:clr>
        </p15:guide>
        <p15:guide id="12" pos="5120">
          <p15:clr>
            <a:srgbClr val="E3E3E3"/>
          </p15:clr>
        </p15:guide>
        <p15:guide id="13" pos="5632">
          <p15:clr>
            <a:srgbClr val="E3E3E3"/>
          </p15:clr>
        </p15:guide>
        <p15:guide id="14" pos="6144">
          <p15:clr>
            <a:srgbClr val="E3E3E3"/>
          </p15:clr>
        </p15:guide>
        <p15:guide id="15" pos="6656">
          <p15:clr>
            <a:srgbClr val="E3E3E3"/>
          </p15:clr>
        </p15:guide>
        <p15:guide id="16" pos="7168">
          <p15:clr>
            <a:srgbClr val="E3E3E3"/>
          </p15:clr>
        </p15:guide>
        <p15:guide id="17" pos="7680">
          <p15:clr>
            <a:srgbClr val="E3E3E3"/>
          </p15:clr>
        </p15:guide>
        <p15:guide id="18" pos="8192">
          <p15:clr>
            <a:srgbClr val="E3E3E3"/>
          </p15:clr>
        </p15:guide>
        <p15:guide id="19" pos="8704">
          <p15:clr>
            <a:srgbClr val="E3E3E3"/>
          </p15:clr>
        </p15:guide>
        <p15:guide id="20" pos="9216">
          <p15:clr>
            <a:srgbClr val="E3E3E3"/>
          </p15:clr>
        </p15:guide>
        <p15:guide id="21" pos="9728">
          <p15:clr>
            <a:srgbClr val="E3E3E3"/>
          </p15:clr>
        </p15:guide>
        <p15:guide id="22" orient="horz">
          <p15:clr>
            <a:srgbClr val="E3E3E3"/>
          </p15:clr>
        </p15:guide>
        <p15:guide id="23" orient="horz" pos="5760">
          <p15:clr>
            <a:srgbClr val="E3E3E3"/>
          </p15:clr>
        </p15:guide>
        <p15:guide id="24" orient="horz" pos="337">
          <p15:clr>
            <a:srgbClr val="C35EA4"/>
          </p15:clr>
        </p15:guide>
        <p15:guide id="25" orient="horz" pos="5207">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29057272"/>
      </p:ext>
    </p:extLst>
  </p:cSld>
  <p:clrMap bg1="lt1" tx1="dk1" bg2="lt2" tx2="dk2" accent1="accent1" accent2="accent2" accent3="accent3" accent4="accent4" accent5="accent5" accent6="accent6" hlink="hlink" folHlink="folHlink"/>
  <p:sldLayoutIdLst>
    <p:sldLayoutId id="2147485272" r:id="rId1"/>
    <p:sldLayoutId id="2147485273" r:id="rId2"/>
    <p:sldLayoutId id="2147485274" r:id="rId3"/>
    <p:sldLayoutId id="2147485275" r:id="rId4"/>
    <p:sldLayoutId id="2147485276" r:id="rId5"/>
    <p:sldLayoutId id="2147485277" r:id="rId6"/>
    <p:sldLayoutId id="2147485278" r:id="rId7"/>
    <p:sldLayoutId id="2147485279" r:id="rId8"/>
    <p:sldLayoutId id="2147485280" r:id="rId9"/>
    <p:sldLayoutId id="2147485281" r:id="rId10"/>
    <p:sldLayoutId id="2147485282" r:id="rId11"/>
    <p:sldLayoutId id="2147485283" r:id="rId12"/>
    <p:sldLayoutId id="2147485284" r:id="rId13"/>
    <p:sldLayoutId id="2147485285" r:id="rId14"/>
    <p:sldLayoutId id="2147485286" r:id="rId15"/>
    <p:sldLayoutId id="2147485287" r:id="rId16"/>
    <p:sldLayoutId id="2147485288" r:id="rId17"/>
    <p:sldLayoutId id="2147485289" r:id="rId18"/>
    <p:sldLayoutId id="2147485480"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descr="A close up of a sign&#10;&#10;Description automatically generated">
            <a:extLst>
              <a:ext uri="{FF2B5EF4-FFF2-40B4-BE49-F238E27FC236}">
                <a16:creationId xmlns:a16="http://schemas.microsoft.com/office/drawing/2014/main" id="{E06C9A48-DB48-4242-80F2-CB8C550D8B4D}"/>
              </a:ext>
            </a:extLst>
          </p:cNvPr>
          <p:cNvPicPr>
            <a:picLocks noChangeAspect="1"/>
          </p:cNvPicPr>
          <p:nvPr userDrawn="1"/>
        </p:nvPicPr>
        <p:blipFill>
          <a:blip r:embed="rId21">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547431121"/>
      </p:ext>
    </p:extLst>
  </p:cSld>
  <p:clrMap bg1="lt1" tx1="dk1" bg2="lt2" tx2="dk2" accent1="accent1" accent2="accent2" accent3="accent3" accent4="accent4" accent5="accent5" accent6="accent6" hlink="hlink" folHlink="folHlink"/>
  <p:sldLayoutIdLst>
    <p:sldLayoutId id="2147485844" r:id="rId1"/>
    <p:sldLayoutId id="2147485845" r:id="rId2"/>
    <p:sldLayoutId id="2147485846" r:id="rId3"/>
    <p:sldLayoutId id="2147485847" r:id="rId4"/>
    <p:sldLayoutId id="2147485848" r:id="rId5"/>
    <p:sldLayoutId id="2147485849" r:id="rId6"/>
    <p:sldLayoutId id="2147485850" r:id="rId7"/>
    <p:sldLayoutId id="2147485851" r:id="rId8"/>
    <p:sldLayoutId id="2147485852" r:id="rId9"/>
    <p:sldLayoutId id="2147485853" r:id="rId10"/>
    <p:sldLayoutId id="2147485854" r:id="rId11"/>
    <p:sldLayoutId id="2147485855" r:id="rId12"/>
    <p:sldLayoutId id="2147485856" r:id="rId13"/>
    <p:sldLayoutId id="2147485857" r:id="rId14"/>
    <p:sldLayoutId id="2147485858" r:id="rId15"/>
    <p:sldLayoutId id="2147485859" r:id="rId16"/>
    <p:sldLayoutId id="2147485860" r:id="rId17"/>
    <p:sldLayoutId id="2147485861" r:id="rId18"/>
    <p:sldLayoutId id="2147485862"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1252"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ea typeface="Osaka" charset="0"/>
                <a:cs typeface="Osaka" charset="0"/>
              </a:defRPr>
            </a:lvl1pPr>
          </a:lstStyle>
          <a:p>
            <a:fld id="{446EA477-A531-714D-91E2-E8755DDA57E0}" type="datetime1">
              <a:rPr lang="en-US" smtClean="0">
                <a:solidFill>
                  <a:srgbClr val="000000"/>
                </a:solidFill>
                <a:latin typeface="Arial" charset="0"/>
              </a:rPr>
              <a:pPr/>
              <a:t>7/21/26</a:t>
            </a:fld>
            <a:endParaRPr lang="en-US" dirty="0">
              <a:solidFill>
                <a:srgbClr val="000000"/>
              </a:solidFill>
              <a:latin typeface="Arial" charset="0"/>
            </a:endParaRPr>
          </a:p>
        </p:txBody>
      </p:sp>
      <p:sp>
        <p:nvSpPr>
          <p:cNvPr id="181253"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pitchFamily="-1" charset="0"/>
                <a:ea typeface="+mn-ea"/>
                <a:cs typeface="+mn-cs"/>
              </a:defRPr>
            </a:lvl1pPr>
          </a:lstStyle>
          <a:p>
            <a:pPr>
              <a:defRPr/>
            </a:pPr>
            <a:endParaRPr lang="en-US" dirty="0">
              <a:solidFill>
                <a:srgbClr val="000000"/>
              </a:solidFill>
              <a:ea typeface="Osaka"/>
              <a:cs typeface="Osaka"/>
            </a:endParaRPr>
          </a:p>
        </p:txBody>
      </p:sp>
      <p:sp>
        <p:nvSpPr>
          <p:cNvPr id="181254"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ea typeface="Osaka" charset="0"/>
                <a:cs typeface="Osaka" charset="0"/>
              </a:defRPr>
            </a:lvl1pPr>
          </a:lstStyle>
          <a:p>
            <a:fld id="{D57615A1-0603-4842-A0A2-BAF14741F88D}" type="slidenum">
              <a:rPr lang="en-US" smtClean="0">
                <a:solidFill>
                  <a:srgbClr val="000000"/>
                </a:solidFill>
                <a:latin typeface="Arial" charset="0"/>
              </a:rPr>
              <a:pPr/>
              <a:t>‹#›</a:t>
            </a:fld>
            <a:endParaRPr lang="en-US" dirty="0">
              <a:solidFill>
                <a:srgbClr val="000000"/>
              </a:solidFill>
              <a:latin typeface="Arial" charset="0"/>
            </a:endParaRPr>
          </a:p>
        </p:txBody>
      </p:sp>
    </p:spTree>
    <p:extLst>
      <p:ext uri="{BB962C8B-B14F-4D97-AF65-F5344CB8AC3E}">
        <p14:creationId xmlns:p14="http://schemas.microsoft.com/office/powerpoint/2010/main" val="2628534740"/>
      </p:ext>
    </p:extLst>
  </p:cSld>
  <p:clrMap bg1="lt1" tx1="dk1" bg2="lt2" tx2="dk2" accent1="accent1" accent2="accent2" accent3="accent3" accent4="accent4" accent5="accent5" accent6="accent6" hlink="hlink" folHlink="folHlink"/>
  <p:sldLayoutIdLst>
    <p:sldLayoutId id="2147485939" r:id="rId1"/>
    <p:sldLayoutId id="2147485940" r:id="rId2"/>
    <p:sldLayoutId id="2147485941" r:id="rId3"/>
    <p:sldLayoutId id="2147485942" r:id="rId4"/>
    <p:sldLayoutId id="2147485943" r:id="rId5"/>
    <p:sldLayoutId id="2147485944" r:id="rId6"/>
    <p:sldLayoutId id="2147485945" r:id="rId7"/>
    <p:sldLayoutId id="2147485946" r:id="rId8"/>
    <p:sldLayoutId id="2147485947" r:id="rId9"/>
    <p:sldLayoutId id="2147485948" r:id="rId10"/>
    <p:sldLayoutId id="2147485949" r:id="rId11"/>
    <p:sldLayoutId id="2147485950" r:id="rId12"/>
    <p:sldLayoutId id="2147485951" r:id="rId13"/>
    <p:sldLayoutId id="2147485952" r:id="rId14"/>
    <p:sldLayoutId id="214748595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1" charset="0"/>
          <a:ea typeface="Osaka" pitchFamily="-1" charset="-128"/>
          <a:cs typeface="Osaka" pitchFamily="-1" charset="-128"/>
        </a:defRPr>
      </a:lvl2pPr>
      <a:lvl3pPr algn="ctr" rtl="0" eaLnBrk="0" fontAlgn="base" hangingPunct="0">
        <a:spcBef>
          <a:spcPct val="0"/>
        </a:spcBef>
        <a:spcAft>
          <a:spcPct val="0"/>
        </a:spcAft>
        <a:defRPr sz="4400">
          <a:solidFill>
            <a:schemeClr val="tx2"/>
          </a:solidFill>
          <a:latin typeface="Arial" pitchFamily="-1" charset="0"/>
          <a:ea typeface="Osaka" pitchFamily="-1" charset="-128"/>
          <a:cs typeface="Osaka" pitchFamily="-1" charset="-128"/>
        </a:defRPr>
      </a:lvl3pPr>
      <a:lvl4pPr algn="ctr" rtl="0" eaLnBrk="0" fontAlgn="base" hangingPunct="0">
        <a:spcBef>
          <a:spcPct val="0"/>
        </a:spcBef>
        <a:spcAft>
          <a:spcPct val="0"/>
        </a:spcAft>
        <a:defRPr sz="4400">
          <a:solidFill>
            <a:schemeClr val="tx2"/>
          </a:solidFill>
          <a:latin typeface="Arial" pitchFamily="-1" charset="0"/>
          <a:ea typeface="Osaka" pitchFamily="-1" charset="-128"/>
          <a:cs typeface="Osaka" pitchFamily="-1" charset="-128"/>
        </a:defRPr>
      </a:lvl4pPr>
      <a:lvl5pPr algn="ctr" rtl="0" eaLnBrk="0" fontAlgn="base" hangingPunct="0">
        <a:spcBef>
          <a:spcPct val="0"/>
        </a:spcBef>
        <a:spcAft>
          <a:spcPct val="0"/>
        </a:spcAft>
        <a:defRPr sz="4400">
          <a:solidFill>
            <a:schemeClr val="tx2"/>
          </a:solidFill>
          <a:latin typeface="Arial" pitchFamily="-1" charset="0"/>
          <a:ea typeface="Osaka" pitchFamily="-1" charset="-128"/>
          <a:cs typeface="Osaka" pitchFamily="-1" charset="-128"/>
        </a:defRPr>
      </a:lvl5pPr>
      <a:lvl6pPr marL="457200" algn="ctr" rtl="0" fontAlgn="base">
        <a:spcBef>
          <a:spcPct val="0"/>
        </a:spcBef>
        <a:spcAft>
          <a:spcPct val="0"/>
        </a:spcAft>
        <a:defRPr sz="4400">
          <a:solidFill>
            <a:schemeClr val="tx2"/>
          </a:solidFill>
          <a:latin typeface="Arial" pitchFamily="-1" charset="0"/>
          <a:ea typeface="Osaka" pitchFamily="-1" charset="-128"/>
          <a:cs typeface="Osaka" pitchFamily="-1" charset="-128"/>
        </a:defRPr>
      </a:lvl6pPr>
      <a:lvl7pPr marL="914400" algn="ctr" rtl="0" fontAlgn="base">
        <a:spcBef>
          <a:spcPct val="0"/>
        </a:spcBef>
        <a:spcAft>
          <a:spcPct val="0"/>
        </a:spcAft>
        <a:defRPr sz="4400">
          <a:solidFill>
            <a:schemeClr val="tx2"/>
          </a:solidFill>
          <a:latin typeface="Arial" pitchFamily="-1" charset="0"/>
          <a:ea typeface="Osaka" pitchFamily="-1" charset="-128"/>
          <a:cs typeface="Osaka" pitchFamily="-1" charset="-128"/>
        </a:defRPr>
      </a:lvl7pPr>
      <a:lvl8pPr marL="1371600" algn="ctr" rtl="0" fontAlgn="base">
        <a:spcBef>
          <a:spcPct val="0"/>
        </a:spcBef>
        <a:spcAft>
          <a:spcPct val="0"/>
        </a:spcAft>
        <a:defRPr sz="4400">
          <a:solidFill>
            <a:schemeClr val="tx2"/>
          </a:solidFill>
          <a:latin typeface="Arial" pitchFamily="-1" charset="0"/>
          <a:ea typeface="Osaka" pitchFamily="-1" charset="-128"/>
          <a:cs typeface="Osaka" pitchFamily="-1" charset="-128"/>
        </a:defRPr>
      </a:lvl8pPr>
      <a:lvl9pPr marL="1828800" algn="ctr" rtl="0" fontAlgn="base">
        <a:spcBef>
          <a:spcPct val="0"/>
        </a:spcBef>
        <a:spcAft>
          <a:spcPct val="0"/>
        </a:spcAft>
        <a:defRPr sz="4400">
          <a:solidFill>
            <a:schemeClr val="tx2"/>
          </a:solidFill>
          <a:latin typeface="Arial" pitchFamily="-1" charset="0"/>
          <a:ea typeface="Osaka" pitchFamily="-1" charset="-128"/>
          <a:cs typeface="Osaka"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b="0" i="0">
                <a:solidFill>
                  <a:schemeClr val="tx1">
                    <a:tint val="75000"/>
                  </a:schemeClr>
                </a:solidFill>
                <a:latin typeface="Arial Regular"/>
              </a:defRPr>
            </a:lvl1pPr>
          </a:lstStyle>
          <a:p>
            <a:fld id="{05369024-F97B-D34D-9C69-825C109CA10B}" type="datetimeFigureOut">
              <a:rPr lang="en-US" smtClean="0"/>
              <a:pPr/>
              <a:t>7/21/26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b="0" i="0">
                <a:solidFill>
                  <a:schemeClr val="tx1">
                    <a:tint val="75000"/>
                  </a:schemeClr>
                </a:solidFill>
                <a:latin typeface="Arial Regular"/>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b="0" i="0">
                <a:solidFill>
                  <a:schemeClr val="tx1">
                    <a:tint val="75000"/>
                  </a:schemeClr>
                </a:solidFill>
                <a:latin typeface="Arial Regular"/>
              </a:defRPr>
            </a:lvl1pPr>
          </a:lstStyle>
          <a:p>
            <a:fld id="{FF4EF749-DAFD-5642-8F0A-461237F6AAF9}" type="slidenum">
              <a:rPr lang="en-US" smtClean="0"/>
              <a:pPr/>
              <a:t>‹#›</a:t>
            </a:fld>
            <a:endParaRPr lang="en-US" dirty="0"/>
          </a:p>
        </p:txBody>
      </p:sp>
    </p:spTree>
    <p:extLst>
      <p:ext uri="{BB962C8B-B14F-4D97-AF65-F5344CB8AC3E}">
        <p14:creationId xmlns:p14="http://schemas.microsoft.com/office/powerpoint/2010/main" val="3343056038"/>
      </p:ext>
    </p:extLst>
  </p:cSld>
  <p:clrMap bg1="lt1" tx1="dk1" bg2="lt2" tx2="dk2" accent1="accent1" accent2="accent2" accent3="accent3" accent4="accent4" accent5="accent5" accent6="accent6" hlink="hlink" folHlink="folHlink"/>
  <p:sldLayoutIdLst>
    <p:sldLayoutId id="2147485955" r:id="rId1"/>
    <p:sldLayoutId id="2147485956" r:id="rId2"/>
    <p:sldLayoutId id="2147485957" r:id="rId3"/>
    <p:sldLayoutId id="2147485958" r:id="rId4"/>
    <p:sldLayoutId id="2147485959" r:id="rId5"/>
    <p:sldLayoutId id="2147485960" r:id="rId6"/>
    <p:sldLayoutId id="2147485961" r:id="rId7"/>
    <p:sldLayoutId id="2147485962" r:id="rId8"/>
    <p:sldLayoutId id="2147485963" r:id="rId9"/>
    <p:sldLayoutId id="2147485964" r:id="rId10"/>
    <p:sldLayoutId id="2147485965" r:id="rId11"/>
    <p:sldLayoutId id="2147485966" r:id="rId12"/>
  </p:sldLayoutIdLst>
  <p:txStyles>
    <p:titleStyle>
      <a:lvl1pPr algn="ctr" defTabSz="457189" rtl="0" eaLnBrk="1" latinLnBrk="0" hangingPunct="1">
        <a:spcBef>
          <a:spcPct val="0"/>
        </a:spcBef>
        <a:buNone/>
        <a:defRPr sz="4400" b="0" i="0" kern="1200">
          <a:solidFill>
            <a:schemeClr val="tx1"/>
          </a:solidFill>
          <a:latin typeface="Arial Regular"/>
          <a:ea typeface="+mj-ea"/>
          <a:cs typeface="+mj-cs"/>
        </a:defRPr>
      </a:lvl1pPr>
    </p:titleStyle>
    <p:bodyStyle>
      <a:lvl1pPr marL="342891" indent="-342891" algn="l" defTabSz="457189" rtl="0" eaLnBrk="1" latinLnBrk="0" hangingPunct="1">
        <a:spcBef>
          <a:spcPct val="20000"/>
        </a:spcBef>
        <a:buFont typeface="Arial"/>
        <a:buChar char="•"/>
        <a:defRPr sz="3200" b="0" i="0" kern="1200">
          <a:solidFill>
            <a:schemeClr val="tx1"/>
          </a:solidFill>
          <a:latin typeface="Arial Regular"/>
          <a:ea typeface="+mn-ea"/>
          <a:cs typeface="+mn-cs"/>
        </a:defRPr>
      </a:lvl1pPr>
      <a:lvl2pPr marL="742932" indent="-285744" algn="l" defTabSz="457189" rtl="0" eaLnBrk="1" latinLnBrk="0" hangingPunct="1">
        <a:spcBef>
          <a:spcPct val="20000"/>
        </a:spcBef>
        <a:buFont typeface="Arial"/>
        <a:buChar char="–"/>
        <a:defRPr sz="2800" b="0" i="0" kern="1200">
          <a:solidFill>
            <a:schemeClr val="tx1"/>
          </a:solidFill>
          <a:latin typeface="Arial Regular"/>
          <a:ea typeface="+mn-ea"/>
          <a:cs typeface="+mn-cs"/>
        </a:defRPr>
      </a:lvl2pPr>
      <a:lvl3pPr marL="1142971" indent="-228594" algn="l" defTabSz="457189" rtl="0" eaLnBrk="1" latinLnBrk="0" hangingPunct="1">
        <a:spcBef>
          <a:spcPct val="20000"/>
        </a:spcBef>
        <a:buFont typeface="Arial"/>
        <a:buChar char="•"/>
        <a:defRPr sz="2400" b="0" i="0" kern="1200">
          <a:solidFill>
            <a:schemeClr val="tx1"/>
          </a:solidFill>
          <a:latin typeface="Arial Regular"/>
          <a:ea typeface="+mn-ea"/>
          <a:cs typeface="+mn-cs"/>
        </a:defRPr>
      </a:lvl3pPr>
      <a:lvl4pPr marL="1600160" indent="-228594" algn="l" defTabSz="457189" rtl="0" eaLnBrk="1" latinLnBrk="0" hangingPunct="1">
        <a:spcBef>
          <a:spcPct val="20000"/>
        </a:spcBef>
        <a:buFont typeface="Arial"/>
        <a:buChar char="–"/>
        <a:defRPr sz="2000" b="0" i="0" kern="1200">
          <a:solidFill>
            <a:schemeClr val="tx1"/>
          </a:solidFill>
          <a:latin typeface="Arial Regular"/>
          <a:ea typeface="+mn-ea"/>
          <a:cs typeface="+mn-cs"/>
        </a:defRPr>
      </a:lvl4pPr>
      <a:lvl5pPr marL="2057349" indent="-228594" algn="l" defTabSz="457189" rtl="0" eaLnBrk="1" latinLnBrk="0" hangingPunct="1">
        <a:spcBef>
          <a:spcPct val="20000"/>
        </a:spcBef>
        <a:buFont typeface="Arial"/>
        <a:buChar char="»"/>
        <a:defRPr sz="2000" b="0" i="0" kern="1200">
          <a:solidFill>
            <a:schemeClr val="tx1"/>
          </a:solidFill>
          <a:latin typeface="Arial Regular"/>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6EA477-A531-714D-91E2-E8755DDA57E0}" type="datetime1">
              <a:rPr lang="en-US" smtClean="0">
                <a:solidFill>
                  <a:srgbClr val="000000"/>
                </a:solidFill>
                <a:latin typeface="Arial" charset="0"/>
              </a:rPr>
              <a:pPr/>
              <a:t>7/21/26</a:t>
            </a:fld>
            <a:endParaRPr lang="en-US" dirty="0">
              <a:solidFill>
                <a:srgbClr val="000000"/>
              </a:solidFill>
              <a:latin typeface="Arial" charset="0"/>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solidFill>
                <a:srgbClr val="000000"/>
              </a:solidFill>
              <a:ea typeface="Osaka"/>
              <a:cs typeface="Osaka"/>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615A1-0603-4842-A0A2-BAF14741F88D}" type="slidenum">
              <a:rPr lang="en-US" smtClean="0">
                <a:solidFill>
                  <a:srgbClr val="000000"/>
                </a:solidFill>
                <a:latin typeface="Arial" charset="0"/>
              </a:rPr>
              <a:pPr/>
              <a:t>‹#›</a:t>
            </a:fld>
            <a:endParaRPr lang="en-US" dirty="0">
              <a:solidFill>
                <a:srgbClr val="000000"/>
              </a:solidFill>
              <a:latin typeface="Arial" charset="0"/>
            </a:endParaRPr>
          </a:p>
        </p:txBody>
      </p:sp>
    </p:spTree>
    <p:extLst>
      <p:ext uri="{BB962C8B-B14F-4D97-AF65-F5344CB8AC3E}">
        <p14:creationId xmlns:p14="http://schemas.microsoft.com/office/powerpoint/2010/main" val="4050877622"/>
      </p:ext>
    </p:extLst>
  </p:cSld>
  <p:clrMap bg1="lt1" tx1="dk1" bg2="lt2" tx2="dk2" accent1="accent1" accent2="accent2" accent3="accent3" accent4="accent4" accent5="accent5" accent6="accent6" hlink="hlink" folHlink="folHlink"/>
  <p:sldLayoutIdLst>
    <p:sldLayoutId id="2147485968" r:id="rId1"/>
    <p:sldLayoutId id="2147485969" r:id="rId2"/>
    <p:sldLayoutId id="2147485970" r:id="rId3"/>
    <p:sldLayoutId id="2147485971" r:id="rId4"/>
    <p:sldLayoutId id="2147485972" r:id="rId5"/>
    <p:sldLayoutId id="2147485973" r:id="rId6"/>
    <p:sldLayoutId id="2147485974" r:id="rId7"/>
    <p:sldLayoutId id="2147485975" r:id="rId8"/>
    <p:sldLayoutId id="2147485976" r:id="rId9"/>
    <p:sldLayoutId id="2147485977" r:id="rId10"/>
    <p:sldLayoutId id="2147485978" r:id="rId11"/>
    <p:sldLayoutId id="2147485979" r:id="rId12"/>
    <p:sldLayoutId id="2147485980" r:id="rId13"/>
    <p:sldLayoutId id="2147485981" r:id="rId14"/>
    <p:sldLayoutId id="2147485982" r:id="rId15"/>
    <p:sldLayoutId id="2147485983" r:id="rId16"/>
    <p:sldLayoutId id="2147485984" r:id="rId17"/>
    <p:sldLayoutId id="2147485985" r:id="rId18"/>
    <p:sldLayoutId id="2147485986" r:id="rId19"/>
    <p:sldLayoutId id="2147485987" r:id="rId20"/>
    <p:sldLayoutId id="2147485988" r:id="rId21"/>
    <p:sldLayoutId id="2147485989" r:id="rId22"/>
    <p:sldLayoutId id="2147485990" r:id="rId23"/>
    <p:sldLayoutId id="2147485991" r:id="rId24"/>
    <p:sldLayoutId id="2147485992" r:id="rId25"/>
    <p:sldLayoutId id="2147485993" r:id="rId26"/>
    <p:sldLayoutId id="2147485994" r:id="rId27"/>
    <p:sldLayoutId id="2147485995" r:id="rId28"/>
    <p:sldLayoutId id="2147485996" r:id="rId29"/>
    <p:sldLayoutId id="2147485997" r:id="rId30"/>
    <p:sldLayoutId id="2147485998" r:id="rId31"/>
    <p:sldLayoutId id="2147485999" r:id="rId32"/>
    <p:sldLayoutId id="2147486000"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171869" y="6168818"/>
            <a:ext cx="2020132" cy="689180"/>
          </a:xfrm>
          <a:prstGeom prst="rect">
            <a:avLst/>
          </a:prstGeom>
        </p:spPr>
      </p:pic>
      <p:sp>
        <p:nvSpPr>
          <p:cNvPr id="2" name="Holder 2"/>
          <p:cNvSpPr>
            <a:spLocks noGrp="1"/>
          </p:cNvSpPr>
          <p:nvPr>
            <p:ph type="title"/>
          </p:nvPr>
        </p:nvSpPr>
        <p:spPr>
          <a:xfrm>
            <a:off x="580473" y="253661"/>
            <a:ext cx="10561320" cy="430887"/>
          </a:xfrm>
          <a:prstGeom prst="rect">
            <a:avLst/>
          </a:prstGeom>
        </p:spPr>
        <p:txBody>
          <a:bodyPr wrap="square" lIns="0" tIns="0" rIns="0" bIns="0">
            <a:spAutoFit/>
          </a:bodyPr>
          <a:lstStyle>
            <a:lvl1pPr>
              <a:defRPr sz="2800" b="1" i="0">
                <a:solidFill>
                  <a:srgbClr val="002F5D"/>
                </a:solidFill>
                <a:latin typeface="Arial Narrow"/>
                <a:cs typeface="Arial Narrow"/>
              </a:defRPr>
            </a:lvl1pPr>
          </a:lstStyle>
          <a:p>
            <a:endParaRPr/>
          </a:p>
        </p:txBody>
      </p:sp>
      <p:sp>
        <p:nvSpPr>
          <p:cNvPr id="3" name="Holder 3"/>
          <p:cNvSpPr>
            <a:spLocks noGrp="1"/>
          </p:cNvSpPr>
          <p:nvPr>
            <p:ph type="body" idx="1"/>
          </p:nvPr>
        </p:nvSpPr>
        <p:spPr>
          <a:xfrm>
            <a:off x="6006254" y="1246123"/>
            <a:ext cx="5787812"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1"/>
            <a:ext cx="3901440" cy="292388"/>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92388"/>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a:xfrm>
            <a:off x="8778240" y="6377941"/>
            <a:ext cx="2804160" cy="292388"/>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84008521"/>
      </p:ext>
    </p:extLst>
  </p:cSld>
  <p:clrMap bg1="lt1" tx1="dk1" bg2="lt2" tx2="dk2" accent1="accent1" accent2="accent2" accent3="accent3" accent4="accent4" accent5="accent5" accent6="accent6" hlink="hlink" folHlink="folHlink"/>
  <p:sldLayoutIdLst>
    <p:sldLayoutId id="2147486002" r:id="rId1"/>
    <p:sldLayoutId id="2147486003" r:id="rId2"/>
    <p:sldLayoutId id="2147486004" r:id="rId3"/>
    <p:sldLayoutId id="2147486005" r:id="rId4"/>
    <p:sldLayoutId id="2147486006"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184074" y="6181007"/>
            <a:ext cx="2007926" cy="676991"/>
          </a:xfrm>
          <a:prstGeom prst="rect">
            <a:avLst/>
          </a:prstGeom>
        </p:spPr>
      </p:pic>
      <p:sp>
        <p:nvSpPr>
          <p:cNvPr id="2" name="Holder 2"/>
          <p:cNvSpPr>
            <a:spLocks noGrp="1"/>
          </p:cNvSpPr>
          <p:nvPr>
            <p:ph type="title"/>
          </p:nvPr>
        </p:nvSpPr>
        <p:spPr>
          <a:xfrm>
            <a:off x="662500" y="450341"/>
            <a:ext cx="10626090" cy="861774"/>
          </a:xfrm>
          <a:prstGeom prst="rect">
            <a:avLst/>
          </a:prstGeom>
        </p:spPr>
        <p:txBody>
          <a:bodyPr wrap="square" lIns="0" tIns="0" rIns="0" bIns="0">
            <a:spAutoFit/>
          </a:bodyPr>
          <a:lstStyle>
            <a:lvl1pPr>
              <a:defRPr sz="5600" b="1" i="0">
                <a:solidFill>
                  <a:srgbClr val="002F5D"/>
                </a:solidFill>
                <a:latin typeface="Arial Narrow"/>
                <a:cs typeface="Arial Narrow"/>
              </a:defRPr>
            </a:lvl1pPr>
          </a:lstStyle>
          <a:p>
            <a:endParaRPr/>
          </a:p>
        </p:txBody>
      </p:sp>
      <p:sp>
        <p:nvSpPr>
          <p:cNvPr id="3" name="Holder 3"/>
          <p:cNvSpPr>
            <a:spLocks noGrp="1"/>
          </p:cNvSpPr>
          <p:nvPr>
            <p:ph type="body" idx="1"/>
          </p:nvPr>
        </p:nvSpPr>
        <p:spPr>
          <a:xfrm>
            <a:off x="723459" y="1291404"/>
            <a:ext cx="6112087" cy="492443"/>
          </a:xfrm>
          <a:prstGeom prst="rect">
            <a:avLst/>
          </a:prstGeom>
        </p:spPr>
        <p:txBody>
          <a:bodyPr wrap="square" lIns="0" tIns="0" rIns="0" bIns="0">
            <a:spAutoFit/>
          </a:bodyPr>
          <a:lstStyle>
            <a:lvl1pPr>
              <a:defRPr sz="3200" b="0" i="0">
                <a:solidFill>
                  <a:srgbClr val="002F5D"/>
                </a:solidFill>
                <a:latin typeface="Arial Narrow"/>
                <a:cs typeface="Arial Narrow"/>
              </a:defRPr>
            </a:lvl1pPr>
          </a:lstStyle>
          <a:p>
            <a:endParaRPr/>
          </a:p>
        </p:txBody>
      </p:sp>
      <p:sp>
        <p:nvSpPr>
          <p:cNvPr id="4" name="Holder 4"/>
          <p:cNvSpPr>
            <a:spLocks noGrp="1"/>
          </p:cNvSpPr>
          <p:nvPr>
            <p:ph type="ftr" sz="quarter" idx="5"/>
          </p:nvPr>
        </p:nvSpPr>
        <p:spPr>
          <a:xfrm>
            <a:off x="4145280" y="6377940"/>
            <a:ext cx="3901440" cy="292388"/>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92388"/>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7/21/26</a:t>
            </a:fld>
            <a:endParaRPr lang="en-US"/>
          </a:p>
        </p:txBody>
      </p:sp>
      <p:sp>
        <p:nvSpPr>
          <p:cNvPr id="6" name="Holder 6"/>
          <p:cNvSpPr>
            <a:spLocks noGrp="1"/>
          </p:cNvSpPr>
          <p:nvPr>
            <p:ph type="sldNum" sz="quarter" idx="7"/>
          </p:nvPr>
        </p:nvSpPr>
        <p:spPr>
          <a:xfrm>
            <a:off x="8778241" y="6377940"/>
            <a:ext cx="2804160" cy="292388"/>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82445698"/>
      </p:ext>
    </p:extLst>
  </p:cSld>
  <p:clrMap bg1="lt1" tx1="dk1" bg2="lt2" tx2="dk2" accent1="accent1" accent2="accent2" accent3="accent3" accent4="accent4" accent5="accent5" accent6="accent6" hlink="hlink" folHlink="folHlink"/>
  <p:sldLayoutIdLst>
    <p:sldLayoutId id="2147486008" r:id="rId1"/>
    <p:sldLayoutId id="2147486009" r:id="rId2"/>
    <p:sldLayoutId id="2147486010" r:id="rId3"/>
    <p:sldLayoutId id="2147486011" r:id="rId4"/>
    <p:sldLayoutId id="2147486012" r:id="rId5"/>
  </p:sldLayoutIdLst>
  <p:txStyles>
    <p:titleStyle>
      <a:lvl1pPr>
        <a:defRPr>
          <a:latin typeface="+mj-lt"/>
          <a:ea typeface="+mj-ea"/>
          <a:cs typeface="+mj-cs"/>
        </a:defRPr>
      </a:lvl1pPr>
    </p:titleStyle>
    <p:body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bodyStyle>
    <p:otherStyle>
      <a:lvl1pPr marL="0">
        <a:defRPr>
          <a:latin typeface="+mn-lt"/>
          <a:ea typeface="+mn-ea"/>
          <a:cs typeface="+mn-cs"/>
        </a:defRPr>
      </a:lvl1pPr>
      <a:lvl2pPr marL="304815">
        <a:defRPr>
          <a:latin typeface="+mn-lt"/>
          <a:ea typeface="+mn-ea"/>
          <a:cs typeface="+mn-cs"/>
        </a:defRPr>
      </a:lvl2pPr>
      <a:lvl3pPr marL="609630">
        <a:defRPr>
          <a:latin typeface="+mn-lt"/>
          <a:ea typeface="+mn-ea"/>
          <a:cs typeface="+mn-cs"/>
        </a:defRPr>
      </a:lvl3pPr>
      <a:lvl4pPr marL="914446">
        <a:defRPr>
          <a:latin typeface="+mn-lt"/>
          <a:ea typeface="+mn-ea"/>
          <a:cs typeface="+mn-cs"/>
        </a:defRPr>
      </a:lvl4pPr>
      <a:lvl5pPr marL="1219261">
        <a:defRPr>
          <a:latin typeface="+mn-lt"/>
          <a:ea typeface="+mn-ea"/>
          <a:cs typeface="+mn-cs"/>
        </a:defRPr>
      </a:lvl5pPr>
      <a:lvl6pPr marL="1524076">
        <a:defRPr>
          <a:latin typeface="+mn-lt"/>
          <a:ea typeface="+mn-ea"/>
          <a:cs typeface="+mn-cs"/>
        </a:defRPr>
      </a:lvl6pPr>
      <a:lvl7pPr marL="1828891">
        <a:defRPr>
          <a:latin typeface="+mn-lt"/>
          <a:ea typeface="+mn-ea"/>
          <a:cs typeface="+mn-cs"/>
        </a:defRPr>
      </a:lvl7pPr>
      <a:lvl8pPr marL="2133707">
        <a:defRPr>
          <a:latin typeface="+mn-lt"/>
          <a:ea typeface="+mn-ea"/>
          <a:cs typeface="+mn-cs"/>
        </a:defRPr>
      </a:lvl8pPr>
      <a:lvl9pPr marL="2438522">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72533" y="684205"/>
            <a:ext cx="10972800" cy="980017"/>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72533" y="1790622"/>
            <a:ext cx="10972800" cy="4133849"/>
          </a:xfrm>
          <a:prstGeom prst="rect">
            <a:avLst/>
          </a:prstGeom>
          <a:noFill/>
          <a:ln w="9525">
            <a:noFill/>
            <a:miter lim="800000"/>
            <a:headEnd/>
            <a:tailEnd/>
          </a:ln>
        </p:spPr>
        <p:txBody>
          <a:bodyPr vert="horz" wrap="square" lIns="68579" tIns="34289" rIns="68579" bIns="3428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
          <p:cNvSpPr>
            <a:spLocks noGrp="1"/>
          </p:cNvSpPr>
          <p:nvPr>
            <p:ph type="sldNum" sz="quarter" idx="4"/>
          </p:nvPr>
        </p:nvSpPr>
        <p:spPr>
          <a:xfrm>
            <a:off x="-1" y="6431701"/>
            <a:ext cx="963041" cy="366183"/>
          </a:xfrm>
          <a:prstGeom prst="rect">
            <a:avLst/>
          </a:prstGeom>
        </p:spPr>
        <p:txBody>
          <a:bodyPr vert="horz" lIns="68579" tIns="34289" rIns="68579" bIns="34289" rtlCol="0" anchor="b" anchorCtr="0"/>
          <a:lstStyle>
            <a:lvl1pPr algn="l">
              <a:defRPr sz="933" b="0">
                <a:solidFill>
                  <a:schemeClr val="tx2">
                    <a:lumMod val="20000"/>
                    <a:lumOff val="80000"/>
                  </a:schemeClr>
                </a:solidFill>
              </a:defRPr>
            </a:lvl1pPr>
          </a:lstStyle>
          <a:p>
            <a:fld id="{3C956E73-2E7A-40C4-98E5-5009DBC8D49F}" type="slidenum">
              <a:rPr lang="en-US" smtClean="0"/>
              <a:pPr/>
              <a:t>‹#›</a:t>
            </a:fld>
            <a:endParaRPr lang="en-US" dirty="0"/>
          </a:p>
        </p:txBody>
      </p:sp>
    </p:spTree>
    <p:extLst>
      <p:ext uri="{BB962C8B-B14F-4D97-AF65-F5344CB8AC3E}">
        <p14:creationId xmlns:p14="http://schemas.microsoft.com/office/powerpoint/2010/main" val="2636011941"/>
      </p:ext>
    </p:extLst>
  </p:cSld>
  <p:clrMap bg1="lt1" tx1="dk1" bg2="lt2" tx2="dk2" accent1="accent1" accent2="accent2" accent3="accent3" accent4="accent4" accent5="accent5" accent6="accent6" hlink="hlink" folHlink="folHlink"/>
  <p:sldLayoutIdLst>
    <p:sldLayoutId id="2147485405" r:id="rId1"/>
    <p:sldLayoutId id="2147485406" r:id="rId2"/>
    <p:sldLayoutId id="2147485407" r:id="rId3"/>
    <p:sldLayoutId id="2147485408" r:id="rId4"/>
    <p:sldLayoutId id="2147485409" r:id="rId5"/>
    <p:sldLayoutId id="2147485410" r:id="rId6"/>
    <p:sldLayoutId id="2147485411" r:id="rId7"/>
    <p:sldLayoutId id="2147485412" r:id="rId8"/>
    <p:sldLayoutId id="2147485413" r:id="rId9"/>
    <p:sldLayoutId id="2147485414" r:id="rId10"/>
    <p:sldLayoutId id="2147485415" r:id="rId11"/>
    <p:sldLayoutId id="2147485416" r:id="rId12"/>
    <p:sldLayoutId id="2147485417" r:id="rId13"/>
    <p:sldLayoutId id="2147485418" r:id="rId14"/>
    <p:sldLayoutId id="2147485419" r:id="rId15"/>
    <p:sldLayoutId id="2147485420" r:id="rId16"/>
    <p:sldLayoutId id="2147485421" r:id="rId17"/>
    <p:sldLayoutId id="2147485422" r:id="rId18"/>
    <p:sldLayoutId id="2147485423" r:id="rId19"/>
    <p:sldLayoutId id="2147485424" r:id="rId20"/>
    <p:sldLayoutId id="2147485425" r:id="rId21"/>
  </p:sldLayoutIdLst>
  <p:transition>
    <p:fade/>
  </p:transition>
  <p:hf hdr="0" ftr="0" dt="0"/>
  <p:txStyles>
    <p:titleStyle>
      <a:lvl1pPr algn="l" rtl="0" fontAlgn="base">
        <a:lnSpc>
          <a:spcPct val="85000"/>
        </a:lnSpc>
        <a:spcBef>
          <a:spcPct val="0"/>
        </a:spcBef>
        <a:spcAft>
          <a:spcPct val="0"/>
        </a:spcAft>
        <a:defRPr sz="3467">
          <a:solidFill>
            <a:schemeClr val="accent1"/>
          </a:solidFill>
          <a:latin typeface="+mj-lt"/>
          <a:ea typeface="+mj-ea"/>
          <a:cs typeface="+mj-cs"/>
        </a:defRPr>
      </a:lvl1pPr>
      <a:lvl2pPr algn="l" rtl="0" fontAlgn="base">
        <a:lnSpc>
          <a:spcPct val="85000"/>
        </a:lnSpc>
        <a:spcBef>
          <a:spcPct val="0"/>
        </a:spcBef>
        <a:spcAft>
          <a:spcPct val="0"/>
        </a:spcAft>
        <a:defRPr sz="3200">
          <a:solidFill>
            <a:schemeClr val="tx1"/>
          </a:solidFill>
          <a:latin typeface="Arial" charset="0"/>
        </a:defRPr>
      </a:lvl2pPr>
      <a:lvl3pPr algn="l" rtl="0" fontAlgn="base">
        <a:lnSpc>
          <a:spcPct val="85000"/>
        </a:lnSpc>
        <a:spcBef>
          <a:spcPct val="0"/>
        </a:spcBef>
        <a:spcAft>
          <a:spcPct val="0"/>
        </a:spcAft>
        <a:defRPr sz="3200">
          <a:solidFill>
            <a:schemeClr val="tx1"/>
          </a:solidFill>
          <a:latin typeface="Arial" charset="0"/>
        </a:defRPr>
      </a:lvl3pPr>
      <a:lvl4pPr algn="l" rtl="0" fontAlgn="base">
        <a:lnSpc>
          <a:spcPct val="85000"/>
        </a:lnSpc>
        <a:spcBef>
          <a:spcPct val="0"/>
        </a:spcBef>
        <a:spcAft>
          <a:spcPct val="0"/>
        </a:spcAft>
        <a:defRPr sz="3200">
          <a:solidFill>
            <a:schemeClr val="tx1"/>
          </a:solidFill>
          <a:latin typeface="Arial" charset="0"/>
        </a:defRPr>
      </a:lvl4pPr>
      <a:lvl5pPr algn="l" rtl="0" fontAlgn="base">
        <a:lnSpc>
          <a:spcPct val="85000"/>
        </a:lnSpc>
        <a:spcBef>
          <a:spcPct val="0"/>
        </a:spcBef>
        <a:spcAft>
          <a:spcPct val="0"/>
        </a:spcAft>
        <a:defRPr sz="3200">
          <a:solidFill>
            <a:schemeClr val="tx1"/>
          </a:solidFill>
          <a:latin typeface="Arial" charset="0"/>
        </a:defRPr>
      </a:lvl5pPr>
      <a:lvl6pPr marL="457178" algn="l" rtl="0" eaLnBrk="1" fontAlgn="base" hangingPunct="1">
        <a:lnSpc>
          <a:spcPct val="85000"/>
        </a:lnSpc>
        <a:spcBef>
          <a:spcPct val="0"/>
        </a:spcBef>
        <a:spcAft>
          <a:spcPct val="0"/>
        </a:spcAft>
        <a:defRPr sz="3200">
          <a:solidFill>
            <a:schemeClr val="tx2"/>
          </a:solidFill>
          <a:latin typeface="Arial" charset="0"/>
        </a:defRPr>
      </a:lvl6pPr>
      <a:lvl7pPr marL="914354" algn="l" rtl="0" eaLnBrk="1" fontAlgn="base" hangingPunct="1">
        <a:lnSpc>
          <a:spcPct val="85000"/>
        </a:lnSpc>
        <a:spcBef>
          <a:spcPct val="0"/>
        </a:spcBef>
        <a:spcAft>
          <a:spcPct val="0"/>
        </a:spcAft>
        <a:defRPr sz="3200">
          <a:solidFill>
            <a:schemeClr val="tx2"/>
          </a:solidFill>
          <a:latin typeface="Arial" charset="0"/>
        </a:defRPr>
      </a:lvl7pPr>
      <a:lvl8pPr marL="1371532" algn="l" rtl="0" eaLnBrk="1" fontAlgn="base" hangingPunct="1">
        <a:lnSpc>
          <a:spcPct val="85000"/>
        </a:lnSpc>
        <a:spcBef>
          <a:spcPct val="0"/>
        </a:spcBef>
        <a:spcAft>
          <a:spcPct val="0"/>
        </a:spcAft>
        <a:defRPr sz="3200">
          <a:solidFill>
            <a:schemeClr val="tx2"/>
          </a:solidFill>
          <a:latin typeface="Arial" charset="0"/>
        </a:defRPr>
      </a:lvl8pPr>
      <a:lvl9pPr marL="1828709" algn="l" rtl="0" eaLnBrk="1" fontAlgn="base" hangingPunct="1">
        <a:lnSpc>
          <a:spcPct val="85000"/>
        </a:lnSpc>
        <a:spcBef>
          <a:spcPct val="0"/>
        </a:spcBef>
        <a:spcAft>
          <a:spcPct val="0"/>
        </a:spcAft>
        <a:defRPr sz="3200">
          <a:solidFill>
            <a:schemeClr val="tx2"/>
          </a:solidFill>
          <a:latin typeface="Arial" charset="0"/>
        </a:defRPr>
      </a:lvl9pPr>
    </p:titleStyle>
    <p:bodyStyle>
      <a:lvl1pPr marL="290499" indent="-290499" algn="l" rtl="0" fontAlgn="base">
        <a:lnSpc>
          <a:spcPct val="85000"/>
        </a:lnSpc>
        <a:spcBef>
          <a:spcPts val="1200"/>
        </a:spcBef>
        <a:spcAft>
          <a:spcPct val="0"/>
        </a:spcAft>
        <a:buClr>
          <a:srgbClr val="B2B2B2"/>
        </a:buClr>
        <a:buFont typeface="Wingdings" pitchFamily="2" charset="2"/>
        <a:buChar char="§"/>
        <a:defRPr sz="2933">
          <a:solidFill>
            <a:schemeClr val="tx1"/>
          </a:solidFill>
          <a:latin typeface="+mn-lt"/>
          <a:ea typeface="+mn-ea"/>
          <a:cs typeface="+mn-cs"/>
        </a:defRPr>
      </a:lvl1pPr>
      <a:lvl2pPr marL="742913" indent="-285737" algn="l" rtl="0" fontAlgn="base">
        <a:lnSpc>
          <a:spcPct val="85000"/>
        </a:lnSpc>
        <a:spcBef>
          <a:spcPts val="600"/>
        </a:spcBef>
        <a:spcAft>
          <a:spcPct val="0"/>
        </a:spcAft>
        <a:buClr>
          <a:srgbClr val="B2B2B2"/>
        </a:buClr>
        <a:buFont typeface="Wingdings" pitchFamily="2" charset="2"/>
        <a:buChar char="§"/>
        <a:defRPr sz="2667">
          <a:solidFill>
            <a:schemeClr val="tx1"/>
          </a:solidFill>
          <a:latin typeface="+mn-lt"/>
        </a:defRPr>
      </a:lvl2pPr>
      <a:lvl3pPr marL="1142942"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3pPr>
      <a:lvl4pPr marL="1600120"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4pPr>
      <a:lvl5pPr marL="2057298" indent="-228589" algn="l" rtl="0" fontAlgn="base">
        <a:lnSpc>
          <a:spcPct val="85000"/>
        </a:lnSpc>
        <a:spcBef>
          <a:spcPct val="35000"/>
        </a:spcBef>
        <a:spcAft>
          <a:spcPct val="0"/>
        </a:spcAft>
        <a:buClr>
          <a:srgbClr val="B2B2B2"/>
        </a:buClr>
        <a:buFont typeface="Wingdings" pitchFamily="2" charset="2"/>
        <a:buChar char="§"/>
        <a:defRPr sz="2133">
          <a:solidFill>
            <a:schemeClr val="tx1"/>
          </a:solidFill>
          <a:latin typeface="+mn-lt"/>
        </a:defRPr>
      </a:lvl5pPr>
      <a:lvl6pPr marL="2514474"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652"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8829"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006" indent="-228589"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p:bodyStyle>
    <p:otherStyle>
      <a:defPPr>
        <a:defRPr lang="en-US"/>
      </a:defPPr>
      <a:lvl1pPr marL="0" algn="l" defTabSz="914354" rtl="0" eaLnBrk="1" latinLnBrk="0" hangingPunct="1">
        <a:defRPr sz="1867" kern="1200">
          <a:solidFill>
            <a:schemeClr val="tx1"/>
          </a:solidFill>
          <a:latin typeface="+mn-lt"/>
          <a:ea typeface="+mn-ea"/>
          <a:cs typeface="+mn-cs"/>
        </a:defRPr>
      </a:lvl1pPr>
      <a:lvl2pPr marL="457178" algn="l" defTabSz="914354" rtl="0" eaLnBrk="1" latinLnBrk="0" hangingPunct="1">
        <a:defRPr sz="1867" kern="1200">
          <a:solidFill>
            <a:schemeClr val="tx1"/>
          </a:solidFill>
          <a:latin typeface="+mn-lt"/>
          <a:ea typeface="+mn-ea"/>
          <a:cs typeface="+mn-cs"/>
        </a:defRPr>
      </a:lvl2pPr>
      <a:lvl3pPr marL="914354" algn="l" defTabSz="914354" rtl="0" eaLnBrk="1" latinLnBrk="0" hangingPunct="1">
        <a:defRPr sz="1867" kern="1200">
          <a:solidFill>
            <a:schemeClr val="tx1"/>
          </a:solidFill>
          <a:latin typeface="+mn-lt"/>
          <a:ea typeface="+mn-ea"/>
          <a:cs typeface="+mn-cs"/>
        </a:defRPr>
      </a:lvl3pPr>
      <a:lvl4pPr marL="1371532" algn="l" defTabSz="914354" rtl="0" eaLnBrk="1" latinLnBrk="0" hangingPunct="1">
        <a:defRPr sz="1867" kern="1200">
          <a:solidFill>
            <a:schemeClr val="tx1"/>
          </a:solidFill>
          <a:latin typeface="+mn-lt"/>
          <a:ea typeface="+mn-ea"/>
          <a:cs typeface="+mn-cs"/>
        </a:defRPr>
      </a:lvl4pPr>
      <a:lvl5pPr marL="1828709" algn="l" defTabSz="914354" rtl="0" eaLnBrk="1" latinLnBrk="0" hangingPunct="1">
        <a:defRPr sz="1867" kern="1200">
          <a:solidFill>
            <a:schemeClr val="tx1"/>
          </a:solidFill>
          <a:latin typeface="+mn-lt"/>
          <a:ea typeface="+mn-ea"/>
          <a:cs typeface="+mn-cs"/>
        </a:defRPr>
      </a:lvl5pPr>
      <a:lvl6pPr marL="2285886" algn="l" defTabSz="914354" rtl="0" eaLnBrk="1" latinLnBrk="0" hangingPunct="1">
        <a:defRPr sz="1867" kern="1200">
          <a:solidFill>
            <a:schemeClr val="tx1"/>
          </a:solidFill>
          <a:latin typeface="+mn-lt"/>
          <a:ea typeface="+mn-ea"/>
          <a:cs typeface="+mn-cs"/>
        </a:defRPr>
      </a:lvl6pPr>
      <a:lvl7pPr marL="2743062" algn="l" defTabSz="914354" rtl="0" eaLnBrk="1" latinLnBrk="0" hangingPunct="1">
        <a:defRPr sz="1867" kern="1200">
          <a:solidFill>
            <a:schemeClr val="tx1"/>
          </a:solidFill>
          <a:latin typeface="+mn-lt"/>
          <a:ea typeface="+mn-ea"/>
          <a:cs typeface="+mn-cs"/>
        </a:defRPr>
      </a:lvl7pPr>
      <a:lvl8pPr marL="3200240" algn="l" defTabSz="914354" rtl="0" eaLnBrk="1" latinLnBrk="0" hangingPunct="1">
        <a:defRPr sz="1867" kern="1200">
          <a:solidFill>
            <a:schemeClr val="tx1"/>
          </a:solidFill>
          <a:latin typeface="+mn-lt"/>
          <a:ea typeface="+mn-ea"/>
          <a:cs typeface="+mn-cs"/>
        </a:defRPr>
      </a:lvl8pPr>
      <a:lvl9pPr marL="3657418" algn="l" defTabSz="914354"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439368218"/>
      </p:ext>
    </p:extLst>
  </p:cSld>
  <p:clrMap bg1="lt1" tx1="dk1" bg2="lt2" tx2="dk2" accent1="accent1" accent2="accent2" accent3="accent3" accent4="accent4" accent5="accent5" accent6="accent6" hlink="hlink" folHlink="folHlink"/>
  <p:sldLayoutIdLst>
    <p:sldLayoutId id="2147485503" r:id="rId1"/>
    <p:sldLayoutId id="2147485504" r:id="rId2"/>
    <p:sldLayoutId id="2147485505" r:id="rId3"/>
    <p:sldLayoutId id="2147485506" r:id="rId4"/>
    <p:sldLayoutId id="2147485507" r:id="rId5"/>
    <p:sldLayoutId id="2147485508" r:id="rId6"/>
    <p:sldLayoutId id="2147485509" r:id="rId7"/>
    <p:sldLayoutId id="2147485510" r:id="rId8"/>
    <p:sldLayoutId id="2147485511" r:id="rId9"/>
    <p:sldLayoutId id="2147485512" r:id="rId10"/>
    <p:sldLayoutId id="2147485513" r:id="rId11"/>
    <p:sldLayoutId id="2147485514" r:id="rId12"/>
    <p:sldLayoutId id="2147485515" r:id="rId13"/>
    <p:sldLayoutId id="2147485516" r:id="rId14"/>
    <p:sldLayoutId id="2147485517" r:id="rId15"/>
    <p:sldLayoutId id="2147485518" r:id="rId16"/>
    <p:sldLayoutId id="2147485519" r:id="rId17"/>
    <p:sldLayoutId id="2147485520" r:id="rId18"/>
    <p:sldLayoutId id="2147485521" r:id="rId19"/>
    <p:sldLayoutId id="2147485522" r:id="rId20"/>
    <p:sldLayoutId id="2147485523" r:id="rId21"/>
    <p:sldLayoutId id="2147485524" r:id="rId22"/>
    <p:sldLayoutId id="2147485525" r:id="rId23"/>
    <p:sldLayoutId id="2147485526" r:id="rId24"/>
    <p:sldLayoutId id="2147485527"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2">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882448904"/>
      </p:ext>
    </p:extLst>
  </p:cSld>
  <p:clrMap bg1="lt1" tx1="dk1" bg2="lt2" tx2="dk2" accent1="accent1" accent2="accent2" accent3="accent3" accent4="accent4" accent5="accent5" accent6="accent6" hlink="hlink" folHlink="folHlink"/>
  <p:sldLayoutIdLst>
    <p:sldLayoutId id="2147485586" r:id="rId1"/>
    <p:sldLayoutId id="2147485587" r:id="rId2"/>
    <p:sldLayoutId id="2147485588" r:id="rId3"/>
    <p:sldLayoutId id="2147485589" r:id="rId4"/>
    <p:sldLayoutId id="2147485590" r:id="rId5"/>
    <p:sldLayoutId id="2147485591" r:id="rId6"/>
    <p:sldLayoutId id="2147485592" r:id="rId7"/>
    <p:sldLayoutId id="2147485593" r:id="rId8"/>
    <p:sldLayoutId id="2147485594" r:id="rId9"/>
    <p:sldLayoutId id="2147485595" r:id="rId10"/>
    <p:sldLayoutId id="2147485596" r:id="rId11"/>
    <p:sldLayoutId id="2147485597" r:id="rId12"/>
    <p:sldLayoutId id="2147485598" r:id="rId13"/>
    <p:sldLayoutId id="2147485599" r:id="rId14"/>
    <p:sldLayoutId id="2147485600" r:id="rId15"/>
    <p:sldLayoutId id="2147485601" r:id="rId16"/>
    <p:sldLayoutId id="2147485602" r:id="rId17"/>
    <p:sldLayoutId id="2147485603" r:id="rId18"/>
    <p:sldLayoutId id="2147485604" r:id="rId19"/>
    <p:sldLayoutId id="2147486013" r:id="rId20"/>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0000" y="274639"/>
            <a:ext cx="1074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1140" y="1600201"/>
            <a:ext cx="1074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Tree>
    <p:extLst>
      <p:ext uri="{BB962C8B-B14F-4D97-AF65-F5344CB8AC3E}">
        <p14:creationId xmlns:p14="http://schemas.microsoft.com/office/powerpoint/2010/main" val="3712688679"/>
      </p:ext>
    </p:extLst>
  </p:cSld>
  <p:clrMap bg1="lt1" tx1="dk1" bg2="lt2" tx2="dk2" accent1="accent1" accent2="accent2" accent3="accent3" accent4="accent4" accent5="accent5" accent6="accent6" hlink="hlink" folHlink="folHlink"/>
  <p:sldLayoutIdLst>
    <p:sldLayoutId id="2147485606" r:id="rId1"/>
    <p:sldLayoutId id="2147485607" r:id="rId2"/>
    <p:sldLayoutId id="2147485608" r:id="rId3"/>
    <p:sldLayoutId id="2147485609" r:id="rId4"/>
    <p:sldLayoutId id="2147485610" r:id="rId5"/>
    <p:sldLayoutId id="2147485611" r:id="rId6"/>
    <p:sldLayoutId id="2147485612" r:id="rId7"/>
    <p:sldLayoutId id="2147485613" r:id="rId8"/>
    <p:sldLayoutId id="2147485614" r:id="rId9"/>
    <p:sldLayoutId id="2147485615" r:id="rId10"/>
    <p:sldLayoutId id="2147485616" r:id="rId11"/>
    <p:sldLayoutId id="2147485617" r:id="rId12"/>
  </p:sldLayoutIdLst>
  <p:hf sldNum="0" hdr="0" ftr="0" dt="0"/>
  <p:txStyles>
    <p:titleStyle>
      <a:lvl1pPr algn="l" defTabSz="609585"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85" algn="l" defTabSz="609585" rtl="0" eaLnBrk="1" fontAlgn="base" hangingPunct="1">
        <a:spcBef>
          <a:spcPct val="0"/>
        </a:spcBef>
        <a:spcAft>
          <a:spcPct val="0"/>
        </a:spcAft>
        <a:defRPr sz="5333" b="1">
          <a:solidFill>
            <a:srgbClr val="81104F"/>
          </a:solidFill>
          <a:latin typeface="Arial Narrow" charset="0"/>
          <a:ea typeface="ＭＳ Ｐゴシック" charset="0"/>
        </a:defRPr>
      </a:lvl6pPr>
      <a:lvl7pPr marL="1219170" algn="l" defTabSz="609585" rtl="0" eaLnBrk="1" fontAlgn="base" hangingPunct="1">
        <a:spcBef>
          <a:spcPct val="0"/>
        </a:spcBef>
        <a:spcAft>
          <a:spcPct val="0"/>
        </a:spcAft>
        <a:defRPr sz="5333" b="1">
          <a:solidFill>
            <a:srgbClr val="81104F"/>
          </a:solidFill>
          <a:latin typeface="Arial Narrow" charset="0"/>
          <a:ea typeface="ＭＳ Ｐゴシック" charset="0"/>
        </a:defRPr>
      </a:lvl7pPr>
      <a:lvl8pPr marL="1828754" algn="l" defTabSz="609585" rtl="0" eaLnBrk="1" fontAlgn="base" hangingPunct="1">
        <a:spcBef>
          <a:spcPct val="0"/>
        </a:spcBef>
        <a:spcAft>
          <a:spcPct val="0"/>
        </a:spcAft>
        <a:defRPr sz="5333" b="1">
          <a:solidFill>
            <a:srgbClr val="81104F"/>
          </a:solidFill>
          <a:latin typeface="Arial Narrow" charset="0"/>
          <a:ea typeface="ＭＳ Ｐゴシック" charset="0"/>
        </a:defRPr>
      </a:lvl8pPr>
      <a:lvl9pPr marL="2438339" algn="l" defTabSz="609585"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457189" indent="-457189"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990575" indent="-380990"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523962" indent="-304792" algn="l" defTabSz="609585"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2133547"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3131"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5571" name="Title Placeholder 1"/>
          <p:cNvSpPr>
            <a:spLocks noGrp="1"/>
          </p:cNvSpPr>
          <p:nvPr>
            <p:ph type="title"/>
          </p:nvPr>
        </p:nvSpPr>
        <p:spPr bwMode="auto">
          <a:xfrm>
            <a:off x="469899" y="102275"/>
            <a:ext cx="11258551" cy="9842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dirty="0"/>
              <a:t>Click to edit Master title style</a:t>
            </a:r>
            <a:endParaRPr lang="en-GB" dirty="0"/>
          </a:p>
        </p:txBody>
      </p:sp>
      <p:sp>
        <p:nvSpPr>
          <p:cNvPr id="365572" name="Text Placeholder 2"/>
          <p:cNvSpPr>
            <a:spLocks noGrp="1"/>
          </p:cNvSpPr>
          <p:nvPr>
            <p:ph type="body" idx="1"/>
          </p:nvPr>
        </p:nvSpPr>
        <p:spPr bwMode="auto">
          <a:xfrm>
            <a:off x="463552" y="1447800"/>
            <a:ext cx="11264899" cy="4529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6707350"/>
      </p:ext>
    </p:extLst>
  </p:cSld>
  <p:clrMap bg1="lt1" tx1="dk1" bg2="lt2" tx2="dk2" accent1="accent1" accent2="accent2" accent3="accent3" accent4="accent4" accent5="accent5" accent6="accent6" hlink="hlink" folHlink="folHlink"/>
  <p:sldLayoutIdLst>
    <p:sldLayoutId id="2147485619" r:id="rId1"/>
    <p:sldLayoutId id="2147485620" r:id="rId2"/>
    <p:sldLayoutId id="2147485621" r:id="rId3"/>
    <p:sldLayoutId id="2147485622" r:id="rId4"/>
    <p:sldLayoutId id="2147485623" r:id="rId5"/>
    <p:sldLayoutId id="2147485624" r:id="rId6"/>
    <p:sldLayoutId id="2147485625" r:id="rId7"/>
    <p:sldLayoutId id="214748562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rtl="0" eaLnBrk="1" fontAlgn="base" hangingPunct="1">
        <a:lnSpc>
          <a:spcPct val="100000"/>
        </a:lnSpc>
        <a:spcBef>
          <a:spcPct val="0"/>
        </a:spcBef>
        <a:spcAft>
          <a:spcPct val="0"/>
        </a:spcAft>
        <a:defRPr sz="2933" b="1">
          <a:solidFill>
            <a:schemeClr val="accent2"/>
          </a:solidFill>
          <a:latin typeface="Imago" pitchFamily="2" charset="0"/>
          <a:ea typeface="+mj-ea"/>
          <a:cs typeface="+mj-cs"/>
        </a:defRPr>
      </a:lvl1pPr>
      <a:lvl2pPr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2pPr>
      <a:lvl3pPr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3pPr>
      <a:lvl4pPr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4pPr>
      <a:lvl5pPr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5pPr>
      <a:lvl6pPr marL="609585"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6pPr>
      <a:lvl7pPr marL="1219170"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7pPr>
      <a:lvl8pPr marL="1828754"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8pPr>
      <a:lvl9pPr marL="2438339" algn="l" rtl="0" eaLnBrk="1" fontAlgn="base" hangingPunct="1">
        <a:lnSpc>
          <a:spcPct val="90000"/>
        </a:lnSpc>
        <a:spcBef>
          <a:spcPct val="0"/>
        </a:spcBef>
        <a:spcAft>
          <a:spcPct val="0"/>
        </a:spcAft>
        <a:defRPr sz="3467">
          <a:solidFill>
            <a:srgbClr val="7F7F7F"/>
          </a:solidFill>
          <a:latin typeface="Imago-Medium" pitchFamily="2" charset="0"/>
          <a:ea typeface="MS PGothic" pitchFamily="34" charset="-128"/>
        </a:defRPr>
      </a:lvl9pPr>
    </p:titleStyle>
    <p:bodyStyle>
      <a:lvl1pPr marL="287859" indent="-287859" algn="l" rtl="0" eaLnBrk="1" fontAlgn="base" hangingPunct="1">
        <a:spcBef>
          <a:spcPts val="0"/>
        </a:spcBef>
        <a:spcAft>
          <a:spcPts val="533"/>
        </a:spcAft>
        <a:buClr>
          <a:schemeClr val="tx1"/>
        </a:buClr>
        <a:buFont typeface="Arial" pitchFamily="34" charset="0"/>
        <a:buChar char="•"/>
        <a:defRPr sz="2667">
          <a:solidFill>
            <a:schemeClr val="tx1"/>
          </a:solidFill>
          <a:latin typeface="Imago" pitchFamily="2" charset="0"/>
          <a:ea typeface="+mn-ea"/>
          <a:cs typeface="+mn-cs"/>
        </a:defRPr>
      </a:lvl1pPr>
      <a:lvl2pPr marL="679434" indent="-380990" algn="l" rtl="0" eaLnBrk="1" fontAlgn="base" hangingPunct="1">
        <a:spcBef>
          <a:spcPts val="0"/>
        </a:spcBef>
        <a:spcAft>
          <a:spcPts val="533"/>
        </a:spcAft>
        <a:buClr>
          <a:schemeClr val="tx1"/>
        </a:buClr>
        <a:buFont typeface="Arial" pitchFamily="34" charset="0"/>
        <a:buChar char="–"/>
        <a:defRPr>
          <a:solidFill>
            <a:schemeClr val="tx1"/>
          </a:solidFill>
          <a:latin typeface="Imago" pitchFamily="2" charset="0"/>
        </a:defRPr>
      </a:lvl2pPr>
      <a:lvl3pPr marL="977876" indent="-298443" algn="l" rtl="0" eaLnBrk="1" fontAlgn="base" hangingPunct="1">
        <a:spcBef>
          <a:spcPts val="0"/>
        </a:spcBef>
        <a:spcAft>
          <a:spcPts val="533"/>
        </a:spcAft>
        <a:buClr>
          <a:schemeClr val="tx1"/>
        </a:buClr>
        <a:buFont typeface="Arial" pitchFamily="34" charset="0"/>
        <a:buChar char="•"/>
        <a:defRPr sz="2133">
          <a:solidFill>
            <a:schemeClr val="tx1"/>
          </a:solidFill>
          <a:latin typeface="Imago" pitchFamily="2" charset="0"/>
        </a:defRPr>
      </a:lvl3pPr>
      <a:lvl4pPr marL="1278435" indent="-304792" algn="l" rtl="0" eaLnBrk="1" fontAlgn="base" hangingPunct="1">
        <a:spcBef>
          <a:spcPts val="0"/>
        </a:spcBef>
        <a:spcAft>
          <a:spcPts val="533"/>
        </a:spcAft>
        <a:buClr>
          <a:schemeClr val="tx1"/>
        </a:buClr>
        <a:buFont typeface="Arial" pitchFamily="34" charset="0"/>
        <a:buChar char="–"/>
        <a:defRPr sz="1867">
          <a:solidFill>
            <a:schemeClr val="tx1"/>
          </a:solidFill>
          <a:latin typeface="Imago" pitchFamily="2" charset="0"/>
        </a:defRPr>
      </a:lvl4pPr>
      <a:lvl5pPr marL="1564178" indent="-275160" algn="l" rtl="0" eaLnBrk="1" fontAlgn="base" hangingPunct="1">
        <a:spcBef>
          <a:spcPts val="0"/>
        </a:spcBef>
        <a:spcAft>
          <a:spcPts val="533"/>
        </a:spcAft>
        <a:buClr>
          <a:schemeClr val="tx1"/>
        </a:buClr>
        <a:buFont typeface="Arial" pitchFamily="34" charset="0"/>
        <a:buChar char="»"/>
        <a:defRPr sz="1867">
          <a:solidFill>
            <a:schemeClr val="tx1"/>
          </a:solidFill>
          <a:latin typeface="Imago" pitchFamily="2" charset="0"/>
        </a:defRPr>
      </a:lvl5pPr>
      <a:lvl6pPr marL="2764298" indent="-465655" algn="l" rtl="0" eaLnBrk="1" fontAlgn="base" hangingPunct="1">
        <a:spcBef>
          <a:spcPct val="20000"/>
        </a:spcBef>
        <a:spcAft>
          <a:spcPct val="0"/>
        </a:spcAft>
        <a:buClr>
          <a:srgbClr val="FB6D13"/>
        </a:buClr>
        <a:buFont typeface="Arial" pitchFamily="34" charset="0"/>
        <a:buChar char="»"/>
        <a:defRPr sz="1867">
          <a:solidFill>
            <a:schemeClr val="tx1"/>
          </a:solidFill>
          <a:latin typeface="+mn-lt"/>
        </a:defRPr>
      </a:lvl6pPr>
      <a:lvl7pPr marL="3373882" indent="-465655" algn="l" rtl="0" eaLnBrk="1" fontAlgn="base" hangingPunct="1">
        <a:spcBef>
          <a:spcPct val="20000"/>
        </a:spcBef>
        <a:spcAft>
          <a:spcPct val="0"/>
        </a:spcAft>
        <a:buClr>
          <a:srgbClr val="FB6D13"/>
        </a:buClr>
        <a:buFont typeface="Arial" pitchFamily="34" charset="0"/>
        <a:buChar char="»"/>
        <a:defRPr sz="1867">
          <a:solidFill>
            <a:schemeClr val="tx1"/>
          </a:solidFill>
          <a:latin typeface="+mn-lt"/>
        </a:defRPr>
      </a:lvl7pPr>
      <a:lvl8pPr marL="3983467" indent="-465655" algn="l" rtl="0" eaLnBrk="1" fontAlgn="base" hangingPunct="1">
        <a:spcBef>
          <a:spcPct val="20000"/>
        </a:spcBef>
        <a:spcAft>
          <a:spcPct val="0"/>
        </a:spcAft>
        <a:buClr>
          <a:srgbClr val="FB6D13"/>
        </a:buClr>
        <a:buFont typeface="Arial" pitchFamily="34" charset="0"/>
        <a:buChar char="»"/>
        <a:defRPr sz="1867">
          <a:solidFill>
            <a:schemeClr val="tx1"/>
          </a:solidFill>
          <a:latin typeface="+mn-lt"/>
        </a:defRPr>
      </a:lvl8pPr>
      <a:lvl9pPr marL="4593052" indent="-465655" algn="l" rtl="0" eaLnBrk="1" fontAlgn="base" hangingPunct="1">
        <a:spcBef>
          <a:spcPct val="20000"/>
        </a:spcBef>
        <a:spcAft>
          <a:spcPct val="0"/>
        </a:spcAft>
        <a:buClr>
          <a:srgbClr val="FB6D13"/>
        </a:buClr>
        <a:buFont typeface="Arial" pitchFamily="34" charset="0"/>
        <a:buChar char="»"/>
        <a:defRPr sz="1867">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3" pos="292">
          <p15:clr>
            <a:srgbClr val="F26B43"/>
          </p15:clr>
        </p15:guide>
        <p15:guide id="4" pos="7388">
          <p15:clr>
            <a:srgbClr val="F26B43"/>
          </p15:clr>
        </p15:guide>
        <p15:guide id="5" orient="horz" pos="4216">
          <p15:clr>
            <a:srgbClr val="F26B43"/>
          </p15:clr>
        </p15:guide>
        <p15:guide id="6" orient="horz" pos="6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34758" y="274639"/>
            <a:ext cx="1132020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35898" y="1600201"/>
            <a:ext cx="1132020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
        <p:nvSpPr>
          <p:cNvPr id="4" name="Date Placeholder 3">
            <a:extLst>
              <a:ext uri="{FF2B5EF4-FFF2-40B4-BE49-F238E27FC236}">
                <a16:creationId xmlns:a16="http://schemas.microsoft.com/office/drawing/2014/main" id="{DAC991BB-956D-4A3B-BEE5-5EF81EDDB396}"/>
              </a:ext>
            </a:extLst>
          </p:cNvPr>
          <p:cNvSpPr>
            <a:spLocks noGrp="1"/>
          </p:cNvSpPr>
          <p:nvPr>
            <p:ph type="dt" sz="half" idx="2"/>
          </p:nvPr>
        </p:nvSpPr>
        <p:spPr>
          <a:xfrm>
            <a:off x="197338" y="6450858"/>
            <a:ext cx="9601084" cy="366183"/>
          </a:xfrm>
          <a:prstGeom prst="rect">
            <a:avLst/>
          </a:prstGeom>
        </p:spPr>
        <p:txBody>
          <a:bodyPr vert="horz" lIns="91440" tIns="45720" rIns="91440" bIns="45720" rtlCol="0" anchor="b"/>
          <a:lstStyle>
            <a:lvl1pPr algn="l">
              <a:defRPr sz="1200">
                <a:solidFill>
                  <a:schemeClr val="tx1"/>
                </a:solidFill>
                <a:latin typeface="Arial" panose="020B0604020202020204" pitchFamily="34" charset="0"/>
                <a:cs typeface="Arial" panose="020B0604020202020204" pitchFamily="34" charset="0"/>
              </a:defRPr>
            </a:lvl1pPr>
          </a:lstStyle>
          <a:p>
            <a:endParaRPr lang="en-US" dirty="0"/>
          </a:p>
        </p:txBody>
      </p:sp>
      <p:sp>
        <p:nvSpPr>
          <p:cNvPr id="8" name="Rectangle 7">
            <a:extLst>
              <a:ext uri="{FF2B5EF4-FFF2-40B4-BE49-F238E27FC236}">
                <a16:creationId xmlns:a16="http://schemas.microsoft.com/office/drawing/2014/main" id="{A4EB95A3-6645-C84C-B0E8-04876AF1B628}"/>
              </a:ext>
            </a:extLst>
          </p:cNvPr>
          <p:cNvSpPr/>
          <p:nvPr userDrawn="1"/>
        </p:nvSpPr>
        <p:spPr>
          <a:xfrm>
            <a:off x="0" y="6509188"/>
            <a:ext cx="12192000" cy="297454"/>
          </a:xfrm>
          <a:prstGeom prst="rect">
            <a:avLst/>
          </a:prstGeom>
        </p:spPr>
        <p:txBody>
          <a:bodyPr wrap="square">
            <a:spAutoFit/>
          </a:bodyPr>
          <a:lstStyle/>
          <a:p>
            <a:pPr algn="ctr"/>
            <a:r>
              <a:rPr lang="en-GB" sz="1333" b="0" i="0" kern="1200" dirty="0">
                <a:solidFill>
                  <a:schemeClr val="tx1"/>
                </a:solidFill>
                <a:effectLst/>
                <a:latin typeface="Calibri" panose="020F0502020204030204" pitchFamily="34" charset="0"/>
                <a:ea typeface="MS PGothic" panose="020B0600070205080204" pitchFamily="34" charset="-128"/>
                <a:cs typeface="+mn-cs"/>
              </a:rPr>
              <a:t>This presentation is the intellectual property of the author/presenter.  Contact them at </a:t>
            </a:r>
            <a:r>
              <a:rPr lang="en-GB" sz="1333" b="0" i="0" kern="1200" dirty="0" err="1">
                <a:solidFill>
                  <a:schemeClr val="tx1"/>
                </a:solidFill>
                <a:effectLst/>
                <a:latin typeface="Calibri" panose="020F0502020204030204" pitchFamily="34" charset="0"/>
                <a:ea typeface="MS PGothic" panose="020B0600070205080204" pitchFamily="34" charset="-128"/>
                <a:cs typeface="+mn-cs"/>
              </a:rPr>
              <a:t>p.schmid@qmul.ac.uk</a:t>
            </a:r>
            <a:r>
              <a:rPr lang="en-GB" sz="1333" b="0" i="0" kern="1200" dirty="0">
                <a:solidFill>
                  <a:schemeClr val="tx1"/>
                </a:solidFill>
                <a:effectLst/>
                <a:latin typeface="Calibri" panose="020F0502020204030204" pitchFamily="34" charset="0"/>
                <a:ea typeface="MS PGothic" panose="020B0600070205080204" pitchFamily="34" charset="-128"/>
                <a:cs typeface="+mn-cs"/>
              </a:rPr>
              <a:t> for permission to reprint and/or distribute</a:t>
            </a:r>
            <a:endParaRPr lang="en-US" sz="133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4995987"/>
      </p:ext>
    </p:extLst>
  </p:cSld>
  <p:clrMap bg1="lt1" tx1="dk1" bg2="lt2" tx2="dk2" accent1="accent1" accent2="accent2" accent3="accent3" accent4="accent4" accent5="accent5" accent6="accent6" hlink="hlink" folHlink="folHlink"/>
  <p:sldLayoutIdLst>
    <p:sldLayoutId id="2147485628" r:id="rId1"/>
    <p:sldLayoutId id="2147485629" r:id="rId2"/>
    <p:sldLayoutId id="2147485630" r:id="rId3"/>
    <p:sldLayoutId id="2147485631" r:id="rId4"/>
    <p:sldLayoutId id="2147485632" r:id="rId5"/>
    <p:sldLayoutId id="2147485633" r:id="rId6"/>
    <p:sldLayoutId id="2147485634" r:id="rId7"/>
    <p:sldLayoutId id="2147485635" r:id="rId8"/>
    <p:sldLayoutId id="2147485636" r:id="rId9"/>
    <p:sldLayoutId id="2147485637" r:id="rId10"/>
    <p:sldLayoutId id="2147485638" r:id="rId11"/>
  </p:sldLayoutIdLst>
  <p:hf sldNum="0" hdr="0"/>
  <p:txStyles>
    <p:titleStyle>
      <a:lvl1pPr algn="l" defTabSz="609585"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85"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85" algn="l" defTabSz="609585" rtl="0" eaLnBrk="1" fontAlgn="base" hangingPunct="1">
        <a:spcBef>
          <a:spcPct val="0"/>
        </a:spcBef>
        <a:spcAft>
          <a:spcPct val="0"/>
        </a:spcAft>
        <a:defRPr sz="5333" b="1">
          <a:solidFill>
            <a:srgbClr val="81104F"/>
          </a:solidFill>
          <a:latin typeface="Arial Narrow" charset="0"/>
          <a:ea typeface="ＭＳ Ｐゴシック" charset="0"/>
        </a:defRPr>
      </a:lvl6pPr>
      <a:lvl7pPr marL="1219170" algn="l" defTabSz="609585" rtl="0" eaLnBrk="1" fontAlgn="base" hangingPunct="1">
        <a:spcBef>
          <a:spcPct val="0"/>
        </a:spcBef>
        <a:spcAft>
          <a:spcPct val="0"/>
        </a:spcAft>
        <a:defRPr sz="5333" b="1">
          <a:solidFill>
            <a:srgbClr val="81104F"/>
          </a:solidFill>
          <a:latin typeface="Arial Narrow" charset="0"/>
          <a:ea typeface="ＭＳ Ｐゴシック" charset="0"/>
        </a:defRPr>
      </a:lvl7pPr>
      <a:lvl8pPr marL="1828754" algn="l" defTabSz="609585" rtl="0" eaLnBrk="1" fontAlgn="base" hangingPunct="1">
        <a:spcBef>
          <a:spcPct val="0"/>
        </a:spcBef>
        <a:spcAft>
          <a:spcPct val="0"/>
        </a:spcAft>
        <a:defRPr sz="5333" b="1">
          <a:solidFill>
            <a:srgbClr val="81104F"/>
          </a:solidFill>
          <a:latin typeface="Arial Narrow" charset="0"/>
          <a:ea typeface="ＭＳ Ｐゴシック" charset="0"/>
        </a:defRPr>
      </a:lvl8pPr>
      <a:lvl9pPr marL="2438339" algn="l" defTabSz="609585"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302676" indent="-302676" algn="l" defTabSz="609585" rtl="0" eaLnBrk="1" fontAlgn="base" hangingPunct="1">
        <a:spcBef>
          <a:spcPts val="16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613818" indent="-311143" algn="l" defTabSz="609585" rtl="0" eaLnBrk="1" fontAlgn="base" hangingPunct="1">
        <a:spcBef>
          <a:spcPct val="20000"/>
        </a:spcBef>
        <a:spcAft>
          <a:spcPct val="0"/>
        </a:spcAft>
        <a:buClr>
          <a:schemeClr val="tx1"/>
        </a:buClr>
        <a:buSzPct val="100000"/>
        <a:buFont typeface="Arial Narrow" panose="020B0606020202030204" pitchFamily="34" charset="0"/>
        <a:buChar char="–"/>
        <a:defRPr sz="1867" kern="1200">
          <a:solidFill>
            <a:schemeClr val="tx1"/>
          </a:solidFill>
          <a:latin typeface="Arial" panose="020B0604020202020204" pitchFamily="34" charset="0"/>
          <a:ea typeface="MS PGothic" pitchFamily="34" charset="-128"/>
          <a:cs typeface="Arial" panose="020B0604020202020204" pitchFamily="34" charset="0"/>
        </a:defRPr>
      </a:lvl2pPr>
      <a:lvl3pPr marL="916494" indent="-304792" algn="l" defTabSz="609585" rtl="0" eaLnBrk="1" fontAlgn="base" hangingPunct="1">
        <a:spcBef>
          <a:spcPct val="20000"/>
        </a:spcBef>
        <a:spcAft>
          <a:spcPct val="0"/>
        </a:spcAft>
        <a:buClr>
          <a:schemeClr val="tx1"/>
        </a:buClr>
        <a:buSzPct val="35000"/>
        <a:buFont typeface="Wingdings" panose="05000000000000000000" pitchFamily="2" charset="2"/>
        <a:buChar char="u"/>
        <a:defRPr sz="1867" kern="1200">
          <a:solidFill>
            <a:schemeClr val="tx1"/>
          </a:solidFill>
          <a:latin typeface="Arial" panose="020B0604020202020204" pitchFamily="34" charset="0"/>
          <a:ea typeface="MS PGothic" pitchFamily="34" charset="-128"/>
          <a:cs typeface="Arial" panose="020B0604020202020204" pitchFamily="34" charset="0"/>
        </a:defRPr>
      </a:lvl3pPr>
      <a:lvl4pPr marL="2133547"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3131" indent="-304792" algn="l" defTabSz="609585"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20000" y="274639"/>
            <a:ext cx="1074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721140" y="1600201"/>
            <a:ext cx="10742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p:txBody>
      </p:sp>
    </p:spTree>
    <p:extLst>
      <p:ext uri="{BB962C8B-B14F-4D97-AF65-F5344CB8AC3E}">
        <p14:creationId xmlns:p14="http://schemas.microsoft.com/office/powerpoint/2010/main" val="2708009464"/>
      </p:ext>
    </p:extLst>
  </p:cSld>
  <p:clrMap bg1="lt1" tx1="dk1" bg2="lt2" tx2="dk2" accent1="accent1" accent2="accent2" accent3="accent3" accent4="accent4" accent5="accent5" accent6="accent6" hlink="hlink" folHlink="folHlink"/>
  <p:sldLayoutIdLst>
    <p:sldLayoutId id="2147485640" r:id="rId1"/>
    <p:sldLayoutId id="2147485641" r:id="rId2"/>
    <p:sldLayoutId id="2147485642" r:id="rId3"/>
    <p:sldLayoutId id="2147485643" r:id="rId4"/>
    <p:sldLayoutId id="2147485644" r:id="rId5"/>
    <p:sldLayoutId id="2147485645" r:id="rId6"/>
    <p:sldLayoutId id="2147485646" r:id="rId7"/>
    <p:sldLayoutId id="2147485647" r:id="rId8"/>
    <p:sldLayoutId id="2147485648" r:id="rId9"/>
    <p:sldLayoutId id="2147485649" r:id="rId10"/>
    <p:sldLayoutId id="2147485650" r:id="rId11"/>
    <p:sldLayoutId id="2147485651" r:id="rId12"/>
    <p:sldLayoutId id="2147485652" r:id="rId13"/>
    <p:sldLayoutId id="2147485653" r:id="rId14"/>
    <p:sldLayoutId id="2147485654" r:id="rId15"/>
  </p:sldLayoutIdLst>
  <p:hf sldNum="0" hdr="0" ftr="0" dt="0"/>
  <p:txStyles>
    <p:titleStyle>
      <a:lvl1pPr algn="l" defTabSz="609570" rtl="0" eaLnBrk="1" fontAlgn="base" hangingPunct="1">
        <a:spcBef>
          <a:spcPct val="0"/>
        </a:spcBef>
        <a:spcAft>
          <a:spcPct val="0"/>
        </a:spcAft>
        <a:defRPr sz="4267"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2pPr>
      <a:lvl3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3pPr>
      <a:lvl4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4pPr>
      <a:lvl5pPr algn="l" defTabSz="609570" rtl="0" eaLnBrk="1" fontAlgn="base" hangingPunct="1">
        <a:spcBef>
          <a:spcPct val="0"/>
        </a:spcBef>
        <a:spcAft>
          <a:spcPct val="0"/>
        </a:spcAft>
        <a:defRPr sz="5333" b="1">
          <a:solidFill>
            <a:srgbClr val="81104F"/>
          </a:solidFill>
          <a:latin typeface="Arial Narrow" charset="0"/>
          <a:ea typeface="MS PGothic" pitchFamily="34" charset="-128"/>
          <a:cs typeface="Arial Narrow" panose="020B0606020202030204" pitchFamily="34" charset="0"/>
        </a:defRPr>
      </a:lvl5pPr>
      <a:lvl6pPr marL="609570" algn="l" defTabSz="609570" rtl="0" eaLnBrk="1" fontAlgn="base" hangingPunct="1">
        <a:spcBef>
          <a:spcPct val="0"/>
        </a:spcBef>
        <a:spcAft>
          <a:spcPct val="0"/>
        </a:spcAft>
        <a:defRPr sz="5333" b="1">
          <a:solidFill>
            <a:srgbClr val="81104F"/>
          </a:solidFill>
          <a:latin typeface="Arial Narrow" charset="0"/>
          <a:ea typeface="ＭＳ Ｐゴシック" charset="0"/>
        </a:defRPr>
      </a:lvl6pPr>
      <a:lvl7pPr marL="1219140" algn="l" defTabSz="609570" rtl="0" eaLnBrk="1" fontAlgn="base" hangingPunct="1">
        <a:spcBef>
          <a:spcPct val="0"/>
        </a:spcBef>
        <a:spcAft>
          <a:spcPct val="0"/>
        </a:spcAft>
        <a:defRPr sz="5333" b="1">
          <a:solidFill>
            <a:srgbClr val="81104F"/>
          </a:solidFill>
          <a:latin typeface="Arial Narrow" charset="0"/>
          <a:ea typeface="ＭＳ Ｐゴシック" charset="0"/>
        </a:defRPr>
      </a:lvl7pPr>
      <a:lvl8pPr marL="1828709" algn="l" defTabSz="609570" rtl="0" eaLnBrk="1" fontAlgn="base" hangingPunct="1">
        <a:spcBef>
          <a:spcPct val="0"/>
        </a:spcBef>
        <a:spcAft>
          <a:spcPct val="0"/>
        </a:spcAft>
        <a:defRPr sz="5333" b="1">
          <a:solidFill>
            <a:srgbClr val="81104F"/>
          </a:solidFill>
          <a:latin typeface="Arial Narrow" charset="0"/>
          <a:ea typeface="ＭＳ Ｐゴシック" charset="0"/>
        </a:defRPr>
      </a:lvl8pPr>
      <a:lvl9pPr marL="2438278" algn="l" defTabSz="609570" rtl="0" eaLnBrk="1" fontAlgn="base" hangingPunct="1">
        <a:spcBef>
          <a:spcPct val="0"/>
        </a:spcBef>
        <a:spcAft>
          <a:spcPct val="0"/>
        </a:spcAft>
        <a:defRPr sz="5333" b="1">
          <a:solidFill>
            <a:srgbClr val="81104F"/>
          </a:solidFill>
          <a:latin typeface="Arial Narrow" charset="0"/>
          <a:ea typeface="ＭＳ Ｐゴシック" charset="0"/>
        </a:defRPr>
      </a:lvl9pPr>
    </p:titleStyle>
    <p:bodyStyle>
      <a:lvl1pPr marL="457178" indent="-457178"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solidFill>
          <a:latin typeface="Arial" panose="020B0604020202020204" pitchFamily="34" charset="0"/>
          <a:ea typeface="MS PGothic" pitchFamily="34" charset="-128"/>
          <a:cs typeface="Arial" panose="020B0604020202020204" pitchFamily="34" charset="0"/>
        </a:defRPr>
      </a:lvl1pPr>
      <a:lvl2pPr marL="990550" indent="-380981"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523925" indent="-304784" algn="l" defTabSz="609570" rtl="0" eaLnBrk="1" fontAlgn="base" hangingPunct="1">
        <a:spcBef>
          <a:spcPct val="20000"/>
        </a:spcBef>
        <a:spcAft>
          <a:spcPct val="0"/>
        </a:spcAft>
        <a:buClr>
          <a:schemeClr val="tx1"/>
        </a:buClr>
        <a:buSzPct val="35000"/>
        <a:buFont typeface="Wingdings" panose="05000000000000000000" pitchFamily="2" charset="2"/>
        <a:buChar char="u"/>
        <a:defRPr sz="2133"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2133493" indent="-304784" algn="l" defTabSz="609570"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4pPr>
      <a:lvl5pPr marL="2743062" indent="-304784" algn="l" defTabSz="609570"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MS PGothic" pitchFamily="34" charset="-128"/>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1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5.xml"/><Relationship Id="rId1" Type="http://schemas.openxmlformats.org/officeDocument/2006/relationships/slideLayout" Target="../slideLayouts/slideLayout8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03.xml"/></Relationships>
</file>

<file path=ppt/slides/_rels/slide10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89.png"/><Relationship Id="rId1" Type="http://schemas.openxmlformats.org/officeDocument/2006/relationships/slideLayout" Target="../slideLayouts/slideLayout365.xml"/></Relationships>
</file>

<file path=ppt/slides/_rels/slide102.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376.xml"/></Relationships>
</file>

<file path=ppt/slides/_rels/slide103.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notesSlide" Target="../notesSlides/notesSlide57.xml"/><Relationship Id="rId1" Type="http://schemas.openxmlformats.org/officeDocument/2006/relationships/slideLayout" Target="../slideLayouts/slideLayout375.xml"/><Relationship Id="rId4" Type="http://schemas.microsoft.com/office/2007/relationships/hdphoto" Target="../media/hdphoto11.wdp"/></Relationships>
</file>

<file path=ppt/slides/_rels/slide104.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92.png"/><Relationship Id="rId1" Type="http://schemas.openxmlformats.org/officeDocument/2006/relationships/slideLayout" Target="../slideLayouts/slideLayout365.xml"/><Relationship Id="rId4" Type="http://schemas.microsoft.com/office/2007/relationships/hdphoto" Target="../media/hdphoto13.wdp"/></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35.xml"/></Relationships>
</file>

<file path=ppt/slides/_rels/slide10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59.xml"/><Relationship Id="rId1" Type="http://schemas.openxmlformats.org/officeDocument/2006/relationships/slideLayout" Target="../slideLayouts/slideLayout239.xml"/><Relationship Id="rId5" Type="http://schemas.openxmlformats.org/officeDocument/2006/relationships/image" Target="../media/image195.emf"/><Relationship Id="rId4" Type="http://schemas.openxmlformats.org/officeDocument/2006/relationships/image" Target="../media/image194.emf"/></Relationships>
</file>

<file path=ppt/slides/_rels/slide1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6.xml"/><Relationship Id="rId1" Type="http://schemas.openxmlformats.org/officeDocument/2006/relationships/slideLayout" Target="../slideLayouts/slideLayout8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6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8.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6.xml"/><Relationship Id="rId1" Type="http://schemas.openxmlformats.org/officeDocument/2006/relationships/tags" Target="../tags/tag4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8.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8.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108.png"/><Relationship Id="rId4" Type="http://schemas.openxmlformats.org/officeDocument/2006/relationships/image" Target="../media/image107.png"/></Relationships>
</file>

<file path=ppt/slides/_rels/slide2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2.xml"/><Relationship Id="rId1" Type="http://schemas.openxmlformats.org/officeDocument/2006/relationships/slideLayout" Target="../slideLayouts/slideLayout23.xml"/><Relationship Id="rId5" Type="http://schemas.openxmlformats.org/officeDocument/2006/relationships/image" Target="../media/image108.png"/><Relationship Id="rId4" Type="http://schemas.openxmlformats.org/officeDocument/2006/relationships/image" Target="../media/image107.png"/></Relationships>
</file>

<file path=ppt/slides/_rels/slide2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2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8.xml"/><Relationship Id="rId1" Type="http://schemas.openxmlformats.org/officeDocument/2006/relationships/tags" Target="../tags/tag3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8.xml"/><Relationship Id="rId1" Type="http://schemas.openxmlformats.org/officeDocument/2006/relationships/tags" Target="../tags/tag3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3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jpeg"/><Relationship Id="rId7" Type="http://schemas.openxmlformats.org/officeDocument/2006/relationships/image" Target="../media/image120.png"/><Relationship Id="rId2" Type="http://schemas.openxmlformats.org/officeDocument/2006/relationships/notesSlide" Target="../notesSlides/notesSlide24.xml"/><Relationship Id="rId1" Type="http://schemas.openxmlformats.org/officeDocument/2006/relationships/slideLayout" Target="../slideLayouts/slideLayout112.xml"/><Relationship Id="rId6" Type="http://schemas.openxmlformats.org/officeDocument/2006/relationships/image" Target="../media/image119.png"/><Relationship Id="rId5" Type="http://schemas.openxmlformats.org/officeDocument/2006/relationships/image" Target="../media/image118.jpeg"/><Relationship Id="rId4" Type="http://schemas.openxmlformats.org/officeDocument/2006/relationships/image" Target="../media/image117.jpeg"/><Relationship Id="rId9" Type="http://schemas.openxmlformats.org/officeDocument/2006/relationships/image" Target="../media/image12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4.xml"/></Relationships>
</file>

<file path=ppt/slides/_rels/slide4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6.xml"/><Relationship Id="rId1" Type="http://schemas.openxmlformats.org/officeDocument/2006/relationships/slideLayout" Target="../slideLayouts/slideLayout113.xml"/></Relationships>
</file>

<file path=ppt/slides/_rels/slide4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7.xml"/><Relationship Id="rId1" Type="http://schemas.openxmlformats.org/officeDocument/2006/relationships/slideLayout" Target="../slideLayouts/slideLayout114.xml"/></Relationships>
</file>

<file path=ppt/slides/_rels/slide42.xml.rels><?xml version="1.0" encoding="UTF-8" standalone="yes"?>
<Relationships xmlns="http://schemas.openxmlformats.org/package/2006/relationships"><Relationship Id="rId8" Type="http://schemas.openxmlformats.org/officeDocument/2006/relationships/image" Target="../media/image128.emf"/><Relationship Id="rId3" Type="http://schemas.openxmlformats.org/officeDocument/2006/relationships/image" Target="../media/image125.png"/><Relationship Id="rId7" Type="http://schemas.openxmlformats.org/officeDocument/2006/relationships/image" Target="../media/image127.emf"/><Relationship Id="rId2" Type="http://schemas.openxmlformats.org/officeDocument/2006/relationships/notesSlide" Target="../notesSlides/notesSlide28.xml"/><Relationship Id="rId1" Type="http://schemas.openxmlformats.org/officeDocument/2006/relationships/slideLayout" Target="../slideLayouts/slideLayout147.xml"/><Relationship Id="rId6" Type="http://schemas.microsoft.com/office/2007/relationships/hdphoto" Target="../media/hdphoto2.wdp"/><Relationship Id="rId5" Type="http://schemas.openxmlformats.org/officeDocument/2006/relationships/image" Target="../media/image126.pn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4.xml"/></Relationships>
</file>

<file path=ppt/slides/_rels/slide44.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notesSlide" Target="../notesSlides/notesSlide30.xml"/><Relationship Id="rId1" Type="http://schemas.openxmlformats.org/officeDocument/2006/relationships/slideLayout" Target="../slideLayouts/slideLayout15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0.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notesSlide" Target="../notesSlides/notesSlide34.xml"/><Relationship Id="rId1" Type="http://schemas.openxmlformats.org/officeDocument/2006/relationships/slideLayout" Target="../slideLayouts/slideLayout302.xml"/><Relationship Id="rId6" Type="http://schemas.openxmlformats.org/officeDocument/2006/relationships/image" Target="../media/image133.emf"/><Relationship Id="rId5" Type="http://schemas.openxmlformats.org/officeDocument/2006/relationships/image" Target="../media/image132.emf"/><Relationship Id="rId4" Type="http://schemas.openxmlformats.org/officeDocument/2006/relationships/image" Target="../media/image131.emf"/></Relationships>
</file>

<file path=ppt/slides/_rels/slide51.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notesSlide" Target="../notesSlides/notesSlide35.xml"/><Relationship Id="rId1" Type="http://schemas.openxmlformats.org/officeDocument/2006/relationships/slideLayout" Target="../slideLayouts/slideLayout302.xml"/><Relationship Id="rId6" Type="http://schemas.openxmlformats.org/officeDocument/2006/relationships/image" Target="../media/image132.emf"/><Relationship Id="rId5" Type="http://schemas.openxmlformats.org/officeDocument/2006/relationships/image" Target="../media/image136.emf"/><Relationship Id="rId4" Type="http://schemas.openxmlformats.org/officeDocument/2006/relationships/image" Target="../media/image135.emf"/></Relationships>
</file>

<file path=ppt/slides/_rels/slide5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6.xml"/><Relationship Id="rId1" Type="http://schemas.openxmlformats.org/officeDocument/2006/relationships/slideLayout" Target="../slideLayouts/slideLayout316.xml"/><Relationship Id="rId4" Type="http://schemas.openxmlformats.org/officeDocument/2006/relationships/image" Target="../media/image138.svg"/></Relationships>
</file>

<file path=ppt/slides/_rels/slide53.xml.rels><?xml version="1.0" encoding="UTF-8" standalone="yes"?>
<Relationships xmlns="http://schemas.openxmlformats.org/package/2006/relationships"><Relationship Id="rId8" Type="http://schemas.openxmlformats.org/officeDocument/2006/relationships/image" Target="../media/image144.emf"/><Relationship Id="rId3" Type="http://schemas.openxmlformats.org/officeDocument/2006/relationships/image" Target="../media/image139.emf"/><Relationship Id="rId7" Type="http://schemas.openxmlformats.org/officeDocument/2006/relationships/image" Target="../media/image143.emf"/><Relationship Id="rId2" Type="http://schemas.openxmlformats.org/officeDocument/2006/relationships/notesSlide" Target="../notesSlides/notesSlide37.xml"/><Relationship Id="rId1" Type="http://schemas.openxmlformats.org/officeDocument/2006/relationships/slideLayout" Target="../slideLayouts/slideLayout316.xml"/><Relationship Id="rId6" Type="http://schemas.openxmlformats.org/officeDocument/2006/relationships/image" Target="../media/image142.emf"/><Relationship Id="rId5" Type="http://schemas.openxmlformats.org/officeDocument/2006/relationships/image" Target="../media/image141.emf"/><Relationship Id="rId4" Type="http://schemas.openxmlformats.org/officeDocument/2006/relationships/image" Target="../media/image140.emf"/></Relationships>
</file>

<file path=ppt/slides/_rels/slide54.xml.rels><?xml version="1.0" encoding="UTF-8" standalone="yes"?>
<Relationships xmlns="http://schemas.openxmlformats.org/package/2006/relationships"><Relationship Id="rId3" Type="http://schemas.openxmlformats.org/officeDocument/2006/relationships/image" Target="../media/image145.emf"/><Relationship Id="rId7" Type="http://schemas.openxmlformats.org/officeDocument/2006/relationships/image" Target="../media/image149.emf"/><Relationship Id="rId2" Type="http://schemas.openxmlformats.org/officeDocument/2006/relationships/notesSlide" Target="../notesSlides/notesSlide38.xml"/><Relationship Id="rId1" Type="http://schemas.openxmlformats.org/officeDocument/2006/relationships/slideLayout" Target="../slideLayouts/slideLayout302.xml"/><Relationship Id="rId6" Type="http://schemas.openxmlformats.org/officeDocument/2006/relationships/image" Target="../media/image148.emf"/><Relationship Id="rId5" Type="http://schemas.openxmlformats.org/officeDocument/2006/relationships/image" Target="../media/image147.emf"/><Relationship Id="rId4" Type="http://schemas.openxmlformats.org/officeDocument/2006/relationships/image" Target="../media/image146.emf"/></Relationships>
</file>

<file path=ppt/slides/_rels/slide55.xml.rels><?xml version="1.0" encoding="UTF-8" standalone="yes"?>
<Relationships xmlns="http://schemas.openxmlformats.org/package/2006/relationships"><Relationship Id="rId3" Type="http://schemas.openxmlformats.org/officeDocument/2006/relationships/image" Target="../media/image150.emf"/><Relationship Id="rId2" Type="http://schemas.openxmlformats.org/officeDocument/2006/relationships/notesSlide" Target="../notesSlides/notesSlide39.xml"/><Relationship Id="rId1" Type="http://schemas.openxmlformats.org/officeDocument/2006/relationships/slideLayout" Target="../slideLayouts/slideLayout306.xml"/></Relationships>
</file>

<file path=ppt/slides/_rels/slide5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0.xml"/><Relationship Id="rId1" Type="http://schemas.openxmlformats.org/officeDocument/2006/relationships/slideLayout" Target="../slideLayouts/slideLayout28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3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35.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152.emf"/><Relationship Id="rId2" Type="http://schemas.openxmlformats.org/officeDocument/2006/relationships/notesSlide" Target="../notesSlides/notesSlide42.xml"/><Relationship Id="rId1" Type="http://schemas.openxmlformats.org/officeDocument/2006/relationships/slideLayout" Target="../slideLayouts/slideLayout239.xml"/><Relationship Id="rId5" Type="http://schemas.openxmlformats.org/officeDocument/2006/relationships/image" Target="../media/image154.emf"/><Relationship Id="rId4" Type="http://schemas.openxmlformats.org/officeDocument/2006/relationships/image" Target="../media/image153.jpg"/></Relationships>
</file>

<file path=ppt/slides/_rels/slide65.xml.rels><?xml version="1.0" encoding="UTF-8" standalone="yes"?>
<Relationships xmlns="http://schemas.openxmlformats.org/package/2006/relationships"><Relationship Id="rId3" Type="http://schemas.openxmlformats.org/officeDocument/2006/relationships/image" Target="../media/image152.emf"/><Relationship Id="rId7" Type="http://schemas.openxmlformats.org/officeDocument/2006/relationships/image" Target="../media/image158.emf"/><Relationship Id="rId2" Type="http://schemas.openxmlformats.org/officeDocument/2006/relationships/notesSlide" Target="../notesSlides/notesSlide43.xml"/><Relationship Id="rId1" Type="http://schemas.openxmlformats.org/officeDocument/2006/relationships/slideLayout" Target="../slideLayouts/slideLayout239.xml"/><Relationship Id="rId6" Type="http://schemas.openxmlformats.org/officeDocument/2006/relationships/image" Target="../media/image157.emf"/><Relationship Id="rId5" Type="http://schemas.openxmlformats.org/officeDocument/2006/relationships/image" Target="../media/image156.emf"/><Relationship Id="rId4" Type="http://schemas.openxmlformats.org/officeDocument/2006/relationships/image" Target="../media/image155.jpg"/></Relationships>
</file>

<file path=ppt/slides/_rels/slide66.xml.rels><?xml version="1.0" encoding="UTF-8" standalone="yes"?>
<Relationships xmlns="http://schemas.openxmlformats.org/package/2006/relationships"><Relationship Id="rId3" Type="http://schemas.openxmlformats.org/officeDocument/2006/relationships/image" Target="../media/image159.png"/><Relationship Id="rId7" Type="http://schemas.openxmlformats.org/officeDocument/2006/relationships/image" Target="../media/image163.emf"/><Relationship Id="rId2" Type="http://schemas.openxmlformats.org/officeDocument/2006/relationships/notesSlide" Target="../notesSlides/notesSlide44.xml"/><Relationship Id="rId1" Type="http://schemas.openxmlformats.org/officeDocument/2006/relationships/slideLayout" Target="../slideLayouts/slideLayout260.xml"/><Relationship Id="rId6" Type="http://schemas.openxmlformats.org/officeDocument/2006/relationships/image" Target="../media/image162.emf"/><Relationship Id="rId5" Type="http://schemas.openxmlformats.org/officeDocument/2006/relationships/image" Target="../media/image161.emf"/><Relationship Id="rId4" Type="http://schemas.openxmlformats.org/officeDocument/2006/relationships/image" Target="../media/image160.emf"/></Relationships>
</file>

<file path=ppt/slides/_rels/slide67.xml.rels><?xml version="1.0" encoding="UTF-8" standalone="yes"?>
<Relationships xmlns="http://schemas.openxmlformats.org/package/2006/relationships"><Relationship Id="rId3" Type="http://schemas.openxmlformats.org/officeDocument/2006/relationships/image" Target="../media/image164.emf"/><Relationship Id="rId2" Type="http://schemas.openxmlformats.org/officeDocument/2006/relationships/notesSlide" Target="../notesSlides/notesSlide45.xml"/><Relationship Id="rId1" Type="http://schemas.openxmlformats.org/officeDocument/2006/relationships/slideLayout" Target="../slideLayouts/slideLayout104.xml"/><Relationship Id="rId5" Type="http://schemas.openxmlformats.org/officeDocument/2006/relationships/image" Target="../media/image166.emf"/><Relationship Id="rId4" Type="http://schemas.openxmlformats.org/officeDocument/2006/relationships/image" Target="../media/image165.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87.xml"/></Relationships>
</file>

<file path=ppt/slides/_rels/slide75.xml.rels><?xml version="1.0" encoding="UTF-8" standalone="yes"?>
<Relationships xmlns="http://schemas.openxmlformats.org/package/2006/relationships"><Relationship Id="rId3" Type="http://schemas.openxmlformats.org/officeDocument/2006/relationships/image" Target="../media/image167.png"/><Relationship Id="rId7" Type="http://schemas.microsoft.com/office/2007/relationships/hdphoto" Target="../media/hdphoto5.wdp"/><Relationship Id="rId2" Type="http://schemas.openxmlformats.org/officeDocument/2006/relationships/notesSlide" Target="../notesSlides/notesSlide48.xml"/><Relationship Id="rId1" Type="http://schemas.openxmlformats.org/officeDocument/2006/relationships/slideLayout" Target="../slideLayouts/slideLayout170.xml"/><Relationship Id="rId6" Type="http://schemas.openxmlformats.org/officeDocument/2006/relationships/image" Target="../media/image168.png"/><Relationship Id="rId5" Type="http://schemas.microsoft.com/office/2007/relationships/hdphoto" Target="../media/hdphoto4.wdp"/><Relationship Id="rId4" Type="http://schemas.microsoft.com/office/2007/relationships/hdphoto" Target="../media/hdphoto3.wdp"/></Relationships>
</file>

<file path=ppt/slides/_rels/slide76.xml.rels><?xml version="1.0" encoding="UTF-8" standalone="yes"?>
<Relationships xmlns="http://schemas.openxmlformats.org/package/2006/relationships"><Relationship Id="rId3" Type="http://schemas.openxmlformats.org/officeDocument/2006/relationships/image" Target="../media/image169.emf"/><Relationship Id="rId2" Type="http://schemas.openxmlformats.org/officeDocument/2006/relationships/notesSlide" Target="../notesSlides/notesSlide49.xml"/><Relationship Id="rId1" Type="http://schemas.openxmlformats.org/officeDocument/2006/relationships/slideLayout" Target="../slideLayouts/slideLayout200.xml"/><Relationship Id="rId6" Type="http://schemas.openxmlformats.org/officeDocument/2006/relationships/image" Target="../media/image172.emf"/><Relationship Id="rId5" Type="http://schemas.openxmlformats.org/officeDocument/2006/relationships/image" Target="../media/image171.emf"/><Relationship Id="rId4" Type="http://schemas.openxmlformats.org/officeDocument/2006/relationships/image" Target="../media/image170.emf"/></Relationships>
</file>

<file path=ppt/slides/_rels/slide77.xml.rels><?xml version="1.0" encoding="UTF-8" standalone="yes"?>
<Relationships xmlns="http://schemas.openxmlformats.org/package/2006/relationships"><Relationship Id="rId3" Type="http://schemas.openxmlformats.org/officeDocument/2006/relationships/image" Target="../media/image173.emf"/><Relationship Id="rId2" Type="http://schemas.openxmlformats.org/officeDocument/2006/relationships/notesSlide" Target="../notesSlides/notesSlide50.xml"/><Relationship Id="rId1" Type="http://schemas.openxmlformats.org/officeDocument/2006/relationships/slideLayout" Target="../slideLayouts/slideLayout220.xml"/><Relationship Id="rId6" Type="http://schemas.openxmlformats.org/officeDocument/2006/relationships/image" Target="../media/image176.emf"/><Relationship Id="rId5" Type="http://schemas.openxmlformats.org/officeDocument/2006/relationships/image" Target="../media/image175.jpeg"/><Relationship Id="rId4" Type="http://schemas.openxmlformats.org/officeDocument/2006/relationships/image" Target="../media/image174.jpeg"/></Relationships>
</file>

<file path=ppt/slides/_rels/slide78.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51.xml"/><Relationship Id="rId1" Type="http://schemas.openxmlformats.org/officeDocument/2006/relationships/slideLayout" Target="../slideLayouts/slideLayout235.xml"/><Relationship Id="rId5" Type="http://schemas.openxmlformats.org/officeDocument/2006/relationships/image" Target="../media/image179.png"/><Relationship Id="rId4" Type="http://schemas.openxmlformats.org/officeDocument/2006/relationships/image" Target="../media/image178.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3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8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53.xml"/><Relationship Id="rId1" Type="http://schemas.openxmlformats.org/officeDocument/2006/relationships/slideLayout" Target="../slideLayouts/slideLayout34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7.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35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89.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54.xml"/><Relationship Id="rId1" Type="http://schemas.openxmlformats.org/officeDocument/2006/relationships/slideLayout" Target="../slideLayouts/slideLayout358.xml"/><Relationship Id="rId6" Type="http://schemas.microsoft.com/office/2007/relationships/hdphoto" Target="../media/hdphoto7.wdp"/><Relationship Id="rId5" Type="http://schemas.openxmlformats.org/officeDocument/2006/relationships/image" Target="../media/image183.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88.xml"/></Relationships>
</file>

<file path=ppt/slides/_rels/slide9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4.png"/><Relationship Id="rId1" Type="http://schemas.openxmlformats.org/officeDocument/2006/relationships/slideLayout" Target="../slideLayouts/slideLayout36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9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65.xml"/></Relationships>
</file>

<file path=ppt/slides/_rels/slide93.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55.xml"/><Relationship Id="rId1" Type="http://schemas.openxmlformats.org/officeDocument/2006/relationships/slideLayout" Target="../slideLayouts/slideLayout375.xml"/><Relationship Id="rId4" Type="http://schemas.openxmlformats.org/officeDocument/2006/relationships/image" Target="../media/image186.svg"/></Relationships>
</file>

<file path=ppt/slides/_rels/slide94.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56.xml"/><Relationship Id="rId1" Type="http://schemas.openxmlformats.org/officeDocument/2006/relationships/slideLayout" Target="../slideLayouts/slideLayout375.xml"/><Relationship Id="rId4" Type="http://schemas.microsoft.com/office/2007/relationships/hdphoto" Target="../media/hdphoto9.wdp"/></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35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53.xml"/></Relationships>
</file>

<file path=ppt/slides/_rels/slide98.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40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1C0D4-7873-299D-FDD8-4E34ACAAC63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95E5CD03-970C-CD0F-A667-7CC525F26001}"/>
              </a:ext>
            </a:extLst>
          </p:cNvPr>
          <p:cNvSpPr>
            <a:spLocks noGrp="1" noChangeArrowheads="1"/>
          </p:cNvSpPr>
          <p:nvPr>
            <p:ph type="title"/>
          </p:nvPr>
        </p:nvSpPr>
        <p:spPr>
          <a:xfrm>
            <a:off x="-26623" y="613024"/>
            <a:ext cx="12192000" cy="1143000"/>
          </a:xfrm>
        </p:spPr>
        <p:txBody>
          <a:bodyPr wrap="square" anchor="ctr">
            <a:noAutofit/>
          </a:bodyPr>
          <a:lstStyle/>
          <a:p>
            <a:r>
              <a:rPr lang="en-US" sz="4200" dirty="0"/>
              <a:t>Patterns of Care: Exploring How </a:t>
            </a:r>
            <a:br>
              <a:rPr lang="en-US" sz="4200" dirty="0"/>
            </a:br>
            <a:r>
              <a:rPr lang="en-US" sz="4200" dirty="0"/>
              <a:t>Community Oncologists Manage </a:t>
            </a:r>
            <a:br>
              <a:rPr lang="en-US" sz="4200" dirty="0"/>
            </a:br>
            <a:r>
              <a:rPr lang="en-US" sz="4200" dirty="0"/>
              <a:t>Metastatic Triple-Negative Breast Cancer</a:t>
            </a:r>
          </a:p>
        </p:txBody>
      </p:sp>
      <p:sp>
        <p:nvSpPr>
          <p:cNvPr id="2" name="Text Box 6">
            <a:extLst>
              <a:ext uri="{FF2B5EF4-FFF2-40B4-BE49-F238E27FC236}">
                <a16:creationId xmlns:a16="http://schemas.microsoft.com/office/drawing/2014/main" id="{1EFAB19A-792F-C37D-8D47-9510B5703D0B}"/>
              </a:ext>
            </a:extLst>
          </p:cNvPr>
          <p:cNvSpPr txBox="1">
            <a:spLocks noChangeArrowheads="1"/>
          </p:cNvSpPr>
          <p:nvPr/>
        </p:nvSpPr>
        <p:spPr bwMode="auto">
          <a:xfrm>
            <a:off x="0" y="2721720"/>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Tuesday, July 21,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499537D8-D56F-216A-58DB-0DF067488A8A}"/>
              </a:ext>
            </a:extLst>
          </p:cNvPr>
          <p:cNvSpPr txBox="1">
            <a:spLocks noChangeArrowheads="1"/>
          </p:cNvSpPr>
          <p:nvPr/>
        </p:nvSpPr>
        <p:spPr bwMode="auto">
          <a:xfrm>
            <a:off x="0" y="561252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4ACC345F-BC50-4D71-AAAA-051B09758094}"/>
              </a:ext>
            </a:extLst>
          </p:cNvPr>
          <p:cNvSpPr txBox="1">
            <a:spLocks noChangeArrowheads="1"/>
          </p:cNvSpPr>
          <p:nvPr/>
        </p:nvSpPr>
        <p:spPr bwMode="auto">
          <a:xfrm>
            <a:off x="4647392" y="3881221"/>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A5CA1ACC-25AB-0C43-492B-2C4EAF5F6E6F}"/>
              </a:ext>
            </a:extLst>
          </p:cNvPr>
          <p:cNvSpPr txBox="1">
            <a:spLocks noChangeArrowheads="1"/>
          </p:cNvSpPr>
          <p:nvPr/>
        </p:nvSpPr>
        <p:spPr bwMode="auto">
          <a:xfrm>
            <a:off x="152400" y="4435734"/>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Professor Peter Schmid, FRCP, MD, PhD</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Melinda Telli, MD, FASCO</a:t>
            </a:r>
          </a:p>
        </p:txBody>
      </p:sp>
      <p:sp>
        <p:nvSpPr>
          <p:cNvPr id="3" name="Rectangle 4">
            <a:extLst>
              <a:ext uri="{FF2B5EF4-FFF2-40B4-BE49-F238E27FC236}">
                <a16:creationId xmlns:a16="http://schemas.microsoft.com/office/drawing/2014/main" id="{6D09393D-3C50-BD2B-443B-F666E1E99F4C}"/>
              </a:ext>
            </a:extLst>
          </p:cNvPr>
          <p:cNvSpPr txBox="1">
            <a:spLocks noChangeArrowheads="1"/>
          </p:cNvSpPr>
          <p:nvPr/>
        </p:nvSpPr>
        <p:spPr bwMode="auto">
          <a:xfrm>
            <a:off x="0" y="196556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41355785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Expand chat submission box</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7036" y="1384871"/>
            <a:ext cx="7997928" cy="4174918"/>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977576" y="427127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097035" y="5631511"/>
            <a:ext cx="7997929"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Drag the white line above the submission box up to create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more space for your message.</a:t>
            </a:r>
          </a:p>
        </p:txBody>
      </p:sp>
    </p:spTree>
    <p:extLst>
      <p:ext uri="{BB962C8B-B14F-4D97-AF65-F5344CB8AC3E}">
        <p14:creationId xmlns:p14="http://schemas.microsoft.com/office/powerpoint/2010/main" val="3830842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1667" y="300228"/>
            <a:ext cx="10839450" cy="585331"/>
          </a:xfrm>
          <a:prstGeom prst="rect">
            <a:avLst/>
          </a:prstGeom>
        </p:spPr>
        <p:txBody>
          <a:bodyPr vert="horz" wrap="square" lIns="0" tIns="10583" rIns="0" bIns="0" rtlCol="0">
            <a:spAutoFit/>
          </a:bodyPr>
          <a:lstStyle/>
          <a:p>
            <a:pPr marL="8467">
              <a:spcBef>
                <a:spcPts val="83"/>
              </a:spcBef>
            </a:pPr>
            <a:r>
              <a:rPr spc="-23" dirty="0">
                <a:solidFill>
                  <a:srgbClr val="002F5E"/>
                </a:solidFill>
              </a:rPr>
              <a:t>T</a:t>
            </a:r>
            <a:r>
              <a:rPr lang="en-US" spc="-23" dirty="0">
                <a:solidFill>
                  <a:srgbClr val="002F5E"/>
                </a:solidFill>
              </a:rPr>
              <a:t>ROPION-Breast02 T</a:t>
            </a:r>
            <a:r>
              <a:rPr spc="-23" dirty="0">
                <a:solidFill>
                  <a:srgbClr val="002F5E"/>
                </a:solidFill>
              </a:rPr>
              <a:t>reatment-</a:t>
            </a:r>
            <a:r>
              <a:rPr dirty="0">
                <a:solidFill>
                  <a:srgbClr val="002F5E"/>
                </a:solidFill>
              </a:rPr>
              <a:t>Related</a:t>
            </a:r>
            <a:r>
              <a:rPr spc="-97" dirty="0">
                <a:solidFill>
                  <a:srgbClr val="002F5E"/>
                </a:solidFill>
              </a:rPr>
              <a:t> </a:t>
            </a:r>
            <a:r>
              <a:rPr dirty="0">
                <a:solidFill>
                  <a:srgbClr val="002F5E"/>
                </a:solidFill>
              </a:rPr>
              <a:t>AESIs</a:t>
            </a:r>
            <a:r>
              <a:rPr spc="20" dirty="0">
                <a:solidFill>
                  <a:srgbClr val="002F5E"/>
                </a:solidFill>
              </a:rPr>
              <a:t> </a:t>
            </a:r>
            <a:r>
              <a:rPr dirty="0">
                <a:solidFill>
                  <a:srgbClr val="002F5E"/>
                </a:solidFill>
              </a:rPr>
              <a:t>for</a:t>
            </a:r>
            <a:r>
              <a:rPr spc="30" dirty="0">
                <a:solidFill>
                  <a:srgbClr val="002F5E"/>
                </a:solidFill>
              </a:rPr>
              <a:t> </a:t>
            </a:r>
            <a:r>
              <a:rPr dirty="0">
                <a:solidFill>
                  <a:srgbClr val="002F5E"/>
                </a:solidFill>
              </a:rPr>
              <a:t>Dato-</a:t>
            </a:r>
            <a:r>
              <a:rPr spc="-17" dirty="0">
                <a:solidFill>
                  <a:srgbClr val="002F5E"/>
                </a:solidFill>
              </a:rPr>
              <a:t>DXd</a:t>
            </a:r>
          </a:p>
        </p:txBody>
      </p:sp>
      <p:sp>
        <p:nvSpPr>
          <p:cNvPr id="7" name="object 7"/>
          <p:cNvSpPr txBox="1"/>
          <p:nvPr/>
        </p:nvSpPr>
        <p:spPr>
          <a:xfrm>
            <a:off x="6093798" y="6563368"/>
            <a:ext cx="2961640" cy="144421"/>
          </a:xfrm>
          <a:prstGeom prst="rect">
            <a:avLst/>
          </a:prstGeom>
        </p:spPr>
        <p:txBody>
          <a:bodyPr vert="horz" wrap="square" lIns="0" tIns="847" rIns="0" bIns="0" rtlCol="0">
            <a:spAutoFit/>
          </a:bodyPr>
          <a:lstStyle/>
          <a:p>
            <a:pPr marL="8467" marR="0" lvl="0" indent="0" algn="l" defTabSz="609630" rtl="0" eaLnBrk="1" fontAlgn="auto" latinLnBrk="0" hangingPunct="1">
              <a:lnSpc>
                <a:spcPct val="100000"/>
              </a:lnSpc>
              <a:spcBef>
                <a:spcPts val="7"/>
              </a:spcBef>
              <a:spcAft>
                <a:spcPts val="0"/>
              </a:spcAft>
              <a:buClrTx/>
              <a:buSzTx/>
              <a:buFontTx/>
              <a:buNone/>
              <a:tabLst/>
              <a:defRPr/>
            </a:pPr>
            <a:r>
              <a:rPr kumimoji="0" sz="933" b="0" i="0" u="none" strike="noStrike" kern="0" cap="none" spc="0" normalizeH="0" baseline="0" noProof="0" dirty="0">
                <a:ln>
                  <a:noFill/>
                </a:ln>
                <a:solidFill>
                  <a:srgbClr val="002F5D"/>
                </a:solidFill>
                <a:effectLst/>
                <a:uLnTx/>
                <a:uFillTx/>
                <a:latin typeface="Arial Narrow"/>
                <a:ea typeface="+mn-ea"/>
                <a:cs typeface="Arial Narrow"/>
              </a:rPr>
              <a:t>AESI,</a:t>
            </a:r>
            <a:r>
              <a:rPr kumimoji="0" sz="933" b="0" i="0" u="none" strike="noStrike" kern="0" cap="none" spc="-2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adverse</a:t>
            </a:r>
            <a:r>
              <a:rPr kumimoji="0" sz="933" b="0" i="0" u="none" strike="noStrike" kern="0" cap="none" spc="-1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event</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of</a:t>
            </a:r>
            <a:r>
              <a:rPr kumimoji="0" sz="933" b="0" i="0" u="none" strike="noStrike" kern="0" cap="none" spc="-1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special</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interest;</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ILD,</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interstitial</a:t>
            </a:r>
            <a:r>
              <a:rPr kumimoji="0" sz="933" b="0" i="0" u="none" strike="noStrike" kern="0" cap="none" spc="-1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lung</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7" normalizeH="0" baseline="0" noProof="0" dirty="0">
                <a:ln>
                  <a:noFill/>
                </a:ln>
                <a:solidFill>
                  <a:srgbClr val="002F5D"/>
                </a:solidFill>
                <a:effectLst/>
                <a:uLnTx/>
                <a:uFillTx/>
                <a:latin typeface="Arial Narrow"/>
                <a:ea typeface="+mn-ea"/>
                <a:cs typeface="Arial Narrow"/>
              </a:rPr>
              <a:t>disease.</a:t>
            </a:r>
            <a:endParaRPr kumimoji="0" sz="933"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 name="object 3"/>
          <p:cNvSpPr txBox="1"/>
          <p:nvPr/>
        </p:nvSpPr>
        <p:spPr>
          <a:xfrm>
            <a:off x="656539" y="5655563"/>
            <a:ext cx="10839450" cy="500992"/>
          </a:xfrm>
          <a:prstGeom prst="rect">
            <a:avLst/>
          </a:prstGeom>
        </p:spPr>
        <p:txBody>
          <a:bodyPr vert="horz" wrap="square" lIns="0" tIns="8467" rIns="0" bIns="0" rtlCol="0">
            <a:spAutoFit/>
          </a:bodyPr>
          <a:lstStyle/>
          <a:p>
            <a:pPr marL="25401" marR="20321" lvl="0" indent="0" algn="l" defTabSz="609630" rtl="0" eaLnBrk="1" fontAlgn="auto" latinLnBrk="0" hangingPunct="1">
              <a:lnSpc>
                <a:spcPct val="100000"/>
              </a:lnSpc>
              <a:spcBef>
                <a:spcPts val="67"/>
              </a:spcBef>
              <a:spcAft>
                <a:spcPts val="0"/>
              </a:spcAft>
              <a:buClrTx/>
              <a:buSzTx/>
              <a:buFontTx/>
              <a:buNone/>
              <a:tabLst/>
              <a:defRPr/>
            </a:pPr>
            <a:r>
              <a:rPr kumimoji="0" sz="800" b="0" i="0" u="none" strike="noStrike" kern="0" cap="none" spc="0" normalizeH="0" baseline="0" noProof="0" dirty="0">
                <a:ln>
                  <a:noFill/>
                </a:ln>
                <a:solidFill>
                  <a:srgbClr val="002F5D"/>
                </a:solidFill>
                <a:effectLst/>
                <a:uLnTx/>
                <a:uFillTx/>
                <a:latin typeface="Arial Narrow"/>
                <a:ea typeface="+mn-ea"/>
                <a:cs typeface="Arial Narrow"/>
              </a:rPr>
              <a:t>*Details</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for</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terms</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included</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if</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reported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≥20</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patients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either</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arm.</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1" i="0" u="none" strike="noStrike" kern="0" cap="none" spc="0" normalizeH="0" baseline="24305" noProof="0" dirty="0">
                <a:ln>
                  <a:noFill/>
                </a:ln>
                <a:solidFill>
                  <a:srgbClr val="002F5D"/>
                </a:solidFill>
                <a:effectLst/>
                <a:uLnTx/>
                <a:uFillTx/>
                <a:latin typeface="Arial Narrow"/>
                <a:ea typeface="+mn-ea"/>
                <a:cs typeface="Arial Narrow"/>
              </a:rPr>
              <a:t>†</a:t>
            </a:r>
            <a:r>
              <a:rPr kumimoji="0" sz="800" b="0" i="0" u="none" strike="noStrike" kern="0" cap="none" spc="0" normalizeH="0" baseline="0" noProof="0" dirty="0">
                <a:ln>
                  <a:noFill/>
                </a:ln>
                <a:solidFill>
                  <a:srgbClr val="002F5D"/>
                </a:solidFill>
                <a:effectLst/>
                <a:uLnTx/>
                <a:uFillTx/>
                <a:latin typeface="Arial Narrow"/>
                <a:ea typeface="+mn-ea"/>
                <a:cs typeface="Arial Narrow"/>
              </a:rPr>
              <a:t>Comprising</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terms</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of</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aphthous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ulcer,</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mouth</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ulceration,</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oral</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pain,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oropharyngeal</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pain,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pharyngeal</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inflammation,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and</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stomatitis.</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1" i="0" u="none" strike="noStrike" kern="0" cap="none" spc="0" normalizeH="0" baseline="24305" noProof="0" dirty="0">
                <a:ln>
                  <a:noFill/>
                </a:ln>
                <a:solidFill>
                  <a:srgbClr val="002F5D"/>
                </a:solidFill>
                <a:effectLst/>
                <a:uLnTx/>
                <a:uFillTx/>
                <a:latin typeface="Arial Narrow"/>
                <a:ea typeface="+mn-ea"/>
                <a:cs typeface="Arial Narrow"/>
              </a:rPr>
              <a:t>‡</a:t>
            </a:r>
            <a:r>
              <a:rPr kumimoji="0" sz="800" b="0" i="0" u="none" strike="noStrike" kern="0" cap="none" spc="0" normalizeH="0" baseline="0" noProof="0" dirty="0">
                <a:ln>
                  <a:noFill/>
                </a:ln>
                <a:solidFill>
                  <a:srgbClr val="002F5D"/>
                </a:solidFill>
                <a:effectLst/>
                <a:uLnTx/>
                <a:uFillTx/>
                <a:latin typeface="Arial Narrow"/>
                <a:ea typeface="+mn-ea"/>
                <a:cs typeface="Arial Narrow"/>
              </a:rPr>
              <a:t>Comprising</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preferred</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terms</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of</a:t>
            </a:r>
            <a:r>
              <a:rPr kumimoji="0" sz="800" b="0" i="0" u="none" strike="noStrike" kern="0" cap="none" spc="-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acquired</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dystrophy,</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blepharitis, conjunctivitis,</a:t>
            </a:r>
            <a:r>
              <a:rPr kumimoji="0" sz="800" b="0" i="0" u="none" strike="noStrike" kern="0" cap="none" spc="-3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disorder,</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epithelium</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defect,</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erosion,</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exfoliation,</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lesion,</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corneal</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toxicity,</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dellen,</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dry</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eye,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keratitis,</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keratopathy,</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lacrimation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increased,</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limbal</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stem</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cell</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deficiency,</a:t>
            </a:r>
            <a:r>
              <a:rPr kumimoji="0" sz="800" b="0" i="0" u="none" strike="noStrike" kern="0" cap="none" spc="-3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meibomian</a:t>
            </a:r>
            <a:r>
              <a:rPr kumimoji="0" sz="800" b="0" i="0" u="none" strike="noStrike" kern="0" cap="none" spc="-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gland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dysfunction,</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photophobia,</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punctate</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keratitis,</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ulcerative</a:t>
            </a:r>
            <a:r>
              <a:rPr kumimoji="0" sz="800" b="0" i="0" u="none" strike="noStrike" kern="0" cap="none" spc="33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keratitis,</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vision</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blurred,</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visual</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acuity</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reduced,</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visual</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impairment,</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and</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xerophthalmia.</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24305" noProof="0" dirty="0">
                <a:ln>
                  <a:noFill/>
                </a:ln>
                <a:solidFill>
                  <a:srgbClr val="002F5D"/>
                </a:solidFill>
                <a:effectLst/>
                <a:uLnTx/>
                <a:uFillTx/>
                <a:latin typeface="Arial Narrow"/>
                <a:ea typeface="+mn-ea"/>
                <a:cs typeface="Arial Narrow"/>
              </a:rPr>
              <a:t>§</a:t>
            </a:r>
            <a:r>
              <a:rPr kumimoji="0" sz="800" b="0" i="0" u="none" strike="noStrike" kern="0" cap="none" spc="0" normalizeH="0" baseline="0" noProof="0" dirty="0">
                <a:ln>
                  <a:noFill/>
                </a:ln>
                <a:solidFill>
                  <a:srgbClr val="002F5D"/>
                </a:solidFill>
                <a:effectLst/>
                <a:uLnTx/>
                <a:uFillTx/>
                <a:latin typeface="Arial Narrow"/>
                <a:ea typeface="+mn-ea"/>
                <a:cs typeface="Arial Narrow"/>
              </a:rPr>
              <a:t>In</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Dato-</a:t>
            </a:r>
            <a:r>
              <a:rPr kumimoji="0" sz="800" b="0" i="0" u="none" strike="noStrike" kern="0" cap="none" spc="0" normalizeH="0" baseline="0" noProof="0" dirty="0">
                <a:ln>
                  <a:noFill/>
                </a:ln>
                <a:solidFill>
                  <a:srgbClr val="002F5D"/>
                </a:solidFill>
                <a:effectLst/>
                <a:uLnTx/>
                <a:uFillTx/>
                <a:latin typeface="Arial Narrow"/>
                <a:ea typeface="+mn-ea"/>
                <a:cs typeface="Arial Narrow"/>
              </a:rPr>
              <a:t>DXd arm</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only,</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ophthalmologic</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assessments</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were</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required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every</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3</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cycles</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while</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on</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therapy;</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this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was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not</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required</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ICC</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arm. For</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all</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patients</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both</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arms,</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ophthalmologic</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assessments</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13" normalizeH="0" baseline="0" noProof="0" dirty="0">
                <a:ln>
                  <a:noFill/>
                </a:ln>
                <a:solidFill>
                  <a:srgbClr val="002F5D"/>
                </a:solidFill>
                <a:effectLst/>
                <a:uLnTx/>
                <a:uFillTx/>
                <a:latin typeface="Arial Narrow"/>
                <a:ea typeface="+mn-ea"/>
                <a:cs typeface="Arial Narrow"/>
              </a:rPr>
              <a:t>were </a:t>
            </a:r>
            <a:r>
              <a:rPr kumimoji="0" sz="800" b="0" i="0" u="none" strike="noStrike" kern="0" cap="none" spc="0" normalizeH="0" baseline="0" noProof="0" dirty="0">
                <a:ln>
                  <a:noFill/>
                </a:ln>
                <a:solidFill>
                  <a:srgbClr val="002F5D"/>
                </a:solidFill>
                <a:effectLst/>
                <a:uLnTx/>
                <a:uFillTx/>
                <a:latin typeface="Arial Narrow"/>
                <a:ea typeface="+mn-ea"/>
                <a:cs typeface="Arial Narrow"/>
              </a:rPr>
              <a:t>required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at</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baseline,</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clinically</a:t>
            </a:r>
            <a:r>
              <a:rPr kumimoji="0" sz="800" b="0" i="0" u="none" strike="noStrike" kern="0" cap="none" spc="-3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indicated,</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and</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at</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end</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of</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therapy.</a:t>
            </a:r>
            <a:r>
              <a:rPr kumimoji="0" sz="800" b="0" i="0" u="none" strike="noStrike" kern="0" cap="none" spc="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24305" noProof="0" dirty="0">
                <a:ln>
                  <a:noFill/>
                </a:ln>
                <a:solidFill>
                  <a:srgbClr val="002F5D"/>
                </a:solidFill>
                <a:effectLst/>
                <a:uLnTx/>
                <a:uFillTx/>
                <a:latin typeface="Arial Narrow"/>
                <a:ea typeface="+mn-ea"/>
                <a:cs typeface="Arial Narrow"/>
              </a:rPr>
              <a:t>¶</a:t>
            </a:r>
            <a:r>
              <a:rPr kumimoji="0" sz="800" b="0" i="0" u="none" strike="noStrike" kern="0" cap="none" spc="0" normalizeH="0" baseline="0" noProof="0" dirty="0">
                <a:ln>
                  <a:noFill/>
                </a:ln>
                <a:solidFill>
                  <a:srgbClr val="002F5D"/>
                </a:solidFill>
                <a:effectLst/>
                <a:uLnTx/>
                <a:uFillTx/>
                <a:latin typeface="Arial Narrow"/>
                <a:ea typeface="+mn-ea"/>
                <a:cs typeface="Arial Narrow"/>
              </a:rPr>
              <a:t>Comprising</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terms</a:t>
            </a:r>
            <a:r>
              <a:rPr kumimoji="0" sz="800" b="0" i="0" u="none" strike="noStrike" kern="0" cap="none" spc="-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of</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interstitial</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lung</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disease</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and</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pneumonitis.</a:t>
            </a:r>
            <a:r>
              <a:rPr kumimoji="0" sz="800" b="0" i="0" u="none" strike="noStrike" kern="0" cap="none" spc="-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24305" noProof="0" dirty="0">
                <a:ln>
                  <a:noFill/>
                </a:ln>
                <a:solidFill>
                  <a:srgbClr val="002F5D"/>
                </a:solidFill>
                <a:effectLst/>
                <a:uLnTx/>
                <a:uFillTx/>
                <a:latin typeface="Arial Narrow"/>
                <a:ea typeface="+mn-ea"/>
                <a:cs typeface="Arial Narrow"/>
              </a:rPr>
              <a:t>#</a:t>
            </a:r>
            <a:r>
              <a:rPr kumimoji="0" sz="800" b="0" i="0" u="none" strike="noStrike" kern="0" cap="none" spc="0" normalizeH="0" baseline="0" noProof="0" dirty="0">
                <a:ln>
                  <a:noFill/>
                </a:ln>
                <a:solidFill>
                  <a:srgbClr val="002F5D"/>
                </a:solidFill>
                <a:effectLst/>
                <a:uLnTx/>
                <a:uFillTx/>
                <a:latin typeface="Arial Narrow"/>
                <a:ea typeface="+mn-ea"/>
                <a:cs typeface="Arial Narrow"/>
              </a:rPr>
              <a:t>Grade</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5</a:t>
            </a:r>
            <a:r>
              <a:rPr kumimoji="0" sz="800" b="0" i="0" u="none" strike="noStrike" kern="0" cap="none" spc="-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this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event</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was</a:t>
            </a:r>
            <a:r>
              <a:rPr kumimoji="0" sz="800" b="0" i="0" u="none" strike="noStrike" kern="0" cap="none" spc="-1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characterised</a:t>
            </a:r>
            <a:r>
              <a:rPr kumimoji="0" sz="800" b="0" i="0" u="none" strike="noStrike" kern="0" cap="none" spc="-3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by</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investigator</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grade</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3</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pneumonitis,</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with</a:t>
            </a:r>
            <a:r>
              <a:rPr kumimoji="0" sz="800" b="0" i="0" u="none" strike="noStrike" kern="0" cap="none" spc="-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death</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assessed</a:t>
            </a:r>
            <a:r>
              <a:rPr kumimoji="0" sz="800" b="0" i="0" u="none" strike="noStrike" kern="0" cap="none" spc="-3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as</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related</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to</a:t>
            </a:r>
            <a:r>
              <a:rPr kumimoji="0" sz="800" b="0" i="0" u="none" strike="noStrike" kern="0" cap="none" spc="-1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breast</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cancer.</a:t>
            </a:r>
            <a:endParaRPr kumimoji="0" sz="8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 name="object 4"/>
          <p:cNvSpPr txBox="1"/>
          <p:nvPr/>
        </p:nvSpPr>
        <p:spPr>
          <a:xfrm>
            <a:off x="7873237" y="1339935"/>
            <a:ext cx="3666067" cy="4185334"/>
          </a:xfrm>
          <a:prstGeom prst="rect">
            <a:avLst/>
          </a:prstGeom>
        </p:spPr>
        <p:txBody>
          <a:bodyPr vert="horz" wrap="square" lIns="0" tIns="108797" rIns="0" bIns="0" rtlCol="0">
            <a:spAutoFit/>
          </a:bodyPr>
          <a:lstStyle/>
          <a:p>
            <a:pPr marL="8467" marR="0" lvl="0" indent="0" algn="l" defTabSz="609630" rtl="0" eaLnBrk="1" fontAlgn="auto" latinLnBrk="0" hangingPunct="1">
              <a:lnSpc>
                <a:spcPct val="100000"/>
              </a:lnSpc>
              <a:spcBef>
                <a:spcPts val="857"/>
              </a:spcBef>
              <a:spcAft>
                <a:spcPts val="0"/>
              </a:spcAft>
              <a:buClrTx/>
              <a:buSzTx/>
              <a:buFontTx/>
              <a:buNone/>
              <a:tabLst/>
              <a:defRPr/>
            </a:pPr>
            <a:r>
              <a:rPr kumimoji="0" sz="1600" b="1" i="0" u="none" strike="noStrike" kern="0" cap="none" spc="0" normalizeH="0" baseline="0" noProof="0" dirty="0">
                <a:ln>
                  <a:noFill/>
                </a:ln>
                <a:solidFill>
                  <a:srgbClr val="002F5D"/>
                </a:solidFill>
                <a:effectLst/>
                <a:uLnTx/>
                <a:uFillTx/>
                <a:latin typeface="Arial Narrow"/>
                <a:ea typeface="+mn-ea"/>
                <a:cs typeface="Arial Narrow"/>
              </a:rPr>
              <a:t>Treatment-related</a:t>
            </a:r>
            <a:r>
              <a:rPr kumimoji="0" sz="1600" b="1" i="0" u="none" strike="noStrike" kern="0" cap="none" spc="-50" normalizeH="0" baseline="0" noProof="0" dirty="0">
                <a:ln>
                  <a:noFill/>
                </a:ln>
                <a:solidFill>
                  <a:srgbClr val="002F5D"/>
                </a:solidFill>
                <a:effectLst/>
                <a:uLnTx/>
                <a:uFillTx/>
                <a:latin typeface="Arial Narrow"/>
                <a:ea typeface="+mn-ea"/>
                <a:cs typeface="Arial Narrow"/>
              </a:rPr>
              <a:t> </a:t>
            </a:r>
            <a:r>
              <a:rPr kumimoji="0" sz="1600" b="1" i="0" u="none" strike="noStrike" kern="0" cap="none" spc="0" normalizeH="0" baseline="0" noProof="0" dirty="0">
                <a:ln>
                  <a:noFill/>
                </a:ln>
                <a:solidFill>
                  <a:srgbClr val="002F5D"/>
                </a:solidFill>
                <a:effectLst/>
                <a:uLnTx/>
                <a:uFillTx/>
                <a:latin typeface="Arial Narrow"/>
                <a:ea typeface="+mn-ea"/>
                <a:cs typeface="Arial Narrow"/>
              </a:rPr>
              <a:t>oral</a:t>
            </a:r>
            <a:r>
              <a:rPr kumimoji="0" sz="1600" b="1" i="0" u="none" strike="noStrike" kern="0" cap="none" spc="-40" normalizeH="0" baseline="0" noProof="0" dirty="0">
                <a:ln>
                  <a:noFill/>
                </a:ln>
                <a:solidFill>
                  <a:srgbClr val="002F5D"/>
                </a:solidFill>
                <a:effectLst/>
                <a:uLnTx/>
                <a:uFillTx/>
                <a:latin typeface="Arial Narrow"/>
                <a:ea typeface="+mn-ea"/>
                <a:cs typeface="Arial Narrow"/>
              </a:rPr>
              <a:t> </a:t>
            </a:r>
            <a:r>
              <a:rPr kumimoji="0" sz="1600" b="1" i="0" u="none" strike="noStrike" kern="0" cap="none" spc="-7" normalizeH="0" baseline="0" noProof="0" dirty="0">
                <a:ln>
                  <a:noFill/>
                </a:ln>
                <a:solidFill>
                  <a:srgbClr val="002F5D"/>
                </a:solidFill>
                <a:effectLst/>
                <a:uLnTx/>
                <a:uFillTx/>
                <a:latin typeface="Arial Narrow"/>
                <a:ea typeface="+mn-ea"/>
                <a:cs typeface="Arial Narrow"/>
              </a:rPr>
              <a:t>mucositis/stomatitis:</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3387" lvl="0" indent="-179079" algn="l" defTabSz="609630" rtl="0" eaLnBrk="1" fontAlgn="auto" latinLnBrk="0" hangingPunct="1">
              <a:lnSpc>
                <a:spcPct val="100000"/>
              </a:lnSpc>
              <a:spcBef>
                <a:spcPts val="793"/>
              </a:spcBef>
              <a:spcAft>
                <a:spcPts val="0"/>
              </a:spcAft>
              <a:buClr>
                <a:srgbClr val="057043"/>
              </a:buClr>
              <a:buSzTx/>
              <a:buFont typeface="Arial"/>
              <a:buChar char="•"/>
              <a:tabLst>
                <a:tab pos="187123" algn="l"/>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In</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the</a:t>
            </a:r>
            <a:r>
              <a:rPr kumimoji="0" sz="1600" b="0" i="0" u="none" strike="noStrike" kern="0" cap="none" spc="-13" normalizeH="0" baseline="0" noProof="0" dirty="0">
                <a:ln>
                  <a:noFill/>
                </a:ln>
                <a:solidFill>
                  <a:srgbClr val="002F5D"/>
                </a:solidFill>
                <a:effectLst/>
                <a:uLnTx/>
                <a:uFillTx/>
                <a:latin typeface="Arial Narrow"/>
                <a:ea typeface="+mn-ea"/>
                <a:cs typeface="Arial Narrow"/>
              </a:rPr>
              <a:t> Dato-</a:t>
            </a:r>
            <a:r>
              <a:rPr kumimoji="0" sz="1600" b="0" i="0" u="none" strike="noStrike" kern="0" cap="none" spc="0" normalizeH="0" baseline="0" noProof="0" dirty="0">
                <a:ln>
                  <a:noFill/>
                </a:ln>
                <a:solidFill>
                  <a:srgbClr val="002F5D"/>
                </a:solidFill>
                <a:effectLst/>
                <a:uLnTx/>
                <a:uFillTx/>
                <a:latin typeface="Arial Narrow"/>
                <a:ea typeface="+mn-ea"/>
                <a:cs typeface="Arial Narrow"/>
              </a:rPr>
              <a:t>DXd arm,</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events</a:t>
            </a:r>
            <a:r>
              <a:rPr kumimoji="0" sz="1600" b="0" i="0" u="none" strike="noStrike" kern="0" cap="none" spc="-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led</a:t>
            </a:r>
            <a:r>
              <a:rPr kumimoji="0" sz="1600" b="0" i="0" u="none" strike="noStrike" kern="0" cap="none" spc="-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to</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13" normalizeH="0" baseline="0" noProof="0" dirty="0">
                <a:ln>
                  <a:noFill/>
                </a:ln>
                <a:solidFill>
                  <a:srgbClr val="002F5D"/>
                </a:solidFill>
                <a:effectLst/>
                <a:uLnTx/>
                <a:uFillTx/>
                <a:latin typeface="Arial Narrow"/>
                <a:ea typeface="+mn-ea"/>
                <a:cs typeface="Arial Narrow"/>
              </a:rPr>
              <a:t>dose </a:t>
            </a:r>
            <a:r>
              <a:rPr kumimoji="0" sz="1600" b="0" i="0" u="none" strike="noStrike" kern="0" cap="none" spc="0" normalizeH="0" baseline="0" noProof="0" dirty="0">
                <a:ln>
                  <a:noFill/>
                </a:ln>
                <a:solidFill>
                  <a:srgbClr val="002F5D"/>
                </a:solidFill>
                <a:effectLst/>
                <a:uLnTx/>
                <a:uFillTx/>
                <a:latin typeface="Arial Narrow"/>
                <a:ea typeface="+mn-ea"/>
                <a:cs typeface="Arial Narrow"/>
              </a:rPr>
              <a:t>interruption,</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reduction,</a:t>
            </a:r>
            <a:r>
              <a:rPr kumimoji="0" sz="1600" b="0" i="0" u="none" strike="noStrike" kern="0" cap="none" spc="-5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and</a:t>
            </a:r>
            <a:r>
              <a:rPr kumimoji="0" sz="1600" b="0" i="0" u="none" strike="noStrike" kern="0" cap="none" spc="-50" normalizeH="0" baseline="0" noProof="0" dirty="0">
                <a:ln>
                  <a:noFill/>
                </a:ln>
                <a:solidFill>
                  <a:srgbClr val="002F5D"/>
                </a:solidFill>
                <a:effectLst/>
                <a:uLnTx/>
                <a:uFillTx/>
                <a:latin typeface="Arial Narrow"/>
                <a:ea typeface="+mn-ea"/>
                <a:cs typeface="Arial Narrow"/>
              </a:rPr>
              <a:t> </a:t>
            </a:r>
            <a:r>
              <a:rPr kumimoji="0" sz="1600" b="0" i="0" u="none" strike="noStrike" kern="0" cap="none" spc="-7" normalizeH="0" baseline="0" noProof="0" dirty="0">
                <a:ln>
                  <a:noFill/>
                </a:ln>
                <a:solidFill>
                  <a:srgbClr val="002F5D"/>
                </a:solidFill>
                <a:effectLst/>
                <a:uLnTx/>
                <a:uFillTx/>
                <a:latin typeface="Arial Narrow"/>
                <a:ea typeface="+mn-ea"/>
                <a:cs typeface="Arial Narrow"/>
              </a:rPr>
              <a:t>discontinuation</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17" normalizeH="0" baseline="0" noProof="0" dirty="0">
                <a:ln>
                  <a:noFill/>
                </a:ln>
                <a:solidFill>
                  <a:srgbClr val="002F5D"/>
                </a:solidFill>
                <a:effectLst/>
                <a:uLnTx/>
                <a:uFillTx/>
                <a:latin typeface="Arial Narrow"/>
                <a:ea typeface="+mn-ea"/>
                <a:cs typeface="Arial Narrow"/>
              </a:rPr>
              <a:t>in </a:t>
            </a:r>
            <a:r>
              <a:rPr kumimoji="0" sz="1600" b="0" i="0" u="none" strike="noStrike" kern="0" cap="none" spc="0" normalizeH="0" baseline="0" noProof="0" dirty="0">
                <a:ln>
                  <a:noFill/>
                </a:ln>
                <a:solidFill>
                  <a:srgbClr val="002F5D"/>
                </a:solidFill>
                <a:effectLst/>
                <a:uLnTx/>
                <a:uFillTx/>
                <a:latin typeface="Arial Narrow"/>
                <a:ea typeface="+mn-ea"/>
                <a:cs typeface="Arial Narrow"/>
              </a:rPr>
              <a:t>11</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(3%),</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36</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(11%),</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and</a:t>
            </a:r>
            <a:r>
              <a:rPr kumimoji="0" sz="1600" b="0" i="0" u="none" strike="noStrike" kern="0" cap="none" spc="-1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0</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patients, </a:t>
            </a:r>
            <a:r>
              <a:rPr kumimoji="0" sz="1600" b="0" i="0" u="none" strike="noStrike" kern="0" cap="none" spc="-7" normalizeH="0" baseline="0" noProof="0" dirty="0">
                <a:ln>
                  <a:noFill/>
                </a:ln>
                <a:solidFill>
                  <a:srgbClr val="002F5D"/>
                </a:solidFill>
                <a:effectLst/>
                <a:uLnTx/>
                <a:uFillTx/>
                <a:latin typeface="Arial Narrow"/>
                <a:ea typeface="+mn-ea"/>
                <a:cs typeface="Arial Narrow"/>
              </a:rPr>
              <a:t>respectively</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0" lvl="0" indent="-178656" algn="l" defTabSz="609630" rtl="0" eaLnBrk="1" fontAlgn="auto" latinLnBrk="0" hangingPunct="1">
              <a:lnSpc>
                <a:spcPct val="100000"/>
              </a:lnSpc>
              <a:spcBef>
                <a:spcPts val="800"/>
              </a:spcBef>
              <a:spcAft>
                <a:spcPts val="0"/>
              </a:spcAft>
              <a:buClr>
                <a:srgbClr val="057043"/>
              </a:buClr>
              <a:buSzTx/>
              <a:buFont typeface="Arial"/>
              <a:buChar char="•"/>
              <a:tabLst>
                <a:tab pos="187123" algn="l"/>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Grade</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≥2</a:t>
            </a:r>
            <a:r>
              <a:rPr kumimoji="0" sz="1600" b="0" i="0" u="none" strike="noStrike" kern="0" cap="none" spc="-4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events</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resolved</a:t>
            </a:r>
            <a:r>
              <a:rPr kumimoji="0" sz="1600" b="0" i="0" u="none" strike="noStrike" kern="0" cap="none" spc="-2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to</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grade</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17" normalizeH="0" baseline="0" noProof="0" dirty="0">
                <a:ln>
                  <a:noFill/>
                </a:ln>
                <a:solidFill>
                  <a:srgbClr val="002F5D"/>
                </a:solidFill>
                <a:effectLst/>
                <a:uLnTx/>
                <a:uFillTx/>
                <a:latin typeface="Arial Narrow"/>
                <a:ea typeface="+mn-ea"/>
                <a:cs typeface="Arial Narrow"/>
              </a:rPr>
              <a:t>≤1</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0" lvl="0" indent="0" algn="l" defTabSz="60963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in</a:t>
            </a:r>
            <a:r>
              <a:rPr kumimoji="0" sz="1600" b="0" i="0" u="none" strike="noStrike" kern="0" cap="none" spc="-3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103/114</a:t>
            </a:r>
            <a:r>
              <a:rPr kumimoji="0" sz="1600" b="0" i="0" u="none" strike="noStrike" kern="0" cap="none" spc="-1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patients</a:t>
            </a:r>
            <a:r>
              <a:rPr kumimoji="0" sz="1600" b="0" i="0" u="none" strike="noStrike" kern="0" cap="none" spc="-1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(90%)</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at</a:t>
            </a:r>
            <a:r>
              <a:rPr kumimoji="0" sz="1600" b="0" i="0" u="none" strike="noStrike" kern="0" cap="none" spc="-3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data</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7" normalizeH="0" baseline="0" noProof="0" dirty="0">
                <a:ln>
                  <a:noFill/>
                </a:ln>
                <a:solidFill>
                  <a:srgbClr val="002F5D"/>
                </a:solidFill>
                <a:effectLst/>
                <a:uLnTx/>
                <a:uFillTx/>
                <a:latin typeface="Arial Narrow"/>
                <a:ea typeface="+mn-ea"/>
                <a:cs typeface="Arial Narrow"/>
              </a:rPr>
              <a:t>cutoff</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0" marR="0" lvl="0" indent="0" algn="l" defTabSz="609630" rtl="0" eaLnBrk="1" fontAlgn="auto" latinLnBrk="0" hangingPunct="1">
              <a:lnSpc>
                <a:spcPct val="100000"/>
              </a:lnSpc>
              <a:spcBef>
                <a:spcPts val="1693"/>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8467" marR="0" lvl="0" indent="0" algn="l" defTabSz="609630" rtl="0" eaLnBrk="1" fontAlgn="auto" latinLnBrk="0" hangingPunct="1">
              <a:lnSpc>
                <a:spcPct val="100000"/>
              </a:lnSpc>
              <a:spcBef>
                <a:spcPts val="3"/>
              </a:spcBef>
              <a:spcAft>
                <a:spcPts val="0"/>
              </a:spcAft>
              <a:buClrTx/>
              <a:buSzTx/>
              <a:buFontTx/>
              <a:buNone/>
              <a:tabLst/>
              <a:defRPr/>
            </a:pPr>
            <a:r>
              <a:rPr kumimoji="0" sz="1600" b="1" i="0" u="none" strike="noStrike" kern="0" cap="none" spc="0" normalizeH="0" baseline="0" noProof="0" dirty="0">
                <a:ln>
                  <a:noFill/>
                </a:ln>
                <a:solidFill>
                  <a:srgbClr val="002F5D"/>
                </a:solidFill>
                <a:effectLst/>
                <a:uLnTx/>
                <a:uFillTx/>
                <a:latin typeface="Arial Narrow"/>
                <a:ea typeface="+mn-ea"/>
                <a:cs typeface="Arial Narrow"/>
              </a:rPr>
              <a:t>Treatment-related</a:t>
            </a:r>
            <a:r>
              <a:rPr kumimoji="0" sz="1600" b="1" i="0" u="none" strike="noStrike" kern="0" cap="none" spc="-60" normalizeH="0" baseline="0" noProof="0" dirty="0">
                <a:ln>
                  <a:noFill/>
                </a:ln>
                <a:solidFill>
                  <a:srgbClr val="002F5D"/>
                </a:solidFill>
                <a:effectLst/>
                <a:uLnTx/>
                <a:uFillTx/>
                <a:latin typeface="Arial Narrow"/>
                <a:ea typeface="+mn-ea"/>
                <a:cs typeface="Arial Narrow"/>
              </a:rPr>
              <a:t> </a:t>
            </a:r>
            <a:r>
              <a:rPr kumimoji="0" sz="1600" b="1" i="0" u="none" strike="noStrike" kern="0" cap="none" spc="0" normalizeH="0" baseline="0" noProof="0" dirty="0">
                <a:ln>
                  <a:noFill/>
                </a:ln>
                <a:solidFill>
                  <a:srgbClr val="002F5D"/>
                </a:solidFill>
                <a:effectLst/>
                <a:uLnTx/>
                <a:uFillTx/>
                <a:latin typeface="Arial Narrow"/>
                <a:ea typeface="+mn-ea"/>
                <a:cs typeface="Arial Narrow"/>
              </a:rPr>
              <a:t>ocular</a:t>
            </a:r>
            <a:r>
              <a:rPr kumimoji="0" sz="1600" b="1" i="0" u="none" strike="noStrike" kern="0" cap="none" spc="-43" normalizeH="0" baseline="0" noProof="0" dirty="0">
                <a:ln>
                  <a:noFill/>
                </a:ln>
                <a:solidFill>
                  <a:srgbClr val="002F5D"/>
                </a:solidFill>
                <a:effectLst/>
                <a:uLnTx/>
                <a:uFillTx/>
                <a:latin typeface="Arial Narrow"/>
                <a:ea typeface="+mn-ea"/>
                <a:cs typeface="Arial Narrow"/>
              </a:rPr>
              <a:t> </a:t>
            </a:r>
            <a:r>
              <a:rPr kumimoji="0" sz="1600" b="1" i="0" u="none" strike="noStrike" kern="0" cap="none" spc="0" normalizeH="0" baseline="0" noProof="0" dirty="0">
                <a:ln>
                  <a:noFill/>
                </a:ln>
                <a:solidFill>
                  <a:srgbClr val="002F5D"/>
                </a:solidFill>
                <a:effectLst/>
                <a:uLnTx/>
                <a:uFillTx/>
                <a:latin typeface="Arial Narrow"/>
                <a:ea typeface="+mn-ea"/>
                <a:cs typeface="Arial Narrow"/>
              </a:rPr>
              <a:t>surface</a:t>
            </a:r>
            <a:r>
              <a:rPr kumimoji="0" sz="1600" b="1" i="0" u="none" strike="noStrike" kern="0" cap="none" spc="-47" normalizeH="0" baseline="0" noProof="0" dirty="0">
                <a:ln>
                  <a:noFill/>
                </a:ln>
                <a:solidFill>
                  <a:srgbClr val="002F5D"/>
                </a:solidFill>
                <a:effectLst/>
                <a:uLnTx/>
                <a:uFillTx/>
                <a:latin typeface="Arial Narrow"/>
                <a:ea typeface="+mn-ea"/>
                <a:cs typeface="Arial Narrow"/>
              </a:rPr>
              <a:t> </a:t>
            </a:r>
            <a:r>
              <a:rPr kumimoji="0" sz="1600" b="1" i="0" u="none" strike="noStrike" kern="0" cap="none" spc="-7" normalizeH="0" baseline="0" noProof="0" dirty="0">
                <a:ln>
                  <a:noFill/>
                </a:ln>
                <a:solidFill>
                  <a:srgbClr val="002F5D"/>
                </a:solidFill>
                <a:effectLst/>
                <a:uLnTx/>
                <a:uFillTx/>
                <a:latin typeface="Arial Narrow"/>
                <a:ea typeface="+mn-ea"/>
                <a:cs typeface="Arial Narrow"/>
              </a:rPr>
              <a:t>events:</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145634" lvl="0" indent="-179079" algn="l" defTabSz="609630" rtl="0" eaLnBrk="1" fontAlgn="auto" latinLnBrk="0" hangingPunct="1">
              <a:lnSpc>
                <a:spcPct val="100000"/>
              </a:lnSpc>
              <a:spcBef>
                <a:spcPts val="790"/>
              </a:spcBef>
              <a:spcAft>
                <a:spcPts val="0"/>
              </a:spcAft>
              <a:buClr>
                <a:srgbClr val="057043"/>
              </a:buClr>
              <a:buSzTx/>
              <a:buFont typeface="Arial"/>
              <a:buChar char="•"/>
              <a:tabLst>
                <a:tab pos="187123" algn="l"/>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In</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the</a:t>
            </a:r>
            <a:r>
              <a:rPr kumimoji="0" sz="1600" b="0" i="0" u="none" strike="noStrike" kern="0" cap="none" spc="-13" normalizeH="0" baseline="0" noProof="0" dirty="0">
                <a:ln>
                  <a:noFill/>
                </a:ln>
                <a:solidFill>
                  <a:srgbClr val="002F5D"/>
                </a:solidFill>
                <a:effectLst/>
                <a:uLnTx/>
                <a:uFillTx/>
                <a:latin typeface="Arial Narrow"/>
                <a:ea typeface="+mn-ea"/>
                <a:cs typeface="Arial Narrow"/>
              </a:rPr>
              <a:t> Dato-</a:t>
            </a:r>
            <a:r>
              <a:rPr kumimoji="0" sz="1600" b="0" i="0" u="none" strike="noStrike" kern="0" cap="none" spc="0" normalizeH="0" baseline="0" noProof="0" dirty="0">
                <a:ln>
                  <a:noFill/>
                </a:ln>
                <a:solidFill>
                  <a:srgbClr val="002F5D"/>
                </a:solidFill>
                <a:effectLst/>
                <a:uLnTx/>
                <a:uFillTx/>
                <a:latin typeface="Arial Narrow"/>
                <a:ea typeface="+mn-ea"/>
                <a:cs typeface="Arial Narrow"/>
              </a:rPr>
              <a:t>DXd arm,</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events</a:t>
            </a:r>
            <a:r>
              <a:rPr kumimoji="0" sz="1600" b="0" i="0" u="none" strike="noStrike" kern="0" cap="none" spc="-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led</a:t>
            </a:r>
            <a:r>
              <a:rPr kumimoji="0" sz="1600" b="0" i="0" u="none" strike="noStrike" kern="0" cap="none" spc="-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to</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13" normalizeH="0" baseline="0" noProof="0" dirty="0">
                <a:ln>
                  <a:noFill/>
                </a:ln>
                <a:solidFill>
                  <a:srgbClr val="002F5D"/>
                </a:solidFill>
                <a:effectLst/>
                <a:uLnTx/>
                <a:uFillTx/>
                <a:latin typeface="Arial Narrow"/>
                <a:ea typeface="+mn-ea"/>
                <a:cs typeface="Arial Narrow"/>
              </a:rPr>
              <a:t>dose </a:t>
            </a:r>
            <a:r>
              <a:rPr kumimoji="0" sz="1600" b="0" i="0" u="none" strike="noStrike" kern="0" cap="none" spc="0" normalizeH="0" baseline="0" noProof="0" dirty="0">
                <a:ln>
                  <a:noFill/>
                </a:ln>
                <a:solidFill>
                  <a:srgbClr val="002F5D"/>
                </a:solidFill>
                <a:effectLst/>
                <a:uLnTx/>
                <a:uFillTx/>
                <a:latin typeface="Arial Narrow"/>
                <a:ea typeface="+mn-ea"/>
                <a:cs typeface="Arial Narrow"/>
              </a:rPr>
              <a:t>interruption,</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reduction,</a:t>
            </a:r>
            <a:r>
              <a:rPr kumimoji="0" sz="1600" b="0" i="0" u="none" strike="noStrike" kern="0" cap="none" spc="-5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and</a:t>
            </a:r>
            <a:r>
              <a:rPr kumimoji="0" sz="1600" b="0" i="0" u="none" strike="noStrike" kern="0" cap="none" spc="-50" normalizeH="0" baseline="0" noProof="0" dirty="0">
                <a:ln>
                  <a:noFill/>
                </a:ln>
                <a:solidFill>
                  <a:srgbClr val="002F5D"/>
                </a:solidFill>
                <a:effectLst/>
                <a:uLnTx/>
                <a:uFillTx/>
                <a:latin typeface="Arial Narrow"/>
                <a:ea typeface="+mn-ea"/>
                <a:cs typeface="Arial Narrow"/>
              </a:rPr>
              <a:t> </a:t>
            </a:r>
            <a:r>
              <a:rPr kumimoji="0" sz="1600" b="0" i="0" u="none" strike="noStrike" kern="0" cap="none" spc="-7" normalizeH="0" baseline="0" noProof="0" dirty="0">
                <a:ln>
                  <a:noFill/>
                </a:ln>
                <a:solidFill>
                  <a:srgbClr val="002F5D"/>
                </a:solidFill>
                <a:effectLst/>
                <a:uLnTx/>
                <a:uFillTx/>
                <a:latin typeface="Arial Narrow"/>
                <a:ea typeface="+mn-ea"/>
                <a:cs typeface="Arial Narrow"/>
              </a:rPr>
              <a:t>discontinuation</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17" normalizeH="0" baseline="0" noProof="0" dirty="0">
                <a:ln>
                  <a:noFill/>
                </a:ln>
                <a:solidFill>
                  <a:srgbClr val="002F5D"/>
                </a:solidFill>
                <a:effectLst/>
                <a:uLnTx/>
                <a:uFillTx/>
                <a:latin typeface="Arial Narrow"/>
                <a:ea typeface="+mn-ea"/>
                <a:cs typeface="Arial Narrow"/>
              </a:rPr>
              <a:t>in </a:t>
            </a:r>
            <a:r>
              <a:rPr kumimoji="0" sz="1600" b="0" i="0" u="none" strike="noStrike" kern="0" cap="none" spc="0" normalizeH="0" baseline="0" noProof="0" dirty="0">
                <a:ln>
                  <a:noFill/>
                </a:ln>
                <a:solidFill>
                  <a:srgbClr val="002F5D"/>
                </a:solidFill>
                <a:effectLst/>
                <a:uLnTx/>
                <a:uFillTx/>
                <a:latin typeface="Arial Narrow"/>
                <a:ea typeface="+mn-ea"/>
                <a:cs typeface="Arial Narrow"/>
              </a:rPr>
              <a:t>18</a:t>
            </a:r>
            <a:r>
              <a:rPr kumimoji="0" sz="1600" b="0" i="0" u="none" strike="noStrike" kern="0" cap="none" spc="-1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(6%),</a:t>
            </a:r>
            <a:r>
              <a:rPr kumimoji="0" sz="1600" b="0" i="0" u="none" strike="noStrike" kern="0" cap="none" spc="-1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14</a:t>
            </a:r>
            <a:r>
              <a:rPr kumimoji="0" sz="1600" b="0" i="0" u="none" strike="noStrike" kern="0" cap="none" spc="-1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(4%),</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and</a:t>
            </a:r>
            <a:r>
              <a:rPr kumimoji="0" sz="1600" b="0" i="0" u="none" strike="noStrike" kern="0" cap="none" spc="-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3</a:t>
            </a:r>
            <a:r>
              <a:rPr kumimoji="0" sz="1600" b="0" i="0" u="none" strike="noStrike" kern="0" cap="none" spc="-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(&lt;1%)</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7" normalizeH="0" baseline="0" noProof="0" dirty="0">
                <a:ln>
                  <a:noFill/>
                </a:ln>
                <a:solidFill>
                  <a:srgbClr val="002F5D"/>
                </a:solidFill>
                <a:effectLst/>
                <a:uLnTx/>
                <a:uFillTx/>
                <a:latin typeface="Arial Narrow"/>
                <a:ea typeface="+mn-ea"/>
                <a:cs typeface="Arial Narrow"/>
              </a:rPr>
              <a:t>patients, respectively</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0" lvl="0" indent="-178656" algn="l" defTabSz="609630" rtl="0" eaLnBrk="1" fontAlgn="auto" latinLnBrk="0" hangingPunct="1">
              <a:lnSpc>
                <a:spcPct val="100000"/>
              </a:lnSpc>
              <a:spcBef>
                <a:spcPts val="803"/>
              </a:spcBef>
              <a:spcAft>
                <a:spcPts val="0"/>
              </a:spcAft>
              <a:buClr>
                <a:srgbClr val="057043"/>
              </a:buClr>
              <a:buSzTx/>
              <a:buFont typeface="Arial"/>
              <a:buChar char="•"/>
              <a:tabLst>
                <a:tab pos="187123" algn="l"/>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Grade</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≥2</a:t>
            </a:r>
            <a:r>
              <a:rPr kumimoji="0" sz="1600" b="0" i="0" u="none" strike="noStrike" kern="0" cap="none" spc="-4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events</a:t>
            </a:r>
            <a:r>
              <a:rPr kumimoji="0" sz="1600" b="0" i="0" u="none" strike="noStrike" kern="0" cap="none" spc="-2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resolved</a:t>
            </a:r>
            <a:r>
              <a:rPr kumimoji="0" sz="1600" b="0" i="0" u="none" strike="noStrike" kern="0" cap="none" spc="-2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to</a:t>
            </a:r>
            <a:r>
              <a:rPr kumimoji="0" sz="1600" b="0" i="0" u="none" strike="noStrike" kern="0" cap="none" spc="-40"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grade</a:t>
            </a:r>
            <a:r>
              <a:rPr kumimoji="0" sz="1600" b="0" i="0" u="none" strike="noStrike" kern="0" cap="none" spc="-30" normalizeH="0" baseline="0" noProof="0" dirty="0">
                <a:ln>
                  <a:noFill/>
                </a:ln>
                <a:solidFill>
                  <a:srgbClr val="002F5D"/>
                </a:solidFill>
                <a:effectLst/>
                <a:uLnTx/>
                <a:uFillTx/>
                <a:latin typeface="Arial Narrow"/>
                <a:ea typeface="+mn-ea"/>
                <a:cs typeface="Arial Narrow"/>
              </a:rPr>
              <a:t> </a:t>
            </a:r>
            <a:r>
              <a:rPr kumimoji="0" sz="1600" b="0" i="0" u="none" strike="noStrike" kern="0" cap="none" spc="-17" normalizeH="0" baseline="0" noProof="0" dirty="0">
                <a:ln>
                  <a:noFill/>
                </a:ln>
                <a:solidFill>
                  <a:srgbClr val="002F5D"/>
                </a:solidFill>
                <a:effectLst/>
                <a:uLnTx/>
                <a:uFillTx/>
                <a:latin typeface="Arial Narrow"/>
                <a:ea typeface="+mn-ea"/>
                <a:cs typeface="Arial Narrow"/>
              </a:rPr>
              <a:t>≤1</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a:p>
            <a:pPr marL="187123" marR="0" lvl="0" indent="0" algn="l" defTabSz="609630" rtl="0" eaLnBrk="1" fontAlgn="auto" latinLnBrk="0" hangingPunct="1">
              <a:lnSpc>
                <a:spcPct val="100000"/>
              </a:lnSpc>
              <a:spcBef>
                <a:spcPts val="0"/>
              </a:spcBef>
              <a:spcAft>
                <a:spcPts val="0"/>
              </a:spcAft>
              <a:buClrTx/>
              <a:buSzTx/>
              <a:buFontTx/>
              <a:buNone/>
              <a:tabLst/>
              <a:defRPr/>
            </a:pPr>
            <a:r>
              <a:rPr kumimoji="0" sz="1600" b="0" i="0" u="none" strike="noStrike" kern="0" cap="none" spc="0" normalizeH="0" baseline="0" noProof="0" dirty="0">
                <a:ln>
                  <a:noFill/>
                </a:ln>
                <a:solidFill>
                  <a:srgbClr val="002F5D"/>
                </a:solidFill>
                <a:effectLst/>
                <a:uLnTx/>
                <a:uFillTx/>
                <a:latin typeface="Arial Narrow"/>
                <a:ea typeface="+mn-ea"/>
                <a:cs typeface="Arial Narrow"/>
              </a:rPr>
              <a:t>in</a:t>
            </a:r>
            <a:r>
              <a:rPr kumimoji="0" sz="1600" b="0" i="0" u="none" strike="noStrike" kern="0" cap="none" spc="-3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49/73</a:t>
            </a:r>
            <a:r>
              <a:rPr kumimoji="0" sz="1600" b="0" i="0" u="none" strike="noStrike" kern="0" cap="none" spc="-2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patients</a:t>
            </a:r>
            <a:r>
              <a:rPr kumimoji="0" sz="1600" b="0" i="0" u="none" strike="noStrike" kern="0" cap="none" spc="-1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(67%)</a:t>
            </a:r>
            <a:r>
              <a:rPr kumimoji="0" sz="1600" b="0" i="0" u="none" strike="noStrike" kern="0" cap="none" spc="-33"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at</a:t>
            </a:r>
            <a:r>
              <a:rPr kumimoji="0" sz="1600" b="0" i="0" u="none" strike="noStrike" kern="0" cap="none" spc="-37" normalizeH="0" baseline="0" noProof="0" dirty="0">
                <a:ln>
                  <a:noFill/>
                </a:ln>
                <a:solidFill>
                  <a:srgbClr val="002F5D"/>
                </a:solidFill>
                <a:effectLst/>
                <a:uLnTx/>
                <a:uFillTx/>
                <a:latin typeface="Arial Narrow"/>
                <a:ea typeface="+mn-ea"/>
                <a:cs typeface="Arial Narrow"/>
              </a:rPr>
              <a:t> </a:t>
            </a:r>
            <a:r>
              <a:rPr kumimoji="0" sz="1600" b="0" i="0" u="none" strike="noStrike" kern="0" cap="none" spc="0" normalizeH="0" baseline="0" noProof="0" dirty="0">
                <a:ln>
                  <a:noFill/>
                </a:ln>
                <a:solidFill>
                  <a:srgbClr val="002F5D"/>
                </a:solidFill>
                <a:effectLst/>
                <a:uLnTx/>
                <a:uFillTx/>
                <a:latin typeface="Arial Narrow"/>
                <a:ea typeface="+mn-ea"/>
                <a:cs typeface="Arial Narrow"/>
              </a:rPr>
              <a:t>data</a:t>
            </a:r>
            <a:r>
              <a:rPr kumimoji="0" sz="1600" b="0" i="0" u="none" strike="noStrike" kern="0" cap="none" spc="-20" normalizeH="0" baseline="0" noProof="0" dirty="0">
                <a:ln>
                  <a:noFill/>
                </a:ln>
                <a:solidFill>
                  <a:srgbClr val="002F5D"/>
                </a:solidFill>
                <a:effectLst/>
                <a:uLnTx/>
                <a:uFillTx/>
                <a:latin typeface="Arial Narrow"/>
                <a:ea typeface="+mn-ea"/>
                <a:cs typeface="Arial Narrow"/>
              </a:rPr>
              <a:t> </a:t>
            </a:r>
            <a:r>
              <a:rPr kumimoji="0" sz="1600" b="0" i="0" u="none" strike="noStrike" kern="0" cap="none" spc="-7" normalizeH="0" baseline="0" noProof="0" dirty="0">
                <a:ln>
                  <a:noFill/>
                </a:ln>
                <a:solidFill>
                  <a:srgbClr val="002F5D"/>
                </a:solidFill>
                <a:effectLst/>
                <a:uLnTx/>
                <a:uFillTx/>
                <a:latin typeface="Arial Narrow"/>
                <a:ea typeface="+mn-ea"/>
                <a:cs typeface="Arial Narrow"/>
              </a:rPr>
              <a:t>cutoff</a:t>
            </a:r>
            <a:endParaRPr kumimoji="0" sz="1600" b="0" i="0" u="none" strike="noStrike" kern="0" cap="none" spc="0" normalizeH="0" baseline="0" noProof="0">
              <a:ln>
                <a:noFill/>
              </a:ln>
              <a:solidFill>
                <a:sysClr val="windowText" lastClr="000000"/>
              </a:solidFill>
              <a:effectLst/>
              <a:uLnTx/>
              <a:uFillTx/>
              <a:latin typeface="Arial Narrow"/>
              <a:ea typeface="+mn-ea"/>
              <a:cs typeface="Arial Narrow"/>
            </a:endParaRPr>
          </a:p>
        </p:txBody>
      </p:sp>
      <p:graphicFrame>
        <p:nvGraphicFramePr>
          <p:cNvPr id="5" name="object 5"/>
          <p:cNvGraphicFramePr>
            <a:graphicFrameLocks noGrp="1"/>
          </p:cNvGraphicFramePr>
          <p:nvPr/>
        </p:nvGraphicFramePr>
        <p:xfrm>
          <a:off x="670984" y="1219115"/>
          <a:ext cx="6990503" cy="4473363"/>
        </p:xfrm>
        <a:graphic>
          <a:graphicData uri="http://schemas.openxmlformats.org/drawingml/2006/table">
            <a:tbl>
              <a:tblPr firstRow="1" bandRow="1">
                <a:tableStyleId>{2D5ABB26-0587-4C30-8999-92F81FD0307C}</a:tableStyleId>
              </a:tblPr>
              <a:tblGrid>
                <a:gridCol w="2204297">
                  <a:extLst>
                    <a:ext uri="{9D8B030D-6E8A-4147-A177-3AD203B41FA5}">
                      <a16:colId xmlns:a16="http://schemas.microsoft.com/office/drawing/2014/main" val="20000"/>
                    </a:ext>
                  </a:extLst>
                </a:gridCol>
                <a:gridCol w="767926">
                  <a:extLst>
                    <a:ext uri="{9D8B030D-6E8A-4147-A177-3AD203B41FA5}">
                      <a16:colId xmlns:a16="http://schemas.microsoft.com/office/drawing/2014/main" val="20001"/>
                    </a:ext>
                  </a:extLst>
                </a:gridCol>
                <a:gridCol w="762846">
                  <a:extLst>
                    <a:ext uri="{9D8B030D-6E8A-4147-A177-3AD203B41FA5}">
                      <a16:colId xmlns:a16="http://schemas.microsoft.com/office/drawing/2014/main" val="20002"/>
                    </a:ext>
                  </a:extLst>
                </a:gridCol>
                <a:gridCol w="862330">
                  <a:extLst>
                    <a:ext uri="{9D8B030D-6E8A-4147-A177-3AD203B41FA5}">
                      <a16:colId xmlns:a16="http://schemas.microsoft.com/office/drawing/2014/main" val="20003"/>
                    </a:ext>
                  </a:extLst>
                </a:gridCol>
                <a:gridCol w="767927">
                  <a:extLst>
                    <a:ext uri="{9D8B030D-6E8A-4147-A177-3AD203B41FA5}">
                      <a16:colId xmlns:a16="http://schemas.microsoft.com/office/drawing/2014/main" val="20004"/>
                    </a:ext>
                  </a:extLst>
                </a:gridCol>
                <a:gridCol w="762847">
                  <a:extLst>
                    <a:ext uri="{9D8B030D-6E8A-4147-A177-3AD203B41FA5}">
                      <a16:colId xmlns:a16="http://schemas.microsoft.com/office/drawing/2014/main" val="20005"/>
                    </a:ext>
                  </a:extLst>
                </a:gridCol>
                <a:gridCol w="862330">
                  <a:extLst>
                    <a:ext uri="{9D8B030D-6E8A-4147-A177-3AD203B41FA5}">
                      <a16:colId xmlns:a16="http://schemas.microsoft.com/office/drawing/2014/main" val="20006"/>
                    </a:ext>
                  </a:extLst>
                </a:gridCol>
              </a:tblGrid>
              <a:tr h="530013">
                <a:tc rowSpan="2">
                  <a:txBody>
                    <a:bodyPr/>
                    <a:lstStyle/>
                    <a:p>
                      <a:pPr marL="90805">
                        <a:lnSpc>
                          <a:spcPct val="100000"/>
                        </a:lnSpc>
                        <a:spcBef>
                          <a:spcPts val="2590"/>
                        </a:spcBef>
                      </a:pPr>
                      <a:r>
                        <a:rPr sz="1600" b="1" dirty="0">
                          <a:solidFill>
                            <a:srgbClr val="002F5D"/>
                          </a:solidFill>
                          <a:latin typeface="Arial Narrow"/>
                          <a:cs typeface="Arial Narrow"/>
                        </a:rPr>
                        <a:t>AESI</a:t>
                      </a:r>
                      <a:r>
                        <a:rPr sz="1600" b="1" spc="-45" dirty="0">
                          <a:solidFill>
                            <a:srgbClr val="002F5D"/>
                          </a:solidFill>
                          <a:latin typeface="Arial Narrow"/>
                          <a:cs typeface="Arial Narrow"/>
                        </a:rPr>
                        <a:t> </a:t>
                      </a:r>
                      <a:r>
                        <a:rPr sz="1600" b="1" spc="-20" dirty="0">
                          <a:solidFill>
                            <a:srgbClr val="002F5D"/>
                          </a:solidFill>
                          <a:latin typeface="Arial Narrow"/>
                          <a:cs typeface="Arial Narrow"/>
                        </a:rPr>
                        <a:t>category,</a:t>
                      </a:r>
                      <a:r>
                        <a:rPr sz="1600" b="1" spc="-40" dirty="0">
                          <a:solidFill>
                            <a:srgbClr val="002F5D"/>
                          </a:solidFill>
                          <a:latin typeface="Arial Narrow"/>
                          <a:cs typeface="Arial Narrow"/>
                        </a:rPr>
                        <a:t> </a:t>
                      </a:r>
                      <a:r>
                        <a:rPr sz="1600" b="1" dirty="0">
                          <a:solidFill>
                            <a:srgbClr val="002F5D"/>
                          </a:solidFill>
                          <a:latin typeface="Arial Narrow"/>
                          <a:cs typeface="Arial Narrow"/>
                        </a:rPr>
                        <a:t>n</a:t>
                      </a:r>
                      <a:r>
                        <a:rPr sz="1600" b="1" spc="-50" dirty="0">
                          <a:solidFill>
                            <a:srgbClr val="002F5D"/>
                          </a:solidFill>
                          <a:latin typeface="Arial Narrow"/>
                          <a:cs typeface="Arial Narrow"/>
                        </a:rPr>
                        <a:t> </a:t>
                      </a:r>
                      <a:r>
                        <a:rPr sz="1600" b="1" spc="-25" dirty="0">
                          <a:solidFill>
                            <a:srgbClr val="002F5D"/>
                          </a:solidFill>
                          <a:latin typeface="Arial Narrow"/>
                          <a:cs typeface="Arial Narrow"/>
                        </a:rPr>
                        <a:t>(%)</a:t>
                      </a:r>
                      <a:endParaRPr sz="1600">
                        <a:latin typeface="Arial Narrow"/>
                        <a:cs typeface="Arial Narrow"/>
                      </a:endParaRPr>
                    </a:p>
                    <a:p>
                      <a:pPr marL="370205">
                        <a:lnSpc>
                          <a:spcPct val="100000"/>
                        </a:lnSpc>
                        <a:spcBef>
                          <a:spcPts val="590"/>
                        </a:spcBef>
                      </a:pPr>
                      <a:r>
                        <a:rPr sz="1600" dirty="0">
                          <a:solidFill>
                            <a:srgbClr val="002F5D"/>
                          </a:solidFill>
                          <a:latin typeface="Arial Narrow"/>
                          <a:cs typeface="Arial Narrow"/>
                        </a:rPr>
                        <a:t>Preferred</a:t>
                      </a:r>
                      <a:r>
                        <a:rPr sz="1600" spc="-20" dirty="0">
                          <a:solidFill>
                            <a:srgbClr val="002F5D"/>
                          </a:solidFill>
                          <a:latin typeface="Arial Narrow"/>
                          <a:cs typeface="Arial Narrow"/>
                        </a:rPr>
                        <a:t> </a:t>
                      </a:r>
                      <a:r>
                        <a:rPr sz="1600" spc="-10" dirty="0">
                          <a:solidFill>
                            <a:srgbClr val="002F5D"/>
                          </a:solidFill>
                          <a:latin typeface="Arial Narrow"/>
                          <a:cs typeface="Arial Narrow"/>
                        </a:rPr>
                        <a:t>term*</a:t>
                      </a:r>
                      <a:endParaRPr sz="1600">
                        <a:latin typeface="Arial Narrow"/>
                        <a:cs typeface="Arial Narrow"/>
                      </a:endParaRPr>
                    </a:p>
                  </a:txBody>
                  <a:tcPr marL="0" marR="0" marT="219287" marB="0">
                    <a:lnT w="12700">
                      <a:solidFill>
                        <a:srgbClr val="000000"/>
                      </a:solidFill>
                      <a:prstDash val="solid"/>
                    </a:lnT>
                    <a:lnB w="12700">
                      <a:solidFill>
                        <a:srgbClr val="000000"/>
                      </a:solidFill>
                      <a:prstDash val="solid"/>
                    </a:lnB>
                  </a:tcPr>
                </a:tc>
                <a:tc gridSpan="3">
                  <a:txBody>
                    <a:bodyPr/>
                    <a:lstStyle/>
                    <a:p>
                      <a:pPr marL="748665">
                        <a:lnSpc>
                          <a:spcPct val="100000"/>
                        </a:lnSpc>
                        <a:spcBef>
                          <a:spcPts val="1645"/>
                        </a:spcBef>
                      </a:pPr>
                      <a:r>
                        <a:rPr sz="1600" b="1" spc="-10" dirty="0">
                          <a:solidFill>
                            <a:srgbClr val="FFFFFF"/>
                          </a:solidFill>
                          <a:latin typeface="Arial Narrow"/>
                          <a:cs typeface="Arial Narrow"/>
                        </a:rPr>
                        <a:t>Dato-</a:t>
                      </a:r>
                      <a:r>
                        <a:rPr sz="1600" b="1" dirty="0">
                          <a:solidFill>
                            <a:srgbClr val="FFFFFF"/>
                          </a:solidFill>
                          <a:latin typeface="Arial Narrow"/>
                          <a:cs typeface="Arial Narrow"/>
                        </a:rPr>
                        <a:t>DXd</a:t>
                      </a:r>
                      <a:r>
                        <a:rPr sz="1600" b="1" spc="-30" dirty="0">
                          <a:solidFill>
                            <a:srgbClr val="FFFFFF"/>
                          </a:solidFill>
                          <a:latin typeface="Arial Narrow"/>
                          <a:cs typeface="Arial Narrow"/>
                        </a:rPr>
                        <a:t> </a:t>
                      </a:r>
                      <a:r>
                        <a:rPr sz="1600" b="1" spc="-10" dirty="0">
                          <a:solidFill>
                            <a:srgbClr val="FFFFFF"/>
                          </a:solidFill>
                          <a:latin typeface="Arial Narrow"/>
                          <a:cs typeface="Arial Narrow"/>
                        </a:rPr>
                        <a:t>(n=319)</a:t>
                      </a:r>
                      <a:endParaRPr sz="1600">
                        <a:latin typeface="Arial Narrow"/>
                        <a:cs typeface="Arial Narrow"/>
                      </a:endParaRPr>
                    </a:p>
                  </a:txBody>
                  <a:tcPr marL="0" marR="0" marT="139277" marB="0">
                    <a:lnT w="12700">
                      <a:solidFill>
                        <a:srgbClr val="000000"/>
                      </a:solidFill>
                      <a:prstDash val="solid"/>
                    </a:lnT>
                    <a:lnB w="12700">
                      <a:solidFill>
                        <a:srgbClr val="000000"/>
                      </a:solidFill>
                      <a:prstDash val="solid"/>
                    </a:lnB>
                    <a:solidFill>
                      <a:srgbClr val="125AA1"/>
                    </a:solidFill>
                  </a:tcPr>
                </a:tc>
                <a:tc hMerge="1">
                  <a:txBody>
                    <a:bodyPr/>
                    <a:lstStyle/>
                    <a:p>
                      <a:endParaRPr/>
                    </a:p>
                  </a:txBody>
                  <a:tcPr marL="0" marR="0" marT="0" marB="0"/>
                </a:tc>
                <a:tc hMerge="1">
                  <a:txBody>
                    <a:bodyPr/>
                    <a:lstStyle/>
                    <a:p>
                      <a:endParaRPr/>
                    </a:p>
                  </a:txBody>
                  <a:tcPr marL="0" marR="0" marT="0" marB="0"/>
                </a:tc>
                <a:tc gridSpan="3">
                  <a:txBody>
                    <a:bodyPr/>
                    <a:lstStyle/>
                    <a:p>
                      <a:pPr marL="1102360">
                        <a:lnSpc>
                          <a:spcPct val="100000"/>
                        </a:lnSpc>
                        <a:spcBef>
                          <a:spcPts val="1645"/>
                        </a:spcBef>
                      </a:pPr>
                      <a:r>
                        <a:rPr sz="1600" b="1" dirty="0">
                          <a:solidFill>
                            <a:srgbClr val="FFFFFF"/>
                          </a:solidFill>
                          <a:latin typeface="Arial Narrow"/>
                          <a:cs typeface="Arial Narrow"/>
                        </a:rPr>
                        <a:t>ICC</a:t>
                      </a:r>
                      <a:r>
                        <a:rPr sz="1600" b="1" spc="-25" dirty="0">
                          <a:solidFill>
                            <a:srgbClr val="FFFFFF"/>
                          </a:solidFill>
                          <a:latin typeface="Arial Narrow"/>
                          <a:cs typeface="Arial Narrow"/>
                        </a:rPr>
                        <a:t> </a:t>
                      </a:r>
                      <a:r>
                        <a:rPr sz="1600" b="1" spc="-10" dirty="0">
                          <a:solidFill>
                            <a:srgbClr val="FFFFFF"/>
                          </a:solidFill>
                          <a:latin typeface="Arial Narrow"/>
                          <a:cs typeface="Arial Narrow"/>
                        </a:rPr>
                        <a:t>(n=309)</a:t>
                      </a:r>
                      <a:endParaRPr sz="1600">
                        <a:latin typeface="Arial Narrow"/>
                        <a:cs typeface="Arial Narrow"/>
                      </a:endParaRPr>
                    </a:p>
                  </a:txBody>
                  <a:tcPr marL="0" marR="0" marT="139277" marB="0">
                    <a:lnT w="12700">
                      <a:solidFill>
                        <a:srgbClr val="000000"/>
                      </a:solidFill>
                      <a:prstDash val="solid"/>
                    </a:lnT>
                    <a:lnB w="12700">
                      <a:solidFill>
                        <a:srgbClr val="000000"/>
                      </a:solidFill>
                      <a:prstDash val="solid"/>
                    </a:lnB>
                    <a:solidFill>
                      <a:srgbClr val="71AC3B"/>
                    </a:solidFill>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54237">
                <a:tc vMerge="1">
                  <a:txBody>
                    <a:bodyPr/>
                    <a:lstStyle/>
                    <a:p>
                      <a:endParaRPr/>
                    </a:p>
                  </a:txBody>
                  <a:tcPr marL="0" marR="0" marT="328930" marB="0">
                    <a:lnT w="12700">
                      <a:solidFill>
                        <a:srgbClr val="000000"/>
                      </a:solidFill>
                      <a:prstDash val="solid"/>
                    </a:lnT>
                    <a:lnB w="12700">
                      <a:solidFill>
                        <a:srgbClr val="000000"/>
                      </a:solidFill>
                      <a:prstDash val="solid"/>
                    </a:lnB>
                  </a:tcPr>
                </a:tc>
                <a:tc>
                  <a:txBody>
                    <a:bodyPr/>
                    <a:lstStyle/>
                    <a:p>
                      <a:pPr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50" dirty="0">
                          <a:solidFill>
                            <a:srgbClr val="FFFFFF"/>
                          </a:solidFill>
                          <a:latin typeface="Arial Narrow"/>
                          <a:cs typeface="Arial Narrow"/>
                        </a:rPr>
                        <a:t>1</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125AA1"/>
                    </a:solidFill>
                  </a:tcPr>
                </a:tc>
                <a:tc>
                  <a:txBody>
                    <a:bodyPr/>
                    <a:lstStyle/>
                    <a:p>
                      <a:pPr marL="7620"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50" dirty="0">
                          <a:solidFill>
                            <a:srgbClr val="FFFFFF"/>
                          </a:solidFill>
                          <a:latin typeface="Arial Narrow"/>
                          <a:cs typeface="Arial Narrow"/>
                        </a:rPr>
                        <a:t>2</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125AA1"/>
                    </a:solidFill>
                  </a:tcPr>
                </a:tc>
                <a:tc>
                  <a:txBody>
                    <a:bodyPr/>
                    <a:lstStyle/>
                    <a:p>
                      <a:pPr marL="9525"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25" dirty="0">
                          <a:solidFill>
                            <a:srgbClr val="FFFFFF"/>
                          </a:solidFill>
                          <a:latin typeface="Arial Narrow"/>
                          <a:cs typeface="Arial Narrow"/>
                        </a:rPr>
                        <a:t>≥3</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125AA1"/>
                    </a:solidFill>
                  </a:tcPr>
                </a:tc>
                <a:tc>
                  <a:txBody>
                    <a:bodyPr/>
                    <a:lstStyle/>
                    <a:p>
                      <a:pPr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50" dirty="0">
                          <a:solidFill>
                            <a:srgbClr val="FFFFFF"/>
                          </a:solidFill>
                          <a:latin typeface="Arial Narrow"/>
                          <a:cs typeface="Arial Narrow"/>
                        </a:rPr>
                        <a:t>1</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71AC3B"/>
                    </a:solidFill>
                  </a:tcPr>
                </a:tc>
                <a:tc>
                  <a:txBody>
                    <a:bodyPr/>
                    <a:lstStyle/>
                    <a:p>
                      <a:pPr marL="7620"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50" dirty="0">
                          <a:solidFill>
                            <a:srgbClr val="FFFFFF"/>
                          </a:solidFill>
                          <a:latin typeface="Arial Narrow"/>
                          <a:cs typeface="Arial Narrow"/>
                        </a:rPr>
                        <a:t>2</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71AC3B"/>
                    </a:solidFill>
                  </a:tcPr>
                </a:tc>
                <a:tc>
                  <a:txBody>
                    <a:bodyPr/>
                    <a:lstStyle/>
                    <a:p>
                      <a:pPr marL="9525" algn="ctr">
                        <a:lnSpc>
                          <a:spcPct val="100000"/>
                        </a:lnSpc>
                        <a:spcBef>
                          <a:spcPts val="1180"/>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25" dirty="0">
                          <a:solidFill>
                            <a:srgbClr val="FFFFFF"/>
                          </a:solidFill>
                          <a:latin typeface="Arial Narrow"/>
                          <a:cs typeface="Arial Narrow"/>
                        </a:rPr>
                        <a:t>≥3</a:t>
                      </a:r>
                      <a:endParaRPr sz="1600">
                        <a:latin typeface="Arial Narrow"/>
                        <a:cs typeface="Arial Narrow"/>
                      </a:endParaRPr>
                    </a:p>
                  </a:txBody>
                  <a:tcPr marL="0" marR="0" marT="99907" marB="0">
                    <a:lnT w="12700">
                      <a:solidFill>
                        <a:srgbClr val="000000"/>
                      </a:solidFill>
                      <a:prstDash val="solid"/>
                    </a:lnT>
                    <a:lnB w="12700">
                      <a:solidFill>
                        <a:srgbClr val="000000"/>
                      </a:solidFill>
                      <a:prstDash val="solid"/>
                    </a:lnB>
                    <a:solidFill>
                      <a:srgbClr val="71AC3B"/>
                    </a:solidFill>
                  </a:tcPr>
                </a:tc>
                <a:extLst>
                  <a:ext uri="{0D108BD9-81ED-4DB2-BD59-A6C34878D82A}">
                    <a16:rowId xmlns:a16="http://schemas.microsoft.com/office/drawing/2014/main" val="10001"/>
                  </a:ext>
                </a:extLst>
              </a:tr>
              <a:tr h="452967">
                <a:tc>
                  <a:txBody>
                    <a:bodyPr/>
                    <a:lstStyle/>
                    <a:p>
                      <a:pPr marL="90805">
                        <a:lnSpc>
                          <a:spcPct val="100000"/>
                        </a:lnSpc>
                        <a:spcBef>
                          <a:spcPts val="1165"/>
                        </a:spcBef>
                      </a:pPr>
                      <a:r>
                        <a:rPr sz="1600" b="1" dirty="0">
                          <a:solidFill>
                            <a:srgbClr val="002F5D"/>
                          </a:solidFill>
                          <a:latin typeface="Arial Narrow"/>
                          <a:cs typeface="Arial Narrow"/>
                        </a:rPr>
                        <a:t>Oral</a:t>
                      </a:r>
                      <a:r>
                        <a:rPr sz="1600" b="1" spc="-40" dirty="0">
                          <a:solidFill>
                            <a:srgbClr val="002F5D"/>
                          </a:solidFill>
                          <a:latin typeface="Arial Narrow"/>
                          <a:cs typeface="Arial Narrow"/>
                        </a:rPr>
                        <a:t> </a:t>
                      </a:r>
                      <a:r>
                        <a:rPr sz="1600" b="1" spc="-10" dirty="0">
                          <a:solidFill>
                            <a:srgbClr val="002F5D"/>
                          </a:solidFill>
                          <a:latin typeface="Arial Narrow"/>
                          <a:cs typeface="Arial Narrow"/>
                        </a:rPr>
                        <a:t>mucositis/stomatitis</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98637" marB="0">
                    <a:lnT w="12700">
                      <a:solidFill>
                        <a:srgbClr val="000000"/>
                      </a:solidFill>
                      <a:prstDash val="solid"/>
                    </a:lnT>
                    <a:solidFill>
                      <a:srgbClr val="DBDBDB"/>
                    </a:solidFill>
                  </a:tcPr>
                </a:tc>
                <a:tc>
                  <a:txBody>
                    <a:bodyPr/>
                    <a:lstStyle/>
                    <a:p>
                      <a:pPr algn="ctr">
                        <a:lnSpc>
                          <a:spcPct val="100000"/>
                        </a:lnSpc>
                        <a:spcBef>
                          <a:spcPts val="1180"/>
                        </a:spcBef>
                      </a:pPr>
                      <a:r>
                        <a:rPr sz="1600" dirty="0">
                          <a:solidFill>
                            <a:srgbClr val="002F5D"/>
                          </a:solidFill>
                          <a:latin typeface="Arial Narrow"/>
                          <a:cs typeface="Arial Narrow"/>
                        </a:rPr>
                        <a:t>78</a:t>
                      </a:r>
                      <a:r>
                        <a:rPr sz="1600" spc="-25" dirty="0">
                          <a:solidFill>
                            <a:srgbClr val="002F5D"/>
                          </a:solidFill>
                          <a:latin typeface="Arial Narrow"/>
                          <a:cs typeface="Arial Narrow"/>
                        </a:rPr>
                        <a:t> </a:t>
                      </a:r>
                      <a:r>
                        <a:rPr sz="1600" spc="-20" dirty="0">
                          <a:solidFill>
                            <a:srgbClr val="002F5D"/>
                          </a:solidFill>
                          <a:latin typeface="Arial Narrow"/>
                          <a:cs typeface="Arial Narrow"/>
                        </a:rPr>
                        <a:t>(24)</a:t>
                      </a:r>
                      <a:endParaRPr sz="1600">
                        <a:latin typeface="Arial Narrow"/>
                        <a:cs typeface="Arial Narrow"/>
                      </a:endParaRPr>
                    </a:p>
                  </a:txBody>
                  <a:tcPr marL="0" marR="0" marT="99907" marB="0">
                    <a:lnT w="12700">
                      <a:solidFill>
                        <a:srgbClr val="000000"/>
                      </a:solidFill>
                      <a:prstDash val="solid"/>
                    </a:lnT>
                    <a:solidFill>
                      <a:srgbClr val="DBDBDB"/>
                    </a:solidFill>
                  </a:tcPr>
                </a:tc>
                <a:tc>
                  <a:txBody>
                    <a:bodyPr/>
                    <a:lstStyle/>
                    <a:p>
                      <a:pPr marL="8890" algn="ctr">
                        <a:lnSpc>
                          <a:spcPct val="100000"/>
                        </a:lnSpc>
                        <a:spcBef>
                          <a:spcPts val="1180"/>
                        </a:spcBef>
                      </a:pPr>
                      <a:r>
                        <a:rPr sz="1600" dirty="0">
                          <a:solidFill>
                            <a:srgbClr val="002F5D"/>
                          </a:solidFill>
                          <a:latin typeface="Arial Narrow"/>
                          <a:cs typeface="Arial Narrow"/>
                        </a:rPr>
                        <a:t>87</a:t>
                      </a:r>
                      <a:r>
                        <a:rPr sz="1600" spc="-25" dirty="0">
                          <a:solidFill>
                            <a:srgbClr val="002F5D"/>
                          </a:solidFill>
                          <a:latin typeface="Arial Narrow"/>
                          <a:cs typeface="Arial Narrow"/>
                        </a:rPr>
                        <a:t> </a:t>
                      </a:r>
                      <a:r>
                        <a:rPr sz="1600" spc="-20" dirty="0">
                          <a:solidFill>
                            <a:srgbClr val="002F5D"/>
                          </a:solidFill>
                          <a:latin typeface="Arial Narrow"/>
                          <a:cs typeface="Arial Narrow"/>
                        </a:rPr>
                        <a:t>(27)</a:t>
                      </a:r>
                      <a:endParaRPr sz="1600">
                        <a:latin typeface="Arial Narrow"/>
                        <a:cs typeface="Arial Narrow"/>
                      </a:endParaRPr>
                    </a:p>
                  </a:txBody>
                  <a:tcPr marL="0" marR="0" marT="99907" marB="0">
                    <a:lnT w="12700">
                      <a:solidFill>
                        <a:srgbClr val="000000"/>
                      </a:solidFill>
                      <a:prstDash val="solid"/>
                    </a:lnT>
                    <a:solidFill>
                      <a:srgbClr val="DBDBDB"/>
                    </a:solidFill>
                  </a:tcPr>
                </a:tc>
                <a:tc>
                  <a:txBody>
                    <a:bodyPr/>
                    <a:lstStyle/>
                    <a:p>
                      <a:pPr marL="8890" algn="ctr">
                        <a:lnSpc>
                          <a:spcPct val="100000"/>
                        </a:lnSpc>
                        <a:spcBef>
                          <a:spcPts val="1180"/>
                        </a:spcBef>
                      </a:pPr>
                      <a:r>
                        <a:rPr sz="1600" dirty="0">
                          <a:solidFill>
                            <a:srgbClr val="002F5D"/>
                          </a:solidFill>
                          <a:latin typeface="Arial Narrow"/>
                          <a:cs typeface="Arial Narrow"/>
                        </a:rPr>
                        <a:t>27</a:t>
                      </a:r>
                      <a:r>
                        <a:rPr sz="1600" spc="-25" dirty="0">
                          <a:solidFill>
                            <a:srgbClr val="002F5D"/>
                          </a:solidFill>
                          <a:latin typeface="Arial Narrow"/>
                          <a:cs typeface="Arial Narrow"/>
                        </a:rPr>
                        <a:t> (8)</a:t>
                      </a:r>
                      <a:endParaRPr sz="1600">
                        <a:latin typeface="Arial Narrow"/>
                        <a:cs typeface="Arial Narrow"/>
                      </a:endParaRPr>
                    </a:p>
                  </a:txBody>
                  <a:tcPr marL="0" marR="0" marT="99907" marB="0">
                    <a:lnT w="12700">
                      <a:solidFill>
                        <a:srgbClr val="000000"/>
                      </a:solidFill>
                      <a:prstDash val="solid"/>
                    </a:lnT>
                    <a:solidFill>
                      <a:srgbClr val="DBDBDB"/>
                    </a:solidFill>
                  </a:tcPr>
                </a:tc>
                <a:tc>
                  <a:txBody>
                    <a:bodyPr/>
                    <a:lstStyle/>
                    <a:p>
                      <a:pPr algn="ctr">
                        <a:lnSpc>
                          <a:spcPct val="100000"/>
                        </a:lnSpc>
                        <a:spcBef>
                          <a:spcPts val="1180"/>
                        </a:spcBef>
                      </a:pPr>
                      <a:r>
                        <a:rPr sz="1600" dirty="0">
                          <a:solidFill>
                            <a:srgbClr val="002F5D"/>
                          </a:solidFill>
                          <a:latin typeface="Arial Narrow"/>
                          <a:cs typeface="Arial Narrow"/>
                        </a:rPr>
                        <a:t>22</a:t>
                      </a:r>
                      <a:r>
                        <a:rPr sz="1600" spc="-25" dirty="0">
                          <a:solidFill>
                            <a:srgbClr val="002F5D"/>
                          </a:solidFill>
                          <a:latin typeface="Arial Narrow"/>
                          <a:cs typeface="Arial Narrow"/>
                        </a:rPr>
                        <a:t> (7)</a:t>
                      </a:r>
                      <a:endParaRPr sz="1600">
                        <a:latin typeface="Arial Narrow"/>
                        <a:cs typeface="Arial Narrow"/>
                      </a:endParaRPr>
                    </a:p>
                  </a:txBody>
                  <a:tcPr marL="0" marR="0" marT="99907" marB="0">
                    <a:lnT w="12700">
                      <a:solidFill>
                        <a:srgbClr val="000000"/>
                      </a:solidFill>
                      <a:prstDash val="solid"/>
                    </a:lnT>
                    <a:solidFill>
                      <a:srgbClr val="DBDBDB"/>
                    </a:solidFill>
                  </a:tcPr>
                </a:tc>
                <a:tc>
                  <a:txBody>
                    <a:bodyPr/>
                    <a:lstStyle/>
                    <a:p>
                      <a:pPr marL="7620" algn="ctr">
                        <a:lnSpc>
                          <a:spcPct val="100000"/>
                        </a:lnSpc>
                        <a:spcBef>
                          <a:spcPts val="1180"/>
                        </a:spcBef>
                      </a:pPr>
                      <a:r>
                        <a:rPr sz="1600" dirty="0">
                          <a:solidFill>
                            <a:srgbClr val="002F5D"/>
                          </a:solidFill>
                          <a:latin typeface="Arial Narrow"/>
                          <a:cs typeface="Arial Narrow"/>
                        </a:rPr>
                        <a:t>8</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99907" marB="0">
                    <a:lnT w="12700">
                      <a:solidFill>
                        <a:srgbClr val="000000"/>
                      </a:solidFill>
                      <a:prstDash val="solid"/>
                    </a:lnT>
                    <a:solidFill>
                      <a:srgbClr val="DBDBDB"/>
                    </a:solidFill>
                  </a:tcPr>
                </a:tc>
                <a:tc>
                  <a:txBody>
                    <a:bodyPr/>
                    <a:lstStyle/>
                    <a:p>
                      <a:pPr marL="8890" algn="ctr">
                        <a:lnSpc>
                          <a:spcPct val="100000"/>
                        </a:lnSpc>
                        <a:spcBef>
                          <a:spcPts val="1180"/>
                        </a:spcBef>
                      </a:pPr>
                      <a:r>
                        <a:rPr sz="1600" spc="-50" dirty="0">
                          <a:solidFill>
                            <a:srgbClr val="002F5D"/>
                          </a:solidFill>
                          <a:latin typeface="Arial Narrow"/>
                          <a:cs typeface="Arial Narrow"/>
                        </a:rPr>
                        <a:t>0</a:t>
                      </a:r>
                      <a:endParaRPr sz="1600">
                        <a:latin typeface="Arial Narrow"/>
                        <a:cs typeface="Arial Narrow"/>
                      </a:endParaRPr>
                    </a:p>
                  </a:txBody>
                  <a:tcPr marL="0" marR="0" marT="99907" marB="0">
                    <a:lnT w="12700">
                      <a:solidFill>
                        <a:srgbClr val="000000"/>
                      </a:solidFill>
                      <a:prstDash val="solid"/>
                    </a:lnT>
                    <a:solidFill>
                      <a:srgbClr val="DBDBDB"/>
                    </a:solidFill>
                  </a:tcPr>
                </a:tc>
                <a:extLst>
                  <a:ext uri="{0D108BD9-81ED-4DB2-BD59-A6C34878D82A}">
                    <a16:rowId xmlns:a16="http://schemas.microsoft.com/office/drawing/2014/main" val="10002"/>
                  </a:ext>
                </a:extLst>
              </a:tr>
              <a:tr h="444923">
                <a:tc>
                  <a:txBody>
                    <a:bodyPr/>
                    <a:lstStyle/>
                    <a:p>
                      <a:pPr marL="440690">
                        <a:lnSpc>
                          <a:spcPct val="100000"/>
                        </a:lnSpc>
                        <a:spcBef>
                          <a:spcPts val="1105"/>
                        </a:spcBef>
                      </a:pPr>
                      <a:r>
                        <a:rPr sz="1600" spc="-10" dirty="0">
                          <a:solidFill>
                            <a:srgbClr val="002F5D"/>
                          </a:solidFill>
                          <a:latin typeface="Arial Narrow"/>
                          <a:cs typeface="Arial Narrow"/>
                        </a:rPr>
                        <a:t>Stomatitis</a:t>
                      </a:r>
                      <a:endParaRPr sz="1600">
                        <a:latin typeface="Arial Narrow"/>
                        <a:cs typeface="Arial Narrow"/>
                      </a:endParaRPr>
                    </a:p>
                  </a:txBody>
                  <a:tcPr marL="0" marR="0" marT="93557" marB="0">
                    <a:solidFill>
                      <a:srgbClr val="DBDBDB"/>
                    </a:solidFill>
                  </a:tcPr>
                </a:tc>
                <a:tc>
                  <a:txBody>
                    <a:bodyPr/>
                    <a:lstStyle/>
                    <a:p>
                      <a:pPr algn="ctr">
                        <a:lnSpc>
                          <a:spcPct val="100000"/>
                        </a:lnSpc>
                        <a:spcBef>
                          <a:spcPts val="1130"/>
                        </a:spcBef>
                      </a:pPr>
                      <a:r>
                        <a:rPr sz="1600" dirty="0">
                          <a:solidFill>
                            <a:srgbClr val="002F5D"/>
                          </a:solidFill>
                          <a:latin typeface="Arial Narrow"/>
                          <a:cs typeface="Arial Narrow"/>
                        </a:rPr>
                        <a:t>72</a:t>
                      </a:r>
                      <a:r>
                        <a:rPr sz="1600" spc="-25" dirty="0">
                          <a:solidFill>
                            <a:srgbClr val="002F5D"/>
                          </a:solidFill>
                          <a:latin typeface="Arial Narrow"/>
                          <a:cs typeface="Arial Narrow"/>
                        </a:rPr>
                        <a:t> </a:t>
                      </a:r>
                      <a:r>
                        <a:rPr sz="1600" spc="-20" dirty="0">
                          <a:solidFill>
                            <a:srgbClr val="002F5D"/>
                          </a:solidFill>
                          <a:latin typeface="Arial Narrow"/>
                          <a:cs typeface="Arial Narrow"/>
                        </a:rPr>
                        <a:t>(23)</a:t>
                      </a:r>
                      <a:endParaRPr sz="1600">
                        <a:latin typeface="Arial Narrow"/>
                        <a:cs typeface="Arial Narrow"/>
                      </a:endParaRPr>
                    </a:p>
                  </a:txBody>
                  <a:tcPr marL="0" marR="0" marT="95673" marB="0">
                    <a:solidFill>
                      <a:srgbClr val="DBDBDB"/>
                    </a:solidFill>
                  </a:tcPr>
                </a:tc>
                <a:tc>
                  <a:txBody>
                    <a:bodyPr/>
                    <a:lstStyle/>
                    <a:p>
                      <a:pPr marL="8890" algn="ctr">
                        <a:lnSpc>
                          <a:spcPct val="100000"/>
                        </a:lnSpc>
                        <a:spcBef>
                          <a:spcPts val="1130"/>
                        </a:spcBef>
                      </a:pPr>
                      <a:r>
                        <a:rPr sz="1600" dirty="0">
                          <a:solidFill>
                            <a:srgbClr val="002F5D"/>
                          </a:solidFill>
                          <a:latin typeface="Arial Narrow"/>
                          <a:cs typeface="Arial Narrow"/>
                        </a:rPr>
                        <a:t>83</a:t>
                      </a:r>
                      <a:r>
                        <a:rPr sz="1600" spc="-25" dirty="0">
                          <a:solidFill>
                            <a:srgbClr val="002F5D"/>
                          </a:solidFill>
                          <a:latin typeface="Arial Narrow"/>
                          <a:cs typeface="Arial Narrow"/>
                        </a:rPr>
                        <a:t> </a:t>
                      </a:r>
                      <a:r>
                        <a:rPr sz="1600" spc="-20" dirty="0">
                          <a:solidFill>
                            <a:srgbClr val="002F5D"/>
                          </a:solidFill>
                          <a:latin typeface="Arial Narrow"/>
                          <a:cs typeface="Arial Narrow"/>
                        </a:rPr>
                        <a:t>(26)</a:t>
                      </a:r>
                      <a:endParaRPr sz="1600">
                        <a:latin typeface="Arial Narrow"/>
                        <a:cs typeface="Arial Narrow"/>
                      </a:endParaRPr>
                    </a:p>
                  </a:txBody>
                  <a:tcPr marL="0" marR="0" marT="95673" marB="0">
                    <a:solidFill>
                      <a:srgbClr val="DBDBDB"/>
                    </a:solidFill>
                  </a:tcPr>
                </a:tc>
                <a:tc>
                  <a:txBody>
                    <a:bodyPr/>
                    <a:lstStyle/>
                    <a:p>
                      <a:pPr marL="8890" algn="ctr">
                        <a:lnSpc>
                          <a:spcPct val="100000"/>
                        </a:lnSpc>
                        <a:spcBef>
                          <a:spcPts val="1130"/>
                        </a:spcBef>
                      </a:pPr>
                      <a:r>
                        <a:rPr sz="1600" dirty="0">
                          <a:solidFill>
                            <a:srgbClr val="002F5D"/>
                          </a:solidFill>
                          <a:latin typeface="Arial Narrow"/>
                          <a:cs typeface="Arial Narrow"/>
                        </a:rPr>
                        <a:t>27</a:t>
                      </a:r>
                      <a:r>
                        <a:rPr sz="1600" spc="-25" dirty="0">
                          <a:solidFill>
                            <a:srgbClr val="002F5D"/>
                          </a:solidFill>
                          <a:latin typeface="Arial Narrow"/>
                          <a:cs typeface="Arial Narrow"/>
                        </a:rPr>
                        <a:t> (8)</a:t>
                      </a:r>
                      <a:endParaRPr sz="1600">
                        <a:latin typeface="Arial Narrow"/>
                        <a:cs typeface="Arial Narrow"/>
                      </a:endParaRPr>
                    </a:p>
                  </a:txBody>
                  <a:tcPr marL="0" marR="0" marT="95673" marB="0">
                    <a:solidFill>
                      <a:srgbClr val="DBDBDB"/>
                    </a:solidFill>
                  </a:tcPr>
                </a:tc>
                <a:tc>
                  <a:txBody>
                    <a:bodyPr/>
                    <a:lstStyle/>
                    <a:p>
                      <a:pPr algn="ctr">
                        <a:lnSpc>
                          <a:spcPct val="100000"/>
                        </a:lnSpc>
                        <a:spcBef>
                          <a:spcPts val="1130"/>
                        </a:spcBef>
                      </a:pPr>
                      <a:r>
                        <a:rPr sz="1600" dirty="0">
                          <a:solidFill>
                            <a:srgbClr val="002F5D"/>
                          </a:solidFill>
                          <a:latin typeface="Arial Narrow"/>
                          <a:cs typeface="Arial Narrow"/>
                        </a:rPr>
                        <a:t>19</a:t>
                      </a:r>
                      <a:r>
                        <a:rPr sz="1600" spc="-25" dirty="0">
                          <a:solidFill>
                            <a:srgbClr val="002F5D"/>
                          </a:solidFill>
                          <a:latin typeface="Arial Narrow"/>
                          <a:cs typeface="Arial Narrow"/>
                        </a:rPr>
                        <a:t> (6)</a:t>
                      </a:r>
                      <a:endParaRPr sz="1600">
                        <a:latin typeface="Arial Narrow"/>
                        <a:cs typeface="Arial Narrow"/>
                      </a:endParaRPr>
                    </a:p>
                  </a:txBody>
                  <a:tcPr marL="0" marR="0" marT="95673" marB="0">
                    <a:solidFill>
                      <a:srgbClr val="DBDBDB"/>
                    </a:solidFill>
                  </a:tcPr>
                </a:tc>
                <a:tc>
                  <a:txBody>
                    <a:bodyPr/>
                    <a:lstStyle/>
                    <a:p>
                      <a:pPr marL="7620" algn="ctr">
                        <a:lnSpc>
                          <a:spcPct val="100000"/>
                        </a:lnSpc>
                        <a:spcBef>
                          <a:spcPts val="1130"/>
                        </a:spcBef>
                      </a:pPr>
                      <a:r>
                        <a:rPr sz="1600" dirty="0">
                          <a:solidFill>
                            <a:srgbClr val="002F5D"/>
                          </a:solidFill>
                          <a:latin typeface="Arial Narrow"/>
                          <a:cs typeface="Arial Narrow"/>
                        </a:rPr>
                        <a:t>8</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95673" marB="0">
                    <a:solidFill>
                      <a:srgbClr val="DBDBDB"/>
                    </a:solidFill>
                  </a:tcPr>
                </a:tc>
                <a:tc>
                  <a:txBody>
                    <a:bodyPr/>
                    <a:lstStyle/>
                    <a:p>
                      <a:pPr marL="8890" algn="ctr">
                        <a:lnSpc>
                          <a:spcPct val="100000"/>
                        </a:lnSpc>
                        <a:spcBef>
                          <a:spcPts val="1130"/>
                        </a:spcBef>
                      </a:pPr>
                      <a:r>
                        <a:rPr sz="1600" spc="-50" dirty="0">
                          <a:solidFill>
                            <a:srgbClr val="002F5D"/>
                          </a:solidFill>
                          <a:latin typeface="Arial Narrow"/>
                          <a:cs typeface="Arial Narrow"/>
                        </a:rPr>
                        <a:t>0</a:t>
                      </a:r>
                      <a:endParaRPr sz="1600">
                        <a:latin typeface="Arial Narrow"/>
                        <a:cs typeface="Arial Narrow"/>
                      </a:endParaRPr>
                    </a:p>
                  </a:txBody>
                  <a:tcPr marL="0" marR="0" marT="95673" marB="0">
                    <a:solidFill>
                      <a:srgbClr val="DBDBDB"/>
                    </a:solidFill>
                  </a:tcPr>
                </a:tc>
                <a:extLst>
                  <a:ext uri="{0D108BD9-81ED-4DB2-BD59-A6C34878D82A}">
                    <a16:rowId xmlns:a16="http://schemas.microsoft.com/office/drawing/2014/main" val="10003"/>
                  </a:ext>
                </a:extLst>
              </a:tr>
              <a:tr h="452967">
                <a:tc>
                  <a:txBody>
                    <a:bodyPr/>
                    <a:lstStyle/>
                    <a:p>
                      <a:pPr marL="90805">
                        <a:lnSpc>
                          <a:spcPct val="100000"/>
                        </a:lnSpc>
                        <a:spcBef>
                          <a:spcPts val="1165"/>
                        </a:spcBef>
                      </a:pPr>
                      <a:r>
                        <a:rPr sz="1600" b="1" dirty="0">
                          <a:solidFill>
                            <a:srgbClr val="002F5D"/>
                          </a:solidFill>
                          <a:latin typeface="Arial Narrow"/>
                          <a:cs typeface="Arial Narrow"/>
                        </a:rPr>
                        <a:t>Ocular</a:t>
                      </a:r>
                      <a:r>
                        <a:rPr sz="1600" b="1" spc="-70" dirty="0">
                          <a:solidFill>
                            <a:srgbClr val="002F5D"/>
                          </a:solidFill>
                          <a:latin typeface="Arial Narrow"/>
                          <a:cs typeface="Arial Narrow"/>
                        </a:rPr>
                        <a:t> </a:t>
                      </a:r>
                      <a:r>
                        <a:rPr sz="1600" b="1" dirty="0">
                          <a:solidFill>
                            <a:srgbClr val="002F5D"/>
                          </a:solidFill>
                          <a:latin typeface="Arial Narrow"/>
                          <a:cs typeface="Arial Narrow"/>
                        </a:rPr>
                        <a:t>surface</a:t>
                      </a:r>
                      <a:r>
                        <a:rPr sz="1600" b="1" spc="-75" dirty="0">
                          <a:solidFill>
                            <a:srgbClr val="002F5D"/>
                          </a:solidFill>
                          <a:latin typeface="Arial Narrow"/>
                          <a:cs typeface="Arial Narrow"/>
                        </a:rPr>
                        <a:t> </a:t>
                      </a:r>
                      <a:r>
                        <a:rPr sz="1600" b="1" spc="-10" dirty="0">
                          <a:solidFill>
                            <a:srgbClr val="002F5D"/>
                          </a:solidFill>
                          <a:latin typeface="Arial Narrow"/>
                          <a:cs typeface="Arial Narrow"/>
                        </a:rPr>
                        <a:t>events</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98637" marB="0"/>
                </a:tc>
                <a:tc>
                  <a:txBody>
                    <a:bodyPr/>
                    <a:lstStyle/>
                    <a:p>
                      <a:pPr algn="ctr">
                        <a:lnSpc>
                          <a:spcPct val="100000"/>
                        </a:lnSpc>
                        <a:spcBef>
                          <a:spcPts val="1180"/>
                        </a:spcBef>
                      </a:pPr>
                      <a:r>
                        <a:rPr sz="1600" dirty="0">
                          <a:solidFill>
                            <a:srgbClr val="002F5D"/>
                          </a:solidFill>
                          <a:latin typeface="Arial Narrow"/>
                          <a:cs typeface="Arial Narrow"/>
                        </a:rPr>
                        <a:t>76</a:t>
                      </a:r>
                      <a:r>
                        <a:rPr sz="1600" spc="-25" dirty="0">
                          <a:solidFill>
                            <a:srgbClr val="002F5D"/>
                          </a:solidFill>
                          <a:latin typeface="Arial Narrow"/>
                          <a:cs typeface="Arial Narrow"/>
                        </a:rPr>
                        <a:t> </a:t>
                      </a:r>
                      <a:r>
                        <a:rPr sz="1600" spc="-20" dirty="0">
                          <a:solidFill>
                            <a:srgbClr val="002F5D"/>
                          </a:solidFill>
                          <a:latin typeface="Arial Narrow"/>
                          <a:cs typeface="Arial Narrow"/>
                        </a:rPr>
                        <a:t>(24)</a:t>
                      </a:r>
                      <a:endParaRPr sz="1600">
                        <a:latin typeface="Arial Narrow"/>
                        <a:cs typeface="Arial Narrow"/>
                      </a:endParaRPr>
                    </a:p>
                  </a:txBody>
                  <a:tcPr marL="0" marR="0" marT="99907" marB="0"/>
                </a:tc>
                <a:tc>
                  <a:txBody>
                    <a:bodyPr/>
                    <a:lstStyle/>
                    <a:p>
                      <a:pPr marL="8890" algn="ctr">
                        <a:lnSpc>
                          <a:spcPct val="100000"/>
                        </a:lnSpc>
                        <a:spcBef>
                          <a:spcPts val="1180"/>
                        </a:spcBef>
                      </a:pPr>
                      <a:r>
                        <a:rPr sz="1600" dirty="0">
                          <a:solidFill>
                            <a:srgbClr val="002F5D"/>
                          </a:solidFill>
                          <a:latin typeface="Arial Narrow"/>
                          <a:cs typeface="Arial Narrow"/>
                        </a:rPr>
                        <a:t>50</a:t>
                      </a:r>
                      <a:r>
                        <a:rPr sz="1600" spc="-25" dirty="0">
                          <a:solidFill>
                            <a:srgbClr val="002F5D"/>
                          </a:solidFill>
                          <a:latin typeface="Arial Narrow"/>
                          <a:cs typeface="Arial Narrow"/>
                        </a:rPr>
                        <a:t> </a:t>
                      </a:r>
                      <a:r>
                        <a:rPr sz="1600" spc="-20" dirty="0">
                          <a:solidFill>
                            <a:srgbClr val="002F5D"/>
                          </a:solidFill>
                          <a:latin typeface="Arial Narrow"/>
                          <a:cs typeface="Arial Narrow"/>
                        </a:rPr>
                        <a:t>(16)</a:t>
                      </a:r>
                      <a:endParaRPr sz="1600">
                        <a:latin typeface="Arial Narrow"/>
                        <a:cs typeface="Arial Narrow"/>
                      </a:endParaRPr>
                    </a:p>
                  </a:txBody>
                  <a:tcPr marL="0" marR="0" marT="99907" marB="0"/>
                </a:tc>
                <a:tc>
                  <a:txBody>
                    <a:bodyPr/>
                    <a:lstStyle/>
                    <a:p>
                      <a:pPr marL="8890" algn="ctr">
                        <a:lnSpc>
                          <a:spcPct val="100000"/>
                        </a:lnSpc>
                        <a:spcBef>
                          <a:spcPts val="1180"/>
                        </a:spcBef>
                      </a:pPr>
                      <a:r>
                        <a:rPr sz="1600" dirty="0">
                          <a:solidFill>
                            <a:srgbClr val="002F5D"/>
                          </a:solidFill>
                          <a:latin typeface="Arial Narrow"/>
                          <a:cs typeface="Arial Narrow"/>
                        </a:rPr>
                        <a:t>23</a:t>
                      </a:r>
                      <a:r>
                        <a:rPr sz="1600" spc="-25" dirty="0">
                          <a:solidFill>
                            <a:srgbClr val="002F5D"/>
                          </a:solidFill>
                          <a:latin typeface="Arial Narrow"/>
                          <a:cs typeface="Arial Narrow"/>
                        </a:rPr>
                        <a:t> (7)</a:t>
                      </a:r>
                      <a:endParaRPr sz="1600">
                        <a:latin typeface="Arial Narrow"/>
                        <a:cs typeface="Arial Narrow"/>
                      </a:endParaRPr>
                    </a:p>
                  </a:txBody>
                  <a:tcPr marL="0" marR="0" marT="99907" marB="0"/>
                </a:tc>
                <a:tc>
                  <a:txBody>
                    <a:bodyPr/>
                    <a:lstStyle/>
                    <a:p>
                      <a:pPr algn="ctr">
                        <a:lnSpc>
                          <a:spcPct val="100000"/>
                        </a:lnSpc>
                        <a:spcBef>
                          <a:spcPts val="1180"/>
                        </a:spcBef>
                      </a:pPr>
                      <a:r>
                        <a:rPr sz="1600" dirty="0">
                          <a:solidFill>
                            <a:srgbClr val="002F5D"/>
                          </a:solidFill>
                          <a:latin typeface="Arial Narrow"/>
                          <a:cs typeface="Arial Narrow"/>
                        </a:rPr>
                        <a:t>9</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99907" marB="0"/>
                </a:tc>
                <a:tc>
                  <a:txBody>
                    <a:bodyPr/>
                    <a:lstStyle/>
                    <a:p>
                      <a:pPr marL="7620" algn="ctr">
                        <a:lnSpc>
                          <a:spcPct val="100000"/>
                        </a:lnSpc>
                        <a:spcBef>
                          <a:spcPts val="1180"/>
                        </a:spcBef>
                      </a:pPr>
                      <a:r>
                        <a:rPr sz="1600" dirty="0">
                          <a:solidFill>
                            <a:srgbClr val="002F5D"/>
                          </a:solidFill>
                          <a:latin typeface="Arial Narrow"/>
                          <a:cs typeface="Arial Narrow"/>
                        </a:rPr>
                        <a:t>5</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99907" marB="0"/>
                </a:tc>
                <a:tc>
                  <a:txBody>
                    <a:bodyPr/>
                    <a:lstStyle/>
                    <a:p>
                      <a:pPr marL="9525" algn="ctr">
                        <a:lnSpc>
                          <a:spcPct val="100000"/>
                        </a:lnSpc>
                        <a:spcBef>
                          <a:spcPts val="1180"/>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99907" marB="0"/>
                </a:tc>
                <a:extLst>
                  <a:ext uri="{0D108BD9-81ED-4DB2-BD59-A6C34878D82A}">
                    <a16:rowId xmlns:a16="http://schemas.microsoft.com/office/drawing/2014/main" val="10004"/>
                  </a:ext>
                </a:extLst>
              </a:tr>
              <a:tr h="448733">
                <a:tc>
                  <a:txBody>
                    <a:bodyPr/>
                    <a:lstStyle/>
                    <a:p>
                      <a:pPr marL="440690">
                        <a:lnSpc>
                          <a:spcPct val="100000"/>
                        </a:lnSpc>
                        <a:spcBef>
                          <a:spcPts val="1105"/>
                        </a:spcBef>
                      </a:pPr>
                      <a:r>
                        <a:rPr sz="1600" dirty="0">
                          <a:solidFill>
                            <a:srgbClr val="002F5D"/>
                          </a:solidFill>
                          <a:latin typeface="Arial Narrow"/>
                          <a:cs typeface="Arial Narrow"/>
                        </a:rPr>
                        <a:t>Dry</a:t>
                      </a:r>
                      <a:r>
                        <a:rPr sz="1600" spc="-50" dirty="0">
                          <a:solidFill>
                            <a:srgbClr val="002F5D"/>
                          </a:solidFill>
                          <a:latin typeface="Arial Narrow"/>
                          <a:cs typeface="Arial Narrow"/>
                        </a:rPr>
                        <a:t> </a:t>
                      </a:r>
                      <a:r>
                        <a:rPr sz="1600" spc="-25" dirty="0">
                          <a:solidFill>
                            <a:srgbClr val="002F5D"/>
                          </a:solidFill>
                          <a:latin typeface="Arial Narrow"/>
                          <a:cs typeface="Arial Narrow"/>
                        </a:rPr>
                        <a:t>eye</a:t>
                      </a:r>
                      <a:endParaRPr sz="1600">
                        <a:latin typeface="Arial Narrow"/>
                        <a:cs typeface="Arial Narrow"/>
                      </a:endParaRPr>
                    </a:p>
                  </a:txBody>
                  <a:tcPr marL="0" marR="0" marT="93557" marB="0"/>
                </a:tc>
                <a:tc>
                  <a:txBody>
                    <a:bodyPr/>
                    <a:lstStyle/>
                    <a:p>
                      <a:pPr algn="ctr">
                        <a:lnSpc>
                          <a:spcPct val="100000"/>
                        </a:lnSpc>
                        <a:spcBef>
                          <a:spcPts val="1130"/>
                        </a:spcBef>
                      </a:pPr>
                      <a:r>
                        <a:rPr sz="1600" dirty="0">
                          <a:solidFill>
                            <a:srgbClr val="002F5D"/>
                          </a:solidFill>
                          <a:latin typeface="Arial Narrow"/>
                          <a:cs typeface="Arial Narrow"/>
                        </a:rPr>
                        <a:t>51</a:t>
                      </a:r>
                      <a:r>
                        <a:rPr sz="1600" spc="-25" dirty="0">
                          <a:solidFill>
                            <a:srgbClr val="002F5D"/>
                          </a:solidFill>
                          <a:latin typeface="Arial Narrow"/>
                          <a:cs typeface="Arial Narrow"/>
                        </a:rPr>
                        <a:t> </a:t>
                      </a:r>
                      <a:r>
                        <a:rPr sz="1600" spc="-20" dirty="0">
                          <a:solidFill>
                            <a:srgbClr val="002F5D"/>
                          </a:solidFill>
                          <a:latin typeface="Arial Narrow"/>
                          <a:cs typeface="Arial Narrow"/>
                        </a:rPr>
                        <a:t>(16)</a:t>
                      </a:r>
                      <a:endParaRPr sz="1600">
                        <a:latin typeface="Arial Narrow"/>
                        <a:cs typeface="Arial Narrow"/>
                      </a:endParaRPr>
                    </a:p>
                  </a:txBody>
                  <a:tcPr marL="0" marR="0" marT="95673" marB="0"/>
                </a:tc>
                <a:tc>
                  <a:txBody>
                    <a:bodyPr/>
                    <a:lstStyle/>
                    <a:p>
                      <a:pPr marL="6985" algn="ctr">
                        <a:lnSpc>
                          <a:spcPct val="100000"/>
                        </a:lnSpc>
                        <a:spcBef>
                          <a:spcPts val="1130"/>
                        </a:spcBef>
                      </a:pPr>
                      <a:r>
                        <a:rPr sz="1600" dirty="0">
                          <a:solidFill>
                            <a:srgbClr val="002F5D"/>
                          </a:solidFill>
                          <a:latin typeface="Arial Narrow"/>
                          <a:cs typeface="Arial Narrow"/>
                        </a:rPr>
                        <a:t>21</a:t>
                      </a:r>
                      <a:r>
                        <a:rPr sz="1600" spc="-25" dirty="0">
                          <a:solidFill>
                            <a:srgbClr val="002F5D"/>
                          </a:solidFill>
                          <a:latin typeface="Arial Narrow"/>
                          <a:cs typeface="Arial Narrow"/>
                        </a:rPr>
                        <a:t> (7)</a:t>
                      </a:r>
                      <a:endParaRPr sz="1600">
                        <a:latin typeface="Arial Narrow"/>
                        <a:cs typeface="Arial Narrow"/>
                      </a:endParaRPr>
                    </a:p>
                  </a:txBody>
                  <a:tcPr marL="0" marR="0" marT="95673" marB="0"/>
                </a:tc>
                <a:tc>
                  <a:txBody>
                    <a:bodyPr/>
                    <a:lstStyle/>
                    <a:p>
                      <a:pPr marL="9525" algn="ctr">
                        <a:lnSpc>
                          <a:spcPct val="100000"/>
                        </a:lnSpc>
                        <a:spcBef>
                          <a:spcPts val="1130"/>
                        </a:spcBef>
                      </a:pPr>
                      <a:r>
                        <a:rPr sz="1600" dirty="0">
                          <a:solidFill>
                            <a:srgbClr val="002F5D"/>
                          </a:solidFill>
                          <a:latin typeface="Arial Narrow"/>
                          <a:cs typeface="Arial Narrow"/>
                        </a:rPr>
                        <a:t>4</a:t>
                      </a:r>
                      <a:r>
                        <a:rPr sz="1600" spc="-20" dirty="0">
                          <a:solidFill>
                            <a:srgbClr val="002F5D"/>
                          </a:solidFill>
                          <a:latin typeface="Arial Narrow"/>
                          <a:cs typeface="Arial Narrow"/>
                        </a:rPr>
                        <a:t> </a:t>
                      </a:r>
                      <a:r>
                        <a:rPr sz="1600" spc="-25" dirty="0">
                          <a:solidFill>
                            <a:srgbClr val="002F5D"/>
                          </a:solidFill>
                          <a:latin typeface="Arial Narrow"/>
                          <a:cs typeface="Arial Narrow"/>
                        </a:rPr>
                        <a:t>(1)</a:t>
                      </a:r>
                      <a:endParaRPr sz="1600">
                        <a:latin typeface="Arial Narrow"/>
                        <a:cs typeface="Arial Narrow"/>
                      </a:endParaRPr>
                    </a:p>
                  </a:txBody>
                  <a:tcPr marL="0" marR="0" marT="95673" marB="0"/>
                </a:tc>
                <a:tc>
                  <a:txBody>
                    <a:bodyPr/>
                    <a:lstStyle/>
                    <a:p>
                      <a:pPr algn="ctr">
                        <a:lnSpc>
                          <a:spcPct val="100000"/>
                        </a:lnSpc>
                        <a:spcBef>
                          <a:spcPts val="1130"/>
                        </a:spcBef>
                      </a:pPr>
                      <a:r>
                        <a:rPr sz="1600" dirty="0">
                          <a:solidFill>
                            <a:srgbClr val="002F5D"/>
                          </a:solidFill>
                          <a:latin typeface="Arial Narrow"/>
                          <a:cs typeface="Arial Narrow"/>
                        </a:rPr>
                        <a:t>6</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95673" marB="0"/>
                </a:tc>
                <a:tc>
                  <a:txBody>
                    <a:bodyPr/>
                    <a:lstStyle/>
                    <a:p>
                      <a:pPr marL="7620" algn="ctr">
                        <a:lnSpc>
                          <a:spcPct val="100000"/>
                        </a:lnSpc>
                        <a:spcBef>
                          <a:spcPts val="1130"/>
                        </a:spcBef>
                      </a:pPr>
                      <a:r>
                        <a:rPr sz="1600" dirty="0">
                          <a:solidFill>
                            <a:srgbClr val="002F5D"/>
                          </a:solidFill>
                          <a:latin typeface="Arial Narrow"/>
                          <a:cs typeface="Arial Narrow"/>
                        </a:rPr>
                        <a:t>3</a:t>
                      </a:r>
                      <a:r>
                        <a:rPr sz="1600" spc="-20" dirty="0">
                          <a:solidFill>
                            <a:srgbClr val="002F5D"/>
                          </a:solidFill>
                          <a:latin typeface="Arial Narrow"/>
                          <a:cs typeface="Arial Narrow"/>
                        </a:rPr>
                        <a:t> </a:t>
                      </a:r>
                      <a:r>
                        <a:rPr sz="1600" spc="-25" dirty="0">
                          <a:solidFill>
                            <a:srgbClr val="002F5D"/>
                          </a:solidFill>
                          <a:latin typeface="Arial Narrow"/>
                          <a:cs typeface="Arial Narrow"/>
                        </a:rPr>
                        <a:t>(1)</a:t>
                      </a:r>
                      <a:endParaRPr sz="1600">
                        <a:latin typeface="Arial Narrow"/>
                        <a:cs typeface="Arial Narrow"/>
                      </a:endParaRPr>
                    </a:p>
                  </a:txBody>
                  <a:tcPr marL="0" marR="0" marT="95673" marB="0"/>
                </a:tc>
                <a:tc>
                  <a:txBody>
                    <a:bodyPr/>
                    <a:lstStyle/>
                    <a:p>
                      <a:pPr marL="8890" algn="ctr">
                        <a:lnSpc>
                          <a:spcPct val="100000"/>
                        </a:lnSpc>
                        <a:spcBef>
                          <a:spcPts val="1130"/>
                        </a:spcBef>
                      </a:pPr>
                      <a:r>
                        <a:rPr sz="1600" spc="-50" dirty="0">
                          <a:solidFill>
                            <a:srgbClr val="002F5D"/>
                          </a:solidFill>
                          <a:latin typeface="Arial Narrow"/>
                          <a:cs typeface="Arial Narrow"/>
                        </a:rPr>
                        <a:t>0</a:t>
                      </a:r>
                      <a:endParaRPr sz="1600">
                        <a:latin typeface="Arial Narrow"/>
                        <a:cs typeface="Arial Narrow"/>
                      </a:endParaRPr>
                    </a:p>
                  </a:txBody>
                  <a:tcPr marL="0" marR="0" marT="95673" marB="0"/>
                </a:tc>
                <a:extLst>
                  <a:ext uri="{0D108BD9-81ED-4DB2-BD59-A6C34878D82A}">
                    <a16:rowId xmlns:a16="http://schemas.microsoft.com/office/drawing/2014/main" val="10005"/>
                  </a:ext>
                </a:extLst>
              </a:tr>
              <a:tr h="448733">
                <a:tc>
                  <a:txBody>
                    <a:bodyPr/>
                    <a:lstStyle/>
                    <a:p>
                      <a:pPr marL="440690">
                        <a:lnSpc>
                          <a:spcPct val="100000"/>
                        </a:lnSpc>
                        <a:spcBef>
                          <a:spcPts val="1105"/>
                        </a:spcBef>
                      </a:pPr>
                      <a:r>
                        <a:rPr sz="1600" spc="-10" dirty="0">
                          <a:solidFill>
                            <a:srgbClr val="002F5D"/>
                          </a:solidFill>
                          <a:latin typeface="Arial Narrow"/>
                          <a:cs typeface="Arial Narrow"/>
                        </a:rPr>
                        <a:t>Keratitis</a:t>
                      </a:r>
                      <a:endParaRPr sz="1600">
                        <a:latin typeface="Arial Narrow"/>
                        <a:cs typeface="Arial Narrow"/>
                      </a:endParaRPr>
                    </a:p>
                  </a:txBody>
                  <a:tcPr marL="0" marR="0" marT="93557" marB="0"/>
                </a:tc>
                <a:tc>
                  <a:txBody>
                    <a:bodyPr/>
                    <a:lstStyle/>
                    <a:p>
                      <a:pPr algn="ctr">
                        <a:lnSpc>
                          <a:spcPct val="100000"/>
                        </a:lnSpc>
                        <a:spcBef>
                          <a:spcPts val="1130"/>
                        </a:spcBef>
                      </a:pPr>
                      <a:r>
                        <a:rPr sz="1600" dirty="0">
                          <a:solidFill>
                            <a:srgbClr val="002F5D"/>
                          </a:solidFill>
                          <a:latin typeface="Arial Narrow"/>
                          <a:cs typeface="Arial Narrow"/>
                        </a:rPr>
                        <a:t>21</a:t>
                      </a:r>
                      <a:r>
                        <a:rPr sz="1600" spc="-25" dirty="0">
                          <a:solidFill>
                            <a:srgbClr val="002F5D"/>
                          </a:solidFill>
                          <a:latin typeface="Arial Narrow"/>
                          <a:cs typeface="Arial Narrow"/>
                        </a:rPr>
                        <a:t> (7)</a:t>
                      </a:r>
                      <a:endParaRPr sz="1600">
                        <a:latin typeface="Arial Narrow"/>
                        <a:cs typeface="Arial Narrow"/>
                      </a:endParaRPr>
                    </a:p>
                  </a:txBody>
                  <a:tcPr marL="0" marR="0" marT="95673" marB="0"/>
                </a:tc>
                <a:tc>
                  <a:txBody>
                    <a:bodyPr/>
                    <a:lstStyle/>
                    <a:p>
                      <a:pPr marL="6985" algn="ctr">
                        <a:lnSpc>
                          <a:spcPct val="100000"/>
                        </a:lnSpc>
                        <a:spcBef>
                          <a:spcPts val="1130"/>
                        </a:spcBef>
                      </a:pPr>
                      <a:r>
                        <a:rPr sz="1600" dirty="0">
                          <a:solidFill>
                            <a:srgbClr val="002F5D"/>
                          </a:solidFill>
                          <a:latin typeface="Arial Narrow"/>
                          <a:cs typeface="Arial Narrow"/>
                        </a:rPr>
                        <a:t>14</a:t>
                      </a:r>
                      <a:r>
                        <a:rPr sz="1600" spc="-25" dirty="0">
                          <a:solidFill>
                            <a:srgbClr val="002F5D"/>
                          </a:solidFill>
                          <a:latin typeface="Arial Narrow"/>
                          <a:cs typeface="Arial Narrow"/>
                        </a:rPr>
                        <a:t> (4)</a:t>
                      </a:r>
                      <a:endParaRPr sz="1600">
                        <a:latin typeface="Arial Narrow"/>
                        <a:cs typeface="Arial Narrow"/>
                      </a:endParaRPr>
                    </a:p>
                  </a:txBody>
                  <a:tcPr marL="0" marR="0" marT="95673" marB="0"/>
                </a:tc>
                <a:tc>
                  <a:txBody>
                    <a:bodyPr/>
                    <a:lstStyle/>
                    <a:p>
                      <a:pPr marL="9525" algn="ctr">
                        <a:lnSpc>
                          <a:spcPct val="100000"/>
                        </a:lnSpc>
                        <a:spcBef>
                          <a:spcPts val="1130"/>
                        </a:spcBef>
                      </a:pPr>
                      <a:r>
                        <a:rPr sz="1600" dirty="0">
                          <a:solidFill>
                            <a:srgbClr val="002F5D"/>
                          </a:solidFill>
                          <a:latin typeface="Arial Narrow"/>
                          <a:cs typeface="Arial Narrow"/>
                        </a:rPr>
                        <a:t>7</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95673" marB="0"/>
                </a:tc>
                <a:tc>
                  <a:txBody>
                    <a:bodyPr/>
                    <a:lstStyle/>
                    <a:p>
                      <a:pPr algn="ctr">
                        <a:lnSpc>
                          <a:spcPct val="100000"/>
                        </a:lnSpc>
                        <a:spcBef>
                          <a:spcPts val="1130"/>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95673" marB="0"/>
                </a:tc>
                <a:tc>
                  <a:txBody>
                    <a:bodyPr/>
                    <a:lstStyle/>
                    <a:p>
                      <a:pPr marL="10160" algn="ctr">
                        <a:lnSpc>
                          <a:spcPct val="100000"/>
                        </a:lnSpc>
                        <a:spcBef>
                          <a:spcPts val="1130"/>
                        </a:spcBef>
                      </a:pPr>
                      <a:r>
                        <a:rPr sz="1600" spc="-50" dirty="0">
                          <a:solidFill>
                            <a:srgbClr val="002F5D"/>
                          </a:solidFill>
                          <a:latin typeface="Arial Narrow"/>
                          <a:cs typeface="Arial Narrow"/>
                        </a:rPr>
                        <a:t>0</a:t>
                      </a:r>
                      <a:endParaRPr sz="1600">
                        <a:latin typeface="Arial Narrow"/>
                        <a:cs typeface="Arial Narrow"/>
                      </a:endParaRPr>
                    </a:p>
                  </a:txBody>
                  <a:tcPr marL="0" marR="0" marT="95673" marB="0"/>
                </a:tc>
                <a:tc>
                  <a:txBody>
                    <a:bodyPr/>
                    <a:lstStyle/>
                    <a:p>
                      <a:pPr marL="8890" algn="ctr">
                        <a:lnSpc>
                          <a:spcPct val="100000"/>
                        </a:lnSpc>
                        <a:spcBef>
                          <a:spcPts val="1130"/>
                        </a:spcBef>
                      </a:pPr>
                      <a:r>
                        <a:rPr sz="1600" spc="-50" dirty="0">
                          <a:solidFill>
                            <a:srgbClr val="002F5D"/>
                          </a:solidFill>
                          <a:latin typeface="Arial Narrow"/>
                          <a:cs typeface="Arial Narrow"/>
                        </a:rPr>
                        <a:t>0</a:t>
                      </a:r>
                      <a:endParaRPr sz="1600">
                        <a:latin typeface="Arial Narrow"/>
                        <a:cs typeface="Arial Narrow"/>
                      </a:endParaRPr>
                    </a:p>
                  </a:txBody>
                  <a:tcPr marL="0" marR="0" marT="95673" marB="0"/>
                </a:tc>
                <a:extLst>
                  <a:ext uri="{0D108BD9-81ED-4DB2-BD59-A6C34878D82A}">
                    <a16:rowId xmlns:a16="http://schemas.microsoft.com/office/drawing/2014/main" val="10006"/>
                  </a:ext>
                </a:extLst>
              </a:tr>
              <a:tr h="444500">
                <a:tc>
                  <a:txBody>
                    <a:bodyPr/>
                    <a:lstStyle/>
                    <a:p>
                      <a:pPr marL="440690">
                        <a:lnSpc>
                          <a:spcPct val="100000"/>
                        </a:lnSpc>
                        <a:spcBef>
                          <a:spcPts val="1105"/>
                        </a:spcBef>
                      </a:pPr>
                      <a:r>
                        <a:rPr sz="1600" spc="-10" dirty="0">
                          <a:solidFill>
                            <a:srgbClr val="002F5D"/>
                          </a:solidFill>
                          <a:latin typeface="Arial Narrow"/>
                          <a:cs typeface="Arial Narrow"/>
                        </a:rPr>
                        <a:t>Conjunctivitis</a:t>
                      </a:r>
                      <a:endParaRPr sz="1600">
                        <a:latin typeface="Arial Narrow"/>
                        <a:cs typeface="Arial Narrow"/>
                      </a:endParaRPr>
                    </a:p>
                  </a:txBody>
                  <a:tcPr marL="0" marR="0" marT="93557" marB="0"/>
                </a:tc>
                <a:tc>
                  <a:txBody>
                    <a:bodyPr/>
                    <a:lstStyle/>
                    <a:p>
                      <a:pPr algn="ctr">
                        <a:lnSpc>
                          <a:spcPct val="100000"/>
                        </a:lnSpc>
                        <a:spcBef>
                          <a:spcPts val="1135"/>
                        </a:spcBef>
                      </a:pPr>
                      <a:r>
                        <a:rPr sz="1600" dirty="0">
                          <a:solidFill>
                            <a:srgbClr val="002F5D"/>
                          </a:solidFill>
                          <a:latin typeface="Arial Narrow"/>
                          <a:cs typeface="Arial Narrow"/>
                        </a:rPr>
                        <a:t>7</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96097" marB="0"/>
                </a:tc>
                <a:tc>
                  <a:txBody>
                    <a:bodyPr/>
                    <a:lstStyle/>
                    <a:p>
                      <a:pPr marL="6985" algn="ctr">
                        <a:lnSpc>
                          <a:spcPct val="100000"/>
                        </a:lnSpc>
                        <a:spcBef>
                          <a:spcPts val="1135"/>
                        </a:spcBef>
                      </a:pPr>
                      <a:r>
                        <a:rPr sz="1600" dirty="0">
                          <a:solidFill>
                            <a:srgbClr val="002F5D"/>
                          </a:solidFill>
                          <a:latin typeface="Arial Narrow"/>
                          <a:cs typeface="Arial Narrow"/>
                        </a:rPr>
                        <a:t>13</a:t>
                      </a:r>
                      <a:r>
                        <a:rPr sz="1600" spc="-25" dirty="0">
                          <a:solidFill>
                            <a:srgbClr val="002F5D"/>
                          </a:solidFill>
                          <a:latin typeface="Arial Narrow"/>
                          <a:cs typeface="Arial Narrow"/>
                        </a:rPr>
                        <a:t> (4)</a:t>
                      </a:r>
                      <a:endParaRPr sz="1600">
                        <a:latin typeface="Arial Narrow"/>
                        <a:cs typeface="Arial Narrow"/>
                      </a:endParaRPr>
                    </a:p>
                  </a:txBody>
                  <a:tcPr marL="0" marR="0" marT="96097" marB="0"/>
                </a:tc>
                <a:tc>
                  <a:txBody>
                    <a:bodyPr/>
                    <a:lstStyle/>
                    <a:p>
                      <a:pPr marL="8890" algn="ctr">
                        <a:lnSpc>
                          <a:spcPct val="100000"/>
                        </a:lnSpc>
                        <a:spcBef>
                          <a:spcPts val="1135"/>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96097" marB="0"/>
                </a:tc>
                <a:tc>
                  <a:txBody>
                    <a:bodyPr/>
                    <a:lstStyle/>
                    <a:p>
                      <a:pPr marL="1270" algn="ctr">
                        <a:lnSpc>
                          <a:spcPct val="100000"/>
                        </a:lnSpc>
                        <a:spcBef>
                          <a:spcPts val="1135"/>
                        </a:spcBef>
                      </a:pPr>
                      <a:r>
                        <a:rPr sz="1600" spc="-50" dirty="0">
                          <a:solidFill>
                            <a:srgbClr val="002F5D"/>
                          </a:solidFill>
                          <a:latin typeface="Arial Narrow"/>
                          <a:cs typeface="Arial Narrow"/>
                        </a:rPr>
                        <a:t>0</a:t>
                      </a:r>
                      <a:endParaRPr sz="1600">
                        <a:latin typeface="Arial Narrow"/>
                        <a:cs typeface="Arial Narrow"/>
                      </a:endParaRPr>
                    </a:p>
                  </a:txBody>
                  <a:tcPr marL="0" marR="0" marT="96097" marB="0"/>
                </a:tc>
                <a:tc>
                  <a:txBody>
                    <a:bodyPr/>
                    <a:lstStyle/>
                    <a:p>
                      <a:pPr marL="10160" algn="ctr">
                        <a:lnSpc>
                          <a:spcPct val="100000"/>
                        </a:lnSpc>
                        <a:spcBef>
                          <a:spcPts val="1135"/>
                        </a:spcBef>
                      </a:pPr>
                      <a:r>
                        <a:rPr sz="1600" spc="-50" dirty="0">
                          <a:solidFill>
                            <a:srgbClr val="002F5D"/>
                          </a:solidFill>
                          <a:latin typeface="Arial Narrow"/>
                          <a:cs typeface="Arial Narrow"/>
                        </a:rPr>
                        <a:t>0</a:t>
                      </a:r>
                      <a:endParaRPr sz="1600">
                        <a:latin typeface="Arial Narrow"/>
                        <a:cs typeface="Arial Narrow"/>
                      </a:endParaRPr>
                    </a:p>
                  </a:txBody>
                  <a:tcPr marL="0" marR="0" marT="96097" marB="0"/>
                </a:tc>
                <a:tc>
                  <a:txBody>
                    <a:bodyPr/>
                    <a:lstStyle/>
                    <a:p>
                      <a:pPr marL="8890" algn="ctr">
                        <a:lnSpc>
                          <a:spcPct val="100000"/>
                        </a:lnSpc>
                        <a:spcBef>
                          <a:spcPts val="1135"/>
                        </a:spcBef>
                      </a:pPr>
                      <a:r>
                        <a:rPr sz="1600" spc="-50" dirty="0">
                          <a:solidFill>
                            <a:srgbClr val="002F5D"/>
                          </a:solidFill>
                          <a:latin typeface="Arial Narrow"/>
                          <a:cs typeface="Arial Narrow"/>
                        </a:rPr>
                        <a:t>0</a:t>
                      </a:r>
                      <a:endParaRPr sz="1600">
                        <a:latin typeface="Arial Narrow"/>
                        <a:cs typeface="Arial Narrow"/>
                      </a:endParaRPr>
                    </a:p>
                  </a:txBody>
                  <a:tcPr marL="0" marR="0" marT="96097" marB="0"/>
                </a:tc>
                <a:extLst>
                  <a:ext uri="{0D108BD9-81ED-4DB2-BD59-A6C34878D82A}">
                    <a16:rowId xmlns:a16="http://schemas.microsoft.com/office/drawing/2014/main" val="10007"/>
                  </a:ext>
                </a:extLst>
              </a:tr>
              <a:tr h="623993">
                <a:tc>
                  <a:txBody>
                    <a:bodyPr/>
                    <a:lstStyle/>
                    <a:p>
                      <a:pPr marL="90805" marR="246379">
                        <a:lnSpc>
                          <a:spcPct val="100000"/>
                        </a:lnSpc>
                        <a:spcBef>
                          <a:spcPts val="765"/>
                        </a:spcBef>
                      </a:pPr>
                      <a:r>
                        <a:rPr sz="1600" b="1" dirty="0">
                          <a:solidFill>
                            <a:srgbClr val="002F5D"/>
                          </a:solidFill>
                          <a:latin typeface="Arial Narrow"/>
                          <a:cs typeface="Arial Narrow"/>
                        </a:rPr>
                        <a:t>Adjudicated</a:t>
                      </a:r>
                      <a:r>
                        <a:rPr sz="1600" b="1" spc="-120" dirty="0">
                          <a:solidFill>
                            <a:srgbClr val="002F5D"/>
                          </a:solidFill>
                          <a:latin typeface="Arial Narrow"/>
                          <a:cs typeface="Arial Narrow"/>
                        </a:rPr>
                        <a:t> </a:t>
                      </a:r>
                      <a:r>
                        <a:rPr sz="1600" b="1" dirty="0">
                          <a:solidFill>
                            <a:srgbClr val="002F5D"/>
                          </a:solidFill>
                          <a:latin typeface="Arial Narrow"/>
                          <a:cs typeface="Arial Narrow"/>
                        </a:rPr>
                        <a:t>drug-</a:t>
                      </a:r>
                      <a:r>
                        <a:rPr sz="1600" b="1" spc="-10" dirty="0">
                          <a:solidFill>
                            <a:srgbClr val="002F5D"/>
                          </a:solidFill>
                          <a:latin typeface="Arial Narrow"/>
                          <a:cs typeface="Arial Narrow"/>
                        </a:rPr>
                        <a:t>related ILD/pneumonitis</a:t>
                      </a:r>
                      <a:r>
                        <a:rPr sz="1600" spc="-15" baseline="24305" dirty="0">
                          <a:solidFill>
                            <a:srgbClr val="002F5D"/>
                          </a:solidFill>
                          <a:latin typeface="Arial Narrow"/>
                          <a:cs typeface="Arial Narrow"/>
                        </a:rPr>
                        <a:t>¶</a:t>
                      </a:r>
                      <a:endParaRPr sz="1600" baseline="24305">
                        <a:latin typeface="Arial Narrow"/>
                        <a:cs typeface="Arial Narrow"/>
                      </a:endParaRPr>
                    </a:p>
                  </a:txBody>
                  <a:tcPr marL="0" marR="0" marT="64770" marB="0">
                    <a:lnB w="12700">
                      <a:solidFill>
                        <a:srgbClr val="000000"/>
                      </a:solidFill>
                      <a:prstDash val="solid"/>
                    </a:lnB>
                    <a:solidFill>
                      <a:srgbClr val="DBDBDB"/>
                    </a:solidFill>
                  </a:tcPr>
                </a:tc>
                <a:tc>
                  <a:txBody>
                    <a:bodyPr/>
                    <a:lstStyle/>
                    <a:p>
                      <a:pPr algn="ctr">
                        <a:lnSpc>
                          <a:spcPct val="100000"/>
                        </a:lnSpc>
                        <a:spcBef>
                          <a:spcPts val="2215"/>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187537" marB="0">
                    <a:lnB w="12700">
                      <a:solidFill>
                        <a:srgbClr val="000000"/>
                      </a:solidFill>
                      <a:prstDash val="solid"/>
                    </a:lnB>
                    <a:solidFill>
                      <a:srgbClr val="DBDBDB"/>
                    </a:solidFill>
                  </a:tcPr>
                </a:tc>
                <a:tc>
                  <a:txBody>
                    <a:bodyPr/>
                    <a:lstStyle/>
                    <a:p>
                      <a:pPr marL="7620" algn="ctr">
                        <a:lnSpc>
                          <a:spcPct val="100000"/>
                        </a:lnSpc>
                        <a:spcBef>
                          <a:spcPts val="2215"/>
                        </a:spcBef>
                      </a:pPr>
                      <a:r>
                        <a:rPr sz="1600" dirty="0">
                          <a:solidFill>
                            <a:srgbClr val="002F5D"/>
                          </a:solidFill>
                          <a:latin typeface="Arial Narrow"/>
                          <a:cs typeface="Arial Narrow"/>
                        </a:rPr>
                        <a:t>7</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187537" marB="0">
                    <a:lnB w="12700">
                      <a:solidFill>
                        <a:srgbClr val="000000"/>
                      </a:solidFill>
                      <a:prstDash val="solid"/>
                    </a:lnB>
                    <a:solidFill>
                      <a:srgbClr val="DBDBDB"/>
                    </a:solidFill>
                  </a:tcPr>
                </a:tc>
                <a:tc>
                  <a:txBody>
                    <a:bodyPr/>
                    <a:lstStyle/>
                    <a:p>
                      <a:pPr marL="7620" algn="ctr">
                        <a:lnSpc>
                          <a:spcPct val="100000"/>
                        </a:lnSpc>
                        <a:spcBef>
                          <a:spcPts val="2215"/>
                        </a:spcBef>
                      </a:pPr>
                      <a:r>
                        <a:rPr sz="1600" dirty="0">
                          <a:solidFill>
                            <a:srgbClr val="002F5D"/>
                          </a:solidFill>
                          <a:latin typeface="Arial Narrow"/>
                          <a:cs typeface="Arial Narrow"/>
                        </a:rPr>
                        <a:t>1</a:t>
                      </a:r>
                      <a:r>
                        <a:rPr sz="1600" spc="-20" dirty="0">
                          <a:solidFill>
                            <a:srgbClr val="002F5D"/>
                          </a:solidFill>
                          <a:latin typeface="Arial Narrow"/>
                          <a:cs typeface="Arial Narrow"/>
                        </a:rPr>
                        <a:t> </a:t>
                      </a:r>
                      <a:r>
                        <a:rPr sz="1600" spc="-10" dirty="0">
                          <a:solidFill>
                            <a:srgbClr val="002F5D"/>
                          </a:solidFill>
                          <a:latin typeface="Arial Narrow"/>
                          <a:cs typeface="Arial Narrow"/>
                        </a:rPr>
                        <a:t>(&lt;1)</a:t>
                      </a:r>
                      <a:r>
                        <a:rPr sz="1600" spc="-15" baseline="22569" dirty="0">
                          <a:solidFill>
                            <a:srgbClr val="002F5D"/>
                          </a:solidFill>
                          <a:latin typeface="Arial Narrow"/>
                          <a:cs typeface="Arial Narrow"/>
                        </a:rPr>
                        <a:t>#</a:t>
                      </a:r>
                      <a:endParaRPr sz="1600" baseline="22569">
                        <a:latin typeface="Arial Narrow"/>
                        <a:cs typeface="Arial Narrow"/>
                      </a:endParaRPr>
                    </a:p>
                  </a:txBody>
                  <a:tcPr marL="0" marR="0" marT="187537" marB="0">
                    <a:lnB w="12700">
                      <a:solidFill>
                        <a:srgbClr val="000000"/>
                      </a:solidFill>
                      <a:prstDash val="solid"/>
                    </a:lnB>
                    <a:solidFill>
                      <a:srgbClr val="DBDBDB"/>
                    </a:solidFill>
                  </a:tcPr>
                </a:tc>
                <a:tc>
                  <a:txBody>
                    <a:bodyPr/>
                    <a:lstStyle/>
                    <a:p>
                      <a:pPr algn="ctr">
                        <a:lnSpc>
                          <a:spcPct val="100000"/>
                        </a:lnSpc>
                        <a:spcBef>
                          <a:spcPts val="2215"/>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187537" marB="0">
                    <a:lnB w="12700">
                      <a:solidFill>
                        <a:srgbClr val="000000"/>
                      </a:solidFill>
                      <a:prstDash val="solid"/>
                    </a:lnB>
                    <a:solidFill>
                      <a:srgbClr val="DBDBDB"/>
                    </a:solidFill>
                  </a:tcPr>
                </a:tc>
                <a:tc>
                  <a:txBody>
                    <a:bodyPr/>
                    <a:lstStyle/>
                    <a:p>
                      <a:pPr marL="6985" algn="ctr">
                        <a:lnSpc>
                          <a:spcPct val="100000"/>
                        </a:lnSpc>
                        <a:spcBef>
                          <a:spcPts val="2215"/>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187537" marB="0">
                    <a:lnB w="12700">
                      <a:solidFill>
                        <a:srgbClr val="000000"/>
                      </a:solidFill>
                      <a:prstDash val="solid"/>
                    </a:lnB>
                    <a:solidFill>
                      <a:srgbClr val="DBDBDB"/>
                    </a:solidFill>
                  </a:tcPr>
                </a:tc>
                <a:tc>
                  <a:txBody>
                    <a:bodyPr/>
                    <a:lstStyle/>
                    <a:p>
                      <a:pPr marL="8890" algn="ctr">
                        <a:lnSpc>
                          <a:spcPct val="100000"/>
                        </a:lnSpc>
                        <a:spcBef>
                          <a:spcPts val="2215"/>
                        </a:spcBef>
                      </a:pPr>
                      <a:r>
                        <a:rPr sz="1600" spc="-50" dirty="0">
                          <a:solidFill>
                            <a:srgbClr val="002F5D"/>
                          </a:solidFill>
                          <a:latin typeface="Arial Narrow"/>
                          <a:cs typeface="Arial Narrow"/>
                        </a:rPr>
                        <a:t>0</a:t>
                      </a:r>
                      <a:endParaRPr sz="1600">
                        <a:latin typeface="Arial Narrow"/>
                        <a:cs typeface="Arial Narrow"/>
                      </a:endParaRPr>
                    </a:p>
                  </a:txBody>
                  <a:tcPr marL="0" marR="0" marT="187537" marB="0">
                    <a:lnB w="12700">
                      <a:solidFill>
                        <a:srgbClr val="000000"/>
                      </a:solidFill>
                      <a:prstDash val="solid"/>
                    </a:lnB>
                    <a:solidFill>
                      <a:srgbClr val="DBDBDB"/>
                    </a:solidFill>
                  </a:tcPr>
                </a:tc>
                <a:extLst>
                  <a:ext uri="{0D108BD9-81ED-4DB2-BD59-A6C34878D82A}">
                    <a16:rowId xmlns:a16="http://schemas.microsoft.com/office/drawing/2014/main" val="10008"/>
                  </a:ext>
                </a:extLst>
              </a:tr>
            </a:tbl>
          </a:graphicData>
        </a:graphic>
      </p:graphicFrame>
      <p:sp>
        <p:nvSpPr>
          <p:cNvPr id="8" name="TextBox 7">
            <a:extLst>
              <a:ext uri="{FF2B5EF4-FFF2-40B4-BE49-F238E27FC236}">
                <a16:creationId xmlns:a16="http://schemas.microsoft.com/office/drawing/2014/main" id="{EC98D5DC-6A85-6A78-46ED-B3388A706295}"/>
              </a:ext>
            </a:extLst>
          </p:cNvPr>
          <p:cNvSpPr txBox="1"/>
          <p:nvPr/>
        </p:nvSpPr>
        <p:spPr>
          <a:xfrm>
            <a:off x="674370" y="6335496"/>
            <a:ext cx="3744936" cy="300082"/>
          </a:xfrm>
          <a:prstGeom prst="rect">
            <a:avLst/>
          </a:prstGeom>
          <a:noFill/>
        </p:spPr>
        <p:txBody>
          <a:bodyPr wrap="none" rtlCol="0">
            <a:spAutoFit/>
          </a:bodyPr>
          <a:lstStyle/>
          <a:p>
            <a:pPr marL="0" marR="0" lvl="0" indent="0" algn="l" defTabSz="685800" rtl="0" eaLnBrk="1" fontAlgn="auto" latinLnBrk="0" hangingPunct="1">
              <a:lnSpc>
                <a:spcPct val="90000"/>
              </a:lnSpc>
              <a:spcBef>
                <a:spcPts val="750"/>
              </a:spcBef>
              <a:spcAft>
                <a:spcPts val="0"/>
              </a:spcAft>
              <a:buClr>
                <a:srgbClr val="E8931A"/>
              </a:buClr>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Dent R et al ESMO 2025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Abstract LBA21.</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3D772-805D-EBF1-2409-5ED525E55E6E}"/>
              </a:ext>
            </a:extLst>
          </p:cNvPr>
          <p:cNvSpPr>
            <a:spLocks noGrp="1"/>
          </p:cNvSpPr>
          <p:nvPr>
            <p:ph type="title"/>
          </p:nvPr>
        </p:nvSpPr>
        <p:spPr>
          <a:xfrm>
            <a:off x="415636" y="273132"/>
            <a:ext cx="11234058" cy="908720"/>
          </a:xfrm>
        </p:spPr>
        <p:txBody>
          <a:bodyPr>
            <a:noAutofit/>
          </a:bodyPr>
          <a:lstStyle/>
          <a:p>
            <a:r>
              <a:rPr lang="en-US" sz="3600" b="1">
                <a:solidFill>
                  <a:srgbClr val="3C6B9B"/>
                </a:solidFill>
                <a:latin typeface="Arial" panose="020B0604020202020204" pitchFamily="34" charset="0"/>
                <a:cs typeface="Arial" panose="020B0604020202020204" pitchFamily="34" charset="0"/>
              </a:rPr>
              <a:t>Managing </a:t>
            </a:r>
            <a:r>
              <a:rPr lang="en-US" sz="3600" b="1" dirty="0">
                <a:solidFill>
                  <a:srgbClr val="3C6B9B"/>
                </a:solidFill>
                <a:latin typeface="Arial" panose="020B0604020202020204" pitchFamily="34" charset="0"/>
                <a:cs typeface="Arial" panose="020B0604020202020204" pitchFamily="34" charset="0"/>
              </a:rPr>
              <a:t>Dato-DXd Adverse Events </a:t>
            </a:r>
          </a:p>
        </p:txBody>
      </p:sp>
      <p:sp>
        <p:nvSpPr>
          <p:cNvPr id="4" name="TextBox 3">
            <a:extLst>
              <a:ext uri="{FF2B5EF4-FFF2-40B4-BE49-F238E27FC236}">
                <a16:creationId xmlns:a16="http://schemas.microsoft.com/office/drawing/2014/main" id="{255D359A-083E-D369-5A48-3B15C71527D1}"/>
              </a:ext>
            </a:extLst>
          </p:cNvPr>
          <p:cNvSpPr txBox="1"/>
          <p:nvPr/>
        </p:nvSpPr>
        <p:spPr>
          <a:xfrm>
            <a:off x="18618" y="6534835"/>
            <a:ext cx="9385518" cy="323165"/>
          </a:xfrm>
          <a:prstGeom prst="rect">
            <a:avLst/>
          </a:prstGeom>
          <a:noFill/>
        </p:spPr>
        <p:txBody>
          <a:bodyPr wrap="non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Lisberg A et al. </a:t>
            </a:r>
            <a:r>
              <a:rPr kumimoji="0" lang="en-US" sz="15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Oncologist </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2025 September 1;30(9):oyaf225; NCCN Antiemesis Guideline V2.2026 available at </a:t>
            </a:r>
            <a:r>
              <a:rPr kumimoji="0" lang="en-US" sz="15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nccn.org</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D04972EE-B5F2-2EB2-EE10-E18F2A873A5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48145" y="1004008"/>
            <a:ext cx="7360799" cy="5438356"/>
          </a:xfrm>
          <a:prstGeom prst="rect">
            <a:avLst/>
          </a:prstGeom>
        </p:spPr>
      </p:pic>
      <p:sp>
        <p:nvSpPr>
          <p:cNvPr id="3" name="object 8">
            <a:extLst>
              <a:ext uri="{FF2B5EF4-FFF2-40B4-BE49-F238E27FC236}">
                <a16:creationId xmlns:a16="http://schemas.microsoft.com/office/drawing/2014/main" id="{F3E11C74-0EB9-E094-014F-58D99DBD69D7}"/>
              </a:ext>
            </a:extLst>
          </p:cNvPr>
          <p:cNvSpPr txBox="1"/>
          <p:nvPr/>
        </p:nvSpPr>
        <p:spPr>
          <a:xfrm>
            <a:off x="8763205" y="1769423"/>
            <a:ext cx="2886489" cy="2672463"/>
          </a:xfrm>
          <a:prstGeom prst="rect">
            <a:avLst/>
          </a:prstGeom>
        </p:spPr>
        <p:txBody>
          <a:bodyPr vert="horz" wrap="square" lIns="0" tIns="76200" rIns="0" bIns="0" rtlCol="0">
            <a:spAutoFit/>
          </a:bodyPr>
          <a:lstStyle/>
          <a:p>
            <a:pPr marL="0" marR="0" lvl="0" indent="0" algn="l" defTabSz="806867" rtl="0" eaLnBrk="1" fontAlgn="auto" latinLnBrk="0" hangingPunct="1">
              <a:lnSpc>
                <a:spcPct val="100000"/>
              </a:lnSpc>
              <a:spcBef>
                <a:spcPts val="600"/>
              </a:spcBef>
              <a:spcAft>
                <a:spcPts val="0"/>
              </a:spcAft>
              <a:buClrTx/>
              <a:buSzTx/>
              <a:buFontTx/>
              <a:buNone/>
              <a:tabLst>
                <a:tab pos="144003" algn="l"/>
              </a:tabLst>
              <a:defRPr/>
            </a:pPr>
            <a:r>
              <a:rPr kumimoji="0" lang="en-US" sz="1800" b="1" i="0" u="none" strike="noStrike" kern="0" cap="none" spc="-57" normalizeH="0" baseline="0" noProof="0" dirty="0">
                <a:ln>
                  <a:noFill/>
                </a:ln>
                <a:solidFill>
                  <a:srgbClr val="3C6B9B"/>
                </a:solidFill>
                <a:effectLst/>
                <a:uLnTx/>
                <a:uFillTx/>
                <a:latin typeface="Arial"/>
                <a:ea typeface="+mn-ea"/>
                <a:cs typeface="Arial"/>
              </a:rPr>
              <a:t>Nausea &amp; Vomiting</a:t>
            </a:r>
          </a:p>
          <a:p>
            <a:pPr marL="0" marR="0" lvl="0" indent="0" algn="l" defTabSz="806867" rtl="0" eaLnBrk="1" fontAlgn="auto" latinLnBrk="0" hangingPunct="1">
              <a:lnSpc>
                <a:spcPct val="100000"/>
              </a:lnSpc>
              <a:spcBef>
                <a:spcPts val="600"/>
              </a:spcBef>
              <a:spcAft>
                <a:spcPts val="0"/>
              </a:spcAft>
              <a:buClrTx/>
              <a:buSzTx/>
              <a:buFontTx/>
              <a:buNone/>
              <a:tabLst>
                <a:tab pos="144003" algn="l"/>
              </a:tabLst>
              <a:defRPr/>
            </a:pPr>
            <a:r>
              <a:rPr kumimoji="0" sz="1800" b="0" i="0" u="none" strike="noStrike" kern="0" cap="none" spc="-57" normalizeH="0" baseline="0" noProof="0" dirty="0">
                <a:ln>
                  <a:noFill/>
                </a:ln>
                <a:solidFill>
                  <a:prstClr val="black"/>
                </a:solidFill>
                <a:effectLst/>
                <a:uLnTx/>
                <a:uFillTx/>
                <a:latin typeface="Arial"/>
                <a:ea typeface="+mn-ea"/>
                <a:cs typeface="Arial"/>
              </a:rPr>
              <a:t>High</a:t>
            </a:r>
            <a:r>
              <a:rPr kumimoji="0" sz="1800" b="0" i="0" u="none" strike="noStrike" kern="0" cap="none" spc="-26" normalizeH="0" baseline="0" noProof="0" dirty="0">
                <a:ln>
                  <a:noFill/>
                </a:ln>
                <a:solidFill>
                  <a:prstClr val="black"/>
                </a:solidFill>
                <a:effectLst/>
                <a:uLnTx/>
                <a:uFillTx/>
                <a:latin typeface="Arial"/>
                <a:ea typeface="+mn-ea"/>
                <a:cs typeface="Arial"/>
              </a:rPr>
              <a:t> emet</a:t>
            </a:r>
            <a:r>
              <a:rPr kumimoji="0" lang="en-US" sz="1800" b="0" i="0" u="none" strike="noStrike" kern="0" cap="none" spc="-26" normalizeH="0" baseline="0" noProof="0" dirty="0">
                <a:ln>
                  <a:noFill/>
                </a:ln>
                <a:solidFill>
                  <a:prstClr val="black"/>
                </a:solidFill>
                <a:effectLst/>
                <a:uLnTx/>
                <a:uFillTx/>
                <a:latin typeface="Arial"/>
                <a:ea typeface="+mn-ea"/>
                <a:cs typeface="Arial"/>
              </a:rPr>
              <a:t>ogenic</a:t>
            </a:r>
            <a:r>
              <a:rPr kumimoji="0" sz="1800" b="0" i="0" u="none" strike="noStrike" kern="0" cap="none" spc="-40" normalizeH="0" baseline="0" noProof="0" dirty="0">
                <a:ln>
                  <a:noFill/>
                </a:ln>
                <a:solidFill>
                  <a:prstClr val="black"/>
                </a:solidFill>
                <a:effectLst/>
                <a:uLnTx/>
                <a:uFillTx/>
                <a:latin typeface="Arial"/>
                <a:ea typeface="+mn-ea"/>
                <a:cs typeface="Arial"/>
              </a:rPr>
              <a:t> </a:t>
            </a:r>
            <a:r>
              <a:rPr kumimoji="0" sz="1800" b="0" i="0" u="none" strike="noStrike" kern="0" cap="none" spc="-18" normalizeH="0" baseline="0" noProof="0" dirty="0">
                <a:ln>
                  <a:noFill/>
                </a:ln>
                <a:solidFill>
                  <a:prstClr val="black"/>
                </a:solidFill>
                <a:effectLst/>
                <a:uLnTx/>
                <a:uFillTx/>
                <a:latin typeface="Arial"/>
                <a:ea typeface="+mn-ea"/>
                <a:cs typeface="Arial"/>
              </a:rPr>
              <a:t>risk</a:t>
            </a:r>
            <a:endParaRPr kumimoji="0" lang="en-US" sz="1800" b="0" i="0" u="none" strike="noStrike" kern="0" cap="none" spc="-18" normalizeH="0" baseline="0" noProof="0" dirty="0">
              <a:ln>
                <a:noFill/>
              </a:ln>
              <a:solidFill>
                <a:prstClr val="black"/>
              </a:solidFill>
              <a:effectLst/>
              <a:uLnTx/>
              <a:uFillTx/>
              <a:latin typeface="Arial"/>
              <a:ea typeface="+mn-ea"/>
              <a:cs typeface="Arial"/>
            </a:endParaRPr>
          </a:p>
          <a:p>
            <a:pPr marL="0" marR="0" lvl="0" indent="0" algn="l" defTabSz="806867" rtl="0" eaLnBrk="1" fontAlgn="auto" latinLnBrk="0" hangingPunct="1">
              <a:lnSpc>
                <a:spcPct val="100000"/>
              </a:lnSpc>
              <a:spcBef>
                <a:spcPts val="600"/>
              </a:spcBef>
              <a:spcAft>
                <a:spcPts val="0"/>
              </a:spcAft>
              <a:buClrTx/>
              <a:buSzTx/>
              <a:buFontTx/>
              <a:buNone/>
              <a:tabLst>
                <a:tab pos="144003" algn="l"/>
              </a:tabLst>
              <a:defRPr/>
            </a:pPr>
            <a:endParaRPr kumimoji="0" sz="1800" b="0" i="0" u="none" strike="noStrike" kern="0" cap="none" spc="0" normalizeH="0" baseline="0" noProof="0" dirty="0">
              <a:ln>
                <a:noFill/>
              </a:ln>
              <a:solidFill>
                <a:prstClr val="black"/>
              </a:solidFill>
              <a:effectLst/>
              <a:uLnTx/>
              <a:uFillTx/>
              <a:latin typeface="Arial"/>
              <a:ea typeface="+mn-ea"/>
              <a:cs typeface="Arial"/>
            </a:endParaRPr>
          </a:p>
          <a:p>
            <a:pPr marL="144003" marR="0" lvl="0" indent="-144003" algn="l" defTabSz="806867" rtl="0" eaLnBrk="1" fontAlgn="auto" latinLnBrk="0" hangingPunct="1">
              <a:lnSpc>
                <a:spcPct val="150000"/>
              </a:lnSpc>
              <a:spcBef>
                <a:spcPts val="0"/>
              </a:spcBef>
              <a:spcAft>
                <a:spcPts val="0"/>
              </a:spcAft>
              <a:buClrTx/>
              <a:buSzTx/>
              <a:buFontTx/>
              <a:buChar char="•"/>
              <a:tabLst>
                <a:tab pos="144003" algn="l"/>
              </a:tabLst>
              <a:defRPr/>
            </a:pPr>
            <a:r>
              <a:rPr kumimoji="0" sz="1800" b="0" i="0" u="none" strike="noStrike" kern="0" cap="none" spc="-9" normalizeH="0" baseline="0" noProof="0" dirty="0">
                <a:ln>
                  <a:noFill/>
                </a:ln>
                <a:solidFill>
                  <a:prstClr val="black"/>
                </a:solidFill>
                <a:effectLst/>
                <a:uLnTx/>
                <a:uFillTx/>
                <a:latin typeface="Arial"/>
                <a:ea typeface="+mn-ea"/>
                <a:cs typeface="Arial"/>
              </a:rPr>
              <a:t>Olanzapine</a:t>
            </a:r>
            <a:endParaRPr kumimoji="0" sz="1800" b="0" i="0" u="none" strike="noStrike" kern="0" cap="none" spc="0" normalizeH="0" baseline="0" noProof="0" dirty="0">
              <a:ln>
                <a:noFill/>
              </a:ln>
              <a:solidFill>
                <a:prstClr val="black"/>
              </a:solidFill>
              <a:effectLst/>
              <a:uLnTx/>
              <a:uFillTx/>
              <a:latin typeface="Arial"/>
              <a:ea typeface="+mn-ea"/>
              <a:cs typeface="Arial"/>
            </a:endParaRPr>
          </a:p>
          <a:p>
            <a:pPr marL="143443" marR="169218" lvl="0" indent="-144003" algn="l" defTabSz="806867" rtl="0" eaLnBrk="1" fontAlgn="auto" latinLnBrk="0" hangingPunct="1">
              <a:lnSpc>
                <a:spcPct val="150000"/>
              </a:lnSpc>
              <a:spcBef>
                <a:spcPts val="0"/>
              </a:spcBef>
              <a:spcAft>
                <a:spcPts val="0"/>
              </a:spcAft>
              <a:buClrTx/>
              <a:buSzTx/>
              <a:buFontTx/>
              <a:buChar char="•"/>
              <a:tabLst>
                <a:tab pos="143443" algn="l"/>
              </a:tabLst>
              <a:defRPr/>
            </a:pPr>
            <a:r>
              <a:rPr kumimoji="0" sz="1800" b="0" i="0" u="none" strike="noStrike" kern="0" cap="none" spc="-106" normalizeH="0" baseline="0" noProof="0" dirty="0">
                <a:ln>
                  <a:noFill/>
                </a:ln>
                <a:solidFill>
                  <a:prstClr val="black"/>
                </a:solidFill>
                <a:effectLst/>
                <a:uLnTx/>
                <a:uFillTx/>
                <a:latin typeface="Arial"/>
                <a:ea typeface="+mn-ea"/>
                <a:cs typeface="Arial"/>
              </a:rPr>
              <a:t>NK1</a:t>
            </a:r>
            <a:r>
              <a:rPr kumimoji="0" sz="1800" b="0" i="0" u="none" strike="noStrike" kern="0" cap="none" spc="-4" normalizeH="0" baseline="0" noProof="0" dirty="0">
                <a:ln>
                  <a:noFill/>
                </a:ln>
                <a:solidFill>
                  <a:prstClr val="black"/>
                </a:solidFill>
                <a:effectLst/>
                <a:uLnTx/>
                <a:uFillTx/>
                <a:latin typeface="Arial"/>
                <a:ea typeface="+mn-ea"/>
                <a:cs typeface="Arial"/>
              </a:rPr>
              <a:t> </a:t>
            </a:r>
            <a:r>
              <a:rPr kumimoji="0" sz="1800" b="0" i="0" u="none" strike="noStrike" kern="0" cap="none" spc="-26" normalizeH="0" baseline="0" noProof="0" dirty="0">
                <a:ln>
                  <a:noFill/>
                </a:ln>
                <a:solidFill>
                  <a:prstClr val="black"/>
                </a:solidFill>
                <a:effectLst/>
                <a:uLnTx/>
                <a:uFillTx/>
                <a:latin typeface="Arial"/>
                <a:ea typeface="+mn-ea"/>
                <a:cs typeface="Arial"/>
              </a:rPr>
              <a:t>receptor </a:t>
            </a:r>
            <a:r>
              <a:rPr kumimoji="0" sz="1800" b="0" i="0" u="none" strike="noStrike" kern="0" cap="none" spc="-9" normalizeH="0" baseline="0" noProof="0" dirty="0">
                <a:ln>
                  <a:noFill/>
                </a:ln>
                <a:solidFill>
                  <a:prstClr val="black"/>
                </a:solidFill>
                <a:effectLst/>
                <a:uLnTx/>
                <a:uFillTx/>
                <a:latin typeface="Arial"/>
                <a:ea typeface="+mn-ea"/>
                <a:cs typeface="Arial"/>
              </a:rPr>
              <a:t>antagonist</a:t>
            </a:r>
            <a:endParaRPr kumimoji="0" sz="1800" b="0" i="0" u="none" strike="noStrike" kern="0" cap="none" spc="0" normalizeH="0" baseline="0" noProof="0" dirty="0">
              <a:ln>
                <a:noFill/>
              </a:ln>
              <a:solidFill>
                <a:prstClr val="black"/>
              </a:solidFill>
              <a:effectLst/>
              <a:uLnTx/>
              <a:uFillTx/>
              <a:latin typeface="Arial"/>
              <a:ea typeface="+mn-ea"/>
              <a:cs typeface="Arial"/>
            </a:endParaRPr>
          </a:p>
          <a:p>
            <a:pPr marL="143443" marR="62756" lvl="0" indent="-144003" algn="l" defTabSz="806867" rtl="0" eaLnBrk="1" fontAlgn="auto" latinLnBrk="0" hangingPunct="1">
              <a:lnSpc>
                <a:spcPct val="150000"/>
              </a:lnSpc>
              <a:spcBef>
                <a:spcPts val="0"/>
              </a:spcBef>
              <a:spcAft>
                <a:spcPts val="0"/>
              </a:spcAft>
              <a:buClrTx/>
              <a:buSzTx/>
              <a:buFontTx/>
              <a:buChar char="•"/>
              <a:tabLst>
                <a:tab pos="143443" algn="l"/>
              </a:tabLst>
              <a:defRPr/>
            </a:pPr>
            <a:r>
              <a:rPr kumimoji="0" sz="1800" b="0" i="0" u="none" strike="noStrike" kern="0" cap="none" spc="-49" normalizeH="0" baseline="0" noProof="0" dirty="0">
                <a:ln>
                  <a:noFill/>
                </a:ln>
                <a:solidFill>
                  <a:prstClr val="black"/>
                </a:solidFill>
                <a:effectLst/>
                <a:uLnTx/>
                <a:uFillTx/>
                <a:latin typeface="Arial"/>
                <a:ea typeface="+mn-ea"/>
                <a:cs typeface="Arial"/>
              </a:rPr>
              <a:t>5-</a:t>
            </a:r>
            <a:r>
              <a:rPr kumimoji="0" sz="1800" b="0" i="0" u="none" strike="noStrike" kern="0" cap="none" spc="-97" normalizeH="0" baseline="0" noProof="0" dirty="0">
                <a:ln>
                  <a:noFill/>
                </a:ln>
                <a:solidFill>
                  <a:prstClr val="black"/>
                </a:solidFill>
                <a:effectLst/>
                <a:uLnTx/>
                <a:uFillTx/>
                <a:latin typeface="Arial"/>
                <a:ea typeface="+mn-ea"/>
                <a:cs typeface="Arial"/>
              </a:rPr>
              <a:t>HT3</a:t>
            </a:r>
            <a:r>
              <a:rPr kumimoji="0" sz="1800" b="0" i="0" u="none" strike="noStrike" kern="0" cap="none" spc="-4" normalizeH="0" baseline="0" noProof="0" dirty="0">
                <a:ln>
                  <a:noFill/>
                </a:ln>
                <a:solidFill>
                  <a:prstClr val="black"/>
                </a:solidFill>
                <a:effectLst/>
                <a:uLnTx/>
                <a:uFillTx/>
                <a:latin typeface="Arial"/>
                <a:ea typeface="+mn-ea"/>
                <a:cs typeface="Arial"/>
              </a:rPr>
              <a:t> </a:t>
            </a:r>
            <a:r>
              <a:rPr kumimoji="0" sz="1800" b="0" i="0" u="none" strike="noStrike" kern="0" cap="none" spc="-26" normalizeH="0" baseline="0" noProof="0" dirty="0">
                <a:ln>
                  <a:noFill/>
                </a:ln>
                <a:solidFill>
                  <a:prstClr val="black"/>
                </a:solidFill>
                <a:effectLst/>
                <a:uLnTx/>
                <a:uFillTx/>
                <a:latin typeface="Arial"/>
                <a:ea typeface="+mn-ea"/>
                <a:cs typeface="Arial"/>
              </a:rPr>
              <a:t>receptor </a:t>
            </a:r>
            <a:r>
              <a:rPr kumimoji="0" sz="1800" b="0" i="0" u="none" strike="noStrike" kern="0" cap="none" spc="-9" normalizeH="0" baseline="0" noProof="0" dirty="0">
                <a:ln>
                  <a:noFill/>
                </a:ln>
                <a:solidFill>
                  <a:prstClr val="black"/>
                </a:solidFill>
                <a:effectLst/>
                <a:uLnTx/>
                <a:uFillTx/>
                <a:latin typeface="Arial"/>
                <a:ea typeface="+mn-ea"/>
                <a:cs typeface="Arial"/>
              </a:rPr>
              <a:t>antagonist</a:t>
            </a:r>
            <a:endParaRPr kumimoji="0" sz="1800" b="0" i="0" u="none" strike="noStrike" kern="0" cap="none" spc="0" normalizeH="0" baseline="0" noProof="0" dirty="0">
              <a:ln>
                <a:noFill/>
              </a:ln>
              <a:solidFill>
                <a:prstClr val="black"/>
              </a:solidFill>
              <a:effectLst/>
              <a:uLnTx/>
              <a:uFillTx/>
              <a:latin typeface="Arial"/>
              <a:ea typeface="+mn-ea"/>
              <a:cs typeface="Arial"/>
            </a:endParaRPr>
          </a:p>
          <a:p>
            <a:pPr marL="144003" marR="0" lvl="0" indent="-144003" algn="l" defTabSz="806867" rtl="0" eaLnBrk="1" fontAlgn="auto" latinLnBrk="0" hangingPunct="1">
              <a:lnSpc>
                <a:spcPct val="150000"/>
              </a:lnSpc>
              <a:spcBef>
                <a:spcPts val="0"/>
              </a:spcBef>
              <a:spcAft>
                <a:spcPts val="0"/>
              </a:spcAft>
              <a:buClrTx/>
              <a:buSzTx/>
              <a:buFontTx/>
              <a:buChar char="•"/>
              <a:tabLst>
                <a:tab pos="144003" algn="l"/>
              </a:tabLst>
              <a:defRPr/>
            </a:pPr>
            <a:r>
              <a:rPr kumimoji="0" sz="1800" b="0" i="0" u="none" strike="noStrike" kern="0" cap="none" spc="-57" normalizeH="0" baseline="0" noProof="0" dirty="0">
                <a:ln>
                  <a:noFill/>
                </a:ln>
                <a:solidFill>
                  <a:prstClr val="black"/>
                </a:solidFill>
                <a:effectLst/>
                <a:uLnTx/>
                <a:uFillTx/>
                <a:latin typeface="Arial"/>
                <a:ea typeface="+mn-ea"/>
                <a:cs typeface="Arial"/>
              </a:rPr>
              <a:t>Dexamethasone</a:t>
            </a:r>
            <a:endParaRPr kumimoji="0" sz="1800" b="0" i="0" u="none" strike="noStrike" kern="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4392485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C0892E-CE9B-0CA4-5C9B-E053F1586739}"/>
              </a:ext>
            </a:extLst>
          </p:cNvPr>
          <p:cNvPicPr>
            <a:picLocks noChangeAspect="1"/>
          </p:cNvPicPr>
          <p:nvPr/>
        </p:nvPicPr>
        <p:blipFill>
          <a:blip r:embed="rId2"/>
          <a:stretch>
            <a:fillRect/>
          </a:stretch>
        </p:blipFill>
        <p:spPr>
          <a:xfrm>
            <a:off x="473033" y="925213"/>
            <a:ext cx="11245933" cy="5400169"/>
          </a:xfrm>
          <a:prstGeom prst="rect">
            <a:avLst/>
          </a:prstGeom>
        </p:spPr>
      </p:pic>
      <p:sp>
        <p:nvSpPr>
          <p:cNvPr id="7" name="Title 2">
            <a:extLst>
              <a:ext uri="{FF2B5EF4-FFF2-40B4-BE49-F238E27FC236}">
                <a16:creationId xmlns:a16="http://schemas.microsoft.com/office/drawing/2014/main" id="{32105430-1357-32FB-6D2D-565031C9214A}"/>
              </a:ext>
            </a:extLst>
          </p:cNvPr>
          <p:cNvSpPr txBox="1">
            <a:spLocks/>
          </p:cNvSpPr>
          <p:nvPr/>
        </p:nvSpPr>
        <p:spPr bwMode="auto">
          <a:xfrm>
            <a:off x="536555" y="241897"/>
            <a:ext cx="11290604" cy="511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noAutofit/>
          </a:bodyPr>
          <a:lstStyle>
            <a:lvl1pPr algn="l" defTabSz="457200" rtl="0" eaLnBrk="1" fontAlgn="base" hangingPunct="1">
              <a:spcBef>
                <a:spcPct val="0"/>
              </a:spcBef>
              <a:spcAft>
                <a:spcPct val="0"/>
              </a:spcAft>
              <a:defRPr sz="2400" b="1" kern="1200" cap="all" baseline="0">
                <a:solidFill>
                  <a:schemeClr val="tx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0" marR="0" lvl="0" indent="0" algn="l" defTabSz="60957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rPr>
              <a:t>Management of ADC-associated Ocular Surface Toxicity </a:t>
            </a:r>
            <a:endParaRPr kumimoji="0" lang="en-US" sz="2800" b="1" i="0" u="none" strike="noStrike" kern="1200" cap="none" spc="0" normalizeH="0" baseline="3000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3099282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855D0074-4F04-ED40-9EF8-E7B1E8146D81}"/>
              </a:ext>
            </a:extLst>
          </p:cNvPr>
          <p:cNvSpPr txBox="1">
            <a:spLocks/>
          </p:cNvSpPr>
          <p:nvPr/>
        </p:nvSpPr>
        <p:spPr bwMode="auto">
          <a:xfrm>
            <a:off x="493981" y="241494"/>
            <a:ext cx="11290604" cy="60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noAutofit/>
          </a:bodyPr>
          <a:lstStyle>
            <a:lvl1pPr algn="l" defTabSz="457200" rtl="0" eaLnBrk="1" fontAlgn="base" hangingPunct="1">
              <a:spcBef>
                <a:spcPct val="0"/>
              </a:spcBef>
              <a:spcAft>
                <a:spcPct val="0"/>
              </a:spcAft>
              <a:defRPr sz="2400" b="1" kern="1200" cap="all" baseline="0">
                <a:solidFill>
                  <a:schemeClr val="tx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0" marR="0" lvl="0" indent="0" algn="l" defTabSz="60957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rPr>
              <a:t>Dato-DXd: Identification &amp; Grading of Mucositis/Stomatitis </a:t>
            </a:r>
            <a:endParaRPr kumimoji="0" lang="en-US" sz="2800" b="1" i="0" u="none" strike="noStrike" kern="1200" cap="none" spc="0" normalizeH="0" baseline="3000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endParaRPr>
          </a:p>
        </p:txBody>
      </p:sp>
      <p:pic>
        <p:nvPicPr>
          <p:cNvPr id="18" name="Imagen 17">
            <a:extLst>
              <a:ext uri="{FF2B5EF4-FFF2-40B4-BE49-F238E27FC236}">
                <a16:creationId xmlns:a16="http://schemas.microsoft.com/office/drawing/2014/main" id="{92613DDD-146C-387C-5397-A16D6411F13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93981" y="924714"/>
            <a:ext cx="11204037" cy="5008571"/>
          </a:xfrm>
          <a:prstGeom prst="rect">
            <a:avLst/>
          </a:prstGeom>
        </p:spPr>
      </p:pic>
      <p:sp>
        <p:nvSpPr>
          <p:cNvPr id="20" name="CuadroTexto 19">
            <a:extLst>
              <a:ext uri="{FF2B5EF4-FFF2-40B4-BE49-F238E27FC236}">
                <a16:creationId xmlns:a16="http://schemas.microsoft.com/office/drawing/2014/main" id="{FECADA79-C285-A9B4-89B0-473F71B467AB}"/>
              </a:ext>
            </a:extLst>
          </p:cNvPr>
          <p:cNvSpPr txBox="1"/>
          <p:nvPr/>
        </p:nvSpPr>
        <p:spPr>
          <a:xfrm>
            <a:off x="179831" y="6500631"/>
            <a:ext cx="11832336" cy="276999"/>
          </a:xfrm>
          <a:prstGeom prst="rect">
            <a:avLst/>
          </a:prstGeom>
          <a:noFill/>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1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Images reproduced under the terms of Creative Commons CC-BY license version 4.0 from Maria. Front Oncol 2017</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endParaRPr>
          </a:p>
        </p:txBody>
      </p:sp>
      <p:sp>
        <p:nvSpPr>
          <p:cNvPr id="3" name="TextBox 2">
            <a:extLst>
              <a:ext uri="{FF2B5EF4-FFF2-40B4-BE49-F238E27FC236}">
                <a16:creationId xmlns:a16="http://schemas.microsoft.com/office/drawing/2014/main" id="{3A8CA3D3-922B-13F6-C687-023C129BD9EB}"/>
              </a:ext>
            </a:extLst>
          </p:cNvPr>
          <p:cNvSpPr txBox="1"/>
          <p:nvPr/>
        </p:nvSpPr>
        <p:spPr>
          <a:xfrm>
            <a:off x="1521" y="6581001"/>
            <a:ext cx="235199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Javier Cortés, MD, PhD</a:t>
            </a:r>
          </a:p>
        </p:txBody>
      </p:sp>
    </p:spTree>
    <p:extLst>
      <p:ext uri="{BB962C8B-B14F-4D97-AF65-F5344CB8AC3E}">
        <p14:creationId xmlns:p14="http://schemas.microsoft.com/office/powerpoint/2010/main" val="1014098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2F65C-AE1A-1B7E-A9B3-4A5FD8FFD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908977-B19A-2962-2E80-DABC73A2DD3B}"/>
              </a:ext>
            </a:extLst>
          </p:cNvPr>
          <p:cNvSpPr>
            <a:spLocks noGrp="1"/>
          </p:cNvSpPr>
          <p:nvPr>
            <p:ph type="title"/>
          </p:nvPr>
        </p:nvSpPr>
        <p:spPr>
          <a:xfrm>
            <a:off x="641268" y="29069"/>
            <a:ext cx="10629985" cy="1143000"/>
          </a:xfrm>
        </p:spPr>
        <p:txBody>
          <a:bodyPr>
            <a:normAutofit/>
          </a:bodyPr>
          <a:lstStyle/>
          <a:p>
            <a:r>
              <a:rPr lang="en-US" sz="3600" b="1" dirty="0">
                <a:solidFill>
                  <a:srgbClr val="3C6B9B"/>
                </a:solidFill>
                <a:latin typeface="Arial" panose="020B0604020202020204" pitchFamily="34" charset="0"/>
                <a:cs typeface="Arial" panose="020B0604020202020204" pitchFamily="34" charset="0"/>
              </a:rPr>
              <a:t>Management Recommendations for Stomatitis</a:t>
            </a:r>
          </a:p>
        </p:txBody>
      </p:sp>
      <p:pic>
        <p:nvPicPr>
          <p:cNvPr id="3" name="Picture 2">
            <a:extLst>
              <a:ext uri="{FF2B5EF4-FFF2-40B4-BE49-F238E27FC236}">
                <a16:creationId xmlns:a16="http://schemas.microsoft.com/office/drawing/2014/main" id="{35941640-55C5-0D68-11C5-43F1EDE97EA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b="35092"/>
          <a:stretch>
            <a:fillRect/>
          </a:stretch>
        </p:blipFill>
        <p:spPr>
          <a:xfrm>
            <a:off x="390416" y="1172069"/>
            <a:ext cx="5748500" cy="5010521"/>
          </a:xfrm>
          <a:prstGeom prst="rect">
            <a:avLst/>
          </a:prstGeom>
          <a:ln>
            <a:solidFill>
              <a:schemeClr val="tx1"/>
            </a:solidFill>
          </a:ln>
        </p:spPr>
      </p:pic>
      <p:sp>
        <p:nvSpPr>
          <p:cNvPr id="5" name="TextBox 4">
            <a:extLst>
              <a:ext uri="{FF2B5EF4-FFF2-40B4-BE49-F238E27FC236}">
                <a16:creationId xmlns:a16="http://schemas.microsoft.com/office/drawing/2014/main" id="{7AB35CBC-01F2-405B-6C56-B184674ACD85}"/>
              </a:ext>
            </a:extLst>
          </p:cNvPr>
          <p:cNvSpPr txBox="1"/>
          <p:nvPr/>
        </p:nvSpPr>
        <p:spPr>
          <a:xfrm>
            <a:off x="0" y="6505766"/>
            <a:ext cx="5289012" cy="323165"/>
          </a:xfrm>
          <a:prstGeom prst="rect">
            <a:avLst/>
          </a:prstGeom>
          <a:noFill/>
        </p:spPr>
        <p:txBody>
          <a:bodyPr wrap="non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Meric-Bernstam F et al. </a:t>
            </a:r>
            <a:r>
              <a:rPr kumimoji="0" lang="en-US" sz="15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Oncologist</a:t>
            </a:r>
            <a:r>
              <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2025 March 10;30(3):oyaf031.</a:t>
            </a:r>
          </a:p>
        </p:txBody>
      </p:sp>
      <p:pic>
        <p:nvPicPr>
          <p:cNvPr id="4" name="Picture 3">
            <a:extLst>
              <a:ext uri="{FF2B5EF4-FFF2-40B4-BE49-F238E27FC236}">
                <a16:creationId xmlns:a16="http://schemas.microsoft.com/office/drawing/2014/main" id="{7B82A317-3BEF-20E0-2808-4B872733569F}"/>
              </a:ext>
            </a:extLst>
          </p:cNvPr>
          <p:cNvPicPr>
            <a:picLocks noChangeAspect="1"/>
          </p:cNvPicPr>
          <p:nvPr/>
        </p:nvPicPr>
        <p:blipFill>
          <a:blip r:embed="rId2">
            <a:extLst>
              <a:ext uri="{BEBA8EAE-BF5A-486C-A8C5-ECC9F3942E4B}">
                <a14:imgProps xmlns:a14="http://schemas.microsoft.com/office/drawing/2010/main">
                  <a14:imgLayer r:embed="rId4">
                    <a14:imgEffect>
                      <a14:sharpenSoften amount="25000"/>
                    </a14:imgEffect>
                  </a14:imgLayer>
                </a14:imgProps>
              </a:ext>
            </a:extLst>
          </a:blip>
          <a:srcRect t="65482"/>
          <a:stretch>
            <a:fillRect/>
          </a:stretch>
        </p:blipFill>
        <p:spPr>
          <a:xfrm>
            <a:off x="6155442" y="2460528"/>
            <a:ext cx="5887931" cy="2756778"/>
          </a:xfrm>
          <a:prstGeom prst="rect">
            <a:avLst/>
          </a:prstGeom>
        </p:spPr>
      </p:pic>
    </p:spTree>
    <p:extLst>
      <p:ext uri="{BB962C8B-B14F-4D97-AF65-F5344CB8AC3E}">
        <p14:creationId xmlns:p14="http://schemas.microsoft.com/office/powerpoint/2010/main" val="9861662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A06D1-490F-49AA-2605-A939160E22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DED369-D78C-82A6-BD15-54CCBAA51A70}"/>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88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a:latin typeface="Calibri" panose="020F0502020204030204" pitchFamily="34" charset="0"/>
                <a:cs typeface="Calibri" panose="020F0502020204030204" pitchFamily="34" charset="0"/>
              </a:rPr>
              <a:t>De novo </a:t>
            </a:r>
            <a:r>
              <a:rPr lang="en-US" sz="2200" dirty="0" err="1">
                <a:latin typeface="Calibri" panose="020F0502020204030204" pitchFamily="34" charset="0"/>
                <a:cs typeface="Calibri" panose="020F0502020204030204" pitchFamily="34" charset="0"/>
              </a:rPr>
              <a:t>mTNBC</a:t>
            </a:r>
            <a:r>
              <a:rPr lang="en-US" sz="2200" dirty="0">
                <a:latin typeface="Calibri" panose="020F0502020204030204" pitchFamily="34" charset="0"/>
                <a:cs typeface="Calibri" panose="020F0502020204030204" pitchFamily="34" charset="0"/>
              </a:rPr>
              <a:t>, BRCA-negative, HER2 1+, PD-L1 5%. Bone metastases.</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a:t>
            </a:r>
            <a:r>
              <a:rPr lang="en-US" sz="2200" dirty="0">
                <a:latin typeface="Calibri" panose="020F0502020204030204" pitchFamily="34" charset="0"/>
                <a:ea typeface="Times New Roman" panose="02020603050405020304" pitchFamily="18" charset="0"/>
                <a:cs typeface="Calibri" panose="020F0502020204030204" pitchFamily="34" charset="0"/>
              </a:rPr>
              <a:t>History of HTN, dyslipidemia, CAD.</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r>
              <a:rPr lang="en-US" sz="2200" b="1" dirty="0">
                <a:effectLst/>
                <a:latin typeface="Calibri" panose="020F0502020204030204" pitchFamily="34" charset="0"/>
                <a:ea typeface="Times New Roman" panose="02020603050405020304" pitchFamily="18" charset="0"/>
                <a:cs typeface="Calibri" panose="020F0502020204030204" pitchFamily="34" charset="0"/>
              </a:rPr>
              <a:t>How would you treat this patient? What do we know about TROP2 ADCs in the very elderly?</a:t>
            </a:r>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a:p>
            <a:pPr marL="0" marR="0" indent="0">
              <a:buNone/>
            </a:pPr>
            <a:r>
              <a:rPr lang="en-US" sz="2200" kern="100" dirty="0">
                <a:effectLst/>
                <a:latin typeface="Calibri" panose="020F0502020204030204" pitchFamily="34" charset="0"/>
                <a:ea typeface="Times New Roman" panose="02020603050405020304" pitchFamily="18" charset="0"/>
                <a:cs typeface="Calibri" panose="020F0502020204030204" pitchFamily="34" charset="0"/>
              </a:rPr>
              <a:t> </a:t>
            </a:r>
          </a:p>
          <a:p>
            <a:pPr marL="98425"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r>
              <a:rPr lang="en-US" sz="2200" dirty="0">
                <a:latin typeface="Calibri" panose="020F0502020204030204" pitchFamily="34" charset="0"/>
                <a:cs typeface="Calibri" panose="020F0502020204030204" pitchFamily="34" charset="0"/>
              </a:rPr>
              <a:t> </a:t>
            </a:r>
          </a:p>
          <a:p>
            <a:pPr marL="98425" indent="0">
              <a:buNone/>
            </a:pPr>
            <a:endParaRPr lang="en-US" sz="2200" dirty="0">
              <a:latin typeface="Calibri" panose="020F0502020204030204" pitchFamily="34" charset="0"/>
              <a:cs typeface="Calibri" panose="020F0502020204030204" pitchFamily="34" charset="0"/>
            </a:endParaRPr>
          </a:p>
          <a:p>
            <a:pPr marL="98425" indent="0">
              <a:buNone/>
            </a:pPr>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E5C09E1-BF73-9346-5A8C-709A8F78090E}"/>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8376133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BB502-8DC9-F615-C4E7-1ADF1D837396}"/>
            </a:ext>
          </a:extLst>
        </p:cNvPr>
        <p:cNvGrpSpPr/>
        <p:nvPr/>
      </p:nvGrpSpPr>
      <p:grpSpPr>
        <a:xfrm>
          <a:off x="0" y="0"/>
          <a:ext cx="0" cy="0"/>
          <a:chOff x="0" y="0"/>
          <a:chExt cx="0" cy="0"/>
        </a:xfrm>
      </p:grpSpPr>
      <p:sp>
        <p:nvSpPr>
          <p:cNvPr id="18" name="Rectangle 13">
            <a:extLst>
              <a:ext uri="{FF2B5EF4-FFF2-40B4-BE49-F238E27FC236}">
                <a16:creationId xmlns:a16="http://schemas.microsoft.com/office/drawing/2014/main" id="{87C21C4F-FCDF-800D-8922-CCD535EB9251}"/>
              </a:ext>
            </a:extLst>
          </p:cNvPr>
          <p:cNvSpPr>
            <a:spLocks noChangeArrowheads="1"/>
          </p:cNvSpPr>
          <p:nvPr/>
        </p:nvSpPr>
        <p:spPr bwMode="auto">
          <a:xfrm>
            <a:off x="485423" y="5762668"/>
            <a:ext cx="11322755" cy="295789"/>
          </a:xfrm>
          <a:prstGeom prst="roundRect">
            <a:avLst/>
          </a:prstGeom>
          <a:solidFill>
            <a:schemeClr val="bg1">
              <a:lumMod val="85000"/>
            </a:schemeClr>
          </a:solidFill>
          <a:ln w="9525">
            <a:noFill/>
            <a:miter lim="800000"/>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3" name="Line 17">
            <a:extLst>
              <a:ext uri="{FF2B5EF4-FFF2-40B4-BE49-F238E27FC236}">
                <a16:creationId xmlns:a16="http://schemas.microsoft.com/office/drawing/2014/main" id="{690C22D0-44D6-7256-C88C-8554908DF7DF}"/>
              </a:ext>
            </a:extLst>
          </p:cNvPr>
          <p:cNvSpPr>
            <a:spLocks noChangeShapeType="1"/>
          </p:cNvSpPr>
          <p:nvPr/>
        </p:nvSpPr>
        <p:spPr bwMode="auto">
          <a:xfrm>
            <a:off x="918911" y="4864723"/>
            <a:ext cx="0" cy="720000"/>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2" name="Rectangle 41">
            <a:extLst>
              <a:ext uri="{FF2B5EF4-FFF2-40B4-BE49-F238E27FC236}">
                <a16:creationId xmlns:a16="http://schemas.microsoft.com/office/drawing/2014/main" id="{3FEB87AE-9047-6CDD-2E1C-EE90B979EE3E}"/>
              </a:ext>
            </a:extLst>
          </p:cNvPr>
          <p:cNvSpPr/>
          <p:nvPr/>
        </p:nvSpPr>
        <p:spPr>
          <a:xfrm>
            <a:off x="191910" y="799264"/>
            <a:ext cx="2296145" cy="535531"/>
          </a:xfrm>
          <a:prstGeom prst="rect">
            <a:avLst/>
          </a:prstGeom>
        </p:spPr>
        <p:txBody>
          <a:bodyPr wrap="square">
            <a:spAutoFit/>
          </a:bodyPr>
          <a:lstStyle/>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696A6D"/>
                </a:solidFill>
                <a:effectLst/>
                <a:uLnTx/>
                <a:uFillTx/>
                <a:latin typeface="Calibri" panose="020F0502020204030204" pitchFamily="34" charset="0"/>
                <a:ea typeface="MS PGothic" panose="020B0600070205080204" pitchFamily="34" charset="-128"/>
                <a:cs typeface="Calibri" panose="020F0502020204030204" pitchFamily="34" charset="0"/>
              </a:rPr>
              <a:t>42 y/o woman</a:t>
            </a:r>
          </a:p>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696A6D"/>
                </a:solidFill>
                <a:effectLst/>
                <a:uLnTx/>
                <a:uFillTx/>
                <a:latin typeface="Calibri" panose="020F0502020204030204" pitchFamily="34" charset="0"/>
                <a:ea typeface="MS PGothic" panose="020B0600070205080204" pitchFamily="34" charset="-128"/>
                <a:cs typeface="Calibri" panose="020F0502020204030204" pitchFamily="34" charset="0"/>
              </a:rPr>
              <a:t>gBRCA1 wildtype</a:t>
            </a:r>
          </a:p>
        </p:txBody>
      </p:sp>
      <p:sp>
        <p:nvSpPr>
          <p:cNvPr id="27" name="Rectangle 26">
            <a:extLst>
              <a:ext uri="{FF2B5EF4-FFF2-40B4-BE49-F238E27FC236}">
                <a16:creationId xmlns:a16="http://schemas.microsoft.com/office/drawing/2014/main" id="{1B611810-118A-F64D-636A-E65B8545CD7A}"/>
              </a:ext>
            </a:extLst>
          </p:cNvPr>
          <p:cNvSpPr/>
          <p:nvPr/>
        </p:nvSpPr>
        <p:spPr>
          <a:xfrm>
            <a:off x="191911" y="216036"/>
            <a:ext cx="5543551" cy="535531"/>
          </a:xfrm>
          <a:prstGeom prst="rect">
            <a:avLst/>
          </a:prstGeom>
        </p:spPr>
        <p:txBody>
          <a:bodyPr wrap="square">
            <a:spAutoFit/>
          </a:bodyPr>
          <a:lstStyle/>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Case 1</a:t>
            </a:r>
          </a:p>
        </p:txBody>
      </p:sp>
      <p:sp>
        <p:nvSpPr>
          <p:cNvPr id="2" name="Rounded Rectangle 1">
            <a:extLst>
              <a:ext uri="{FF2B5EF4-FFF2-40B4-BE49-F238E27FC236}">
                <a16:creationId xmlns:a16="http://schemas.microsoft.com/office/drawing/2014/main" id="{EE368631-7669-0F79-AD75-69BEC7A2E292}"/>
              </a:ext>
            </a:extLst>
          </p:cNvPr>
          <p:cNvSpPr/>
          <p:nvPr/>
        </p:nvSpPr>
        <p:spPr>
          <a:xfrm>
            <a:off x="431046" y="4177905"/>
            <a:ext cx="962790" cy="551782"/>
          </a:xfrm>
          <a:prstGeom prst="roundRect">
            <a:avLst/>
          </a:prstGeom>
          <a:solidFill>
            <a:schemeClr val="bg1">
              <a:lumMod val="85000"/>
            </a:schemeClr>
          </a:solidFill>
        </p:spPr>
        <p:txBody>
          <a:bodyPr wrap="none" lIns="48000" rIns="48000"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New TNBC</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cT3 cN1</a:t>
            </a:r>
          </a:p>
        </p:txBody>
      </p:sp>
      <p:sp>
        <p:nvSpPr>
          <p:cNvPr id="20" name="Rounded Rectangle 19">
            <a:extLst>
              <a:ext uri="{FF2B5EF4-FFF2-40B4-BE49-F238E27FC236}">
                <a16:creationId xmlns:a16="http://schemas.microsoft.com/office/drawing/2014/main" id="{4D881BE7-6D9E-297C-F5B3-0CD1C1F64938}"/>
              </a:ext>
            </a:extLst>
          </p:cNvPr>
          <p:cNvSpPr/>
          <p:nvPr/>
        </p:nvSpPr>
        <p:spPr>
          <a:xfrm>
            <a:off x="1124852" y="4826196"/>
            <a:ext cx="1167601" cy="776596"/>
          </a:xfrm>
          <a:prstGeom prst="roundRect">
            <a:avLst/>
          </a:prstGeom>
          <a:solidFill>
            <a:schemeClr val="accent3">
              <a:lumMod val="20000"/>
              <a:lumOff val="80000"/>
            </a:schemeClr>
          </a:solidFill>
        </p:spPr>
        <p:txBody>
          <a:bodyPr wrap="square" lIns="48000" rIns="48000"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Neoadjuvant </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AC/</a:t>
            </a:r>
            <a:r>
              <a:rPr kumimoji="0" lang="en-US" sz="1467"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CarboP</a:t>
            </a:r>
            <a:endPar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1" name="Line 17">
            <a:extLst>
              <a:ext uri="{FF2B5EF4-FFF2-40B4-BE49-F238E27FC236}">
                <a16:creationId xmlns:a16="http://schemas.microsoft.com/office/drawing/2014/main" id="{0ABA85D0-A417-C5AD-EBF3-254A1D57B538}"/>
              </a:ext>
            </a:extLst>
          </p:cNvPr>
          <p:cNvSpPr>
            <a:spLocks noChangeShapeType="1"/>
          </p:cNvSpPr>
          <p:nvPr/>
        </p:nvSpPr>
        <p:spPr bwMode="auto">
          <a:xfrm>
            <a:off x="2488056" y="4864723"/>
            <a:ext cx="0" cy="720000"/>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2" name="Rounded Rectangle 21">
            <a:extLst>
              <a:ext uri="{FF2B5EF4-FFF2-40B4-BE49-F238E27FC236}">
                <a16:creationId xmlns:a16="http://schemas.microsoft.com/office/drawing/2014/main" id="{2C964CF2-1AA0-7C25-95AD-2DCC4163684F}"/>
              </a:ext>
            </a:extLst>
          </p:cNvPr>
          <p:cNvSpPr/>
          <p:nvPr/>
        </p:nvSpPr>
        <p:spPr>
          <a:xfrm>
            <a:off x="1931297" y="4177905"/>
            <a:ext cx="1078006" cy="551782"/>
          </a:xfrm>
          <a:prstGeom prst="roundRect">
            <a:avLst/>
          </a:prstGeom>
          <a:solidFill>
            <a:schemeClr val="bg1">
              <a:lumMod val="85000"/>
            </a:schemeClr>
          </a:solidFill>
        </p:spPr>
        <p:txBody>
          <a:bodyPr wrap="none" lIns="48000" rIns="48000"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Surgery</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ypT1b ypN1</a:t>
            </a:r>
          </a:p>
        </p:txBody>
      </p:sp>
      <p:sp>
        <p:nvSpPr>
          <p:cNvPr id="24" name="Rounded Rectangle 23">
            <a:extLst>
              <a:ext uri="{FF2B5EF4-FFF2-40B4-BE49-F238E27FC236}">
                <a16:creationId xmlns:a16="http://schemas.microsoft.com/office/drawing/2014/main" id="{729195E9-072C-115F-5FE5-FFF6F98511C7}"/>
              </a:ext>
            </a:extLst>
          </p:cNvPr>
          <p:cNvSpPr/>
          <p:nvPr/>
        </p:nvSpPr>
        <p:spPr>
          <a:xfrm>
            <a:off x="2612239" y="5004336"/>
            <a:ext cx="553155" cy="347329"/>
          </a:xfrm>
          <a:prstGeom prst="roundRect">
            <a:avLst/>
          </a:prstGeom>
          <a:noFill/>
        </p:spPr>
        <p:txBody>
          <a:bodyPr wrap="square"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RT</a:t>
            </a:r>
          </a:p>
        </p:txBody>
      </p:sp>
      <p:sp>
        <p:nvSpPr>
          <p:cNvPr id="25" name="Rounded Rectangle 24">
            <a:extLst>
              <a:ext uri="{FF2B5EF4-FFF2-40B4-BE49-F238E27FC236}">
                <a16:creationId xmlns:a16="http://schemas.microsoft.com/office/drawing/2014/main" id="{DEF71816-DF9B-E441-97AC-2F63910CF94D}"/>
              </a:ext>
            </a:extLst>
          </p:cNvPr>
          <p:cNvSpPr/>
          <p:nvPr/>
        </p:nvSpPr>
        <p:spPr>
          <a:xfrm>
            <a:off x="3429310" y="3180922"/>
            <a:ext cx="1522645" cy="1597327"/>
          </a:xfrm>
          <a:prstGeom prst="roundRect">
            <a:avLst>
              <a:gd name="adj" fmla="val 8379"/>
            </a:avLst>
          </a:prstGeom>
          <a:solidFill>
            <a:schemeClr val="bg1">
              <a:lumMod val="85000"/>
            </a:schemeClr>
          </a:solidFill>
        </p:spPr>
        <p:txBody>
          <a:bodyPr wrap="square" lIns="48000" rIns="48000"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Metastatic recurrence with liver, bone &amp; LN metastases.</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PDL1-positive, HER2 IHC1+</a:t>
            </a:r>
          </a:p>
        </p:txBody>
      </p:sp>
      <p:sp>
        <p:nvSpPr>
          <p:cNvPr id="32" name="Line 17">
            <a:extLst>
              <a:ext uri="{FF2B5EF4-FFF2-40B4-BE49-F238E27FC236}">
                <a16:creationId xmlns:a16="http://schemas.microsoft.com/office/drawing/2014/main" id="{C4BAA625-4D22-524D-8F4B-B7571CA65B3E}"/>
              </a:ext>
            </a:extLst>
          </p:cNvPr>
          <p:cNvSpPr>
            <a:spLocks noChangeShapeType="1"/>
          </p:cNvSpPr>
          <p:nvPr/>
        </p:nvSpPr>
        <p:spPr bwMode="auto">
          <a:xfrm>
            <a:off x="4215992" y="4864723"/>
            <a:ext cx="0" cy="720000"/>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6" name="Rounded Rectangle 35">
            <a:extLst>
              <a:ext uri="{FF2B5EF4-FFF2-40B4-BE49-F238E27FC236}">
                <a16:creationId xmlns:a16="http://schemas.microsoft.com/office/drawing/2014/main" id="{A52BF1D1-C422-E6E5-D78C-19A3BF9CBAAD}"/>
              </a:ext>
            </a:extLst>
          </p:cNvPr>
          <p:cNvSpPr>
            <a:spLocks/>
          </p:cNvSpPr>
          <p:nvPr/>
        </p:nvSpPr>
        <p:spPr>
          <a:xfrm>
            <a:off x="4380556" y="4921647"/>
            <a:ext cx="1354907" cy="585692"/>
          </a:xfrm>
          <a:prstGeom prst="roundRect">
            <a:avLst/>
          </a:prstGeom>
          <a:solidFill>
            <a:srgbClr val="0070C0"/>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Nab-Paclitaxel + Atezolizumab</a:t>
            </a:r>
          </a:p>
        </p:txBody>
      </p:sp>
      <p:sp>
        <p:nvSpPr>
          <p:cNvPr id="38" name="Rectangle 37">
            <a:extLst>
              <a:ext uri="{FF2B5EF4-FFF2-40B4-BE49-F238E27FC236}">
                <a16:creationId xmlns:a16="http://schemas.microsoft.com/office/drawing/2014/main" id="{1F6DE860-E451-782F-FB93-497BF3E707CE}"/>
              </a:ext>
            </a:extLst>
          </p:cNvPr>
          <p:cNvSpPr/>
          <p:nvPr/>
        </p:nvSpPr>
        <p:spPr>
          <a:xfrm>
            <a:off x="514473"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10/2015</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9" name="Rectangle 38">
            <a:extLst>
              <a:ext uri="{FF2B5EF4-FFF2-40B4-BE49-F238E27FC236}">
                <a16:creationId xmlns:a16="http://schemas.microsoft.com/office/drawing/2014/main" id="{23ED3F02-9855-BD32-F6DF-86F2424E5D28}"/>
              </a:ext>
            </a:extLst>
          </p:cNvPr>
          <p:cNvSpPr/>
          <p:nvPr/>
        </p:nvSpPr>
        <p:spPr>
          <a:xfrm>
            <a:off x="3799854"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11/2019</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3" name="Rectangle 42">
            <a:extLst>
              <a:ext uri="{FF2B5EF4-FFF2-40B4-BE49-F238E27FC236}">
                <a16:creationId xmlns:a16="http://schemas.microsoft.com/office/drawing/2014/main" id="{8EAD55F4-28CB-7EF4-9D2E-A62F2AF98C73}"/>
              </a:ext>
            </a:extLst>
          </p:cNvPr>
          <p:cNvSpPr/>
          <p:nvPr/>
        </p:nvSpPr>
        <p:spPr>
          <a:xfrm>
            <a:off x="1977265"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03/2016</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8" name="Text Box 24">
            <a:extLst>
              <a:ext uri="{FF2B5EF4-FFF2-40B4-BE49-F238E27FC236}">
                <a16:creationId xmlns:a16="http://schemas.microsoft.com/office/drawing/2014/main" id="{CD6835D2-3280-9F01-75B9-5EE797E7A573}"/>
              </a:ext>
            </a:extLst>
          </p:cNvPr>
          <p:cNvSpPr txBox="1">
            <a:spLocks noChangeArrowheads="1"/>
          </p:cNvSpPr>
          <p:nvPr/>
        </p:nvSpPr>
        <p:spPr bwMode="auto">
          <a:xfrm>
            <a:off x="7022545" y="3500027"/>
            <a:ext cx="1661811" cy="888431"/>
          </a:xfrm>
          <a:prstGeom prst="rect">
            <a:avLst/>
          </a:prstGeom>
          <a:solidFill>
            <a:srgbClr val="FF0000"/>
          </a:solidFill>
          <a:ln>
            <a:noFill/>
          </a:ln>
          <a:effectLst/>
        </p:spPr>
        <p:txBody>
          <a:bodyPr wrap="square" anchor="ctr" anchorCtr="0">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PD</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liver, new peritoneal </a:t>
            </a:r>
            <a:r>
              <a:rPr kumimoji="0" lang="en-US" sz="1600" b="1" i="0" u="none" strike="noStrike" kern="1200" cap="none" spc="0" normalizeH="0" baseline="0" noProof="0" dirty="0" err="1">
                <a:ln>
                  <a:noFill/>
                </a:ln>
                <a:solidFill>
                  <a:prstClr val="white"/>
                </a:solidFill>
                <a:effectLst/>
                <a:uLnTx/>
                <a:uFillTx/>
                <a:latin typeface="Calibri"/>
                <a:ea typeface="MS PGothic" panose="020B0600070205080204" pitchFamily="34" charset="-128"/>
                <a:cs typeface="Arial" panose="020B0604020202020204" pitchFamily="34" charset="0"/>
              </a:rPr>
              <a:t>mets</a:t>
            </a:r>
            <a:endPar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endParaRPr>
          </a:p>
        </p:txBody>
      </p:sp>
      <p:sp>
        <p:nvSpPr>
          <p:cNvPr id="29" name="Line 17">
            <a:extLst>
              <a:ext uri="{FF2B5EF4-FFF2-40B4-BE49-F238E27FC236}">
                <a16:creationId xmlns:a16="http://schemas.microsoft.com/office/drawing/2014/main" id="{16ACCCF2-BA30-D880-C0A4-8D3C213BAFE6}"/>
              </a:ext>
            </a:extLst>
          </p:cNvPr>
          <p:cNvSpPr>
            <a:spLocks noChangeShapeType="1"/>
          </p:cNvSpPr>
          <p:nvPr/>
        </p:nvSpPr>
        <p:spPr bwMode="auto">
          <a:xfrm flipH="1">
            <a:off x="7865597" y="4347982"/>
            <a:ext cx="0" cy="620855"/>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1467" b="0" i="0" u="none" strike="noStrike" kern="1200" cap="none" spc="0" normalizeH="0" baseline="0" noProof="0" dirty="0">
              <a:ln>
                <a:noFill/>
              </a:ln>
              <a:solidFill>
                <a:srgbClr val="1C2E37"/>
              </a:solidFill>
              <a:effectLst/>
              <a:uLnTx/>
              <a:uFillTx/>
              <a:latin typeface="Calibri"/>
              <a:ea typeface="MS PGothic" panose="020B0600070205080204" pitchFamily="34" charset="-128"/>
              <a:cs typeface="+mn-cs"/>
            </a:endParaRPr>
          </a:p>
        </p:txBody>
      </p:sp>
      <p:sp>
        <p:nvSpPr>
          <p:cNvPr id="37" name="Rectangle 36">
            <a:extLst>
              <a:ext uri="{FF2B5EF4-FFF2-40B4-BE49-F238E27FC236}">
                <a16:creationId xmlns:a16="http://schemas.microsoft.com/office/drawing/2014/main" id="{70DD4805-01F7-8E88-CEF9-38C6ADB1FCA0}"/>
              </a:ext>
            </a:extLst>
          </p:cNvPr>
          <p:cNvSpPr/>
          <p:nvPr/>
        </p:nvSpPr>
        <p:spPr>
          <a:xfrm>
            <a:off x="7360451"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02/2022</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0" name="Rounded Rectangle 39">
            <a:extLst>
              <a:ext uri="{FF2B5EF4-FFF2-40B4-BE49-F238E27FC236}">
                <a16:creationId xmlns:a16="http://schemas.microsoft.com/office/drawing/2014/main" id="{9D75CA6F-D22F-1C30-2EC2-F660A75B8CB9}"/>
              </a:ext>
            </a:extLst>
          </p:cNvPr>
          <p:cNvSpPr>
            <a:spLocks/>
          </p:cNvSpPr>
          <p:nvPr/>
        </p:nvSpPr>
        <p:spPr>
          <a:xfrm>
            <a:off x="7875888" y="4921646"/>
            <a:ext cx="1457528" cy="585692"/>
          </a:xfrm>
          <a:prstGeom prst="roundRect">
            <a:avLst/>
          </a:prstGeom>
          <a:solidFill>
            <a:srgbClr val="FF9300"/>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Sacituzumab Govitecan </a:t>
            </a:r>
          </a:p>
        </p:txBody>
      </p:sp>
      <p:sp>
        <p:nvSpPr>
          <p:cNvPr id="49" name="Line 17">
            <a:extLst>
              <a:ext uri="{FF2B5EF4-FFF2-40B4-BE49-F238E27FC236}">
                <a16:creationId xmlns:a16="http://schemas.microsoft.com/office/drawing/2014/main" id="{D642EFE7-EE1E-BC2E-5E31-DA7DFDB5E077}"/>
              </a:ext>
            </a:extLst>
          </p:cNvPr>
          <p:cNvSpPr>
            <a:spLocks noChangeShapeType="1"/>
          </p:cNvSpPr>
          <p:nvPr/>
        </p:nvSpPr>
        <p:spPr bwMode="auto">
          <a:xfrm>
            <a:off x="5683809" y="4276835"/>
            <a:ext cx="0" cy="644811"/>
          </a:xfrm>
          <a:prstGeom prst="line">
            <a:avLst/>
          </a:prstGeom>
          <a:noFill/>
          <a:ln w="76200">
            <a:solidFill>
              <a:schemeClr val="accent4">
                <a:lumMod val="60000"/>
                <a:lumOff val="4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1467" b="0" i="0" u="none" strike="noStrike" kern="1200" cap="none" spc="0" normalizeH="0" baseline="0" noProof="0" dirty="0">
              <a:ln>
                <a:noFill/>
              </a:ln>
              <a:solidFill>
                <a:srgbClr val="1C2E37"/>
              </a:solidFill>
              <a:effectLst/>
              <a:uLnTx/>
              <a:uFillTx/>
              <a:latin typeface="Calibri"/>
              <a:ea typeface="MS PGothic" panose="020B0600070205080204" pitchFamily="34" charset="-128"/>
              <a:cs typeface="+mn-cs"/>
            </a:endParaRPr>
          </a:p>
        </p:txBody>
      </p:sp>
      <p:sp>
        <p:nvSpPr>
          <p:cNvPr id="51" name="Text Box 24">
            <a:extLst>
              <a:ext uri="{FF2B5EF4-FFF2-40B4-BE49-F238E27FC236}">
                <a16:creationId xmlns:a16="http://schemas.microsoft.com/office/drawing/2014/main" id="{019464E8-56E0-6D52-1A56-87D68A27FA5D}"/>
              </a:ext>
            </a:extLst>
          </p:cNvPr>
          <p:cNvSpPr txBox="1">
            <a:spLocks noChangeArrowheads="1"/>
          </p:cNvSpPr>
          <p:nvPr/>
        </p:nvSpPr>
        <p:spPr bwMode="auto">
          <a:xfrm>
            <a:off x="5151669" y="3812082"/>
            <a:ext cx="1064281" cy="535531"/>
          </a:xfrm>
          <a:prstGeom prst="rect">
            <a:avLst/>
          </a:prstGeom>
          <a:solidFill>
            <a:schemeClr val="accent4">
              <a:lumMod val="60000"/>
              <a:lumOff val="40000"/>
            </a:schemeClr>
          </a:solidFill>
          <a:ln>
            <a:solidFill>
              <a:schemeClr val="accent4">
                <a:lumMod val="60000"/>
                <a:lumOff val="40000"/>
              </a:schemeClr>
            </a:solidFill>
          </a:ln>
          <a:effectLst/>
        </p:spPr>
        <p:txBody>
          <a:bodyPr wrap="square" anchor="ctr" anchorCtr="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Good PR, </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PNP G1-2</a:t>
            </a:r>
            <a:endParaRPr kumimoji="0" lang="en-US" sz="1333"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endParaRPr>
          </a:p>
        </p:txBody>
      </p:sp>
      <p:sp>
        <p:nvSpPr>
          <p:cNvPr id="52" name="Rounded Rectangle 51">
            <a:extLst>
              <a:ext uri="{FF2B5EF4-FFF2-40B4-BE49-F238E27FC236}">
                <a16:creationId xmlns:a16="http://schemas.microsoft.com/office/drawing/2014/main" id="{E11506CC-A3E0-EE96-8AE4-03BA808EE80D}"/>
              </a:ext>
            </a:extLst>
          </p:cNvPr>
          <p:cNvSpPr>
            <a:spLocks/>
          </p:cNvSpPr>
          <p:nvPr/>
        </p:nvSpPr>
        <p:spPr>
          <a:xfrm>
            <a:off x="5716096" y="4925045"/>
            <a:ext cx="2142749" cy="585692"/>
          </a:xfrm>
          <a:prstGeom prst="roundRect">
            <a:avLst/>
          </a:prstGeom>
          <a:solidFill>
            <a:srgbClr val="00B0F0"/>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Atezolizumab</a:t>
            </a:r>
          </a:p>
        </p:txBody>
      </p:sp>
      <p:sp>
        <p:nvSpPr>
          <p:cNvPr id="58" name="Rectangle 57">
            <a:extLst>
              <a:ext uri="{FF2B5EF4-FFF2-40B4-BE49-F238E27FC236}">
                <a16:creationId xmlns:a16="http://schemas.microsoft.com/office/drawing/2014/main" id="{52AACC53-1A35-A9FE-4CC7-DA88024781CD}"/>
              </a:ext>
            </a:extLst>
          </p:cNvPr>
          <p:cNvSpPr/>
          <p:nvPr/>
        </p:nvSpPr>
        <p:spPr>
          <a:xfrm>
            <a:off x="5280233"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06/2020</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 name="Rounded Rectangle 11">
            <a:extLst>
              <a:ext uri="{FF2B5EF4-FFF2-40B4-BE49-F238E27FC236}">
                <a16:creationId xmlns:a16="http://schemas.microsoft.com/office/drawing/2014/main" id="{4235D00B-E913-94B8-A21A-92D0BF56C1E7}"/>
              </a:ext>
            </a:extLst>
          </p:cNvPr>
          <p:cNvSpPr>
            <a:spLocks noChangeArrowheads="1"/>
          </p:cNvSpPr>
          <p:nvPr/>
        </p:nvSpPr>
        <p:spPr bwMode="auto">
          <a:xfrm>
            <a:off x="6975097" y="2307793"/>
            <a:ext cx="1788827" cy="794359"/>
          </a:xfrm>
          <a:prstGeom prst="roundRect">
            <a:avLst>
              <a:gd name="adj" fmla="val 6107"/>
            </a:avLst>
          </a:prstGeom>
          <a:noFill/>
          <a:ln w="76200" algn="ctr">
            <a:no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36000" rIns="36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00" b="1" i="0" u="none" strike="noStrike" kern="1200" cap="none" spc="0" normalizeH="0" baseline="0" noProof="0" dirty="0">
                <a:ln>
                  <a:noFill/>
                </a:ln>
                <a:solidFill>
                  <a:srgbClr val="EC6A52"/>
                </a:solidFill>
                <a:effectLst/>
                <a:uLnTx/>
                <a:uFillTx/>
                <a:latin typeface="Calibri" panose="020F0502020204030204" pitchFamily="34" charset="0"/>
                <a:ea typeface="MS PGothic" panose="020B0600070205080204" pitchFamily="34" charset="-128"/>
                <a:cs typeface="Calibri" panose="020F0502020204030204" pitchFamily="34" charset="0"/>
              </a:rPr>
              <a:t>Patient reports </a:t>
            </a:r>
            <a:r>
              <a:rPr kumimoji="0" lang="en-US" sz="1400" b="1" i="0" u="none" strike="noStrike" kern="1200" cap="none" spc="0" normalizeH="0" baseline="0" noProof="0" dirty="0" err="1">
                <a:ln>
                  <a:noFill/>
                </a:ln>
                <a:solidFill>
                  <a:srgbClr val="EC6A52"/>
                </a:solidFill>
                <a:effectLst/>
                <a:uLnTx/>
                <a:uFillTx/>
                <a:latin typeface="Calibri" panose="020F0502020204030204" pitchFamily="34" charset="0"/>
                <a:ea typeface="MS PGothic" panose="020B0600070205080204" pitchFamily="34" charset="-128"/>
                <a:cs typeface="Calibri" panose="020F0502020204030204" pitchFamily="34" charset="0"/>
              </a:rPr>
              <a:t>diarrhoea</a:t>
            </a:r>
            <a:r>
              <a:rPr kumimoji="0" lang="en-US" sz="1400" b="1" i="0" u="none" strike="noStrike" kern="1200" cap="none" spc="0" normalizeH="0" baseline="0" noProof="0" dirty="0">
                <a:ln>
                  <a:noFill/>
                </a:ln>
                <a:solidFill>
                  <a:srgbClr val="EC6A52"/>
                </a:solidFill>
                <a:effectLst/>
                <a:uLnTx/>
                <a:uFillTx/>
                <a:latin typeface="Calibri" panose="020F0502020204030204" pitchFamily="34" charset="0"/>
                <a:ea typeface="MS PGothic" panose="020B0600070205080204" pitchFamily="34" charset="-128"/>
                <a:cs typeface="Calibri" panose="020F0502020204030204" pitchFamily="34" charset="0"/>
              </a:rPr>
              <a:t> 7x/d. </a:t>
            </a:r>
          </a:p>
        </p:txBody>
      </p:sp>
      <p:sp>
        <p:nvSpPr>
          <p:cNvPr id="4" name="Line 17">
            <a:extLst>
              <a:ext uri="{FF2B5EF4-FFF2-40B4-BE49-F238E27FC236}">
                <a16:creationId xmlns:a16="http://schemas.microsoft.com/office/drawing/2014/main" id="{9BEB744E-660D-1348-54C3-F2B1683A73F3}"/>
              </a:ext>
            </a:extLst>
          </p:cNvPr>
          <p:cNvSpPr>
            <a:spLocks noChangeShapeType="1"/>
          </p:cNvSpPr>
          <p:nvPr/>
        </p:nvSpPr>
        <p:spPr bwMode="auto">
          <a:xfrm flipV="1">
            <a:off x="9178080" y="3248617"/>
            <a:ext cx="0" cy="587271"/>
          </a:xfrm>
          <a:prstGeom prst="line">
            <a:avLst/>
          </a:prstGeom>
          <a:noFill/>
          <a:ln w="76200">
            <a:solidFill>
              <a:srgbClr val="FF9900">
                <a:alpha val="29804"/>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 name="Rounded Rectangle 11">
            <a:extLst>
              <a:ext uri="{FF2B5EF4-FFF2-40B4-BE49-F238E27FC236}">
                <a16:creationId xmlns:a16="http://schemas.microsoft.com/office/drawing/2014/main" id="{6F7994B9-3F92-1B08-3E34-99EB0372A235}"/>
              </a:ext>
            </a:extLst>
          </p:cNvPr>
          <p:cNvSpPr>
            <a:spLocks noChangeArrowheads="1"/>
          </p:cNvSpPr>
          <p:nvPr/>
        </p:nvSpPr>
        <p:spPr bwMode="auto">
          <a:xfrm>
            <a:off x="8676997" y="1939093"/>
            <a:ext cx="2558575" cy="1309523"/>
          </a:xfrm>
          <a:prstGeom prst="roundRect">
            <a:avLst>
              <a:gd name="adj" fmla="val 9836"/>
            </a:avLst>
          </a:prstGeom>
          <a:solidFill>
            <a:srgbClr val="FF66CC"/>
          </a:solidFill>
          <a:ln w="76200" algn="ctr">
            <a:no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48000" rIns="48000" anchor="t"/>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67" b="1" i="0" u="none" strike="noStrike" kern="1200" cap="none" spc="0" normalizeH="0" baseline="0" noProof="0" dirty="0" err="1">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Diarrhoea</a:t>
            </a: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 What to do?</a:t>
            </a:r>
          </a:p>
          <a:p>
            <a:pPr marL="0" marR="0" lvl="0" indent="0" algn="ctr" defTabSz="609585" rtl="0" eaLnBrk="0" fontAlgn="base" latinLnBrk="0" hangingPunct="0">
              <a:lnSpc>
                <a:spcPct val="90000"/>
              </a:lnSpc>
              <a:spcBef>
                <a:spcPct val="0"/>
              </a:spcBef>
              <a:spcAft>
                <a:spcPts val="0"/>
              </a:spcAft>
              <a:buClr>
                <a:prstClr val="white"/>
              </a:buClr>
              <a:buSzTx/>
              <a:buFontTx/>
              <a:buNone/>
              <a:tabLst/>
              <a:defRPr/>
            </a:pPr>
            <a:endParaRPr kumimoji="0" lang="en-US" sz="5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Continue </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Hold treatment until ≦G1</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Loperamide </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Discontinue </a:t>
            </a:r>
          </a:p>
        </p:txBody>
      </p:sp>
      <p:sp>
        <p:nvSpPr>
          <p:cNvPr id="6" name="Rounded Rectangle 11">
            <a:extLst>
              <a:ext uri="{FF2B5EF4-FFF2-40B4-BE49-F238E27FC236}">
                <a16:creationId xmlns:a16="http://schemas.microsoft.com/office/drawing/2014/main" id="{DFB1C751-B4B8-F4D5-915F-3BE6BD537C0C}"/>
              </a:ext>
            </a:extLst>
          </p:cNvPr>
          <p:cNvSpPr>
            <a:spLocks noChangeArrowheads="1"/>
          </p:cNvSpPr>
          <p:nvPr/>
        </p:nvSpPr>
        <p:spPr bwMode="auto">
          <a:xfrm>
            <a:off x="8879563" y="3927942"/>
            <a:ext cx="1462603" cy="445345"/>
          </a:xfrm>
          <a:prstGeom prst="roundRect">
            <a:avLst>
              <a:gd name="adj" fmla="val 11404"/>
            </a:avLst>
          </a:prstGeom>
          <a:solidFill>
            <a:schemeClr val="bg1">
              <a:lumMod val="85000"/>
            </a:schemeClr>
          </a:solidFill>
          <a:ln w="76200" algn="ctr">
            <a:no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G3 </a:t>
            </a:r>
            <a:r>
              <a:rPr kumimoji="0" lang="en-US" sz="1600"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diarrhoea</a:t>
            </a: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 name="Rounded Rectangle 11">
            <a:extLst>
              <a:ext uri="{FF2B5EF4-FFF2-40B4-BE49-F238E27FC236}">
                <a16:creationId xmlns:a16="http://schemas.microsoft.com/office/drawing/2014/main" id="{79D2FC07-0ADB-E84A-6E07-BCC437C50A5A}"/>
              </a:ext>
            </a:extLst>
          </p:cNvPr>
          <p:cNvSpPr>
            <a:spLocks noChangeArrowheads="1"/>
          </p:cNvSpPr>
          <p:nvPr/>
        </p:nvSpPr>
        <p:spPr bwMode="auto">
          <a:xfrm>
            <a:off x="8676997" y="1939093"/>
            <a:ext cx="2558575" cy="1309523"/>
          </a:xfrm>
          <a:prstGeom prst="roundRect">
            <a:avLst>
              <a:gd name="adj" fmla="val 9836"/>
            </a:avLst>
          </a:prstGeom>
          <a:solidFill>
            <a:srgbClr val="FF66CC"/>
          </a:solidFill>
          <a:ln w="76200" algn="ctr">
            <a:no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48000" rIns="48000" anchor="t"/>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67" b="1" i="0" u="none" strike="noStrike" kern="1200" cap="none" spc="0" normalizeH="0" baseline="0" noProof="0" dirty="0" err="1">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Diarrhoea</a:t>
            </a: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 What to do?</a:t>
            </a:r>
          </a:p>
          <a:p>
            <a:pPr marL="0" marR="0" lvl="0" indent="0" algn="ctr" defTabSz="609585" rtl="0" eaLnBrk="0" fontAlgn="base" latinLnBrk="0" hangingPunct="0">
              <a:lnSpc>
                <a:spcPct val="90000"/>
              </a:lnSpc>
              <a:spcBef>
                <a:spcPct val="0"/>
              </a:spcBef>
              <a:spcAft>
                <a:spcPts val="0"/>
              </a:spcAft>
              <a:buClr>
                <a:prstClr val="white"/>
              </a:buClr>
              <a:buSzTx/>
              <a:buFontTx/>
              <a:buNone/>
              <a:tabLst/>
              <a:defRPr/>
            </a:pPr>
            <a:endParaRPr kumimoji="0" lang="en-US" sz="5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  </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Hold treatment until ≦G1</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Loperamide </a:t>
            </a: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  </a:t>
            </a:r>
          </a:p>
        </p:txBody>
      </p:sp>
      <p:sp>
        <p:nvSpPr>
          <p:cNvPr id="9" name="Rounded Rectangle 11">
            <a:extLst>
              <a:ext uri="{FF2B5EF4-FFF2-40B4-BE49-F238E27FC236}">
                <a16:creationId xmlns:a16="http://schemas.microsoft.com/office/drawing/2014/main" id="{439AC418-9412-C2D2-03DD-6C3A511A1597}"/>
              </a:ext>
            </a:extLst>
          </p:cNvPr>
          <p:cNvSpPr>
            <a:spLocks noChangeArrowheads="1"/>
          </p:cNvSpPr>
          <p:nvPr/>
        </p:nvSpPr>
        <p:spPr bwMode="auto">
          <a:xfrm>
            <a:off x="8727564" y="1227584"/>
            <a:ext cx="967161" cy="548069"/>
          </a:xfrm>
          <a:prstGeom prst="roundRect">
            <a:avLst>
              <a:gd name="adj" fmla="val 6107"/>
            </a:avLst>
          </a:prstGeom>
          <a:noFill/>
          <a:ln w="76200" algn="ctr">
            <a:no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36000" rIns="36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00" b="1" i="0" u="none" strike="noStrike" kern="1200" cap="none" spc="0" normalizeH="0" baseline="0" noProof="0" dirty="0">
                <a:ln>
                  <a:noFill/>
                </a:ln>
                <a:solidFill>
                  <a:srgbClr val="EC6A52"/>
                </a:solidFill>
                <a:effectLst/>
                <a:uLnTx/>
                <a:uFillTx/>
                <a:latin typeface="Calibri" panose="020F0502020204030204" pitchFamily="34" charset="0"/>
                <a:ea typeface="MS PGothic" panose="020B0600070205080204" pitchFamily="34" charset="-128"/>
                <a:cs typeface="Calibri" panose="020F0502020204030204" pitchFamily="34" charset="0"/>
              </a:rPr>
              <a:t>Resolved after 2 days</a:t>
            </a:r>
          </a:p>
        </p:txBody>
      </p:sp>
      <p:sp>
        <p:nvSpPr>
          <p:cNvPr id="10" name="Rounded Rectangle 11">
            <a:extLst>
              <a:ext uri="{FF2B5EF4-FFF2-40B4-BE49-F238E27FC236}">
                <a16:creationId xmlns:a16="http://schemas.microsoft.com/office/drawing/2014/main" id="{3227B2F5-3388-2F1F-EA41-988D351D1FBA}"/>
              </a:ext>
            </a:extLst>
          </p:cNvPr>
          <p:cNvSpPr>
            <a:spLocks noChangeArrowheads="1"/>
          </p:cNvSpPr>
          <p:nvPr/>
        </p:nvSpPr>
        <p:spPr bwMode="auto">
          <a:xfrm>
            <a:off x="9735988" y="1139167"/>
            <a:ext cx="1455259" cy="701623"/>
          </a:xfrm>
          <a:prstGeom prst="roundRect">
            <a:avLst>
              <a:gd name="adj" fmla="val 9836"/>
            </a:avLst>
          </a:prstGeom>
          <a:noFill/>
          <a:ln w="28575" algn="ctr">
            <a:solidFill>
              <a:srgbClr val="FF66CC"/>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48000" rIns="48000" anchor="t"/>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Dose reduction?</a:t>
            </a:r>
            <a:endParaRPr kumimoji="0" lang="en-US" sz="5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endPar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1" name="Rounded Rectangle 11">
            <a:extLst>
              <a:ext uri="{FF2B5EF4-FFF2-40B4-BE49-F238E27FC236}">
                <a16:creationId xmlns:a16="http://schemas.microsoft.com/office/drawing/2014/main" id="{6B0C1193-748B-1B50-8A8E-EEEA9FDB0A7F}"/>
              </a:ext>
            </a:extLst>
          </p:cNvPr>
          <p:cNvSpPr>
            <a:spLocks noChangeArrowheads="1"/>
          </p:cNvSpPr>
          <p:nvPr/>
        </p:nvSpPr>
        <p:spPr bwMode="auto">
          <a:xfrm>
            <a:off x="10477999" y="1456528"/>
            <a:ext cx="628253" cy="333145"/>
          </a:xfrm>
          <a:prstGeom prst="roundRect">
            <a:avLst>
              <a:gd name="adj" fmla="val 9836"/>
            </a:avLst>
          </a:prstGeom>
          <a:solidFill>
            <a:srgbClr val="FF0000"/>
          </a:solidFill>
          <a:ln w="76200" algn="ctr">
            <a:no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48000" rIns="48000" anchor="t"/>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Yes</a:t>
            </a:r>
            <a:endParaRPr kumimoji="0" lang="en-US" sz="5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endPar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 name="Rounded Rectangle 11">
            <a:extLst>
              <a:ext uri="{FF2B5EF4-FFF2-40B4-BE49-F238E27FC236}">
                <a16:creationId xmlns:a16="http://schemas.microsoft.com/office/drawing/2014/main" id="{F2454D1B-67C5-6B45-38B2-4E8D85C7EB7E}"/>
              </a:ext>
            </a:extLst>
          </p:cNvPr>
          <p:cNvSpPr>
            <a:spLocks noChangeArrowheads="1"/>
          </p:cNvSpPr>
          <p:nvPr/>
        </p:nvSpPr>
        <p:spPr bwMode="auto">
          <a:xfrm>
            <a:off x="9808482" y="1456528"/>
            <a:ext cx="628253" cy="333145"/>
          </a:xfrm>
          <a:prstGeom prst="roundRect">
            <a:avLst>
              <a:gd name="adj" fmla="val 9836"/>
            </a:avLst>
          </a:prstGeom>
          <a:solidFill>
            <a:schemeClr val="accent4">
              <a:lumMod val="60000"/>
              <a:lumOff val="40000"/>
            </a:schemeClr>
          </a:solidFill>
          <a:ln w="76200" algn="ctr">
            <a:no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48000" rIns="48000" anchor="t"/>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ts val="0"/>
              </a:spcAft>
              <a:buClr>
                <a:prstClr val="white"/>
              </a:buClr>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No</a:t>
            </a:r>
            <a:endParaRPr kumimoji="0" lang="en-US" sz="5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304792" marR="0" lvl="0" indent="-304792" algn="l" defTabSz="609585" rtl="0" eaLnBrk="0" fontAlgn="base" latinLnBrk="0" hangingPunct="0">
              <a:lnSpc>
                <a:spcPct val="90000"/>
              </a:lnSpc>
              <a:spcBef>
                <a:spcPct val="0"/>
              </a:spcBef>
              <a:spcAft>
                <a:spcPts val="0"/>
              </a:spcAft>
              <a:buClrTx/>
              <a:buSzTx/>
              <a:buFontTx/>
              <a:buAutoNum type="arabicPeriod"/>
              <a:tabLst/>
              <a:defRPr/>
            </a:pPr>
            <a:endPar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 name="Line 17">
            <a:extLst>
              <a:ext uri="{FF2B5EF4-FFF2-40B4-BE49-F238E27FC236}">
                <a16:creationId xmlns:a16="http://schemas.microsoft.com/office/drawing/2014/main" id="{D864555E-FD40-AA98-8DD0-75D756216560}"/>
              </a:ext>
            </a:extLst>
          </p:cNvPr>
          <p:cNvSpPr>
            <a:spLocks noChangeShapeType="1"/>
          </p:cNvSpPr>
          <p:nvPr/>
        </p:nvSpPr>
        <p:spPr bwMode="auto">
          <a:xfrm flipV="1">
            <a:off x="9178080" y="4465343"/>
            <a:ext cx="0" cy="587271"/>
          </a:xfrm>
          <a:prstGeom prst="line">
            <a:avLst/>
          </a:prstGeom>
          <a:noFill/>
          <a:ln w="76200">
            <a:solidFill>
              <a:srgbClr val="FF9900">
                <a:alpha val="29804"/>
              </a:srgb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15959151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xit" presetSubtype="10" fill="hold" grpId="1" nodeType="clickEffect">
                                  <p:stCondLst>
                                    <p:cond delay="0"/>
                                  </p:stCondLst>
                                  <p:childTnLst>
                                    <p:animEffect transition="out" filter="blinds(horizontal)">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animBg="1"/>
      <p:bldP spid="11" grpId="1" animBg="1"/>
      <p:bldP spid="1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B93F-120A-033D-AA6B-4382663A11A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8BC90AE-851C-9C49-31D5-0A516DF5D6A5}"/>
              </a:ext>
            </a:extLst>
          </p:cNvPr>
          <p:cNvSpPr txBox="1">
            <a:spLocks/>
          </p:cNvSpPr>
          <p:nvPr/>
        </p:nvSpPr>
        <p:spPr bwMode="auto">
          <a:xfrm>
            <a:off x="609600" y="1828800"/>
            <a:ext cx="10972800" cy="3200400"/>
          </a:xfrm>
          <a:prstGeom prst="rect">
            <a:avLst/>
          </a:prstGeom>
          <a:solidFill>
            <a:srgbClr val="0B234E"/>
          </a:solidFill>
          <a:ln w="9525">
            <a:noFill/>
            <a:miter lim="800000"/>
            <a:headEnd/>
            <a:tailEnd/>
          </a:ln>
        </p:spPr>
        <p:txBody>
          <a:bodyPr vert="horz" wrap="square" lIns="457200" tIns="274320" rIns="457200" bIns="274320" numCol="1" anchor="ctr" anchorCtr="0" compatLnSpc="1">
            <a:prstTxWarp prst="textNoShape">
              <a:avLst/>
            </a:prstTxWarp>
          </a:bodyPr>
          <a:lstStyle>
            <a:lvl1pPr algn="l" defTabSz="412750" rtl="0" eaLnBrk="0" fontAlgn="base" hangingPunct="0">
              <a:lnSpc>
                <a:spcPct val="88000"/>
              </a:lnSpc>
              <a:spcBef>
                <a:spcPct val="0"/>
              </a:spcBef>
              <a:spcAft>
                <a:spcPct val="0"/>
              </a:spcAft>
              <a:buClr>
                <a:srgbClr val="000000"/>
              </a:buClr>
              <a:buSzPct val="45000"/>
              <a:buFont typeface="Wingdings" pitchFamily="-72" charset="2"/>
              <a:defRPr sz="2600" b="1">
                <a:solidFill>
                  <a:srgbClr val="3333FF"/>
                </a:solidFill>
                <a:latin typeface="Calibri" panose="020F0502020204030204" pitchFamily="34" charset="0"/>
                <a:ea typeface="MS PGothic" pitchFamily="34" charset="-128"/>
                <a:cs typeface="Calibri" panose="020F0502020204030204" pitchFamily="34" charset="0"/>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lnSpc>
                <a:spcPct val="100000"/>
              </a:lnSpc>
              <a:defRPr/>
            </a:pPr>
            <a:r>
              <a:rPr lang="en-US" sz="3200" dirty="0">
                <a:solidFill>
                  <a:schemeClr val="bg1"/>
                </a:solidFill>
              </a:rPr>
              <a:t>How do you approach prevention and management of neutropenia and diarrhea in patients receiving sacituzumab govitecan? </a:t>
            </a:r>
          </a:p>
        </p:txBody>
      </p:sp>
      <p:sp>
        <p:nvSpPr>
          <p:cNvPr id="2" name="TextBox 1">
            <a:extLst>
              <a:ext uri="{FF2B5EF4-FFF2-40B4-BE49-F238E27FC236}">
                <a16:creationId xmlns:a16="http://schemas.microsoft.com/office/drawing/2014/main" id="{CBF9E66B-B44F-138B-1813-E009C4643C91}"/>
              </a:ext>
            </a:extLst>
          </p:cNvPr>
          <p:cNvSpPr txBox="1"/>
          <p:nvPr/>
        </p:nvSpPr>
        <p:spPr>
          <a:xfrm>
            <a:off x="287079" y="6379530"/>
            <a:ext cx="4508205" cy="400110"/>
          </a:xfrm>
          <a:prstGeom prst="rect">
            <a:avLst/>
          </a:prstGeom>
          <a:solidFill>
            <a:srgbClr val="E3ECF2"/>
          </a:solidFill>
        </p:spPr>
        <p:txBody>
          <a:bodyPr wrap="square" rtlCol="0">
            <a:spAutoFit/>
          </a:bodyPr>
          <a:lstStyle/>
          <a:p>
            <a:endParaRPr lang="en-US" sz="2000" dirty="0"/>
          </a:p>
        </p:txBody>
      </p:sp>
    </p:spTree>
    <p:extLst>
      <p:ext uri="{BB962C8B-B14F-4D97-AF65-F5344CB8AC3E}">
        <p14:creationId xmlns:p14="http://schemas.microsoft.com/office/powerpoint/2010/main" val="2172554454"/>
      </p:ext>
    </p:extLst>
  </p:cSld>
  <p:clrMapOvr>
    <a:masterClrMapping/>
  </p:clrMapOvr>
  <p:transition spd="slow" advClick="0"/>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59F6C-FC0A-B1B3-48C9-188A24F1F5A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A70C1A0-16F4-C4CA-1D0D-B00E1F836FBD}"/>
              </a:ext>
            </a:extLst>
          </p:cNvPr>
          <p:cNvSpPr txBox="1">
            <a:spLocks/>
          </p:cNvSpPr>
          <p:nvPr/>
        </p:nvSpPr>
        <p:spPr bwMode="auto">
          <a:xfrm>
            <a:off x="609600" y="1828800"/>
            <a:ext cx="10972800" cy="3200400"/>
          </a:xfrm>
          <a:prstGeom prst="rect">
            <a:avLst/>
          </a:prstGeom>
          <a:solidFill>
            <a:srgbClr val="0B234E"/>
          </a:solidFill>
          <a:ln w="9525">
            <a:noFill/>
            <a:miter lim="800000"/>
            <a:headEnd/>
            <a:tailEnd/>
          </a:ln>
        </p:spPr>
        <p:txBody>
          <a:bodyPr vert="horz" wrap="square" lIns="457200" tIns="274320" rIns="457200" bIns="274320" numCol="1" anchor="ctr" anchorCtr="0" compatLnSpc="1">
            <a:prstTxWarp prst="textNoShape">
              <a:avLst/>
            </a:prstTxWarp>
          </a:bodyPr>
          <a:lstStyle>
            <a:lvl1pPr algn="l" defTabSz="412750" rtl="0" eaLnBrk="0" fontAlgn="base" hangingPunct="0">
              <a:lnSpc>
                <a:spcPct val="88000"/>
              </a:lnSpc>
              <a:spcBef>
                <a:spcPct val="0"/>
              </a:spcBef>
              <a:spcAft>
                <a:spcPct val="0"/>
              </a:spcAft>
              <a:buClr>
                <a:srgbClr val="000000"/>
              </a:buClr>
              <a:buSzPct val="45000"/>
              <a:buFont typeface="Wingdings" pitchFamily="-72" charset="2"/>
              <a:defRPr sz="2600" b="1">
                <a:solidFill>
                  <a:srgbClr val="3333FF"/>
                </a:solidFill>
                <a:latin typeface="Calibri" panose="020F0502020204030204" pitchFamily="34" charset="0"/>
                <a:ea typeface="MS PGothic" pitchFamily="34" charset="-128"/>
                <a:cs typeface="Calibri" panose="020F0502020204030204" pitchFamily="34" charset="0"/>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lnSpc>
                <a:spcPct val="100000"/>
              </a:lnSpc>
              <a:defRPr/>
            </a:pPr>
            <a:r>
              <a:rPr lang="en-US" sz="3200" dirty="0">
                <a:solidFill>
                  <a:schemeClr val="bg1"/>
                </a:solidFill>
              </a:rPr>
              <a:t>How do you approach prevention and management of mucositis, pneumonitis and ocular keratitis in </a:t>
            </a:r>
            <a:r>
              <a:rPr lang="en-US" sz="3200">
                <a:solidFill>
                  <a:schemeClr val="bg1"/>
                </a:solidFill>
              </a:rPr>
              <a:t>patients receiving </a:t>
            </a:r>
            <a:r>
              <a:rPr lang="en-US" sz="3200" dirty="0">
                <a:solidFill>
                  <a:schemeClr val="bg1"/>
                </a:solidFill>
              </a:rPr>
              <a:t>datopotamab deruxtecan?</a:t>
            </a:r>
          </a:p>
        </p:txBody>
      </p:sp>
      <p:sp>
        <p:nvSpPr>
          <p:cNvPr id="2" name="TextBox 1">
            <a:extLst>
              <a:ext uri="{FF2B5EF4-FFF2-40B4-BE49-F238E27FC236}">
                <a16:creationId xmlns:a16="http://schemas.microsoft.com/office/drawing/2014/main" id="{A3265987-5A59-0AD3-C376-BD0AF6BC1598}"/>
              </a:ext>
            </a:extLst>
          </p:cNvPr>
          <p:cNvSpPr txBox="1"/>
          <p:nvPr/>
        </p:nvSpPr>
        <p:spPr>
          <a:xfrm>
            <a:off x="287079" y="6379530"/>
            <a:ext cx="4508205" cy="400110"/>
          </a:xfrm>
          <a:prstGeom prst="rect">
            <a:avLst/>
          </a:prstGeom>
          <a:solidFill>
            <a:srgbClr val="E3ECF2"/>
          </a:solidFill>
        </p:spPr>
        <p:txBody>
          <a:bodyPr wrap="square" rtlCol="0">
            <a:spAutoFit/>
          </a:bodyPr>
          <a:lstStyle/>
          <a:p>
            <a:endParaRPr lang="en-US" sz="2000" dirty="0"/>
          </a:p>
        </p:txBody>
      </p:sp>
    </p:spTree>
    <p:extLst>
      <p:ext uri="{BB962C8B-B14F-4D97-AF65-F5344CB8AC3E}">
        <p14:creationId xmlns:p14="http://schemas.microsoft.com/office/powerpoint/2010/main" val="2114052138"/>
      </p:ext>
    </p:extLst>
  </p:cSld>
  <p:clrMapOvr>
    <a:masterClrMapping/>
  </p:clrMapOvr>
  <p:transition spd="slow" advClick="0"/>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F8DFE3F3-B3B2-5A4B-8443-C4A3F8E601A2}"/>
              </a:ext>
            </a:extLst>
          </p:cNvPr>
          <p:cNvSpPr>
            <a:spLocks noGrp="1"/>
          </p:cNvSpPr>
          <p:nvPr>
            <p:ph type="title"/>
          </p:nvPr>
        </p:nvSpPr>
        <p:spPr>
          <a:xfrm>
            <a:off x="1624505" y="909393"/>
            <a:ext cx="9002259" cy="461665"/>
          </a:xfrm>
        </p:spPr>
        <p:txBody>
          <a:bodyPr/>
          <a:lstStyle/>
          <a:p>
            <a:pPr algn="ctr">
              <a:lnSpc>
                <a:spcPct val="100000"/>
              </a:lnSpc>
            </a:pPr>
            <a:r>
              <a:rPr lang="en-US" sz="2133" dirty="0">
                <a:solidFill>
                  <a:schemeClr val="tx1"/>
                </a:solidFill>
                <a:latin typeface="Calibri" panose="020F0502020204030204" pitchFamily="34" charset="0"/>
                <a:cs typeface="Calibri" panose="020F0502020204030204" pitchFamily="34" charset="0"/>
              </a:rPr>
              <a:t>Dato-DXd plus Durvalumab  in 1</a:t>
            </a:r>
            <a:r>
              <a:rPr lang="en-US" sz="2133" baseline="30000" dirty="0">
                <a:solidFill>
                  <a:schemeClr val="tx1"/>
                </a:solidFill>
                <a:latin typeface="Calibri" panose="020F0502020204030204" pitchFamily="34" charset="0"/>
                <a:cs typeface="Calibri" panose="020F0502020204030204" pitchFamily="34" charset="0"/>
              </a:rPr>
              <a:t>st</a:t>
            </a:r>
            <a:r>
              <a:rPr lang="en-US" sz="2133" dirty="0">
                <a:solidFill>
                  <a:schemeClr val="tx1"/>
                </a:solidFill>
                <a:latin typeface="Calibri" panose="020F0502020204030204" pitchFamily="34" charset="0"/>
                <a:cs typeface="Calibri" panose="020F0502020204030204" pitchFamily="34" charset="0"/>
              </a:rPr>
              <a:t> line </a:t>
            </a:r>
            <a:r>
              <a:rPr lang="en-US" sz="2133" dirty="0" err="1">
                <a:solidFill>
                  <a:schemeClr val="tx1"/>
                </a:solidFill>
                <a:latin typeface="Calibri" panose="020F0502020204030204" pitchFamily="34" charset="0"/>
                <a:cs typeface="Calibri" panose="020F0502020204030204" pitchFamily="34" charset="0"/>
              </a:rPr>
              <a:t>mTNBC</a:t>
            </a:r>
            <a:r>
              <a:rPr lang="en-US" sz="2133" dirty="0">
                <a:solidFill>
                  <a:schemeClr val="tx1"/>
                </a:solidFill>
                <a:latin typeface="Calibri" panose="020F0502020204030204" pitchFamily="34" charset="0"/>
                <a:cs typeface="Calibri" panose="020F0502020204030204" pitchFamily="34" charset="0"/>
              </a:rPr>
              <a:t> (87% PDL1-negative)</a:t>
            </a:r>
            <a:endParaRPr lang="en-US" sz="2133" i="1" dirty="0">
              <a:solidFill>
                <a:schemeClr val="tx1"/>
              </a:solidFill>
              <a:latin typeface="Calibri" panose="020F0502020204030204" pitchFamily="34" charset="0"/>
              <a:cs typeface="Calibri" panose="020F0502020204030204" pitchFamily="34" charset="0"/>
            </a:endParaRPr>
          </a:p>
        </p:txBody>
      </p:sp>
      <p:sp>
        <p:nvSpPr>
          <p:cNvPr id="11" name="Content Placeholder 21">
            <a:extLst>
              <a:ext uri="{FF2B5EF4-FFF2-40B4-BE49-F238E27FC236}">
                <a16:creationId xmlns:a16="http://schemas.microsoft.com/office/drawing/2014/main" id="{771E7A1B-2282-4248-9E4D-D6C834A4EFCD}"/>
              </a:ext>
            </a:extLst>
          </p:cNvPr>
          <p:cNvSpPr>
            <a:spLocks noGrp="1"/>
          </p:cNvSpPr>
          <p:nvPr>
            <p:ph sz="half" idx="1"/>
          </p:nvPr>
        </p:nvSpPr>
        <p:spPr>
          <a:xfrm>
            <a:off x="2327037" y="1728034"/>
            <a:ext cx="3545305" cy="399967"/>
          </a:xfrm>
        </p:spPr>
        <p:txBody>
          <a:bodyPr>
            <a:noAutofit/>
          </a:bodyPr>
          <a:lstStyle/>
          <a:p>
            <a:pPr marL="0" indent="0" algn="ctr">
              <a:spcBef>
                <a:spcPts val="0"/>
              </a:spcBef>
              <a:spcAft>
                <a:spcPts val="2000"/>
              </a:spcAft>
              <a:buNone/>
            </a:pPr>
            <a:r>
              <a:rPr lang="en-US" sz="1600" b="1" dirty="0">
                <a:solidFill>
                  <a:schemeClr val="tx1"/>
                </a:solidFill>
                <a:latin typeface="Calibri" panose="020F0502020204030204" pitchFamily="34" charset="0"/>
                <a:cs typeface="Calibri" panose="020F0502020204030204" pitchFamily="34" charset="0"/>
              </a:rPr>
              <a:t>Objective Response rate 79%</a:t>
            </a:r>
          </a:p>
        </p:txBody>
      </p:sp>
      <p:sp>
        <p:nvSpPr>
          <p:cNvPr id="12" name="Title 2">
            <a:extLst>
              <a:ext uri="{FF2B5EF4-FFF2-40B4-BE49-F238E27FC236}">
                <a16:creationId xmlns:a16="http://schemas.microsoft.com/office/drawing/2014/main" id="{4B102056-2703-524D-9AA8-E15878FE751E}"/>
              </a:ext>
            </a:extLst>
          </p:cNvPr>
          <p:cNvSpPr txBox="1">
            <a:spLocks/>
          </p:cNvSpPr>
          <p:nvPr/>
        </p:nvSpPr>
        <p:spPr bwMode="auto">
          <a:xfrm>
            <a:off x="2" y="87935"/>
            <a:ext cx="12191999" cy="7589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ctr" defTabSz="321479" rtl="0" fontAlgn="base" hangingPunct="0">
              <a:lnSpc>
                <a:spcPct val="112000"/>
              </a:lnSpc>
              <a:spcBef>
                <a:spcPct val="0"/>
              </a:spcBef>
              <a:spcAft>
                <a:spcPct val="0"/>
              </a:spcAft>
              <a:buClr>
                <a:srgbClr val="000000"/>
              </a:buClr>
              <a:buSzPct val="45000"/>
              <a:buFont typeface="StarSymbol" charset="0"/>
              <a:defRPr sz="3094">
                <a:solidFill>
                  <a:srgbClr val="000000"/>
                </a:solidFill>
                <a:latin typeface="+mj-lt"/>
                <a:ea typeface="+mj-ea"/>
                <a:cs typeface="+mj-cs"/>
              </a:defRPr>
            </a:lvl1pPr>
            <a:lvl2pPr marL="303619"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2pPr>
            <a:lvl3pPr marL="455428"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3pPr>
            <a:lvl4pPr marL="607238"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4pPr>
            <a:lvl5pPr marL="759047"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5pPr>
            <a:lvl6pPr marL="1080526"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6pPr>
            <a:lvl7pPr marL="1402005"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7pPr>
            <a:lvl8pPr marL="1723483"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8pPr>
            <a:lvl9pPr marL="2044962" indent="-151809" algn="l" defTabSz="321479" rtl="0" fontAlgn="base" hangingPunct="0">
              <a:spcBef>
                <a:spcPct val="0"/>
              </a:spcBef>
              <a:spcAft>
                <a:spcPct val="0"/>
              </a:spcAft>
              <a:buClr>
                <a:srgbClr val="000000"/>
              </a:buClr>
              <a:buSzPct val="45000"/>
              <a:buFont typeface="StarSymbol" charset="0"/>
              <a:defRPr sz="3094">
                <a:solidFill>
                  <a:srgbClr val="000000"/>
                </a:solidFill>
                <a:latin typeface="Times New Roman" pitchFamily="16" charset="0"/>
                <a:ea typeface="Lucida Sans Unicode" pitchFamily="32" charset="0"/>
                <a:cs typeface="Lucida Sans Unicode" pitchFamily="32" charset="0"/>
              </a:defRPr>
            </a:lvl9pPr>
          </a:lstStyle>
          <a:p>
            <a:pPr marL="0" marR="0" lvl="0" indent="0" algn="ctr" defTabSz="428607" rtl="0" eaLnBrk="1" fontAlgn="base" latinLnBrk="0" hangingPunct="0">
              <a:lnSpc>
                <a:spcPct val="112000"/>
              </a:lnSpc>
              <a:spcBef>
                <a:spcPct val="0"/>
              </a:spcBef>
              <a:spcAft>
                <a:spcPct val="0"/>
              </a:spcAft>
              <a:buClr>
                <a:srgbClr val="000000"/>
              </a:buClr>
              <a:buSzPct val="45000"/>
              <a:buFont typeface="StarSymbol" charset="0"/>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Is there a role for ICI in PDL1- if combined with ADC?</a:t>
            </a:r>
            <a:endParaRPr kumimoji="0" lang="en-US" sz="4267" b="1" i="0" u="none" strike="noStrike" kern="0" cap="none" spc="0" normalizeH="0" baseline="3000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22" name="Footer Placeholder 4">
            <a:extLst>
              <a:ext uri="{FF2B5EF4-FFF2-40B4-BE49-F238E27FC236}">
                <a16:creationId xmlns:a16="http://schemas.microsoft.com/office/drawing/2014/main" id="{55F76F92-4F75-4F40-B200-C1974BD46DFE}"/>
              </a:ext>
            </a:extLst>
          </p:cNvPr>
          <p:cNvSpPr txBox="1">
            <a:spLocks/>
          </p:cNvSpPr>
          <p:nvPr/>
        </p:nvSpPr>
        <p:spPr>
          <a:xfrm>
            <a:off x="7238997" y="4431189"/>
            <a:ext cx="4876108" cy="366183"/>
          </a:xfrm>
          <a:prstGeom prst="rect">
            <a:avLst/>
          </a:prstGeom>
        </p:spPr>
        <p:txBody>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Schmid, et al. ESMO 2025</a:t>
            </a:r>
          </a:p>
        </p:txBody>
      </p:sp>
      <p:sp>
        <p:nvSpPr>
          <p:cNvPr id="2" name="Rectangle 1">
            <a:extLst>
              <a:ext uri="{FF2B5EF4-FFF2-40B4-BE49-F238E27FC236}">
                <a16:creationId xmlns:a16="http://schemas.microsoft.com/office/drawing/2014/main" id="{3811B8A2-2A48-BB44-B98C-A10FEFE8B0D9}"/>
              </a:ext>
            </a:extLst>
          </p:cNvPr>
          <p:cNvSpPr/>
          <p:nvPr/>
        </p:nvSpPr>
        <p:spPr>
          <a:xfrm>
            <a:off x="10631400" y="2058508"/>
            <a:ext cx="184730" cy="461665"/>
          </a:xfrm>
          <a:prstGeom prst="rect">
            <a:avLst/>
          </a:prstGeom>
          <a:solidFill>
            <a:schemeClr val="bg1"/>
          </a:solidFill>
        </p:spPr>
        <p:txBody>
          <a:bodyPr wrap="none" rtlCol="0" anchor="ctr">
            <a:spAutoFit/>
          </a:bodyPr>
          <a:lstStyle/>
          <a:p>
            <a:pPr marL="0" marR="0" lvl="0" indent="0" algn="ctr" defTabSz="60955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366" name="Content Placeholder 21">
            <a:extLst>
              <a:ext uri="{FF2B5EF4-FFF2-40B4-BE49-F238E27FC236}">
                <a16:creationId xmlns:a16="http://schemas.microsoft.com/office/drawing/2014/main" id="{9F88E85C-C7A4-5949-85CF-FC04194A68A6}"/>
              </a:ext>
            </a:extLst>
          </p:cNvPr>
          <p:cNvSpPr txBox="1">
            <a:spLocks/>
          </p:cNvSpPr>
          <p:nvPr/>
        </p:nvSpPr>
        <p:spPr>
          <a:xfrm>
            <a:off x="6941065" y="1698123"/>
            <a:ext cx="2918823" cy="399967"/>
          </a:xfrm>
          <a:prstGeom prst="rect">
            <a:avLst/>
          </a:prstGeom>
        </p:spPr>
        <p:txBody>
          <a:bodyPr vert="horz" lIns="0" tIns="60960" rIns="121920" bIns="60960" rtlCol="0">
            <a:noAutofit/>
          </a:bodyPr>
          <a:lstStyle>
            <a:lvl1pPr marL="157159" indent="-157159" algn="l" defTabSz="685783" rtl="0" eaLnBrk="1" latinLnBrk="0" hangingPunct="1">
              <a:lnSpc>
                <a:spcPct val="100000"/>
              </a:lnSpc>
              <a:spcBef>
                <a:spcPts val="450"/>
              </a:spcBef>
              <a:spcAft>
                <a:spcPts val="450"/>
              </a:spcAft>
              <a:buClr>
                <a:schemeClr val="accent1"/>
              </a:buClr>
              <a:buFont typeface="Arial" panose="020B0604020202020204" pitchFamily="34" charset="0"/>
              <a:buChar char="•"/>
              <a:defRPr sz="2100" kern="1200">
                <a:solidFill>
                  <a:schemeClr val="tx2"/>
                </a:solidFill>
                <a:latin typeface="+mn-lt"/>
                <a:ea typeface="+mn-ea"/>
                <a:cs typeface="+mn-cs"/>
              </a:defRPr>
            </a:lvl1pPr>
            <a:lvl2pPr marL="378610" indent="-183352"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800" kern="1200">
                <a:solidFill>
                  <a:schemeClr val="tx2"/>
                </a:solidFill>
                <a:latin typeface="+mn-lt"/>
                <a:ea typeface="+mn-ea"/>
                <a:cs typeface="+mn-cs"/>
              </a:defRPr>
            </a:lvl2pPr>
            <a:lvl3pPr marL="540530" indent="-146444"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500" kern="1200">
                <a:solidFill>
                  <a:schemeClr val="tx2"/>
                </a:solidFill>
                <a:latin typeface="+mn-lt"/>
                <a:ea typeface="+mn-ea"/>
                <a:cs typeface="+mn-cs"/>
              </a:defRPr>
            </a:lvl3pPr>
            <a:lvl4pPr marL="714357" indent="-158350"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4pPr>
            <a:lvl5pPr marL="859610" indent="-139301"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0"/>
              </a:spcBef>
              <a:spcAft>
                <a:spcPts val="2000"/>
              </a:spcAft>
              <a:buClr>
                <a:srgbClr val="138BCB"/>
              </a:buClr>
              <a:buSzTx/>
              <a:buFont typeface="Arial" panose="020B0604020202020204" pitchFamily="34" charset="0"/>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Median PFS 14.0 months                     Median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DoR</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17.8 months</a:t>
            </a:r>
          </a:p>
        </p:txBody>
      </p:sp>
      <p:pic>
        <p:nvPicPr>
          <p:cNvPr id="4" name="Picture 3">
            <a:extLst>
              <a:ext uri="{FF2B5EF4-FFF2-40B4-BE49-F238E27FC236}">
                <a16:creationId xmlns:a16="http://schemas.microsoft.com/office/drawing/2014/main" id="{CACA1B94-82BD-95A0-1932-B4DB45118EED}"/>
              </a:ext>
            </a:extLst>
          </p:cNvPr>
          <p:cNvPicPr>
            <a:picLocks noChangeAspect="1"/>
          </p:cNvPicPr>
          <p:nvPr/>
        </p:nvPicPr>
        <p:blipFill>
          <a:blip r:embed="rId3"/>
          <a:stretch>
            <a:fillRect/>
          </a:stretch>
        </p:blipFill>
        <p:spPr>
          <a:xfrm>
            <a:off x="4626961" y="4511228"/>
            <a:ext cx="4154627" cy="2163355"/>
          </a:xfrm>
          <a:prstGeom prst="rect">
            <a:avLst/>
          </a:prstGeom>
        </p:spPr>
      </p:pic>
      <p:pic>
        <p:nvPicPr>
          <p:cNvPr id="5" name="Picture 4">
            <a:extLst>
              <a:ext uri="{FF2B5EF4-FFF2-40B4-BE49-F238E27FC236}">
                <a16:creationId xmlns:a16="http://schemas.microsoft.com/office/drawing/2014/main" id="{B46F6AB1-F6FA-7E63-6F6C-CF074925022C}"/>
              </a:ext>
            </a:extLst>
          </p:cNvPr>
          <p:cNvPicPr>
            <a:picLocks noChangeAspect="1"/>
          </p:cNvPicPr>
          <p:nvPr/>
        </p:nvPicPr>
        <p:blipFill>
          <a:blip r:embed="rId4"/>
          <a:stretch>
            <a:fillRect/>
          </a:stretch>
        </p:blipFill>
        <p:spPr>
          <a:xfrm>
            <a:off x="1029406" y="1585978"/>
            <a:ext cx="4923239" cy="2817471"/>
          </a:xfrm>
          <a:prstGeom prst="rect">
            <a:avLst/>
          </a:prstGeom>
        </p:spPr>
      </p:pic>
      <p:pic>
        <p:nvPicPr>
          <p:cNvPr id="1017" name="Picture 1016">
            <a:extLst>
              <a:ext uri="{FF2B5EF4-FFF2-40B4-BE49-F238E27FC236}">
                <a16:creationId xmlns:a16="http://schemas.microsoft.com/office/drawing/2014/main" id="{D683F302-2AE2-D7B8-85C8-AB65C75AAD3C}"/>
              </a:ext>
            </a:extLst>
          </p:cNvPr>
          <p:cNvPicPr>
            <a:picLocks noChangeAspect="1"/>
          </p:cNvPicPr>
          <p:nvPr/>
        </p:nvPicPr>
        <p:blipFill>
          <a:blip r:embed="rId5"/>
          <a:stretch>
            <a:fillRect/>
          </a:stretch>
        </p:blipFill>
        <p:spPr>
          <a:xfrm>
            <a:off x="6169553" y="1573900"/>
            <a:ext cx="4646577" cy="3020627"/>
          </a:xfrm>
          <a:prstGeom prst="rect">
            <a:avLst/>
          </a:prstGeom>
        </p:spPr>
      </p:pic>
      <p:sp>
        <p:nvSpPr>
          <p:cNvPr id="1018" name="Footer Placeholder 4">
            <a:extLst>
              <a:ext uri="{FF2B5EF4-FFF2-40B4-BE49-F238E27FC236}">
                <a16:creationId xmlns:a16="http://schemas.microsoft.com/office/drawing/2014/main" id="{D5AB9A44-8383-941A-EA7B-131235237322}"/>
              </a:ext>
            </a:extLst>
          </p:cNvPr>
          <p:cNvSpPr txBox="1">
            <a:spLocks/>
          </p:cNvSpPr>
          <p:nvPr/>
        </p:nvSpPr>
        <p:spPr>
          <a:xfrm>
            <a:off x="2327036" y="5409814"/>
            <a:ext cx="2221461" cy="366183"/>
          </a:xfrm>
          <a:prstGeom prst="rect">
            <a:avLst/>
          </a:prstGeom>
        </p:spPr>
        <p:txBody>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Ongoing Trials</a:t>
            </a:r>
          </a:p>
        </p:txBody>
      </p:sp>
    </p:spTree>
    <p:extLst>
      <p:ext uri="{BB962C8B-B14F-4D97-AF65-F5344CB8AC3E}">
        <p14:creationId xmlns:p14="http://schemas.microsoft.com/office/powerpoint/2010/main" val="169504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22" grpId="0"/>
      <p:bldP spid="2" grpId="0" animBg="1"/>
      <p:bldP spid="366" grpId="0"/>
      <p:bldP spid="10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794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Familiarizing Yourself with the Zoom Interface</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7" name="Title 1">
            <a:extLst>
              <a:ext uri="{FF2B5EF4-FFF2-40B4-BE49-F238E27FC236}">
                <a16:creationId xmlns:a16="http://schemas.microsoft.com/office/drawing/2014/main" id="{A982FD6A-30F0-E743-B6C8-B7B9DD27512C}"/>
              </a:ext>
            </a:extLst>
          </p:cNvPr>
          <p:cNvSpPr txBox="1">
            <a:spLocks/>
          </p:cNvSpPr>
          <p:nvPr/>
        </p:nvSpPr>
        <p:spPr bwMode="auto">
          <a:xfrm>
            <a:off x="-25152" y="836712"/>
            <a:ext cx="12192000" cy="448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F5821F"/>
                </a:solidFill>
                <a:effectLst/>
                <a:uLnTx/>
                <a:uFillTx/>
                <a:latin typeface="Calibri"/>
                <a:ea typeface="+mj-ea"/>
                <a:cs typeface="+mj-cs"/>
              </a:rPr>
              <a:t>Increase chat font size</a:t>
            </a:r>
            <a:endParaRPr kumimoji="0" lang="en-US" sz="3000" b="1" i="0" u="none" strike="noStrike" kern="0" cap="none" spc="0" normalizeH="0" baseline="0" noProof="0" dirty="0">
              <a:ln>
                <a:noFill/>
              </a:ln>
              <a:solidFill>
                <a:srgbClr val="F5821F"/>
              </a:solidFill>
              <a:effectLst/>
              <a:uLnTx/>
              <a:uFillTx/>
              <a:latin typeface="Arial"/>
              <a:ea typeface="ＭＳ Ｐゴシック"/>
              <a:cs typeface="+mj-cs"/>
            </a:endParaRPr>
          </a:p>
        </p:txBody>
      </p:sp>
      <p:pic>
        <p:nvPicPr>
          <p:cNvPr id="10" name="Picture 9">
            <a:extLst>
              <a:ext uri="{FF2B5EF4-FFF2-40B4-BE49-F238E27FC236}">
                <a16:creationId xmlns:a16="http://schemas.microsoft.com/office/drawing/2014/main" id="{4534A379-8283-764D-B6ED-63A02C9F6C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80258" y="1384098"/>
            <a:ext cx="7831484" cy="417646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rot="5400000">
            <a:off x="9732828" y="987584"/>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11" name="Content Placeholder 2">
            <a:extLst>
              <a:ext uri="{FF2B5EF4-FFF2-40B4-BE49-F238E27FC236}">
                <a16:creationId xmlns:a16="http://schemas.microsoft.com/office/drawing/2014/main" id="{768E8494-886B-134A-BD26-E1A88C4B5FDE}"/>
              </a:ext>
            </a:extLst>
          </p:cNvPr>
          <p:cNvSpPr txBox="1">
            <a:spLocks/>
          </p:cNvSpPr>
          <p:nvPr/>
        </p:nvSpPr>
        <p:spPr>
          <a:xfrm>
            <a:off x="2180258" y="5631511"/>
            <a:ext cx="7831484" cy="787693"/>
          </a:xfrm>
          <a:prstGeom prst="rect">
            <a:avLst/>
          </a:prstGeom>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Press Command (for Mac) or Control (for PC) and the + symbol. </a:t>
            </a:r>
            <a:b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br>
            <a:r>
              <a:rPr kumimoji="0" lang="en-US" sz="2200" b="1" i="0" u="none" strike="noStrike" kern="0" cap="none" spc="0" normalizeH="0" baseline="0" noProof="0" dirty="0">
                <a:ln>
                  <a:noFill/>
                </a:ln>
                <a:solidFill>
                  <a:srgbClr val="0432FF"/>
                </a:solidFill>
                <a:effectLst/>
                <a:uLnTx/>
                <a:uFillTx/>
                <a:latin typeface="Calibri" charset="0"/>
                <a:ea typeface="MS PGothic" pitchFamily="34" charset="-128"/>
              </a:rPr>
              <a:t>You may do this as many times as you need for readability.</a:t>
            </a:r>
          </a:p>
        </p:txBody>
      </p:sp>
    </p:spTree>
    <p:extLst>
      <p:ext uri="{BB962C8B-B14F-4D97-AF65-F5344CB8AC3E}">
        <p14:creationId xmlns:p14="http://schemas.microsoft.com/office/powerpoint/2010/main" val="42067743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0863B-BAF4-1041-3D24-071B2A0AE4F2}"/>
            </a:ext>
          </a:extLst>
        </p:cNvPr>
        <p:cNvGrpSpPr/>
        <p:nvPr/>
      </p:nvGrpSpPr>
      <p:grpSpPr>
        <a:xfrm>
          <a:off x="0" y="0"/>
          <a:ext cx="0" cy="0"/>
          <a:chOff x="0" y="0"/>
          <a:chExt cx="0" cy="0"/>
        </a:xfrm>
      </p:grpSpPr>
      <p:sp>
        <p:nvSpPr>
          <p:cNvPr id="18" name="Rectangle 13">
            <a:extLst>
              <a:ext uri="{FF2B5EF4-FFF2-40B4-BE49-F238E27FC236}">
                <a16:creationId xmlns:a16="http://schemas.microsoft.com/office/drawing/2014/main" id="{6ACA2A6C-24A8-42C5-CA5D-36F8F3ACB7E2}"/>
              </a:ext>
            </a:extLst>
          </p:cNvPr>
          <p:cNvSpPr>
            <a:spLocks noChangeArrowheads="1"/>
          </p:cNvSpPr>
          <p:nvPr/>
        </p:nvSpPr>
        <p:spPr bwMode="auto">
          <a:xfrm>
            <a:off x="485423" y="5762668"/>
            <a:ext cx="11322755" cy="295789"/>
          </a:xfrm>
          <a:prstGeom prst="roundRect">
            <a:avLst/>
          </a:prstGeom>
          <a:solidFill>
            <a:schemeClr val="bg1">
              <a:lumMod val="85000"/>
            </a:schemeClr>
          </a:solidFill>
          <a:ln w="9525">
            <a:noFill/>
            <a:miter lim="800000"/>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3" name="Line 17">
            <a:extLst>
              <a:ext uri="{FF2B5EF4-FFF2-40B4-BE49-F238E27FC236}">
                <a16:creationId xmlns:a16="http://schemas.microsoft.com/office/drawing/2014/main" id="{40725FB6-669F-DAE9-3468-86DD39ABE260}"/>
              </a:ext>
            </a:extLst>
          </p:cNvPr>
          <p:cNvSpPr>
            <a:spLocks noChangeShapeType="1"/>
          </p:cNvSpPr>
          <p:nvPr/>
        </p:nvSpPr>
        <p:spPr bwMode="auto">
          <a:xfrm flipH="1">
            <a:off x="918910" y="4608576"/>
            <a:ext cx="7681" cy="976147"/>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2" name="Rectangle 41">
            <a:extLst>
              <a:ext uri="{FF2B5EF4-FFF2-40B4-BE49-F238E27FC236}">
                <a16:creationId xmlns:a16="http://schemas.microsoft.com/office/drawing/2014/main" id="{6A2249F6-6F45-D7B0-9A6F-7953AAF6462C}"/>
              </a:ext>
            </a:extLst>
          </p:cNvPr>
          <p:cNvSpPr/>
          <p:nvPr/>
        </p:nvSpPr>
        <p:spPr>
          <a:xfrm>
            <a:off x="191910" y="799264"/>
            <a:ext cx="2296145" cy="535531"/>
          </a:xfrm>
          <a:prstGeom prst="rect">
            <a:avLst/>
          </a:prstGeom>
        </p:spPr>
        <p:txBody>
          <a:bodyPr wrap="square">
            <a:spAutoFit/>
          </a:bodyPr>
          <a:lstStyle/>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696A6D"/>
                </a:solidFill>
                <a:effectLst/>
                <a:uLnTx/>
                <a:uFillTx/>
                <a:latin typeface="Calibri" panose="020F0502020204030204" pitchFamily="34" charset="0"/>
                <a:ea typeface="MS PGothic" panose="020B0600070205080204" pitchFamily="34" charset="-128"/>
                <a:cs typeface="Calibri" panose="020F0502020204030204" pitchFamily="34" charset="0"/>
              </a:rPr>
              <a:t>53 y/o woman</a:t>
            </a:r>
          </a:p>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696A6D"/>
                </a:solidFill>
                <a:effectLst/>
                <a:uLnTx/>
                <a:uFillTx/>
                <a:latin typeface="Calibri" panose="020F0502020204030204" pitchFamily="34" charset="0"/>
                <a:ea typeface="MS PGothic" panose="020B0600070205080204" pitchFamily="34" charset="-128"/>
                <a:cs typeface="Calibri" panose="020F0502020204030204" pitchFamily="34" charset="0"/>
              </a:rPr>
              <a:t>gBRCA1 wildtype</a:t>
            </a:r>
          </a:p>
        </p:txBody>
      </p:sp>
      <p:sp>
        <p:nvSpPr>
          <p:cNvPr id="27" name="Rectangle 26">
            <a:extLst>
              <a:ext uri="{FF2B5EF4-FFF2-40B4-BE49-F238E27FC236}">
                <a16:creationId xmlns:a16="http://schemas.microsoft.com/office/drawing/2014/main" id="{2CB055AE-7B4D-61E6-709E-063F15456115}"/>
              </a:ext>
            </a:extLst>
          </p:cNvPr>
          <p:cNvSpPr/>
          <p:nvPr/>
        </p:nvSpPr>
        <p:spPr>
          <a:xfrm>
            <a:off x="191911" y="216036"/>
            <a:ext cx="5543551" cy="535531"/>
          </a:xfrm>
          <a:prstGeom prst="rect">
            <a:avLst/>
          </a:prstGeom>
        </p:spPr>
        <p:txBody>
          <a:bodyPr wrap="square">
            <a:spAutoFit/>
          </a:bodyPr>
          <a:lstStyle/>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Case 2</a:t>
            </a:r>
          </a:p>
        </p:txBody>
      </p:sp>
      <p:sp>
        <p:nvSpPr>
          <p:cNvPr id="2" name="Rounded Rectangle 1">
            <a:extLst>
              <a:ext uri="{FF2B5EF4-FFF2-40B4-BE49-F238E27FC236}">
                <a16:creationId xmlns:a16="http://schemas.microsoft.com/office/drawing/2014/main" id="{6AB8F8CE-7EF7-3982-8E9E-A6D745BAC493}"/>
              </a:ext>
            </a:extLst>
          </p:cNvPr>
          <p:cNvSpPr/>
          <p:nvPr/>
        </p:nvSpPr>
        <p:spPr>
          <a:xfrm>
            <a:off x="424716" y="3919814"/>
            <a:ext cx="975448" cy="826829"/>
          </a:xfrm>
          <a:prstGeom prst="roundRect">
            <a:avLst/>
          </a:prstGeom>
          <a:solidFill>
            <a:schemeClr val="bg1">
              <a:lumMod val="85000"/>
            </a:schemeClr>
          </a:solidFill>
        </p:spPr>
        <p:txBody>
          <a:bodyPr wrap="non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New TNBC</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cT2 cN2</a:t>
            </a:r>
          </a:p>
        </p:txBody>
      </p:sp>
      <p:sp>
        <p:nvSpPr>
          <p:cNvPr id="21" name="Line 17">
            <a:extLst>
              <a:ext uri="{FF2B5EF4-FFF2-40B4-BE49-F238E27FC236}">
                <a16:creationId xmlns:a16="http://schemas.microsoft.com/office/drawing/2014/main" id="{B068482B-54BC-1701-B8D1-BE539266A2AA}"/>
              </a:ext>
            </a:extLst>
          </p:cNvPr>
          <p:cNvSpPr>
            <a:spLocks noChangeShapeType="1"/>
          </p:cNvSpPr>
          <p:nvPr/>
        </p:nvSpPr>
        <p:spPr bwMode="auto">
          <a:xfrm>
            <a:off x="3309432" y="4608576"/>
            <a:ext cx="7681" cy="976147"/>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2" name="Rounded Rectangle 21">
            <a:extLst>
              <a:ext uri="{FF2B5EF4-FFF2-40B4-BE49-F238E27FC236}">
                <a16:creationId xmlns:a16="http://schemas.microsoft.com/office/drawing/2014/main" id="{DA69110C-6DEA-487D-0E96-1BAFEED723B4}"/>
              </a:ext>
            </a:extLst>
          </p:cNvPr>
          <p:cNvSpPr/>
          <p:nvPr/>
        </p:nvSpPr>
        <p:spPr>
          <a:xfrm>
            <a:off x="2591852" y="3919812"/>
            <a:ext cx="1450521" cy="810435"/>
          </a:xfrm>
          <a:prstGeom prst="roundRect">
            <a:avLst/>
          </a:prstGeom>
          <a:solidFill>
            <a:schemeClr val="bg1">
              <a:lumMod val="85000"/>
            </a:schemeClr>
          </a:solidFill>
        </p:spPr>
        <p:txBody>
          <a:bodyPr wrap="non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Surgery</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ypT1b ypN2</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(5/12, 3 fibrosis)</a:t>
            </a:r>
          </a:p>
        </p:txBody>
      </p:sp>
      <p:sp>
        <p:nvSpPr>
          <p:cNvPr id="24" name="Rounded Rectangle 23">
            <a:extLst>
              <a:ext uri="{FF2B5EF4-FFF2-40B4-BE49-F238E27FC236}">
                <a16:creationId xmlns:a16="http://schemas.microsoft.com/office/drawing/2014/main" id="{00BA8E38-D762-DD3B-67AF-CBC8DAAF8052}"/>
              </a:ext>
            </a:extLst>
          </p:cNvPr>
          <p:cNvSpPr/>
          <p:nvPr/>
        </p:nvSpPr>
        <p:spPr>
          <a:xfrm>
            <a:off x="3319375" y="5004336"/>
            <a:ext cx="553155" cy="347329"/>
          </a:xfrm>
          <a:prstGeom prst="roundRect">
            <a:avLst/>
          </a:prstGeom>
          <a:noFill/>
        </p:spPr>
        <p:txBody>
          <a:bodyPr wrap="square"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RT</a:t>
            </a:r>
          </a:p>
        </p:txBody>
      </p:sp>
      <p:sp>
        <p:nvSpPr>
          <p:cNvPr id="25" name="Rounded Rectangle 24">
            <a:extLst>
              <a:ext uri="{FF2B5EF4-FFF2-40B4-BE49-F238E27FC236}">
                <a16:creationId xmlns:a16="http://schemas.microsoft.com/office/drawing/2014/main" id="{5ED9E01B-B004-8009-F89E-160C7EA489B8}"/>
              </a:ext>
            </a:extLst>
          </p:cNvPr>
          <p:cNvSpPr/>
          <p:nvPr/>
        </p:nvSpPr>
        <p:spPr>
          <a:xfrm>
            <a:off x="5640705" y="3709649"/>
            <a:ext cx="1956555" cy="997012"/>
          </a:xfrm>
          <a:prstGeom prst="roundRect">
            <a:avLst>
              <a:gd name="adj" fmla="val 8379"/>
            </a:avLst>
          </a:prstGeom>
          <a:solidFill>
            <a:schemeClr val="bg1">
              <a:lumMod val="85000"/>
            </a:schemeClr>
          </a:solidFill>
        </p:spPr>
        <p:txBody>
          <a:bodyPr wrap="square" lIns="48000" rIns="48000"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Metastatic recurrence with liver, lung &amp; LN.</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TNBC, PDL1-negative, </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HER2 IHC1+</a:t>
            </a:r>
          </a:p>
        </p:txBody>
      </p:sp>
      <p:sp>
        <p:nvSpPr>
          <p:cNvPr id="32" name="Line 17">
            <a:extLst>
              <a:ext uri="{FF2B5EF4-FFF2-40B4-BE49-F238E27FC236}">
                <a16:creationId xmlns:a16="http://schemas.microsoft.com/office/drawing/2014/main" id="{6EE371ED-3446-E22A-3DEA-7BEF17B1AE05}"/>
              </a:ext>
            </a:extLst>
          </p:cNvPr>
          <p:cNvSpPr>
            <a:spLocks noChangeShapeType="1"/>
          </p:cNvSpPr>
          <p:nvPr/>
        </p:nvSpPr>
        <p:spPr bwMode="auto">
          <a:xfrm>
            <a:off x="6618983" y="4608576"/>
            <a:ext cx="0" cy="976147"/>
          </a:xfrm>
          <a:prstGeom prst="line">
            <a:avLst/>
          </a:prstGeom>
          <a:noFill/>
          <a:ln w="76200">
            <a:solidFill>
              <a:schemeClr val="bg1">
                <a:lumMod val="8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90000"/>
              </a:lnSpc>
              <a:spcBef>
                <a:spcPct val="0"/>
              </a:spcBef>
              <a:spcAft>
                <a:spcPct val="0"/>
              </a:spcAft>
              <a:buClrTx/>
              <a:buSzTx/>
              <a:buFontTx/>
              <a:buNone/>
              <a:tabLst/>
              <a:defRPr/>
            </a:pPr>
            <a:endParaRPr kumimoji="0" lang="en-US" sz="13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8" name="Rectangle 37">
            <a:extLst>
              <a:ext uri="{FF2B5EF4-FFF2-40B4-BE49-F238E27FC236}">
                <a16:creationId xmlns:a16="http://schemas.microsoft.com/office/drawing/2014/main" id="{535A2596-7ABD-B01C-D84B-B8513605FB14}"/>
              </a:ext>
            </a:extLst>
          </p:cNvPr>
          <p:cNvSpPr/>
          <p:nvPr/>
        </p:nvSpPr>
        <p:spPr>
          <a:xfrm>
            <a:off x="514473"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06/2024</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9" name="Rectangle 38">
            <a:extLst>
              <a:ext uri="{FF2B5EF4-FFF2-40B4-BE49-F238E27FC236}">
                <a16:creationId xmlns:a16="http://schemas.microsoft.com/office/drawing/2014/main" id="{7FAF34B1-BE85-3C2A-C636-005A7ABF827F}"/>
              </a:ext>
            </a:extLst>
          </p:cNvPr>
          <p:cNvSpPr/>
          <p:nvPr/>
        </p:nvSpPr>
        <p:spPr>
          <a:xfrm>
            <a:off x="6202845"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11/2025</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3" name="Rectangle 42">
            <a:extLst>
              <a:ext uri="{FF2B5EF4-FFF2-40B4-BE49-F238E27FC236}">
                <a16:creationId xmlns:a16="http://schemas.microsoft.com/office/drawing/2014/main" id="{14D2A0FE-7AE0-AD72-D234-FC0544555F3A}"/>
              </a:ext>
            </a:extLst>
          </p:cNvPr>
          <p:cNvSpPr/>
          <p:nvPr/>
        </p:nvSpPr>
        <p:spPr>
          <a:xfrm>
            <a:off x="2806319"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12/2024</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7" name="Group 6">
            <a:extLst>
              <a:ext uri="{FF2B5EF4-FFF2-40B4-BE49-F238E27FC236}">
                <a16:creationId xmlns:a16="http://schemas.microsoft.com/office/drawing/2014/main" id="{A4DAA5C9-D39D-FDF6-C57D-B238B3005A16}"/>
              </a:ext>
            </a:extLst>
          </p:cNvPr>
          <p:cNvGrpSpPr/>
          <p:nvPr/>
        </p:nvGrpSpPr>
        <p:grpSpPr>
          <a:xfrm>
            <a:off x="1098658" y="4743421"/>
            <a:ext cx="2010303" cy="775166"/>
            <a:chOff x="823993" y="3557564"/>
            <a:chExt cx="1507727" cy="581374"/>
          </a:xfrm>
        </p:grpSpPr>
        <p:sp>
          <p:nvSpPr>
            <p:cNvPr id="20" name="Rounded Rectangle 19">
              <a:extLst>
                <a:ext uri="{FF2B5EF4-FFF2-40B4-BE49-F238E27FC236}">
                  <a16:creationId xmlns:a16="http://schemas.microsoft.com/office/drawing/2014/main" id="{B1A1AC1D-02CE-472B-7615-97ACB48395AE}"/>
                </a:ext>
              </a:extLst>
            </p:cNvPr>
            <p:cNvSpPr/>
            <p:nvPr/>
          </p:nvSpPr>
          <p:spPr>
            <a:xfrm>
              <a:off x="843638" y="3755961"/>
              <a:ext cx="1488082" cy="382977"/>
            </a:xfrm>
            <a:prstGeom prst="roundRect">
              <a:avLst/>
            </a:prstGeom>
            <a:solidFill>
              <a:schemeClr val="accent3">
                <a:lumMod val="20000"/>
                <a:lumOff val="80000"/>
              </a:schemeClr>
            </a:solidFill>
          </p:spPr>
          <p:txBody>
            <a:bodyPr wrap="square" lIns="0" rIns="0"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Carbo/Pac/</a:t>
              </a:r>
              <a:r>
                <a:rPr kumimoji="0" lang="en-US" sz="1333"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Pembro</a:t>
              </a: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 AC/</a:t>
              </a:r>
              <a:r>
                <a:rPr kumimoji="0" lang="en-US" sz="1333"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Pembro</a:t>
              </a:r>
              <a:endPar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 name="Rectangle 4">
              <a:extLst>
                <a:ext uri="{FF2B5EF4-FFF2-40B4-BE49-F238E27FC236}">
                  <a16:creationId xmlns:a16="http://schemas.microsoft.com/office/drawing/2014/main" id="{343A9B99-2AD6-BE49-6D4A-6270E6AE752C}"/>
                </a:ext>
              </a:extLst>
            </p:cNvPr>
            <p:cNvSpPr/>
            <p:nvPr/>
          </p:nvSpPr>
          <p:spPr>
            <a:xfrm>
              <a:off x="823993" y="3557564"/>
              <a:ext cx="690333" cy="192409"/>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Neoadjuvant</a:t>
              </a:r>
              <a:endPar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8" name="Group 7">
            <a:extLst>
              <a:ext uri="{FF2B5EF4-FFF2-40B4-BE49-F238E27FC236}">
                <a16:creationId xmlns:a16="http://schemas.microsoft.com/office/drawing/2014/main" id="{F44CBEB7-8B40-98C6-EE3C-AFDE8E0BC2CC}"/>
              </a:ext>
            </a:extLst>
          </p:cNvPr>
          <p:cNvGrpSpPr/>
          <p:nvPr/>
        </p:nvGrpSpPr>
        <p:grpSpPr>
          <a:xfrm>
            <a:off x="3772769" y="4763858"/>
            <a:ext cx="1860256" cy="771823"/>
            <a:chOff x="2829576" y="3572893"/>
            <a:chExt cx="1395192" cy="578867"/>
          </a:xfrm>
        </p:grpSpPr>
        <p:sp>
          <p:nvSpPr>
            <p:cNvPr id="3" name="Rounded Rectangle 2">
              <a:extLst>
                <a:ext uri="{FF2B5EF4-FFF2-40B4-BE49-F238E27FC236}">
                  <a16:creationId xmlns:a16="http://schemas.microsoft.com/office/drawing/2014/main" id="{8DEE135E-8DC8-A14F-E96D-D167CC596356}"/>
                </a:ext>
              </a:extLst>
            </p:cNvPr>
            <p:cNvSpPr/>
            <p:nvPr/>
          </p:nvSpPr>
          <p:spPr>
            <a:xfrm>
              <a:off x="2829576" y="3740482"/>
              <a:ext cx="1395192" cy="411278"/>
            </a:xfrm>
            <a:prstGeom prst="roundRect">
              <a:avLst/>
            </a:prstGeom>
            <a:solidFill>
              <a:schemeClr val="accent3">
                <a:lumMod val="20000"/>
                <a:lumOff val="80000"/>
              </a:schemeClr>
            </a:solidFill>
          </p:spPr>
          <p:txBody>
            <a:bodyPr wrap="square" lIns="0" rIns="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Capecitabine + </a:t>
              </a:r>
              <a:r>
                <a:rPr kumimoji="0" lang="en-US" sz="1333"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Pembro</a:t>
              </a:r>
              <a:endPar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 name="Rectangle 5">
              <a:extLst>
                <a:ext uri="{FF2B5EF4-FFF2-40B4-BE49-F238E27FC236}">
                  <a16:creationId xmlns:a16="http://schemas.microsoft.com/office/drawing/2014/main" id="{E865C9CD-5CD3-1BA2-0BDE-91E91FC098E3}"/>
                </a:ext>
              </a:extLst>
            </p:cNvPr>
            <p:cNvSpPr/>
            <p:nvPr/>
          </p:nvSpPr>
          <p:spPr>
            <a:xfrm>
              <a:off x="2847485" y="3572893"/>
              <a:ext cx="528029" cy="192409"/>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Adjuvant</a:t>
              </a:r>
              <a:endPar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9" name="Rounded Rectangle 8">
            <a:extLst>
              <a:ext uri="{FF2B5EF4-FFF2-40B4-BE49-F238E27FC236}">
                <a16:creationId xmlns:a16="http://schemas.microsoft.com/office/drawing/2014/main" id="{15D4D8D2-31DD-EE74-35EA-FE74CDECA7BB}"/>
              </a:ext>
            </a:extLst>
          </p:cNvPr>
          <p:cNvSpPr/>
          <p:nvPr/>
        </p:nvSpPr>
        <p:spPr>
          <a:xfrm>
            <a:off x="5530252" y="1901954"/>
            <a:ext cx="2589621" cy="1194785"/>
          </a:xfrm>
          <a:prstGeom prst="roundRect">
            <a:avLst>
              <a:gd name="adj" fmla="val 11342"/>
            </a:avLst>
          </a:prstGeom>
          <a:noFill/>
          <a:ln w="28575">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609585" rtl="0" eaLnBrk="0" fontAlgn="base" latinLnBrk="0" hangingPunct="0">
              <a:lnSpc>
                <a:spcPct val="100000"/>
              </a:lnSpc>
              <a:spcBef>
                <a:spcPct val="0"/>
              </a:spcBef>
              <a:spcAft>
                <a:spcPts val="800"/>
              </a:spcAft>
              <a:buClrTx/>
              <a:buSzTx/>
              <a:buFontTx/>
              <a:buNone/>
              <a:tabLst/>
              <a:defRPr/>
            </a:pPr>
            <a:r>
              <a:rPr kumimoji="0" lang="en-US" sz="1600" b="1" i="0" u="none" strike="noStrike" kern="1200" cap="none" spc="0" normalizeH="0" baseline="0" noProof="0" dirty="0">
                <a:ln>
                  <a:noFill/>
                </a:ln>
                <a:solidFill>
                  <a:srgbClr val="1C2E37"/>
                </a:solidFill>
                <a:effectLst/>
                <a:uLnTx/>
                <a:uFillTx/>
                <a:latin typeface="Calibri"/>
                <a:ea typeface="+mn-ea"/>
                <a:cs typeface="+mn-cs"/>
              </a:rPr>
              <a:t>What would you do?</a:t>
            </a: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Sacituzumab </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Govitecan</a:t>
            </a:r>
            <a:r>
              <a:rPr kumimoji="0" lang="en-US" sz="1467" b="1" i="0" u="none" strike="noStrike" kern="1200" cap="none" spc="0" normalizeH="0" baseline="0" noProof="0" dirty="0">
                <a:ln>
                  <a:noFill/>
                </a:ln>
                <a:solidFill>
                  <a:srgbClr val="1C2E37"/>
                </a:solidFill>
                <a:effectLst/>
                <a:uLnTx/>
                <a:uFillTx/>
                <a:latin typeface="Calibri"/>
                <a:ea typeface="+mn-ea"/>
                <a:cs typeface="+mn-cs"/>
              </a:rPr>
              <a:t> </a:t>
            </a: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Dato-</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DXd</a:t>
            </a:r>
            <a:endParaRPr kumimoji="0" lang="en-US" sz="1467" b="1" i="0" u="none" strike="noStrike" kern="1200" cap="none" spc="0" normalizeH="0" baseline="0" noProof="0" dirty="0">
              <a:ln>
                <a:noFill/>
              </a:ln>
              <a:solidFill>
                <a:srgbClr val="1C2E37"/>
              </a:solidFill>
              <a:effectLst/>
              <a:uLnTx/>
              <a:uFillTx/>
              <a:latin typeface="Calibri"/>
              <a:ea typeface="+mn-ea"/>
              <a:cs typeface="+mn-cs"/>
            </a:endParaRP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T-</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DXd</a:t>
            </a:r>
            <a:endParaRPr kumimoji="0" lang="en-US" sz="1467" b="1" i="0" u="none" strike="noStrike" kern="1200" cap="none" spc="0" normalizeH="0" baseline="0" noProof="0" dirty="0">
              <a:ln>
                <a:noFill/>
              </a:ln>
              <a:solidFill>
                <a:srgbClr val="1C2E37"/>
              </a:solidFill>
              <a:effectLst/>
              <a:uLnTx/>
              <a:uFillTx/>
              <a:latin typeface="Calibri"/>
              <a:ea typeface="+mn-ea"/>
              <a:cs typeface="+mn-cs"/>
            </a:endParaRP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err="1">
                <a:ln>
                  <a:noFill/>
                </a:ln>
                <a:solidFill>
                  <a:srgbClr val="1C2E37"/>
                </a:solidFill>
                <a:effectLst/>
                <a:uLnTx/>
                <a:uFillTx/>
                <a:latin typeface="Calibri"/>
                <a:ea typeface="+mn-ea"/>
                <a:cs typeface="+mn-cs"/>
              </a:rPr>
              <a:t>Eribulin</a:t>
            </a:r>
            <a:endParaRPr kumimoji="0" lang="en-US" sz="1467" b="1" i="0" u="none" strike="noStrike" kern="1200" cap="none" spc="0" normalizeH="0" baseline="0" noProof="0" dirty="0">
              <a:ln>
                <a:noFill/>
              </a:ln>
              <a:solidFill>
                <a:srgbClr val="1C2E37"/>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F2D3A8E0-076F-7BB5-E5CC-79AB8B64E3A1}"/>
              </a:ext>
            </a:extLst>
          </p:cNvPr>
          <p:cNvSpPr/>
          <p:nvPr/>
        </p:nvSpPr>
        <p:spPr>
          <a:xfrm>
            <a:off x="5169073" y="5742784"/>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07/2025</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 name="Rounded Rectangle 3">
            <a:extLst>
              <a:ext uri="{FF2B5EF4-FFF2-40B4-BE49-F238E27FC236}">
                <a16:creationId xmlns:a16="http://schemas.microsoft.com/office/drawing/2014/main" id="{3067C2B1-D13B-2FD9-4DD4-DB69236AA464}"/>
              </a:ext>
            </a:extLst>
          </p:cNvPr>
          <p:cNvSpPr>
            <a:spLocks/>
          </p:cNvSpPr>
          <p:nvPr/>
        </p:nvSpPr>
        <p:spPr>
          <a:xfrm>
            <a:off x="6825063" y="4944575"/>
            <a:ext cx="2440647" cy="547200"/>
          </a:xfrm>
          <a:prstGeom prst="roundRect">
            <a:avLst/>
          </a:prstGeom>
          <a:solidFill>
            <a:schemeClr val="accent2">
              <a:lumMod val="60000"/>
              <a:lumOff val="40000"/>
            </a:schemeClr>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Dato-DXd</a:t>
            </a:r>
          </a:p>
        </p:txBody>
      </p:sp>
      <p:sp>
        <p:nvSpPr>
          <p:cNvPr id="11" name="Text Box 24">
            <a:extLst>
              <a:ext uri="{FF2B5EF4-FFF2-40B4-BE49-F238E27FC236}">
                <a16:creationId xmlns:a16="http://schemas.microsoft.com/office/drawing/2014/main" id="{F27C8528-FF12-6BB4-694A-48846EC71348}"/>
              </a:ext>
            </a:extLst>
          </p:cNvPr>
          <p:cNvSpPr txBox="1">
            <a:spLocks noChangeArrowheads="1"/>
          </p:cNvSpPr>
          <p:nvPr/>
        </p:nvSpPr>
        <p:spPr bwMode="auto">
          <a:xfrm>
            <a:off x="8486866" y="3459551"/>
            <a:ext cx="1470361" cy="888431"/>
          </a:xfrm>
          <a:prstGeom prst="rect">
            <a:avLst/>
          </a:prstGeom>
          <a:solidFill>
            <a:srgbClr val="FF0000"/>
          </a:solidFill>
          <a:ln>
            <a:noFill/>
          </a:ln>
          <a:effectLst/>
        </p:spPr>
        <p:txBody>
          <a:bodyPr wrap="square" anchor="ctr" anchorCtr="0">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PD</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New 2cm liver met, rest PR</a:t>
            </a:r>
          </a:p>
        </p:txBody>
      </p:sp>
      <p:sp>
        <p:nvSpPr>
          <p:cNvPr id="12" name="Line 17">
            <a:extLst>
              <a:ext uri="{FF2B5EF4-FFF2-40B4-BE49-F238E27FC236}">
                <a16:creationId xmlns:a16="http://schemas.microsoft.com/office/drawing/2014/main" id="{FC58C01F-38A3-9A07-F65B-6BB29A11E60A}"/>
              </a:ext>
            </a:extLst>
          </p:cNvPr>
          <p:cNvSpPr>
            <a:spLocks noChangeShapeType="1"/>
          </p:cNvSpPr>
          <p:nvPr/>
        </p:nvSpPr>
        <p:spPr bwMode="auto">
          <a:xfrm flipH="1">
            <a:off x="9272867" y="4276836"/>
            <a:ext cx="0" cy="654784"/>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1467" b="0" i="0" u="none" strike="noStrike" kern="1200" cap="none" spc="0" normalizeH="0" baseline="0" noProof="0" dirty="0">
              <a:ln>
                <a:noFill/>
              </a:ln>
              <a:solidFill>
                <a:srgbClr val="1C2E37"/>
              </a:solidFill>
              <a:effectLst/>
              <a:uLnTx/>
              <a:uFillTx/>
              <a:latin typeface="Calibri"/>
              <a:ea typeface="MS PGothic" panose="020B0600070205080204" pitchFamily="34" charset="-128"/>
              <a:cs typeface="+mn-cs"/>
            </a:endParaRPr>
          </a:p>
        </p:txBody>
      </p:sp>
      <p:sp>
        <p:nvSpPr>
          <p:cNvPr id="13" name="Line 17">
            <a:extLst>
              <a:ext uri="{FF2B5EF4-FFF2-40B4-BE49-F238E27FC236}">
                <a16:creationId xmlns:a16="http://schemas.microsoft.com/office/drawing/2014/main" id="{538CC39A-9892-DCAD-41E3-41A1A4E6A618}"/>
              </a:ext>
            </a:extLst>
          </p:cNvPr>
          <p:cNvSpPr>
            <a:spLocks noChangeShapeType="1"/>
          </p:cNvSpPr>
          <p:nvPr/>
        </p:nvSpPr>
        <p:spPr bwMode="auto">
          <a:xfrm>
            <a:off x="8043611" y="4312175"/>
            <a:ext cx="0" cy="644811"/>
          </a:xfrm>
          <a:prstGeom prst="line">
            <a:avLst/>
          </a:prstGeom>
          <a:noFill/>
          <a:ln w="76200">
            <a:solidFill>
              <a:schemeClr val="accent4">
                <a:lumMod val="60000"/>
                <a:lumOff val="4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1467" b="0" i="0" u="none" strike="noStrike" kern="1200" cap="none" spc="0" normalizeH="0" baseline="0" noProof="0" dirty="0">
              <a:ln>
                <a:noFill/>
              </a:ln>
              <a:solidFill>
                <a:srgbClr val="1C2E37"/>
              </a:solidFill>
              <a:effectLst/>
              <a:uLnTx/>
              <a:uFillTx/>
              <a:latin typeface="Calibri"/>
              <a:ea typeface="MS PGothic" panose="020B0600070205080204" pitchFamily="34" charset="-128"/>
              <a:cs typeface="+mn-cs"/>
            </a:endParaRPr>
          </a:p>
        </p:txBody>
      </p:sp>
      <p:sp>
        <p:nvSpPr>
          <p:cNvPr id="14" name="Text Box 24">
            <a:extLst>
              <a:ext uri="{FF2B5EF4-FFF2-40B4-BE49-F238E27FC236}">
                <a16:creationId xmlns:a16="http://schemas.microsoft.com/office/drawing/2014/main" id="{4E995542-4D19-8A26-36E3-801E25D190E7}"/>
              </a:ext>
            </a:extLst>
          </p:cNvPr>
          <p:cNvSpPr txBox="1">
            <a:spLocks noChangeArrowheads="1"/>
          </p:cNvSpPr>
          <p:nvPr/>
        </p:nvSpPr>
        <p:spPr bwMode="auto">
          <a:xfrm>
            <a:off x="7713811" y="3796692"/>
            <a:ext cx="634251" cy="566309"/>
          </a:xfrm>
          <a:prstGeom prst="rect">
            <a:avLst/>
          </a:prstGeom>
          <a:solidFill>
            <a:schemeClr val="accent4">
              <a:lumMod val="60000"/>
              <a:lumOff val="40000"/>
            </a:schemeClr>
          </a:solidFill>
          <a:ln>
            <a:solidFill>
              <a:schemeClr val="accent4">
                <a:lumMod val="60000"/>
                <a:lumOff val="40000"/>
              </a:schemeClr>
            </a:solidFill>
          </a:ln>
          <a:effectLst/>
        </p:spPr>
        <p:txBody>
          <a:bodyPr wrap="square" lIns="48000" rIns="48000" anchor="ctr" anchorCtr="0">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S PGothic" panose="020B0600070205080204" pitchFamily="34" charset="-128"/>
                <a:cs typeface="Arial" panose="020B0604020202020204" pitchFamily="34" charset="0"/>
              </a:rPr>
              <a:t>Good PR</a:t>
            </a:r>
          </a:p>
        </p:txBody>
      </p:sp>
      <p:sp>
        <p:nvSpPr>
          <p:cNvPr id="15" name="Rounded Rectangle 14">
            <a:extLst>
              <a:ext uri="{FF2B5EF4-FFF2-40B4-BE49-F238E27FC236}">
                <a16:creationId xmlns:a16="http://schemas.microsoft.com/office/drawing/2014/main" id="{22C9C9EA-ED17-8DEE-3655-691269F13A19}"/>
              </a:ext>
            </a:extLst>
          </p:cNvPr>
          <p:cNvSpPr/>
          <p:nvPr/>
        </p:nvSpPr>
        <p:spPr>
          <a:xfrm>
            <a:off x="8193512" y="1901954"/>
            <a:ext cx="3510808" cy="1341325"/>
          </a:xfrm>
          <a:prstGeom prst="roundRect">
            <a:avLst>
              <a:gd name="adj" fmla="val 11342"/>
            </a:avLst>
          </a:prstGeom>
          <a:noFill/>
          <a:ln w="28575">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609585" rtl="0" eaLnBrk="0" fontAlgn="base" latinLnBrk="0" hangingPunct="0">
              <a:lnSpc>
                <a:spcPct val="100000"/>
              </a:lnSpc>
              <a:spcBef>
                <a:spcPct val="0"/>
              </a:spcBef>
              <a:spcAft>
                <a:spcPts val="800"/>
              </a:spcAft>
              <a:buClrTx/>
              <a:buSzTx/>
              <a:buFontTx/>
              <a:buNone/>
              <a:tabLst/>
              <a:defRPr/>
            </a:pPr>
            <a:r>
              <a:rPr kumimoji="0" lang="en-US" sz="1600" b="1" i="0" u="none" strike="noStrike" kern="1200" cap="none" spc="0" normalizeH="0" baseline="0" noProof="0" dirty="0">
                <a:ln>
                  <a:noFill/>
                </a:ln>
                <a:solidFill>
                  <a:srgbClr val="1C2E37"/>
                </a:solidFill>
                <a:effectLst/>
                <a:uLnTx/>
                <a:uFillTx/>
                <a:latin typeface="Calibri"/>
                <a:ea typeface="+mn-ea"/>
                <a:cs typeface="+mn-cs"/>
              </a:rPr>
              <a:t>What would you do?</a:t>
            </a: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Continue (no change)</a:t>
            </a: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RFA or </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Cyberknife</a:t>
            </a:r>
            <a:r>
              <a:rPr kumimoji="0" lang="en-US" sz="1467" b="1" i="0" u="none" strike="noStrike" kern="1200" cap="none" spc="0" normalizeH="0" baseline="0" noProof="0" dirty="0">
                <a:ln>
                  <a:noFill/>
                </a:ln>
                <a:solidFill>
                  <a:srgbClr val="1C2E37"/>
                </a:solidFill>
                <a:effectLst/>
                <a:uLnTx/>
                <a:uFillTx/>
                <a:latin typeface="Calibri"/>
                <a:ea typeface="+mn-ea"/>
                <a:cs typeface="+mn-cs"/>
              </a:rPr>
              <a:t>, continue Dato-</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DXd</a:t>
            </a:r>
            <a:endParaRPr kumimoji="0" lang="en-US" sz="1467" b="1" i="0" u="none" strike="noStrike" kern="1200" cap="none" spc="0" normalizeH="0" baseline="0" noProof="0" dirty="0">
              <a:ln>
                <a:noFill/>
              </a:ln>
              <a:solidFill>
                <a:srgbClr val="1C2E37"/>
              </a:solidFill>
              <a:effectLst/>
              <a:uLnTx/>
              <a:uFillTx/>
              <a:latin typeface="Calibri"/>
              <a:ea typeface="+mn-ea"/>
              <a:cs typeface="+mn-cs"/>
            </a:endParaRP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err="1">
                <a:ln>
                  <a:noFill/>
                </a:ln>
                <a:solidFill>
                  <a:srgbClr val="1C2E37"/>
                </a:solidFill>
                <a:effectLst/>
                <a:uLnTx/>
                <a:uFillTx/>
                <a:latin typeface="Calibri"/>
                <a:ea typeface="+mn-ea"/>
                <a:cs typeface="+mn-cs"/>
              </a:rPr>
              <a:t>Eribulin</a:t>
            </a:r>
            <a:r>
              <a:rPr kumimoji="0" lang="en-US" sz="1467" b="1" i="0" u="none" strike="noStrike" kern="1200" cap="none" spc="0" normalizeH="0" baseline="0" noProof="0" dirty="0">
                <a:ln>
                  <a:noFill/>
                </a:ln>
                <a:solidFill>
                  <a:srgbClr val="1C2E37"/>
                </a:solidFill>
                <a:effectLst/>
                <a:uLnTx/>
                <a:uFillTx/>
                <a:latin typeface="Calibri"/>
                <a:ea typeface="+mn-ea"/>
                <a:cs typeface="+mn-cs"/>
              </a:rPr>
              <a:t> </a:t>
            </a:r>
          </a:p>
          <a:p>
            <a:pPr marL="182029" marR="0" lvl="0" indent="-182029" algn="l" defTabSz="609585" rtl="0" eaLnBrk="0" fontAlgn="base" latinLnBrk="0" hangingPunct="0">
              <a:lnSpc>
                <a:spcPct val="90000"/>
              </a:lnSpc>
              <a:spcBef>
                <a:spcPct val="0"/>
              </a:spcBef>
              <a:spcAft>
                <a:spcPct val="0"/>
              </a:spcAft>
              <a:buClrTx/>
              <a:buSzTx/>
              <a:buFontTx/>
              <a:buChar char="-"/>
              <a:tabLst/>
              <a:defRPr/>
            </a:pPr>
            <a:r>
              <a:rPr kumimoji="0" lang="en-US" sz="1467" b="1" i="0" u="none" strike="noStrike" kern="1200" cap="none" spc="0" normalizeH="0" baseline="0" noProof="0" dirty="0">
                <a:ln>
                  <a:noFill/>
                </a:ln>
                <a:solidFill>
                  <a:srgbClr val="1C2E37"/>
                </a:solidFill>
                <a:effectLst/>
                <a:uLnTx/>
                <a:uFillTx/>
                <a:latin typeface="Calibri"/>
                <a:ea typeface="+mn-ea"/>
                <a:cs typeface="+mn-cs"/>
              </a:rPr>
              <a:t>T-</a:t>
            </a:r>
            <a:r>
              <a:rPr kumimoji="0" lang="en-US" sz="1467" b="1" i="0" u="none" strike="noStrike" kern="1200" cap="none" spc="0" normalizeH="0" baseline="0" noProof="0" dirty="0" err="1">
                <a:ln>
                  <a:noFill/>
                </a:ln>
                <a:solidFill>
                  <a:srgbClr val="1C2E37"/>
                </a:solidFill>
                <a:effectLst/>
                <a:uLnTx/>
                <a:uFillTx/>
                <a:latin typeface="Calibri"/>
                <a:ea typeface="+mn-ea"/>
                <a:cs typeface="+mn-cs"/>
              </a:rPr>
              <a:t>DXd</a:t>
            </a:r>
            <a:endParaRPr kumimoji="0" lang="en-US" sz="1467" b="1" i="0" u="none" strike="noStrike" kern="1200" cap="none" spc="0" normalizeH="0" baseline="0" noProof="0" dirty="0">
              <a:ln>
                <a:noFill/>
              </a:ln>
              <a:solidFill>
                <a:srgbClr val="1C2E37"/>
              </a:solidFill>
              <a:effectLst/>
              <a:uLnTx/>
              <a:uFillTx/>
              <a:latin typeface="Calibri"/>
              <a:ea typeface="+mn-ea"/>
              <a:cs typeface="+mn-cs"/>
            </a:endParaRPr>
          </a:p>
        </p:txBody>
      </p:sp>
      <p:sp>
        <p:nvSpPr>
          <p:cNvPr id="17" name="Rounded Rectangle 16">
            <a:extLst>
              <a:ext uri="{FF2B5EF4-FFF2-40B4-BE49-F238E27FC236}">
                <a16:creationId xmlns:a16="http://schemas.microsoft.com/office/drawing/2014/main" id="{FD34436E-88D5-BE55-7DCC-AA793CE3D72F}"/>
              </a:ext>
            </a:extLst>
          </p:cNvPr>
          <p:cNvSpPr>
            <a:spLocks/>
          </p:cNvSpPr>
          <p:nvPr/>
        </p:nvSpPr>
        <p:spPr>
          <a:xfrm>
            <a:off x="9516708" y="4956985"/>
            <a:ext cx="1029373" cy="547200"/>
          </a:xfrm>
          <a:prstGeom prst="roundRect">
            <a:avLst/>
          </a:prstGeom>
          <a:solidFill>
            <a:schemeClr val="accent2">
              <a:lumMod val="60000"/>
              <a:lumOff val="40000"/>
            </a:schemeClr>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Dato-DXd</a:t>
            </a:r>
          </a:p>
        </p:txBody>
      </p:sp>
      <p:sp>
        <p:nvSpPr>
          <p:cNvPr id="19" name="Rectangle 18">
            <a:extLst>
              <a:ext uri="{FF2B5EF4-FFF2-40B4-BE49-F238E27FC236}">
                <a16:creationId xmlns:a16="http://schemas.microsoft.com/office/drawing/2014/main" id="{01A442D1-38EF-7375-1E68-13459F84FCF9}"/>
              </a:ext>
            </a:extLst>
          </p:cNvPr>
          <p:cNvSpPr/>
          <p:nvPr/>
        </p:nvSpPr>
        <p:spPr>
          <a:xfrm>
            <a:off x="8832253" y="5736727"/>
            <a:ext cx="832279" cy="318100"/>
          </a:xfrm>
          <a:prstGeom prst="rect">
            <a:avLst/>
          </a:prstGeom>
        </p:spPr>
        <p:txBody>
          <a:bodyPr wrap="non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05/2025</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3" name="Rounded Rectangle 22">
            <a:extLst>
              <a:ext uri="{FF2B5EF4-FFF2-40B4-BE49-F238E27FC236}">
                <a16:creationId xmlns:a16="http://schemas.microsoft.com/office/drawing/2014/main" id="{C324CA62-E6A4-6906-0CAE-02B759444202}"/>
              </a:ext>
            </a:extLst>
          </p:cNvPr>
          <p:cNvSpPr/>
          <p:nvPr/>
        </p:nvSpPr>
        <p:spPr>
          <a:xfrm>
            <a:off x="9051487" y="5034800"/>
            <a:ext cx="568000" cy="381381"/>
          </a:xfrm>
          <a:prstGeom prst="roundRect">
            <a:avLst/>
          </a:prstGeom>
          <a:solidFill>
            <a:srgbClr val="FFCC00"/>
          </a:solidFill>
        </p:spPr>
        <p:txBody>
          <a:bodyPr wrap="square" lIns="48000" rIns="48000" rtlCol="0" anchor="ctr">
            <a:no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RFA</a:t>
            </a:r>
          </a:p>
        </p:txBody>
      </p:sp>
    </p:spTree>
    <p:extLst>
      <p:ext uri="{BB962C8B-B14F-4D97-AF65-F5344CB8AC3E}">
        <p14:creationId xmlns:p14="http://schemas.microsoft.com/office/powerpoint/2010/main" val="3333002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 name="Rectangle 13">
            <a:extLst>
              <a:ext uri="{FF2B5EF4-FFF2-40B4-BE49-F238E27FC236}">
                <a16:creationId xmlns:a16="http://schemas.microsoft.com/office/drawing/2014/main" id="{6FC0F834-E311-4949-8896-50887D9DBFAD}"/>
              </a:ext>
            </a:extLst>
          </p:cNvPr>
          <p:cNvSpPr>
            <a:spLocks noChangeArrowheads="1"/>
          </p:cNvSpPr>
          <p:nvPr/>
        </p:nvSpPr>
        <p:spPr bwMode="auto">
          <a:xfrm>
            <a:off x="0" y="264117"/>
            <a:ext cx="12191997" cy="855315"/>
          </a:xfrm>
          <a:prstGeom prst="rect">
            <a:avLst/>
          </a:prstGeom>
          <a:noFill/>
          <a:ln w="9525">
            <a:noFill/>
            <a:miter lim="800000"/>
            <a:headEnd/>
            <a:tailEnd/>
          </a:ln>
        </p:spPr>
        <p:txBody>
          <a:bodyPr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TNBC Management in 2026</a:t>
            </a:r>
          </a:p>
        </p:txBody>
      </p:sp>
      <p:grpSp>
        <p:nvGrpSpPr>
          <p:cNvPr id="22" name="Group 21">
            <a:extLst>
              <a:ext uri="{FF2B5EF4-FFF2-40B4-BE49-F238E27FC236}">
                <a16:creationId xmlns:a16="http://schemas.microsoft.com/office/drawing/2014/main" id="{A7AF87F9-802B-154C-A7FE-7FC37189E6A2}"/>
              </a:ext>
            </a:extLst>
          </p:cNvPr>
          <p:cNvGrpSpPr/>
          <p:nvPr/>
        </p:nvGrpSpPr>
        <p:grpSpPr>
          <a:xfrm>
            <a:off x="8893483" y="1820307"/>
            <a:ext cx="1811031" cy="2933623"/>
            <a:chOff x="8893481" y="1820305"/>
            <a:chExt cx="1811031" cy="2933623"/>
          </a:xfrm>
        </p:grpSpPr>
        <p:sp>
          <p:nvSpPr>
            <p:cNvPr id="28" name="Rounded Rectangle 27"/>
            <p:cNvSpPr/>
            <p:nvPr/>
          </p:nvSpPr>
          <p:spPr>
            <a:xfrm>
              <a:off x="8893482" y="1820305"/>
              <a:ext cx="1800200" cy="936104"/>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MBC &gt;2</a:t>
              </a:r>
              <a:r>
                <a:rPr kumimoji="0" lang="en-US" sz="16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nd</a:t>
              </a: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line</a:t>
              </a:r>
            </a:p>
          </p:txBody>
        </p:sp>
        <p:sp>
          <p:nvSpPr>
            <p:cNvPr id="31" name="Rounded Rectangle 30"/>
            <p:cNvSpPr/>
            <p:nvPr/>
          </p:nvSpPr>
          <p:spPr>
            <a:xfrm>
              <a:off x="8904312" y="4177864"/>
              <a:ext cx="1800200" cy="57606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Eribulin</a:t>
              </a: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sp>
          <p:nvSpPr>
            <p:cNvPr id="44" name="Rounded Rectangle 43"/>
            <p:cNvSpPr/>
            <p:nvPr/>
          </p:nvSpPr>
          <p:spPr>
            <a:xfrm>
              <a:off x="8893481" y="2891503"/>
              <a:ext cx="1800200" cy="576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48000" rIns="4800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Sacituzumab </a:t>
              </a:r>
            </a:p>
          </p:txBody>
        </p:sp>
        <p:sp>
          <p:nvSpPr>
            <p:cNvPr id="54" name="Rounded Rectangle 53">
              <a:extLst>
                <a:ext uri="{FF2B5EF4-FFF2-40B4-BE49-F238E27FC236}">
                  <a16:creationId xmlns:a16="http://schemas.microsoft.com/office/drawing/2014/main" id="{7A995525-0509-414B-A90B-E187E54C5778}"/>
                </a:ext>
              </a:extLst>
            </p:cNvPr>
            <p:cNvSpPr/>
            <p:nvPr/>
          </p:nvSpPr>
          <p:spPr>
            <a:xfrm>
              <a:off x="8904312" y="3556103"/>
              <a:ext cx="1789369" cy="576000"/>
            </a:xfrm>
            <a:prstGeom prst="roundRect">
              <a:avLst/>
            </a:prstGeom>
            <a:solidFill>
              <a:srgbClr val="EC6A5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Trastuzumab-Deruxtecan  </a:t>
              </a:r>
            </a:p>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(HER2 low) </a:t>
              </a:r>
            </a:p>
          </p:txBody>
        </p:sp>
      </p:grpSp>
      <p:grpSp>
        <p:nvGrpSpPr>
          <p:cNvPr id="17" name="Group 16">
            <a:extLst>
              <a:ext uri="{FF2B5EF4-FFF2-40B4-BE49-F238E27FC236}">
                <a16:creationId xmlns:a16="http://schemas.microsoft.com/office/drawing/2014/main" id="{182867D2-467C-8A43-8211-ABA9A7238865}"/>
              </a:ext>
            </a:extLst>
          </p:cNvPr>
          <p:cNvGrpSpPr/>
          <p:nvPr/>
        </p:nvGrpSpPr>
        <p:grpSpPr>
          <a:xfrm>
            <a:off x="983433" y="1820307"/>
            <a:ext cx="2645491" cy="3984959"/>
            <a:chOff x="983432" y="1820305"/>
            <a:chExt cx="2645491" cy="3984959"/>
          </a:xfrm>
        </p:grpSpPr>
        <p:sp>
          <p:nvSpPr>
            <p:cNvPr id="4" name="Rounded Rectangle 3"/>
            <p:cNvSpPr/>
            <p:nvPr/>
          </p:nvSpPr>
          <p:spPr>
            <a:xfrm>
              <a:off x="1313308" y="1820305"/>
              <a:ext cx="2160000" cy="936104"/>
            </a:xfrm>
            <a:prstGeom prst="round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Primary breast cancer</a:t>
              </a:r>
            </a:p>
          </p:txBody>
        </p:sp>
        <p:sp>
          <p:nvSpPr>
            <p:cNvPr id="5" name="Rounded Rectangle 4"/>
            <p:cNvSpPr/>
            <p:nvPr/>
          </p:nvSpPr>
          <p:spPr>
            <a:xfrm>
              <a:off x="2033308" y="2891503"/>
              <a:ext cx="1440000" cy="324000"/>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Adjuvant chemo </a:t>
              </a:r>
              <a:endPar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6" name="Rounded Rectangle 15"/>
            <p:cNvSpPr/>
            <p:nvPr/>
          </p:nvSpPr>
          <p:spPr>
            <a:xfrm>
              <a:off x="2033308" y="3269970"/>
              <a:ext cx="1440000" cy="360000"/>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8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Neoadjuvant Chemo</a:t>
              </a:r>
              <a:endPar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cxnSp>
          <p:nvCxnSpPr>
            <p:cNvPr id="18" name="Straight Arrow Connector 17"/>
            <p:cNvCxnSpPr/>
            <p:nvPr/>
          </p:nvCxnSpPr>
          <p:spPr>
            <a:xfrm>
              <a:off x="1652073" y="4542002"/>
              <a:ext cx="0" cy="336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774510" y="4541962"/>
              <a:ext cx="0" cy="336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983432" y="4515707"/>
              <a:ext cx="845291" cy="3979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rPr>
                <a:t>pCR</a:t>
              </a:r>
              <a:endParaRPr kumimoji="0" lang="en-US" sz="14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endParaRPr>
            </a:p>
          </p:txBody>
        </p:sp>
        <p:sp>
          <p:nvSpPr>
            <p:cNvPr id="24" name="Rounded Rectangle 23"/>
            <p:cNvSpPr/>
            <p:nvPr/>
          </p:nvSpPr>
          <p:spPr>
            <a:xfrm>
              <a:off x="2728675" y="4422058"/>
              <a:ext cx="900248" cy="576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Non </a:t>
              </a:r>
              <a:r>
                <a:rPr kumimoji="0" lang="en-US" sz="1400" b="1" i="0" u="none" strike="noStrike" kern="120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rPr>
                <a:t>pCR</a:t>
              </a:r>
              <a:r>
                <a:rPr kumimoji="0" lang="en-US" sz="1400" b="1"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 </a:t>
              </a:r>
            </a:p>
          </p:txBody>
        </p:sp>
        <p:sp>
          <p:nvSpPr>
            <p:cNvPr id="26" name="Rounded Rectangle 25"/>
            <p:cNvSpPr/>
            <p:nvPr/>
          </p:nvSpPr>
          <p:spPr>
            <a:xfrm>
              <a:off x="2883176" y="5409264"/>
              <a:ext cx="720000" cy="396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Olaparib </a:t>
              </a:r>
              <a:r>
                <a:rPr kumimoji="0" lang="en-US" sz="9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(BRCA1/2)</a:t>
              </a:r>
              <a:endPar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30" name="Rounded Rectangle 29"/>
            <p:cNvSpPr/>
            <p:nvPr/>
          </p:nvSpPr>
          <p:spPr>
            <a:xfrm>
              <a:off x="1275473" y="2891503"/>
              <a:ext cx="703755" cy="73184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Stage I</a:t>
              </a:r>
            </a:p>
          </p:txBody>
        </p:sp>
        <p:sp>
          <p:nvSpPr>
            <p:cNvPr id="33" name="Rounded Rectangle 32"/>
            <p:cNvSpPr/>
            <p:nvPr/>
          </p:nvSpPr>
          <p:spPr>
            <a:xfrm>
              <a:off x="2880868" y="4983653"/>
              <a:ext cx="713273" cy="396000"/>
            </a:xfrm>
            <a:prstGeom prst="round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Cape-</a:t>
              </a:r>
              <a:r>
                <a:rPr kumimoji="0" lang="en-US" sz="1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citabine</a:t>
              </a:r>
              <a:endPar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cxnSp>
          <p:nvCxnSpPr>
            <p:cNvPr id="35" name="Straight Arrow Connector 34"/>
            <p:cNvCxnSpPr/>
            <p:nvPr/>
          </p:nvCxnSpPr>
          <p:spPr>
            <a:xfrm>
              <a:off x="3575720" y="2945930"/>
              <a:ext cx="0" cy="288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3577383" y="3305970"/>
              <a:ext cx="0" cy="288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1998114" y="3710772"/>
              <a:ext cx="1510388" cy="731843"/>
            </a:xfrm>
            <a:prstGeom prst="round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Chemo + CIT </a:t>
              </a:r>
            </a:p>
          </p:txBody>
        </p:sp>
        <p:sp>
          <p:nvSpPr>
            <p:cNvPr id="43" name="Rounded Rectangle 42">
              <a:extLst>
                <a:ext uri="{FF2B5EF4-FFF2-40B4-BE49-F238E27FC236}">
                  <a16:creationId xmlns:a16="http://schemas.microsoft.com/office/drawing/2014/main" id="{B6789D12-AFA2-3A46-9CA8-7BC4470B75DD}"/>
                </a:ext>
              </a:extLst>
            </p:cNvPr>
            <p:cNvSpPr/>
            <p:nvPr/>
          </p:nvSpPr>
          <p:spPr>
            <a:xfrm>
              <a:off x="2191868" y="4991753"/>
              <a:ext cx="689000" cy="803449"/>
            </a:xfrm>
            <a:prstGeom prst="roundRect">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CIT </a:t>
              </a:r>
            </a:p>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(Stage II/III)</a:t>
              </a:r>
              <a:endPar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7" name="Rounded Rectangle 46">
              <a:extLst>
                <a:ext uri="{FF2B5EF4-FFF2-40B4-BE49-F238E27FC236}">
                  <a16:creationId xmlns:a16="http://schemas.microsoft.com/office/drawing/2014/main" id="{D01AE90A-FE55-154A-A667-FA95753498E3}"/>
                </a:ext>
              </a:extLst>
            </p:cNvPr>
            <p:cNvSpPr/>
            <p:nvPr/>
          </p:nvSpPr>
          <p:spPr>
            <a:xfrm>
              <a:off x="1292073" y="4998186"/>
              <a:ext cx="720000" cy="797016"/>
            </a:xfrm>
            <a:prstGeom prst="roundRect">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CIT </a:t>
              </a:r>
            </a:p>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9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(Stage II/III)</a:t>
              </a:r>
              <a:endPar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49" name="Rounded Rectangle 48">
              <a:extLst>
                <a:ext uri="{FF2B5EF4-FFF2-40B4-BE49-F238E27FC236}">
                  <a16:creationId xmlns:a16="http://schemas.microsoft.com/office/drawing/2014/main" id="{F3C3DB19-9689-7C4A-B607-F9CCF8ABBC6F}"/>
                </a:ext>
              </a:extLst>
            </p:cNvPr>
            <p:cNvSpPr/>
            <p:nvPr/>
          </p:nvSpPr>
          <p:spPr>
            <a:xfrm>
              <a:off x="1267779" y="3710772"/>
              <a:ext cx="703755" cy="731843"/>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Stage     II &amp; III</a:t>
              </a:r>
            </a:p>
          </p:txBody>
        </p:sp>
      </p:grpSp>
      <p:grpSp>
        <p:nvGrpSpPr>
          <p:cNvPr id="20" name="Group 19">
            <a:extLst>
              <a:ext uri="{FF2B5EF4-FFF2-40B4-BE49-F238E27FC236}">
                <a16:creationId xmlns:a16="http://schemas.microsoft.com/office/drawing/2014/main" id="{F1A53140-4BFF-7A4A-9257-BB15F1DA7CCE}"/>
              </a:ext>
            </a:extLst>
          </p:cNvPr>
          <p:cNvGrpSpPr/>
          <p:nvPr/>
        </p:nvGrpSpPr>
        <p:grpSpPr>
          <a:xfrm>
            <a:off x="5076763" y="1820307"/>
            <a:ext cx="1800200" cy="2949428"/>
            <a:chOff x="5076762" y="1820305"/>
            <a:chExt cx="1800200" cy="2949428"/>
          </a:xfrm>
        </p:grpSpPr>
        <p:sp>
          <p:nvSpPr>
            <p:cNvPr id="7" name="Rounded Rectangle 6"/>
            <p:cNvSpPr/>
            <p:nvPr/>
          </p:nvSpPr>
          <p:spPr>
            <a:xfrm>
              <a:off x="5076762" y="1820305"/>
              <a:ext cx="1800200" cy="936104"/>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MBC 1</a:t>
              </a:r>
              <a:r>
                <a:rPr kumimoji="0" lang="en-US" sz="16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st</a:t>
              </a: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line</a:t>
              </a:r>
            </a:p>
          </p:txBody>
        </p:sp>
        <p:sp>
          <p:nvSpPr>
            <p:cNvPr id="10" name="Rounded Rectangle 9"/>
            <p:cNvSpPr/>
            <p:nvPr/>
          </p:nvSpPr>
          <p:spPr>
            <a:xfrm>
              <a:off x="5640490" y="3548497"/>
              <a:ext cx="1236472" cy="272888"/>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332" rtl="0" eaLnBrk="1" fontAlgn="base" latinLnBrk="0" hangingPunct="1">
                <a:lnSpc>
                  <a:spcPct val="8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Chemo</a:t>
              </a:r>
            </a:p>
          </p:txBody>
        </p:sp>
        <p:sp>
          <p:nvSpPr>
            <p:cNvPr id="39" name="Rounded Rectangle 38"/>
            <p:cNvSpPr/>
            <p:nvPr/>
          </p:nvSpPr>
          <p:spPr>
            <a:xfrm>
              <a:off x="5640490" y="2891504"/>
              <a:ext cx="1236471" cy="319465"/>
            </a:xfrm>
            <a:prstGeom prst="round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Chemo + CIT </a:t>
              </a:r>
            </a:p>
          </p:txBody>
        </p:sp>
        <p:sp>
          <p:nvSpPr>
            <p:cNvPr id="45" name="Rounded Rectangle 44"/>
            <p:cNvSpPr/>
            <p:nvPr/>
          </p:nvSpPr>
          <p:spPr>
            <a:xfrm>
              <a:off x="5679369" y="4193733"/>
              <a:ext cx="1197592" cy="576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PARP inhibitor</a:t>
              </a:r>
              <a:endParaRPr kumimoji="0" lang="en-US" sz="1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52" name="Rounded Rectangle 51">
              <a:extLst>
                <a:ext uri="{FF2B5EF4-FFF2-40B4-BE49-F238E27FC236}">
                  <a16:creationId xmlns:a16="http://schemas.microsoft.com/office/drawing/2014/main" id="{5C8D411F-63BF-3744-B8E9-FAC8569C849F}"/>
                </a:ext>
              </a:extLst>
            </p:cNvPr>
            <p:cNvSpPr/>
            <p:nvPr/>
          </p:nvSpPr>
          <p:spPr>
            <a:xfrm>
              <a:off x="5086955" y="2891503"/>
              <a:ext cx="556306" cy="594705"/>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PDL1 + </a:t>
              </a:r>
            </a:p>
          </p:txBody>
        </p:sp>
        <p:sp>
          <p:nvSpPr>
            <p:cNvPr id="55" name="Rounded Rectangle 54">
              <a:extLst>
                <a:ext uri="{FF2B5EF4-FFF2-40B4-BE49-F238E27FC236}">
                  <a16:creationId xmlns:a16="http://schemas.microsoft.com/office/drawing/2014/main" id="{056581FC-C352-9344-AA30-06D1B5F741D3}"/>
                </a:ext>
              </a:extLst>
            </p:cNvPr>
            <p:cNvSpPr/>
            <p:nvPr/>
          </p:nvSpPr>
          <p:spPr>
            <a:xfrm>
              <a:off x="5087953" y="3551028"/>
              <a:ext cx="556306" cy="57346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PDL1 - </a:t>
              </a:r>
            </a:p>
          </p:txBody>
        </p:sp>
        <p:sp>
          <p:nvSpPr>
            <p:cNvPr id="56" name="Rounded Rectangle 55">
              <a:extLst>
                <a:ext uri="{FF2B5EF4-FFF2-40B4-BE49-F238E27FC236}">
                  <a16:creationId xmlns:a16="http://schemas.microsoft.com/office/drawing/2014/main" id="{FE19EF2D-ADFA-7840-B174-9A76D1765251}"/>
                </a:ext>
              </a:extLst>
            </p:cNvPr>
            <p:cNvSpPr/>
            <p:nvPr/>
          </p:nvSpPr>
          <p:spPr>
            <a:xfrm>
              <a:off x="5120940" y="4177864"/>
              <a:ext cx="556306" cy="57346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BRCA mt </a:t>
              </a:r>
            </a:p>
          </p:txBody>
        </p:sp>
      </p:grpSp>
      <p:grpSp>
        <p:nvGrpSpPr>
          <p:cNvPr id="21" name="Group 20">
            <a:extLst>
              <a:ext uri="{FF2B5EF4-FFF2-40B4-BE49-F238E27FC236}">
                <a16:creationId xmlns:a16="http://schemas.microsoft.com/office/drawing/2014/main" id="{16BD3523-A86A-8E43-BA02-8E861C23F225}"/>
              </a:ext>
            </a:extLst>
          </p:cNvPr>
          <p:cNvGrpSpPr/>
          <p:nvPr/>
        </p:nvGrpSpPr>
        <p:grpSpPr>
          <a:xfrm>
            <a:off x="6968203" y="1820305"/>
            <a:ext cx="1817120" cy="2941288"/>
            <a:chOff x="6968202" y="1820305"/>
            <a:chExt cx="1817120" cy="2941288"/>
          </a:xfrm>
        </p:grpSpPr>
        <p:sp>
          <p:nvSpPr>
            <p:cNvPr id="12" name="Rounded Rectangle 11"/>
            <p:cNvSpPr/>
            <p:nvPr/>
          </p:nvSpPr>
          <p:spPr>
            <a:xfrm>
              <a:off x="6985122" y="1820305"/>
              <a:ext cx="1800200" cy="936104"/>
            </a:xfrm>
            <a:prstGeom prst="round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MBC 2</a:t>
              </a:r>
              <a:r>
                <a:rPr kumimoji="0" lang="en-US" sz="16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rPr>
                <a:t>nd</a:t>
              </a: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line</a:t>
              </a:r>
            </a:p>
          </p:txBody>
        </p:sp>
        <p:sp>
          <p:nvSpPr>
            <p:cNvPr id="13" name="Rounded Rectangle 12"/>
            <p:cNvSpPr/>
            <p:nvPr/>
          </p:nvSpPr>
          <p:spPr>
            <a:xfrm>
              <a:off x="6968202" y="3543462"/>
              <a:ext cx="1777224" cy="576064"/>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Chemo</a:t>
              </a:r>
            </a:p>
          </p:txBody>
        </p:sp>
        <p:sp>
          <p:nvSpPr>
            <p:cNvPr id="41" name="Rounded Rectangle 40">
              <a:extLst>
                <a:ext uri="{FF2B5EF4-FFF2-40B4-BE49-F238E27FC236}">
                  <a16:creationId xmlns:a16="http://schemas.microsoft.com/office/drawing/2014/main" id="{F69E40AE-7F9C-1E4D-86D4-82A5B22296AA}"/>
                </a:ext>
              </a:extLst>
            </p:cNvPr>
            <p:cNvSpPr/>
            <p:nvPr/>
          </p:nvSpPr>
          <p:spPr>
            <a:xfrm>
              <a:off x="6985122" y="2891503"/>
              <a:ext cx="1800200" cy="57600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Sacituzumab</a:t>
              </a:r>
            </a:p>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(early relapse)</a:t>
              </a:r>
            </a:p>
          </p:txBody>
        </p:sp>
        <p:sp>
          <p:nvSpPr>
            <p:cNvPr id="57" name="Rounded Rectangle 56">
              <a:extLst>
                <a:ext uri="{FF2B5EF4-FFF2-40B4-BE49-F238E27FC236}">
                  <a16:creationId xmlns:a16="http://schemas.microsoft.com/office/drawing/2014/main" id="{CDCDC626-BB88-8244-934B-DF4ED0BF2115}"/>
                </a:ext>
              </a:extLst>
            </p:cNvPr>
            <p:cNvSpPr/>
            <p:nvPr/>
          </p:nvSpPr>
          <p:spPr>
            <a:xfrm>
              <a:off x="7535962" y="4185593"/>
              <a:ext cx="1197592" cy="5760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PARP inhibitor</a:t>
              </a:r>
              <a:endParaRPr kumimoji="0" lang="en-US" sz="1400" b="1"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58" name="Rounded Rectangle 57">
              <a:extLst>
                <a:ext uri="{FF2B5EF4-FFF2-40B4-BE49-F238E27FC236}">
                  <a16:creationId xmlns:a16="http://schemas.microsoft.com/office/drawing/2014/main" id="{BB61F4D1-C664-904C-AC91-2668C499B876}"/>
                </a:ext>
              </a:extLst>
            </p:cNvPr>
            <p:cNvSpPr/>
            <p:nvPr/>
          </p:nvSpPr>
          <p:spPr>
            <a:xfrm>
              <a:off x="6979656" y="4185593"/>
              <a:ext cx="556306" cy="573469"/>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BRCA mt </a:t>
              </a:r>
            </a:p>
          </p:txBody>
        </p:sp>
      </p:grpSp>
      <p:sp>
        <p:nvSpPr>
          <p:cNvPr id="2" name="Rounded Rectangle 1">
            <a:extLst>
              <a:ext uri="{FF2B5EF4-FFF2-40B4-BE49-F238E27FC236}">
                <a16:creationId xmlns:a16="http://schemas.microsoft.com/office/drawing/2014/main" id="{0F3DCCDB-1B99-9DB2-66BE-2C1385750885}"/>
              </a:ext>
            </a:extLst>
          </p:cNvPr>
          <p:cNvSpPr/>
          <p:nvPr/>
        </p:nvSpPr>
        <p:spPr>
          <a:xfrm>
            <a:off x="5640491" y="3838559"/>
            <a:ext cx="1248487" cy="27288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TROP2 ADC</a:t>
            </a:r>
            <a:endParaRPr kumimoji="0" lang="en-US" sz="10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3" name="Rounded Rectangle 2">
            <a:extLst>
              <a:ext uri="{FF2B5EF4-FFF2-40B4-BE49-F238E27FC236}">
                <a16:creationId xmlns:a16="http://schemas.microsoft.com/office/drawing/2014/main" id="{B383EA5B-CE51-7D67-0017-2268E0A4A399}"/>
              </a:ext>
            </a:extLst>
          </p:cNvPr>
          <p:cNvSpPr/>
          <p:nvPr/>
        </p:nvSpPr>
        <p:spPr>
          <a:xfrm>
            <a:off x="5632155" y="3234495"/>
            <a:ext cx="1236471" cy="258103"/>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2" rtl="0" eaLnBrk="1" fontAlgn="base" latinLnBrk="0" hangingPunct="1">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ADC + CIT </a:t>
            </a:r>
          </a:p>
        </p:txBody>
      </p:sp>
    </p:spTree>
    <p:extLst>
      <p:ext uri="{BB962C8B-B14F-4D97-AF65-F5344CB8AC3E}">
        <p14:creationId xmlns:p14="http://schemas.microsoft.com/office/powerpoint/2010/main" val="2298858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0C766-47C1-FE06-58A6-FA9E68472B97}"/>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4F6AAF1-D668-7460-4AB6-F915BD6F3853}"/>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Bringing the Investigator into the Equation </a:t>
            </a:r>
            <a:br>
              <a:rPr lang="en-US" sz="4200" dirty="0"/>
            </a:br>
            <a:r>
              <a:rPr lang="en-US" sz="4200" dirty="0"/>
              <a:t>— 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AC9F2E69-8EA9-3922-E3E8-F417216C6F9A}"/>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D4C0D49F-AE6D-DEC4-B226-80E93BA7019F}"/>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278BB9E7-6D5D-08D8-E2DB-BCBC35E7D0B5}"/>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6E514BF7-8924-80D0-4D9F-35E3E350CD7F}"/>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4665CDD5-0FB9-8289-5D10-49BE3C6F5618}"/>
              </a:ext>
            </a:extLst>
          </p:cNvPr>
          <p:cNvSpPr txBox="1">
            <a:spLocks noChangeArrowheads="1"/>
          </p:cNvSpPr>
          <p:nvPr/>
        </p:nvSpPr>
        <p:spPr bwMode="auto">
          <a:xfrm>
            <a:off x="0" y="18768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11833978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700061" y="2790056"/>
            <a:ext cx="10791877" cy="1143000"/>
          </a:xfrm>
        </p:spPr>
        <p:txBody>
          <a:bodyPr/>
          <a:lstStyle/>
          <a:p>
            <a:r>
              <a:rPr lang="en-US" sz="3600" i="1" dirty="0"/>
              <a:t>Thank you for joining us! </a:t>
            </a:r>
            <a:br>
              <a:rPr lang="en-US" sz="3600" i="1" dirty="0"/>
            </a:br>
            <a:br>
              <a:rPr lang="en-US" sz="3600" i="1" dirty="0"/>
            </a:br>
            <a:r>
              <a:rPr lang="en-US" sz="3600" i="1" dirty="0"/>
              <a:t>Please take a moment to complete the survey currently up on Zoom. Your feedback is very important to us. </a:t>
            </a:r>
            <a:br>
              <a:rPr lang="en-US" sz="3600" i="1" dirty="0"/>
            </a:br>
            <a:r>
              <a:rPr lang="en-US" sz="3600" i="1" dirty="0"/>
              <a:t>The survey will remain open for </a:t>
            </a:r>
            <a:br>
              <a:rPr lang="en-US" sz="3600" i="1" dirty="0"/>
            </a:br>
            <a:r>
              <a:rPr lang="en-US" sz="3600" i="1" dirty="0"/>
              <a:t>5 minutes after the meeting ends. </a:t>
            </a:r>
            <a:br>
              <a:rPr lang="en-US" sz="3600" i="1" dirty="0"/>
            </a:br>
            <a:br>
              <a:rPr lang="en-US" sz="3600" i="1" dirty="0"/>
            </a:br>
            <a:r>
              <a:rPr lang="en-US" sz="3600" i="1" dirty="0"/>
              <a:t>Information on how to obtain CME, ABIM MOC </a:t>
            </a:r>
            <a:br>
              <a:rPr lang="en-US" sz="3600" i="1" dirty="0"/>
            </a:br>
            <a:r>
              <a:rPr lang="en-US" sz="3600" i="1" dirty="0"/>
              <a:t>and ABS credit is provided in the Zoom chat room. </a:t>
            </a:r>
            <a:br>
              <a:rPr lang="en-US" sz="3600" i="1" dirty="0"/>
            </a:br>
            <a:r>
              <a:rPr lang="en-US" sz="3600" i="1" dirty="0"/>
              <a:t>Attendees will also receive an email in 1 to 3 business days with these instructions.</a:t>
            </a:r>
          </a:p>
        </p:txBody>
      </p:sp>
    </p:spTree>
    <p:extLst>
      <p:ext uri="{BB962C8B-B14F-4D97-AF65-F5344CB8AC3E}">
        <p14:creationId xmlns:p14="http://schemas.microsoft.com/office/powerpoint/2010/main" val="318775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5956003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1041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D6F3-1536-B63A-1235-1EEA7A5C4205}"/>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4CE3C3C-7693-41B4-3DB4-86CB48F8CE34}"/>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Bringing the Investigator into the Equation </a:t>
            </a:r>
            <a:br>
              <a:rPr lang="en-US" sz="4200" dirty="0"/>
            </a:br>
            <a:r>
              <a:rPr lang="en-US" sz="4200" dirty="0"/>
              <a:t>— 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36C48404-EC71-A330-5E9E-9C4392656EE0}"/>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E555087F-2D3C-2BF6-6116-501195FC3350}"/>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76957A9-EDBE-B8E9-CCD1-DF36D621E599}"/>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8B26985D-F8BF-7F73-5FF8-28CED84AB639}"/>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080D0E31-6E99-3E75-6B51-4445912B7EE2}"/>
              </a:ext>
            </a:extLst>
          </p:cNvPr>
          <p:cNvSpPr txBox="1">
            <a:spLocks noChangeArrowheads="1"/>
          </p:cNvSpPr>
          <p:nvPr/>
        </p:nvSpPr>
        <p:spPr bwMode="auto">
          <a:xfrm>
            <a:off x="0" y="18768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591693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D6F3-1536-B63A-1235-1EEA7A5C4205}"/>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4CE3C3C-7693-41B4-3DB4-86CB48F8CE34}"/>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36C48404-EC71-A330-5E9E-9C4392656EE0}"/>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E555087F-2D3C-2BF6-6116-501195FC3350}"/>
              </a:ext>
            </a:extLst>
          </p:cNvPr>
          <p:cNvSpPr txBox="1">
            <a:spLocks noChangeArrowheads="1"/>
          </p:cNvSpPr>
          <p:nvPr/>
        </p:nvSpPr>
        <p:spPr bwMode="auto">
          <a:xfrm>
            <a:off x="0" y="577246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76957A9-EDBE-B8E9-CCD1-DF36D621E599}"/>
              </a:ext>
            </a:extLst>
          </p:cNvPr>
          <p:cNvSpPr txBox="1">
            <a:spLocks noChangeArrowheads="1"/>
          </p:cNvSpPr>
          <p:nvPr/>
        </p:nvSpPr>
        <p:spPr bwMode="auto">
          <a:xfrm>
            <a:off x="4647392" y="3680014"/>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8B26985D-F8BF-7F73-5FF8-28CED84AB639}"/>
              </a:ext>
            </a:extLst>
          </p:cNvPr>
          <p:cNvSpPr txBox="1">
            <a:spLocks noChangeArrowheads="1"/>
          </p:cNvSpPr>
          <p:nvPr/>
        </p:nvSpPr>
        <p:spPr bwMode="auto">
          <a:xfrm>
            <a:off x="152400" y="4234527"/>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080D0E31-6E99-3E75-6B51-4445912B7EE2}"/>
              </a:ext>
            </a:extLst>
          </p:cNvPr>
          <p:cNvSpPr txBox="1">
            <a:spLocks noChangeArrowheads="1"/>
          </p:cNvSpPr>
          <p:nvPr/>
        </p:nvSpPr>
        <p:spPr bwMode="auto">
          <a:xfrm>
            <a:off x="0" y="18768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1538221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the Care of Patients with Cancer</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in Conjunction with 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9:00 AM – 9:50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9:50 AM – 10:40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10:55 AM – 11:45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12:35 PM – 1:25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1:25 PM – 2:15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23828779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Two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1159727" y="2659448"/>
            <a:ext cx="481856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1159727" y="5013175"/>
            <a:ext cx="9846527"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6213711" y="2659448"/>
            <a:ext cx="4792543"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Tree>
    <p:custDataLst>
      <p:tags r:id="rId1"/>
    </p:custDataLst>
    <p:extLst>
      <p:ext uri="{BB962C8B-B14F-4D97-AF65-F5344CB8AC3E}">
        <p14:creationId xmlns:p14="http://schemas.microsoft.com/office/powerpoint/2010/main" val="2761241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1A98C-EE93-0A49-9377-CD2356126EB8}"/>
              </a:ext>
            </a:extLst>
          </p:cNvPr>
          <p:cNvSpPr>
            <a:spLocks noGrp="1"/>
          </p:cNvSpPr>
          <p:nvPr>
            <p:ph type="title"/>
          </p:nvPr>
        </p:nvSpPr>
        <p:spPr>
          <a:xfrm>
            <a:off x="700061" y="2636912"/>
            <a:ext cx="10791877" cy="1143000"/>
          </a:xfrm>
        </p:spPr>
        <p:txBody>
          <a:bodyPr/>
          <a:lstStyle/>
          <a:p>
            <a:r>
              <a:rPr lang="en-US" sz="3600" i="1" dirty="0"/>
              <a:t>Thank you for joining us! Please take a moment </a:t>
            </a:r>
            <a:br>
              <a:rPr lang="en-US" sz="3600" i="1" dirty="0"/>
            </a:br>
            <a:r>
              <a:rPr lang="en-US" sz="3600" i="1" dirty="0"/>
              <a:t>to complete the survey currently up on Zoom. </a:t>
            </a:r>
            <a:br>
              <a:rPr lang="en-US" sz="3600" i="1" dirty="0"/>
            </a:br>
            <a:r>
              <a:rPr lang="en-US" sz="3600" i="1" dirty="0"/>
              <a:t>Your feedback is very important to us.</a:t>
            </a:r>
            <a:br>
              <a:rPr lang="en-US" sz="3600" i="1" dirty="0"/>
            </a:br>
            <a:br>
              <a:rPr lang="en-US" sz="3600" i="1" dirty="0"/>
            </a:br>
            <a:r>
              <a:rPr lang="en-US" sz="3600" i="1" dirty="0"/>
              <a:t>Information on how to obtain CME, ABIM MOC </a:t>
            </a:r>
            <a:br>
              <a:rPr lang="en-US" sz="3600" i="1" dirty="0"/>
            </a:br>
            <a:r>
              <a:rPr lang="en-US" sz="3600" i="1" dirty="0"/>
              <a:t>and ABS credit will be provided at the conclusion </a:t>
            </a:r>
            <a:br>
              <a:rPr lang="en-US" sz="3600" i="1" dirty="0"/>
            </a:br>
            <a:r>
              <a:rPr lang="en-US" sz="3600" i="1" dirty="0"/>
              <a:t>of the activity in the Zoom chat room. Attendees </a:t>
            </a:r>
            <a:br>
              <a:rPr lang="en-US" sz="3600" i="1" dirty="0"/>
            </a:br>
            <a:r>
              <a:rPr lang="en-US" sz="3600" i="1" dirty="0"/>
              <a:t>will also receive an email in 1 to 3 business days </a:t>
            </a:r>
            <a:br>
              <a:rPr lang="en-US" sz="3600" i="1" dirty="0"/>
            </a:br>
            <a:r>
              <a:rPr lang="en-US" sz="3600" i="1" dirty="0"/>
              <a:t>with these instructions.</a:t>
            </a:r>
          </a:p>
        </p:txBody>
      </p:sp>
    </p:spTree>
    <p:extLst>
      <p:ext uri="{BB962C8B-B14F-4D97-AF65-F5344CB8AC3E}">
        <p14:creationId xmlns:p14="http://schemas.microsoft.com/office/powerpoint/2010/main" val="35910425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1C0D4-7873-299D-FDD8-4E34ACAAC63F}"/>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95E5CD03-970C-CD0F-A667-7CC525F26001}"/>
              </a:ext>
            </a:extLst>
          </p:cNvPr>
          <p:cNvSpPr>
            <a:spLocks noGrp="1" noChangeArrowheads="1"/>
          </p:cNvSpPr>
          <p:nvPr>
            <p:ph type="title"/>
          </p:nvPr>
        </p:nvSpPr>
        <p:spPr>
          <a:xfrm>
            <a:off x="-26623" y="613024"/>
            <a:ext cx="12192000" cy="1143000"/>
          </a:xfrm>
        </p:spPr>
        <p:txBody>
          <a:bodyPr wrap="square" anchor="ctr">
            <a:noAutofit/>
          </a:bodyPr>
          <a:lstStyle/>
          <a:p>
            <a:r>
              <a:rPr lang="en-US" sz="4200" dirty="0"/>
              <a:t>Patterns of Care: Exploring How </a:t>
            </a:r>
            <a:br>
              <a:rPr lang="en-US" sz="4200" dirty="0"/>
            </a:br>
            <a:r>
              <a:rPr lang="en-US" sz="4200" dirty="0"/>
              <a:t>Community Oncologists Manage </a:t>
            </a:r>
            <a:br>
              <a:rPr lang="en-US" sz="4200" dirty="0"/>
            </a:br>
            <a:r>
              <a:rPr lang="en-US" sz="4200" dirty="0"/>
              <a:t>Metastatic Triple-Negative Breast Cancer</a:t>
            </a:r>
          </a:p>
        </p:txBody>
      </p:sp>
      <p:sp>
        <p:nvSpPr>
          <p:cNvPr id="2" name="Text Box 6">
            <a:extLst>
              <a:ext uri="{FF2B5EF4-FFF2-40B4-BE49-F238E27FC236}">
                <a16:creationId xmlns:a16="http://schemas.microsoft.com/office/drawing/2014/main" id="{1EFAB19A-792F-C37D-8D47-9510B5703D0B}"/>
              </a:ext>
            </a:extLst>
          </p:cNvPr>
          <p:cNvSpPr txBox="1">
            <a:spLocks noChangeArrowheads="1"/>
          </p:cNvSpPr>
          <p:nvPr/>
        </p:nvSpPr>
        <p:spPr bwMode="auto">
          <a:xfrm>
            <a:off x="0" y="2721720"/>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Tuesday, July 21,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499537D8-D56F-216A-58DB-0DF067488A8A}"/>
              </a:ext>
            </a:extLst>
          </p:cNvPr>
          <p:cNvSpPr txBox="1">
            <a:spLocks noChangeArrowheads="1"/>
          </p:cNvSpPr>
          <p:nvPr/>
        </p:nvSpPr>
        <p:spPr bwMode="auto">
          <a:xfrm>
            <a:off x="0" y="561252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4ACC345F-BC50-4D71-AAAA-051B09758094}"/>
              </a:ext>
            </a:extLst>
          </p:cNvPr>
          <p:cNvSpPr txBox="1">
            <a:spLocks noChangeArrowheads="1"/>
          </p:cNvSpPr>
          <p:nvPr/>
        </p:nvSpPr>
        <p:spPr bwMode="auto">
          <a:xfrm>
            <a:off x="4647392" y="3881221"/>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A5CA1ACC-25AB-0C43-492B-2C4EAF5F6E6F}"/>
              </a:ext>
            </a:extLst>
          </p:cNvPr>
          <p:cNvSpPr txBox="1">
            <a:spLocks noChangeArrowheads="1"/>
          </p:cNvSpPr>
          <p:nvPr/>
        </p:nvSpPr>
        <p:spPr bwMode="auto">
          <a:xfrm>
            <a:off x="152400" y="4435734"/>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Professor Peter Schmid, FRCP, MD, PhD</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Melinda Telli, MD, FASCO</a:t>
            </a:r>
          </a:p>
        </p:txBody>
      </p:sp>
      <p:sp>
        <p:nvSpPr>
          <p:cNvPr id="3" name="Rectangle 4">
            <a:extLst>
              <a:ext uri="{FF2B5EF4-FFF2-40B4-BE49-F238E27FC236}">
                <a16:creationId xmlns:a16="http://schemas.microsoft.com/office/drawing/2014/main" id="{6D09393D-3C50-BD2B-443B-F666E1E99F4C}"/>
              </a:ext>
            </a:extLst>
          </p:cNvPr>
          <p:cNvSpPr txBox="1">
            <a:spLocks noChangeArrowheads="1"/>
          </p:cNvSpPr>
          <p:nvPr/>
        </p:nvSpPr>
        <p:spPr bwMode="auto">
          <a:xfrm>
            <a:off x="0" y="196556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2577487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1"/>
            <a:ext cx="10358967" cy="1268949"/>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396196" y="1571528"/>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45966" y="1571528"/>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2293964" y="1663526"/>
            <a:ext cx="5193648"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Professor Peter Schmid, FRCP, MD, PhD</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Lead, Centre of Experimental Cancer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Barts Cancer Institute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London, United Kingdom</a:t>
            </a: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62876" y="1663526"/>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2293964" y="4049886"/>
            <a:ext cx="5193648"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Melinda Telli, MD, FASCO</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Professor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Director, Breast Cancer Program</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Associate Director for Clinical Research</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Stanford University School of Medicine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Stanford Cancer Institute</a:t>
            </a: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rPr>
              <a:t>Stanford, California</a:t>
            </a: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2876" y="4049886"/>
            <a:ext cx="1371600" cy="1371600"/>
          </a:xfrm>
          <a:prstGeom prst="rect">
            <a:avLst/>
          </a:prstGeom>
        </p:spPr>
      </p:pic>
    </p:spTree>
    <p:extLst>
      <p:ext uri="{BB962C8B-B14F-4D97-AF65-F5344CB8AC3E}">
        <p14:creationId xmlns:p14="http://schemas.microsoft.com/office/powerpoint/2010/main" val="29999416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7EEC6-2AD0-B74B-B10D-32D4E844B213}"/>
              </a:ext>
            </a:extLst>
          </p:cNvPr>
          <p:cNvSpPr>
            <a:spLocks noGrp="1"/>
          </p:cNvSpPr>
          <p:nvPr>
            <p:ph type="title"/>
          </p:nvPr>
        </p:nvSpPr>
        <p:spPr>
          <a:xfrm>
            <a:off x="916516" y="24591"/>
            <a:ext cx="10358967" cy="1268949"/>
          </a:xfrm>
        </p:spPr>
        <p:txBody>
          <a:bodyPr/>
          <a:lstStyle/>
          <a:p>
            <a:r>
              <a:rPr lang="en-US" dirty="0">
                <a:solidFill>
                  <a:srgbClr val="0432FF"/>
                </a:solidFill>
              </a:rPr>
              <a:t>Faculty</a:t>
            </a:r>
          </a:p>
        </p:txBody>
      </p:sp>
      <p:sp>
        <p:nvSpPr>
          <p:cNvPr id="11" name="Text Box 7">
            <a:extLst>
              <a:ext uri="{FF2B5EF4-FFF2-40B4-BE49-F238E27FC236}">
                <a16:creationId xmlns:a16="http://schemas.microsoft.com/office/drawing/2014/main" id="{B0AB9014-01FF-64F1-8721-06C95BF69D9F}"/>
              </a:ext>
            </a:extLst>
          </p:cNvPr>
          <p:cNvSpPr txBox="1">
            <a:spLocks noChangeArrowheads="1"/>
          </p:cNvSpPr>
          <p:nvPr/>
        </p:nvSpPr>
        <p:spPr bwMode="auto">
          <a:xfrm>
            <a:off x="8396196" y="1571528"/>
            <a:ext cx="2577125" cy="1143000"/>
          </a:xfrm>
          <a:prstGeom prst="rect">
            <a:avLst/>
          </a:prstGeom>
          <a:noFill/>
          <a:ln w="9525">
            <a:noFill/>
            <a:miter lim="800000"/>
            <a:headEnd/>
            <a:tailEnd/>
          </a:ln>
        </p:spPr>
        <p:txBody>
          <a:bodyPr lIns="68580" tIns="0" rIns="0" bIns="0">
            <a:prstTxWarp prst="textNoShape">
              <a:avLst/>
            </a:prstTxWarp>
          </a:bodyPr>
          <a:lstStyle/>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rPr>
              <a:t>MODERATOR</a:t>
            </a:r>
            <a:endPar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a:p>
            <a:pPr marL="0" marR="0" lvl="0" indent="0" algn="l" defTabSz="455613" rtl="0" eaLnBrk="1" fontAlgn="base" latinLnBrk="0" hangingPunct="1">
              <a:lnSpc>
                <a:spcPts val="185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rPr>
              <a:t>Neil Love, MD</a:t>
            </a:r>
            <a:br>
              <a:rPr kumimoji="0" lang="en-US" sz="1600" b="1"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Research To Practice</a:t>
            </a:r>
            <a:br>
              <a:rPr kumimoji="0" lang="en-US" sz="1600" b="0" i="0" u="none" strike="noStrike" kern="1200" cap="none" spc="0" normalizeH="0" baseline="0" noProof="0" dirty="0">
                <a:ln>
                  <a:noFill/>
                </a:ln>
                <a:solidFill>
                  <a:srgbClr val="000000"/>
                </a:solidFill>
                <a:effectLst/>
                <a:uLnTx/>
                <a:uFillTx/>
                <a:latin typeface="Calibri"/>
                <a:ea typeface="MS PGothic" charset="0"/>
              </a:rPr>
            </a:br>
            <a:r>
              <a:rPr kumimoji="0" lang="en-US" sz="1600" b="0" i="0" u="none" strike="noStrike" kern="1200" cap="none" spc="0" normalizeH="0" baseline="0" noProof="0" dirty="0">
                <a:ln>
                  <a:noFill/>
                </a:ln>
                <a:solidFill>
                  <a:srgbClr val="000000"/>
                </a:solidFill>
                <a:effectLst/>
                <a:uLnTx/>
                <a:uFillTx/>
                <a:latin typeface="Calibri"/>
                <a:ea typeface="MS PGothic" charset="0"/>
              </a:rPr>
              <a:t>Miami, Florida</a:t>
            </a:r>
          </a:p>
        </p:txBody>
      </p:sp>
      <p:pic>
        <p:nvPicPr>
          <p:cNvPr id="12" name="Picture 11">
            <a:extLst>
              <a:ext uri="{FF2B5EF4-FFF2-40B4-BE49-F238E27FC236}">
                <a16:creationId xmlns:a16="http://schemas.microsoft.com/office/drawing/2014/main" id="{C3AE14F1-ABA4-3B3D-FF98-6FA384929482}"/>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945966" y="1571528"/>
            <a:ext cx="1371600" cy="1371600"/>
          </a:xfrm>
          <a:prstGeom prst="rect">
            <a:avLst/>
          </a:prstGeom>
        </p:spPr>
      </p:pic>
      <p:sp>
        <p:nvSpPr>
          <p:cNvPr id="3" name="Text Box 7">
            <a:extLst>
              <a:ext uri="{FF2B5EF4-FFF2-40B4-BE49-F238E27FC236}">
                <a16:creationId xmlns:a16="http://schemas.microsoft.com/office/drawing/2014/main" id="{E89BA94F-879B-2A6E-0358-F4D61EA47E9B}"/>
              </a:ext>
            </a:extLst>
          </p:cNvPr>
          <p:cNvSpPr txBox="1">
            <a:spLocks noChangeArrowheads="1"/>
          </p:cNvSpPr>
          <p:nvPr/>
        </p:nvSpPr>
        <p:spPr bwMode="auto">
          <a:xfrm>
            <a:off x="2293964" y="1663526"/>
            <a:ext cx="5193648"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Professor Peter Schmid, FRCP, MD, PhD</a:t>
            </a:r>
          </a:p>
          <a:p>
            <a:pPr lvl="0">
              <a:lnSpc>
                <a:spcPts val="1850"/>
              </a:lnSpc>
              <a:defRPr/>
            </a:pPr>
            <a:r>
              <a:rPr lang="en-US" sz="1600" b="0" dirty="0">
                <a:solidFill>
                  <a:srgbClr val="000000"/>
                </a:solidFill>
                <a:latin typeface="Calibri"/>
              </a:rPr>
              <a:t>Lead, Centre of Experimental Cancer Medicine</a:t>
            </a:r>
          </a:p>
          <a:p>
            <a:pPr lvl="0">
              <a:lnSpc>
                <a:spcPts val="1850"/>
              </a:lnSpc>
              <a:defRPr/>
            </a:pPr>
            <a:r>
              <a:rPr lang="en-US" sz="1600" b="0" dirty="0">
                <a:solidFill>
                  <a:srgbClr val="000000"/>
                </a:solidFill>
                <a:latin typeface="Calibri"/>
              </a:rPr>
              <a:t>Barts Cancer Institute</a:t>
            </a:r>
          </a:p>
          <a:p>
            <a:pPr lvl="0">
              <a:lnSpc>
                <a:spcPts val="1850"/>
              </a:lnSpc>
              <a:defRPr/>
            </a:pPr>
            <a:r>
              <a:rPr lang="en-US" sz="1600" b="0" dirty="0">
                <a:solidFill>
                  <a:srgbClr val="000000"/>
                </a:solidFill>
                <a:latin typeface="Calibri"/>
              </a:rPr>
              <a:t>London, United Kingdom</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4" name="Picture 3">
            <a:extLst>
              <a:ext uri="{FF2B5EF4-FFF2-40B4-BE49-F238E27FC236}">
                <a16:creationId xmlns:a16="http://schemas.microsoft.com/office/drawing/2014/main" id="{75A054FC-87BB-7B80-01A7-800B2417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62876" y="1663526"/>
            <a:ext cx="1371600" cy="1371600"/>
          </a:xfrm>
          <a:prstGeom prst="rect">
            <a:avLst/>
          </a:prstGeom>
        </p:spPr>
      </p:pic>
      <p:sp>
        <p:nvSpPr>
          <p:cNvPr id="5" name="Text Box 7">
            <a:extLst>
              <a:ext uri="{FF2B5EF4-FFF2-40B4-BE49-F238E27FC236}">
                <a16:creationId xmlns:a16="http://schemas.microsoft.com/office/drawing/2014/main" id="{697FEECD-7E7B-EF7A-C172-A4BF8B61C1BD}"/>
              </a:ext>
            </a:extLst>
          </p:cNvPr>
          <p:cNvSpPr txBox="1">
            <a:spLocks noChangeArrowheads="1"/>
          </p:cNvSpPr>
          <p:nvPr/>
        </p:nvSpPr>
        <p:spPr bwMode="auto">
          <a:xfrm>
            <a:off x="2293964" y="4049886"/>
            <a:ext cx="5193648" cy="1143000"/>
          </a:xfrm>
          <a:prstGeom prst="rect">
            <a:avLst/>
          </a:prstGeom>
          <a:noFill/>
          <a:ln w="9525">
            <a:noFill/>
            <a:miter lim="800000"/>
            <a:headEnd/>
            <a:tailEnd/>
          </a:ln>
        </p:spPr>
        <p:txBody>
          <a:bodyPr lIns="68580" tIns="0" rIns="0" bIns="0">
            <a:prstTxWarp prst="textNoShape">
              <a:avLst/>
            </a:prstTxWarp>
          </a:bodyPr>
          <a:lstStyle/>
          <a:p>
            <a:pPr lvl="0">
              <a:lnSpc>
                <a:spcPts val="1850"/>
              </a:lnSpc>
              <a:defRPr/>
            </a:pPr>
            <a:r>
              <a:rPr lang="en-US" sz="1600" dirty="0">
                <a:solidFill>
                  <a:srgbClr val="000000"/>
                </a:solidFill>
                <a:latin typeface="Calibri"/>
              </a:rPr>
              <a:t>Melinda Telli, MD, FASCO</a:t>
            </a:r>
          </a:p>
          <a:p>
            <a:pPr lvl="0">
              <a:lnSpc>
                <a:spcPts val="1850"/>
              </a:lnSpc>
              <a:defRPr/>
            </a:pPr>
            <a:r>
              <a:rPr lang="en-US" sz="1600" b="0" dirty="0">
                <a:solidFill>
                  <a:srgbClr val="000000"/>
                </a:solidFill>
                <a:latin typeface="Calibri"/>
              </a:rPr>
              <a:t>Professor of Medicine</a:t>
            </a:r>
          </a:p>
          <a:p>
            <a:pPr lvl="0">
              <a:lnSpc>
                <a:spcPts val="1850"/>
              </a:lnSpc>
              <a:defRPr/>
            </a:pPr>
            <a:r>
              <a:rPr lang="en-US" sz="1600" b="0" dirty="0">
                <a:solidFill>
                  <a:srgbClr val="000000"/>
                </a:solidFill>
                <a:latin typeface="Calibri"/>
              </a:rPr>
              <a:t>Director, Breast Cancer Program</a:t>
            </a:r>
          </a:p>
          <a:p>
            <a:pPr lvl="0">
              <a:lnSpc>
                <a:spcPts val="1850"/>
              </a:lnSpc>
              <a:defRPr/>
            </a:pPr>
            <a:r>
              <a:rPr lang="en-US" sz="1600" b="0" dirty="0">
                <a:solidFill>
                  <a:srgbClr val="000000"/>
                </a:solidFill>
                <a:latin typeface="Calibri"/>
              </a:rPr>
              <a:t>Associate Director for Clinical Research</a:t>
            </a:r>
          </a:p>
          <a:p>
            <a:pPr lvl="0">
              <a:lnSpc>
                <a:spcPts val="1850"/>
              </a:lnSpc>
              <a:defRPr/>
            </a:pPr>
            <a:r>
              <a:rPr lang="en-US" sz="1600" b="0" dirty="0">
                <a:solidFill>
                  <a:srgbClr val="000000"/>
                </a:solidFill>
                <a:latin typeface="Calibri"/>
              </a:rPr>
              <a:t>Stanford University School of Medicine</a:t>
            </a:r>
          </a:p>
          <a:p>
            <a:pPr lvl="0">
              <a:lnSpc>
                <a:spcPts val="1850"/>
              </a:lnSpc>
              <a:defRPr/>
            </a:pPr>
            <a:r>
              <a:rPr lang="en-US" sz="1600" b="0" dirty="0">
                <a:solidFill>
                  <a:srgbClr val="000000"/>
                </a:solidFill>
                <a:latin typeface="Calibri"/>
              </a:rPr>
              <a:t>Stanford Cancer Institute</a:t>
            </a:r>
          </a:p>
          <a:p>
            <a:pPr lvl="0">
              <a:lnSpc>
                <a:spcPts val="1850"/>
              </a:lnSpc>
              <a:defRPr/>
            </a:pPr>
            <a:r>
              <a:rPr lang="en-US" sz="1600" b="0" dirty="0">
                <a:solidFill>
                  <a:srgbClr val="000000"/>
                </a:solidFill>
                <a:latin typeface="Calibri"/>
              </a:rPr>
              <a:t>Stanford, California</a:t>
            </a:r>
            <a:endParaRPr kumimoji="0" lang="en-US" sz="1600" b="0" i="0" u="none" strike="noStrike" kern="1200" cap="none" spc="0" normalizeH="0" baseline="0" noProof="0" dirty="0">
              <a:ln>
                <a:noFill/>
              </a:ln>
              <a:solidFill>
                <a:srgbClr val="000000"/>
              </a:solidFill>
              <a:effectLst/>
              <a:uLnTx/>
              <a:uFillTx/>
              <a:latin typeface="Calibri"/>
              <a:ea typeface="MS PGothic" charset="0"/>
            </a:endParaRPr>
          </a:p>
        </p:txBody>
      </p:sp>
      <p:pic>
        <p:nvPicPr>
          <p:cNvPr id="6" name="Picture 5">
            <a:extLst>
              <a:ext uri="{FF2B5EF4-FFF2-40B4-BE49-F238E27FC236}">
                <a16:creationId xmlns:a16="http://schemas.microsoft.com/office/drawing/2014/main" id="{53464212-C682-4369-0F18-AFB4DDE7B8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2876" y="4049886"/>
            <a:ext cx="1371600" cy="1371600"/>
          </a:xfrm>
          <a:prstGeom prst="rect">
            <a:avLst/>
          </a:prstGeom>
        </p:spPr>
      </p:pic>
    </p:spTree>
    <p:extLst>
      <p:ext uri="{BB962C8B-B14F-4D97-AF65-F5344CB8AC3E}">
        <p14:creationId xmlns:p14="http://schemas.microsoft.com/office/powerpoint/2010/main" val="28182011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194673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68A1F-E0C8-8345-834C-C4205BD24BDE}"/>
              </a:ext>
            </a:extLst>
          </p:cNvPr>
          <p:cNvSpPr>
            <a:spLocks noGrp="1"/>
          </p:cNvSpPr>
          <p:nvPr>
            <p:ph type="title"/>
          </p:nvPr>
        </p:nvSpPr>
        <p:spPr/>
        <p:txBody>
          <a:bodyPr/>
          <a:lstStyle/>
          <a:p>
            <a:pPr marL="98425"/>
            <a:r>
              <a:rPr lang="en-US" sz="3600" dirty="0">
                <a:solidFill>
                  <a:srgbClr val="0432FF"/>
                </a:solidFill>
              </a:rPr>
              <a:t>Clinicians in the Audience, Please Complete </a:t>
            </a:r>
            <a:br>
              <a:rPr lang="en-US" sz="3600" dirty="0">
                <a:solidFill>
                  <a:srgbClr val="0432FF"/>
                </a:solidFill>
              </a:rPr>
            </a:br>
            <a:r>
              <a:rPr lang="en-US" sz="3600" dirty="0">
                <a:solidFill>
                  <a:srgbClr val="0432FF"/>
                </a:solidFill>
              </a:rPr>
              <a:t>the Pre- and </a:t>
            </a:r>
            <a:r>
              <a:rPr lang="en-US" sz="3600" dirty="0" err="1">
                <a:solidFill>
                  <a:srgbClr val="0432FF"/>
                </a:solidFill>
              </a:rPr>
              <a:t>Postmeeting</a:t>
            </a:r>
            <a:r>
              <a:rPr lang="en-US" sz="3600" dirty="0">
                <a:solidFill>
                  <a:srgbClr val="0432FF"/>
                </a:solidFill>
              </a:rPr>
              <a:t> Surveys</a:t>
            </a:r>
          </a:p>
        </p:txBody>
      </p:sp>
      <p:grpSp>
        <p:nvGrpSpPr>
          <p:cNvPr id="4" name="Group 3">
            <a:extLst>
              <a:ext uri="{FF2B5EF4-FFF2-40B4-BE49-F238E27FC236}">
                <a16:creationId xmlns:a16="http://schemas.microsoft.com/office/drawing/2014/main" id="{F36745B4-C387-1A4F-82D9-4F45BC74D2AD}"/>
              </a:ext>
            </a:extLst>
          </p:cNvPr>
          <p:cNvGrpSpPr/>
          <p:nvPr/>
        </p:nvGrpSpPr>
        <p:grpSpPr>
          <a:xfrm>
            <a:off x="335360" y="2077917"/>
            <a:ext cx="5606153" cy="2702166"/>
            <a:chOff x="1884536" y="1371599"/>
            <a:chExt cx="8414464" cy="4055773"/>
          </a:xfrm>
        </p:grpSpPr>
        <p:pic>
          <p:nvPicPr>
            <p:cNvPr id="5" name="Picture 4">
              <a:extLst>
                <a:ext uri="{FF2B5EF4-FFF2-40B4-BE49-F238E27FC236}">
                  <a16:creationId xmlns:a16="http://schemas.microsoft.com/office/drawing/2014/main" id="{5C8F3724-7FA1-744D-9584-452E11738AF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884536" y="1371599"/>
              <a:ext cx="8414464" cy="4055773"/>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8EFF560-5F0E-EC4F-85B1-3C25A8FFE71D}"/>
                </a:ext>
              </a:extLst>
            </p:cNvPr>
            <p:cNvSpPr txBox="1"/>
            <p:nvPr/>
          </p:nvSpPr>
          <p:spPr>
            <a:xfrm>
              <a:off x="6640022" y="2097142"/>
              <a:ext cx="648072" cy="115488"/>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Survey</a:t>
              </a:r>
            </a:p>
          </p:txBody>
        </p:sp>
      </p:grpSp>
      <p:pic>
        <p:nvPicPr>
          <p:cNvPr id="8" name="Picture 7">
            <a:extLst>
              <a:ext uri="{FF2B5EF4-FFF2-40B4-BE49-F238E27FC236}">
                <a16:creationId xmlns:a16="http://schemas.microsoft.com/office/drawing/2014/main" id="{1C7FA2F1-EBA0-3347-A308-207557D2D18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229838" y="2077917"/>
            <a:ext cx="5606154" cy="2702166"/>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AF756A52-4132-0742-A946-2BB573111BEC}"/>
              </a:ext>
            </a:extLst>
          </p:cNvPr>
          <p:cNvSpPr txBox="1"/>
          <p:nvPr/>
        </p:nvSpPr>
        <p:spPr>
          <a:xfrm>
            <a:off x="9480645" y="2561311"/>
            <a:ext cx="431779" cy="76944"/>
          </a:xfrm>
          <a:prstGeom prst="rect">
            <a:avLst/>
          </a:prstGeom>
          <a:solidFill>
            <a:srgbClr val="28874D"/>
          </a:solidFill>
        </p:spPr>
        <p:txBody>
          <a:bodyPr wrap="square" lIns="0" tIns="0" rIns="0" bIns="0" rtlCol="0">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500" b="0" i="0" u="none" strike="noStrike" kern="1200" cap="none" spc="0" normalizeH="0" baseline="0" noProof="0" dirty="0">
                <a:ln>
                  <a:noFill/>
                </a:ln>
                <a:solidFill>
                  <a:srgbClr val="FFFFFF"/>
                </a:solidFill>
                <a:effectLst/>
                <a:uLnTx/>
                <a:uFillTx/>
                <a:latin typeface="Arial" pitchFamily="-72" charset="0"/>
                <a:ea typeface="MS PGothic" charset="0"/>
              </a:rPr>
              <a:t>Quick Poll</a:t>
            </a:r>
          </a:p>
        </p:txBody>
      </p:sp>
    </p:spTree>
    <p:extLst>
      <p:ext uri="{BB962C8B-B14F-4D97-AF65-F5344CB8AC3E}">
        <p14:creationId xmlns:p14="http://schemas.microsoft.com/office/powerpoint/2010/main" val="2183490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7708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D6F3-1536-B63A-1235-1EEA7A5C4205}"/>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4CE3C3C-7693-41B4-3DB4-86CB48F8CE34}"/>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Bringing the Investigator into the Equation </a:t>
            </a:r>
            <a:br>
              <a:rPr lang="en-US" sz="4200" dirty="0"/>
            </a:br>
            <a:r>
              <a:rPr lang="en-US" sz="4200" dirty="0"/>
              <a:t>— Optimal Use of Hormonal Therapy in the </a:t>
            </a:r>
            <a:br>
              <a:rPr lang="en-US" sz="4200" dirty="0"/>
            </a:br>
            <a:r>
              <a:rPr lang="en-US" sz="4200" dirty="0"/>
              <a:t>Care of Patients with Prostate Cancer</a:t>
            </a:r>
          </a:p>
        </p:txBody>
      </p:sp>
      <p:sp>
        <p:nvSpPr>
          <p:cNvPr id="2" name="Text Box 6">
            <a:extLst>
              <a:ext uri="{FF2B5EF4-FFF2-40B4-BE49-F238E27FC236}">
                <a16:creationId xmlns:a16="http://schemas.microsoft.com/office/drawing/2014/main" id="{36C48404-EC71-A330-5E9E-9C4392656EE0}"/>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Wednesday, July 29,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E555087F-2D3C-2BF6-6116-501195FC3350}"/>
              </a:ext>
            </a:extLst>
          </p:cNvPr>
          <p:cNvSpPr txBox="1">
            <a:spLocks noChangeArrowheads="1"/>
          </p:cNvSpPr>
          <p:nvPr/>
        </p:nvSpPr>
        <p:spPr bwMode="auto">
          <a:xfrm>
            <a:off x="0" y="5661248"/>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76957A9-EDBE-B8E9-CCD1-DF36D621E599}"/>
              </a:ext>
            </a:extLst>
          </p:cNvPr>
          <p:cNvSpPr txBox="1">
            <a:spLocks noChangeArrowheads="1"/>
          </p:cNvSpPr>
          <p:nvPr/>
        </p:nvSpPr>
        <p:spPr bwMode="auto">
          <a:xfrm>
            <a:off x="4647392" y="3869795"/>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8B26985D-F8BF-7F73-5FF8-28CED84AB639}"/>
              </a:ext>
            </a:extLst>
          </p:cNvPr>
          <p:cNvSpPr txBox="1">
            <a:spLocks noChangeArrowheads="1"/>
          </p:cNvSpPr>
          <p:nvPr/>
        </p:nvSpPr>
        <p:spPr bwMode="auto">
          <a:xfrm>
            <a:off x="152400" y="4424308"/>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William K Oh, MD</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Mary-Ellen Taplin,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080D0E31-6E99-3E75-6B51-4445912B7EE2}"/>
              </a:ext>
            </a:extLst>
          </p:cNvPr>
          <p:cNvSpPr txBox="1">
            <a:spLocks noChangeArrowheads="1"/>
          </p:cNvSpPr>
          <p:nvPr/>
        </p:nvSpPr>
        <p:spPr bwMode="auto">
          <a:xfrm>
            <a:off x="0" y="18768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8680584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D6F3-1536-B63A-1235-1EEA7A5C4205}"/>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E4CE3C3C-7693-41B4-3DB4-86CB48F8CE34}"/>
              </a:ext>
            </a:extLst>
          </p:cNvPr>
          <p:cNvSpPr>
            <a:spLocks noGrp="1" noChangeArrowheads="1"/>
          </p:cNvSpPr>
          <p:nvPr>
            <p:ph type="title"/>
          </p:nvPr>
        </p:nvSpPr>
        <p:spPr>
          <a:xfrm>
            <a:off x="-26623" y="524297"/>
            <a:ext cx="12192000" cy="1143000"/>
          </a:xfrm>
        </p:spPr>
        <p:txBody>
          <a:bodyPr wrap="square" anchor="ctr">
            <a:noAutofit/>
          </a:bodyPr>
          <a:lstStyle/>
          <a:p>
            <a:r>
              <a:rPr lang="en-US" sz="4200" dirty="0"/>
              <a:t>The Implications of Recent Datasets </a:t>
            </a:r>
            <a:br>
              <a:rPr lang="en-US" sz="4200" dirty="0"/>
            </a:br>
            <a:r>
              <a:rPr lang="en-US" sz="4200" dirty="0"/>
              <a:t>for the Current and Future Management </a:t>
            </a:r>
            <a:br>
              <a:rPr lang="en-US" sz="4200" dirty="0"/>
            </a:br>
            <a:r>
              <a:rPr lang="en-US" sz="4200" dirty="0"/>
              <a:t>of Breast Cancer — An ASCO 2026 Review</a:t>
            </a:r>
          </a:p>
        </p:txBody>
      </p:sp>
      <p:sp>
        <p:nvSpPr>
          <p:cNvPr id="2" name="Text Box 6">
            <a:extLst>
              <a:ext uri="{FF2B5EF4-FFF2-40B4-BE49-F238E27FC236}">
                <a16:creationId xmlns:a16="http://schemas.microsoft.com/office/drawing/2014/main" id="{36C48404-EC71-A330-5E9E-9C4392656EE0}"/>
              </a:ext>
            </a:extLst>
          </p:cNvPr>
          <p:cNvSpPr txBox="1">
            <a:spLocks noChangeArrowheads="1"/>
          </p:cNvSpPr>
          <p:nvPr/>
        </p:nvSpPr>
        <p:spPr bwMode="auto">
          <a:xfrm>
            <a:off x="0" y="2632993"/>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Thursday, July 30,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6:30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E555087F-2D3C-2BF6-6116-501195FC3350}"/>
              </a:ext>
            </a:extLst>
          </p:cNvPr>
          <p:cNvSpPr txBox="1">
            <a:spLocks noChangeArrowheads="1"/>
          </p:cNvSpPr>
          <p:nvPr/>
        </p:nvSpPr>
        <p:spPr bwMode="auto">
          <a:xfrm>
            <a:off x="0" y="577246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676957A9-EDBE-B8E9-CCD1-DF36D621E599}"/>
              </a:ext>
            </a:extLst>
          </p:cNvPr>
          <p:cNvSpPr txBox="1">
            <a:spLocks noChangeArrowheads="1"/>
          </p:cNvSpPr>
          <p:nvPr/>
        </p:nvSpPr>
        <p:spPr bwMode="auto">
          <a:xfrm>
            <a:off x="4647392" y="3680014"/>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8B26985D-F8BF-7F73-5FF8-28CED84AB639}"/>
              </a:ext>
            </a:extLst>
          </p:cNvPr>
          <p:cNvSpPr txBox="1">
            <a:spLocks noChangeArrowheads="1"/>
          </p:cNvSpPr>
          <p:nvPr/>
        </p:nvSpPr>
        <p:spPr bwMode="auto">
          <a:xfrm>
            <a:off x="152400" y="4234527"/>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Aditya Bardia, MD, MPH</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Kevin Kalinsky, MD, MS, FASCO</a:t>
            </a: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Joyce O’Shaughnessy, MD</a:t>
            </a:r>
            <a:endParaRPr kumimoji="0" lang="en-US" altLang="x-none" sz="3200" b="1" i="1"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endParaRPr>
          </a:p>
        </p:txBody>
      </p:sp>
      <p:sp>
        <p:nvSpPr>
          <p:cNvPr id="3" name="Rectangle 4">
            <a:extLst>
              <a:ext uri="{FF2B5EF4-FFF2-40B4-BE49-F238E27FC236}">
                <a16:creationId xmlns:a16="http://schemas.microsoft.com/office/drawing/2014/main" id="{080D0E31-6E99-3E75-6B51-4445912B7EE2}"/>
              </a:ext>
            </a:extLst>
          </p:cNvPr>
          <p:cNvSpPr txBox="1">
            <a:spLocks noChangeArrowheads="1"/>
          </p:cNvSpPr>
          <p:nvPr/>
        </p:nvSpPr>
        <p:spPr bwMode="auto">
          <a:xfrm>
            <a:off x="0" y="1876834"/>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458444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0" y="615178"/>
            <a:ext cx="12192000" cy="1661694"/>
          </a:xfrm>
        </p:spPr>
        <p:txBody>
          <a:bodyPr wrap="square" anchor="ctr">
            <a:noAutofit/>
          </a:bodyPr>
          <a:lstStyle/>
          <a:p>
            <a:r>
              <a:rPr lang="en-US" sz="3800" dirty="0"/>
              <a:t>Integrating New Advances into </a:t>
            </a:r>
            <a:br>
              <a:rPr lang="en-US" sz="3800" dirty="0"/>
            </a:br>
            <a:r>
              <a:rPr lang="en-US" sz="3800" dirty="0"/>
              <a:t>the Care of Patients with Cancer</a:t>
            </a:r>
            <a:br>
              <a:rPr lang="en-US" sz="5400" dirty="0"/>
            </a:br>
            <a:r>
              <a:rPr lang="en-US" sz="3200" i="1" kern="1200" dirty="0">
                <a:solidFill>
                  <a:srgbClr val="002060"/>
                </a:solidFill>
                <a:latin typeface="Calibri" panose="020F0502020204030204" pitchFamily="34" charset="0"/>
                <a:ea typeface="ＭＳ Ｐゴシック" charset="0"/>
                <a:cs typeface="Calibri" panose="020F0502020204030204" pitchFamily="34" charset="0"/>
              </a:rPr>
              <a:t> </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A </a:t>
            </a:r>
            <a:r>
              <a:rPr lang="en-US" sz="2400" i="1" kern="1200" dirty="0" err="1">
                <a:solidFill>
                  <a:srgbClr val="002060"/>
                </a:solidFill>
                <a:latin typeface="Calibri" panose="020F0502020204030204" pitchFamily="34" charset="0"/>
                <a:ea typeface="ＭＳ Ｐゴシック" charset="0"/>
                <a:cs typeface="Calibri" panose="020F0502020204030204" pitchFamily="34" charset="0"/>
              </a:rPr>
              <a:t>Multitumor</a:t>
            </a:r>
            <a:r>
              <a:rPr lang="en-US" sz="2400" i="1" kern="1200" dirty="0">
                <a:solidFill>
                  <a:srgbClr val="002060"/>
                </a:solidFill>
                <a:latin typeface="Calibri" panose="020F0502020204030204" pitchFamily="34" charset="0"/>
                <a:ea typeface="ＭＳ Ｐゴシック" charset="0"/>
                <a:cs typeface="Calibri" panose="020F0502020204030204" pitchFamily="34" charset="0"/>
              </a:rPr>
              <a:t> Symposium Hosted in Conjunction with the American Oncology Network</a:t>
            </a:r>
            <a:endParaRPr lang="en-US" sz="2400" dirty="0">
              <a:solidFill>
                <a:srgbClr val="002060"/>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5B387411-4713-41F4-2506-F8A05785EC6F}"/>
              </a:ext>
            </a:extLst>
          </p:cNvPr>
          <p:cNvSpPr txBox="1">
            <a:spLocks/>
          </p:cNvSpPr>
          <p:nvPr/>
        </p:nvSpPr>
        <p:spPr>
          <a:xfrm>
            <a:off x="381000" y="3356992"/>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Chronic Lymphocytic Leukemia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9:00 AM – 9:50 AM CT</a:t>
            </a:r>
          </a:p>
        </p:txBody>
      </p:sp>
      <p:sp>
        <p:nvSpPr>
          <p:cNvPr id="8" name="TextBox 7">
            <a:extLst>
              <a:ext uri="{FF2B5EF4-FFF2-40B4-BE49-F238E27FC236}">
                <a16:creationId xmlns:a16="http://schemas.microsoft.com/office/drawing/2014/main" id="{38EC4158-A55D-415A-969D-A5DF496825B2}"/>
              </a:ext>
            </a:extLst>
          </p:cNvPr>
          <p:cNvSpPr txBox="1"/>
          <p:nvPr/>
        </p:nvSpPr>
        <p:spPr>
          <a:xfrm>
            <a:off x="0" y="2348880"/>
            <a:ext cx="12192000" cy="406522"/>
          </a:xfrm>
          <a:prstGeom prst="rect">
            <a:avLst/>
          </a:prstGeom>
          <a:noFill/>
        </p:spPr>
        <p:txBody>
          <a:bodyPr wrap="square" rtlCol="0">
            <a:spAutoFit/>
          </a:bodyPr>
          <a:lstStyle/>
          <a:p>
            <a:pPr marL="0" marR="0" lvl="0" indent="0" algn="ctr" defTabSz="914400" rtl="0" eaLnBrk="0" fontAlgn="base" latinLnBrk="0" hangingPunct="0">
              <a:lnSpc>
                <a:spcPts val="2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0"/>
                <a:cs typeface="Calibri" panose="020F0502020204030204" pitchFamily="34" charset="0"/>
              </a:rPr>
              <a:t>Saturday, August 22, 2026</a:t>
            </a:r>
          </a:p>
        </p:txBody>
      </p:sp>
      <p:sp>
        <p:nvSpPr>
          <p:cNvPr id="9" name="TextBox 8">
            <a:extLst>
              <a:ext uri="{FF2B5EF4-FFF2-40B4-BE49-F238E27FC236}">
                <a16:creationId xmlns:a16="http://schemas.microsoft.com/office/drawing/2014/main" id="{D4C5E35A-ADB4-1A4C-A9C2-59B6F8D24DC9}"/>
              </a:ext>
            </a:extLst>
          </p:cNvPr>
          <p:cNvSpPr txBox="1"/>
          <p:nvPr/>
        </p:nvSpPr>
        <p:spPr>
          <a:xfrm>
            <a:off x="1066800" y="116632"/>
            <a:ext cx="10058400" cy="504056"/>
          </a:xfrm>
          <a:prstGeom prst="rect">
            <a:avLst/>
          </a:prstGeom>
          <a:solidFill>
            <a:srgbClr val="F39203"/>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Arial" pitchFamily="-72" charset="0"/>
                <a:ea typeface="MS PGothic" charset="0"/>
              </a:rPr>
              <a:t>Join Us In Person or Virtually</a:t>
            </a:r>
          </a:p>
        </p:txBody>
      </p:sp>
      <p:sp>
        <p:nvSpPr>
          <p:cNvPr id="3" name="Text Box 3">
            <a:extLst>
              <a:ext uri="{FF2B5EF4-FFF2-40B4-BE49-F238E27FC236}">
                <a16:creationId xmlns:a16="http://schemas.microsoft.com/office/drawing/2014/main" id="{4FD1EE66-6B35-4923-313E-7E5E403E8439}"/>
              </a:ext>
            </a:extLst>
          </p:cNvPr>
          <p:cNvSpPr txBox="1">
            <a:spLocks noChangeArrowheads="1"/>
          </p:cNvSpPr>
          <p:nvPr/>
        </p:nvSpPr>
        <p:spPr bwMode="auto">
          <a:xfrm>
            <a:off x="6168483" y="5370893"/>
            <a:ext cx="5714999"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140"/>
              </a:lnSpc>
              <a:spcBef>
                <a:spcPct val="0"/>
              </a:spcBef>
              <a:spcAft>
                <a:spcPts val="168"/>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28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Stephen “Fred” Divers, MD</a:t>
            </a:r>
          </a:p>
        </p:txBody>
      </p:sp>
      <p:sp>
        <p:nvSpPr>
          <p:cNvPr id="4" name="Content Placeholder 2">
            <a:extLst>
              <a:ext uri="{FF2B5EF4-FFF2-40B4-BE49-F238E27FC236}">
                <a16:creationId xmlns:a16="http://schemas.microsoft.com/office/drawing/2014/main" id="{FF7F71DD-EFF0-6FC5-5F50-94F98565854F}"/>
              </a:ext>
            </a:extLst>
          </p:cNvPr>
          <p:cNvSpPr txBox="1">
            <a:spLocks/>
          </p:cNvSpPr>
          <p:nvPr/>
        </p:nvSpPr>
        <p:spPr>
          <a:xfrm>
            <a:off x="381000" y="4385871"/>
            <a:ext cx="5570984"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Gastroesophageal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9:50 AM – 10:40 AM CT</a:t>
            </a:r>
          </a:p>
        </p:txBody>
      </p:sp>
      <p:sp>
        <p:nvSpPr>
          <p:cNvPr id="5" name="Content Placeholder 2">
            <a:extLst>
              <a:ext uri="{FF2B5EF4-FFF2-40B4-BE49-F238E27FC236}">
                <a16:creationId xmlns:a16="http://schemas.microsoft.com/office/drawing/2014/main" id="{E7180765-4648-D99C-6609-42342D169888}"/>
              </a:ext>
            </a:extLst>
          </p:cNvPr>
          <p:cNvSpPr txBox="1">
            <a:spLocks/>
          </p:cNvSpPr>
          <p:nvPr/>
        </p:nvSpPr>
        <p:spPr>
          <a:xfrm>
            <a:off x="381000" y="5403287"/>
            <a:ext cx="5570984" cy="880239"/>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Gynecologic Cancers</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10:55 AM – 11:45 AM CT</a:t>
            </a:r>
          </a:p>
        </p:txBody>
      </p:sp>
      <p:sp>
        <p:nvSpPr>
          <p:cNvPr id="7" name="Content Placeholder 2">
            <a:extLst>
              <a:ext uri="{FF2B5EF4-FFF2-40B4-BE49-F238E27FC236}">
                <a16:creationId xmlns:a16="http://schemas.microsoft.com/office/drawing/2014/main" id="{D642DFF8-36D5-B868-8D32-6A36951B830D}"/>
              </a:ext>
            </a:extLst>
          </p:cNvPr>
          <p:cNvSpPr txBox="1">
            <a:spLocks/>
          </p:cNvSpPr>
          <p:nvPr/>
        </p:nvSpPr>
        <p:spPr>
          <a:xfrm>
            <a:off x="6168483" y="3356992"/>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Diffuse Large B-Cell Lymphoma</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12:35 PM – 1:25 PM CT</a:t>
            </a:r>
          </a:p>
        </p:txBody>
      </p:sp>
      <p:sp>
        <p:nvSpPr>
          <p:cNvPr id="10" name="Content Placeholder 2">
            <a:extLst>
              <a:ext uri="{FF2B5EF4-FFF2-40B4-BE49-F238E27FC236}">
                <a16:creationId xmlns:a16="http://schemas.microsoft.com/office/drawing/2014/main" id="{D865EE3C-F605-FE71-2E97-5F17F4AED81B}"/>
              </a:ext>
            </a:extLst>
          </p:cNvPr>
          <p:cNvSpPr txBox="1">
            <a:spLocks/>
          </p:cNvSpPr>
          <p:nvPr/>
        </p:nvSpPr>
        <p:spPr>
          <a:xfrm>
            <a:off x="6168483" y="4385871"/>
            <a:ext cx="5715000" cy="908351"/>
          </a:xfrm>
          <a:prstGeom prst="rect">
            <a:avLst/>
          </a:prstGeom>
          <a:solidFill>
            <a:srgbClr val="E9F1FC"/>
          </a:solidFill>
          <a:ln w="12700">
            <a:solidFill>
              <a:schemeClr val="bg1"/>
            </a:solidFill>
          </a:ln>
        </p:spPr>
        <p:txBody>
          <a:bodyPr tIns="45720"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3000" b="1" i="0" u="none" strike="noStrike" kern="0" cap="none" spc="0" normalizeH="0" baseline="0" noProof="0" dirty="0">
                <a:ln>
                  <a:noFill/>
                </a:ln>
                <a:solidFill>
                  <a:srgbClr val="00CC99">
                    <a:lumMod val="75000"/>
                  </a:srgbClr>
                </a:solidFill>
                <a:effectLst/>
                <a:uLnTx/>
                <a:uFillTx/>
                <a:latin typeface="Calibri" charset="0"/>
                <a:ea typeface="MS PGothic" pitchFamily="34" charset="-128"/>
              </a:rPr>
              <a:t>Lung Cancer</a:t>
            </a:r>
          </a:p>
          <a:p>
            <a:pPr marL="98425" marR="0" lvl="0" indent="0" algn="ctr" defTabSz="412750" rtl="0" eaLnBrk="0" fontAlgn="base" latinLnBrk="0" hangingPunct="0">
              <a:lnSpc>
                <a:spcPts val="3640"/>
              </a:lnSpc>
              <a:spcBef>
                <a:spcPts val="0"/>
              </a:spcBef>
              <a:spcAft>
                <a:spcPts val="0"/>
              </a:spcAft>
              <a:buClr>
                <a:srgbClr val="000000"/>
              </a:buClr>
              <a:buSzPct val="100000"/>
              <a:buFont typeface="Arial" pitchFamily="-72" charset="0"/>
              <a:buNone/>
              <a:tabLst/>
              <a:defRPr/>
            </a:pPr>
            <a:r>
              <a:rPr kumimoji="0" lang="en-US" sz="2600" b="1" i="0" u="none" strike="noStrike" kern="0" cap="none" spc="0" normalizeH="0" baseline="0" noProof="0" dirty="0">
                <a:ln>
                  <a:noFill/>
                </a:ln>
                <a:solidFill>
                  <a:srgbClr val="015593"/>
                </a:solidFill>
                <a:effectLst/>
                <a:uLnTx/>
                <a:uFillTx/>
                <a:latin typeface="Calibri" charset="0"/>
                <a:ea typeface="MS PGothic" pitchFamily="34" charset="-128"/>
              </a:rPr>
              <a:t>1:25 PM – 2:15 PM CT</a:t>
            </a:r>
          </a:p>
        </p:txBody>
      </p:sp>
      <p:sp>
        <p:nvSpPr>
          <p:cNvPr id="13" name="Text Box 6">
            <a:extLst>
              <a:ext uri="{FF2B5EF4-FFF2-40B4-BE49-F238E27FC236}">
                <a16:creationId xmlns:a16="http://schemas.microsoft.com/office/drawing/2014/main" id="{CB8828EA-8305-4E51-2B73-B36133B3C04B}"/>
              </a:ext>
            </a:extLst>
          </p:cNvPr>
          <p:cNvSpPr txBox="1">
            <a:spLocks noChangeArrowheads="1"/>
          </p:cNvSpPr>
          <p:nvPr/>
        </p:nvSpPr>
        <p:spPr bwMode="auto">
          <a:xfrm>
            <a:off x="0" y="2772697"/>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ct val="0"/>
              </a:spcAft>
              <a:buClrTx/>
              <a:buSzTx/>
              <a:buFontTx/>
              <a:buNone/>
              <a:tabLst/>
              <a:defRPr/>
            </a:pPr>
            <a:r>
              <a:rPr kumimoji="0" lang="en-US" sz="3000" b="0"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JW Marriott Nashville | Nashville, Tennessee</a:t>
            </a:r>
            <a:endParaRPr kumimoji="0" lang="en-US" sz="3000" b="0"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Tree>
    <p:custDataLst>
      <p:tags r:id="rId1"/>
    </p:custDataLst>
    <p:extLst>
      <p:ext uri="{BB962C8B-B14F-4D97-AF65-F5344CB8AC3E}">
        <p14:creationId xmlns:p14="http://schemas.microsoft.com/office/powerpoint/2010/main" val="10282363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469AF-C49F-63F6-3244-464BF773CCE6}"/>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DA2ED102-B9AE-A183-93C8-6DB2B0C752C8}"/>
              </a:ext>
            </a:extLst>
          </p:cNvPr>
          <p:cNvSpPr>
            <a:spLocks noGrp="1" noChangeArrowheads="1"/>
          </p:cNvSpPr>
          <p:nvPr>
            <p:ph type="title"/>
          </p:nvPr>
        </p:nvSpPr>
        <p:spPr>
          <a:xfrm>
            <a:off x="-13312" y="65242"/>
            <a:ext cx="12192000" cy="728190"/>
          </a:xfrm>
        </p:spPr>
        <p:txBody>
          <a:bodyPr wrap="square" anchor="ctr">
            <a:noAutofit/>
          </a:bodyPr>
          <a:lstStyle/>
          <a:p>
            <a:r>
              <a:rPr lang="en-US" sz="3400" dirty="0"/>
              <a:t>Grand Rounds</a:t>
            </a:r>
          </a:p>
        </p:txBody>
      </p:sp>
      <p:sp>
        <p:nvSpPr>
          <p:cNvPr id="13" name="Text Box 7">
            <a:extLst>
              <a:ext uri="{FF2B5EF4-FFF2-40B4-BE49-F238E27FC236}">
                <a16:creationId xmlns:a16="http://schemas.microsoft.com/office/drawing/2014/main" id="{1A554EAD-7508-69D1-3B9D-671125D7A85F}"/>
              </a:ext>
            </a:extLst>
          </p:cNvPr>
          <p:cNvSpPr txBox="1">
            <a:spLocks noChangeArrowheads="1"/>
          </p:cNvSpPr>
          <p:nvPr/>
        </p:nvSpPr>
        <p:spPr bwMode="auto">
          <a:xfrm>
            <a:off x="3872484" y="2052137"/>
            <a:ext cx="44204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Two Series</a:t>
            </a:r>
          </a:p>
        </p:txBody>
      </p:sp>
      <p:grpSp>
        <p:nvGrpSpPr>
          <p:cNvPr id="7" name="Group 6">
            <a:extLst>
              <a:ext uri="{FF2B5EF4-FFF2-40B4-BE49-F238E27FC236}">
                <a16:creationId xmlns:a16="http://schemas.microsoft.com/office/drawing/2014/main" id="{DAE65AC0-2A0A-767B-07BA-98F3B8EE28BF}"/>
              </a:ext>
            </a:extLst>
          </p:cNvPr>
          <p:cNvGrpSpPr/>
          <p:nvPr/>
        </p:nvGrpSpPr>
        <p:grpSpPr>
          <a:xfrm>
            <a:off x="3234923" y="1239108"/>
            <a:ext cx="5695530" cy="672783"/>
            <a:chOff x="3248235" y="1239108"/>
            <a:chExt cx="5695530" cy="672783"/>
          </a:xfrm>
        </p:grpSpPr>
        <p:sp>
          <p:nvSpPr>
            <p:cNvPr id="5" name="Content Placeholder 2">
              <a:extLst>
                <a:ext uri="{FF2B5EF4-FFF2-40B4-BE49-F238E27FC236}">
                  <a16:creationId xmlns:a16="http://schemas.microsoft.com/office/drawing/2014/main" id="{FA3033D2-6C61-0B98-06ED-0C69A0322421}"/>
                </a:ext>
              </a:extLst>
            </p:cNvPr>
            <p:cNvSpPr txBox="1">
              <a:spLocks/>
            </p:cNvSpPr>
            <p:nvPr/>
          </p:nvSpPr>
          <p:spPr>
            <a:xfrm>
              <a:off x="3248235" y="1239108"/>
              <a:ext cx="5695529" cy="672783"/>
            </a:xfrm>
            <a:prstGeom prst="rect">
              <a:avLst/>
            </a:prstGeom>
            <a:solidFill>
              <a:srgbClr val="E9F1FC"/>
            </a:solidFill>
            <a:ln w="12700">
              <a:solidFill>
                <a:schemeClr val="bg1"/>
              </a:solidFill>
            </a:ln>
          </p:spPr>
          <p:txBody>
            <a:bodyPr anchor="ct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ctr" defTabSz="412750" rtl="0" eaLnBrk="0" fontAlgn="base" latinLnBrk="0" hangingPunct="0">
                <a:lnSpc>
                  <a:spcPts val="2800"/>
                </a:lnSpc>
                <a:spcBef>
                  <a:spcPts val="600"/>
                </a:spcBef>
                <a:spcAft>
                  <a:spcPts val="0"/>
                </a:spcAft>
                <a:buClr>
                  <a:srgbClr val="000000"/>
                </a:buClr>
                <a:buSzPct val="100000"/>
                <a:buFont typeface="Arial" pitchFamily="-72" charset="0"/>
                <a:buNone/>
                <a:tabLst/>
                <a:defRPr/>
              </a:pPr>
              <a:endParaRPr kumimoji="0" lang="en-US" sz="2800" b="1" i="0" u="none" strike="noStrike" kern="0" cap="none" spc="0" normalizeH="0" baseline="0" noProof="0" dirty="0">
                <a:ln>
                  <a:noFill/>
                </a:ln>
                <a:solidFill>
                  <a:srgbClr val="015593"/>
                </a:solidFill>
                <a:effectLst/>
                <a:uLnTx/>
                <a:uFillTx/>
                <a:latin typeface="Calibri" charset="0"/>
                <a:ea typeface="MS PGothic" pitchFamily="34" charset="-128"/>
              </a:endParaRPr>
            </a:p>
          </p:txBody>
        </p:sp>
        <p:sp>
          <p:nvSpPr>
            <p:cNvPr id="6" name="Text Box 6">
              <a:extLst>
                <a:ext uri="{FF2B5EF4-FFF2-40B4-BE49-F238E27FC236}">
                  <a16:creationId xmlns:a16="http://schemas.microsoft.com/office/drawing/2014/main" id="{95BF6098-B69F-2976-6184-978807A81284}"/>
                </a:ext>
              </a:extLst>
            </p:cNvPr>
            <p:cNvSpPr txBox="1">
              <a:spLocks noChangeArrowheads="1"/>
            </p:cNvSpPr>
            <p:nvPr/>
          </p:nvSpPr>
          <p:spPr bwMode="auto">
            <a:xfrm>
              <a:off x="3248235" y="1327115"/>
              <a:ext cx="56955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Regional Activities</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grpSp>
      <p:sp>
        <p:nvSpPr>
          <p:cNvPr id="8" name="Rectangle 4">
            <a:extLst>
              <a:ext uri="{FF2B5EF4-FFF2-40B4-BE49-F238E27FC236}">
                <a16:creationId xmlns:a16="http://schemas.microsoft.com/office/drawing/2014/main" id="{28940AD1-D551-9CBA-5A02-05AFCDC3376D}"/>
              </a:ext>
            </a:extLst>
          </p:cNvPr>
          <p:cNvSpPr txBox="1">
            <a:spLocks noChangeArrowheads="1"/>
          </p:cNvSpPr>
          <p:nvPr/>
        </p:nvSpPr>
        <p:spPr bwMode="auto">
          <a:xfrm>
            <a:off x="-13312" y="543983"/>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CME/MOC-Accredited Interactive Series</a:t>
            </a:r>
          </a:p>
        </p:txBody>
      </p:sp>
      <p:sp>
        <p:nvSpPr>
          <p:cNvPr id="2" name="Text Box 6">
            <a:extLst>
              <a:ext uri="{FF2B5EF4-FFF2-40B4-BE49-F238E27FC236}">
                <a16:creationId xmlns:a16="http://schemas.microsoft.com/office/drawing/2014/main" id="{2A652CA5-B67E-8F76-EDAB-BF6D1C0EC262}"/>
              </a:ext>
            </a:extLst>
          </p:cNvPr>
          <p:cNvSpPr txBox="1">
            <a:spLocks noChangeArrowheads="1"/>
          </p:cNvSpPr>
          <p:nvPr/>
        </p:nvSpPr>
        <p:spPr bwMode="auto">
          <a:xfrm>
            <a:off x="1159727" y="2659448"/>
            <a:ext cx="4818564"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 Use of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Novel Therapies for Patients with Diffuse Large B-Cell Lymphoma</a:t>
            </a:r>
          </a:p>
        </p:txBody>
      </p:sp>
      <p:sp>
        <p:nvSpPr>
          <p:cNvPr id="4" name="Text Box 7">
            <a:extLst>
              <a:ext uri="{FF2B5EF4-FFF2-40B4-BE49-F238E27FC236}">
                <a16:creationId xmlns:a16="http://schemas.microsoft.com/office/drawing/2014/main" id="{78CB5B62-E116-51CE-CB70-A631AC04D1B0}"/>
              </a:ext>
            </a:extLst>
          </p:cNvPr>
          <p:cNvSpPr txBox="1">
            <a:spLocks noChangeArrowheads="1"/>
          </p:cNvSpPr>
          <p:nvPr/>
        </p:nvSpPr>
        <p:spPr bwMode="auto">
          <a:xfrm>
            <a:off x="1159727" y="5013175"/>
            <a:ext cx="9846527" cy="1657117"/>
          </a:xfrm>
          <a:prstGeom prst="rect">
            <a:avLst/>
          </a:prstGeom>
          <a:solidFill>
            <a:srgbClr val="0432FF"/>
          </a:solidFill>
          <a:ln>
            <a:noFill/>
          </a:ln>
        </p:spPr>
        <p:txBody>
          <a:bodyPr wrap="square" lIns="0" tIns="0" rIns="0" bIns="0" anchor="ctr">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Host a 1-hour session at your institution: </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Email </a:t>
            </a:r>
            <a:r>
              <a:rPr kumimoji="0" lang="en-US" altLang="x-none" sz="3200" b="1" i="0" u="sng" strike="noStrike" kern="1200" cap="none" spc="0" normalizeH="0" baseline="0" noProof="0" dirty="0" err="1">
                <a:ln>
                  <a:noFill/>
                </a:ln>
                <a:solidFill>
                  <a:srgbClr val="E3EDF1"/>
                </a:solidFill>
                <a:effectLst/>
                <a:uLnTx/>
                <a:uFillTx/>
                <a:latin typeface="Calibri" panose="020F0502020204030204" pitchFamily="34" charset="0"/>
                <a:ea typeface="ＭＳ Ｐゴシック" charset="-128"/>
                <a:cs typeface="Calibri" panose="020F0502020204030204" pitchFamily="34" charset="0"/>
              </a:rPr>
              <a:t>Meetings@ResearchToPractice.com</a:t>
            </a:r>
            <a:b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rPr>
              <a:t> or call (800) 233-6153</a:t>
            </a:r>
          </a:p>
        </p:txBody>
      </p:sp>
      <p:sp>
        <p:nvSpPr>
          <p:cNvPr id="3" name="Text Box 6">
            <a:extLst>
              <a:ext uri="{FF2B5EF4-FFF2-40B4-BE49-F238E27FC236}">
                <a16:creationId xmlns:a16="http://schemas.microsoft.com/office/drawing/2014/main" id="{29A0F1FA-2643-3DD0-76D0-3D97D88DDEF5}"/>
              </a:ext>
            </a:extLst>
          </p:cNvPr>
          <p:cNvSpPr txBox="1">
            <a:spLocks noChangeArrowheads="1"/>
          </p:cNvSpPr>
          <p:nvPr/>
        </p:nvSpPr>
        <p:spPr bwMode="auto">
          <a:xfrm>
            <a:off x="6213711" y="2659448"/>
            <a:ext cx="4792543" cy="2137703"/>
          </a:xfrm>
          <a:prstGeom prst="rect">
            <a:avLst/>
          </a:prstGeom>
          <a:solidFill>
            <a:srgbClr val="C6DFE9"/>
          </a:solidFill>
          <a:ln w="12700">
            <a:solidFill>
              <a:schemeClr val="bg1"/>
            </a:solidFill>
            <a:miter lim="800000"/>
            <a:headEnd type="none" w="sm" len="sm"/>
            <a:tailEnd type="none" w="sm" len="sm"/>
          </a:ln>
        </p:spPr>
        <p:txBody>
          <a:bodyPr lIns="0" tIns="0" rIns="0" bIns="0" numCol="1" anchor="ctr" anchorCtr="0">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Optimizing Therapy for Patients with Hormone Receptor-Positive </a:t>
            </a:r>
            <a:b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26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Localized Breast Cancer</a:t>
            </a:r>
          </a:p>
        </p:txBody>
      </p:sp>
    </p:spTree>
    <p:custDataLst>
      <p:tags r:id="rId1"/>
    </p:custDataLst>
    <p:extLst>
      <p:ext uri="{BB962C8B-B14F-4D97-AF65-F5344CB8AC3E}">
        <p14:creationId xmlns:p14="http://schemas.microsoft.com/office/powerpoint/2010/main" val="858080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6CF22-44D1-A7DC-F3D9-4BB6BEF928D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44BCC1F8-8618-487D-8C16-9FFECBFBFFE8}"/>
              </a:ext>
            </a:extLst>
          </p:cNvPr>
          <p:cNvSpPr>
            <a:spLocks noGrp="1" noChangeArrowheads="1"/>
          </p:cNvSpPr>
          <p:nvPr>
            <p:ph type="title"/>
          </p:nvPr>
        </p:nvSpPr>
        <p:spPr>
          <a:xfrm>
            <a:off x="-26623" y="613024"/>
            <a:ext cx="12192000" cy="1143000"/>
          </a:xfrm>
        </p:spPr>
        <p:txBody>
          <a:bodyPr wrap="square" anchor="ctr">
            <a:noAutofit/>
          </a:bodyPr>
          <a:lstStyle/>
          <a:p>
            <a:r>
              <a:rPr lang="en-US" sz="4200" dirty="0"/>
              <a:t>Patterns of Care: Exploring How </a:t>
            </a:r>
            <a:br>
              <a:rPr lang="en-US" sz="4200" dirty="0"/>
            </a:br>
            <a:r>
              <a:rPr lang="en-US" sz="4200" dirty="0"/>
              <a:t>Community Oncologists Manage </a:t>
            </a:r>
            <a:br>
              <a:rPr lang="en-US" sz="4200" dirty="0"/>
            </a:br>
            <a:r>
              <a:rPr lang="en-US" sz="4200" dirty="0"/>
              <a:t>Metastatic Triple-Negative Breast Cancer</a:t>
            </a:r>
          </a:p>
        </p:txBody>
      </p:sp>
      <p:sp>
        <p:nvSpPr>
          <p:cNvPr id="2" name="Text Box 6">
            <a:extLst>
              <a:ext uri="{FF2B5EF4-FFF2-40B4-BE49-F238E27FC236}">
                <a16:creationId xmlns:a16="http://schemas.microsoft.com/office/drawing/2014/main" id="{460685D3-EBD8-4433-CA22-A81D682E5FE6}"/>
              </a:ext>
            </a:extLst>
          </p:cNvPr>
          <p:cNvSpPr txBox="1">
            <a:spLocks noChangeArrowheads="1"/>
          </p:cNvSpPr>
          <p:nvPr/>
        </p:nvSpPr>
        <p:spPr bwMode="auto">
          <a:xfrm>
            <a:off x="0" y="2721720"/>
            <a:ext cx="12192000" cy="942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Tuesday, July 21, 2026</a:t>
            </a:r>
            <a:b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5:00 PM – 6:00 PM ET</a:t>
            </a:r>
            <a:endParaRPr kumimoji="0" lang="en-US" sz="3200" b="1" i="0" u="none" strike="noStrike" kern="1200" cap="none" spc="0" normalizeH="0" baseline="0" noProof="0" dirty="0">
              <a:ln>
                <a:noFill/>
              </a:ln>
              <a:solidFill>
                <a:srgbClr val="02225C"/>
              </a:solidFill>
              <a:effectLst/>
              <a:uLnTx/>
              <a:uFillTx/>
              <a:latin typeface="Calibri" panose="020F0502020204030204" pitchFamily="34" charset="0"/>
              <a:ea typeface="ＭＳ Ｐゴシック" charset="-128"/>
              <a:cs typeface="Calibri" panose="020F0502020204030204" pitchFamily="34" charset="0"/>
            </a:endParaRPr>
          </a:p>
        </p:txBody>
      </p:sp>
      <p:sp>
        <p:nvSpPr>
          <p:cNvPr id="4" name="Text Box 3">
            <a:extLst>
              <a:ext uri="{FF2B5EF4-FFF2-40B4-BE49-F238E27FC236}">
                <a16:creationId xmlns:a16="http://schemas.microsoft.com/office/drawing/2014/main" id="{C9169A91-5696-F24B-4985-705876EED087}"/>
              </a:ext>
            </a:extLst>
          </p:cNvPr>
          <p:cNvSpPr txBox="1">
            <a:spLocks noChangeArrowheads="1"/>
          </p:cNvSpPr>
          <p:nvPr/>
        </p:nvSpPr>
        <p:spPr bwMode="auto">
          <a:xfrm>
            <a:off x="0" y="5612523"/>
            <a:ext cx="121920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6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Neil Love, MD</a:t>
            </a:r>
          </a:p>
        </p:txBody>
      </p:sp>
      <p:sp>
        <p:nvSpPr>
          <p:cNvPr id="5" name="Text Box 7">
            <a:extLst>
              <a:ext uri="{FF2B5EF4-FFF2-40B4-BE49-F238E27FC236}">
                <a16:creationId xmlns:a16="http://schemas.microsoft.com/office/drawing/2014/main" id="{0968FB22-0951-38A0-84DE-7C1C7A145E0D}"/>
              </a:ext>
            </a:extLst>
          </p:cNvPr>
          <p:cNvSpPr txBox="1">
            <a:spLocks noChangeArrowheads="1"/>
          </p:cNvSpPr>
          <p:nvPr/>
        </p:nvSpPr>
        <p:spPr bwMode="auto">
          <a:xfrm>
            <a:off x="4647392" y="3881221"/>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6" name="Text Box 6">
            <a:extLst>
              <a:ext uri="{FF2B5EF4-FFF2-40B4-BE49-F238E27FC236}">
                <a16:creationId xmlns:a16="http://schemas.microsoft.com/office/drawing/2014/main" id="{336D3ADA-6E86-D1DA-FBCE-D5DD50454263}"/>
              </a:ext>
            </a:extLst>
          </p:cNvPr>
          <p:cNvSpPr txBox="1">
            <a:spLocks noChangeArrowheads="1"/>
          </p:cNvSpPr>
          <p:nvPr/>
        </p:nvSpPr>
        <p:spPr bwMode="auto">
          <a:xfrm>
            <a:off x="152400" y="4435734"/>
            <a:ext cx="120396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Tx/>
              <a:buNone/>
              <a:tabLst/>
              <a:defRPr/>
            </a:pP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Professor Peter Schmid, FRCP, MD, PhD</a:t>
            </a:r>
            <a:b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br>
            <a:r>
              <a:rPr kumimoji="0" lang="en-US" altLang="x-none" sz="3200" b="1" i="0" u="none" strike="noStrike" kern="1200" cap="none" spc="0" normalizeH="0" baseline="0" noProof="0" dirty="0">
                <a:ln>
                  <a:noFill/>
                </a:ln>
                <a:solidFill>
                  <a:srgbClr val="002060"/>
                </a:solidFill>
                <a:effectLst/>
                <a:uLnTx/>
                <a:uFillTx/>
                <a:latin typeface="Calibri" panose="020F0502020204030204" pitchFamily="34" charset="0"/>
                <a:ea typeface="ＭＳ Ｐゴシック" charset="-128"/>
                <a:cs typeface="Calibri" panose="020F0502020204030204" pitchFamily="34" charset="0"/>
              </a:rPr>
              <a:t>Melinda Telli, MD, FASCO</a:t>
            </a:r>
          </a:p>
        </p:txBody>
      </p:sp>
      <p:sp>
        <p:nvSpPr>
          <p:cNvPr id="3" name="Rectangle 4">
            <a:extLst>
              <a:ext uri="{FF2B5EF4-FFF2-40B4-BE49-F238E27FC236}">
                <a16:creationId xmlns:a16="http://schemas.microsoft.com/office/drawing/2014/main" id="{49928D21-7397-6EBC-1655-5D94DCC3DDD8}"/>
              </a:ext>
            </a:extLst>
          </p:cNvPr>
          <p:cNvSpPr txBox="1">
            <a:spLocks noChangeArrowheads="1"/>
          </p:cNvSpPr>
          <p:nvPr/>
        </p:nvSpPr>
        <p:spPr bwMode="auto">
          <a:xfrm>
            <a:off x="0" y="1965561"/>
            <a:ext cx="12192000" cy="672783"/>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ts val="3220"/>
              </a:lnSpc>
              <a:spcBef>
                <a:spcPct val="0"/>
              </a:spcBef>
              <a:spcAft>
                <a:spcPct val="0"/>
              </a:spcAft>
              <a:buClr>
                <a:srgbClr val="000000"/>
              </a:buClr>
              <a:buSzPct val="45000"/>
              <a:buFont typeface="Wingdings" pitchFamily="-72" charset="2"/>
              <a:buNone/>
              <a:tabLst/>
              <a:defRPr/>
            </a:pPr>
            <a:r>
              <a:rPr kumimoji="0" lang="en-US" sz="2800" b="0" i="1" u="none" strike="noStrike" kern="1200" cap="none" spc="0" normalizeH="0" baseline="0" noProof="0" dirty="0">
                <a:ln>
                  <a:noFill/>
                </a:ln>
                <a:solidFill>
                  <a:srgbClr val="015593"/>
                </a:solidFill>
                <a:effectLst/>
                <a:uLnTx/>
                <a:uFillTx/>
                <a:latin typeface="Calibri"/>
                <a:ea typeface="MS PGothic" pitchFamily="34" charset="-128"/>
                <a:cs typeface="Calibri"/>
              </a:rPr>
              <a:t>A CME/MOC-Accredited Live Webinar</a:t>
            </a:r>
          </a:p>
        </p:txBody>
      </p:sp>
    </p:spTree>
    <p:custDataLst>
      <p:tags r:id="rId1"/>
    </p:custDataLst>
    <p:extLst>
      <p:ext uri="{BB962C8B-B14F-4D97-AF65-F5344CB8AC3E}">
        <p14:creationId xmlns:p14="http://schemas.microsoft.com/office/powerpoint/2010/main" val="360531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Prof Schmid—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895598921"/>
              </p:ext>
            </p:extLst>
          </p:nvPr>
        </p:nvGraphicFramePr>
        <p:xfrm>
          <a:off x="1295300" y="1863922"/>
          <a:ext cx="9855920" cy="1849433"/>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1849433">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Bayer HealthCare Pharmaceuticals, Boehringer Ingelheim Pharmaceuticals Inc, Celgene Corporation, Eisai Inc, Merck, Novartis, Pfizer Inc, Puma Biotechnology Inc, Roche Laboratories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2029368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556792"/>
            <a:ext cx="10588976" cy="4799013"/>
          </a:xfrm>
        </p:spPr>
        <p:txBody>
          <a:bodyPr/>
          <a:lstStyle/>
          <a:p>
            <a:pPr marL="98425" indent="0">
              <a:buNone/>
            </a:pPr>
            <a:r>
              <a:rPr lang="en-US" sz="2500" b="0" dirty="0">
                <a:solidFill>
                  <a:schemeClr val="tx1"/>
                </a:solidFill>
              </a:rPr>
              <a:t>This activity is supported by an educational grant from Gilead Sciences Inc.</a:t>
            </a:r>
          </a:p>
        </p:txBody>
      </p:sp>
    </p:spTree>
    <p:extLst>
      <p:ext uri="{BB962C8B-B14F-4D97-AF65-F5344CB8AC3E}">
        <p14:creationId xmlns:p14="http://schemas.microsoft.com/office/powerpoint/2010/main" val="3520835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Telli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1738453101"/>
              </p:ext>
            </p:extLst>
          </p:nvPr>
        </p:nvGraphicFramePr>
        <p:xfrm>
          <a:off x="1295300" y="1797017"/>
          <a:ext cx="9577139" cy="3594005"/>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595486">
                  <a:extLst>
                    <a:ext uri="{9D8B030D-6E8A-4147-A177-3AD203B41FA5}">
                      <a16:colId xmlns:a16="http://schemas.microsoft.com/office/drawing/2014/main" val="2117869244"/>
                    </a:ext>
                  </a:extLst>
                </a:gridCol>
              </a:tblGrid>
              <a:tr h="1435197">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Arvinas</a:t>
                      </a:r>
                      <a:r>
                        <a:rPr lang="en-US" sz="1800" b="0" dirty="0">
                          <a:solidFill>
                            <a:schemeClr val="tx1"/>
                          </a:solidFill>
                        </a:rPr>
                        <a:t>, AstraZeneca Pharmaceuticals LP, BioNTech SE, Daiichi Sankyo Inc, Foresight Diagnostics, a wholly-owned subsidiary of Natera Inc, Genentech, a member of the Roche Group, Gilead Sciences Inc, GSK, Lilly, Merck, Natera Inc, Novartis, Pfizer Inc, Sanofi, Summit Therapeutics, </a:t>
                      </a:r>
                      <a:r>
                        <a:rPr lang="en-US" sz="1800" b="0" dirty="0" err="1">
                          <a:solidFill>
                            <a:schemeClr val="tx1"/>
                          </a:solidFill>
                        </a:rPr>
                        <a:t>Zentalis</a:t>
                      </a:r>
                      <a:r>
                        <a:rPr lang="en-US" sz="1800" b="0" dirty="0">
                          <a:solidFill>
                            <a:schemeClr val="tx1"/>
                          </a:solidFill>
                        </a:rPr>
                        <a:t> Pharmaceuticals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097503">
                <a:tc>
                  <a:txBody>
                    <a:bodyPr/>
                    <a:lstStyle/>
                    <a:p>
                      <a:pPr algn="l"/>
                      <a:r>
                        <a:rPr lang="en-US" sz="1800" b="1" dirty="0">
                          <a:solidFill>
                            <a:schemeClr val="tx1"/>
                          </a:solidFill>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Arvinas</a:t>
                      </a:r>
                      <a:r>
                        <a:rPr lang="en-US" sz="1800" b="0" dirty="0">
                          <a:solidFill>
                            <a:schemeClr val="tx1"/>
                          </a:solidFill>
                        </a:rPr>
                        <a:t>, AstraZeneca Pharmaceuticals LP, Blueprint Medicines, BioNTech SE, Genentech, a member of the Roche Group, GSK, Hummingbird Bioscience, Merck,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4925941"/>
                  </a:ext>
                </a:extLst>
              </a:tr>
              <a:tr h="1056322">
                <a:tc>
                  <a:txBody>
                    <a:bodyPr/>
                    <a:lstStyle/>
                    <a:p>
                      <a:pPr algn="l"/>
                      <a:r>
                        <a:rPr lang="en-US" sz="1800" b="1" dirty="0">
                          <a:solidFill>
                            <a:schemeClr val="tx1"/>
                          </a:solidFill>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Celcuity</a:t>
                      </a:r>
                      <a:r>
                        <a:rPr lang="en-US" sz="1800" b="0" dirty="0">
                          <a:solidFill>
                            <a:schemeClr val="tx1"/>
                          </a:solidFill>
                        </a:rPr>
                        <a:t>, G1 Therapeutics Inc, Gilead 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4731588"/>
                  </a:ext>
                </a:extLst>
              </a:tr>
            </a:tbl>
          </a:graphicData>
        </a:graphic>
      </p:graphicFrame>
    </p:spTree>
    <p:custDataLst>
      <p:tags r:id="rId1"/>
    </p:custDataLst>
    <p:extLst>
      <p:ext uri="{BB962C8B-B14F-4D97-AF65-F5344CB8AC3E}">
        <p14:creationId xmlns:p14="http://schemas.microsoft.com/office/powerpoint/2010/main" val="25402026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22565180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This activity is supported by an educational grant from Gilead Sciences Inc.</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accent2"/>
                </a:solidFill>
              </a:rPr>
              <a:t>Introduction: </a:t>
            </a:r>
            <a:r>
              <a:rPr lang="en-US" sz="2600" dirty="0">
                <a:solidFill>
                  <a:schemeClr val="tx1"/>
                </a:solidFill>
              </a:rPr>
              <a:t>TROP2-Targeting Antibody-Drug Conjugates (ADCs) for </a:t>
            </a:r>
            <a:r>
              <a:rPr lang="en-US" sz="2600" dirty="0" err="1">
                <a:solidFill>
                  <a:schemeClr val="tx1"/>
                </a:solidFill>
              </a:rPr>
              <a:t>mTNBC</a:t>
            </a:r>
            <a:endParaRPr lang="en-US" sz="2600" dirty="0">
              <a:solidFill>
                <a:srgbClr val="FF40FF"/>
              </a:solidFill>
            </a:endParaRPr>
          </a:p>
          <a:p>
            <a:pPr marL="98425" indent="0">
              <a:lnSpc>
                <a:spcPts val="3240"/>
              </a:lnSpc>
              <a:spcBef>
                <a:spcPts val="1000"/>
              </a:spcBef>
              <a:spcAft>
                <a:spcPts val="1200"/>
              </a:spcAft>
              <a:buNone/>
            </a:pPr>
            <a:r>
              <a:rPr lang="en-US" sz="2600" dirty="0">
                <a:solidFill>
                  <a:schemeClr val="accent2"/>
                </a:solidFill>
              </a:rPr>
              <a:t>Module 1: </a:t>
            </a:r>
            <a:r>
              <a:rPr lang="en-US" sz="2600" dirty="0">
                <a:solidFill>
                  <a:schemeClr val="tx1"/>
                </a:solidFill>
              </a:rPr>
              <a:t>First-Line Therapy (PD-L1 Negative)</a:t>
            </a:r>
            <a:endParaRPr lang="en-US" sz="2600" dirty="0">
              <a:solidFill>
                <a:schemeClr val="accent2"/>
              </a:solidFill>
            </a:endParaRPr>
          </a:p>
          <a:p>
            <a:pPr marL="98425" indent="0">
              <a:lnSpc>
                <a:spcPts val="3240"/>
              </a:lnSpc>
              <a:spcBef>
                <a:spcPts val="1000"/>
              </a:spcBef>
              <a:spcAft>
                <a:spcPts val="1200"/>
              </a:spcAft>
              <a:buNone/>
            </a:pPr>
            <a:r>
              <a:rPr lang="en-US" sz="2600" dirty="0">
                <a:solidFill>
                  <a:schemeClr val="accent2"/>
                </a:solidFill>
              </a:rPr>
              <a:t>Module 2: </a:t>
            </a:r>
            <a:r>
              <a:rPr lang="en-US" sz="2600" dirty="0">
                <a:solidFill>
                  <a:schemeClr val="tx1"/>
                </a:solidFill>
              </a:rPr>
              <a:t>First-Line Therapy (PD-L1 Positive)</a:t>
            </a:r>
          </a:p>
          <a:p>
            <a:pPr marL="98425" indent="0">
              <a:lnSpc>
                <a:spcPts val="3240"/>
              </a:lnSpc>
              <a:spcBef>
                <a:spcPts val="1000"/>
              </a:spcBef>
              <a:spcAft>
                <a:spcPts val="1200"/>
              </a:spcAft>
              <a:buNone/>
            </a:pPr>
            <a:r>
              <a:rPr lang="en-US" sz="2600" dirty="0">
                <a:solidFill>
                  <a:schemeClr val="accent2"/>
                </a:solidFill>
              </a:rPr>
              <a:t>Module 3: </a:t>
            </a:r>
            <a:r>
              <a:rPr lang="en-US" sz="2600" dirty="0">
                <a:solidFill>
                  <a:schemeClr val="tx1"/>
                </a:solidFill>
              </a:rPr>
              <a:t>Second-Line Therapy (Sequencing)</a:t>
            </a:r>
          </a:p>
          <a:p>
            <a:pPr marL="98425" indent="0">
              <a:lnSpc>
                <a:spcPts val="3240"/>
              </a:lnSpc>
              <a:spcBef>
                <a:spcPts val="1000"/>
              </a:spcBef>
              <a:spcAft>
                <a:spcPts val="1200"/>
              </a:spcAft>
              <a:buNone/>
            </a:pPr>
            <a:r>
              <a:rPr lang="en-US" sz="2600" dirty="0">
                <a:solidFill>
                  <a:schemeClr val="accent2"/>
                </a:solidFill>
              </a:rPr>
              <a:t>Module 4: </a:t>
            </a:r>
            <a:r>
              <a:rPr lang="en-US" sz="2600" dirty="0">
                <a:solidFill>
                  <a:schemeClr val="tx1"/>
                </a:solidFill>
              </a:rPr>
              <a:t>Adverse Events with TROP2-Targeting ADCs</a:t>
            </a:r>
          </a:p>
        </p:txBody>
      </p:sp>
    </p:spTree>
    <p:custDataLst>
      <p:tags r:id="rId1"/>
    </p:custDataLst>
    <p:extLst>
      <p:ext uri="{BB962C8B-B14F-4D97-AF65-F5344CB8AC3E}">
        <p14:creationId xmlns:p14="http://schemas.microsoft.com/office/powerpoint/2010/main" val="14582237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0C9C0-9481-F4E2-0E67-04E9317362DA}"/>
              </a:ext>
            </a:extLst>
          </p:cNvPr>
          <p:cNvSpPr>
            <a:spLocks noGrp="1"/>
          </p:cNvSpPr>
          <p:nvPr>
            <p:ph type="title"/>
          </p:nvPr>
        </p:nvSpPr>
        <p:spPr>
          <a:xfrm>
            <a:off x="0" y="0"/>
            <a:ext cx="12188952" cy="1699260"/>
          </a:xfrm>
        </p:spPr>
        <p:txBody>
          <a:bodyPr/>
          <a:lstStyle/>
          <a:p>
            <a:r>
              <a:rPr lang="en-US" sz="5400" dirty="0"/>
              <a:t>RTP Education Elements</a:t>
            </a:r>
            <a:endParaRPr lang="en-US" sz="5400" i="1" dirty="0">
              <a:solidFill>
                <a:srgbClr val="81B7F3"/>
              </a:solidFill>
            </a:endParaRPr>
          </a:p>
        </p:txBody>
      </p:sp>
      <p:sp>
        <p:nvSpPr>
          <p:cNvPr id="3" name="Content Placeholder 2">
            <a:extLst>
              <a:ext uri="{FF2B5EF4-FFF2-40B4-BE49-F238E27FC236}">
                <a16:creationId xmlns:a16="http://schemas.microsoft.com/office/drawing/2014/main" id="{877CCB1F-2644-5AD5-C11F-87594741212B}"/>
              </a:ext>
            </a:extLst>
          </p:cNvPr>
          <p:cNvSpPr>
            <a:spLocks noGrp="1"/>
          </p:cNvSpPr>
          <p:nvPr>
            <p:ph idx="1"/>
          </p:nvPr>
        </p:nvSpPr>
        <p:spPr>
          <a:xfrm>
            <a:off x="1303020" y="2072640"/>
            <a:ext cx="7265670" cy="3589020"/>
          </a:xfrm>
        </p:spPr>
        <p:txBody>
          <a:bodyPr/>
          <a:lstStyle/>
          <a:p>
            <a:r>
              <a:rPr lang="en-US" sz="4800" dirty="0"/>
              <a:t>Research findings</a:t>
            </a:r>
          </a:p>
          <a:p>
            <a:r>
              <a:rPr lang="en-US" sz="4800" dirty="0"/>
              <a:t>Clinical scenarios</a:t>
            </a:r>
          </a:p>
          <a:p>
            <a:r>
              <a:rPr lang="en-US" sz="4800" dirty="0"/>
              <a:t>Real-world cases</a:t>
            </a:r>
          </a:p>
        </p:txBody>
      </p:sp>
    </p:spTree>
    <p:extLst>
      <p:ext uri="{BB962C8B-B14F-4D97-AF65-F5344CB8AC3E}">
        <p14:creationId xmlns:p14="http://schemas.microsoft.com/office/powerpoint/2010/main" val="1691032762"/>
      </p:ext>
    </p:extLst>
  </p:cSld>
  <p:clrMapOvr>
    <a:masterClrMapping/>
  </p:clrMapOvr>
  <p:transition spd="slow"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0EAB-A28A-E855-8546-B34959CF622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33646AD-E348-C5D3-1766-C8C7E2B887A9}"/>
              </a:ext>
            </a:extLst>
          </p:cNvPr>
          <p:cNvSpPr>
            <a:spLocks noGrp="1"/>
          </p:cNvSpPr>
          <p:nvPr>
            <p:ph type="title"/>
          </p:nvPr>
        </p:nvSpPr>
        <p:spPr>
          <a:xfrm>
            <a:off x="609600" y="3865612"/>
            <a:ext cx="10972800" cy="1075556"/>
          </a:xfrm>
        </p:spPr>
        <p:txBody>
          <a:bodyPr/>
          <a:lstStyle/>
          <a:p>
            <a:r>
              <a:rPr lang="en-US" sz="4000" dirty="0"/>
              <a:t>Survey of 50 Community-Based </a:t>
            </a:r>
            <a:br>
              <a:rPr lang="en-US" sz="4000" dirty="0"/>
            </a:br>
            <a:r>
              <a:rPr lang="en-US" sz="4000" dirty="0"/>
              <a:t>General Medical Oncologists  </a:t>
            </a:r>
            <a:endParaRPr lang="en-US" sz="4000" i="1" dirty="0"/>
          </a:p>
        </p:txBody>
      </p:sp>
      <p:sp>
        <p:nvSpPr>
          <p:cNvPr id="2" name="Title 9">
            <a:extLst>
              <a:ext uri="{FF2B5EF4-FFF2-40B4-BE49-F238E27FC236}">
                <a16:creationId xmlns:a16="http://schemas.microsoft.com/office/drawing/2014/main" id="{C4DC1887-84BF-D87F-7B10-96DA21C6B28C}"/>
              </a:ext>
            </a:extLst>
          </p:cNvPr>
          <p:cNvSpPr txBox="1">
            <a:spLocks/>
          </p:cNvSpPr>
          <p:nvPr/>
        </p:nvSpPr>
        <p:spPr bwMode="auto">
          <a:xfrm>
            <a:off x="609600" y="4657700"/>
            <a:ext cx="10972800" cy="1075556"/>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4000" b="1" i="0" u="none" strike="noStrike" kern="0" cap="none" spc="0" normalizeH="0" baseline="0" noProof="0" dirty="0">
                <a:ln>
                  <a:noFill/>
                </a:ln>
                <a:solidFill>
                  <a:srgbClr val="3333FF"/>
                </a:solidFill>
                <a:effectLst/>
                <a:uLnTx/>
                <a:uFillTx/>
                <a:latin typeface="Calibri"/>
                <a:ea typeface="MS PGothic" pitchFamily="34" charset="-128"/>
                <a:cs typeface="Calibri"/>
              </a:rPr>
              <a:t>April 21 to 29, 2026</a:t>
            </a:r>
            <a:endParaRPr kumimoji="0" lang="en-US" sz="4000" b="1" i="1"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3" name="Rectangle 4">
            <a:extLst>
              <a:ext uri="{FF2B5EF4-FFF2-40B4-BE49-F238E27FC236}">
                <a16:creationId xmlns:a16="http://schemas.microsoft.com/office/drawing/2014/main" id="{4CAE9342-8CC1-B70F-F4DD-6F0BAFCF4361}"/>
              </a:ext>
            </a:extLst>
          </p:cNvPr>
          <p:cNvSpPr txBox="1">
            <a:spLocks noChangeArrowheads="1"/>
          </p:cNvSpPr>
          <p:nvPr/>
        </p:nvSpPr>
        <p:spPr bwMode="auto">
          <a:xfrm>
            <a:off x="0" y="904156"/>
            <a:ext cx="12192000" cy="208823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4400" b="1" i="0" u="none" strike="noStrike" kern="0" cap="none" spc="0" normalizeH="0" baseline="0" noProof="0" dirty="0">
                <a:ln>
                  <a:noFill/>
                </a:ln>
                <a:solidFill>
                  <a:srgbClr val="3333FF"/>
                </a:solidFill>
                <a:effectLst/>
                <a:uLnTx/>
                <a:uFillTx/>
                <a:latin typeface="Calibri"/>
                <a:ea typeface="MS PGothic" pitchFamily="34" charset="-128"/>
                <a:cs typeface="Calibri"/>
              </a:rPr>
              <a:t>Optimizing the Management of Metastatic </a:t>
            </a:r>
            <a:br>
              <a:rPr kumimoji="0" lang="en-US" sz="44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4400" b="1" i="0" u="none" strike="noStrike" kern="0" cap="none" spc="0" normalizeH="0" baseline="0" noProof="0" dirty="0">
                <a:ln>
                  <a:noFill/>
                </a:ln>
                <a:solidFill>
                  <a:srgbClr val="3333FF"/>
                </a:solidFill>
                <a:effectLst/>
                <a:uLnTx/>
                <a:uFillTx/>
                <a:latin typeface="Calibri"/>
                <a:ea typeface="MS PGothic" pitchFamily="34" charset="-128"/>
                <a:cs typeface="Calibri"/>
              </a:rPr>
              <a:t>Triple-Negative Breast Cancer</a:t>
            </a:r>
            <a:endParaRPr kumimoji="0" lang="en-US" sz="4200" b="1" i="0" u="none" strike="noStrike" kern="0" cap="none" spc="0" normalizeH="0" baseline="0" noProof="0" dirty="0">
              <a:ln>
                <a:noFill/>
              </a:ln>
              <a:solidFill>
                <a:srgbClr val="3333FF"/>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3978588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6DFB-447E-B65C-5D76-697E109B862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020A661-C898-0476-02A1-421D0F9B8F90}"/>
              </a:ext>
            </a:extLst>
          </p:cNvPr>
          <p:cNvSpPr/>
          <p:nvPr/>
        </p:nvSpPr>
        <p:spPr bwMode="auto">
          <a:xfrm>
            <a:off x="536197" y="1901650"/>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437D2691-E4D1-DF2E-1C44-C68044D04FB3}"/>
              </a:ext>
            </a:extLst>
          </p:cNvPr>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a:extLst>
              <a:ext uri="{FF2B5EF4-FFF2-40B4-BE49-F238E27FC236}">
                <a16:creationId xmlns:a16="http://schemas.microsoft.com/office/drawing/2014/main" id="{D7B5DD9B-4D2A-848C-EC81-4523D8A7FBCC}"/>
              </a:ext>
            </a:extLst>
          </p:cNvPr>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bg1"/>
                </a:solidFill>
              </a:rPr>
              <a:t>Introduction: TROP2-Targeting Antibody-Drug Conjugates (ADCs) for mTNBC</a:t>
            </a:r>
          </a:p>
          <a:p>
            <a:pPr marL="98425" indent="0">
              <a:lnSpc>
                <a:spcPts val="3240"/>
              </a:lnSpc>
              <a:spcBef>
                <a:spcPts val="1000"/>
              </a:spcBef>
              <a:spcAft>
                <a:spcPts val="1200"/>
              </a:spcAft>
              <a:buNone/>
            </a:pPr>
            <a:r>
              <a:rPr lang="en-US" sz="2600" dirty="0">
                <a:solidFill>
                  <a:schemeClr val="accent2"/>
                </a:solidFill>
              </a:rPr>
              <a:t>Module 1: </a:t>
            </a:r>
            <a:r>
              <a:rPr lang="en-US" sz="2600" dirty="0">
                <a:solidFill>
                  <a:schemeClr val="tx1"/>
                </a:solidFill>
              </a:rPr>
              <a:t>First-Line Therapy (PD-L1 Negative)</a:t>
            </a:r>
            <a:endParaRPr lang="en-US" sz="2600" dirty="0">
              <a:solidFill>
                <a:schemeClr val="accent2"/>
              </a:solidFill>
            </a:endParaRPr>
          </a:p>
          <a:p>
            <a:pPr marL="98425" indent="0">
              <a:lnSpc>
                <a:spcPts val="3240"/>
              </a:lnSpc>
              <a:spcBef>
                <a:spcPts val="1000"/>
              </a:spcBef>
              <a:spcAft>
                <a:spcPts val="1200"/>
              </a:spcAft>
              <a:buNone/>
            </a:pPr>
            <a:r>
              <a:rPr lang="en-US" sz="2600" dirty="0">
                <a:solidFill>
                  <a:schemeClr val="accent2"/>
                </a:solidFill>
              </a:rPr>
              <a:t>Module 2: </a:t>
            </a:r>
            <a:r>
              <a:rPr lang="en-US" sz="2600" dirty="0">
                <a:solidFill>
                  <a:schemeClr val="tx1"/>
                </a:solidFill>
              </a:rPr>
              <a:t>First-Line Therapy (PD-L1 Positive)</a:t>
            </a:r>
          </a:p>
          <a:p>
            <a:pPr marL="98425" indent="0">
              <a:lnSpc>
                <a:spcPts val="3240"/>
              </a:lnSpc>
              <a:spcBef>
                <a:spcPts val="1000"/>
              </a:spcBef>
              <a:spcAft>
                <a:spcPts val="1200"/>
              </a:spcAft>
              <a:buNone/>
            </a:pPr>
            <a:r>
              <a:rPr lang="en-US" sz="2600" dirty="0">
                <a:solidFill>
                  <a:schemeClr val="accent2"/>
                </a:solidFill>
              </a:rPr>
              <a:t>Module 3: </a:t>
            </a:r>
            <a:r>
              <a:rPr lang="en-US" sz="2600" dirty="0">
                <a:solidFill>
                  <a:schemeClr val="tx1"/>
                </a:solidFill>
              </a:rPr>
              <a:t>Second-Line Therapy (Sequencing)</a:t>
            </a:r>
          </a:p>
          <a:p>
            <a:pPr marL="98425" indent="0">
              <a:lnSpc>
                <a:spcPts val="3240"/>
              </a:lnSpc>
              <a:spcBef>
                <a:spcPts val="1000"/>
              </a:spcBef>
              <a:spcAft>
                <a:spcPts val="1200"/>
              </a:spcAft>
              <a:buNone/>
            </a:pPr>
            <a:r>
              <a:rPr lang="en-US" sz="2600" dirty="0">
                <a:solidFill>
                  <a:schemeClr val="accent2"/>
                </a:solidFill>
              </a:rPr>
              <a:t>Module 4: </a:t>
            </a:r>
            <a:r>
              <a:rPr lang="en-US" sz="2600" dirty="0">
                <a:solidFill>
                  <a:schemeClr val="tx1"/>
                </a:solidFill>
              </a:rPr>
              <a:t>Adverse Events with TROP2-Targeting ADCs</a:t>
            </a:r>
          </a:p>
        </p:txBody>
      </p:sp>
    </p:spTree>
    <p:custDataLst>
      <p:tags r:id="rId1"/>
    </p:custDataLst>
    <p:extLst>
      <p:ext uri="{BB962C8B-B14F-4D97-AF65-F5344CB8AC3E}">
        <p14:creationId xmlns:p14="http://schemas.microsoft.com/office/powerpoint/2010/main" val="21196358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h?id=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414" y="4797328"/>
            <a:ext cx="1640725" cy="15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th?id=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 y="4797328"/>
            <a:ext cx="3160579" cy="15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th?id=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4408" y="4797328"/>
            <a:ext cx="2441401" cy="158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6"/>
          <a:srcRect l="4166" r="2" b="5060"/>
          <a:stretch>
            <a:fillRect/>
          </a:stretch>
        </p:blipFill>
        <p:spPr bwMode="auto">
          <a:xfrm>
            <a:off x="3157726" y="4797328"/>
            <a:ext cx="2554233" cy="1584000"/>
          </a:xfrm>
          <a:prstGeom prst="rect">
            <a:avLst/>
          </a:prstGeom>
          <a:solidFill>
            <a:schemeClr val="tx1"/>
          </a:solidFill>
          <a:ln w="9525">
            <a:noFill/>
            <a:miter lim="800000"/>
            <a:headEnd/>
            <a:tailEnd/>
          </a:ln>
        </p:spPr>
      </p:pic>
      <p:pic>
        <p:nvPicPr>
          <p:cNvPr id="10" name="Picture 2"/>
          <p:cNvPicPr>
            <a:picLocks noChangeAspect="1" noChangeArrowheads="1"/>
          </p:cNvPicPr>
          <p:nvPr/>
        </p:nvPicPr>
        <p:blipFill>
          <a:blip r:embed="rId7"/>
          <a:srcRect l="16705" t="18959" r="47221" b="25691"/>
          <a:stretch>
            <a:fillRect/>
          </a:stretch>
        </p:blipFill>
        <p:spPr bwMode="auto">
          <a:xfrm>
            <a:off x="7344141" y="4797376"/>
            <a:ext cx="2450503" cy="1583952"/>
          </a:xfrm>
          <a:prstGeom prst="rect">
            <a:avLst/>
          </a:prstGeom>
          <a:solidFill>
            <a:schemeClr val="tx1"/>
          </a:solidFill>
          <a:ln w="9525">
            <a:noFill/>
            <a:miter lim="800000"/>
            <a:headEnd/>
            <a:tailEnd/>
          </a:ln>
        </p:spPr>
      </p:pic>
      <p:sp>
        <p:nvSpPr>
          <p:cNvPr id="11" name="Rectangle 3"/>
          <p:cNvSpPr>
            <a:spLocks noGrp="1" noChangeArrowheads="1"/>
          </p:cNvSpPr>
          <p:nvPr>
            <p:ph type="subTitle" idx="4294967295"/>
          </p:nvPr>
        </p:nvSpPr>
        <p:spPr>
          <a:xfrm>
            <a:off x="-48683" y="2810216"/>
            <a:ext cx="12192000" cy="1752600"/>
          </a:xfrm>
          <a:prstGeom prst="rect">
            <a:avLst/>
          </a:prstGeom>
        </p:spPr>
        <p:txBody>
          <a:bodyPr/>
          <a:lstStyle/>
          <a:p>
            <a:pPr marL="0" indent="0" algn="ctr">
              <a:spcBef>
                <a:spcPts val="0"/>
              </a:spcBef>
              <a:spcAft>
                <a:spcPts val="1600"/>
              </a:spcAft>
              <a:buNone/>
            </a:pPr>
            <a:r>
              <a:rPr lang="en-US" sz="2667" dirty="0">
                <a:solidFill>
                  <a:srgbClr val="000000"/>
                </a:solidFill>
                <a:latin typeface="Calibri" panose="020F0502020204030204" pitchFamily="34" charset="0"/>
              </a:rPr>
              <a:t>Professor Peter Schmid</a:t>
            </a:r>
            <a:r>
              <a:rPr lang="en-US" sz="2400" dirty="0">
                <a:solidFill>
                  <a:srgbClr val="000000"/>
                </a:solidFill>
                <a:latin typeface="Calibri" panose="020F0502020204030204" pitchFamily="34" charset="0"/>
              </a:rPr>
              <a:t>, MD PhD FRCP</a:t>
            </a:r>
          </a:p>
          <a:p>
            <a:pPr marL="0" indent="0" algn="ctr">
              <a:spcBef>
                <a:spcPts val="0"/>
              </a:spcBef>
              <a:buNone/>
            </a:pPr>
            <a:r>
              <a:rPr lang="en-US" sz="2400" dirty="0">
                <a:solidFill>
                  <a:srgbClr val="000000"/>
                </a:solidFill>
                <a:latin typeface="Calibri" panose="020F0502020204030204" pitchFamily="34" charset="0"/>
              </a:rPr>
              <a:t>Lead, Centre for Experimental Cancer Medicine</a:t>
            </a:r>
          </a:p>
          <a:p>
            <a:pPr marL="0" indent="0" algn="ctr">
              <a:spcBef>
                <a:spcPts val="0"/>
              </a:spcBef>
              <a:buNone/>
            </a:pPr>
            <a:r>
              <a:rPr lang="en-US" sz="2400" dirty="0">
                <a:solidFill>
                  <a:srgbClr val="000000"/>
                </a:solidFill>
                <a:latin typeface="Calibri" panose="020F0502020204030204" pitchFamily="34" charset="0"/>
              </a:rPr>
              <a:t>Barts Cancer Institute, St Bartholomew’s Hospital</a:t>
            </a:r>
          </a:p>
          <a:p>
            <a:pPr marL="0" indent="0" algn="ctr">
              <a:lnSpc>
                <a:spcPct val="80000"/>
              </a:lnSpc>
              <a:spcBef>
                <a:spcPts val="0"/>
              </a:spcBef>
              <a:buNone/>
            </a:pPr>
            <a:r>
              <a:rPr lang="en-US" sz="2400" dirty="0">
                <a:solidFill>
                  <a:srgbClr val="000000"/>
                </a:solidFill>
                <a:latin typeface="Calibri" panose="020F0502020204030204" pitchFamily="34" charset="0"/>
              </a:rPr>
              <a:t>Queen Mary University of London</a:t>
            </a:r>
          </a:p>
          <a:p>
            <a:pPr>
              <a:lnSpc>
                <a:spcPct val="80000"/>
              </a:lnSpc>
              <a:spcBef>
                <a:spcPts val="0"/>
              </a:spcBef>
            </a:pPr>
            <a:endParaRPr lang="en-US" dirty="0">
              <a:solidFill>
                <a:srgbClr val="000000"/>
              </a:solidFill>
              <a:latin typeface="Calibri" panose="020F0502020204030204" pitchFamily="34" charset="0"/>
            </a:endParaRPr>
          </a:p>
        </p:txBody>
      </p:sp>
      <p:pic>
        <p:nvPicPr>
          <p:cNvPr id="12" name="Picture 50" descr="Barts Health NHS Trust"/>
          <p:cNvPicPr>
            <a:picLocks noChangeAspect="1" noChangeArrowheads="1"/>
          </p:cNvPicPr>
          <p:nvPr/>
        </p:nvPicPr>
        <p:blipFill>
          <a:blip r:embed="rId8"/>
          <a:srcRect/>
          <a:stretch>
            <a:fillRect/>
          </a:stretch>
        </p:blipFill>
        <p:spPr bwMode="auto">
          <a:xfrm>
            <a:off x="9749661" y="6453336"/>
            <a:ext cx="2395011" cy="396000"/>
          </a:xfrm>
          <a:prstGeom prst="rect">
            <a:avLst/>
          </a:prstGeom>
          <a:noFill/>
          <a:ln w="9525">
            <a:noFill/>
            <a:miter lim="800000"/>
            <a:headEnd/>
            <a:tailEnd/>
          </a:ln>
        </p:spPr>
      </p:pic>
      <p:pic>
        <p:nvPicPr>
          <p:cNvPr id="13" name="Picture 54" descr="http://www.black-kite.co.uk/images/qmul.gif"/>
          <p:cNvPicPr>
            <a:picLocks noChangeAspect="1" noChangeArrowheads="1"/>
          </p:cNvPicPr>
          <p:nvPr/>
        </p:nvPicPr>
        <p:blipFill>
          <a:blip r:embed="rId9"/>
          <a:srcRect/>
          <a:stretch>
            <a:fillRect/>
          </a:stretch>
        </p:blipFill>
        <p:spPr bwMode="auto">
          <a:xfrm>
            <a:off x="124227" y="6453336"/>
            <a:ext cx="1985435" cy="396000"/>
          </a:xfrm>
          <a:prstGeom prst="rect">
            <a:avLst/>
          </a:prstGeom>
          <a:noFill/>
          <a:ln w="9525">
            <a:noFill/>
            <a:miter lim="800000"/>
            <a:headEnd/>
            <a:tailEnd/>
          </a:ln>
        </p:spPr>
      </p:pic>
      <p:sp>
        <p:nvSpPr>
          <p:cNvPr id="14" name="Rectangle 2"/>
          <p:cNvSpPr txBox="1">
            <a:spLocks noChangeArrowheads="1"/>
          </p:cNvSpPr>
          <p:nvPr/>
        </p:nvSpPr>
        <p:spPr>
          <a:xfrm>
            <a:off x="228538" y="439122"/>
            <a:ext cx="11741789" cy="1470025"/>
          </a:xfrm>
          <a:prstGeom prst="rect">
            <a:avLst/>
          </a:prstGeom>
        </p:spPr>
        <p:txBody>
          <a:bodyPr vert="horz" lIns="121920" tIns="60960" rIns="121920" bIns="60960" rtlCol="0" anchor="ctr" anchorCtr="0">
            <a:noAutofit/>
          </a:bodyPr>
          <a:lstStyle>
            <a:lvl1pPr marL="0" algn="l" defTabSz="914400" rtl="0" eaLnBrk="1" latinLnBrk="0" hangingPunct="1">
              <a:spcBef>
                <a:spcPct val="0"/>
              </a:spcBef>
              <a:buNone/>
              <a:defRPr lang="en-GB" sz="3200" b="0" kern="1200" dirty="0">
                <a:solidFill>
                  <a:schemeClr val="bg1"/>
                </a:solidFill>
                <a:effectLst/>
                <a:latin typeface="+mj-lt"/>
                <a:ea typeface="+mj-ea"/>
                <a:cs typeface="+mj-cs"/>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j-ea"/>
                <a:cs typeface="+mj-cs"/>
              </a:rPr>
              <a:t>Evolving role TROP2-targeted ADCs in </a:t>
            </a:r>
            <a:r>
              <a:rPr kumimoji="0" lang="en-US" sz="4267" b="1" i="0" u="none" strike="noStrike" kern="1200" cap="none" spc="0" normalizeH="0" baseline="0" noProof="0" dirty="0" err="1">
                <a:ln>
                  <a:noFill/>
                </a:ln>
                <a:solidFill>
                  <a:srgbClr val="000000"/>
                </a:solidFill>
                <a:effectLst/>
                <a:uLnTx/>
                <a:uFillTx/>
                <a:latin typeface="Calibri" panose="020F0502020204030204" pitchFamily="34" charset="0"/>
                <a:ea typeface="+mj-ea"/>
                <a:cs typeface="+mj-cs"/>
              </a:rPr>
              <a:t>mTNBC</a:t>
            </a:r>
            <a:endPar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endParaRPr>
          </a:p>
        </p:txBody>
      </p:sp>
      <p:sp>
        <p:nvSpPr>
          <p:cNvPr id="3" name="Rectangle 1">
            <a:extLst>
              <a:ext uri="{FF2B5EF4-FFF2-40B4-BE49-F238E27FC236}">
                <a16:creationId xmlns:a16="http://schemas.microsoft.com/office/drawing/2014/main" id="{B79255A7-EAC1-A545-BA27-1AA9994A06B7}"/>
              </a:ext>
            </a:extLst>
          </p:cNvPr>
          <p:cNvSpPr>
            <a:spLocks noChangeArrowheads="1"/>
          </p:cNvSpPr>
          <p:nvPr/>
        </p:nvSpPr>
        <p:spPr bwMode="auto">
          <a:xfrm>
            <a:off x="332373" y="1989047"/>
            <a:ext cx="24628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b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b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054414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1"/>
          </p:nvPr>
        </p:nvSpPr>
        <p:spPr>
          <a:xfrm>
            <a:off x="9375455" y="6593495"/>
            <a:ext cx="2635336" cy="205184"/>
          </a:xfrm>
        </p:spPr>
        <p:txBody>
          <a:bodyPr/>
          <a:lstStyle/>
          <a:p>
            <a:r>
              <a:rPr lang="en-US" dirty="0" err="1">
                <a:latin typeface="Calibri" panose="020F0502020204030204" pitchFamily="34" charset="0"/>
                <a:cs typeface="Calibri" panose="020F0502020204030204" pitchFamily="34" charset="0"/>
              </a:rPr>
              <a:t>Kassam</a:t>
            </a:r>
            <a:r>
              <a:rPr lang="en-US" dirty="0">
                <a:latin typeface="Calibri" panose="020F0502020204030204" pitchFamily="34" charset="0"/>
                <a:cs typeface="Calibri" panose="020F0502020204030204" pitchFamily="34" charset="0"/>
              </a:rPr>
              <a:t>, et al. </a:t>
            </a:r>
            <a:r>
              <a:rPr lang="en-US" dirty="0" err="1">
                <a:latin typeface="Calibri" panose="020F0502020204030204" pitchFamily="34" charset="0"/>
                <a:cs typeface="Calibri" panose="020F0502020204030204" pitchFamily="34" charset="0"/>
              </a:rPr>
              <a:t>Clin</a:t>
            </a:r>
            <a:r>
              <a:rPr lang="en-US" dirty="0">
                <a:latin typeface="Calibri" panose="020F0502020204030204" pitchFamily="34" charset="0"/>
                <a:cs typeface="Calibri" panose="020F0502020204030204" pitchFamily="34" charset="0"/>
              </a:rPr>
              <a:t> Breast Cancer 2009</a:t>
            </a:r>
          </a:p>
        </p:txBody>
      </p:sp>
      <p:sp>
        <p:nvSpPr>
          <p:cNvPr id="31" name="Line 16"/>
          <p:cNvSpPr>
            <a:spLocks noChangeShapeType="1"/>
          </p:cNvSpPr>
          <p:nvPr/>
        </p:nvSpPr>
        <p:spPr bwMode="auto">
          <a:xfrm>
            <a:off x="435021" y="4226356"/>
            <a:ext cx="10838817" cy="0"/>
          </a:xfrm>
          <a:prstGeom prst="line">
            <a:avLst/>
          </a:prstGeom>
          <a:noFill/>
          <a:ln w="28575" cmpd="sng">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2133" b="1" i="1"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2" name="AutoShape 17"/>
          <p:cNvSpPr>
            <a:spLocks noChangeArrowheads="1"/>
          </p:cNvSpPr>
          <p:nvPr/>
        </p:nvSpPr>
        <p:spPr bwMode="auto">
          <a:xfrm>
            <a:off x="4361928" y="4297526"/>
            <a:ext cx="463128" cy="475629"/>
          </a:xfrm>
          <a:prstGeom prst="upArrow">
            <a:avLst>
              <a:gd name="adj1" fmla="val 50000"/>
              <a:gd name="adj2" fmla="val 33456"/>
            </a:avLst>
          </a:prstGeom>
          <a:solidFill>
            <a:schemeClr val="tx2"/>
          </a:solidFill>
          <a:ln w="9525">
            <a:noFill/>
            <a:miter lim="800000"/>
            <a:headEnd/>
            <a:tailEnd/>
          </a:ln>
        </p:spPr>
        <p:txBody>
          <a:bodyPr vert="eaVert" wrap="none" anchor="ct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2133" b="1" i="1"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3" name="AutoShape 18"/>
          <p:cNvSpPr>
            <a:spLocks noChangeArrowheads="1"/>
          </p:cNvSpPr>
          <p:nvPr/>
        </p:nvSpPr>
        <p:spPr bwMode="auto">
          <a:xfrm>
            <a:off x="7548393" y="4297526"/>
            <a:ext cx="463128" cy="475629"/>
          </a:xfrm>
          <a:prstGeom prst="upArrow">
            <a:avLst>
              <a:gd name="adj1" fmla="val 50000"/>
              <a:gd name="adj2" fmla="val 33456"/>
            </a:avLst>
          </a:prstGeom>
          <a:solidFill>
            <a:schemeClr val="accent2"/>
          </a:solidFill>
          <a:ln w="9525">
            <a:noFill/>
            <a:miter lim="800000"/>
            <a:headEnd/>
            <a:tailEnd/>
          </a:ln>
        </p:spPr>
        <p:txBody>
          <a:bodyPr vert="eaVert" wrap="none" anchor="ct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2133" b="1" i="1"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4" name="AutoShape 19"/>
          <p:cNvSpPr>
            <a:spLocks noChangeArrowheads="1"/>
          </p:cNvSpPr>
          <p:nvPr/>
        </p:nvSpPr>
        <p:spPr bwMode="auto">
          <a:xfrm>
            <a:off x="9546504" y="4297526"/>
            <a:ext cx="463128" cy="475629"/>
          </a:xfrm>
          <a:prstGeom prst="upArrow">
            <a:avLst>
              <a:gd name="adj1" fmla="val 50000"/>
              <a:gd name="adj2" fmla="val 33456"/>
            </a:avLst>
          </a:prstGeom>
          <a:solidFill>
            <a:schemeClr val="accent1"/>
          </a:solidFill>
          <a:ln w="9525">
            <a:noFill/>
            <a:miter lim="800000"/>
            <a:headEnd/>
            <a:tailEnd/>
          </a:ln>
        </p:spPr>
        <p:txBody>
          <a:bodyPr vert="eaVert" wrap="none" anchor="ct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2133" b="1" i="1"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7" name="Text Box 8"/>
          <p:cNvSpPr txBox="1">
            <a:spLocks noChangeArrowheads="1"/>
          </p:cNvSpPr>
          <p:nvPr/>
        </p:nvSpPr>
        <p:spPr bwMode="auto">
          <a:xfrm>
            <a:off x="548327" y="3202021"/>
            <a:ext cx="845936" cy="491160"/>
          </a:xfrm>
          <a:prstGeom prst="rect">
            <a:avLst/>
          </a:prstGeom>
          <a:noFill/>
          <a:ln w="9525">
            <a:noFill/>
            <a:miter lim="800000"/>
            <a:headEnd/>
            <a:tailEnd/>
          </a:ln>
        </p:spPr>
        <p:txBody>
          <a:bodyPr wrap="non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Initial</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therapy</a:t>
            </a:r>
          </a:p>
        </p:txBody>
      </p:sp>
      <p:sp>
        <p:nvSpPr>
          <p:cNvPr id="38" name="Text Box 9"/>
          <p:cNvSpPr txBox="1">
            <a:spLocks noChangeArrowheads="1"/>
          </p:cNvSpPr>
          <p:nvPr/>
        </p:nvSpPr>
        <p:spPr bwMode="auto">
          <a:xfrm>
            <a:off x="3136028" y="3202021"/>
            <a:ext cx="1185133" cy="491160"/>
          </a:xfrm>
          <a:prstGeom prst="rect">
            <a:avLst/>
          </a:prstGeom>
          <a:noFill/>
          <a:ln w="9525">
            <a:noFill/>
            <a:miter lim="800000"/>
            <a:headEnd/>
            <a:tailEnd/>
          </a:ln>
        </p:spPr>
        <p:txBody>
          <a:bodyPr wrap="non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First distant</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relapse</a:t>
            </a:r>
          </a:p>
        </p:txBody>
      </p:sp>
      <p:sp>
        <p:nvSpPr>
          <p:cNvPr id="39" name="Line 10"/>
          <p:cNvSpPr>
            <a:spLocks noChangeShapeType="1"/>
          </p:cNvSpPr>
          <p:nvPr/>
        </p:nvSpPr>
        <p:spPr bwMode="auto">
          <a:xfrm>
            <a:off x="3728593" y="3728960"/>
            <a:ext cx="0" cy="430173"/>
          </a:xfrm>
          <a:prstGeom prst="line">
            <a:avLst/>
          </a:prstGeom>
          <a:noFill/>
          <a:ln w="28575" cmpd="sng">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0" name="Text Box 11"/>
          <p:cNvSpPr txBox="1">
            <a:spLocks noChangeArrowheads="1"/>
          </p:cNvSpPr>
          <p:nvPr/>
        </p:nvSpPr>
        <p:spPr bwMode="auto">
          <a:xfrm>
            <a:off x="3883664" y="4833805"/>
            <a:ext cx="1423017" cy="688137"/>
          </a:xfrm>
          <a:prstGeom prst="rect">
            <a:avLst/>
          </a:prstGeom>
          <a:noFill/>
          <a:ln w="9525">
            <a:noFill/>
            <a:miter lim="800000"/>
            <a:headEnd/>
            <a:tailEnd/>
          </a:ln>
        </p:spPr>
        <p:txBody>
          <a:bodyPr wrap="non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First-line</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chemotherapy</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(100%)</a:t>
            </a:r>
          </a:p>
        </p:txBody>
      </p:sp>
      <p:sp>
        <p:nvSpPr>
          <p:cNvPr id="41" name="Text Box 12"/>
          <p:cNvSpPr txBox="1">
            <a:spLocks noChangeArrowheads="1"/>
          </p:cNvSpPr>
          <p:nvPr/>
        </p:nvSpPr>
        <p:spPr bwMode="auto">
          <a:xfrm>
            <a:off x="971294" y="4268402"/>
            <a:ext cx="2757300" cy="688137"/>
          </a:xfrm>
          <a:prstGeom prst="rect">
            <a:avLst/>
          </a:prstGeom>
          <a:noFill/>
          <a:ln w="9525">
            <a:noFill/>
            <a:miter lim="800000"/>
            <a:headEnd/>
            <a:tailEnd/>
          </a:ln>
        </p:spPr>
        <p:txBody>
          <a:bodyPr wrap="squar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Median </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rPr>
              <a:t>distant disease-free interval 18 months</a:t>
            </a:r>
          </a:p>
        </p:txBody>
      </p:sp>
      <p:sp>
        <p:nvSpPr>
          <p:cNvPr id="42" name="Text Box 13"/>
          <p:cNvSpPr txBox="1">
            <a:spLocks noChangeArrowheads="1"/>
          </p:cNvSpPr>
          <p:nvPr/>
        </p:nvSpPr>
        <p:spPr bwMode="auto">
          <a:xfrm>
            <a:off x="7106704" y="4833805"/>
            <a:ext cx="1423017" cy="688137"/>
          </a:xfrm>
          <a:prstGeom prst="rect">
            <a:avLst/>
          </a:prstGeom>
          <a:noFill/>
          <a:ln w="9525">
            <a:noFill/>
            <a:miter lim="800000"/>
            <a:headEnd/>
            <a:tailEnd/>
          </a:ln>
        </p:spPr>
        <p:txBody>
          <a:bodyPr wrap="non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Second-line</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chemotherapy</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(78%)</a:t>
            </a:r>
          </a:p>
        </p:txBody>
      </p:sp>
      <p:sp>
        <p:nvSpPr>
          <p:cNvPr id="43" name="Text Box 14"/>
          <p:cNvSpPr txBox="1">
            <a:spLocks noChangeArrowheads="1"/>
          </p:cNvSpPr>
          <p:nvPr/>
        </p:nvSpPr>
        <p:spPr bwMode="auto">
          <a:xfrm>
            <a:off x="9104814" y="4833805"/>
            <a:ext cx="1423017" cy="688137"/>
          </a:xfrm>
          <a:prstGeom prst="rect">
            <a:avLst/>
          </a:prstGeom>
          <a:noFill/>
          <a:ln w="9525">
            <a:noFill/>
            <a:miter lim="800000"/>
            <a:headEnd/>
            <a:tailEnd/>
          </a:ln>
        </p:spPr>
        <p:txBody>
          <a:bodyPr wrap="non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Third-line</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chemotherapy</a:t>
            </a:r>
          </a:p>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(49%)</a:t>
            </a:r>
          </a:p>
        </p:txBody>
      </p:sp>
      <p:sp>
        <p:nvSpPr>
          <p:cNvPr id="44" name="Line 15"/>
          <p:cNvSpPr>
            <a:spLocks noChangeShapeType="1"/>
          </p:cNvSpPr>
          <p:nvPr/>
        </p:nvSpPr>
        <p:spPr bwMode="auto">
          <a:xfrm>
            <a:off x="971293" y="3728960"/>
            <a:ext cx="0" cy="430173"/>
          </a:xfrm>
          <a:prstGeom prst="line">
            <a:avLst/>
          </a:prstGeom>
          <a:noFill/>
          <a:ln w="28575" cmpd="sng">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pPr marL="0" marR="0" lvl="0" indent="0" algn="l" defTabSz="1219170" rtl="0" eaLnBrk="1" fontAlgn="base" latinLnBrk="0" hangingPunct="1">
              <a:lnSpc>
                <a:spcPct val="80000"/>
              </a:lnSpc>
              <a:spcBef>
                <a:spcPct val="0"/>
              </a:spcBef>
              <a:spcAft>
                <a:spcPct val="0"/>
              </a:spcAft>
              <a:buClrTx/>
              <a:buSzTx/>
              <a:buFontTx/>
              <a:buNone/>
              <a:tabLst/>
              <a:defRPr/>
            </a:pPr>
            <a:endParaRPr kumimoji="0" lang="en-US" sz="1600" b="1" i="0" u="none" strike="noStrike" kern="1200" cap="none" spc="0" normalizeH="0" baseline="0" noProof="0" dirty="0">
              <a:ln>
                <a:noFill/>
              </a:ln>
              <a:solidFill>
                <a:srgbClr val="FFFFFF">
                  <a:lumMod val="50000"/>
                </a:srgbClr>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9" name="TextBox 48"/>
          <p:cNvSpPr txBox="1">
            <a:spLocks noChangeArrowheads="1"/>
          </p:cNvSpPr>
          <p:nvPr/>
        </p:nvSpPr>
        <p:spPr bwMode="auto">
          <a:xfrm>
            <a:off x="4566274" y="3263055"/>
            <a:ext cx="6720745" cy="294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000">
                <a:solidFill>
                  <a:srgbClr val="FFFFFF"/>
                </a:solidFill>
                <a:latin typeface="Arial" charset="0"/>
                <a:ea typeface="ＭＳ Ｐゴシック" charset="0"/>
              </a:defRPr>
            </a:lvl1pPr>
            <a:lvl2pPr marL="742950" indent="-285750" eaLnBrk="0" hangingPunct="0">
              <a:defRPr sz="2000">
                <a:solidFill>
                  <a:srgbClr val="FFFFFF"/>
                </a:solidFill>
                <a:latin typeface="Arial" charset="0"/>
                <a:ea typeface="ＭＳ Ｐゴシック" charset="0"/>
              </a:defRPr>
            </a:lvl2pPr>
            <a:lvl3pPr marL="1143000" indent="-228600" eaLnBrk="0" hangingPunct="0">
              <a:defRPr sz="2000">
                <a:solidFill>
                  <a:srgbClr val="FFFFFF"/>
                </a:solidFill>
                <a:latin typeface="Arial" charset="0"/>
                <a:ea typeface="ＭＳ Ｐゴシック" charset="0"/>
              </a:defRPr>
            </a:lvl3pPr>
            <a:lvl4pPr marL="1600200" indent="-228600" eaLnBrk="0" hangingPunct="0">
              <a:defRPr sz="2000">
                <a:solidFill>
                  <a:srgbClr val="FFFFFF"/>
                </a:solidFill>
                <a:latin typeface="Arial" charset="0"/>
                <a:ea typeface="ＭＳ Ｐゴシック" charset="0"/>
              </a:defRPr>
            </a:lvl4pPr>
            <a:lvl5pPr marL="2057400" indent="-228600" eaLnBrk="0" hangingPunct="0">
              <a:defRPr sz="2000">
                <a:solidFill>
                  <a:srgbClr val="FFFFFF"/>
                </a:solidFill>
                <a:latin typeface="Arial" charset="0"/>
                <a:ea typeface="ＭＳ Ｐゴシック" charset="0"/>
              </a:defRPr>
            </a:lvl5pPr>
            <a:lvl6pPr marL="2514600" indent="-228600" eaLnBrk="0" fontAlgn="base" hangingPunct="0">
              <a:spcBef>
                <a:spcPct val="0"/>
              </a:spcBef>
              <a:spcAft>
                <a:spcPct val="0"/>
              </a:spcAft>
              <a:defRPr sz="2000">
                <a:solidFill>
                  <a:srgbClr val="FFFFFF"/>
                </a:solidFill>
                <a:latin typeface="Arial" charset="0"/>
                <a:ea typeface="ＭＳ Ｐゴシック" charset="0"/>
              </a:defRPr>
            </a:lvl6pPr>
            <a:lvl7pPr marL="2971800" indent="-228600" eaLnBrk="0" fontAlgn="base" hangingPunct="0">
              <a:spcBef>
                <a:spcPct val="0"/>
              </a:spcBef>
              <a:spcAft>
                <a:spcPct val="0"/>
              </a:spcAft>
              <a:defRPr sz="2000">
                <a:solidFill>
                  <a:srgbClr val="FFFFFF"/>
                </a:solidFill>
                <a:latin typeface="Arial" charset="0"/>
                <a:ea typeface="ＭＳ Ｐゴシック" charset="0"/>
              </a:defRPr>
            </a:lvl7pPr>
            <a:lvl8pPr marL="3429000" indent="-228600" eaLnBrk="0" fontAlgn="base" hangingPunct="0">
              <a:spcBef>
                <a:spcPct val="0"/>
              </a:spcBef>
              <a:spcAft>
                <a:spcPct val="0"/>
              </a:spcAft>
              <a:defRPr sz="2000">
                <a:solidFill>
                  <a:srgbClr val="FFFFFF"/>
                </a:solidFill>
                <a:latin typeface="Arial" charset="0"/>
                <a:ea typeface="ＭＳ Ｐゴシック" charset="0"/>
              </a:defRPr>
            </a:lvl8pPr>
            <a:lvl9pPr marL="3886200" indent="-228600" eaLnBrk="0" fontAlgn="base" hangingPunct="0">
              <a:spcBef>
                <a:spcPct val="0"/>
              </a:spcBef>
              <a:spcAft>
                <a:spcPct val="0"/>
              </a:spcAft>
              <a:defRPr sz="2000">
                <a:solidFill>
                  <a:srgbClr val="FFFFFF"/>
                </a:solidFill>
                <a:latin typeface="Arial" charset="0"/>
                <a:ea typeface="ＭＳ Ｐゴシック" charset="0"/>
              </a:defRPr>
            </a:lvl9p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ＭＳ Ｐゴシック" charset="0"/>
                <a:cs typeface="Calibri" panose="020F0502020204030204" pitchFamily="34" charset="0"/>
              </a:rPr>
              <a:t>“Time on treatment”</a:t>
            </a:r>
          </a:p>
        </p:txBody>
      </p:sp>
      <p:sp>
        <p:nvSpPr>
          <p:cNvPr id="54" name="Rounded Rectangle 53"/>
          <p:cNvSpPr/>
          <p:nvPr/>
        </p:nvSpPr>
        <p:spPr>
          <a:xfrm>
            <a:off x="4566273" y="3754870"/>
            <a:ext cx="3168352" cy="325479"/>
          </a:xfrm>
          <a:prstGeom prst="roundRect">
            <a:avLst/>
          </a:prstGeom>
          <a:solidFill>
            <a:schemeClr val="tx1">
              <a:lumMod val="50000"/>
              <a:lumOff val="50000"/>
            </a:schemeClr>
          </a:solidFill>
          <a:effectLst/>
        </p:spPr>
        <p:txBody>
          <a:bodyPr wrap="squar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12 weeks</a:t>
            </a:r>
          </a:p>
        </p:txBody>
      </p:sp>
      <p:sp>
        <p:nvSpPr>
          <p:cNvPr id="55" name="Rounded Rectangle 54"/>
          <p:cNvSpPr/>
          <p:nvPr/>
        </p:nvSpPr>
        <p:spPr>
          <a:xfrm>
            <a:off x="7830636" y="3754870"/>
            <a:ext cx="1920213" cy="325479"/>
          </a:xfrm>
          <a:prstGeom prst="roundRect">
            <a:avLst/>
          </a:prstGeom>
          <a:solidFill>
            <a:schemeClr val="accent6"/>
          </a:solidFill>
          <a:effectLst/>
        </p:spPr>
        <p:txBody>
          <a:bodyPr wrap="squar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9 weeks</a:t>
            </a:r>
          </a:p>
        </p:txBody>
      </p:sp>
      <p:sp>
        <p:nvSpPr>
          <p:cNvPr id="56" name="Rounded Rectangle 55"/>
          <p:cNvSpPr/>
          <p:nvPr/>
        </p:nvSpPr>
        <p:spPr>
          <a:xfrm>
            <a:off x="9846860" y="3754870"/>
            <a:ext cx="1344149" cy="325479"/>
          </a:xfrm>
          <a:prstGeom prst="roundRect">
            <a:avLst/>
          </a:prstGeom>
          <a:solidFill>
            <a:schemeClr val="accent1"/>
          </a:solidFill>
          <a:effectLst/>
        </p:spPr>
        <p:txBody>
          <a:bodyPr wrap="square">
            <a:spAutoFit/>
          </a:bodyPr>
          <a:lstStyle/>
          <a:p>
            <a:pPr marL="0" marR="0" lvl="0" indent="0" algn="ctr" defTabSz="121917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4 weeks</a:t>
            </a:r>
          </a:p>
        </p:txBody>
      </p:sp>
      <p:sp>
        <p:nvSpPr>
          <p:cNvPr id="25" name="Rectangle 200">
            <a:extLst>
              <a:ext uri="{FF2B5EF4-FFF2-40B4-BE49-F238E27FC236}">
                <a16:creationId xmlns:a16="http://schemas.microsoft.com/office/drawing/2014/main" id="{FAFC136C-E672-EE49-9F0C-F5D331CAF52B}"/>
              </a:ext>
            </a:extLst>
          </p:cNvPr>
          <p:cNvSpPr>
            <a:spLocks noChangeArrowheads="1"/>
          </p:cNvSpPr>
          <p:nvPr/>
        </p:nvSpPr>
        <p:spPr bwMode="auto">
          <a:xfrm>
            <a:off x="1423939" y="85475"/>
            <a:ext cx="9036051" cy="952603"/>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Poor outcome of metastatic TNBC</a:t>
            </a:r>
            <a:endParaRPr kumimoji="0" lang="en-US" sz="5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Arial" charset="0"/>
            </a:endParaRPr>
          </a:p>
        </p:txBody>
      </p:sp>
      <p:sp>
        <p:nvSpPr>
          <p:cNvPr id="4" name="Right Arrow 3">
            <a:extLst>
              <a:ext uri="{FF2B5EF4-FFF2-40B4-BE49-F238E27FC236}">
                <a16:creationId xmlns:a16="http://schemas.microsoft.com/office/drawing/2014/main" id="{F1D8CB3D-8BD9-D24A-80E7-2E995DD50E9E}"/>
              </a:ext>
            </a:extLst>
          </p:cNvPr>
          <p:cNvSpPr/>
          <p:nvPr/>
        </p:nvSpPr>
        <p:spPr bwMode="auto">
          <a:xfrm>
            <a:off x="3728593" y="2235733"/>
            <a:ext cx="7558425" cy="460113"/>
          </a:xfrm>
          <a:prstGeom prst="rightArrow">
            <a:avLst>
              <a:gd name="adj1" fmla="val 100000"/>
              <a:gd name="adj2" fmla="val 50000"/>
            </a:avLst>
          </a:prstGeom>
          <a:solidFill>
            <a:schemeClr val="accent5">
              <a:lumMod val="5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121920" tIns="60960" rIns="121920" bIns="60960" numCol="1" rtlCol="0" anchor="ctr" anchorCtr="0" compatLnSpc="1">
            <a:prstTxWarp prst="textNoShape">
              <a:avLst/>
            </a:prstTxWarp>
          </a:body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Median OS 13.3 months</a:t>
            </a:r>
          </a:p>
        </p:txBody>
      </p:sp>
    </p:spTree>
    <p:extLst>
      <p:ext uri="{BB962C8B-B14F-4D97-AF65-F5344CB8AC3E}">
        <p14:creationId xmlns:p14="http://schemas.microsoft.com/office/powerpoint/2010/main" val="438366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8" grpId="0"/>
      <p:bldP spid="39" grpId="0" animBg="1"/>
      <p:bldP spid="39" grpId="1" animBg="1"/>
      <p:bldP spid="40" grpId="0"/>
      <p:bldP spid="41" grpId="0"/>
      <p:bldP spid="42" grpId="0"/>
      <p:bldP spid="43" grpId="0"/>
      <p:bldP spid="49" grpId="0"/>
      <p:bldP spid="54" grpId="0" animBg="1"/>
      <p:bldP spid="55" grpId="0" animBg="1"/>
      <p:bldP spid="56"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Dr Love — Disclosures</a:t>
            </a:r>
          </a:p>
        </p:txBody>
      </p:sp>
      <p:sp>
        <p:nvSpPr>
          <p:cNvPr id="9" name="Content Placeholder 2">
            <a:extLst>
              <a:ext uri="{FF2B5EF4-FFF2-40B4-BE49-F238E27FC236}">
                <a16:creationId xmlns:a16="http://schemas.microsoft.com/office/drawing/2014/main" id="{630DA550-77CA-5E9E-92BB-16CCA47DF92F}"/>
              </a:ext>
            </a:extLst>
          </p:cNvPr>
          <p:cNvSpPr txBox="1">
            <a:spLocks/>
          </p:cNvSpPr>
          <p:nvPr/>
        </p:nvSpPr>
        <p:spPr bwMode="auto">
          <a:xfrm>
            <a:off x="912286" y="1100667"/>
            <a:ext cx="10656322" cy="460523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0000"/>
              </a:lnSpc>
              <a:spcBef>
                <a:spcPct val="30000"/>
              </a:spcBef>
              <a:spcAft>
                <a:spcPts val="800"/>
              </a:spcAft>
              <a:buClr>
                <a:srgbClr val="000000"/>
              </a:buClr>
              <a:buSzPct val="100000"/>
              <a:buFont typeface="Arial" pitchFamily="-72" charset="0"/>
              <a:buNone/>
              <a:tabLst/>
              <a:defRPr/>
            </a:pPr>
            <a:r>
              <a:rPr kumimoji="0" lang="en-US" sz="1850" b="1" i="0" u="none" strike="noStrike" kern="1200" cap="none" spc="0" normalizeH="0" baseline="0" noProof="0" dirty="0">
                <a:ln>
                  <a:noFill/>
                </a:ln>
                <a:solidFill>
                  <a:srgbClr val="000000"/>
                </a:solidFill>
                <a:effectLst/>
                <a:uLnTx/>
                <a:uFillTx/>
                <a:latin typeface="Calibri" charset="0"/>
                <a:ea typeface="MS PGothic" pitchFamily="34" charset="-128"/>
              </a:rPr>
              <a:t>Dr Love</a:t>
            </a:r>
            <a:r>
              <a:rPr kumimoji="0" lang="en-US" sz="1850" b="0" i="0" u="none" strike="noStrike" kern="1200" cap="none" spc="0" normalizeH="0" baseline="0" noProof="0" dirty="0">
                <a:ln>
                  <a:noFill/>
                </a:ln>
                <a:solidFill>
                  <a:srgbClr val="000000"/>
                </a:solidFill>
                <a:effectLst/>
                <a:uLnTx/>
                <a:uFillTx/>
                <a:latin typeface="Calibri" charset="0"/>
                <a:ea typeface="MS PGothic" pitchFamily="34" charset="-128"/>
              </a:rPr>
              <a:t> </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is president and CEO of Research To Practice. Research To Practice receives funds in the form of educational grants to develop CME activities from the following companies: Aadi Bioscience, AbbVie Inc, ADC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Agendia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Alexion Pharmaceuticals, Amgen Inc, Array BioPharma Inc, a subsidiary of Pfizer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Arvinas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Astellas, AstraZeneca Pharmaceuticals LP, Aveo Pharmaceuticals, Bayer HealthCare Pharmaceuticals,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BeOne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Biotheranostics Inc, A Hologic Company, Black Diamond Therapeutics Inc, Blueprint Medicines, Boehringer Ingelheim Pharmaceuticals Inc, Bristol Myers Squibb, Catalyst Pharmaceuticals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Celcuity</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Clovis Oncology,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Coherus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BioSciences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Corcept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CTI BioPharma, a Sobi Company, Daiichi Sankyo Inc, Eisai Inc, Elevation Oncology Inc, Exact Sciences Corporation, Exelixis Inc, Genentech, a member of the Roche Group, Genmab US Inc, Geron Corporation, Gilead Sciences Inc, GSK,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Helsinn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(US)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ImmunoGen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Incyte Corporation, Ipsen Biopharmaceuticals Inc, Jazz Pharmaceuticals Inc, Johnson &amp; Johnson,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Karyopharm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Kite, A Gilead Company, Kura Oncology, Legend Biotech, Lilly, MEI Pharma Inc, Merck, Mersana Therapeutics Inc, Mirati Therapeutics Inc, Mural Oncology Inc, Natera Inc, Novartis, Novartis Pharmaceuticals Corporation on behalf of Advanced Accelerator Applications,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Novocure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Nuvalent</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Nuvation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Bio Inc, Pfizer Inc, Pharmacyclics LLC, an AbbVie Company, Puma Biotechnology Inc, Regeneron Pharmaceuticals Inc, Revolution Medicines Inc, Rigel Pharmaceuticals Inc, R-Pharm US, Sanofi,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Seagen</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Servier Pharmaceuticals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SpringWorks</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Stemline</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Inc, Sumitomo Pharma America, Summit Therapeutics,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Syndax</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Pharmaceuticals, Taiho Oncology Inc, Takeda Pharmaceuticals USA Inc,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TerSera</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Therapeutics LLC,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Tesaro</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A GSK Company, and </a:t>
            </a:r>
            <a:r>
              <a:rPr kumimoji="0" lang="en-US" sz="1850" b="0" i="0" u="none" strike="noStrike" kern="1200" cap="none" spc="0" normalizeH="0" baseline="0" noProof="0" dirty="0" err="1">
                <a:ln>
                  <a:noFill/>
                </a:ln>
                <a:solidFill>
                  <a:srgbClr val="000000"/>
                </a:solidFill>
                <a:effectLst/>
                <a:uLnTx/>
                <a:uFillTx/>
                <a:latin typeface="Calibri" panose="020F0502020204030204" pitchFamily="34" charset="0"/>
                <a:ea typeface="MS PGothic" pitchFamily="34" charset="-128"/>
              </a:rPr>
              <a:t>Verastem</a:t>
            </a:r>
            <a:r>
              <a:rPr kumimoji="0" lang="en-US" sz="185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rPr>
              <a:t> Inc. </a:t>
            </a:r>
          </a:p>
        </p:txBody>
      </p:sp>
    </p:spTree>
    <p:extLst>
      <p:ext uri="{BB962C8B-B14F-4D97-AF65-F5344CB8AC3E}">
        <p14:creationId xmlns:p14="http://schemas.microsoft.com/office/powerpoint/2010/main" val="39532340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p:cNvSpPr txBox="1">
            <a:spLocks noChangeArrowheads="1"/>
          </p:cNvSpPr>
          <p:nvPr/>
        </p:nvSpPr>
        <p:spPr bwMode="auto">
          <a:xfrm>
            <a:off x="314311" y="6230782"/>
            <a:ext cx="4895324" cy="276999"/>
          </a:xfrm>
          <a:prstGeom prst="rect">
            <a:avLst/>
          </a:prstGeom>
          <a:noFill/>
          <a:ln w="9525">
            <a:noFill/>
            <a:miter lim="800000"/>
            <a:headEnd/>
            <a:tailEnd/>
          </a:ln>
        </p:spPr>
        <p:txBody>
          <a:bodyPr wrap="square">
            <a:spAutoFit/>
          </a:bodyPr>
          <a:lstStyle/>
          <a:p>
            <a:pPr marL="0" marR="0" lvl="0" indent="0" algn="r" defTabSz="609585" rtl="0" eaLnBrk="0" fontAlgn="base" latinLnBrk="0" hangingPunct="0">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Arial" charset="0"/>
              </a:rPr>
              <a:t>Adapted from Burstein et al, CCR 2014</a:t>
            </a:r>
          </a:p>
        </p:txBody>
      </p:sp>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035" t="3322" b="19914"/>
          <a:stretch/>
        </p:blipFill>
        <p:spPr bwMode="auto">
          <a:xfrm rot="16200000">
            <a:off x="829685" y="2056715"/>
            <a:ext cx="4464497" cy="4055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246" t="93472" b="673"/>
          <a:stretch/>
        </p:blipFill>
        <p:spPr bwMode="auto">
          <a:xfrm rot="16200000">
            <a:off x="-1516729" y="3871989"/>
            <a:ext cx="4373239" cy="344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bwMode="auto">
          <a:xfrm>
            <a:off x="2478096" y="2595803"/>
            <a:ext cx="2448000" cy="324000"/>
          </a:xfrm>
          <a:prstGeom prst="roundRect">
            <a:avLst>
              <a:gd name="adj" fmla="val 4820"/>
            </a:avLst>
          </a:prstGeom>
          <a:solidFill>
            <a:schemeClr val="bg1"/>
          </a:solidFill>
          <a:ln w="1905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rPr>
              <a:t>Basal immune activated</a:t>
            </a:r>
            <a:endParaRPr kumimoji="0" lang="en-US" sz="1400" b="1" i="0" u="none" strike="noStrike" kern="1200" cap="none" spc="0" normalizeH="0" baseline="0" noProof="0" dirty="0">
              <a:ln>
                <a:noFill/>
              </a:ln>
              <a:solidFill>
                <a:prstClr val="black"/>
              </a:solidFill>
              <a:effectLst/>
              <a:uLnTx/>
              <a:uFillTx/>
              <a:latin typeface="Arial" charset="0"/>
              <a:ea typeface="MS PGothic" panose="020B0600070205080204" pitchFamily="34" charset="-128"/>
              <a:cs typeface="+mn-cs"/>
            </a:endParaRPr>
          </a:p>
        </p:txBody>
      </p:sp>
      <p:sp>
        <p:nvSpPr>
          <p:cNvPr id="14" name="Rounded Rectangle 13"/>
          <p:cNvSpPr/>
          <p:nvPr/>
        </p:nvSpPr>
        <p:spPr bwMode="auto">
          <a:xfrm>
            <a:off x="2478096" y="4441172"/>
            <a:ext cx="2448000" cy="324000"/>
          </a:xfrm>
          <a:prstGeom prst="roundRect">
            <a:avLst>
              <a:gd name="adj" fmla="val 4820"/>
            </a:avLst>
          </a:prstGeom>
          <a:solidFill>
            <a:schemeClr val="bg1"/>
          </a:solidFill>
          <a:ln w="1905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rPr>
              <a:t>Basal immune suppressed</a:t>
            </a:r>
            <a:endParaRPr kumimoji="0" lang="en-US" sz="1400" b="1" i="0" u="none" strike="noStrike" kern="1200" cap="none" spc="0" normalizeH="0" baseline="0" noProof="0" dirty="0">
              <a:ln>
                <a:noFill/>
              </a:ln>
              <a:solidFill>
                <a:prstClr val="black"/>
              </a:solidFill>
              <a:effectLst/>
              <a:uLnTx/>
              <a:uFillTx/>
              <a:latin typeface="Arial" charset="0"/>
              <a:ea typeface="MS PGothic" panose="020B0600070205080204" pitchFamily="34" charset="-128"/>
              <a:cs typeface="+mn-cs"/>
            </a:endParaRPr>
          </a:p>
        </p:txBody>
      </p:sp>
      <p:sp>
        <p:nvSpPr>
          <p:cNvPr id="15" name="Rounded Rectangle 14"/>
          <p:cNvSpPr/>
          <p:nvPr/>
        </p:nvSpPr>
        <p:spPr bwMode="auto">
          <a:xfrm>
            <a:off x="2478096" y="5116083"/>
            <a:ext cx="2448000" cy="324000"/>
          </a:xfrm>
          <a:prstGeom prst="roundRect">
            <a:avLst>
              <a:gd name="adj" fmla="val 4820"/>
            </a:avLst>
          </a:prstGeom>
          <a:solidFill>
            <a:schemeClr val="bg1"/>
          </a:solidFill>
          <a:ln w="1905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rPr>
              <a:t>Mesenchymal</a:t>
            </a:r>
            <a:endParaRPr kumimoji="0" lang="en-US" sz="1200" b="1" i="0" u="none" strike="noStrike" kern="1200" cap="none" spc="0" normalizeH="0" baseline="0" noProof="0" dirty="0">
              <a:ln>
                <a:noFill/>
              </a:ln>
              <a:solidFill>
                <a:prstClr val="black"/>
              </a:solidFill>
              <a:effectLst/>
              <a:uLnTx/>
              <a:uFillTx/>
              <a:latin typeface="Arial" charset="0"/>
              <a:ea typeface="MS PGothic" panose="020B0600070205080204" pitchFamily="34" charset="-128"/>
              <a:cs typeface="+mn-cs"/>
            </a:endParaRPr>
          </a:p>
        </p:txBody>
      </p:sp>
      <p:sp>
        <p:nvSpPr>
          <p:cNvPr id="16" name="Rounded Rectangle 15"/>
          <p:cNvSpPr/>
          <p:nvPr/>
        </p:nvSpPr>
        <p:spPr bwMode="auto">
          <a:xfrm>
            <a:off x="2478096" y="5692147"/>
            <a:ext cx="2448000" cy="324000"/>
          </a:xfrm>
          <a:prstGeom prst="roundRect">
            <a:avLst>
              <a:gd name="adj" fmla="val 4820"/>
            </a:avLst>
          </a:prstGeom>
          <a:solidFill>
            <a:schemeClr val="bg1"/>
          </a:solidFill>
          <a:ln w="1905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rPr>
              <a:t>Luminal AR</a:t>
            </a:r>
          </a:p>
        </p:txBody>
      </p:sp>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198" t="93472" r="76778"/>
          <a:stretch/>
        </p:blipFill>
        <p:spPr bwMode="auto">
          <a:xfrm rot="16200000">
            <a:off x="265093" y="1344756"/>
            <a:ext cx="809599" cy="383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200"/>
          <p:cNvSpPr>
            <a:spLocks noChangeArrowheads="1"/>
          </p:cNvSpPr>
          <p:nvPr/>
        </p:nvSpPr>
        <p:spPr bwMode="auto">
          <a:xfrm>
            <a:off x="183227" y="1560030"/>
            <a:ext cx="5924040" cy="350909"/>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Gene Expression subtypes (Baylor)</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sp>
        <p:nvSpPr>
          <p:cNvPr id="23" name="Rectangle 200"/>
          <p:cNvSpPr>
            <a:spLocks noChangeArrowheads="1"/>
          </p:cNvSpPr>
          <p:nvPr/>
        </p:nvSpPr>
        <p:spPr bwMode="auto">
          <a:xfrm>
            <a:off x="1617264" y="-54526"/>
            <a:ext cx="9036051" cy="952603"/>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4267" b="1" i="0" u="none" strike="noStrike" kern="1200" cap="none" spc="0" normalizeH="0" baseline="0" noProof="0">
                <a:ln>
                  <a:noFill/>
                </a:ln>
                <a:solidFill>
                  <a:srgbClr val="000000"/>
                </a:solidFill>
                <a:effectLst/>
                <a:uLnTx/>
                <a:uFillTx/>
                <a:latin typeface="Calibri" panose="020F0502020204030204" pitchFamily="34" charset="0"/>
                <a:ea typeface="MS PGothic" panose="020B0600070205080204" pitchFamily="34" charset="-128"/>
                <a:cs typeface="+mn-cs"/>
              </a:rPr>
              <a:t>Understanding the </a:t>
            </a: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Biology of TNBC</a:t>
            </a:r>
            <a:endParaRPr kumimoji="0" lang="en-US" sz="5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Arial" charset="0"/>
            </a:endParaRPr>
          </a:p>
        </p:txBody>
      </p:sp>
      <p:sp>
        <p:nvSpPr>
          <p:cNvPr id="21" name="Rectangle 200">
            <a:extLst>
              <a:ext uri="{FF2B5EF4-FFF2-40B4-BE49-F238E27FC236}">
                <a16:creationId xmlns:a16="http://schemas.microsoft.com/office/drawing/2014/main" id="{878C3735-88C6-2645-A7E1-9CEEE354716F}"/>
              </a:ext>
            </a:extLst>
          </p:cNvPr>
          <p:cNvSpPr>
            <a:spLocks noChangeArrowheads="1"/>
          </p:cNvSpPr>
          <p:nvPr/>
        </p:nvSpPr>
        <p:spPr bwMode="auto">
          <a:xfrm>
            <a:off x="1396151" y="848211"/>
            <a:ext cx="9036051" cy="456116"/>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2133" b="1" i="0" u="none" strike="noStrike" kern="1200" cap="none" spc="0" normalizeH="0" baseline="0" noProof="0" dirty="0">
                <a:ln>
                  <a:noFill/>
                </a:ln>
                <a:solidFill>
                  <a:srgbClr val="0070C0"/>
                </a:solidFill>
                <a:effectLst/>
                <a:uLnTx/>
                <a:uFillTx/>
                <a:latin typeface="Calibri" panose="020F0502020204030204" pitchFamily="34" charset="0"/>
                <a:ea typeface="MS PGothic" panose="020B0600070205080204" pitchFamily="34" charset="-128"/>
                <a:cs typeface="+mn-cs"/>
              </a:rPr>
              <a:t>Heterogeneity of TNBC and Treatment Strategies</a:t>
            </a:r>
            <a:endParaRPr kumimoji="0" lang="en-US" sz="2400" b="1" i="0" u="none" strike="noStrike" kern="1200" cap="none" spc="0" normalizeH="0" baseline="0" noProof="0" dirty="0">
              <a:ln>
                <a:noFill/>
              </a:ln>
              <a:solidFill>
                <a:srgbClr val="0070C0"/>
              </a:solidFill>
              <a:effectLst/>
              <a:uLnTx/>
              <a:uFillTx/>
              <a:latin typeface="Calibri" panose="020F0502020204030204" pitchFamily="34" charset="0"/>
              <a:ea typeface="MS PGothic" panose="020B0600070205080204" pitchFamily="34" charset="-128"/>
              <a:cs typeface="Arial" charset="0"/>
            </a:endParaRPr>
          </a:p>
        </p:txBody>
      </p:sp>
      <p:sp>
        <p:nvSpPr>
          <p:cNvPr id="2" name="Rounded Rectangle 1">
            <a:extLst>
              <a:ext uri="{FF2B5EF4-FFF2-40B4-BE49-F238E27FC236}">
                <a16:creationId xmlns:a16="http://schemas.microsoft.com/office/drawing/2014/main" id="{55D4736B-2B22-0D4F-A3AC-EC3294307947}"/>
              </a:ext>
            </a:extLst>
          </p:cNvPr>
          <p:cNvSpPr/>
          <p:nvPr/>
        </p:nvSpPr>
        <p:spPr>
          <a:xfrm>
            <a:off x="9296646" y="2037931"/>
            <a:ext cx="2141297" cy="881872"/>
          </a:xfrm>
          <a:prstGeom prst="roundRect">
            <a:avLst/>
          </a:prstGeom>
          <a:solidFill>
            <a:schemeClr val="accent4">
              <a:lumMod val="60000"/>
              <a:lumOff val="40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Immunotherapy</a:t>
            </a:r>
          </a:p>
        </p:txBody>
      </p:sp>
      <p:sp>
        <p:nvSpPr>
          <p:cNvPr id="25" name="Rounded Rectangle 24">
            <a:extLst>
              <a:ext uri="{FF2B5EF4-FFF2-40B4-BE49-F238E27FC236}">
                <a16:creationId xmlns:a16="http://schemas.microsoft.com/office/drawing/2014/main" id="{8519A92C-5B3B-CE46-8BCB-41C29AA88F28}"/>
              </a:ext>
            </a:extLst>
          </p:cNvPr>
          <p:cNvSpPr/>
          <p:nvPr/>
        </p:nvSpPr>
        <p:spPr>
          <a:xfrm>
            <a:off x="9296646" y="2974547"/>
            <a:ext cx="2141297" cy="881872"/>
          </a:xfrm>
          <a:prstGeom prst="roundRect">
            <a:avLst/>
          </a:prstGeom>
          <a:solidFill>
            <a:srgbClr val="FF9900"/>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PARP inhibitors</a:t>
            </a:r>
          </a:p>
        </p:txBody>
      </p:sp>
      <p:sp>
        <p:nvSpPr>
          <p:cNvPr id="28" name="Rectangle 200">
            <a:extLst>
              <a:ext uri="{FF2B5EF4-FFF2-40B4-BE49-F238E27FC236}">
                <a16:creationId xmlns:a16="http://schemas.microsoft.com/office/drawing/2014/main" id="{9F6E14E6-D9D0-0F40-B97B-14800AC717F6}"/>
              </a:ext>
            </a:extLst>
          </p:cNvPr>
          <p:cNvSpPr>
            <a:spLocks noChangeArrowheads="1"/>
          </p:cNvSpPr>
          <p:nvPr/>
        </p:nvSpPr>
        <p:spPr bwMode="auto">
          <a:xfrm>
            <a:off x="8959707" y="1560618"/>
            <a:ext cx="2721936" cy="350909"/>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Therapeutic Strategies</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sp>
        <p:nvSpPr>
          <p:cNvPr id="29" name="Rounded Rectangle 28">
            <a:extLst>
              <a:ext uri="{FF2B5EF4-FFF2-40B4-BE49-F238E27FC236}">
                <a16:creationId xmlns:a16="http://schemas.microsoft.com/office/drawing/2014/main" id="{19391A0D-9D4A-2F40-9482-24FB95CB701E}"/>
              </a:ext>
            </a:extLst>
          </p:cNvPr>
          <p:cNvSpPr/>
          <p:nvPr/>
        </p:nvSpPr>
        <p:spPr>
          <a:xfrm>
            <a:off x="9296646" y="5566114"/>
            <a:ext cx="2141297" cy="594585"/>
          </a:xfrm>
          <a:prstGeom prst="roundRect">
            <a:avLst/>
          </a:prstGeom>
          <a:solidFill>
            <a:schemeClr val="accent6">
              <a:lumMod val="7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Anti-androgen </a:t>
            </a:r>
          </a:p>
        </p:txBody>
      </p:sp>
      <p:sp>
        <p:nvSpPr>
          <p:cNvPr id="30" name="Rectangle 200">
            <a:extLst>
              <a:ext uri="{FF2B5EF4-FFF2-40B4-BE49-F238E27FC236}">
                <a16:creationId xmlns:a16="http://schemas.microsoft.com/office/drawing/2014/main" id="{C916EC63-6D1B-6840-AF31-DD1A04FDC829}"/>
              </a:ext>
            </a:extLst>
          </p:cNvPr>
          <p:cNvSpPr>
            <a:spLocks noChangeArrowheads="1"/>
          </p:cNvSpPr>
          <p:nvPr/>
        </p:nvSpPr>
        <p:spPr bwMode="auto">
          <a:xfrm>
            <a:off x="6770585" y="1546646"/>
            <a:ext cx="2245832" cy="350909"/>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Target/Population</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nvGrpSpPr>
          <p:cNvPr id="53" name="Group 52">
            <a:extLst>
              <a:ext uri="{FF2B5EF4-FFF2-40B4-BE49-F238E27FC236}">
                <a16:creationId xmlns:a16="http://schemas.microsoft.com/office/drawing/2014/main" id="{4D93439A-8440-274A-9D6B-1A08080DFACD}"/>
              </a:ext>
            </a:extLst>
          </p:cNvPr>
          <p:cNvGrpSpPr/>
          <p:nvPr/>
        </p:nvGrpSpPr>
        <p:grpSpPr>
          <a:xfrm>
            <a:off x="7036219" y="5599601"/>
            <a:ext cx="1728000" cy="506220"/>
            <a:chOff x="5277164" y="4199700"/>
            <a:chExt cx="1296000" cy="379665"/>
          </a:xfrm>
        </p:grpSpPr>
        <p:sp>
          <p:nvSpPr>
            <p:cNvPr id="49" name="Rounded Rectangle 48">
              <a:extLst>
                <a:ext uri="{FF2B5EF4-FFF2-40B4-BE49-F238E27FC236}">
                  <a16:creationId xmlns:a16="http://schemas.microsoft.com/office/drawing/2014/main" id="{41AB991C-369D-8C42-A29B-90F53CEF46CC}"/>
                </a:ext>
              </a:extLst>
            </p:cNvPr>
            <p:cNvSpPr/>
            <p:nvPr/>
          </p:nvSpPr>
          <p:spPr>
            <a:xfrm>
              <a:off x="5277164" y="4199700"/>
              <a:ext cx="1296000" cy="379665"/>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1" name="Rectangle 200">
              <a:extLst>
                <a:ext uri="{FF2B5EF4-FFF2-40B4-BE49-F238E27FC236}">
                  <a16:creationId xmlns:a16="http://schemas.microsoft.com/office/drawing/2014/main" id="{3271FE33-D620-4445-AB47-FEF10E922FEA}"/>
                </a:ext>
              </a:extLst>
            </p:cNvPr>
            <p:cNvSpPr>
              <a:spLocks noChangeArrowheads="1"/>
            </p:cNvSpPr>
            <p:nvPr/>
          </p:nvSpPr>
          <p:spPr bwMode="auto">
            <a:xfrm>
              <a:off x="5437490" y="4297649"/>
              <a:ext cx="926358" cy="214461"/>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AR+/LAR</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6" name="Group 5">
            <a:extLst>
              <a:ext uri="{FF2B5EF4-FFF2-40B4-BE49-F238E27FC236}">
                <a16:creationId xmlns:a16="http://schemas.microsoft.com/office/drawing/2014/main" id="{83FB3AA7-90C5-C242-9251-441499153B85}"/>
              </a:ext>
            </a:extLst>
          </p:cNvPr>
          <p:cNvGrpSpPr/>
          <p:nvPr/>
        </p:nvGrpSpPr>
        <p:grpSpPr>
          <a:xfrm>
            <a:off x="7036219" y="2193132"/>
            <a:ext cx="1728000" cy="594585"/>
            <a:chOff x="5277164" y="1644848"/>
            <a:chExt cx="1296000" cy="445939"/>
          </a:xfrm>
        </p:grpSpPr>
        <p:sp>
          <p:nvSpPr>
            <p:cNvPr id="42" name="Rounded Rectangle 41">
              <a:extLst>
                <a:ext uri="{FF2B5EF4-FFF2-40B4-BE49-F238E27FC236}">
                  <a16:creationId xmlns:a16="http://schemas.microsoft.com/office/drawing/2014/main" id="{1E508863-BFBA-1D41-9642-F8BEFE70BF08}"/>
                </a:ext>
              </a:extLst>
            </p:cNvPr>
            <p:cNvSpPr/>
            <p:nvPr/>
          </p:nvSpPr>
          <p:spPr>
            <a:xfrm>
              <a:off x="5277164" y="1644848"/>
              <a:ext cx="1296000" cy="445939"/>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3" name="Rectangle 200">
              <a:extLst>
                <a:ext uri="{FF2B5EF4-FFF2-40B4-BE49-F238E27FC236}">
                  <a16:creationId xmlns:a16="http://schemas.microsoft.com/office/drawing/2014/main" id="{C8177A38-3C98-E446-B9B2-598D5C65D56D}"/>
                </a:ext>
              </a:extLst>
            </p:cNvPr>
            <p:cNvSpPr>
              <a:spLocks noChangeArrowheads="1"/>
            </p:cNvSpPr>
            <p:nvPr/>
          </p:nvSpPr>
          <p:spPr bwMode="auto">
            <a:xfrm>
              <a:off x="5437490" y="1754607"/>
              <a:ext cx="926358" cy="214461"/>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PD-L1+</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8" name="Group 7">
            <a:extLst>
              <a:ext uri="{FF2B5EF4-FFF2-40B4-BE49-F238E27FC236}">
                <a16:creationId xmlns:a16="http://schemas.microsoft.com/office/drawing/2014/main" id="{0D9C93F4-216B-A648-AB27-134EED46DA31}"/>
              </a:ext>
            </a:extLst>
          </p:cNvPr>
          <p:cNvGrpSpPr/>
          <p:nvPr/>
        </p:nvGrpSpPr>
        <p:grpSpPr>
          <a:xfrm>
            <a:off x="7036219" y="3067389"/>
            <a:ext cx="1728000" cy="594585"/>
            <a:chOff x="5277164" y="2300541"/>
            <a:chExt cx="1296000" cy="445939"/>
          </a:xfrm>
        </p:grpSpPr>
        <p:sp>
          <p:nvSpPr>
            <p:cNvPr id="43" name="Rounded Rectangle 42">
              <a:extLst>
                <a:ext uri="{FF2B5EF4-FFF2-40B4-BE49-F238E27FC236}">
                  <a16:creationId xmlns:a16="http://schemas.microsoft.com/office/drawing/2014/main" id="{40E35755-42EF-5041-B013-293FE17B25F1}"/>
                </a:ext>
              </a:extLst>
            </p:cNvPr>
            <p:cNvSpPr/>
            <p:nvPr/>
          </p:nvSpPr>
          <p:spPr>
            <a:xfrm>
              <a:off x="5277164" y="2300541"/>
              <a:ext cx="1296000" cy="445939"/>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4" name="Rectangle 200">
              <a:extLst>
                <a:ext uri="{FF2B5EF4-FFF2-40B4-BE49-F238E27FC236}">
                  <a16:creationId xmlns:a16="http://schemas.microsoft.com/office/drawing/2014/main" id="{D85C5F26-B1E5-C748-B9D0-D67211D59C19}"/>
                </a:ext>
              </a:extLst>
            </p:cNvPr>
            <p:cNvSpPr>
              <a:spLocks noChangeArrowheads="1"/>
            </p:cNvSpPr>
            <p:nvPr/>
          </p:nvSpPr>
          <p:spPr bwMode="auto">
            <a:xfrm>
              <a:off x="5353083" y="2422445"/>
              <a:ext cx="1095173" cy="241136"/>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mn-cs"/>
                </a:rPr>
                <a:t>gBRCA</a:t>
              </a: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-Mt+</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sp>
        <p:nvSpPr>
          <p:cNvPr id="35" name="Rounded Rectangle 34">
            <a:extLst>
              <a:ext uri="{FF2B5EF4-FFF2-40B4-BE49-F238E27FC236}">
                <a16:creationId xmlns:a16="http://schemas.microsoft.com/office/drawing/2014/main" id="{8D9F7369-26DC-C049-8FA7-CAD3C13EBA17}"/>
              </a:ext>
            </a:extLst>
          </p:cNvPr>
          <p:cNvSpPr/>
          <p:nvPr/>
        </p:nvSpPr>
        <p:spPr>
          <a:xfrm>
            <a:off x="9296646" y="3932891"/>
            <a:ext cx="2141297" cy="881872"/>
          </a:xfrm>
          <a:prstGeom prst="roundRect">
            <a:avLst/>
          </a:prstGeom>
          <a:solidFill>
            <a:srgbClr val="00B0F0"/>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Antibody-Drug </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Conjugates</a:t>
            </a:r>
          </a:p>
        </p:txBody>
      </p:sp>
      <p:sp>
        <p:nvSpPr>
          <p:cNvPr id="36" name="Rounded Rectangle 35">
            <a:extLst>
              <a:ext uri="{FF2B5EF4-FFF2-40B4-BE49-F238E27FC236}">
                <a16:creationId xmlns:a16="http://schemas.microsoft.com/office/drawing/2014/main" id="{B5FAF043-D8B2-F544-9C73-239561C75FFF}"/>
              </a:ext>
            </a:extLst>
          </p:cNvPr>
          <p:cNvSpPr/>
          <p:nvPr/>
        </p:nvSpPr>
        <p:spPr>
          <a:xfrm>
            <a:off x="9299933" y="4870852"/>
            <a:ext cx="2141297" cy="643032"/>
          </a:xfrm>
          <a:prstGeom prst="roundRect">
            <a:avLst/>
          </a:prstGeom>
          <a:solidFill>
            <a:srgbClr val="FF66CC"/>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AKT Inhibitors</a:t>
            </a:r>
          </a:p>
        </p:txBody>
      </p:sp>
      <p:grpSp>
        <p:nvGrpSpPr>
          <p:cNvPr id="9" name="Group 8">
            <a:extLst>
              <a:ext uri="{FF2B5EF4-FFF2-40B4-BE49-F238E27FC236}">
                <a16:creationId xmlns:a16="http://schemas.microsoft.com/office/drawing/2014/main" id="{89673E76-6285-0743-83F2-97502FBB8EDF}"/>
              </a:ext>
            </a:extLst>
          </p:cNvPr>
          <p:cNvGrpSpPr/>
          <p:nvPr/>
        </p:nvGrpSpPr>
        <p:grpSpPr>
          <a:xfrm>
            <a:off x="7036219" y="3914829"/>
            <a:ext cx="1728000" cy="301480"/>
            <a:chOff x="5277164" y="2936122"/>
            <a:chExt cx="1296000" cy="226110"/>
          </a:xfrm>
        </p:grpSpPr>
        <p:sp>
          <p:nvSpPr>
            <p:cNvPr id="44" name="Rounded Rectangle 43">
              <a:extLst>
                <a:ext uri="{FF2B5EF4-FFF2-40B4-BE49-F238E27FC236}">
                  <a16:creationId xmlns:a16="http://schemas.microsoft.com/office/drawing/2014/main" id="{F9459947-E709-8548-A2B1-02B03E53FCAC}"/>
                </a:ext>
              </a:extLst>
            </p:cNvPr>
            <p:cNvSpPr/>
            <p:nvPr/>
          </p:nvSpPr>
          <p:spPr>
            <a:xfrm>
              <a:off x="5277164" y="2952744"/>
              <a:ext cx="1296000" cy="162000"/>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7" name="Rectangle 200">
              <a:extLst>
                <a:ext uri="{FF2B5EF4-FFF2-40B4-BE49-F238E27FC236}">
                  <a16:creationId xmlns:a16="http://schemas.microsoft.com/office/drawing/2014/main" id="{82C35118-B317-8A4C-8AE1-873249A42C06}"/>
                </a:ext>
              </a:extLst>
            </p:cNvPr>
            <p:cNvSpPr>
              <a:spLocks noChangeArrowheads="1"/>
            </p:cNvSpPr>
            <p:nvPr/>
          </p:nvSpPr>
          <p:spPr bwMode="auto">
            <a:xfrm>
              <a:off x="5389643" y="2936122"/>
              <a:ext cx="1022052" cy="22611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TROP2</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10" name="Group 9">
            <a:extLst>
              <a:ext uri="{FF2B5EF4-FFF2-40B4-BE49-F238E27FC236}">
                <a16:creationId xmlns:a16="http://schemas.microsoft.com/office/drawing/2014/main" id="{990E270B-8C70-4A4A-8A10-6FBE1D4F88F3}"/>
              </a:ext>
            </a:extLst>
          </p:cNvPr>
          <p:cNvGrpSpPr/>
          <p:nvPr/>
        </p:nvGrpSpPr>
        <p:grpSpPr>
          <a:xfrm>
            <a:off x="7036219" y="4162620"/>
            <a:ext cx="1728000" cy="301480"/>
            <a:chOff x="5277164" y="3121965"/>
            <a:chExt cx="1296000" cy="226110"/>
          </a:xfrm>
        </p:grpSpPr>
        <p:sp>
          <p:nvSpPr>
            <p:cNvPr id="45" name="Rounded Rectangle 44">
              <a:extLst>
                <a:ext uri="{FF2B5EF4-FFF2-40B4-BE49-F238E27FC236}">
                  <a16:creationId xmlns:a16="http://schemas.microsoft.com/office/drawing/2014/main" id="{FEBD149E-0A01-184D-8953-B28ADF75F4AE}"/>
                </a:ext>
              </a:extLst>
            </p:cNvPr>
            <p:cNvSpPr/>
            <p:nvPr/>
          </p:nvSpPr>
          <p:spPr>
            <a:xfrm>
              <a:off x="5277164" y="3137396"/>
              <a:ext cx="1296000" cy="162000"/>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8" name="Rectangle 200">
              <a:extLst>
                <a:ext uri="{FF2B5EF4-FFF2-40B4-BE49-F238E27FC236}">
                  <a16:creationId xmlns:a16="http://schemas.microsoft.com/office/drawing/2014/main" id="{892A6272-5D96-9D4E-98E7-5C40C027A3A9}"/>
                </a:ext>
              </a:extLst>
            </p:cNvPr>
            <p:cNvSpPr>
              <a:spLocks noChangeArrowheads="1"/>
            </p:cNvSpPr>
            <p:nvPr/>
          </p:nvSpPr>
          <p:spPr bwMode="auto">
            <a:xfrm>
              <a:off x="5389643" y="3121965"/>
              <a:ext cx="1022052" cy="22611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HER2</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11" name="Group 10">
            <a:extLst>
              <a:ext uri="{FF2B5EF4-FFF2-40B4-BE49-F238E27FC236}">
                <a16:creationId xmlns:a16="http://schemas.microsoft.com/office/drawing/2014/main" id="{B304CB40-8A5D-F44D-AC05-5C8FDA85C27D}"/>
              </a:ext>
            </a:extLst>
          </p:cNvPr>
          <p:cNvGrpSpPr/>
          <p:nvPr/>
        </p:nvGrpSpPr>
        <p:grpSpPr>
          <a:xfrm>
            <a:off x="7036219" y="4398281"/>
            <a:ext cx="1728000" cy="301480"/>
            <a:chOff x="5277164" y="3298711"/>
            <a:chExt cx="1296000" cy="226110"/>
          </a:xfrm>
        </p:grpSpPr>
        <p:sp>
          <p:nvSpPr>
            <p:cNvPr id="46" name="Rounded Rectangle 45">
              <a:extLst>
                <a:ext uri="{FF2B5EF4-FFF2-40B4-BE49-F238E27FC236}">
                  <a16:creationId xmlns:a16="http://schemas.microsoft.com/office/drawing/2014/main" id="{CC72D373-0266-684E-9751-FBDEBBE5BB14}"/>
                </a:ext>
              </a:extLst>
            </p:cNvPr>
            <p:cNvSpPr/>
            <p:nvPr/>
          </p:nvSpPr>
          <p:spPr>
            <a:xfrm>
              <a:off x="5277164" y="3321921"/>
              <a:ext cx="1296000" cy="162000"/>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9" name="Rectangle 200">
              <a:extLst>
                <a:ext uri="{FF2B5EF4-FFF2-40B4-BE49-F238E27FC236}">
                  <a16:creationId xmlns:a16="http://schemas.microsoft.com/office/drawing/2014/main" id="{025C053B-465F-4E4B-AEC3-AC44F165709F}"/>
                </a:ext>
              </a:extLst>
            </p:cNvPr>
            <p:cNvSpPr>
              <a:spLocks noChangeArrowheads="1"/>
            </p:cNvSpPr>
            <p:nvPr/>
          </p:nvSpPr>
          <p:spPr bwMode="auto">
            <a:xfrm>
              <a:off x="5389643" y="3298711"/>
              <a:ext cx="1022052" cy="22611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HER3</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51" name="Group 50">
            <a:extLst>
              <a:ext uri="{FF2B5EF4-FFF2-40B4-BE49-F238E27FC236}">
                <a16:creationId xmlns:a16="http://schemas.microsoft.com/office/drawing/2014/main" id="{1833A01C-761A-1241-8C36-7D604A91652F}"/>
              </a:ext>
            </a:extLst>
          </p:cNvPr>
          <p:cNvGrpSpPr/>
          <p:nvPr/>
        </p:nvGrpSpPr>
        <p:grpSpPr>
          <a:xfrm>
            <a:off x="7036219" y="4628156"/>
            <a:ext cx="1728000" cy="301480"/>
            <a:chOff x="5277164" y="3471117"/>
            <a:chExt cx="1296000" cy="226110"/>
          </a:xfrm>
        </p:grpSpPr>
        <p:sp>
          <p:nvSpPr>
            <p:cNvPr id="47" name="Rounded Rectangle 46">
              <a:extLst>
                <a:ext uri="{FF2B5EF4-FFF2-40B4-BE49-F238E27FC236}">
                  <a16:creationId xmlns:a16="http://schemas.microsoft.com/office/drawing/2014/main" id="{8D5D9E45-0E7F-634C-B4E2-3E65DB1E6273}"/>
                </a:ext>
              </a:extLst>
            </p:cNvPr>
            <p:cNvSpPr/>
            <p:nvPr/>
          </p:nvSpPr>
          <p:spPr>
            <a:xfrm>
              <a:off x="5277164" y="3505456"/>
              <a:ext cx="1296000" cy="162000"/>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0" name="Rectangle 200">
              <a:extLst>
                <a:ext uri="{FF2B5EF4-FFF2-40B4-BE49-F238E27FC236}">
                  <a16:creationId xmlns:a16="http://schemas.microsoft.com/office/drawing/2014/main" id="{73B2BFE2-47BE-294D-A94E-44ABA7C2A25F}"/>
                </a:ext>
              </a:extLst>
            </p:cNvPr>
            <p:cNvSpPr>
              <a:spLocks noChangeArrowheads="1"/>
            </p:cNvSpPr>
            <p:nvPr/>
          </p:nvSpPr>
          <p:spPr bwMode="auto">
            <a:xfrm>
              <a:off x="5389643" y="3471117"/>
              <a:ext cx="1022052" cy="22611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LIV1</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grpSp>
        <p:nvGrpSpPr>
          <p:cNvPr id="52" name="Group 51">
            <a:extLst>
              <a:ext uri="{FF2B5EF4-FFF2-40B4-BE49-F238E27FC236}">
                <a16:creationId xmlns:a16="http://schemas.microsoft.com/office/drawing/2014/main" id="{89A81795-3140-3B49-B8CE-03ADF62FA8A1}"/>
              </a:ext>
            </a:extLst>
          </p:cNvPr>
          <p:cNvGrpSpPr/>
          <p:nvPr/>
        </p:nvGrpSpPr>
        <p:grpSpPr>
          <a:xfrm>
            <a:off x="7036219" y="4999625"/>
            <a:ext cx="1728000" cy="506220"/>
            <a:chOff x="5277164" y="3749718"/>
            <a:chExt cx="1296000" cy="379665"/>
          </a:xfrm>
        </p:grpSpPr>
        <p:sp>
          <p:nvSpPr>
            <p:cNvPr id="48" name="Rounded Rectangle 47">
              <a:extLst>
                <a:ext uri="{FF2B5EF4-FFF2-40B4-BE49-F238E27FC236}">
                  <a16:creationId xmlns:a16="http://schemas.microsoft.com/office/drawing/2014/main" id="{7D3727BC-DF4C-3A4A-ACA8-93528B5B567C}"/>
                </a:ext>
              </a:extLst>
            </p:cNvPr>
            <p:cNvSpPr/>
            <p:nvPr/>
          </p:nvSpPr>
          <p:spPr>
            <a:xfrm>
              <a:off x="5277164" y="3749718"/>
              <a:ext cx="1296000" cy="379665"/>
            </a:xfrm>
            <a:prstGeom prst="roundRect">
              <a:avLst/>
            </a:prstGeom>
            <a:solidFill>
              <a:schemeClr val="bg1">
                <a:lumMod val="85000"/>
              </a:schemeClr>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1" name="Rectangle 200">
              <a:extLst>
                <a:ext uri="{FF2B5EF4-FFF2-40B4-BE49-F238E27FC236}">
                  <a16:creationId xmlns:a16="http://schemas.microsoft.com/office/drawing/2014/main" id="{9D934493-2E4C-0146-B191-B6CC20B0B5B2}"/>
                </a:ext>
              </a:extLst>
            </p:cNvPr>
            <p:cNvSpPr>
              <a:spLocks noChangeArrowheads="1"/>
            </p:cNvSpPr>
            <p:nvPr/>
          </p:nvSpPr>
          <p:spPr bwMode="auto">
            <a:xfrm>
              <a:off x="5437490" y="3853586"/>
              <a:ext cx="926358" cy="214461"/>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a:t>
              </a:r>
              <a:endParaRPr kumimoji="0" lang="en-US" sz="37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Arial" charset="0"/>
              </a:endParaRPr>
            </a:p>
          </p:txBody>
        </p:sp>
      </p:grpSp>
      <p:sp>
        <p:nvSpPr>
          <p:cNvPr id="4" name="Rounded Rectangle 3">
            <a:extLst>
              <a:ext uri="{FF2B5EF4-FFF2-40B4-BE49-F238E27FC236}">
                <a16:creationId xmlns:a16="http://schemas.microsoft.com/office/drawing/2014/main" id="{DFABC37E-E130-B241-9560-6464DA14CAB9}"/>
              </a:ext>
            </a:extLst>
          </p:cNvPr>
          <p:cNvSpPr/>
          <p:nvPr/>
        </p:nvSpPr>
        <p:spPr>
          <a:xfrm>
            <a:off x="8494293" y="2574065"/>
            <a:ext cx="465021" cy="3312000"/>
          </a:xfrm>
          <a:prstGeom prst="roundRect">
            <a:avLst/>
          </a:prstGeom>
          <a:solidFill>
            <a:schemeClr val="accent6">
              <a:lumMod val="40000"/>
              <a:lumOff val="60000"/>
            </a:schemeClr>
          </a:solidFill>
        </p:spPr>
        <p:txBody>
          <a:bodyPr vert="vert270" wrap="square" rtlCol="0" anchor="ctr">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Subgroups overlapping</a:t>
            </a:r>
          </a:p>
        </p:txBody>
      </p:sp>
      <p:sp>
        <p:nvSpPr>
          <p:cNvPr id="50" name="Rounded Rectangle 49">
            <a:extLst>
              <a:ext uri="{FF2B5EF4-FFF2-40B4-BE49-F238E27FC236}">
                <a16:creationId xmlns:a16="http://schemas.microsoft.com/office/drawing/2014/main" id="{04C55B26-F30D-D845-AC34-A0EAD2A83E19}"/>
              </a:ext>
            </a:extLst>
          </p:cNvPr>
          <p:cNvSpPr/>
          <p:nvPr/>
        </p:nvSpPr>
        <p:spPr>
          <a:xfrm>
            <a:off x="5209635" y="2390501"/>
            <a:ext cx="1697468" cy="1380166"/>
          </a:xfrm>
          <a:prstGeom prst="roundRect">
            <a:avLst/>
          </a:prstGeom>
          <a:noFill/>
        </p:spPr>
        <p:txBody>
          <a:bodyPr vert="horz" wrap="square" rtlCol="0" anchor="ctr">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GE-Subtypes and </a:t>
            </a:r>
          </a:p>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Therapeutic Subgroups not aligned </a:t>
            </a:r>
          </a:p>
        </p:txBody>
      </p:sp>
      <p:sp>
        <p:nvSpPr>
          <p:cNvPr id="55" name="Rounded Rectangle 54">
            <a:extLst>
              <a:ext uri="{FF2B5EF4-FFF2-40B4-BE49-F238E27FC236}">
                <a16:creationId xmlns:a16="http://schemas.microsoft.com/office/drawing/2014/main" id="{897F7E46-5FFB-6D4C-AD5D-599C2787977D}"/>
              </a:ext>
            </a:extLst>
          </p:cNvPr>
          <p:cNvSpPr/>
          <p:nvPr/>
        </p:nvSpPr>
        <p:spPr>
          <a:xfrm>
            <a:off x="5723976" y="4006336"/>
            <a:ext cx="1510729" cy="869671"/>
          </a:xfrm>
          <a:prstGeom prst="roundRect">
            <a:avLst/>
          </a:prstGeom>
          <a:noFill/>
        </p:spPr>
        <p:txBody>
          <a:bodyPr vert="horz" wrap="square" rtlCol="0" anchor="ctr">
            <a:spAutoFit/>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ADC targets don’t need to be oncogenic drivers</a:t>
            </a:r>
          </a:p>
        </p:txBody>
      </p:sp>
      <p:sp>
        <p:nvSpPr>
          <p:cNvPr id="5" name="TextBox 4">
            <a:extLst>
              <a:ext uri="{FF2B5EF4-FFF2-40B4-BE49-F238E27FC236}">
                <a16:creationId xmlns:a16="http://schemas.microsoft.com/office/drawing/2014/main" id="{FA23C5C3-7CDC-4647-B4EC-3BF7130A13ED}"/>
              </a:ext>
            </a:extLst>
          </p:cNvPr>
          <p:cNvSpPr txBox="1"/>
          <p:nvPr/>
        </p:nvSpPr>
        <p:spPr>
          <a:xfrm>
            <a:off x="8137451" y="652132"/>
            <a:ext cx="184731" cy="461665"/>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Arial Narrow"/>
            </a:endParaRPr>
          </a:p>
        </p:txBody>
      </p:sp>
      <p:sp>
        <p:nvSpPr>
          <p:cNvPr id="54" name="Text Box 3">
            <a:extLst>
              <a:ext uri="{FF2B5EF4-FFF2-40B4-BE49-F238E27FC236}">
                <a16:creationId xmlns:a16="http://schemas.microsoft.com/office/drawing/2014/main" id="{BFEEA2CB-522D-1B49-9001-75E0784C5223}"/>
              </a:ext>
            </a:extLst>
          </p:cNvPr>
          <p:cNvSpPr txBox="1">
            <a:spLocks noChangeArrowheads="1"/>
          </p:cNvSpPr>
          <p:nvPr/>
        </p:nvSpPr>
        <p:spPr bwMode="auto">
          <a:xfrm>
            <a:off x="6351126" y="6550310"/>
            <a:ext cx="5732463" cy="297454"/>
          </a:xfrm>
          <a:prstGeom prst="rect">
            <a:avLst/>
          </a:prstGeom>
          <a:noFill/>
          <a:ln w="9525">
            <a:noFill/>
            <a:miter lim="800000"/>
            <a:headEnd/>
            <a:tailEnd/>
          </a:ln>
        </p:spPr>
        <p:txBody>
          <a:bodyPr>
            <a:spAutoFit/>
          </a:bodyPr>
          <a:lstStyle/>
          <a:p>
            <a:pPr marL="0" marR="0" lvl="0" indent="0" algn="r" defTabSz="609585" rtl="0" eaLnBrk="0" fontAlgn="base" latinLnBrk="0" hangingPunct="0">
              <a:lnSpc>
                <a:spcPct val="100000"/>
              </a:lnSpc>
              <a:spcBef>
                <a:spcPct val="50000"/>
              </a:spcBef>
              <a:spcAft>
                <a:spcPct val="0"/>
              </a:spcAft>
              <a:buClrTx/>
              <a:buSzTx/>
              <a:buFontTx/>
              <a:buNone/>
              <a:tabLst/>
              <a:defRPr/>
            </a:pPr>
            <a:r>
              <a:rPr kumimoji="0" lang="en-US" sz="1333"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Arial" charset="0"/>
              </a:rPr>
              <a:t>Schmid P, Personal Communication </a:t>
            </a:r>
          </a:p>
        </p:txBody>
      </p:sp>
    </p:spTree>
    <p:extLst>
      <p:ext uri="{BB962C8B-B14F-4D97-AF65-F5344CB8AC3E}">
        <p14:creationId xmlns:p14="http://schemas.microsoft.com/office/powerpoint/2010/main" val="3299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52"/>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5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16" grpId="0" animBg="1"/>
      <p:bldP spid="2" grpId="0" animBg="1"/>
      <p:bldP spid="25" grpId="0" animBg="1"/>
      <p:bldP spid="28" grpId="0"/>
      <p:bldP spid="29" grpId="0" animBg="1"/>
      <p:bldP spid="30" grpId="0"/>
      <p:bldP spid="35" grpId="0" animBg="1"/>
      <p:bldP spid="36" grpId="0" animBg="1"/>
      <p:bldP spid="4" grpId="0" animBg="1"/>
      <p:bldP spid="50" grpId="0"/>
      <p:bldP spid="5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 Box 4"/>
          <p:cNvSpPr txBox="1">
            <a:spLocks noChangeArrowheads="1"/>
          </p:cNvSpPr>
          <p:nvPr/>
        </p:nvSpPr>
        <p:spPr bwMode="auto">
          <a:xfrm>
            <a:off x="-1" y="6540936"/>
            <a:ext cx="5869756" cy="276999"/>
          </a:xfrm>
          <a:prstGeom prst="rect">
            <a:avLst/>
          </a:prstGeom>
          <a:noFill/>
          <a:ln w="9525">
            <a:noFill/>
            <a:miter lim="800000"/>
            <a:headEnd/>
            <a:tailEnd/>
          </a:ln>
          <a:effectLst/>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lumMod val="50000"/>
                    <a:lumOff val="50000"/>
                  </a:prstClr>
                </a:solidFill>
                <a:effectLst/>
                <a:uLnTx/>
                <a:uFillTx/>
                <a:latin typeface="Calibri" panose="020F0502020204030204" pitchFamily="34" charset="0"/>
                <a:ea typeface="MS PGothic" panose="020B0600070205080204" pitchFamily="34" charset="-128"/>
                <a:cs typeface="Calibri" panose="020F0502020204030204" pitchFamily="34" charset="0"/>
              </a:rPr>
              <a:t>Robson M, et al. NEJM 2017, Litton J, et al. NEJM 2018, Tutt A, et al Nature Med 2018</a:t>
            </a:r>
          </a:p>
        </p:txBody>
      </p:sp>
      <p:sp>
        <p:nvSpPr>
          <p:cNvPr id="215" name="Title 3"/>
          <p:cNvSpPr txBox="1">
            <a:spLocks/>
          </p:cNvSpPr>
          <p:nvPr/>
        </p:nvSpPr>
        <p:spPr>
          <a:xfrm>
            <a:off x="1585664" y="138613"/>
            <a:ext cx="8686800" cy="77010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70"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Targeting PARP in breast cancer</a:t>
            </a:r>
          </a:p>
        </p:txBody>
      </p:sp>
      <p:grpSp>
        <p:nvGrpSpPr>
          <p:cNvPr id="2" name="Group 1"/>
          <p:cNvGrpSpPr/>
          <p:nvPr/>
        </p:nvGrpSpPr>
        <p:grpSpPr>
          <a:xfrm>
            <a:off x="790900" y="2090058"/>
            <a:ext cx="5477579" cy="3219701"/>
            <a:chOff x="5183418" y="827932"/>
            <a:chExt cx="3760066" cy="2099774"/>
          </a:xfrm>
        </p:grpSpPr>
        <p:grpSp>
          <p:nvGrpSpPr>
            <p:cNvPr id="4" name="Group 3"/>
            <p:cNvGrpSpPr/>
            <p:nvPr/>
          </p:nvGrpSpPr>
          <p:grpSpPr>
            <a:xfrm>
              <a:off x="5183418" y="845703"/>
              <a:ext cx="3760066" cy="2082003"/>
              <a:chOff x="4269538" y="2019083"/>
              <a:chExt cx="4333776" cy="2467776"/>
            </a:xfrm>
          </p:grpSpPr>
          <p:cxnSp>
            <p:nvCxnSpPr>
              <p:cNvPr id="19" name="Straight Connector 18"/>
              <p:cNvCxnSpPr/>
              <p:nvPr/>
            </p:nvCxnSpPr>
            <p:spPr>
              <a:xfrm>
                <a:off x="8454080"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193787"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933498"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673209"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412920"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152631"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892342"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632053"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371764"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6111475"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851185"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590896"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330607"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070318" y="4080088"/>
                <a:ext cx="0" cy="419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4810028" y="4080088"/>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4701654" y="4073559"/>
                <a:ext cx="218396"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a:t>
                </a:r>
              </a:p>
            </p:txBody>
          </p:sp>
          <p:sp>
            <p:nvSpPr>
              <p:cNvPr id="61" name="TextBox 60"/>
              <p:cNvSpPr txBox="1"/>
              <p:nvPr/>
            </p:nvSpPr>
            <p:spPr>
              <a:xfrm>
                <a:off x="4958219" y="4073559"/>
                <a:ext cx="218396"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a:t>
                </a:r>
              </a:p>
            </p:txBody>
          </p:sp>
          <p:sp>
            <p:nvSpPr>
              <p:cNvPr id="63" name="TextBox 62"/>
              <p:cNvSpPr txBox="1"/>
              <p:nvPr/>
            </p:nvSpPr>
            <p:spPr>
              <a:xfrm>
                <a:off x="5221929" y="4073559"/>
                <a:ext cx="218396"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4</a:t>
                </a:r>
              </a:p>
            </p:txBody>
          </p:sp>
          <p:sp>
            <p:nvSpPr>
              <p:cNvPr id="65" name="TextBox 64"/>
              <p:cNvSpPr txBox="1"/>
              <p:nvPr/>
            </p:nvSpPr>
            <p:spPr>
              <a:xfrm>
                <a:off x="5482067" y="4073559"/>
                <a:ext cx="218396"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6</a:t>
                </a:r>
              </a:p>
            </p:txBody>
          </p:sp>
          <p:sp>
            <p:nvSpPr>
              <p:cNvPr id="67" name="TextBox 66"/>
              <p:cNvSpPr txBox="1"/>
              <p:nvPr/>
            </p:nvSpPr>
            <p:spPr>
              <a:xfrm>
                <a:off x="5749348" y="4073559"/>
                <a:ext cx="218396"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8</a:t>
                </a:r>
              </a:p>
            </p:txBody>
          </p:sp>
          <p:sp>
            <p:nvSpPr>
              <p:cNvPr id="69" name="TextBox 68"/>
              <p:cNvSpPr txBox="1"/>
              <p:nvPr/>
            </p:nvSpPr>
            <p:spPr>
              <a:xfrm>
                <a:off x="5962333"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a:t>
                </a:r>
              </a:p>
            </p:txBody>
          </p:sp>
          <p:sp>
            <p:nvSpPr>
              <p:cNvPr id="71" name="TextBox 70"/>
              <p:cNvSpPr txBox="1"/>
              <p:nvPr/>
            </p:nvSpPr>
            <p:spPr>
              <a:xfrm>
                <a:off x="6225458"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12</a:t>
                </a:r>
              </a:p>
            </p:txBody>
          </p:sp>
          <p:sp>
            <p:nvSpPr>
              <p:cNvPr id="73" name="TextBox 72"/>
              <p:cNvSpPr txBox="1"/>
              <p:nvPr/>
            </p:nvSpPr>
            <p:spPr>
              <a:xfrm>
                <a:off x="6488586"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14</a:t>
                </a:r>
              </a:p>
            </p:txBody>
          </p:sp>
          <p:sp>
            <p:nvSpPr>
              <p:cNvPr id="75" name="TextBox 74"/>
              <p:cNvSpPr txBox="1"/>
              <p:nvPr/>
            </p:nvSpPr>
            <p:spPr>
              <a:xfrm>
                <a:off x="6744569"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16</a:t>
                </a:r>
              </a:p>
            </p:txBody>
          </p:sp>
          <p:sp>
            <p:nvSpPr>
              <p:cNvPr id="77" name="TextBox 76"/>
              <p:cNvSpPr txBox="1"/>
              <p:nvPr/>
            </p:nvSpPr>
            <p:spPr>
              <a:xfrm>
                <a:off x="7011269"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18</a:t>
                </a:r>
              </a:p>
            </p:txBody>
          </p:sp>
          <p:sp>
            <p:nvSpPr>
              <p:cNvPr id="79" name="TextBox 78"/>
              <p:cNvSpPr txBox="1"/>
              <p:nvPr/>
            </p:nvSpPr>
            <p:spPr>
              <a:xfrm>
                <a:off x="7267253"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20</a:t>
                </a:r>
              </a:p>
            </p:txBody>
          </p:sp>
          <p:sp>
            <p:nvSpPr>
              <p:cNvPr id="81" name="TextBox 80"/>
              <p:cNvSpPr txBox="1"/>
              <p:nvPr/>
            </p:nvSpPr>
            <p:spPr>
              <a:xfrm>
                <a:off x="7526808"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22</a:t>
                </a:r>
              </a:p>
            </p:txBody>
          </p:sp>
          <p:sp>
            <p:nvSpPr>
              <p:cNvPr id="83" name="TextBox 82"/>
              <p:cNvSpPr txBox="1"/>
              <p:nvPr/>
            </p:nvSpPr>
            <p:spPr>
              <a:xfrm>
                <a:off x="7786366"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24</a:t>
                </a:r>
              </a:p>
            </p:txBody>
          </p:sp>
          <p:sp>
            <p:nvSpPr>
              <p:cNvPr id="85" name="TextBox 84"/>
              <p:cNvSpPr txBox="1"/>
              <p:nvPr/>
            </p:nvSpPr>
            <p:spPr>
              <a:xfrm>
                <a:off x="8049493"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26</a:t>
                </a:r>
              </a:p>
            </p:txBody>
          </p:sp>
          <p:sp>
            <p:nvSpPr>
              <p:cNvPr id="88" name="TextBox 87"/>
              <p:cNvSpPr txBox="1"/>
              <p:nvPr/>
            </p:nvSpPr>
            <p:spPr>
              <a:xfrm>
                <a:off x="8312626" y="4073559"/>
                <a:ext cx="290688" cy="237913"/>
              </a:xfrm>
              <a:prstGeom prst="rect">
                <a:avLst/>
              </a:prstGeom>
              <a:noFill/>
            </p:spPr>
            <p:txBody>
              <a:bodyPr wrap="non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28</a:t>
                </a:r>
              </a:p>
            </p:txBody>
          </p:sp>
          <p:grpSp>
            <p:nvGrpSpPr>
              <p:cNvPr id="170" name="Group 169"/>
              <p:cNvGrpSpPr/>
              <p:nvPr/>
            </p:nvGrpSpPr>
            <p:grpSpPr>
              <a:xfrm>
                <a:off x="4839781" y="2125405"/>
                <a:ext cx="3625066" cy="1833469"/>
                <a:chOff x="1984375" y="411163"/>
                <a:chExt cx="4713561" cy="2418804"/>
              </a:xfrm>
              <a:solidFill>
                <a:srgbClr val="A53A3F"/>
              </a:solidFill>
            </p:grpSpPr>
            <p:sp>
              <p:nvSpPr>
                <p:cNvPr id="139" name="Freeform 5"/>
                <p:cNvSpPr>
                  <a:spLocks/>
                </p:cNvSpPr>
                <p:nvPr/>
              </p:nvSpPr>
              <p:spPr bwMode="auto">
                <a:xfrm>
                  <a:off x="1984375" y="411163"/>
                  <a:ext cx="4683125" cy="2387600"/>
                </a:xfrm>
                <a:custGeom>
                  <a:avLst/>
                  <a:gdLst>
                    <a:gd name="T0" fmla="*/ 66 w 2950"/>
                    <a:gd name="T1" fmla="*/ 16 h 1504"/>
                    <a:gd name="T2" fmla="*/ 107 w 2950"/>
                    <a:gd name="T3" fmla="*/ 31 h 1504"/>
                    <a:gd name="T4" fmla="*/ 116 w 2950"/>
                    <a:gd name="T5" fmla="*/ 61 h 1504"/>
                    <a:gd name="T6" fmla="*/ 123 w 2950"/>
                    <a:gd name="T7" fmla="*/ 83 h 1504"/>
                    <a:gd name="T8" fmla="*/ 144 w 2950"/>
                    <a:gd name="T9" fmla="*/ 180 h 1504"/>
                    <a:gd name="T10" fmla="*/ 163 w 2950"/>
                    <a:gd name="T11" fmla="*/ 185 h 1504"/>
                    <a:gd name="T12" fmla="*/ 246 w 2950"/>
                    <a:gd name="T13" fmla="*/ 201 h 1504"/>
                    <a:gd name="T14" fmla="*/ 255 w 2950"/>
                    <a:gd name="T15" fmla="*/ 213 h 1504"/>
                    <a:gd name="T16" fmla="*/ 260 w 2950"/>
                    <a:gd name="T17" fmla="*/ 225 h 1504"/>
                    <a:gd name="T18" fmla="*/ 274 w 2950"/>
                    <a:gd name="T19" fmla="*/ 272 h 1504"/>
                    <a:gd name="T20" fmla="*/ 291 w 2950"/>
                    <a:gd name="T21" fmla="*/ 320 h 1504"/>
                    <a:gd name="T22" fmla="*/ 305 w 2950"/>
                    <a:gd name="T23" fmla="*/ 336 h 1504"/>
                    <a:gd name="T24" fmla="*/ 366 w 2950"/>
                    <a:gd name="T25" fmla="*/ 353 h 1504"/>
                    <a:gd name="T26" fmla="*/ 406 w 2950"/>
                    <a:gd name="T27" fmla="*/ 362 h 1504"/>
                    <a:gd name="T28" fmla="*/ 413 w 2950"/>
                    <a:gd name="T29" fmla="*/ 388 h 1504"/>
                    <a:gd name="T30" fmla="*/ 420 w 2950"/>
                    <a:gd name="T31" fmla="*/ 414 h 1504"/>
                    <a:gd name="T32" fmla="*/ 430 w 2950"/>
                    <a:gd name="T33" fmla="*/ 526 h 1504"/>
                    <a:gd name="T34" fmla="*/ 437 w 2950"/>
                    <a:gd name="T35" fmla="*/ 542 h 1504"/>
                    <a:gd name="T36" fmla="*/ 442 w 2950"/>
                    <a:gd name="T37" fmla="*/ 552 h 1504"/>
                    <a:gd name="T38" fmla="*/ 545 w 2950"/>
                    <a:gd name="T39" fmla="*/ 566 h 1504"/>
                    <a:gd name="T40" fmla="*/ 555 w 2950"/>
                    <a:gd name="T41" fmla="*/ 583 h 1504"/>
                    <a:gd name="T42" fmla="*/ 567 w 2950"/>
                    <a:gd name="T43" fmla="*/ 618 h 1504"/>
                    <a:gd name="T44" fmla="*/ 578 w 2950"/>
                    <a:gd name="T45" fmla="*/ 673 h 1504"/>
                    <a:gd name="T46" fmla="*/ 586 w 2950"/>
                    <a:gd name="T47" fmla="*/ 696 h 1504"/>
                    <a:gd name="T48" fmla="*/ 602 w 2950"/>
                    <a:gd name="T49" fmla="*/ 720 h 1504"/>
                    <a:gd name="T50" fmla="*/ 647 w 2950"/>
                    <a:gd name="T51" fmla="*/ 734 h 1504"/>
                    <a:gd name="T52" fmla="*/ 685 w 2950"/>
                    <a:gd name="T53" fmla="*/ 756 h 1504"/>
                    <a:gd name="T54" fmla="*/ 715 w 2950"/>
                    <a:gd name="T55" fmla="*/ 772 h 1504"/>
                    <a:gd name="T56" fmla="*/ 765 w 2950"/>
                    <a:gd name="T57" fmla="*/ 798 h 1504"/>
                    <a:gd name="T58" fmla="*/ 807 w 2950"/>
                    <a:gd name="T59" fmla="*/ 815 h 1504"/>
                    <a:gd name="T60" fmla="*/ 843 w 2950"/>
                    <a:gd name="T61" fmla="*/ 829 h 1504"/>
                    <a:gd name="T62" fmla="*/ 852 w 2950"/>
                    <a:gd name="T63" fmla="*/ 843 h 1504"/>
                    <a:gd name="T64" fmla="*/ 864 w 2950"/>
                    <a:gd name="T65" fmla="*/ 888 h 1504"/>
                    <a:gd name="T66" fmla="*/ 873 w 2950"/>
                    <a:gd name="T67" fmla="*/ 940 h 1504"/>
                    <a:gd name="T68" fmla="*/ 888 w 2950"/>
                    <a:gd name="T69" fmla="*/ 973 h 1504"/>
                    <a:gd name="T70" fmla="*/ 937 w 2950"/>
                    <a:gd name="T71" fmla="*/ 1000 h 1504"/>
                    <a:gd name="T72" fmla="*/ 1031 w 2950"/>
                    <a:gd name="T73" fmla="*/ 1016 h 1504"/>
                    <a:gd name="T74" fmla="*/ 1093 w 2950"/>
                    <a:gd name="T75" fmla="*/ 1028 h 1504"/>
                    <a:gd name="T76" fmla="*/ 1135 w 2950"/>
                    <a:gd name="T77" fmla="*/ 1047 h 1504"/>
                    <a:gd name="T78" fmla="*/ 1147 w 2950"/>
                    <a:gd name="T79" fmla="*/ 1066 h 1504"/>
                    <a:gd name="T80" fmla="*/ 1154 w 2950"/>
                    <a:gd name="T81" fmla="*/ 1087 h 1504"/>
                    <a:gd name="T82" fmla="*/ 1161 w 2950"/>
                    <a:gd name="T83" fmla="*/ 1113 h 1504"/>
                    <a:gd name="T84" fmla="*/ 1173 w 2950"/>
                    <a:gd name="T85" fmla="*/ 1125 h 1504"/>
                    <a:gd name="T86" fmla="*/ 1185 w 2950"/>
                    <a:gd name="T87" fmla="*/ 1146 h 1504"/>
                    <a:gd name="T88" fmla="*/ 1300 w 2950"/>
                    <a:gd name="T89" fmla="*/ 1172 h 1504"/>
                    <a:gd name="T90" fmla="*/ 1319 w 2950"/>
                    <a:gd name="T91" fmla="*/ 1191 h 1504"/>
                    <a:gd name="T92" fmla="*/ 1442 w 2950"/>
                    <a:gd name="T93" fmla="*/ 1203 h 1504"/>
                    <a:gd name="T94" fmla="*/ 1456 w 2950"/>
                    <a:gd name="T95" fmla="*/ 1232 h 1504"/>
                    <a:gd name="T96" fmla="*/ 1477 w 2950"/>
                    <a:gd name="T97" fmla="*/ 1262 h 1504"/>
                    <a:gd name="T98" fmla="*/ 1725 w 2950"/>
                    <a:gd name="T99" fmla="*/ 1281 h 1504"/>
                    <a:gd name="T100" fmla="*/ 1754 w 2950"/>
                    <a:gd name="T101" fmla="*/ 1298 h 1504"/>
                    <a:gd name="T102" fmla="*/ 1779 w 2950"/>
                    <a:gd name="T103" fmla="*/ 1341 h 1504"/>
                    <a:gd name="T104" fmla="*/ 2030 w 2950"/>
                    <a:gd name="T105" fmla="*/ 1367 h 1504"/>
                    <a:gd name="T106" fmla="*/ 2202 w 2950"/>
                    <a:gd name="T107" fmla="*/ 1416 h 1504"/>
                    <a:gd name="T108" fmla="*/ 2950 w 2950"/>
                    <a:gd name="T109" fmla="*/ 1504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950" h="1504">
                      <a:moveTo>
                        <a:pt x="0" y="0"/>
                      </a:moveTo>
                      <a:lnTo>
                        <a:pt x="31" y="0"/>
                      </a:lnTo>
                      <a:lnTo>
                        <a:pt x="31" y="16"/>
                      </a:lnTo>
                      <a:lnTo>
                        <a:pt x="66" y="16"/>
                      </a:lnTo>
                      <a:lnTo>
                        <a:pt x="66" y="24"/>
                      </a:lnTo>
                      <a:lnTo>
                        <a:pt x="97" y="24"/>
                      </a:lnTo>
                      <a:lnTo>
                        <a:pt x="97" y="31"/>
                      </a:lnTo>
                      <a:lnTo>
                        <a:pt x="107" y="31"/>
                      </a:lnTo>
                      <a:lnTo>
                        <a:pt x="107" y="45"/>
                      </a:lnTo>
                      <a:lnTo>
                        <a:pt x="114" y="45"/>
                      </a:lnTo>
                      <a:lnTo>
                        <a:pt x="114" y="61"/>
                      </a:lnTo>
                      <a:lnTo>
                        <a:pt x="116" y="61"/>
                      </a:lnTo>
                      <a:lnTo>
                        <a:pt x="116" y="66"/>
                      </a:lnTo>
                      <a:lnTo>
                        <a:pt x="121" y="66"/>
                      </a:lnTo>
                      <a:lnTo>
                        <a:pt x="121" y="83"/>
                      </a:lnTo>
                      <a:lnTo>
                        <a:pt x="123" y="83"/>
                      </a:lnTo>
                      <a:lnTo>
                        <a:pt x="123" y="121"/>
                      </a:lnTo>
                      <a:lnTo>
                        <a:pt x="130" y="121"/>
                      </a:lnTo>
                      <a:lnTo>
                        <a:pt x="130" y="180"/>
                      </a:lnTo>
                      <a:lnTo>
                        <a:pt x="144" y="180"/>
                      </a:lnTo>
                      <a:lnTo>
                        <a:pt x="144" y="182"/>
                      </a:lnTo>
                      <a:lnTo>
                        <a:pt x="151" y="182"/>
                      </a:lnTo>
                      <a:lnTo>
                        <a:pt x="151" y="185"/>
                      </a:lnTo>
                      <a:lnTo>
                        <a:pt x="163" y="185"/>
                      </a:lnTo>
                      <a:lnTo>
                        <a:pt x="163" y="194"/>
                      </a:lnTo>
                      <a:lnTo>
                        <a:pt x="225" y="194"/>
                      </a:lnTo>
                      <a:lnTo>
                        <a:pt x="225" y="201"/>
                      </a:lnTo>
                      <a:lnTo>
                        <a:pt x="246" y="201"/>
                      </a:lnTo>
                      <a:lnTo>
                        <a:pt x="246" y="211"/>
                      </a:lnTo>
                      <a:lnTo>
                        <a:pt x="250" y="211"/>
                      </a:lnTo>
                      <a:lnTo>
                        <a:pt x="250" y="213"/>
                      </a:lnTo>
                      <a:lnTo>
                        <a:pt x="255" y="213"/>
                      </a:lnTo>
                      <a:lnTo>
                        <a:pt x="255" y="218"/>
                      </a:lnTo>
                      <a:lnTo>
                        <a:pt x="255" y="218"/>
                      </a:lnTo>
                      <a:lnTo>
                        <a:pt x="255" y="225"/>
                      </a:lnTo>
                      <a:lnTo>
                        <a:pt x="260" y="225"/>
                      </a:lnTo>
                      <a:lnTo>
                        <a:pt x="260" y="251"/>
                      </a:lnTo>
                      <a:lnTo>
                        <a:pt x="267" y="251"/>
                      </a:lnTo>
                      <a:lnTo>
                        <a:pt x="267" y="272"/>
                      </a:lnTo>
                      <a:lnTo>
                        <a:pt x="274" y="272"/>
                      </a:lnTo>
                      <a:lnTo>
                        <a:pt x="274" y="317"/>
                      </a:lnTo>
                      <a:lnTo>
                        <a:pt x="286" y="317"/>
                      </a:lnTo>
                      <a:lnTo>
                        <a:pt x="286" y="320"/>
                      </a:lnTo>
                      <a:lnTo>
                        <a:pt x="291" y="320"/>
                      </a:lnTo>
                      <a:lnTo>
                        <a:pt x="291" y="327"/>
                      </a:lnTo>
                      <a:lnTo>
                        <a:pt x="302" y="327"/>
                      </a:lnTo>
                      <a:lnTo>
                        <a:pt x="302" y="336"/>
                      </a:lnTo>
                      <a:lnTo>
                        <a:pt x="305" y="336"/>
                      </a:lnTo>
                      <a:lnTo>
                        <a:pt x="305" y="346"/>
                      </a:lnTo>
                      <a:lnTo>
                        <a:pt x="335" y="346"/>
                      </a:lnTo>
                      <a:lnTo>
                        <a:pt x="335" y="353"/>
                      </a:lnTo>
                      <a:lnTo>
                        <a:pt x="366" y="353"/>
                      </a:lnTo>
                      <a:lnTo>
                        <a:pt x="366" y="358"/>
                      </a:lnTo>
                      <a:lnTo>
                        <a:pt x="394" y="358"/>
                      </a:lnTo>
                      <a:lnTo>
                        <a:pt x="394" y="362"/>
                      </a:lnTo>
                      <a:lnTo>
                        <a:pt x="406" y="362"/>
                      </a:lnTo>
                      <a:lnTo>
                        <a:pt x="406" y="376"/>
                      </a:lnTo>
                      <a:lnTo>
                        <a:pt x="409" y="376"/>
                      </a:lnTo>
                      <a:lnTo>
                        <a:pt x="409" y="388"/>
                      </a:lnTo>
                      <a:lnTo>
                        <a:pt x="413" y="388"/>
                      </a:lnTo>
                      <a:lnTo>
                        <a:pt x="413" y="400"/>
                      </a:lnTo>
                      <a:lnTo>
                        <a:pt x="418" y="400"/>
                      </a:lnTo>
                      <a:lnTo>
                        <a:pt x="418" y="414"/>
                      </a:lnTo>
                      <a:lnTo>
                        <a:pt x="420" y="414"/>
                      </a:lnTo>
                      <a:lnTo>
                        <a:pt x="420" y="493"/>
                      </a:lnTo>
                      <a:lnTo>
                        <a:pt x="425" y="493"/>
                      </a:lnTo>
                      <a:lnTo>
                        <a:pt x="425" y="526"/>
                      </a:lnTo>
                      <a:lnTo>
                        <a:pt x="430" y="526"/>
                      </a:lnTo>
                      <a:lnTo>
                        <a:pt x="430" y="535"/>
                      </a:lnTo>
                      <a:lnTo>
                        <a:pt x="432" y="535"/>
                      </a:lnTo>
                      <a:lnTo>
                        <a:pt x="432" y="542"/>
                      </a:lnTo>
                      <a:lnTo>
                        <a:pt x="437" y="542"/>
                      </a:lnTo>
                      <a:lnTo>
                        <a:pt x="437" y="547"/>
                      </a:lnTo>
                      <a:lnTo>
                        <a:pt x="439" y="547"/>
                      </a:lnTo>
                      <a:lnTo>
                        <a:pt x="439" y="552"/>
                      </a:lnTo>
                      <a:lnTo>
                        <a:pt x="442" y="552"/>
                      </a:lnTo>
                      <a:lnTo>
                        <a:pt x="442" y="557"/>
                      </a:lnTo>
                      <a:lnTo>
                        <a:pt x="529" y="557"/>
                      </a:lnTo>
                      <a:lnTo>
                        <a:pt x="529" y="566"/>
                      </a:lnTo>
                      <a:lnTo>
                        <a:pt x="545" y="566"/>
                      </a:lnTo>
                      <a:lnTo>
                        <a:pt x="545" y="573"/>
                      </a:lnTo>
                      <a:lnTo>
                        <a:pt x="550" y="573"/>
                      </a:lnTo>
                      <a:lnTo>
                        <a:pt x="550" y="583"/>
                      </a:lnTo>
                      <a:lnTo>
                        <a:pt x="555" y="583"/>
                      </a:lnTo>
                      <a:lnTo>
                        <a:pt x="555" y="606"/>
                      </a:lnTo>
                      <a:lnTo>
                        <a:pt x="562" y="606"/>
                      </a:lnTo>
                      <a:lnTo>
                        <a:pt x="562" y="618"/>
                      </a:lnTo>
                      <a:lnTo>
                        <a:pt x="567" y="618"/>
                      </a:lnTo>
                      <a:lnTo>
                        <a:pt x="567" y="651"/>
                      </a:lnTo>
                      <a:lnTo>
                        <a:pt x="574" y="651"/>
                      </a:lnTo>
                      <a:lnTo>
                        <a:pt x="574" y="673"/>
                      </a:lnTo>
                      <a:lnTo>
                        <a:pt x="578" y="673"/>
                      </a:lnTo>
                      <a:lnTo>
                        <a:pt x="578" y="680"/>
                      </a:lnTo>
                      <a:lnTo>
                        <a:pt x="583" y="680"/>
                      </a:lnTo>
                      <a:lnTo>
                        <a:pt x="583" y="696"/>
                      </a:lnTo>
                      <a:lnTo>
                        <a:pt x="586" y="696"/>
                      </a:lnTo>
                      <a:lnTo>
                        <a:pt x="586" y="711"/>
                      </a:lnTo>
                      <a:lnTo>
                        <a:pt x="590" y="711"/>
                      </a:lnTo>
                      <a:lnTo>
                        <a:pt x="590" y="720"/>
                      </a:lnTo>
                      <a:lnTo>
                        <a:pt x="602" y="720"/>
                      </a:lnTo>
                      <a:lnTo>
                        <a:pt x="602" y="725"/>
                      </a:lnTo>
                      <a:lnTo>
                        <a:pt x="616" y="725"/>
                      </a:lnTo>
                      <a:lnTo>
                        <a:pt x="616" y="734"/>
                      </a:lnTo>
                      <a:lnTo>
                        <a:pt x="647" y="734"/>
                      </a:lnTo>
                      <a:lnTo>
                        <a:pt x="647" y="751"/>
                      </a:lnTo>
                      <a:lnTo>
                        <a:pt x="673" y="751"/>
                      </a:lnTo>
                      <a:lnTo>
                        <a:pt x="673" y="756"/>
                      </a:lnTo>
                      <a:lnTo>
                        <a:pt x="685" y="756"/>
                      </a:lnTo>
                      <a:lnTo>
                        <a:pt x="685" y="767"/>
                      </a:lnTo>
                      <a:lnTo>
                        <a:pt x="692" y="767"/>
                      </a:lnTo>
                      <a:lnTo>
                        <a:pt x="692" y="772"/>
                      </a:lnTo>
                      <a:lnTo>
                        <a:pt x="715" y="772"/>
                      </a:lnTo>
                      <a:lnTo>
                        <a:pt x="715" y="782"/>
                      </a:lnTo>
                      <a:lnTo>
                        <a:pt x="727" y="782"/>
                      </a:lnTo>
                      <a:lnTo>
                        <a:pt x="727" y="798"/>
                      </a:lnTo>
                      <a:lnTo>
                        <a:pt x="765" y="798"/>
                      </a:lnTo>
                      <a:lnTo>
                        <a:pt x="765" y="805"/>
                      </a:lnTo>
                      <a:lnTo>
                        <a:pt x="791" y="805"/>
                      </a:lnTo>
                      <a:lnTo>
                        <a:pt x="791" y="815"/>
                      </a:lnTo>
                      <a:lnTo>
                        <a:pt x="807" y="815"/>
                      </a:lnTo>
                      <a:lnTo>
                        <a:pt x="807" y="824"/>
                      </a:lnTo>
                      <a:lnTo>
                        <a:pt x="831" y="824"/>
                      </a:lnTo>
                      <a:lnTo>
                        <a:pt x="831" y="829"/>
                      </a:lnTo>
                      <a:lnTo>
                        <a:pt x="843" y="829"/>
                      </a:lnTo>
                      <a:lnTo>
                        <a:pt x="843" y="836"/>
                      </a:lnTo>
                      <a:lnTo>
                        <a:pt x="847" y="836"/>
                      </a:lnTo>
                      <a:lnTo>
                        <a:pt x="847" y="843"/>
                      </a:lnTo>
                      <a:lnTo>
                        <a:pt x="852" y="843"/>
                      </a:lnTo>
                      <a:lnTo>
                        <a:pt x="852" y="860"/>
                      </a:lnTo>
                      <a:lnTo>
                        <a:pt x="857" y="860"/>
                      </a:lnTo>
                      <a:lnTo>
                        <a:pt x="857" y="888"/>
                      </a:lnTo>
                      <a:lnTo>
                        <a:pt x="864" y="888"/>
                      </a:lnTo>
                      <a:lnTo>
                        <a:pt x="864" y="919"/>
                      </a:lnTo>
                      <a:lnTo>
                        <a:pt x="869" y="919"/>
                      </a:lnTo>
                      <a:lnTo>
                        <a:pt x="869" y="940"/>
                      </a:lnTo>
                      <a:lnTo>
                        <a:pt x="873" y="940"/>
                      </a:lnTo>
                      <a:lnTo>
                        <a:pt x="873" y="957"/>
                      </a:lnTo>
                      <a:lnTo>
                        <a:pt x="883" y="957"/>
                      </a:lnTo>
                      <a:lnTo>
                        <a:pt x="883" y="973"/>
                      </a:lnTo>
                      <a:lnTo>
                        <a:pt x="888" y="973"/>
                      </a:lnTo>
                      <a:lnTo>
                        <a:pt x="888" y="983"/>
                      </a:lnTo>
                      <a:lnTo>
                        <a:pt x="892" y="983"/>
                      </a:lnTo>
                      <a:lnTo>
                        <a:pt x="892" y="1000"/>
                      </a:lnTo>
                      <a:lnTo>
                        <a:pt x="937" y="1000"/>
                      </a:lnTo>
                      <a:lnTo>
                        <a:pt x="937" y="1009"/>
                      </a:lnTo>
                      <a:lnTo>
                        <a:pt x="991" y="1009"/>
                      </a:lnTo>
                      <a:lnTo>
                        <a:pt x="991" y="1016"/>
                      </a:lnTo>
                      <a:lnTo>
                        <a:pt x="1031" y="1016"/>
                      </a:lnTo>
                      <a:lnTo>
                        <a:pt x="1031" y="1018"/>
                      </a:lnTo>
                      <a:lnTo>
                        <a:pt x="1036" y="1018"/>
                      </a:lnTo>
                      <a:lnTo>
                        <a:pt x="1036" y="1028"/>
                      </a:lnTo>
                      <a:lnTo>
                        <a:pt x="1093" y="1028"/>
                      </a:lnTo>
                      <a:lnTo>
                        <a:pt x="1093" y="1040"/>
                      </a:lnTo>
                      <a:lnTo>
                        <a:pt x="1133" y="1040"/>
                      </a:lnTo>
                      <a:lnTo>
                        <a:pt x="1133" y="1047"/>
                      </a:lnTo>
                      <a:lnTo>
                        <a:pt x="1135" y="1047"/>
                      </a:lnTo>
                      <a:lnTo>
                        <a:pt x="1135" y="1056"/>
                      </a:lnTo>
                      <a:lnTo>
                        <a:pt x="1142" y="1056"/>
                      </a:lnTo>
                      <a:lnTo>
                        <a:pt x="1142" y="1066"/>
                      </a:lnTo>
                      <a:lnTo>
                        <a:pt x="1147" y="1066"/>
                      </a:lnTo>
                      <a:lnTo>
                        <a:pt x="1147" y="1075"/>
                      </a:lnTo>
                      <a:lnTo>
                        <a:pt x="1152" y="1075"/>
                      </a:lnTo>
                      <a:lnTo>
                        <a:pt x="1152" y="1087"/>
                      </a:lnTo>
                      <a:lnTo>
                        <a:pt x="1154" y="1087"/>
                      </a:lnTo>
                      <a:lnTo>
                        <a:pt x="1154" y="1099"/>
                      </a:lnTo>
                      <a:lnTo>
                        <a:pt x="1159" y="1099"/>
                      </a:lnTo>
                      <a:lnTo>
                        <a:pt x="1159" y="1113"/>
                      </a:lnTo>
                      <a:lnTo>
                        <a:pt x="1161" y="1113"/>
                      </a:lnTo>
                      <a:lnTo>
                        <a:pt x="1161" y="1120"/>
                      </a:lnTo>
                      <a:lnTo>
                        <a:pt x="1168" y="1120"/>
                      </a:lnTo>
                      <a:lnTo>
                        <a:pt x="1168" y="1125"/>
                      </a:lnTo>
                      <a:lnTo>
                        <a:pt x="1173" y="1125"/>
                      </a:lnTo>
                      <a:lnTo>
                        <a:pt x="1173" y="1135"/>
                      </a:lnTo>
                      <a:lnTo>
                        <a:pt x="1180" y="1135"/>
                      </a:lnTo>
                      <a:lnTo>
                        <a:pt x="1180" y="1146"/>
                      </a:lnTo>
                      <a:lnTo>
                        <a:pt x="1185" y="1146"/>
                      </a:lnTo>
                      <a:lnTo>
                        <a:pt x="1185" y="1161"/>
                      </a:lnTo>
                      <a:lnTo>
                        <a:pt x="1216" y="1161"/>
                      </a:lnTo>
                      <a:lnTo>
                        <a:pt x="1216" y="1172"/>
                      </a:lnTo>
                      <a:lnTo>
                        <a:pt x="1300" y="1172"/>
                      </a:lnTo>
                      <a:lnTo>
                        <a:pt x="1300" y="1182"/>
                      </a:lnTo>
                      <a:lnTo>
                        <a:pt x="1315" y="1182"/>
                      </a:lnTo>
                      <a:lnTo>
                        <a:pt x="1315" y="1191"/>
                      </a:lnTo>
                      <a:lnTo>
                        <a:pt x="1319" y="1191"/>
                      </a:lnTo>
                      <a:lnTo>
                        <a:pt x="1319" y="1194"/>
                      </a:lnTo>
                      <a:lnTo>
                        <a:pt x="1362" y="1194"/>
                      </a:lnTo>
                      <a:lnTo>
                        <a:pt x="1362" y="1203"/>
                      </a:lnTo>
                      <a:lnTo>
                        <a:pt x="1442" y="1203"/>
                      </a:lnTo>
                      <a:lnTo>
                        <a:pt x="1442" y="1208"/>
                      </a:lnTo>
                      <a:lnTo>
                        <a:pt x="1451" y="1208"/>
                      </a:lnTo>
                      <a:lnTo>
                        <a:pt x="1451" y="1232"/>
                      </a:lnTo>
                      <a:lnTo>
                        <a:pt x="1456" y="1232"/>
                      </a:lnTo>
                      <a:lnTo>
                        <a:pt x="1456" y="1253"/>
                      </a:lnTo>
                      <a:lnTo>
                        <a:pt x="1461" y="1253"/>
                      </a:lnTo>
                      <a:lnTo>
                        <a:pt x="1461" y="1262"/>
                      </a:lnTo>
                      <a:lnTo>
                        <a:pt x="1477" y="1262"/>
                      </a:lnTo>
                      <a:lnTo>
                        <a:pt x="1477" y="1267"/>
                      </a:lnTo>
                      <a:lnTo>
                        <a:pt x="1494" y="1267"/>
                      </a:lnTo>
                      <a:lnTo>
                        <a:pt x="1494" y="1281"/>
                      </a:lnTo>
                      <a:lnTo>
                        <a:pt x="1725" y="1281"/>
                      </a:lnTo>
                      <a:lnTo>
                        <a:pt x="1725" y="1286"/>
                      </a:lnTo>
                      <a:lnTo>
                        <a:pt x="1746" y="1286"/>
                      </a:lnTo>
                      <a:lnTo>
                        <a:pt x="1746" y="1298"/>
                      </a:lnTo>
                      <a:lnTo>
                        <a:pt x="1754" y="1298"/>
                      </a:lnTo>
                      <a:lnTo>
                        <a:pt x="1754" y="1300"/>
                      </a:lnTo>
                      <a:lnTo>
                        <a:pt x="1763" y="1300"/>
                      </a:lnTo>
                      <a:lnTo>
                        <a:pt x="1763" y="1341"/>
                      </a:lnTo>
                      <a:lnTo>
                        <a:pt x="1779" y="1341"/>
                      </a:lnTo>
                      <a:lnTo>
                        <a:pt x="1779" y="1362"/>
                      </a:lnTo>
                      <a:lnTo>
                        <a:pt x="2022" y="1362"/>
                      </a:lnTo>
                      <a:lnTo>
                        <a:pt x="2022" y="1367"/>
                      </a:lnTo>
                      <a:lnTo>
                        <a:pt x="2030" y="1367"/>
                      </a:lnTo>
                      <a:lnTo>
                        <a:pt x="2030" y="1383"/>
                      </a:lnTo>
                      <a:lnTo>
                        <a:pt x="2096" y="1383"/>
                      </a:lnTo>
                      <a:lnTo>
                        <a:pt x="2096" y="1416"/>
                      </a:lnTo>
                      <a:lnTo>
                        <a:pt x="2202" y="1416"/>
                      </a:lnTo>
                      <a:lnTo>
                        <a:pt x="2202" y="1457"/>
                      </a:lnTo>
                      <a:lnTo>
                        <a:pt x="2339" y="1457"/>
                      </a:lnTo>
                      <a:lnTo>
                        <a:pt x="2339" y="1504"/>
                      </a:lnTo>
                      <a:lnTo>
                        <a:pt x="2950" y="1504"/>
                      </a:lnTo>
                    </a:path>
                  </a:pathLst>
                </a:custGeom>
                <a:noFill/>
                <a:ln w="28575" cap="flat">
                  <a:solidFill>
                    <a:srgbClr val="0066FF"/>
                  </a:solidFill>
                  <a:prstDash val="solid"/>
                  <a:miter lim="800000"/>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0" name="Oval 6"/>
                <p:cNvSpPr>
                  <a:spLocks noChangeArrowheads="1"/>
                </p:cNvSpPr>
                <p:nvPr/>
              </p:nvSpPr>
              <p:spPr bwMode="auto">
                <a:xfrm>
                  <a:off x="2160587" y="57308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1" name="Oval 7"/>
                <p:cNvSpPr>
                  <a:spLocks noChangeArrowheads="1"/>
                </p:cNvSpPr>
                <p:nvPr/>
              </p:nvSpPr>
              <p:spPr bwMode="auto">
                <a:xfrm>
                  <a:off x="2176463" y="67468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2" name="Oval 8"/>
                <p:cNvSpPr>
                  <a:spLocks noChangeArrowheads="1"/>
                </p:cNvSpPr>
                <p:nvPr/>
              </p:nvSpPr>
              <p:spPr bwMode="auto">
                <a:xfrm>
                  <a:off x="2386013" y="7826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3" name="Oval 9"/>
                <p:cNvSpPr>
                  <a:spLocks noChangeArrowheads="1"/>
                </p:cNvSpPr>
                <p:nvPr/>
              </p:nvSpPr>
              <p:spPr bwMode="auto">
                <a:xfrm>
                  <a:off x="2587624" y="9604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4" name="Oval 10"/>
                <p:cNvSpPr>
                  <a:spLocks noChangeArrowheads="1"/>
                </p:cNvSpPr>
                <p:nvPr/>
              </p:nvSpPr>
              <p:spPr bwMode="auto">
                <a:xfrm>
                  <a:off x="2849562" y="1362074"/>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5" name="Oval 11"/>
                <p:cNvSpPr>
                  <a:spLocks noChangeArrowheads="1"/>
                </p:cNvSpPr>
                <p:nvPr/>
              </p:nvSpPr>
              <p:spPr bwMode="auto">
                <a:xfrm>
                  <a:off x="3760788" y="2043112"/>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6" name="Oval 12"/>
                <p:cNvSpPr>
                  <a:spLocks noChangeArrowheads="1"/>
                </p:cNvSpPr>
                <p:nvPr/>
              </p:nvSpPr>
              <p:spPr bwMode="auto">
                <a:xfrm>
                  <a:off x="3775075" y="2076450"/>
                  <a:ext cx="46038"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7" name="Oval 13"/>
                <p:cNvSpPr>
                  <a:spLocks noChangeArrowheads="1"/>
                </p:cNvSpPr>
                <p:nvPr/>
              </p:nvSpPr>
              <p:spPr bwMode="auto">
                <a:xfrm>
                  <a:off x="3783013" y="2100262"/>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8" name="Oval 14"/>
                <p:cNvSpPr>
                  <a:spLocks noChangeArrowheads="1"/>
                </p:cNvSpPr>
                <p:nvPr/>
              </p:nvSpPr>
              <p:spPr bwMode="auto">
                <a:xfrm>
                  <a:off x="3794125" y="2122488"/>
                  <a:ext cx="44450" cy="4445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9" name="Oval 15"/>
                <p:cNvSpPr>
                  <a:spLocks noChangeArrowheads="1"/>
                </p:cNvSpPr>
                <p:nvPr/>
              </p:nvSpPr>
              <p:spPr bwMode="auto">
                <a:xfrm>
                  <a:off x="3797300" y="2144713"/>
                  <a:ext cx="46038" cy="4445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0" name="Oval 16"/>
                <p:cNvSpPr>
                  <a:spLocks noChangeArrowheads="1"/>
                </p:cNvSpPr>
                <p:nvPr/>
              </p:nvSpPr>
              <p:spPr bwMode="auto">
                <a:xfrm>
                  <a:off x="3802063" y="21669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1" name="Oval 17"/>
                <p:cNvSpPr>
                  <a:spLocks noChangeArrowheads="1"/>
                </p:cNvSpPr>
                <p:nvPr/>
              </p:nvSpPr>
              <p:spPr bwMode="auto">
                <a:xfrm>
                  <a:off x="3838574" y="2216149"/>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2" name="Oval 18"/>
                <p:cNvSpPr>
                  <a:spLocks noChangeArrowheads="1"/>
                </p:cNvSpPr>
                <p:nvPr/>
              </p:nvSpPr>
              <p:spPr bwMode="auto">
                <a:xfrm>
                  <a:off x="3925888" y="2246312"/>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3" name="Oval 19"/>
                <p:cNvSpPr>
                  <a:spLocks noChangeArrowheads="1"/>
                </p:cNvSpPr>
                <p:nvPr/>
              </p:nvSpPr>
              <p:spPr bwMode="auto">
                <a:xfrm>
                  <a:off x="4048124" y="2284412"/>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4" name="Oval 20"/>
                <p:cNvSpPr>
                  <a:spLocks noChangeArrowheads="1"/>
                </p:cNvSpPr>
                <p:nvPr/>
              </p:nvSpPr>
              <p:spPr bwMode="auto">
                <a:xfrm>
                  <a:off x="4232275" y="2301875"/>
                  <a:ext cx="44450"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5" name="Oval 21"/>
                <p:cNvSpPr>
                  <a:spLocks noChangeArrowheads="1"/>
                </p:cNvSpPr>
                <p:nvPr/>
              </p:nvSpPr>
              <p:spPr bwMode="auto">
                <a:xfrm>
                  <a:off x="4248150" y="2301875"/>
                  <a:ext cx="44450"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6" name="Oval 22"/>
                <p:cNvSpPr>
                  <a:spLocks noChangeArrowheads="1"/>
                </p:cNvSpPr>
                <p:nvPr/>
              </p:nvSpPr>
              <p:spPr bwMode="auto">
                <a:xfrm>
                  <a:off x="4259263" y="2301874"/>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7" name="Oval 23"/>
                <p:cNvSpPr>
                  <a:spLocks noChangeArrowheads="1"/>
                </p:cNvSpPr>
                <p:nvPr/>
              </p:nvSpPr>
              <p:spPr bwMode="auto">
                <a:xfrm>
                  <a:off x="4273550" y="2370138"/>
                  <a:ext cx="44450" cy="4445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8" name="Oval 24"/>
                <p:cNvSpPr>
                  <a:spLocks noChangeArrowheads="1"/>
                </p:cNvSpPr>
                <p:nvPr/>
              </p:nvSpPr>
              <p:spPr bwMode="auto">
                <a:xfrm>
                  <a:off x="4276725" y="2389188"/>
                  <a:ext cx="46038" cy="4445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9" name="Oval 25"/>
                <p:cNvSpPr>
                  <a:spLocks noChangeArrowheads="1"/>
                </p:cNvSpPr>
                <p:nvPr/>
              </p:nvSpPr>
              <p:spPr bwMode="auto">
                <a:xfrm>
                  <a:off x="4300538" y="2403474"/>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0" name="Oval 26"/>
                <p:cNvSpPr>
                  <a:spLocks noChangeArrowheads="1"/>
                </p:cNvSpPr>
                <p:nvPr/>
              </p:nvSpPr>
              <p:spPr bwMode="auto">
                <a:xfrm>
                  <a:off x="4697413" y="242728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1" name="Oval 27"/>
                <p:cNvSpPr>
                  <a:spLocks noChangeArrowheads="1"/>
                </p:cNvSpPr>
                <p:nvPr/>
              </p:nvSpPr>
              <p:spPr bwMode="auto">
                <a:xfrm>
                  <a:off x="4733925" y="2444750"/>
                  <a:ext cx="46038"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2" name="Oval 28"/>
                <p:cNvSpPr>
                  <a:spLocks noChangeArrowheads="1"/>
                </p:cNvSpPr>
                <p:nvPr/>
              </p:nvSpPr>
              <p:spPr bwMode="auto">
                <a:xfrm>
                  <a:off x="4741863" y="2452688"/>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3" name="Oval 29"/>
                <p:cNvSpPr>
                  <a:spLocks noChangeArrowheads="1"/>
                </p:cNvSpPr>
                <p:nvPr/>
              </p:nvSpPr>
              <p:spPr bwMode="auto">
                <a:xfrm>
                  <a:off x="5168900" y="2546349"/>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4" name="Oval 30"/>
                <p:cNvSpPr>
                  <a:spLocks noChangeArrowheads="1"/>
                </p:cNvSpPr>
                <p:nvPr/>
              </p:nvSpPr>
              <p:spPr bwMode="auto">
                <a:xfrm>
                  <a:off x="5194300" y="2584450"/>
                  <a:ext cx="46038"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5" name="Oval 31"/>
                <p:cNvSpPr>
                  <a:spLocks noChangeArrowheads="1"/>
                </p:cNvSpPr>
                <p:nvPr/>
              </p:nvSpPr>
              <p:spPr bwMode="auto">
                <a:xfrm>
                  <a:off x="5210175" y="2584450"/>
                  <a:ext cx="44450" cy="46038"/>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6" name="Oval 32"/>
                <p:cNvSpPr>
                  <a:spLocks noChangeArrowheads="1"/>
                </p:cNvSpPr>
                <p:nvPr/>
              </p:nvSpPr>
              <p:spPr bwMode="auto">
                <a:xfrm>
                  <a:off x="5224462" y="2584449"/>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7" name="Oval 33"/>
                <p:cNvSpPr>
                  <a:spLocks noChangeArrowheads="1"/>
                </p:cNvSpPr>
                <p:nvPr/>
              </p:nvSpPr>
              <p:spPr bwMode="auto">
                <a:xfrm>
                  <a:off x="5287962" y="26368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8" name="Oval 34"/>
                <p:cNvSpPr>
                  <a:spLocks noChangeArrowheads="1"/>
                </p:cNvSpPr>
                <p:nvPr/>
              </p:nvSpPr>
              <p:spPr bwMode="auto">
                <a:xfrm>
                  <a:off x="6161087" y="27765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9" name="Oval 35"/>
                <p:cNvSpPr>
                  <a:spLocks noChangeArrowheads="1"/>
                </p:cNvSpPr>
                <p:nvPr/>
              </p:nvSpPr>
              <p:spPr bwMode="auto">
                <a:xfrm>
                  <a:off x="6645275" y="2776537"/>
                  <a:ext cx="52661" cy="53430"/>
                </a:xfrm>
                <a:prstGeom prst="ellipse">
                  <a:avLst/>
                </a:prstGeom>
                <a:solidFill>
                  <a:schemeClr val="accent2"/>
                </a:solidFill>
                <a:ln w="28575">
                  <a:solidFill>
                    <a:schemeClr val="tx1"/>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194" name="Group 193"/>
              <p:cNvGrpSpPr/>
              <p:nvPr/>
            </p:nvGrpSpPr>
            <p:grpSpPr>
              <a:xfrm>
                <a:off x="4806912" y="2106181"/>
                <a:ext cx="3259889" cy="1792722"/>
                <a:chOff x="5291138" y="649288"/>
                <a:chExt cx="4269442" cy="2359951"/>
              </a:xfrm>
              <a:solidFill>
                <a:srgbClr val="3D7991"/>
              </a:solidFill>
            </p:grpSpPr>
            <p:sp>
              <p:nvSpPr>
                <p:cNvPr id="175" name="Oval 40"/>
                <p:cNvSpPr>
                  <a:spLocks noChangeArrowheads="1"/>
                </p:cNvSpPr>
                <p:nvPr/>
              </p:nvSpPr>
              <p:spPr bwMode="auto">
                <a:xfrm>
                  <a:off x="9507538" y="29559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6" name="Oval 41"/>
                <p:cNvSpPr>
                  <a:spLocks noChangeArrowheads="1"/>
                </p:cNvSpPr>
                <p:nvPr/>
              </p:nvSpPr>
              <p:spPr bwMode="auto">
                <a:xfrm>
                  <a:off x="8143876" y="29559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7" name="Oval 42"/>
                <p:cNvSpPr>
                  <a:spLocks noChangeArrowheads="1"/>
                </p:cNvSpPr>
                <p:nvPr/>
              </p:nvSpPr>
              <p:spPr bwMode="auto">
                <a:xfrm>
                  <a:off x="8069263" y="28416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8" name="Oval 43"/>
                <p:cNvSpPr>
                  <a:spLocks noChangeArrowheads="1"/>
                </p:cNvSpPr>
                <p:nvPr/>
              </p:nvSpPr>
              <p:spPr bwMode="auto">
                <a:xfrm>
                  <a:off x="7664451" y="28416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9" name="Oval 44"/>
                <p:cNvSpPr>
                  <a:spLocks noChangeArrowheads="1"/>
                </p:cNvSpPr>
                <p:nvPr/>
              </p:nvSpPr>
              <p:spPr bwMode="auto">
                <a:xfrm>
                  <a:off x="7623176" y="28416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0" name="Oval 45"/>
                <p:cNvSpPr>
                  <a:spLocks noChangeArrowheads="1"/>
                </p:cNvSpPr>
                <p:nvPr/>
              </p:nvSpPr>
              <p:spPr bwMode="auto">
                <a:xfrm>
                  <a:off x="7450138" y="2789238"/>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1" name="Oval 46"/>
                <p:cNvSpPr>
                  <a:spLocks noChangeArrowheads="1"/>
                </p:cNvSpPr>
                <p:nvPr/>
              </p:nvSpPr>
              <p:spPr bwMode="auto">
                <a:xfrm>
                  <a:off x="7158038" y="269557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2" name="Oval 47"/>
                <p:cNvSpPr>
                  <a:spLocks noChangeArrowheads="1"/>
                </p:cNvSpPr>
                <p:nvPr/>
              </p:nvSpPr>
              <p:spPr bwMode="auto">
                <a:xfrm>
                  <a:off x="6910388" y="269557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3" name="Oval 48"/>
                <p:cNvSpPr>
                  <a:spLocks noChangeArrowheads="1"/>
                </p:cNvSpPr>
                <p:nvPr/>
              </p:nvSpPr>
              <p:spPr bwMode="auto">
                <a:xfrm>
                  <a:off x="6753226" y="2616200"/>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4" name="Oval 49"/>
                <p:cNvSpPr>
                  <a:spLocks noChangeArrowheads="1"/>
                </p:cNvSpPr>
                <p:nvPr/>
              </p:nvSpPr>
              <p:spPr bwMode="auto">
                <a:xfrm>
                  <a:off x="6430963" y="2338388"/>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5" name="Oval 50"/>
                <p:cNvSpPr>
                  <a:spLocks noChangeArrowheads="1"/>
                </p:cNvSpPr>
                <p:nvPr/>
              </p:nvSpPr>
              <p:spPr bwMode="auto">
                <a:xfrm>
                  <a:off x="6213476" y="22701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6" name="Oval 51"/>
                <p:cNvSpPr>
                  <a:spLocks noChangeArrowheads="1"/>
                </p:cNvSpPr>
                <p:nvPr/>
              </p:nvSpPr>
              <p:spPr bwMode="auto">
                <a:xfrm>
                  <a:off x="6026151" y="2176463"/>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7" name="Oval 52"/>
                <p:cNvSpPr>
                  <a:spLocks noChangeArrowheads="1"/>
                </p:cNvSpPr>
                <p:nvPr/>
              </p:nvSpPr>
              <p:spPr bwMode="auto">
                <a:xfrm>
                  <a:off x="5995988" y="2025650"/>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8" name="Oval 53"/>
                <p:cNvSpPr>
                  <a:spLocks noChangeArrowheads="1"/>
                </p:cNvSpPr>
                <p:nvPr/>
              </p:nvSpPr>
              <p:spPr bwMode="auto">
                <a:xfrm>
                  <a:off x="5700713" y="13557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9" name="Oval 54"/>
                <p:cNvSpPr>
                  <a:spLocks noChangeArrowheads="1"/>
                </p:cNvSpPr>
                <p:nvPr/>
              </p:nvSpPr>
              <p:spPr bwMode="auto">
                <a:xfrm>
                  <a:off x="5561013" y="13303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90" name="Oval 55"/>
                <p:cNvSpPr>
                  <a:spLocks noChangeArrowheads="1"/>
                </p:cNvSpPr>
                <p:nvPr/>
              </p:nvSpPr>
              <p:spPr bwMode="auto">
                <a:xfrm>
                  <a:off x="5519738" y="1014413"/>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91" name="Oval 56"/>
                <p:cNvSpPr>
                  <a:spLocks noChangeArrowheads="1"/>
                </p:cNvSpPr>
                <p:nvPr/>
              </p:nvSpPr>
              <p:spPr bwMode="auto">
                <a:xfrm>
                  <a:off x="5291138" y="649288"/>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92" name="Oval 57"/>
                <p:cNvSpPr>
                  <a:spLocks noChangeArrowheads="1"/>
                </p:cNvSpPr>
                <p:nvPr/>
              </p:nvSpPr>
              <p:spPr bwMode="auto">
                <a:xfrm>
                  <a:off x="5662613" y="1355725"/>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93" name="Oval 58"/>
                <p:cNvSpPr>
                  <a:spLocks noChangeArrowheads="1"/>
                </p:cNvSpPr>
                <p:nvPr/>
              </p:nvSpPr>
              <p:spPr bwMode="auto">
                <a:xfrm>
                  <a:off x="6723063" y="2579688"/>
                  <a:ext cx="53042" cy="53314"/>
                </a:xfrm>
                <a:prstGeom prst="ellipse">
                  <a:avLst/>
                </a:prstGeom>
                <a:solidFill>
                  <a:schemeClr val="accent6"/>
                </a:solidFill>
                <a:ln w="19050">
                  <a:solidFill>
                    <a:srgbClr val="FF9900"/>
                  </a:solidFill>
                  <a:round/>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17" name="Freeform 16"/>
              <p:cNvSpPr/>
              <p:nvPr/>
            </p:nvSpPr>
            <p:spPr>
              <a:xfrm>
                <a:off x="4788487" y="2120660"/>
                <a:ext cx="3670430" cy="1962928"/>
              </a:xfrm>
              <a:custGeom>
                <a:avLst/>
                <a:gdLst>
                  <a:gd name="connsiteX0" fmla="*/ 0 w 6525208"/>
                  <a:gd name="connsiteY0" fmla="*/ 0 h 3489649"/>
                  <a:gd name="connsiteX1" fmla="*/ 0 w 6525208"/>
                  <a:gd name="connsiteY1" fmla="*/ 3489649 h 3489649"/>
                  <a:gd name="connsiteX2" fmla="*/ 6525208 w 6525208"/>
                  <a:gd name="connsiteY2" fmla="*/ 3489649 h 3489649"/>
                </a:gdLst>
                <a:ahLst/>
                <a:cxnLst>
                  <a:cxn ang="0">
                    <a:pos x="connsiteX0" y="connsiteY0"/>
                  </a:cxn>
                  <a:cxn ang="0">
                    <a:pos x="connsiteX1" y="connsiteY1"/>
                  </a:cxn>
                  <a:cxn ang="0">
                    <a:pos x="connsiteX2" y="connsiteY2"/>
                  </a:cxn>
                </a:cxnLst>
                <a:rect l="l" t="t" r="r" b="b"/>
                <a:pathLst>
                  <a:path w="6525208" h="3489649">
                    <a:moveTo>
                      <a:pt x="0" y="0"/>
                    </a:moveTo>
                    <a:lnTo>
                      <a:pt x="0" y="3489649"/>
                    </a:lnTo>
                    <a:lnTo>
                      <a:pt x="6525208" y="3489649"/>
                    </a:ln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1" name="TextBox 130"/>
              <p:cNvSpPr txBox="1"/>
              <p:nvPr/>
            </p:nvSpPr>
            <p:spPr>
              <a:xfrm>
                <a:off x="4816366" y="4248946"/>
                <a:ext cx="3723450" cy="237913"/>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Months</a:t>
                </a:r>
              </a:p>
            </p:txBody>
          </p:sp>
          <p:sp>
            <p:nvSpPr>
              <p:cNvPr id="137" name="TextBox 136"/>
              <p:cNvSpPr txBox="1"/>
              <p:nvPr/>
            </p:nvSpPr>
            <p:spPr>
              <a:xfrm>
                <a:off x="4373714" y="2050054"/>
                <a:ext cx="362979"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100</a:t>
                </a:r>
              </a:p>
            </p:txBody>
          </p:sp>
          <p:sp>
            <p:nvSpPr>
              <p:cNvPr id="138" name="TextBox 137"/>
              <p:cNvSpPr txBox="1"/>
              <p:nvPr/>
            </p:nvSpPr>
            <p:spPr>
              <a:xfrm>
                <a:off x="4508151" y="3956460"/>
                <a:ext cx="228543" cy="26170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a:t>
                </a:r>
              </a:p>
            </p:txBody>
          </p:sp>
          <p:sp>
            <p:nvSpPr>
              <p:cNvPr id="171" name="TextBox 170"/>
              <p:cNvSpPr txBox="1"/>
              <p:nvPr/>
            </p:nvSpPr>
            <p:spPr>
              <a:xfrm>
                <a:off x="4446007" y="3759681"/>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a:t>
                </a:r>
              </a:p>
            </p:txBody>
          </p:sp>
          <p:sp>
            <p:nvSpPr>
              <p:cNvPr id="172" name="TextBox 171"/>
              <p:cNvSpPr txBox="1"/>
              <p:nvPr/>
            </p:nvSpPr>
            <p:spPr>
              <a:xfrm>
                <a:off x="4446007" y="3570697"/>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20</a:t>
                </a:r>
              </a:p>
            </p:txBody>
          </p:sp>
          <p:sp>
            <p:nvSpPr>
              <p:cNvPr id="173" name="TextBox 172"/>
              <p:cNvSpPr txBox="1"/>
              <p:nvPr/>
            </p:nvSpPr>
            <p:spPr>
              <a:xfrm>
                <a:off x="4446007" y="3381714"/>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30</a:t>
                </a:r>
              </a:p>
            </p:txBody>
          </p:sp>
          <p:sp>
            <p:nvSpPr>
              <p:cNvPr id="195" name="TextBox 194"/>
              <p:cNvSpPr txBox="1"/>
              <p:nvPr/>
            </p:nvSpPr>
            <p:spPr>
              <a:xfrm>
                <a:off x="4446007" y="3187857"/>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40</a:t>
                </a:r>
              </a:p>
            </p:txBody>
          </p:sp>
          <p:sp>
            <p:nvSpPr>
              <p:cNvPr id="196" name="TextBox 195"/>
              <p:cNvSpPr txBox="1"/>
              <p:nvPr/>
            </p:nvSpPr>
            <p:spPr>
              <a:xfrm>
                <a:off x="4446007" y="2998874"/>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50</a:t>
                </a:r>
              </a:p>
            </p:txBody>
          </p:sp>
          <p:sp>
            <p:nvSpPr>
              <p:cNvPr id="197" name="TextBox 196"/>
              <p:cNvSpPr txBox="1"/>
              <p:nvPr/>
            </p:nvSpPr>
            <p:spPr>
              <a:xfrm>
                <a:off x="4446007" y="2802094"/>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60</a:t>
                </a:r>
              </a:p>
            </p:txBody>
          </p:sp>
          <p:sp>
            <p:nvSpPr>
              <p:cNvPr id="198" name="TextBox 197"/>
              <p:cNvSpPr txBox="1"/>
              <p:nvPr/>
            </p:nvSpPr>
            <p:spPr>
              <a:xfrm>
                <a:off x="4446007" y="2616034"/>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70</a:t>
                </a:r>
              </a:p>
            </p:txBody>
          </p:sp>
          <p:sp>
            <p:nvSpPr>
              <p:cNvPr id="199" name="TextBox 198"/>
              <p:cNvSpPr txBox="1"/>
              <p:nvPr/>
            </p:nvSpPr>
            <p:spPr>
              <a:xfrm>
                <a:off x="4446007" y="2425099"/>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80</a:t>
                </a:r>
              </a:p>
            </p:txBody>
          </p:sp>
          <p:sp>
            <p:nvSpPr>
              <p:cNvPr id="201" name="TextBox 200"/>
              <p:cNvSpPr txBox="1"/>
              <p:nvPr/>
            </p:nvSpPr>
            <p:spPr>
              <a:xfrm>
                <a:off x="4446007" y="2228320"/>
                <a:ext cx="290688" cy="237913"/>
              </a:xfrm>
              <a:prstGeom prst="rect">
                <a:avLst/>
              </a:prstGeom>
              <a:noFill/>
            </p:spPr>
            <p:txBody>
              <a:bodyPr wrap="none" rtlCol="0">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90</a:t>
                </a:r>
              </a:p>
            </p:txBody>
          </p:sp>
          <p:cxnSp>
            <p:nvCxnSpPr>
              <p:cNvPr id="202" name="Straight Connector 201"/>
              <p:cNvCxnSpPr/>
              <p:nvPr/>
            </p:nvCxnSpPr>
            <p:spPr>
              <a:xfrm rot="16200000">
                <a:off x="4769996" y="4011376"/>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rot="16200000">
                <a:off x="4769997" y="3818933"/>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rot="16200000">
                <a:off x="4769998" y="3628731"/>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rot="16200000">
                <a:off x="4769998" y="3437190"/>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a:xfrm rot="16200000">
                <a:off x="4769998" y="3245647"/>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rot="16200000">
                <a:off x="4769998" y="3054105"/>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rot="16200000">
                <a:off x="4769999" y="2859885"/>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a:off x="4770000" y="2668342"/>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a:off x="4770000" y="2478142"/>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a:off x="4770001" y="2285257"/>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16200000">
                <a:off x="4770001" y="2104431"/>
                <a:ext cx="0" cy="419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3" name="TextBox 212"/>
              <p:cNvSpPr txBox="1"/>
              <p:nvPr/>
            </p:nvSpPr>
            <p:spPr>
              <a:xfrm rot="16200000">
                <a:off x="3360788" y="2927833"/>
                <a:ext cx="2061008" cy="243508"/>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PFS (%)</a:t>
                </a:r>
              </a:p>
            </p:txBody>
          </p:sp>
          <p:sp>
            <p:nvSpPr>
              <p:cNvPr id="133" name="Freeform 39"/>
              <p:cNvSpPr>
                <a:spLocks/>
              </p:cNvSpPr>
              <p:nvPr/>
            </p:nvSpPr>
            <p:spPr bwMode="auto">
              <a:xfrm>
                <a:off x="4819033" y="2123064"/>
                <a:ext cx="3224238" cy="1752222"/>
              </a:xfrm>
              <a:custGeom>
                <a:avLst/>
                <a:gdLst>
                  <a:gd name="T0" fmla="*/ 49 w 2660"/>
                  <a:gd name="T1" fmla="*/ 0 h 1453"/>
                  <a:gd name="T2" fmla="*/ 106 w 2660"/>
                  <a:gd name="T3" fmla="*/ 16 h 1453"/>
                  <a:gd name="T4" fmla="*/ 127 w 2660"/>
                  <a:gd name="T5" fmla="*/ 26 h 1453"/>
                  <a:gd name="T6" fmla="*/ 134 w 2660"/>
                  <a:gd name="T7" fmla="*/ 90 h 1453"/>
                  <a:gd name="T8" fmla="*/ 144 w 2660"/>
                  <a:gd name="T9" fmla="*/ 107 h 1453"/>
                  <a:gd name="T10" fmla="*/ 146 w 2660"/>
                  <a:gd name="T11" fmla="*/ 142 h 1453"/>
                  <a:gd name="T12" fmla="*/ 158 w 2660"/>
                  <a:gd name="T13" fmla="*/ 315 h 1453"/>
                  <a:gd name="T14" fmla="*/ 198 w 2660"/>
                  <a:gd name="T15" fmla="*/ 429 h 1453"/>
                  <a:gd name="T16" fmla="*/ 215 w 2660"/>
                  <a:gd name="T17" fmla="*/ 448 h 1453"/>
                  <a:gd name="T18" fmla="*/ 281 w 2660"/>
                  <a:gd name="T19" fmla="*/ 500 h 1453"/>
                  <a:gd name="T20" fmla="*/ 285 w 2660"/>
                  <a:gd name="T21" fmla="*/ 538 h 1453"/>
                  <a:gd name="T22" fmla="*/ 293 w 2660"/>
                  <a:gd name="T23" fmla="*/ 602 h 1453"/>
                  <a:gd name="T24" fmla="*/ 300 w 2660"/>
                  <a:gd name="T25" fmla="*/ 621 h 1453"/>
                  <a:gd name="T26" fmla="*/ 309 w 2660"/>
                  <a:gd name="T27" fmla="*/ 668 h 1453"/>
                  <a:gd name="T28" fmla="*/ 316 w 2660"/>
                  <a:gd name="T29" fmla="*/ 716 h 1453"/>
                  <a:gd name="T30" fmla="*/ 361 w 2660"/>
                  <a:gd name="T31" fmla="*/ 732 h 1453"/>
                  <a:gd name="T32" fmla="*/ 411 w 2660"/>
                  <a:gd name="T33" fmla="*/ 749 h 1453"/>
                  <a:gd name="T34" fmla="*/ 439 w 2660"/>
                  <a:gd name="T35" fmla="*/ 787 h 1453"/>
                  <a:gd name="T36" fmla="*/ 446 w 2660"/>
                  <a:gd name="T37" fmla="*/ 870 h 1453"/>
                  <a:gd name="T38" fmla="*/ 458 w 2660"/>
                  <a:gd name="T39" fmla="*/ 905 h 1453"/>
                  <a:gd name="T40" fmla="*/ 498 w 2660"/>
                  <a:gd name="T41" fmla="*/ 965 h 1453"/>
                  <a:gd name="T42" fmla="*/ 543 w 2660"/>
                  <a:gd name="T43" fmla="*/ 1007 h 1453"/>
                  <a:gd name="T44" fmla="*/ 623 w 2660"/>
                  <a:gd name="T45" fmla="*/ 1021 h 1453"/>
                  <a:gd name="T46" fmla="*/ 767 w 2660"/>
                  <a:gd name="T47" fmla="*/ 1062 h 1453"/>
                  <a:gd name="T48" fmla="*/ 786 w 2660"/>
                  <a:gd name="T49" fmla="*/ 1088 h 1453"/>
                  <a:gd name="T50" fmla="*/ 852 w 2660"/>
                  <a:gd name="T51" fmla="*/ 1104 h 1453"/>
                  <a:gd name="T52" fmla="*/ 864 w 2660"/>
                  <a:gd name="T53" fmla="*/ 1135 h 1453"/>
                  <a:gd name="T54" fmla="*/ 890 w 2660"/>
                  <a:gd name="T55" fmla="*/ 1154 h 1453"/>
                  <a:gd name="T56" fmla="*/ 902 w 2660"/>
                  <a:gd name="T57" fmla="*/ 1194 h 1453"/>
                  <a:gd name="T58" fmla="*/ 909 w 2660"/>
                  <a:gd name="T59" fmla="*/ 1216 h 1453"/>
                  <a:gd name="T60" fmla="*/ 916 w 2660"/>
                  <a:gd name="T61" fmla="*/ 1228 h 1453"/>
                  <a:gd name="T62" fmla="*/ 930 w 2660"/>
                  <a:gd name="T63" fmla="*/ 1235 h 1453"/>
                  <a:gd name="T64" fmla="*/ 963 w 2660"/>
                  <a:gd name="T65" fmla="*/ 1270 h 1453"/>
                  <a:gd name="T66" fmla="*/ 1180 w 2660"/>
                  <a:gd name="T67" fmla="*/ 1289 h 1453"/>
                  <a:gd name="T68" fmla="*/ 1260 w 2660"/>
                  <a:gd name="T69" fmla="*/ 1315 h 1453"/>
                  <a:gd name="T70" fmla="*/ 1430 w 2660"/>
                  <a:gd name="T71" fmla="*/ 1349 h 1453"/>
                  <a:gd name="T72" fmla="*/ 1780 w 2660"/>
                  <a:gd name="T73" fmla="*/ 1379 h 1453"/>
                  <a:gd name="T74" fmla="*/ 2356 w 2660"/>
                  <a:gd name="T75" fmla="*/ 1453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660" h="1453">
                    <a:moveTo>
                      <a:pt x="0" y="0"/>
                    </a:moveTo>
                    <a:lnTo>
                      <a:pt x="49" y="0"/>
                    </a:lnTo>
                    <a:lnTo>
                      <a:pt x="49" y="16"/>
                    </a:lnTo>
                    <a:lnTo>
                      <a:pt x="106" y="16"/>
                    </a:lnTo>
                    <a:lnTo>
                      <a:pt x="106" y="26"/>
                    </a:lnTo>
                    <a:lnTo>
                      <a:pt x="127" y="26"/>
                    </a:lnTo>
                    <a:lnTo>
                      <a:pt x="127" y="90"/>
                    </a:lnTo>
                    <a:lnTo>
                      <a:pt x="134" y="90"/>
                    </a:lnTo>
                    <a:lnTo>
                      <a:pt x="134" y="107"/>
                    </a:lnTo>
                    <a:lnTo>
                      <a:pt x="144" y="107"/>
                    </a:lnTo>
                    <a:lnTo>
                      <a:pt x="144" y="142"/>
                    </a:lnTo>
                    <a:lnTo>
                      <a:pt x="146" y="142"/>
                    </a:lnTo>
                    <a:lnTo>
                      <a:pt x="146" y="315"/>
                    </a:lnTo>
                    <a:lnTo>
                      <a:pt x="158" y="315"/>
                    </a:lnTo>
                    <a:lnTo>
                      <a:pt x="158" y="429"/>
                    </a:lnTo>
                    <a:lnTo>
                      <a:pt x="198" y="429"/>
                    </a:lnTo>
                    <a:lnTo>
                      <a:pt x="215" y="429"/>
                    </a:lnTo>
                    <a:lnTo>
                      <a:pt x="215" y="448"/>
                    </a:lnTo>
                    <a:lnTo>
                      <a:pt x="281" y="448"/>
                    </a:lnTo>
                    <a:lnTo>
                      <a:pt x="281" y="500"/>
                    </a:lnTo>
                    <a:lnTo>
                      <a:pt x="285" y="500"/>
                    </a:lnTo>
                    <a:lnTo>
                      <a:pt x="285" y="538"/>
                    </a:lnTo>
                    <a:lnTo>
                      <a:pt x="293" y="538"/>
                    </a:lnTo>
                    <a:lnTo>
                      <a:pt x="293" y="602"/>
                    </a:lnTo>
                    <a:lnTo>
                      <a:pt x="300" y="602"/>
                    </a:lnTo>
                    <a:lnTo>
                      <a:pt x="300" y="621"/>
                    </a:lnTo>
                    <a:lnTo>
                      <a:pt x="309" y="621"/>
                    </a:lnTo>
                    <a:lnTo>
                      <a:pt x="309" y="668"/>
                    </a:lnTo>
                    <a:lnTo>
                      <a:pt x="316" y="668"/>
                    </a:lnTo>
                    <a:lnTo>
                      <a:pt x="316" y="716"/>
                    </a:lnTo>
                    <a:lnTo>
                      <a:pt x="361" y="716"/>
                    </a:lnTo>
                    <a:lnTo>
                      <a:pt x="361" y="732"/>
                    </a:lnTo>
                    <a:lnTo>
                      <a:pt x="411" y="732"/>
                    </a:lnTo>
                    <a:lnTo>
                      <a:pt x="411" y="749"/>
                    </a:lnTo>
                    <a:lnTo>
                      <a:pt x="439" y="749"/>
                    </a:lnTo>
                    <a:lnTo>
                      <a:pt x="439" y="787"/>
                    </a:lnTo>
                    <a:lnTo>
                      <a:pt x="446" y="787"/>
                    </a:lnTo>
                    <a:lnTo>
                      <a:pt x="446" y="870"/>
                    </a:lnTo>
                    <a:lnTo>
                      <a:pt x="446" y="905"/>
                    </a:lnTo>
                    <a:lnTo>
                      <a:pt x="458" y="905"/>
                    </a:lnTo>
                    <a:lnTo>
                      <a:pt x="458" y="965"/>
                    </a:lnTo>
                    <a:lnTo>
                      <a:pt x="498" y="965"/>
                    </a:lnTo>
                    <a:lnTo>
                      <a:pt x="498" y="1007"/>
                    </a:lnTo>
                    <a:lnTo>
                      <a:pt x="543" y="1007"/>
                    </a:lnTo>
                    <a:lnTo>
                      <a:pt x="543" y="1021"/>
                    </a:lnTo>
                    <a:lnTo>
                      <a:pt x="623" y="1021"/>
                    </a:lnTo>
                    <a:lnTo>
                      <a:pt x="623" y="1062"/>
                    </a:lnTo>
                    <a:lnTo>
                      <a:pt x="767" y="1062"/>
                    </a:lnTo>
                    <a:lnTo>
                      <a:pt x="767" y="1088"/>
                    </a:lnTo>
                    <a:lnTo>
                      <a:pt x="786" y="1088"/>
                    </a:lnTo>
                    <a:lnTo>
                      <a:pt x="786" y="1104"/>
                    </a:lnTo>
                    <a:lnTo>
                      <a:pt x="852" y="1104"/>
                    </a:lnTo>
                    <a:lnTo>
                      <a:pt x="852" y="1135"/>
                    </a:lnTo>
                    <a:lnTo>
                      <a:pt x="864" y="1135"/>
                    </a:lnTo>
                    <a:lnTo>
                      <a:pt x="864" y="1154"/>
                    </a:lnTo>
                    <a:lnTo>
                      <a:pt x="890" y="1154"/>
                    </a:lnTo>
                    <a:lnTo>
                      <a:pt x="890" y="1194"/>
                    </a:lnTo>
                    <a:lnTo>
                      <a:pt x="902" y="1194"/>
                    </a:lnTo>
                    <a:lnTo>
                      <a:pt x="902" y="1216"/>
                    </a:lnTo>
                    <a:lnTo>
                      <a:pt x="909" y="1216"/>
                    </a:lnTo>
                    <a:lnTo>
                      <a:pt x="909" y="1228"/>
                    </a:lnTo>
                    <a:lnTo>
                      <a:pt x="916" y="1228"/>
                    </a:lnTo>
                    <a:lnTo>
                      <a:pt x="916" y="1235"/>
                    </a:lnTo>
                    <a:lnTo>
                      <a:pt x="930" y="1235"/>
                    </a:lnTo>
                    <a:lnTo>
                      <a:pt x="930" y="1270"/>
                    </a:lnTo>
                    <a:lnTo>
                      <a:pt x="963" y="1270"/>
                    </a:lnTo>
                    <a:lnTo>
                      <a:pt x="963" y="1289"/>
                    </a:lnTo>
                    <a:lnTo>
                      <a:pt x="1180" y="1289"/>
                    </a:lnTo>
                    <a:lnTo>
                      <a:pt x="1180" y="1315"/>
                    </a:lnTo>
                    <a:lnTo>
                      <a:pt x="1260" y="1315"/>
                    </a:lnTo>
                    <a:lnTo>
                      <a:pt x="1260" y="1349"/>
                    </a:lnTo>
                    <a:lnTo>
                      <a:pt x="1430" y="1349"/>
                    </a:lnTo>
                    <a:lnTo>
                      <a:pt x="1430" y="1379"/>
                    </a:lnTo>
                    <a:lnTo>
                      <a:pt x="1780" y="1379"/>
                    </a:lnTo>
                    <a:lnTo>
                      <a:pt x="1780" y="1453"/>
                    </a:lnTo>
                    <a:lnTo>
                      <a:pt x="2356" y="1453"/>
                    </a:lnTo>
                    <a:lnTo>
                      <a:pt x="2660" y="1453"/>
                    </a:lnTo>
                  </a:path>
                </a:pathLst>
              </a:custGeom>
              <a:noFill/>
              <a:ln w="19050" cap="flat">
                <a:solidFill>
                  <a:srgbClr val="FF9900"/>
                </a:solidFill>
                <a:prstDash val="solid"/>
                <a:miter lim="800000"/>
                <a:headEnd/>
                <a:tailEnd/>
              </a:ln>
            </p:spPr>
            <p:txBody>
              <a:bodyPr vert="horz" wrap="square" lIns="68580" tIns="34291" rIns="68580" bIns="34291" numCol="1" anchor="t" anchorCtr="0" compatLnSpc="1">
                <a:prstTxWarp prst="textNoShape">
                  <a:avLst/>
                </a:prstTxWarp>
              </a:bodyPr>
              <a:lstStyle/>
              <a:p>
                <a:pPr marL="0" marR="0" lvl="0" indent="0" algn="l"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174" name="TextBox 173"/>
            <p:cNvSpPr txBox="1"/>
            <p:nvPr/>
          </p:nvSpPr>
          <p:spPr>
            <a:xfrm>
              <a:off x="5937297" y="827932"/>
              <a:ext cx="2331870" cy="247598"/>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OlympiAD</a:t>
              </a: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(Olaparib)</a:t>
              </a:r>
            </a:p>
          </p:txBody>
        </p:sp>
        <p:sp>
          <p:nvSpPr>
            <p:cNvPr id="216" name="TextBox 215"/>
            <p:cNvSpPr txBox="1"/>
            <p:nvPr/>
          </p:nvSpPr>
          <p:spPr>
            <a:xfrm>
              <a:off x="6404505" y="1329111"/>
              <a:ext cx="2331870" cy="354691"/>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Median PFS 7.0 vs 4.2 months</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(HR 0.58; p = 0.0009)</a:t>
              </a:r>
            </a:p>
          </p:txBody>
        </p:sp>
      </p:grpSp>
      <p:grpSp>
        <p:nvGrpSpPr>
          <p:cNvPr id="3" name="Group 2"/>
          <p:cNvGrpSpPr/>
          <p:nvPr/>
        </p:nvGrpSpPr>
        <p:grpSpPr>
          <a:xfrm>
            <a:off x="5801877" y="1716833"/>
            <a:ext cx="6207193" cy="3707860"/>
            <a:chOff x="5076552" y="2779690"/>
            <a:chExt cx="4109171" cy="2297468"/>
          </a:xfrm>
        </p:grpSpPr>
        <p:pic>
          <p:nvPicPr>
            <p:cNvPr id="136" name="Picture 135"/>
            <p:cNvPicPr>
              <a:picLocks noChangeAspect="1"/>
            </p:cNvPicPr>
            <p:nvPr/>
          </p:nvPicPr>
          <p:blipFill rotWithShape="1">
            <a:blip r:embed="rId3" cstate="print">
              <a:extLst>
                <a:ext uri="{28A0092B-C50C-407E-A947-70E740481C1C}">
                  <a14:useLocalDpi xmlns:a14="http://schemas.microsoft.com/office/drawing/2010/main" val="0"/>
                </a:ext>
              </a:extLst>
            </a:blip>
            <a:srcRect b="18690"/>
            <a:stretch/>
          </p:blipFill>
          <p:spPr>
            <a:xfrm>
              <a:off x="5076552" y="2779690"/>
              <a:ext cx="4109171" cy="2297468"/>
            </a:xfrm>
            <a:prstGeom prst="rect">
              <a:avLst/>
            </a:prstGeom>
          </p:spPr>
        </p:pic>
        <p:sp>
          <p:nvSpPr>
            <p:cNvPr id="214" name="TextBox 213"/>
            <p:cNvSpPr txBox="1"/>
            <p:nvPr/>
          </p:nvSpPr>
          <p:spPr>
            <a:xfrm>
              <a:off x="6086580" y="3015572"/>
              <a:ext cx="2331870" cy="235243"/>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EMBRACA (Talazoparib)</a:t>
              </a:r>
            </a:p>
          </p:txBody>
        </p:sp>
        <p:sp>
          <p:nvSpPr>
            <p:cNvPr id="219" name="TextBox 218"/>
            <p:cNvSpPr txBox="1"/>
            <p:nvPr/>
          </p:nvSpPr>
          <p:spPr>
            <a:xfrm>
              <a:off x="6316509" y="3511190"/>
              <a:ext cx="2331870" cy="336991"/>
            </a:xfrm>
            <a:prstGeom prst="rect">
              <a:avLst/>
            </a:prstGeom>
            <a:noFill/>
          </p:spPr>
          <p:txBody>
            <a:bodyPr wrap="square" rtlCol="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Median PFS 8.6 vs 5.6 months</a:t>
              </a: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(HR 0.54; p &lt; 0.0001)</a:t>
              </a:r>
            </a:p>
          </p:txBody>
        </p:sp>
      </p:grpSp>
      <p:sp>
        <p:nvSpPr>
          <p:cNvPr id="127" name="Rounded Rectangle 126"/>
          <p:cNvSpPr/>
          <p:nvPr/>
        </p:nvSpPr>
        <p:spPr bwMode="auto">
          <a:xfrm>
            <a:off x="505927" y="1224232"/>
            <a:ext cx="11014269" cy="432000"/>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100000"/>
              </a:lnSpc>
              <a:spcBef>
                <a:spcPct val="0"/>
              </a:spcBef>
              <a:spcAft>
                <a:spcPts val="60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Potential impact of platinum-based therapy on </a:t>
            </a:r>
            <a:r>
              <a:rPr kumimoji="0" lang="en-US" sz="1867"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PARPi</a:t>
            </a: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remains to be defined as trial excluded patients progressing on platinum-based therapy </a:t>
            </a:r>
          </a:p>
        </p:txBody>
      </p:sp>
      <p:graphicFrame>
        <p:nvGraphicFramePr>
          <p:cNvPr id="6" name="Table 5"/>
          <p:cNvGraphicFramePr>
            <a:graphicFrameLocks noGrp="1"/>
          </p:cNvGraphicFramePr>
          <p:nvPr/>
        </p:nvGraphicFramePr>
        <p:xfrm>
          <a:off x="1013944" y="5285425"/>
          <a:ext cx="4170595" cy="1188720"/>
        </p:xfrm>
        <a:graphic>
          <a:graphicData uri="http://schemas.openxmlformats.org/drawingml/2006/table">
            <a:tbl>
              <a:tblPr firstRow="1" bandRow="1">
                <a:tableStyleId>{10A1B5D5-9B99-4C35-A422-299274C87663}</a:tableStyleId>
              </a:tblPr>
              <a:tblGrid>
                <a:gridCol w="1236557">
                  <a:extLst>
                    <a:ext uri="{9D8B030D-6E8A-4147-A177-3AD203B41FA5}">
                      <a16:colId xmlns:a16="http://schemas.microsoft.com/office/drawing/2014/main" val="20000"/>
                    </a:ext>
                  </a:extLst>
                </a:gridCol>
                <a:gridCol w="1458165">
                  <a:extLst>
                    <a:ext uri="{9D8B030D-6E8A-4147-A177-3AD203B41FA5}">
                      <a16:colId xmlns:a16="http://schemas.microsoft.com/office/drawing/2014/main" val="20001"/>
                    </a:ext>
                  </a:extLst>
                </a:gridCol>
                <a:gridCol w="1475873">
                  <a:extLst>
                    <a:ext uri="{9D8B030D-6E8A-4147-A177-3AD203B41FA5}">
                      <a16:colId xmlns:a16="http://schemas.microsoft.com/office/drawing/2014/main" val="20002"/>
                    </a:ext>
                  </a:extLst>
                </a:gridCol>
              </a:tblGrid>
              <a:tr h="288086">
                <a:tc>
                  <a:txBody>
                    <a:bodyPr/>
                    <a:lstStyle/>
                    <a:p>
                      <a:r>
                        <a:rPr lang="en-US" sz="1800" dirty="0">
                          <a:latin typeface="Calibri" panose="020F0502020204030204" pitchFamily="34" charset="0"/>
                          <a:cs typeface="Calibri" panose="020F0502020204030204" pitchFamily="34" charset="0"/>
                        </a:rPr>
                        <a:t>RR</a:t>
                      </a: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Olympia</a:t>
                      </a: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EMBRACA</a:t>
                      </a:r>
                    </a:p>
                  </a:txBody>
                  <a:tcPr marL="121920" marR="121920" marT="60960" marB="60960"/>
                </a:tc>
                <a:extLst>
                  <a:ext uri="{0D108BD9-81ED-4DB2-BD59-A6C34878D82A}">
                    <a16:rowId xmlns:a16="http://schemas.microsoft.com/office/drawing/2014/main" val="10000"/>
                  </a:ext>
                </a:extLst>
              </a:tr>
              <a:tr h="288086">
                <a:tc>
                  <a:txBody>
                    <a:bodyPr/>
                    <a:lstStyle/>
                    <a:p>
                      <a:r>
                        <a:rPr lang="en-US" sz="1800" b="1" dirty="0" err="1">
                          <a:latin typeface="Calibri" panose="020F0502020204030204" pitchFamily="34" charset="0"/>
                          <a:cs typeface="Calibri" panose="020F0502020204030204" pitchFamily="34" charset="0"/>
                        </a:rPr>
                        <a:t>PARPi</a:t>
                      </a:r>
                      <a:endParaRPr lang="en-US" sz="1800" b="1" dirty="0">
                        <a:latin typeface="Calibri" panose="020F0502020204030204" pitchFamily="34" charset="0"/>
                        <a:cs typeface="Calibri" panose="020F0502020204030204" pitchFamily="34" charset="0"/>
                      </a:endParaRP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60%</a:t>
                      </a: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62.6%</a:t>
                      </a:r>
                    </a:p>
                  </a:txBody>
                  <a:tcPr marL="121920" marR="121920" marT="60960" marB="60960"/>
                </a:tc>
                <a:extLst>
                  <a:ext uri="{0D108BD9-81ED-4DB2-BD59-A6C34878D82A}">
                    <a16:rowId xmlns:a16="http://schemas.microsoft.com/office/drawing/2014/main" val="10001"/>
                  </a:ext>
                </a:extLst>
              </a:tr>
              <a:tr h="288086">
                <a:tc>
                  <a:txBody>
                    <a:bodyPr/>
                    <a:lstStyle/>
                    <a:p>
                      <a:r>
                        <a:rPr lang="en-US" sz="1800" b="1" dirty="0">
                          <a:latin typeface="Calibri" panose="020F0502020204030204" pitchFamily="34" charset="0"/>
                          <a:cs typeface="Calibri" panose="020F0502020204030204" pitchFamily="34" charset="0"/>
                        </a:rPr>
                        <a:t>Chemo</a:t>
                      </a: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29%</a:t>
                      </a:r>
                    </a:p>
                  </a:txBody>
                  <a:tcPr marL="121920" marR="121920" marT="60960" marB="60960"/>
                </a:tc>
                <a:tc>
                  <a:txBody>
                    <a:bodyPr/>
                    <a:lstStyle/>
                    <a:p>
                      <a:pPr algn="ctr"/>
                      <a:r>
                        <a:rPr lang="en-US" sz="1800" dirty="0">
                          <a:latin typeface="Calibri" panose="020F0502020204030204" pitchFamily="34" charset="0"/>
                          <a:cs typeface="Calibri" panose="020F0502020204030204" pitchFamily="34" charset="0"/>
                        </a:rPr>
                        <a:t>27.2%</a:t>
                      </a:r>
                    </a:p>
                  </a:txBody>
                  <a:tcPr marL="121920" marR="121920" marT="60960" marB="60960"/>
                </a:tc>
                <a:extLst>
                  <a:ext uri="{0D108BD9-81ED-4DB2-BD59-A6C34878D82A}">
                    <a16:rowId xmlns:a16="http://schemas.microsoft.com/office/drawing/2014/main" val="10002"/>
                  </a:ext>
                </a:extLst>
              </a:tr>
            </a:tbl>
          </a:graphicData>
        </a:graphic>
      </p:graphicFrame>
      <p:sp>
        <p:nvSpPr>
          <p:cNvPr id="130" name="Rounded Rectangle 129"/>
          <p:cNvSpPr>
            <a:spLocks/>
          </p:cNvSpPr>
          <p:nvPr/>
        </p:nvSpPr>
        <p:spPr>
          <a:xfrm>
            <a:off x="5008480" y="5427721"/>
            <a:ext cx="1764009" cy="1035415"/>
          </a:xfrm>
          <a:prstGeom prst="roundRect">
            <a:avLst/>
          </a:prstGeom>
          <a:solidFill>
            <a:schemeClr val="tx2">
              <a:lumMod val="60000"/>
              <a:lumOff val="40000"/>
            </a:schemeClr>
          </a:solidFill>
        </p:spPr>
        <p:txBody>
          <a:bodyPr wrap="square" rtlCol="0" anchor="ctr">
            <a:noAutofit/>
          </a:bodyPr>
          <a:lstStyle/>
          <a:p>
            <a:pPr marL="0" marR="0" lvl="2" indent="0" algn="ctr" defTabSz="609585" rtl="0" eaLnBrk="0" fontAlgn="base" latinLnBrk="0" hangingPunct="0">
              <a:lnSpc>
                <a:spcPct val="100000"/>
              </a:lnSpc>
              <a:spcBef>
                <a:spcPct val="0"/>
              </a:spcBef>
              <a:spcAft>
                <a:spcPts val="6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Carboplatin (TNT):                 ORR 68%</a:t>
            </a:r>
            <a:endParaRPr kumimoji="0" lang="en-US" sz="24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9" name="Group 8">
            <a:extLst>
              <a:ext uri="{FF2B5EF4-FFF2-40B4-BE49-F238E27FC236}">
                <a16:creationId xmlns:a16="http://schemas.microsoft.com/office/drawing/2014/main" id="{9A65211A-E50D-D547-93B4-BAEC36283EC1}"/>
              </a:ext>
            </a:extLst>
          </p:cNvPr>
          <p:cNvGrpSpPr/>
          <p:nvPr/>
        </p:nvGrpSpPr>
        <p:grpSpPr>
          <a:xfrm>
            <a:off x="7681359" y="3692595"/>
            <a:ext cx="4327712" cy="3070002"/>
            <a:chOff x="5761019" y="2769446"/>
            <a:chExt cx="3245784" cy="2302502"/>
          </a:xfrm>
        </p:grpSpPr>
        <p:sp>
          <p:nvSpPr>
            <p:cNvPr id="5" name="Rounded Rectangle 4">
              <a:extLst>
                <a:ext uri="{FF2B5EF4-FFF2-40B4-BE49-F238E27FC236}">
                  <a16:creationId xmlns:a16="http://schemas.microsoft.com/office/drawing/2014/main" id="{90BD7D4E-329F-7E49-813D-A9F90188A70D}"/>
                </a:ext>
              </a:extLst>
            </p:cNvPr>
            <p:cNvSpPr/>
            <p:nvPr/>
          </p:nvSpPr>
          <p:spPr>
            <a:xfrm>
              <a:off x="5899620" y="2769446"/>
              <a:ext cx="2991103" cy="2302502"/>
            </a:xfrm>
            <a:prstGeom prst="roundRect">
              <a:avLst>
                <a:gd name="adj" fmla="val 5998"/>
              </a:avLst>
            </a:prstGeom>
            <a:solidFill>
              <a:schemeClr val="bg2">
                <a:lumMod val="90000"/>
              </a:schemeClr>
            </a:solidFill>
          </p:spPr>
          <p:txBody>
            <a:bodyPr wrap="squar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124" name="Rounded Rectangle 123">
              <a:extLst>
                <a:ext uri="{FF2B5EF4-FFF2-40B4-BE49-F238E27FC236}">
                  <a16:creationId xmlns:a16="http://schemas.microsoft.com/office/drawing/2014/main" id="{8E598360-BA23-674B-8163-FCE9EC009F2C}"/>
                </a:ext>
              </a:extLst>
            </p:cNvPr>
            <p:cNvSpPr>
              <a:spLocks/>
            </p:cNvSpPr>
            <p:nvPr/>
          </p:nvSpPr>
          <p:spPr>
            <a:xfrm>
              <a:off x="6159862" y="3285441"/>
              <a:ext cx="1562284" cy="646118"/>
            </a:xfrm>
            <a:prstGeom prst="roundRect">
              <a:avLst/>
            </a:prstGeom>
            <a:solidFill>
              <a:schemeClr val="accent4">
                <a:lumMod val="75000"/>
              </a:schemeClr>
            </a:solidFill>
          </p:spPr>
          <p:txBody>
            <a:bodyPr wrap="square" rtlCol="0" anchor="ctr">
              <a:noAutofit/>
            </a:bodyPr>
            <a:lstStyle/>
            <a:p>
              <a:pPr marL="0" marR="0" lvl="2" indent="0" algn="ctr" defTabSz="609570" rtl="0" eaLnBrk="0" fontAlgn="base" latinLnBrk="0" hangingPunct="0">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Germline mutation non-BRCA1/2 DDR </a:t>
              </a:r>
            </a:p>
          </p:txBody>
        </p:sp>
        <p:sp>
          <p:nvSpPr>
            <p:cNvPr id="125" name="Rounded Rectangle 124">
              <a:extLst>
                <a:ext uri="{FF2B5EF4-FFF2-40B4-BE49-F238E27FC236}">
                  <a16:creationId xmlns:a16="http://schemas.microsoft.com/office/drawing/2014/main" id="{4B924390-22ED-6846-BF9B-66DC87C021CD}"/>
                </a:ext>
              </a:extLst>
            </p:cNvPr>
            <p:cNvSpPr>
              <a:spLocks/>
            </p:cNvSpPr>
            <p:nvPr/>
          </p:nvSpPr>
          <p:spPr>
            <a:xfrm>
              <a:off x="6159861" y="3907189"/>
              <a:ext cx="1544487" cy="646118"/>
            </a:xfrm>
            <a:prstGeom prst="roundRect">
              <a:avLst/>
            </a:prstGeom>
            <a:solidFill>
              <a:srgbClr val="138BCB"/>
            </a:solidFill>
          </p:spPr>
          <p:txBody>
            <a:bodyPr wrap="square" lIns="0" rIns="0" rtlCol="0" anchor="ctr">
              <a:noAutofit/>
            </a:bodyPr>
            <a:lstStyle/>
            <a:p>
              <a:pPr marL="0" marR="0" lvl="2" indent="0" algn="ctr" defTabSz="609570" rtl="0" eaLnBrk="0" fontAlgn="base" latinLnBrk="0" hangingPunct="0">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Somatic BRCA1/2-Mt or non-BRCA1/2 DDR </a:t>
              </a:r>
            </a:p>
          </p:txBody>
        </p:sp>
        <p:sp>
          <p:nvSpPr>
            <p:cNvPr id="126" name="Rounded Rectangle 125">
              <a:extLst>
                <a:ext uri="{FF2B5EF4-FFF2-40B4-BE49-F238E27FC236}">
                  <a16:creationId xmlns:a16="http://schemas.microsoft.com/office/drawing/2014/main" id="{20FD11D7-73EC-9741-989C-7D0789EB06B3}"/>
                </a:ext>
              </a:extLst>
            </p:cNvPr>
            <p:cNvSpPr>
              <a:spLocks/>
            </p:cNvSpPr>
            <p:nvPr/>
          </p:nvSpPr>
          <p:spPr>
            <a:xfrm>
              <a:off x="5899620" y="4490049"/>
              <a:ext cx="3107183" cy="482852"/>
            </a:xfrm>
            <a:prstGeom prst="roundRect">
              <a:avLst/>
            </a:prstGeom>
            <a:noFill/>
          </p:spPr>
          <p:txBody>
            <a:bodyPr wrap="square" rtlCol="0" anchor="ctr">
              <a:noAutofit/>
            </a:bodyPr>
            <a:lstStyle/>
            <a:p>
              <a:pPr marL="0" marR="0" lvl="2" indent="0" algn="l" defTabSz="609570" rtl="0" eaLnBrk="0" fontAlgn="base" latinLnBrk="0" hangingPunct="0">
                <a:lnSpc>
                  <a:spcPct val="100000"/>
                </a:lnSpc>
                <a:spcBef>
                  <a:spcPct val="0"/>
                </a:spcBef>
                <a:spcAft>
                  <a:spcPts val="0"/>
                </a:spcAft>
                <a:buClrTx/>
                <a:buSzTx/>
                <a:buFontTx/>
                <a:buNone/>
                <a:tabLst/>
                <a:defRPr/>
              </a:pPr>
              <a:r>
                <a:rPr kumimoji="0" lang="en-US" sz="1467" b="1" i="0" u="none" strike="noStrike" kern="1200" cap="none" spc="0" normalizeH="0" baseline="0" noProof="0" dirty="0">
                  <a:ln>
                    <a:noFill/>
                  </a:ln>
                  <a:solidFill>
                    <a:srgbClr val="FF66CC"/>
                  </a:solidFill>
                  <a:effectLst/>
                  <a:uLnTx/>
                  <a:uFillTx/>
                  <a:latin typeface="Calibri" panose="020F0502020204030204" pitchFamily="34" charset="0"/>
                  <a:ea typeface="MS PGothic" panose="020B0600070205080204" pitchFamily="34" charset="-128"/>
                  <a:cs typeface="Calibri" panose="020F0502020204030204" pitchFamily="34" charset="0"/>
                </a:rPr>
                <a:t>Responses seen gPALB2 (82%) &amp; </a:t>
              </a:r>
              <a:r>
                <a:rPr kumimoji="0" lang="en-US" sz="1467" b="1" i="0" u="none" strike="noStrike" kern="1200" cap="none" spc="0" normalizeH="0" baseline="0" noProof="0" dirty="0" err="1">
                  <a:ln>
                    <a:noFill/>
                  </a:ln>
                  <a:solidFill>
                    <a:srgbClr val="FF66CC"/>
                  </a:solidFill>
                  <a:effectLst/>
                  <a:uLnTx/>
                  <a:uFillTx/>
                  <a:latin typeface="Calibri" panose="020F0502020204030204" pitchFamily="34" charset="0"/>
                  <a:ea typeface="MS PGothic" panose="020B0600070205080204" pitchFamily="34" charset="-128"/>
                  <a:cs typeface="Calibri" panose="020F0502020204030204" pitchFamily="34" charset="0"/>
                </a:rPr>
                <a:t>sBRCA</a:t>
              </a:r>
              <a:r>
                <a:rPr kumimoji="0" lang="en-US" sz="1467" b="1" i="0" u="none" strike="noStrike" kern="1200" cap="none" spc="0" normalizeH="0" baseline="0" noProof="0" dirty="0">
                  <a:ln>
                    <a:noFill/>
                  </a:ln>
                  <a:solidFill>
                    <a:srgbClr val="FF66CC"/>
                  </a:solidFill>
                  <a:effectLst/>
                  <a:uLnTx/>
                  <a:uFillTx/>
                  <a:latin typeface="Calibri" panose="020F0502020204030204" pitchFamily="34" charset="0"/>
                  <a:ea typeface="MS PGothic" panose="020B0600070205080204" pitchFamily="34" charset="-128"/>
                  <a:cs typeface="Calibri" panose="020F0502020204030204" pitchFamily="34" charset="0"/>
                </a:rPr>
                <a:t> Mt (50%) </a:t>
              </a:r>
            </a:p>
            <a:p>
              <a:pPr marL="0" marR="0" lvl="2" indent="0" algn="l" defTabSz="609570" rtl="0" eaLnBrk="0" fontAlgn="base" latinLnBrk="0" hangingPunct="0">
                <a:lnSpc>
                  <a:spcPct val="100000"/>
                </a:lnSpc>
                <a:spcBef>
                  <a:spcPct val="0"/>
                </a:spcBef>
                <a:spcAft>
                  <a:spcPts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No responses seen in ATM or CHEK2 Mt </a:t>
              </a:r>
            </a:p>
          </p:txBody>
        </p:sp>
        <p:sp>
          <p:nvSpPr>
            <p:cNvPr id="128" name="Rounded Rectangle 127">
              <a:extLst>
                <a:ext uri="{FF2B5EF4-FFF2-40B4-BE49-F238E27FC236}">
                  <a16:creationId xmlns:a16="http://schemas.microsoft.com/office/drawing/2014/main" id="{7125A7B3-5885-B746-ADF9-98DC7435FF44}"/>
                </a:ext>
              </a:extLst>
            </p:cNvPr>
            <p:cNvSpPr>
              <a:spLocks/>
            </p:cNvSpPr>
            <p:nvPr/>
          </p:nvSpPr>
          <p:spPr>
            <a:xfrm>
              <a:off x="7734770" y="3285441"/>
              <a:ext cx="807290" cy="621748"/>
            </a:xfrm>
            <a:prstGeom prst="roundRect">
              <a:avLst/>
            </a:prstGeom>
            <a:solidFill>
              <a:schemeClr val="accent4">
                <a:lumMod val="75000"/>
              </a:schemeClr>
            </a:solidFill>
          </p:spPr>
          <p:txBody>
            <a:bodyPr wrap="square" rtlCol="0" anchor="ctr">
              <a:noAutofit/>
            </a:bodyPr>
            <a:lstStyle/>
            <a:p>
              <a:pPr marL="0" marR="0" lvl="2" indent="0" algn="ctr" defTabSz="609570" rtl="0" eaLnBrk="0" fontAlgn="base" latinLnBrk="0" hangingPunct="0">
                <a:lnSpc>
                  <a:spcPct val="100000"/>
                </a:lnSpc>
                <a:spcBef>
                  <a:spcPct val="0"/>
                </a:spcBef>
                <a:spcAft>
                  <a:spcPts val="6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ORR 33%</a:t>
              </a:r>
            </a:p>
          </p:txBody>
        </p:sp>
        <p:sp>
          <p:nvSpPr>
            <p:cNvPr id="129" name="Rounded Rectangle 128">
              <a:extLst>
                <a:ext uri="{FF2B5EF4-FFF2-40B4-BE49-F238E27FC236}">
                  <a16:creationId xmlns:a16="http://schemas.microsoft.com/office/drawing/2014/main" id="{E4725956-EB55-B249-9B4E-17955CFDE8A2}"/>
                </a:ext>
              </a:extLst>
            </p:cNvPr>
            <p:cNvSpPr>
              <a:spLocks/>
            </p:cNvSpPr>
            <p:nvPr/>
          </p:nvSpPr>
          <p:spPr>
            <a:xfrm>
              <a:off x="7718075" y="3914017"/>
              <a:ext cx="823985" cy="639290"/>
            </a:xfrm>
            <a:prstGeom prst="roundRect">
              <a:avLst/>
            </a:prstGeom>
            <a:solidFill>
              <a:srgbClr val="138BCB"/>
            </a:solidFill>
          </p:spPr>
          <p:txBody>
            <a:bodyPr wrap="square" rtlCol="0" anchor="ctr">
              <a:noAutofit/>
            </a:bodyPr>
            <a:lstStyle/>
            <a:p>
              <a:pPr marL="0" marR="0" lvl="2" indent="0" algn="ctr" defTabSz="609570" rtl="0" eaLnBrk="0" fontAlgn="base" latinLnBrk="0" hangingPunct="0">
                <a:lnSpc>
                  <a:spcPct val="100000"/>
                </a:lnSpc>
                <a:spcBef>
                  <a:spcPct val="0"/>
                </a:spcBef>
                <a:spcAft>
                  <a:spcPts val="600"/>
                </a:spcAft>
                <a:buClrTx/>
                <a:buSzTx/>
                <a:buFontTx/>
                <a:buNone/>
                <a:tabLst/>
                <a:defRPr/>
              </a:pPr>
              <a:r>
                <a:rPr kumimoji="0" lang="en-US" sz="18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ORR 31%</a:t>
              </a:r>
            </a:p>
          </p:txBody>
        </p:sp>
        <p:sp>
          <p:nvSpPr>
            <p:cNvPr id="7" name="Rectangle 6">
              <a:extLst>
                <a:ext uri="{FF2B5EF4-FFF2-40B4-BE49-F238E27FC236}">
                  <a16:creationId xmlns:a16="http://schemas.microsoft.com/office/drawing/2014/main" id="{9AD57C78-F5B5-AD44-B61F-4500FC819D6B}"/>
                </a:ext>
              </a:extLst>
            </p:cNvPr>
            <p:cNvSpPr/>
            <p:nvPr/>
          </p:nvSpPr>
          <p:spPr>
            <a:xfrm>
              <a:off x="5761019" y="2800280"/>
              <a:ext cx="3082154" cy="457145"/>
            </a:xfrm>
            <a:prstGeom prst="rect">
              <a:avLst/>
            </a:prstGeom>
          </p:spPr>
          <p:txBody>
            <a:bodyPr wrap="square">
              <a:spAutoFit/>
            </a:bodyPr>
            <a:lstStyle/>
            <a:p>
              <a:pPr marL="0" marR="0" lvl="0" indent="0" algn="ctr" defTabSz="1219140" rtl="0" eaLnBrk="1" fontAlgn="base" latinLnBrk="0" hangingPunct="1">
                <a:lnSpc>
                  <a:spcPct val="9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Is there a role for PARP beyond                    </a:t>
              </a:r>
              <a:r>
                <a:rPr kumimoji="0" lang="en-US" sz="1867" b="1" i="0" u="none" strike="noStrike" kern="120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gBRCA</a:t>
              </a: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-mt breast cancer?</a:t>
              </a:r>
            </a:p>
          </p:txBody>
        </p:sp>
        <p:sp>
          <p:nvSpPr>
            <p:cNvPr id="8" name="Rectangle 7">
              <a:extLst>
                <a:ext uri="{FF2B5EF4-FFF2-40B4-BE49-F238E27FC236}">
                  <a16:creationId xmlns:a16="http://schemas.microsoft.com/office/drawing/2014/main" id="{2FC3E425-D3D9-7C44-9196-F17B580E24A4}"/>
                </a:ext>
              </a:extLst>
            </p:cNvPr>
            <p:cNvSpPr/>
            <p:nvPr/>
          </p:nvSpPr>
          <p:spPr>
            <a:xfrm>
              <a:off x="7435766" y="4879539"/>
              <a:ext cx="1391246" cy="192409"/>
            </a:xfrm>
            <a:prstGeom prst="rect">
              <a:avLst/>
            </a:prstGeom>
          </p:spPr>
          <p:txBody>
            <a:bodyPr wrap="none">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US" sz="1067"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Tung, NM, et al. JCO 2020</a:t>
              </a:r>
              <a:endParaRPr kumimoji="0" lang="en-US" sz="1067"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grpSp>
    </p:spTree>
    <p:extLst>
      <p:ext uri="{BB962C8B-B14F-4D97-AF65-F5344CB8AC3E}">
        <p14:creationId xmlns:p14="http://schemas.microsoft.com/office/powerpoint/2010/main" val="20553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
            <a:extLst>
              <a:ext uri="{FF2B5EF4-FFF2-40B4-BE49-F238E27FC236}">
                <a16:creationId xmlns:a16="http://schemas.microsoft.com/office/drawing/2014/main" id="{96E3A853-0339-FE46-8FA9-244C85BA980D}"/>
              </a:ext>
            </a:extLst>
          </p:cNvPr>
          <p:cNvSpPr>
            <a:spLocks noGrp="1"/>
          </p:cNvSpPr>
          <p:nvPr>
            <p:ph type="title"/>
          </p:nvPr>
        </p:nvSpPr>
        <p:spPr>
          <a:xfrm>
            <a:off x="0" y="8513"/>
            <a:ext cx="12192000" cy="939800"/>
          </a:xfrm>
        </p:spPr>
        <p:txBody>
          <a:bodyPr>
            <a:noAutofit/>
          </a:bodyPr>
          <a:lstStyle/>
          <a:p>
            <a:pPr algn="ctr"/>
            <a:r>
              <a:rPr lang="en-US" sz="4000" dirty="0">
                <a:latin typeface="Calibri" panose="020F0502020204030204" pitchFamily="34" charset="0"/>
                <a:cs typeface="Calibri" panose="020F0502020204030204" pitchFamily="34" charset="0"/>
              </a:rPr>
              <a:t>Immunotherapy provides OS benefit in PDL1+ </a:t>
            </a:r>
            <a:r>
              <a:rPr lang="en-US" sz="4000" dirty="0" err="1">
                <a:latin typeface="Calibri" panose="020F0502020204030204" pitchFamily="34" charset="0"/>
                <a:cs typeface="Calibri" panose="020F0502020204030204" pitchFamily="34" charset="0"/>
              </a:rPr>
              <a:t>mTNBC</a:t>
            </a:r>
            <a:r>
              <a:rPr lang="en-US" sz="4000" dirty="0">
                <a:latin typeface="Calibri" panose="020F0502020204030204" pitchFamily="34" charset="0"/>
                <a:cs typeface="Calibri" panose="020F0502020204030204" pitchFamily="34" charset="0"/>
              </a:rPr>
              <a:t> </a:t>
            </a:r>
          </a:p>
        </p:txBody>
      </p:sp>
      <p:sp>
        <p:nvSpPr>
          <p:cNvPr id="24" name="TextBox 23">
            <a:extLst>
              <a:ext uri="{FF2B5EF4-FFF2-40B4-BE49-F238E27FC236}">
                <a16:creationId xmlns:a16="http://schemas.microsoft.com/office/drawing/2014/main" id="{69C255DD-095E-F34A-A198-D1C9F51E1D1D}"/>
              </a:ext>
            </a:extLst>
          </p:cNvPr>
          <p:cNvSpPr txBox="1"/>
          <p:nvPr/>
        </p:nvSpPr>
        <p:spPr>
          <a:xfrm>
            <a:off x="7931219" y="6440872"/>
            <a:ext cx="4259493" cy="276999"/>
          </a:xfrm>
          <a:prstGeom prst="rect">
            <a:avLst/>
          </a:prstGeom>
          <a:noFill/>
        </p:spPr>
        <p:txBody>
          <a:bodyPr wrap="square" rtlCol="0" anchor="b">
            <a:spAutoFit/>
          </a:bodyPr>
          <a:lstStyle/>
          <a:p>
            <a:pPr marL="0" marR="0" lvl="0" indent="0" algn="r" defTabSz="60955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Schmid, NEJM 2018; Emens LA, ESMO 2020; Cortes, SABCS 2021</a:t>
            </a:r>
          </a:p>
        </p:txBody>
      </p:sp>
      <p:sp>
        <p:nvSpPr>
          <p:cNvPr id="25" name="TextBox 24">
            <a:extLst>
              <a:ext uri="{FF2B5EF4-FFF2-40B4-BE49-F238E27FC236}">
                <a16:creationId xmlns:a16="http://schemas.microsoft.com/office/drawing/2014/main" id="{B3281CC8-F87B-2F49-9701-D8E11256BB72}"/>
              </a:ext>
            </a:extLst>
          </p:cNvPr>
          <p:cNvSpPr txBox="1"/>
          <p:nvPr/>
        </p:nvSpPr>
        <p:spPr>
          <a:xfrm>
            <a:off x="8140884" y="2943481"/>
            <a:ext cx="1398140" cy="328231"/>
          </a:xfrm>
          <a:prstGeom prst="rect">
            <a:avLst/>
          </a:prstGeom>
          <a:noFill/>
        </p:spPr>
        <p:txBody>
          <a:bodyPr wrap="none" lIns="0" tIns="0" rIns="0" bIns="0" rtlCol="0" anchor="t" anchorCtr="0">
            <a:spAutoFit/>
          </a:bodyPr>
          <a:lstStyle/>
          <a:p>
            <a:pPr marL="0" marR="0" lvl="0" indent="0" algn="ctr" defTabSz="609570" rtl="0" eaLnBrk="0" fontAlgn="base" latinLnBrk="0" hangingPunct="0">
              <a:lnSpc>
                <a:spcPct val="100000"/>
              </a:lnSpc>
              <a:spcBef>
                <a:spcPct val="0"/>
              </a:spcBef>
              <a:spcAft>
                <a:spcPct val="0"/>
              </a:spcAft>
              <a:buClrTx/>
              <a:buSzTx/>
              <a:buFontTx/>
              <a:buNone/>
              <a:tabLst/>
              <a:defRPr/>
            </a:pPr>
            <a:r>
              <a:rPr kumimoji="0" lang="en-US" sz="2133" b="1" i="0" u="none" strike="noStrike" kern="600" cap="none" spc="4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OS, CPS ≥10</a:t>
            </a:r>
          </a:p>
        </p:txBody>
      </p:sp>
      <p:sp>
        <p:nvSpPr>
          <p:cNvPr id="26" name="TextBox 25">
            <a:extLst>
              <a:ext uri="{FF2B5EF4-FFF2-40B4-BE49-F238E27FC236}">
                <a16:creationId xmlns:a16="http://schemas.microsoft.com/office/drawing/2014/main" id="{9CC320C7-BBD7-3440-B3F9-9104716094F2}"/>
              </a:ext>
            </a:extLst>
          </p:cNvPr>
          <p:cNvSpPr txBox="1"/>
          <p:nvPr/>
        </p:nvSpPr>
        <p:spPr>
          <a:xfrm>
            <a:off x="2822223" y="3046890"/>
            <a:ext cx="1738617" cy="328231"/>
          </a:xfrm>
          <a:prstGeom prst="rect">
            <a:avLst/>
          </a:prstGeom>
          <a:noFill/>
        </p:spPr>
        <p:txBody>
          <a:bodyPr wrap="none" lIns="0" tIns="0" rIns="0" bIns="0" rtlCol="0" anchor="t" anchorCtr="0">
            <a:spAutoFit/>
          </a:bodyPr>
          <a:lstStyle/>
          <a:p>
            <a:pPr marL="0" marR="0" lvl="0" indent="0" algn="ctr" defTabSz="609570" rtl="0" eaLnBrk="0" fontAlgn="base" latinLnBrk="0" hangingPunct="0">
              <a:lnSpc>
                <a:spcPct val="100000"/>
              </a:lnSpc>
              <a:spcBef>
                <a:spcPct val="0"/>
              </a:spcBef>
              <a:spcAft>
                <a:spcPct val="0"/>
              </a:spcAft>
              <a:buClrTx/>
              <a:buSzTx/>
              <a:buFontTx/>
              <a:buNone/>
              <a:tabLst/>
              <a:defRPr/>
            </a:pPr>
            <a:r>
              <a:rPr kumimoji="0" lang="en-US" sz="2133" b="1" i="0" u="none" strike="noStrike" kern="600" cap="none" spc="4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OS, SP142 ≥1%</a:t>
            </a:r>
          </a:p>
        </p:txBody>
      </p:sp>
      <p:pic>
        <p:nvPicPr>
          <p:cNvPr id="4" name="Picture 3">
            <a:extLst>
              <a:ext uri="{FF2B5EF4-FFF2-40B4-BE49-F238E27FC236}">
                <a16:creationId xmlns:a16="http://schemas.microsoft.com/office/drawing/2014/main" id="{EC4AED0F-5022-0449-971A-4B8C264B20D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856951" y="3535903"/>
            <a:ext cx="5117129" cy="3155888"/>
          </a:xfrm>
          <a:prstGeom prst="rect">
            <a:avLst/>
          </a:prstGeom>
        </p:spPr>
      </p:pic>
      <p:pic>
        <p:nvPicPr>
          <p:cNvPr id="5" name="Picture 4">
            <a:extLst>
              <a:ext uri="{FF2B5EF4-FFF2-40B4-BE49-F238E27FC236}">
                <a16:creationId xmlns:a16="http://schemas.microsoft.com/office/drawing/2014/main" id="{D2B6B745-3F38-9C40-B1EC-617F33DA0E20}"/>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6358890" y="3314330"/>
            <a:ext cx="4976159" cy="3256868"/>
          </a:xfrm>
          <a:prstGeom prst="rect">
            <a:avLst/>
          </a:prstGeom>
        </p:spPr>
      </p:pic>
      <p:pic>
        <p:nvPicPr>
          <p:cNvPr id="12" name="Picture 11">
            <a:extLst>
              <a:ext uri="{FF2B5EF4-FFF2-40B4-BE49-F238E27FC236}">
                <a16:creationId xmlns:a16="http://schemas.microsoft.com/office/drawing/2014/main" id="{D2EFC253-74B9-8A46-849A-F56BD6E9129E}"/>
              </a:ext>
            </a:extLst>
          </p:cNvPr>
          <p:cNvPicPr>
            <a:picLocks noChangeAspect="1"/>
          </p:cNvPicPr>
          <p:nvPr/>
        </p:nvPicPr>
        <p:blipFill>
          <a:blip r:embed="rId7"/>
          <a:stretch>
            <a:fillRect/>
          </a:stretch>
        </p:blipFill>
        <p:spPr>
          <a:xfrm>
            <a:off x="1954530" y="1288004"/>
            <a:ext cx="3850984" cy="1598103"/>
          </a:xfrm>
          <a:prstGeom prst="rect">
            <a:avLst/>
          </a:prstGeom>
        </p:spPr>
      </p:pic>
      <p:pic>
        <p:nvPicPr>
          <p:cNvPr id="14" name="Picture 13">
            <a:extLst>
              <a:ext uri="{FF2B5EF4-FFF2-40B4-BE49-F238E27FC236}">
                <a16:creationId xmlns:a16="http://schemas.microsoft.com/office/drawing/2014/main" id="{F48FCAA9-F290-454A-AE58-DAA7A198967C}"/>
              </a:ext>
            </a:extLst>
          </p:cNvPr>
          <p:cNvPicPr>
            <a:picLocks noChangeAspect="1"/>
          </p:cNvPicPr>
          <p:nvPr/>
        </p:nvPicPr>
        <p:blipFill>
          <a:blip r:embed="rId8"/>
          <a:stretch>
            <a:fillRect/>
          </a:stretch>
        </p:blipFill>
        <p:spPr>
          <a:xfrm>
            <a:off x="6969172" y="1285446"/>
            <a:ext cx="3600309" cy="1511361"/>
          </a:xfrm>
          <a:prstGeom prst="rect">
            <a:avLst/>
          </a:prstGeom>
        </p:spPr>
      </p:pic>
      <p:sp>
        <p:nvSpPr>
          <p:cNvPr id="29" name="Rectangle 28">
            <a:extLst>
              <a:ext uri="{FF2B5EF4-FFF2-40B4-BE49-F238E27FC236}">
                <a16:creationId xmlns:a16="http://schemas.microsoft.com/office/drawing/2014/main" id="{5C0236B0-2463-AC49-9A66-34AE3010BF93}"/>
              </a:ext>
            </a:extLst>
          </p:cNvPr>
          <p:cNvSpPr/>
          <p:nvPr/>
        </p:nvSpPr>
        <p:spPr>
          <a:xfrm>
            <a:off x="2463260" y="853536"/>
            <a:ext cx="2770951" cy="369332"/>
          </a:xfrm>
          <a:prstGeom prst="rect">
            <a:avLst/>
          </a:prstGeom>
        </p:spPr>
        <p:txBody>
          <a:bodyPr wrap="none">
            <a:spAutoFit/>
          </a:bodyPr>
          <a:lstStyle/>
          <a:p>
            <a:pPr marL="0" marR="0" lvl="0" indent="0" algn="l" defTabSz="60957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IMpassion130 study design</a:t>
            </a:r>
          </a:p>
        </p:txBody>
      </p:sp>
      <p:sp>
        <p:nvSpPr>
          <p:cNvPr id="31" name="Rectangle 30">
            <a:extLst>
              <a:ext uri="{FF2B5EF4-FFF2-40B4-BE49-F238E27FC236}">
                <a16:creationId xmlns:a16="http://schemas.microsoft.com/office/drawing/2014/main" id="{D853B661-33D8-3C41-960B-7E1159215E91}"/>
              </a:ext>
            </a:extLst>
          </p:cNvPr>
          <p:cNvSpPr/>
          <p:nvPr/>
        </p:nvSpPr>
        <p:spPr>
          <a:xfrm>
            <a:off x="7307075" y="873496"/>
            <a:ext cx="2725811" cy="369332"/>
          </a:xfrm>
          <a:prstGeom prst="rect">
            <a:avLst/>
          </a:prstGeom>
        </p:spPr>
        <p:txBody>
          <a:bodyPr wrap="none">
            <a:spAutoFit/>
          </a:bodyPr>
          <a:lstStyle/>
          <a:p>
            <a:pPr marL="0" marR="0" lvl="0" indent="0" algn="l" defTabSz="60957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KEYNOTE 355 study design</a:t>
            </a:r>
          </a:p>
        </p:txBody>
      </p:sp>
    </p:spTree>
    <p:extLst>
      <p:ext uri="{BB962C8B-B14F-4D97-AF65-F5344CB8AC3E}">
        <p14:creationId xmlns:p14="http://schemas.microsoft.com/office/powerpoint/2010/main" val="1569484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9" grpId="0"/>
      <p:bldP spid="3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Block Arc 158"/>
          <p:cNvSpPr/>
          <p:nvPr/>
        </p:nvSpPr>
        <p:spPr bwMode="auto">
          <a:xfrm flipV="1">
            <a:off x="8243321" y="2414845"/>
            <a:ext cx="1782000" cy="1809000"/>
          </a:xfrm>
          <a:prstGeom prst="blockArc">
            <a:avLst>
              <a:gd name="adj1" fmla="val 10800000"/>
              <a:gd name="adj2" fmla="val 21532402"/>
              <a:gd name="adj3" fmla="val 10559"/>
            </a:avLst>
          </a:prstGeom>
          <a:solidFill>
            <a:srgbClr val="EAEAEA"/>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6387" name="Rectangle 23"/>
          <p:cNvSpPr>
            <a:spLocks noChangeArrowheads="1"/>
          </p:cNvSpPr>
          <p:nvPr/>
        </p:nvSpPr>
        <p:spPr bwMode="auto">
          <a:xfrm>
            <a:off x="6791997" y="3326955"/>
            <a:ext cx="1490652" cy="233359"/>
          </a:xfrm>
          <a:prstGeom prst="rect">
            <a:avLst/>
          </a:prstGeom>
          <a:solidFill>
            <a:srgbClr val="EAEAEA"/>
          </a:solidFill>
          <a:ln>
            <a:noFill/>
          </a:ln>
          <a:extLst>
            <a:ext uri="{91240B29-F687-4F45-9708-019B960494DF}">
              <a14:hiddenLine xmlns:a14="http://schemas.microsoft.com/office/drawing/2010/main" w="76200">
                <a:solidFill>
                  <a:srgbClr val="000000"/>
                </a:solidFill>
                <a:miter lim="800000"/>
                <a:headEnd/>
                <a:tailEnd type="none" w="lg" len="med"/>
              </a14:hiddenLine>
            </a:ext>
          </a:extLst>
        </p:spPr>
        <p:txBody>
          <a:bodyPr wrap="none" anchor="ct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60" name="Block Arc 159"/>
          <p:cNvSpPr/>
          <p:nvPr/>
        </p:nvSpPr>
        <p:spPr bwMode="auto">
          <a:xfrm flipV="1">
            <a:off x="10079868" y="3791797"/>
            <a:ext cx="1890000" cy="1890000"/>
          </a:xfrm>
          <a:prstGeom prst="blockArc">
            <a:avLst>
              <a:gd name="adj1" fmla="val 10800000"/>
              <a:gd name="adj2" fmla="val 21474508"/>
              <a:gd name="adj3" fmla="val 8035"/>
            </a:avLst>
          </a:prstGeom>
          <a:solidFill>
            <a:srgbClr val="EAEAEA"/>
          </a:solidFill>
          <a:ln w="76200" cap="flat" cmpd="sng" algn="ctr">
            <a:noFill/>
            <a:prstDash val="solid"/>
            <a:round/>
            <a:headEnd type="none" w="med" len="med"/>
            <a:tailEnd type="none" w="lg" len="med"/>
          </a:ln>
          <a:effectLst/>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61" name="Block Arc 160"/>
          <p:cNvSpPr/>
          <p:nvPr/>
        </p:nvSpPr>
        <p:spPr bwMode="auto">
          <a:xfrm>
            <a:off x="10079868" y="3792007"/>
            <a:ext cx="1890000" cy="1890000"/>
          </a:xfrm>
          <a:prstGeom prst="blockArc">
            <a:avLst>
              <a:gd name="adj1" fmla="val 10800000"/>
              <a:gd name="adj2" fmla="val 523702"/>
              <a:gd name="adj3" fmla="val 8046"/>
            </a:avLst>
          </a:prstGeom>
          <a:solidFill>
            <a:srgbClr val="EAEAEA"/>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62" name="Rectangle 23"/>
          <p:cNvSpPr>
            <a:spLocks noChangeArrowheads="1"/>
          </p:cNvSpPr>
          <p:nvPr/>
        </p:nvSpPr>
        <p:spPr bwMode="auto">
          <a:xfrm>
            <a:off x="9809297" y="3278761"/>
            <a:ext cx="1917000" cy="189000"/>
          </a:xfrm>
          <a:prstGeom prst="rect">
            <a:avLst/>
          </a:prstGeom>
          <a:solidFill>
            <a:srgbClr val="EAEAEA"/>
          </a:solidFill>
          <a:ln>
            <a:noFill/>
          </a:ln>
          <a:extLst>
            <a:ext uri="{91240B29-F687-4F45-9708-019B960494DF}">
              <a14:hiddenLine xmlns:a14="http://schemas.microsoft.com/office/drawing/2010/main" w="76200">
                <a:solidFill>
                  <a:srgbClr val="000000"/>
                </a:solidFill>
                <a:miter lim="800000"/>
                <a:headEnd/>
                <a:tailEnd type="none" w="lg" len="med"/>
              </a14:hiddenLine>
            </a:ext>
          </a:extLst>
        </p:spPr>
        <p:txBody>
          <a:bodyPr wrap="none" anchor="ct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nvGrpSpPr>
          <p:cNvPr id="2" name="Group 254"/>
          <p:cNvGrpSpPr>
            <a:grpSpLocks/>
          </p:cNvGrpSpPr>
          <p:nvPr/>
        </p:nvGrpSpPr>
        <p:grpSpPr bwMode="auto">
          <a:xfrm>
            <a:off x="10693335" y="4277818"/>
            <a:ext cx="844155" cy="816769"/>
            <a:chOff x="7164288" y="908720"/>
            <a:chExt cx="1124520" cy="1088496"/>
          </a:xfrm>
        </p:grpSpPr>
        <p:sp>
          <p:nvSpPr>
            <p:cNvPr id="25760" name="Oval 212"/>
            <p:cNvSpPr>
              <a:spLocks noChangeArrowheads="1"/>
            </p:cNvSpPr>
            <p:nvPr/>
          </p:nvSpPr>
          <p:spPr bwMode="auto">
            <a:xfrm>
              <a:off x="7380336" y="119676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1" name="Oval 213"/>
            <p:cNvSpPr>
              <a:spLocks noChangeArrowheads="1"/>
            </p:cNvSpPr>
            <p:nvPr/>
          </p:nvSpPr>
          <p:spPr bwMode="auto">
            <a:xfrm>
              <a:off x="7388696" y="108012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2" name="Oval 214"/>
            <p:cNvSpPr>
              <a:spLocks noChangeArrowheads="1"/>
            </p:cNvSpPr>
            <p:nvPr/>
          </p:nvSpPr>
          <p:spPr bwMode="auto">
            <a:xfrm>
              <a:off x="7236296" y="136815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3" name="Oval 215"/>
            <p:cNvSpPr>
              <a:spLocks noChangeArrowheads="1"/>
            </p:cNvSpPr>
            <p:nvPr/>
          </p:nvSpPr>
          <p:spPr bwMode="auto">
            <a:xfrm>
              <a:off x="7388696" y="16561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4" name="Oval 216"/>
            <p:cNvSpPr>
              <a:spLocks noChangeArrowheads="1"/>
            </p:cNvSpPr>
            <p:nvPr/>
          </p:nvSpPr>
          <p:spPr bwMode="auto">
            <a:xfrm>
              <a:off x="7524328" y="14127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5" name="Oval 217"/>
            <p:cNvSpPr>
              <a:spLocks noChangeArrowheads="1"/>
            </p:cNvSpPr>
            <p:nvPr/>
          </p:nvSpPr>
          <p:spPr bwMode="auto">
            <a:xfrm>
              <a:off x="7676728" y="119675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6" name="Oval 219"/>
            <p:cNvSpPr>
              <a:spLocks noChangeArrowheads="1"/>
            </p:cNvSpPr>
            <p:nvPr/>
          </p:nvSpPr>
          <p:spPr bwMode="auto">
            <a:xfrm>
              <a:off x="7587976" y="90872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7" name="Oval 220"/>
            <p:cNvSpPr>
              <a:spLocks noChangeArrowheads="1"/>
            </p:cNvSpPr>
            <p:nvPr/>
          </p:nvSpPr>
          <p:spPr bwMode="auto">
            <a:xfrm>
              <a:off x="7740376" y="112474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8" name="Oval 221"/>
            <p:cNvSpPr>
              <a:spLocks noChangeArrowheads="1"/>
            </p:cNvSpPr>
            <p:nvPr/>
          </p:nvSpPr>
          <p:spPr bwMode="auto">
            <a:xfrm>
              <a:off x="7587976" y="14127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69" name="Oval 222"/>
            <p:cNvSpPr>
              <a:spLocks noChangeArrowheads="1"/>
            </p:cNvSpPr>
            <p:nvPr/>
          </p:nvSpPr>
          <p:spPr bwMode="auto">
            <a:xfrm>
              <a:off x="7740376" y="170080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0" name="Oval 223"/>
            <p:cNvSpPr>
              <a:spLocks noChangeArrowheads="1"/>
            </p:cNvSpPr>
            <p:nvPr/>
          </p:nvSpPr>
          <p:spPr bwMode="auto">
            <a:xfrm>
              <a:off x="7876008" y="145740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1" name="Oval 224"/>
            <p:cNvSpPr>
              <a:spLocks noChangeArrowheads="1"/>
            </p:cNvSpPr>
            <p:nvPr/>
          </p:nvSpPr>
          <p:spPr bwMode="auto">
            <a:xfrm>
              <a:off x="8028408" y="12413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2" name="Oval 225"/>
            <p:cNvSpPr>
              <a:spLocks noChangeArrowheads="1"/>
            </p:cNvSpPr>
            <p:nvPr/>
          </p:nvSpPr>
          <p:spPr bwMode="auto">
            <a:xfrm>
              <a:off x="7164288" y="152055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3" name="Oval 226"/>
            <p:cNvSpPr>
              <a:spLocks noChangeArrowheads="1"/>
            </p:cNvSpPr>
            <p:nvPr/>
          </p:nvSpPr>
          <p:spPr bwMode="auto">
            <a:xfrm>
              <a:off x="7316688" y="18085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4" name="Oval 227"/>
            <p:cNvSpPr>
              <a:spLocks noChangeArrowheads="1"/>
            </p:cNvSpPr>
            <p:nvPr/>
          </p:nvSpPr>
          <p:spPr bwMode="auto">
            <a:xfrm>
              <a:off x="7452320" y="15651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5" name="Oval 230"/>
            <p:cNvSpPr>
              <a:spLocks noChangeArrowheads="1"/>
            </p:cNvSpPr>
            <p:nvPr/>
          </p:nvSpPr>
          <p:spPr bwMode="auto">
            <a:xfrm>
              <a:off x="7515968" y="15651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6" name="Oval 231"/>
            <p:cNvSpPr>
              <a:spLocks noChangeArrowheads="1"/>
            </p:cNvSpPr>
            <p:nvPr/>
          </p:nvSpPr>
          <p:spPr bwMode="auto">
            <a:xfrm>
              <a:off x="7668368" y="185320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7" name="Oval 232"/>
            <p:cNvSpPr>
              <a:spLocks noChangeArrowheads="1"/>
            </p:cNvSpPr>
            <p:nvPr/>
          </p:nvSpPr>
          <p:spPr bwMode="auto">
            <a:xfrm>
              <a:off x="7804000" y="160980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8" name="Oval 233"/>
            <p:cNvSpPr>
              <a:spLocks noChangeArrowheads="1"/>
            </p:cNvSpPr>
            <p:nvPr/>
          </p:nvSpPr>
          <p:spPr bwMode="auto">
            <a:xfrm>
              <a:off x="7956400" y="13937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79" name="Oval 235"/>
            <p:cNvSpPr>
              <a:spLocks noChangeArrowheads="1"/>
            </p:cNvSpPr>
            <p:nvPr/>
          </p:nvSpPr>
          <p:spPr bwMode="auto">
            <a:xfrm>
              <a:off x="7532736" y="126877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0" name="Oval 236"/>
            <p:cNvSpPr>
              <a:spLocks noChangeArrowheads="1"/>
            </p:cNvSpPr>
            <p:nvPr/>
          </p:nvSpPr>
          <p:spPr bwMode="auto">
            <a:xfrm>
              <a:off x="7541096" y="115212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1" name="Oval 237"/>
            <p:cNvSpPr>
              <a:spLocks noChangeArrowheads="1"/>
            </p:cNvSpPr>
            <p:nvPr/>
          </p:nvSpPr>
          <p:spPr bwMode="auto">
            <a:xfrm>
              <a:off x="7388696" y="144016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2" name="Oval 238"/>
            <p:cNvSpPr>
              <a:spLocks noChangeArrowheads="1"/>
            </p:cNvSpPr>
            <p:nvPr/>
          </p:nvSpPr>
          <p:spPr bwMode="auto">
            <a:xfrm>
              <a:off x="7541096" y="172819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3" name="Oval 239"/>
            <p:cNvSpPr>
              <a:spLocks noChangeArrowheads="1"/>
            </p:cNvSpPr>
            <p:nvPr/>
          </p:nvSpPr>
          <p:spPr bwMode="auto">
            <a:xfrm>
              <a:off x="7676728" y="14847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4" name="Oval 240"/>
            <p:cNvSpPr>
              <a:spLocks noChangeArrowheads="1"/>
            </p:cNvSpPr>
            <p:nvPr/>
          </p:nvSpPr>
          <p:spPr bwMode="auto">
            <a:xfrm>
              <a:off x="7829128" y="126876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5" name="Oval 241"/>
            <p:cNvSpPr>
              <a:spLocks noChangeArrowheads="1"/>
            </p:cNvSpPr>
            <p:nvPr/>
          </p:nvSpPr>
          <p:spPr bwMode="auto">
            <a:xfrm>
              <a:off x="7740376" y="98072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6" name="Oval 242"/>
            <p:cNvSpPr>
              <a:spLocks noChangeArrowheads="1"/>
            </p:cNvSpPr>
            <p:nvPr/>
          </p:nvSpPr>
          <p:spPr bwMode="auto">
            <a:xfrm>
              <a:off x="7892776" y="119675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7" name="Oval 243"/>
            <p:cNvSpPr>
              <a:spLocks noChangeArrowheads="1"/>
            </p:cNvSpPr>
            <p:nvPr/>
          </p:nvSpPr>
          <p:spPr bwMode="auto">
            <a:xfrm>
              <a:off x="7740376" y="14847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8" name="Oval 244"/>
            <p:cNvSpPr>
              <a:spLocks noChangeArrowheads="1"/>
            </p:cNvSpPr>
            <p:nvPr/>
          </p:nvSpPr>
          <p:spPr bwMode="auto">
            <a:xfrm>
              <a:off x="7892776" y="177281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89" name="Oval 245"/>
            <p:cNvSpPr>
              <a:spLocks noChangeArrowheads="1"/>
            </p:cNvSpPr>
            <p:nvPr/>
          </p:nvSpPr>
          <p:spPr bwMode="auto">
            <a:xfrm>
              <a:off x="8028408" y="152940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0" name="Oval 246"/>
            <p:cNvSpPr>
              <a:spLocks noChangeArrowheads="1"/>
            </p:cNvSpPr>
            <p:nvPr/>
          </p:nvSpPr>
          <p:spPr bwMode="auto">
            <a:xfrm>
              <a:off x="8180808" y="13133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1" name="Oval 247"/>
            <p:cNvSpPr>
              <a:spLocks noChangeArrowheads="1"/>
            </p:cNvSpPr>
            <p:nvPr/>
          </p:nvSpPr>
          <p:spPr bwMode="auto">
            <a:xfrm>
              <a:off x="7316688" y="1592560"/>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2" name="Oval 248"/>
            <p:cNvSpPr>
              <a:spLocks noChangeArrowheads="1"/>
            </p:cNvSpPr>
            <p:nvPr/>
          </p:nvSpPr>
          <p:spPr bwMode="auto">
            <a:xfrm>
              <a:off x="7469088" y="1880592"/>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3" name="Oval 249"/>
            <p:cNvSpPr>
              <a:spLocks noChangeArrowheads="1"/>
            </p:cNvSpPr>
            <p:nvPr/>
          </p:nvSpPr>
          <p:spPr bwMode="auto">
            <a:xfrm>
              <a:off x="7604720" y="16371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4" name="Oval 250"/>
            <p:cNvSpPr>
              <a:spLocks noChangeArrowheads="1"/>
            </p:cNvSpPr>
            <p:nvPr/>
          </p:nvSpPr>
          <p:spPr bwMode="auto">
            <a:xfrm>
              <a:off x="7668368" y="16371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5" name="Oval 251"/>
            <p:cNvSpPr>
              <a:spLocks noChangeArrowheads="1"/>
            </p:cNvSpPr>
            <p:nvPr/>
          </p:nvSpPr>
          <p:spPr bwMode="auto">
            <a:xfrm>
              <a:off x="7820768" y="1925216"/>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6" name="Oval 252"/>
            <p:cNvSpPr>
              <a:spLocks noChangeArrowheads="1"/>
            </p:cNvSpPr>
            <p:nvPr/>
          </p:nvSpPr>
          <p:spPr bwMode="auto">
            <a:xfrm>
              <a:off x="7956400" y="1681808"/>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797" name="Oval 253"/>
            <p:cNvSpPr>
              <a:spLocks noChangeArrowheads="1"/>
            </p:cNvSpPr>
            <p:nvPr/>
          </p:nvSpPr>
          <p:spPr bwMode="auto">
            <a:xfrm>
              <a:off x="8108800" y="1465784"/>
              <a:ext cx="108000" cy="72000"/>
            </a:xfrm>
            <a:prstGeom prst="ellipse">
              <a:avLst/>
            </a:prstGeom>
            <a:solidFill>
              <a:srgbClr val="C00000"/>
            </a:solidFill>
            <a:ln>
              <a:noFill/>
            </a:ln>
            <a:extLst>
              <a:ext uri="{91240B29-F687-4F45-9708-019B960494DF}">
                <a14:hiddenLine xmlns:a14="http://schemas.microsoft.com/office/drawing/2010/main" w="76200" algn="ctr">
                  <a:solidFill>
                    <a:srgbClr val="000000"/>
                  </a:solidFill>
                  <a:round/>
                  <a:headEnd/>
                  <a:tailEnd type="none" w="lg" len="med"/>
                </a14:hiddenLine>
              </a:ext>
            </a:ex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grpSp>
        <p:nvGrpSpPr>
          <p:cNvPr id="3" name="Group 190"/>
          <p:cNvGrpSpPr>
            <a:grpSpLocks/>
          </p:cNvGrpSpPr>
          <p:nvPr/>
        </p:nvGrpSpPr>
        <p:grpSpPr bwMode="auto">
          <a:xfrm rot="-1989220">
            <a:off x="6887851" y="2454816"/>
            <a:ext cx="540000" cy="648000"/>
            <a:chOff x="1171417" y="2348880"/>
            <a:chExt cx="2285514" cy="2248911"/>
          </a:xfrm>
        </p:grpSpPr>
        <p:grpSp>
          <p:nvGrpSpPr>
            <p:cNvPr id="25749" name="Group 190"/>
            <p:cNvGrpSpPr>
              <a:grpSpLocks/>
            </p:cNvGrpSpPr>
            <p:nvPr/>
          </p:nvGrpSpPr>
          <p:grpSpPr bwMode="auto">
            <a:xfrm>
              <a:off x="1171417" y="2391179"/>
              <a:ext cx="2285514" cy="2206612"/>
              <a:chOff x="1171417" y="2391179"/>
              <a:chExt cx="2285514" cy="2206612"/>
            </a:xfrm>
          </p:grpSpPr>
          <p:sp>
            <p:nvSpPr>
              <p:cNvPr id="199" name="Freeform 9"/>
              <p:cNvSpPr>
                <a:spLocks/>
              </p:cNvSpPr>
              <p:nvPr/>
            </p:nvSpPr>
            <p:spPr bwMode="auto">
              <a:xfrm rot="1246958">
                <a:off x="1563871" y="2367021"/>
                <a:ext cx="641959" cy="2206421"/>
              </a:xfrm>
              <a:custGeom>
                <a:avLst/>
                <a:gdLst>
                  <a:gd name="T0" fmla="*/ 38 w 113"/>
                  <a:gd name="T1" fmla="*/ 1039 h 443"/>
                  <a:gd name="T2" fmla="*/ 78 w 113"/>
                  <a:gd name="T3" fmla="*/ 1022 h 443"/>
                  <a:gd name="T4" fmla="*/ 267 w 113"/>
                  <a:gd name="T5" fmla="*/ 609 h 443"/>
                  <a:gd name="T6" fmla="*/ 64 w 113"/>
                  <a:gd name="T7" fmla="*/ 24 h 443"/>
                  <a:gd name="T8" fmla="*/ 26 w 113"/>
                  <a:gd name="T9" fmla="*/ 5 h 443"/>
                  <a:gd name="T10" fmla="*/ 7 w 113"/>
                  <a:gd name="T11" fmla="*/ 45 h 443"/>
                  <a:gd name="T12" fmla="*/ 201 w 113"/>
                  <a:gd name="T13" fmla="*/ 607 h 443"/>
                  <a:gd name="T14" fmla="*/ 24 w 113"/>
                  <a:gd name="T15" fmla="*/ 996 h 443"/>
                  <a:gd name="T16" fmla="*/ 38 w 113"/>
                  <a:gd name="T17" fmla="*/ 1039 h 4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3" h="443">
                    <a:moveTo>
                      <a:pt x="16" y="440"/>
                    </a:moveTo>
                    <a:cubicBezTo>
                      <a:pt x="23" y="443"/>
                      <a:pt x="30" y="440"/>
                      <a:pt x="33" y="433"/>
                    </a:cubicBezTo>
                    <a:cubicBezTo>
                      <a:pt x="113" y="258"/>
                      <a:pt x="113" y="258"/>
                      <a:pt x="113" y="258"/>
                    </a:cubicBezTo>
                    <a:cubicBezTo>
                      <a:pt x="27" y="10"/>
                      <a:pt x="27" y="10"/>
                      <a:pt x="27" y="10"/>
                    </a:cubicBezTo>
                    <a:cubicBezTo>
                      <a:pt x="25" y="3"/>
                      <a:pt x="18" y="0"/>
                      <a:pt x="11" y="2"/>
                    </a:cubicBezTo>
                    <a:cubicBezTo>
                      <a:pt x="4" y="4"/>
                      <a:pt x="0" y="12"/>
                      <a:pt x="3" y="19"/>
                    </a:cubicBezTo>
                    <a:cubicBezTo>
                      <a:pt x="3" y="19"/>
                      <a:pt x="82" y="247"/>
                      <a:pt x="85" y="257"/>
                    </a:cubicBezTo>
                    <a:cubicBezTo>
                      <a:pt x="81" y="266"/>
                      <a:pt x="10" y="422"/>
                      <a:pt x="10" y="422"/>
                    </a:cubicBezTo>
                    <a:cubicBezTo>
                      <a:pt x="7" y="429"/>
                      <a:pt x="9" y="437"/>
                      <a:pt x="16" y="440"/>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00" name="Freeform 10"/>
              <p:cNvSpPr>
                <a:spLocks/>
              </p:cNvSpPr>
              <p:nvPr/>
            </p:nvSpPr>
            <p:spPr bwMode="auto">
              <a:xfrm rot="1246958">
                <a:off x="1840855" y="2552662"/>
                <a:ext cx="1613304" cy="1763317"/>
              </a:xfrm>
              <a:custGeom>
                <a:avLst/>
                <a:gdLst>
                  <a:gd name="T0" fmla="*/ 5 w 284"/>
                  <a:gd name="T1" fmla="*/ 43 h 354"/>
                  <a:gd name="T2" fmla="*/ 215 w 284"/>
                  <a:gd name="T3" fmla="*/ 627 h 354"/>
                  <a:gd name="T4" fmla="*/ 620 w 284"/>
                  <a:gd name="T5" fmla="*/ 830 h 354"/>
                  <a:gd name="T6" fmla="*/ 663 w 284"/>
                  <a:gd name="T7" fmla="*/ 816 h 354"/>
                  <a:gd name="T8" fmla="*/ 649 w 284"/>
                  <a:gd name="T9" fmla="*/ 776 h 354"/>
                  <a:gd name="T10" fmla="*/ 264 w 284"/>
                  <a:gd name="T11" fmla="*/ 582 h 354"/>
                  <a:gd name="T12" fmla="*/ 64 w 284"/>
                  <a:gd name="T13" fmla="*/ 21 h 354"/>
                  <a:gd name="T14" fmla="*/ 31 w 284"/>
                  <a:gd name="T15" fmla="*/ 2 h 354"/>
                  <a:gd name="T16" fmla="*/ 24 w 284"/>
                  <a:gd name="T17" fmla="*/ 2 h 354"/>
                  <a:gd name="T18" fmla="*/ 5 w 284"/>
                  <a:gd name="T19" fmla="*/ 43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4" h="354">
                    <a:moveTo>
                      <a:pt x="2" y="18"/>
                    </a:moveTo>
                    <a:cubicBezTo>
                      <a:pt x="91" y="265"/>
                      <a:pt x="91" y="265"/>
                      <a:pt x="91" y="265"/>
                    </a:cubicBezTo>
                    <a:cubicBezTo>
                      <a:pt x="263" y="351"/>
                      <a:pt x="263" y="351"/>
                      <a:pt x="263" y="351"/>
                    </a:cubicBezTo>
                    <a:cubicBezTo>
                      <a:pt x="270" y="354"/>
                      <a:pt x="278" y="352"/>
                      <a:pt x="281" y="345"/>
                    </a:cubicBezTo>
                    <a:cubicBezTo>
                      <a:pt x="284" y="339"/>
                      <a:pt x="281" y="331"/>
                      <a:pt x="275" y="328"/>
                    </a:cubicBezTo>
                    <a:cubicBezTo>
                      <a:pt x="275" y="328"/>
                      <a:pt x="121" y="251"/>
                      <a:pt x="112" y="246"/>
                    </a:cubicBezTo>
                    <a:cubicBezTo>
                      <a:pt x="109" y="237"/>
                      <a:pt x="27" y="9"/>
                      <a:pt x="27" y="9"/>
                    </a:cubicBezTo>
                    <a:cubicBezTo>
                      <a:pt x="25" y="4"/>
                      <a:pt x="19" y="0"/>
                      <a:pt x="13" y="1"/>
                    </a:cubicBezTo>
                    <a:cubicBezTo>
                      <a:pt x="12" y="1"/>
                      <a:pt x="11" y="1"/>
                      <a:pt x="10" y="1"/>
                    </a:cubicBezTo>
                    <a:cubicBezTo>
                      <a:pt x="3" y="4"/>
                      <a:pt x="0" y="11"/>
                      <a:pt x="2" y="1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01" name="Freeform 11"/>
              <p:cNvSpPr>
                <a:spLocks/>
              </p:cNvSpPr>
              <p:nvPr/>
            </p:nvSpPr>
            <p:spPr bwMode="auto">
              <a:xfrm rot="1246958">
                <a:off x="1171273" y="3484402"/>
                <a:ext cx="615073" cy="949944"/>
              </a:xfrm>
              <a:custGeom>
                <a:avLst/>
                <a:gdLst>
                  <a:gd name="T0" fmla="*/ 24 w 108"/>
                  <a:gd name="T1" fmla="*/ 444 h 191"/>
                  <a:gd name="T2" fmla="*/ 64 w 108"/>
                  <a:gd name="T3" fmla="*/ 430 h 191"/>
                  <a:gd name="T4" fmla="*/ 248 w 108"/>
                  <a:gd name="T5" fmla="*/ 47 h 191"/>
                  <a:gd name="T6" fmla="*/ 234 w 108"/>
                  <a:gd name="T7" fmla="*/ 7 h 191"/>
                  <a:gd name="T8" fmla="*/ 191 w 108"/>
                  <a:gd name="T9" fmla="*/ 21 h 191"/>
                  <a:gd name="T10" fmla="*/ 9 w 108"/>
                  <a:gd name="T11" fmla="*/ 404 h 191"/>
                  <a:gd name="T12" fmla="*/ 24 w 108"/>
                  <a:gd name="T13" fmla="*/ 444 h 1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 h="191">
                    <a:moveTo>
                      <a:pt x="10" y="188"/>
                    </a:moveTo>
                    <a:cubicBezTo>
                      <a:pt x="16" y="191"/>
                      <a:pt x="24" y="188"/>
                      <a:pt x="27" y="182"/>
                    </a:cubicBezTo>
                    <a:cubicBezTo>
                      <a:pt x="105" y="20"/>
                      <a:pt x="105" y="20"/>
                      <a:pt x="105" y="20"/>
                    </a:cubicBezTo>
                    <a:cubicBezTo>
                      <a:pt x="108" y="14"/>
                      <a:pt x="105" y="6"/>
                      <a:pt x="99" y="3"/>
                    </a:cubicBezTo>
                    <a:cubicBezTo>
                      <a:pt x="92" y="0"/>
                      <a:pt x="84" y="3"/>
                      <a:pt x="81" y="9"/>
                    </a:cubicBezTo>
                    <a:cubicBezTo>
                      <a:pt x="4" y="171"/>
                      <a:pt x="4" y="171"/>
                      <a:pt x="4" y="171"/>
                    </a:cubicBezTo>
                    <a:cubicBezTo>
                      <a:pt x="0" y="177"/>
                      <a:pt x="3" y="185"/>
                      <a:pt x="10" y="18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02" name="Freeform 12"/>
              <p:cNvSpPr>
                <a:spLocks/>
              </p:cNvSpPr>
              <p:nvPr/>
            </p:nvSpPr>
            <p:spPr bwMode="auto">
              <a:xfrm rot="1246958">
                <a:off x="2348526" y="3754480"/>
                <a:ext cx="1035203" cy="531118"/>
              </a:xfrm>
              <a:custGeom>
                <a:avLst/>
                <a:gdLst>
                  <a:gd name="T0" fmla="*/ 21 w 182"/>
                  <a:gd name="T1" fmla="*/ 64 h 106"/>
                  <a:gd name="T2" fmla="*/ 380 w 182"/>
                  <a:gd name="T3" fmla="*/ 244 h 106"/>
                  <a:gd name="T4" fmla="*/ 423 w 182"/>
                  <a:gd name="T5" fmla="*/ 230 h 106"/>
                  <a:gd name="T6" fmla="*/ 409 w 182"/>
                  <a:gd name="T7" fmla="*/ 187 h 106"/>
                  <a:gd name="T8" fmla="*/ 50 w 182"/>
                  <a:gd name="T9" fmla="*/ 7 h 106"/>
                  <a:gd name="T10" fmla="*/ 7 w 182"/>
                  <a:gd name="T11" fmla="*/ 21 h 106"/>
                  <a:gd name="T12" fmla="*/ 21 w 182"/>
                  <a:gd name="T13" fmla="*/ 64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2" h="106">
                    <a:moveTo>
                      <a:pt x="9" y="27"/>
                    </a:moveTo>
                    <a:cubicBezTo>
                      <a:pt x="161" y="103"/>
                      <a:pt x="161" y="103"/>
                      <a:pt x="161" y="103"/>
                    </a:cubicBezTo>
                    <a:cubicBezTo>
                      <a:pt x="168" y="106"/>
                      <a:pt x="176" y="103"/>
                      <a:pt x="179" y="97"/>
                    </a:cubicBezTo>
                    <a:cubicBezTo>
                      <a:pt x="182" y="90"/>
                      <a:pt x="180" y="82"/>
                      <a:pt x="173" y="79"/>
                    </a:cubicBezTo>
                    <a:cubicBezTo>
                      <a:pt x="21" y="3"/>
                      <a:pt x="21" y="3"/>
                      <a:pt x="21" y="3"/>
                    </a:cubicBezTo>
                    <a:cubicBezTo>
                      <a:pt x="14" y="0"/>
                      <a:pt x="6" y="2"/>
                      <a:pt x="3" y="9"/>
                    </a:cubicBezTo>
                    <a:cubicBezTo>
                      <a:pt x="0" y="15"/>
                      <a:pt x="3" y="23"/>
                      <a:pt x="9" y="27"/>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93" name="7-Point Star 192"/>
            <p:cNvSpPr/>
            <p:nvPr/>
          </p:nvSpPr>
          <p:spPr bwMode="auto">
            <a:xfrm>
              <a:off x="2473137" y="2338178"/>
              <a:ext cx="57810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94" name="7-Point Star 193"/>
            <p:cNvSpPr/>
            <p:nvPr/>
          </p:nvSpPr>
          <p:spPr bwMode="auto">
            <a:xfrm>
              <a:off x="1256580" y="2338360"/>
              <a:ext cx="57810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95" name="7-Point Star 194"/>
            <p:cNvSpPr/>
            <p:nvPr/>
          </p:nvSpPr>
          <p:spPr bwMode="auto">
            <a:xfrm>
              <a:off x="1254151" y="2913322"/>
              <a:ext cx="57810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25753" name="Straight Connector 195"/>
            <p:cNvCxnSpPr>
              <a:cxnSpLocks noChangeShapeType="1"/>
            </p:cNvCxnSpPr>
            <p:nvPr/>
          </p:nvCxnSpPr>
          <p:spPr bwMode="auto">
            <a:xfrm flipH="1" flipV="1">
              <a:off x="2339776"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754" name="Straight Connector 196"/>
            <p:cNvCxnSpPr>
              <a:cxnSpLocks noChangeShapeType="1"/>
            </p:cNvCxnSpPr>
            <p:nvPr/>
          </p:nvCxnSpPr>
          <p:spPr bwMode="auto">
            <a:xfrm flipH="1" flipV="1">
              <a:off x="1763712"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755" name="Straight Connector 197"/>
            <p:cNvCxnSpPr>
              <a:cxnSpLocks noChangeShapeType="1"/>
            </p:cNvCxnSpPr>
            <p:nvPr/>
          </p:nvCxnSpPr>
          <p:spPr bwMode="auto">
            <a:xfrm flipH="1" flipV="1">
              <a:off x="1763712" y="3212976"/>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grpSp>
      <p:grpSp>
        <p:nvGrpSpPr>
          <p:cNvPr id="14" name="Group 241"/>
          <p:cNvGrpSpPr>
            <a:grpSpLocks/>
          </p:cNvGrpSpPr>
          <p:nvPr/>
        </p:nvGrpSpPr>
        <p:grpSpPr bwMode="auto">
          <a:xfrm rot="-1989220">
            <a:off x="8704012" y="3210900"/>
            <a:ext cx="540000" cy="648000"/>
            <a:chOff x="1171417" y="2348880"/>
            <a:chExt cx="2285514" cy="2248911"/>
          </a:xfrm>
        </p:grpSpPr>
        <p:grpSp>
          <p:nvGrpSpPr>
            <p:cNvPr id="25708" name="Group 190"/>
            <p:cNvGrpSpPr>
              <a:grpSpLocks/>
            </p:cNvGrpSpPr>
            <p:nvPr/>
          </p:nvGrpSpPr>
          <p:grpSpPr bwMode="auto">
            <a:xfrm>
              <a:off x="1171417" y="2391179"/>
              <a:ext cx="2285514" cy="2206612"/>
              <a:chOff x="1171417" y="2391179"/>
              <a:chExt cx="2285514" cy="2206612"/>
            </a:xfrm>
          </p:grpSpPr>
          <p:sp>
            <p:nvSpPr>
              <p:cNvPr id="250" name="Freeform 9"/>
              <p:cNvSpPr>
                <a:spLocks/>
              </p:cNvSpPr>
              <p:nvPr/>
            </p:nvSpPr>
            <p:spPr bwMode="auto">
              <a:xfrm rot="1246958">
                <a:off x="1554978" y="2372984"/>
                <a:ext cx="644374" cy="2206419"/>
              </a:xfrm>
              <a:custGeom>
                <a:avLst/>
                <a:gdLst>
                  <a:gd name="T0" fmla="*/ 38 w 113"/>
                  <a:gd name="T1" fmla="*/ 1039 h 443"/>
                  <a:gd name="T2" fmla="*/ 78 w 113"/>
                  <a:gd name="T3" fmla="*/ 1022 h 443"/>
                  <a:gd name="T4" fmla="*/ 267 w 113"/>
                  <a:gd name="T5" fmla="*/ 609 h 443"/>
                  <a:gd name="T6" fmla="*/ 64 w 113"/>
                  <a:gd name="T7" fmla="*/ 24 h 443"/>
                  <a:gd name="T8" fmla="*/ 26 w 113"/>
                  <a:gd name="T9" fmla="*/ 5 h 443"/>
                  <a:gd name="T10" fmla="*/ 7 w 113"/>
                  <a:gd name="T11" fmla="*/ 45 h 443"/>
                  <a:gd name="T12" fmla="*/ 201 w 113"/>
                  <a:gd name="T13" fmla="*/ 607 h 443"/>
                  <a:gd name="T14" fmla="*/ 24 w 113"/>
                  <a:gd name="T15" fmla="*/ 996 h 443"/>
                  <a:gd name="T16" fmla="*/ 38 w 113"/>
                  <a:gd name="T17" fmla="*/ 1039 h 4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3" h="443">
                    <a:moveTo>
                      <a:pt x="16" y="440"/>
                    </a:moveTo>
                    <a:cubicBezTo>
                      <a:pt x="23" y="443"/>
                      <a:pt x="30" y="440"/>
                      <a:pt x="33" y="433"/>
                    </a:cubicBezTo>
                    <a:cubicBezTo>
                      <a:pt x="113" y="258"/>
                      <a:pt x="113" y="258"/>
                      <a:pt x="113" y="258"/>
                    </a:cubicBezTo>
                    <a:cubicBezTo>
                      <a:pt x="27" y="10"/>
                      <a:pt x="27" y="10"/>
                      <a:pt x="27" y="10"/>
                    </a:cubicBezTo>
                    <a:cubicBezTo>
                      <a:pt x="25" y="3"/>
                      <a:pt x="18" y="0"/>
                      <a:pt x="11" y="2"/>
                    </a:cubicBezTo>
                    <a:cubicBezTo>
                      <a:pt x="4" y="4"/>
                      <a:pt x="0" y="12"/>
                      <a:pt x="3" y="19"/>
                    </a:cubicBezTo>
                    <a:cubicBezTo>
                      <a:pt x="3" y="19"/>
                      <a:pt x="82" y="247"/>
                      <a:pt x="85" y="257"/>
                    </a:cubicBezTo>
                    <a:cubicBezTo>
                      <a:pt x="81" y="266"/>
                      <a:pt x="10" y="422"/>
                      <a:pt x="10" y="422"/>
                    </a:cubicBezTo>
                    <a:cubicBezTo>
                      <a:pt x="7" y="429"/>
                      <a:pt x="9" y="437"/>
                      <a:pt x="16" y="440"/>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1" name="Freeform 10"/>
              <p:cNvSpPr>
                <a:spLocks/>
              </p:cNvSpPr>
              <p:nvPr/>
            </p:nvSpPr>
            <p:spPr bwMode="auto">
              <a:xfrm rot="1246958">
                <a:off x="1839872" y="2552664"/>
                <a:ext cx="1614291" cy="1763314"/>
              </a:xfrm>
              <a:custGeom>
                <a:avLst/>
                <a:gdLst>
                  <a:gd name="T0" fmla="*/ 5 w 284"/>
                  <a:gd name="T1" fmla="*/ 43 h 354"/>
                  <a:gd name="T2" fmla="*/ 215 w 284"/>
                  <a:gd name="T3" fmla="*/ 627 h 354"/>
                  <a:gd name="T4" fmla="*/ 620 w 284"/>
                  <a:gd name="T5" fmla="*/ 830 h 354"/>
                  <a:gd name="T6" fmla="*/ 663 w 284"/>
                  <a:gd name="T7" fmla="*/ 816 h 354"/>
                  <a:gd name="T8" fmla="*/ 649 w 284"/>
                  <a:gd name="T9" fmla="*/ 776 h 354"/>
                  <a:gd name="T10" fmla="*/ 264 w 284"/>
                  <a:gd name="T11" fmla="*/ 582 h 354"/>
                  <a:gd name="T12" fmla="*/ 64 w 284"/>
                  <a:gd name="T13" fmla="*/ 21 h 354"/>
                  <a:gd name="T14" fmla="*/ 31 w 284"/>
                  <a:gd name="T15" fmla="*/ 2 h 354"/>
                  <a:gd name="T16" fmla="*/ 24 w 284"/>
                  <a:gd name="T17" fmla="*/ 2 h 354"/>
                  <a:gd name="T18" fmla="*/ 5 w 284"/>
                  <a:gd name="T19" fmla="*/ 43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4" h="354">
                    <a:moveTo>
                      <a:pt x="2" y="18"/>
                    </a:moveTo>
                    <a:cubicBezTo>
                      <a:pt x="91" y="265"/>
                      <a:pt x="91" y="265"/>
                      <a:pt x="91" y="265"/>
                    </a:cubicBezTo>
                    <a:cubicBezTo>
                      <a:pt x="263" y="351"/>
                      <a:pt x="263" y="351"/>
                      <a:pt x="263" y="351"/>
                    </a:cubicBezTo>
                    <a:cubicBezTo>
                      <a:pt x="270" y="354"/>
                      <a:pt x="278" y="352"/>
                      <a:pt x="281" y="345"/>
                    </a:cubicBezTo>
                    <a:cubicBezTo>
                      <a:pt x="284" y="339"/>
                      <a:pt x="281" y="331"/>
                      <a:pt x="275" y="328"/>
                    </a:cubicBezTo>
                    <a:cubicBezTo>
                      <a:pt x="275" y="328"/>
                      <a:pt x="121" y="251"/>
                      <a:pt x="112" y="246"/>
                    </a:cubicBezTo>
                    <a:cubicBezTo>
                      <a:pt x="109" y="237"/>
                      <a:pt x="27" y="9"/>
                      <a:pt x="27" y="9"/>
                    </a:cubicBezTo>
                    <a:cubicBezTo>
                      <a:pt x="25" y="4"/>
                      <a:pt x="19" y="0"/>
                      <a:pt x="13" y="1"/>
                    </a:cubicBezTo>
                    <a:cubicBezTo>
                      <a:pt x="12" y="1"/>
                      <a:pt x="11" y="1"/>
                      <a:pt x="10" y="1"/>
                    </a:cubicBezTo>
                    <a:cubicBezTo>
                      <a:pt x="3" y="4"/>
                      <a:pt x="0" y="11"/>
                      <a:pt x="2" y="1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2" name="Freeform 11"/>
              <p:cNvSpPr>
                <a:spLocks/>
              </p:cNvSpPr>
              <p:nvPr/>
            </p:nvSpPr>
            <p:spPr bwMode="auto">
              <a:xfrm rot="1246958">
                <a:off x="1171546" y="3483571"/>
                <a:ext cx="614170" cy="949945"/>
              </a:xfrm>
              <a:custGeom>
                <a:avLst/>
                <a:gdLst>
                  <a:gd name="T0" fmla="*/ 24 w 108"/>
                  <a:gd name="T1" fmla="*/ 444 h 191"/>
                  <a:gd name="T2" fmla="*/ 64 w 108"/>
                  <a:gd name="T3" fmla="*/ 430 h 191"/>
                  <a:gd name="T4" fmla="*/ 248 w 108"/>
                  <a:gd name="T5" fmla="*/ 47 h 191"/>
                  <a:gd name="T6" fmla="*/ 234 w 108"/>
                  <a:gd name="T7" fmla="*/ 7 h 191"/>
                  <a:gd name="T8" fmla="*/ 191 w 108"/>
                  <a:gd name="T9" fmla="*/ 21 h 191"/>
                  <a:gd name="T10" fmla="*/ 9 w 108"/>
                  <a:gd name="T11" fmla="*/ 404 h 191"/>
                  <a:gd name="T12" fmla="*/ 24 w 108"/>
                  <a:gd name="T13" fmla="*/ 444 h 1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 h="191">
                    <a:moveTo>
                      <a:pt x="10" y="188"/>
                    </a:moveTo>
                    <a:cubicBezTo>
                      <a:pt x="16" y="191"/>
                      <a:pt x="24" y="188"/>
                      <a:pt x="27" y="182"/>
                    </a:cubicBezTo>
                    <a:cubicBezTo>
                      <a:pt x="105" y="20"/>
                      <a:pt x="105" y="20"/>
                      <a:pt x="105" y="20"/>
                    </a:cubicBezTo>
                    <a:cubicBezTo>
                      <a:pt x="108" y="14"/>
                      <a:pt x="105" y="6"/>
                      <a:pt x="99" y="3"/>
                    </a:cubicBezTo>
                    <a:cubicBezTo>
                      <a:pt x="92" y="0"/>
                      <a:pt x="84" y="3"/>
                      <a:pt x="81" y="9"/>
                    </a:cubicBezTo>
                    <a:cubicBezTo>
                      <a:pt x="4" y="171"/>
                      <a:pt x="4" y="171"/>
                      <a:pt x="4" y="171"/>
                    </a:cubicBezTo>
                    <a:cubicBezTo>
                      <a:pt x="0" y="177"/>
                      <a:pt x="3" y="185"/>
                      <a:pt x="10" y="18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53" name="Freeform 12"/>
              <p:cNvSpPr>
                <a:spLocks/>
              </p:cNvSpPr>
              <p:nvPr/>
            </p:nvSpPr>
            <p:spPr bwMode="auto">
              <a:xfrm rot="1246958">
                <a:off x="2350855" y="3762544"/>
                <a:ext cx="1033683" cy="525050"/>
              </a:xfrm>
              <a:custGeom>
                <a:avLst/>
                <a:gdLst>
                  <a:gd name="T0" fmla="*/ 21 w 182"/>
                  <a:gd name="T1" fmla="*/ 64 h 106"/>
                  <a:gd name="T2" fmla="*/ 380 w 182"/>
                  <a:gd name="T3" fmla="*/ 244 h 106"/>
                  <a:gd name="T4" fmla="*/ 423 w 182"/>
                  <a:gd name="T5" fmla="*/ 230 h 106"/>
                  <a:gd name="T6" fmla="*/ 409 w 182"/>
                  <a:gd name="T7" fmla="*/ 187 h 106"/>
                  <a:gd name="T8" fmla="*/ 50 w 182"/>
                  <a:gd name="T9" fmla="*/ 7 h 106"/>
                  <a:gd name="T10" fmla="*/ 7 w 182"/>
                  <a:gd name="T11" fmla="*/ 21 h 106"/>
                  <a:gd name="T12" fmla="*/ 21 w 182"/>
                  <a:gd name="T13" fmla="*/ 64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2" h="106">
                    <a:moveTo>
                      <a:pt x="9" y="27"/>
                    </a:moveTo>
                    <a:cubicBezTo>
                      <a:pt x="161" y="103"/>
                      <a:pt x="161" y="103"/>
                      <a:pt x="161" y="103"/>
                    </a:cubicBezTo>
                    <a:cubicBezTo>
                      <a:pt x="168" y="106"/>
                      <a:pt x="176" y="103"/>
                      <a:pt x="179" y="97"/>
                    </a:cubicBezTo>
                    <a:cubicBezTo>
                      <a:pt x="182" y="90"/>
                      <a:pt x="180" y="82"/>
                      <a:pt x="173" y="79"/>
                    </a:cubicBezTo>
                    <a:cubicBezTo>
                      <a:pt x="21" y="3"/>
                      <a:pt x="21" y="3"/>
                      <a:pt x="21" y="3"/>
                    </a:cubicBezTo>
                    <a:cubicBezTo>
                      <a:pt x="14" y="0"/>
                      <a:pt x="6" y="2"/>
                      <a:pt x="3" y="9"/>
                    </a:cubicBezTo>
                    <a:cubicBezTo>
                      <a:pt x="0" y="15"/>
                      <a:pt x="3" y="23"/>
                      <a:pt x="9" y="27"/>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244" name="7-Point Star 243"/>
            <p:cNvSpPr/>
            <p:nvPr/>
          </p:nvSpPr>
          <p:spPr bwMode="auto">
            <a:xfrm>
              <a:off x="2477117" y="2340669"/>
              <a:ext cx="57725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45" name="7-Point Star 244"/>
            <p:cNvSpPr/>
            <p:nvPr/>
          </p:nvSpPr>
          <p:spPr bwMode="auto">
            <a:xfrm>
              <a:off x="1250248" y="2340954"/>
              <a:ext cx="57725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46" name="7-Point Star 245"/>
            <p:cNvSpPr/>
            <p:nvPr/>
          </p:nvSpPr>
          <p:spPr bwMode="auto">
            <a:xfrm>
              <a:off x="1257225" y="2925094"/>
              <a:ext cx="577251" cy="576644"/>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25712" name="Straight Connector 246"/>
            <p:cNvCxnSpPr>
              <a:cxnSpLocks noChangeShapeType="1"/>
            </p:cNvCxnSpPr>
            <p:nvPr/>
          </p:nvCxnSpPr>
          <p:spPr bwMode="auto">
            <a:xfrm flipH="1" flipV="1">
              <a:off x="2339776"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713" name="Straight Connector 247"/>
            <p:cNvCxnSpPr>
              <a:cxnSpLocks noChangeShapeType="1"/>
            </p:cNvCxnSpPr>
            <p:nvPr/>
          </p:nvCxnSpPr>
          <p:spPr bwMode="auto">
            <a:xfrm flipH="1" flipV="1">
              <a:off x="1763712"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714" name="Straight Connector 248"/>
            <p:cNvCxnSpPr>
              <a:cxnSpLocks noChangeShapeType="1"/>
            </p:cNvCxnSpPr>
            <p:nvPr/>
          </p:nvCxnSpPr>
          <p:spPr bwMode="auto">
            <a:xfrm flipH="1" flipV="1">
              <a:off x="1763712" y="3212976"/>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grpSp>
      <p:grpSp>
        <p:nvGrpSpPr>
          <p:cNvPr id="130" name="Group 323"/>
          <p:cNvGrpSpPr>
            <a:grpSpLocks/>
          </p:cNvGrpSpPr>
          <p:nvPr/>
        </p:nvGrpSpPr>
        <p:grpSpPr bwMode="auto">
          <a:xfrm rot="-1989220">
            <a:off x="10380428" y="3548307"/>
            <a:ext cx="540000" cy="648000"/>
            <a:chOff x="1171417" y="2348880"/>
            <a:chExt cx="2285514" cy="2248911"/>
          </a:xfrm>
        </p:grpSpPr>
        <p:grpSp>
          <p:nvGrpSpPr>
            <p:cNvPr id="25637" name="Group 190"/>
            <p:cNvGrpSpPr>
              <a:grpSpLocks/>
            </p:cNvGrpSpPr>
            <p:nvPr/>
          </p:nvGrpSpPr>
          <p:grpSpPr bwMode="auto">
            <a:xfrm>
              <a:off x="1171417" y="2391179"/>
              <a:ext cx="2285514" cy="2206612"/>
              <a:chOff x="1171417" y="2391179"/>
              <a:chExt cx="2285514" cy="2206612"/>
            </a:xfrm>
          </p:grpSpPr>
          <p:sp>
            <p:nvSpPr>
              <p:cNvPr id="332" name="Freeform 9"/>
              <p:cNvSpPr>
                <a:spLocks/>
              </p:cNvSpPr>
              <p:nvPr/>
            </p:nvSpPr>
            <p:spPr bwMode="auto">
              <a:xfrm rot="1246958">
                <a:off x="1554978" y="2372951"/>
                <a:ext cx="644374" cy="2206478"/>
              </a:xfrm>
              <a:custGeom>
                <a:avLst/>
                <a:gdLst>
                  <a:gd name="T0" fmla="*/ 38 w 113"/>
                  <a:gd name="T1" fmla="*/ 1039 h 443"/>
                  <a:gd name="T2" fmla="*/ 78 w 113"/>
                  <a:gd name="T3" fmla="*/ 1022 h 443"/>
                  <a:gd name="T4" fmla="*/ 267 w 113"/>
                  <a:gd name="T5" fmla="*/ 609 h 443"/>
                  <a:gd name="T6" fmla="*/ 64 w 113"/>
                  <a:gd name="T7" fmla="*/ 24 h 443"/>
                  <a:gd name="T8" fmla="*/ 26 w 113"/>
                  <a:gd name="T9" fmla="*/ 5 h 443"/>
                  <a:gd name="T10" fmla="*/ 7 w 113"/>
                  <a:gd name="T11" fmla="*/ 45 h 443"/>
                  <a:gd name="T12" fmla="*/ 201 w 113"/>
                  <a:gd name="T13" fmla="*/ 607 h 443"/>
                  <a:gd name="T14" fmla="*/ 24 w 113"/>
                  <a:gd name="T15" fmla="*/ 996 h 443"/>
                  <a:gd name="T16" fmla="*/ 38 w 113"/>
                  <a:gd name="T17" fmla="*/ 1039 h 4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3" h="443">
                    <a:moveTo>
                      <a:pt x="16" y="440"/>
                    </a:moveTo>
                    <a:cubicBezTo>
                      <a:pt x="23" y="443"/>
                      <a:pt x="30" y="440"/>
                      <a:pt x="33" y="433"/>
                    </a:cubicBezTo>
                    <a:cubicBezTo>
                      <a:pt x="113" y="258"/>
                      <a:pt x="113" y="258"/>
                      <a:pt x="113" y="258"/>
                    </a:cubicBezTo>
                    <a:cubicBezTo>
                      <a:pt x="27" y="10"/>
                      <a:pt x="27" y="10"/>
                      <a:pt x="27" y="10"/>
                    </a:cubicBezTo>
                    <a:cubicBezTo>
                      <a:pt x="25" y="3"/>
                      <a:pt x="18" y="0"/>
                      <a:pt x="11" y="2"/>
                    </a:cubicBezTo>
                    <a:cubicBezTo>
                      <a:pt x="4" y="4"/>
                      <a:pt x="0" y="12"/>
                      <a:pt x="3" y="19"/>
                    </a:cubicBezTo>
                    <a:cubicBezTo>
                      <a:pt x="3" y="19"/>
                      <a:pt x="82" y="247"/>
                      <a:pt x="85" y="257"/>
                    </a:cubicBezTo>
                    <a:cubicBezTo>
                      <a:pt x="81" y="266"/>
                      <a:pt x="10" y="422"/>
                      <a:pt x="10" y="422"/>
                    </a:cubicBezTo>
                    <a:cubicBezTo>
                      <a:pt x="7" y="429"/>
                      <a:pt x="9" y="437"/>
                      <a:pt x="16" y="440"/>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3" name="Freeform 10"/>
              <p:cNvSpPr>
                <a:spLocks/>
              </p:cNvSpPr>
              <p:nvPr/>
            </p:nvSpPr>
            <p:spPr bwMode="auto">
              <a:xfrm rot="1246958">
                <a:off x="1833391" y="2555806"/>
                <a:ext cx="1614293" cy="1763970"/>
              </a:xfrm>
              <a:custGeom>
                <a:avLst/>
                <a:gdLst>
                  <a:gd name="T0" fmla="*/ 5 w 284"/>
                  <a:gd name="T1" fmla="*/ 43 h 354"/>
                  <a:gd name="T2" fmla="*/ 215 w 284"/>
                  <a:gd name="T3" fmla="*/ 627 h 354"/>
                  <a:gd name="T4" fmla="*/ 620 w 284"/>
                  <a:gd name="T5" fmla="*/ 830 h 354"/>
                  <a:gd name="T6" fmla="*/ 663 w 284"/>
                  <a:gd name="T7" fmla="*/ 816 h 354"/>
                  <a:gd name="T8" fmla="*/ 649 w 284"/>
                  <a:gd name="T9" fmla="*/ 776 h 354"/>
                  <a:gd name="T10" fmla="*/ 264 w 284"/>
                  <a:gd name="T11" fmla="*/ 582 h 354"/>
                  <a:gd name="T12" fmla="*/ 64 w 284"/>
                  <a:gd name="T13" fmla="*/ 21 h 354"/>
                  <a:gd name="T14" fmla="*/ 31 w 284"/>
                  <a:gd name="T15" fmla="*/ 2 h 354"/>
                  <a:gd name="T16" fmla="*/ 24 w 284"/>
                  <a:gd name="T17" fmla="*/ 2 h 354"/>
                  <a:gd name="T18" fmla="*/ 5 w 284"/>
                  <a:gd name="T19" fmla="*/ 43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4" h="354">
                    <a:moveTo>
                      <a:pt x="2" y="18"/>
                    </a:moveTo>
                    <a:cubicBezTo>
                      <a:pt x="91" y="265"/>
                      <a:pt x="91" y="265"/>
                      <a:pt x="91" y="265"/>
                    </a:cubicBezTo>
                    <a:cubicBezTo>
                      <a:pt x="263" y="351"/>
                      <a:pt x="263" y="351"/>
                      <a:pt x="263" y="351"/>
                    </a:cubicBezTo>
                    <a:cubicBezTo>
                      <a:pt x="270" y="354"/>
                      <a:pt x="278" y="352"/>
                      <a:pt x="281" y="345"/>
                    </a:cubicBezTo>
                    <a:cubicBezTo>
                      <a:pt x="284" y="339"/>
                      <a:pt x="281" y="331"/>
                      <a:pt x="275" y="328"/>
                    </a:cubicBezTo>
                    <a:cubicBezTo>
                      <a:pt x="275" y="328"/>
                      <a:pt x="121" y="251"/>
                      <a:pt x="112" y="246"/>
                    </a:cubicBezTo>
                    <a:cubicBezTo>
                      <a:pt x="109" y="237"/>
                      <a:pt x="27" y="9"/>
                      <a:pt x="27" y="9"/>
                    </a:cubicBezTo>
                    <a:cubicBezTo>
                      <a:pt x="25" y="4"/>
                      <a:pt x="19" y="0"/>
                      <a:pt x="13" y="1"/>
                    </a:cubicBezTo>
                    <a:cubicBezTo>
                      <a:pt x="12" y="1"/>
                      <a:pt x="11" y="1"/>
                      <a:pt x="10" y="1"/>
                    </a:cubicBezTo>
                    <a:cubicBezTo>
                      <a:pt x="3" y="4"/>
                      <a:pt x="0" y="11"/>
                      <a:pt x="2" y="1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4" name="Freeform 11"/>
              <p:cNvSpPr>
                <a:spLocks/>
              </p:cNvSpPr>
              <p:nvPr/>
            </p:nvSpPr>
            <p:spPr bwMode="auto">
              <a:xfrm rot="1246958">
                <a:off x="1171547" y="3482042"/>
                <a:ext cx="614168" cy="951695"/>
              </a:xfrm>
              <a:custGeom>
                <a:avLst/>
                <a:gdLst>
                  <a:gd name="T0" fmla="*/ 24 w 108"/>
                  <a:gd name="T1" fmla="*/ 444 h 191"/>
                  <a:gd name="T2" fmla="*/ 64 w 108"/>
                  <a:gd name="T3" fmla="*/ 430 h 191"/>
                  <a:gd name="T4" fmla="*/ 248 w 108"/>
                  <a:gd name="T5" fmla="*/ 47 h 191"/>
                  <a:gd name="T6" fmla="*/ 234 w 108"/>
                  <a:gd name="T7" fmla="*/ 7 h 191"/>
                  <a:gd name="T8" fmla="*/ 191 w 108"/>
                  <a:gd name="T9" fmla="*/ 21 h 191"/>
                  <a:gd name="T10" fmla="*/ 9 w 108"/>
                  <a:gd name="T11" fmla="*/ 404 h 191"/>
                  <a:gd name="T12" fmla="*/ 24 w 108"/>
                  <a:gd name="T13" fmla="*/ 444 h 1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 h="191">
                    <a:moveTo>
                      <a:pt x="10" y="188"/>
                    </a:moveTo>
                    <a:cubicBezTo>
                      <a:pt x="16" y="191"/>
                      <a:pt x="24" y="188"/>
                      <a:pt x="27" y="182"/>
                    </a:cubicBezTo>
                    <a:cubicBezTo>
                      <a:pt x="105" y="20"/>
                      <a:pt x="105" y="20"/>
                      <a:pt x="105" y="20"/>
                    </a:cubicBezTo>
                    <a:cubicBezTo>
                      <a:pt x="108" y="14"/>
                      <a:pt x="105" y="6"/>
                      <a:pt x="99" y="3"/>
                    </a:cubicBezTo>
                    <a:cubicBezTo>
                      <a:pt x="92" y="0"/>
                      <a:pt x="84" y="3"/>
                      <a:pt x="81" y="9"/>
                    </a:cubicBezTo>
                    <a:cubicBezTo>
                      <a:pt x="4" y="171"/>
                      <a:pt x="4" y="171"/>
                      <a:pt x="4" y="171"/>
                    </a:cubicBezTo>
                    <a:cubicBezTo>
                      <a:pt x="0" y="177"/>
                      <a:pt x="3" y="185"/>
                      <a:pt x="10" y="188"/>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5" name="Freeform 12"/>
              <p:cNvSpPr>
                <a:spLocks/>
              </p:cNvSpPr>
              <p:nvPr/>
            </p:nvSpPr>
            <p:spPr bwMode="auto">
              <a:xfrm rot="1246958">
                <a:off x="2355558" y="3763708"/>
                <a:ext cx="1033684" cy="530404"/>
              </a:xfrm>
              <a:custGeom>
                <a:avLst/>
                <a:gdLst>
                  <a:gd name="T0" fmla="*/ 21 w 182"/>
                  <a:gd name="T1" fmla="*/ 64 h 106"/>
                  <a:gd name="T2" fmla="*/ 380 w 182"/>
                  <a:gd name="T3" fmla="*/ 244 h 106"/>
                  <a:gd name="T4" fmla="*/ 423 w 182"/>
                  <a:gd name="T5" fmla="*/ 230 h 106"/>
                  <a:gd name="T6" fmla="*/ 409 w 182"/>
                  <a:gd name="T7" fmla="*/ 187 h 106"/>
                  <a:gd name="T8" fmla="*/ 50 w 182"/>
                  <a:gd name="T9" fmla="*/ 7 h 106"/>
                  <a:gd name="T10" fmla="*/ 7 w 182"/>
                  <a:gd name="T11" fmla="*/ 21 h 106"/>
                  <a:gd name="T12" fmla="*/ 21 w 182"/>
                  <a:gd name="T13" fmla="*/ 64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2" h="106">
                    <a:moveTo>
                      <a:pt x="9" y="27"/>
                    </a:moveTo>
                    <a:cubicBezTo>
                      <a:pt x="161" y="103"/>
                      <a:pt x="161" y="103"/>
                      <a:pt x="161" y="103"/>
                    </a:cubicBezTo>
                    <a:cubicBezTo>
                      <a:pt x="168" y="106"/>
                      <a:pt x="176" y="103"/>
                      <a:pt x="179" y="97"/>
                    </a:cubicBezTo>
                    <a:cubicBezTo>
                      <a:pt x="182" y="90"/>
                      <a:pt x="180" y="82"/>
                      <a:pt x="173" y="79"/>
                    </a:cubicBezTo>
                    <a:cubicBezTo>
                      <a:pt x="21" y="3"/>
                      <a:pt x="21" y="3"/>
                      <a:pt x="21" y="3"/>
                    </a:cubicBezTo>
                    <a:cubicBezTo>
                      <a:pt x="14" y="0"/>
                      <a:pt x="6" y="2"/>
                      <a:pt x="3" y="9"/>
                    </a:cubicBezTo>
                    <a:cubicBezTo>
                      <a:pt x="0" y="15"/>
                      <a:pt x="3" y="23"/>
                      <a:pt x="9" y="27"/>
                    </a:cubicBezTo>
                    <a:close/>
                  </a:path>
                </a:pathLst>
              </a:custGeom>
              <a:solidFill>
                <a:schemeClr val="accent1">
                  <a:lumMod val="50000"/>
                </a:schemeClr>
              </a:solidFill>
              <a:ln w="14288" cap="flat">
                <a:noFill/>
                <a:prstDash val="solid"/>
                <a:miter lim="800000"/>
                <a:headEnd/>
                <a:tailEnd/>
              </a:ln>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326" name="7-Point Star 325"/>
            <p:cNvSpPr/>
            <p:nvPr/>
          </p:nvSpPr>
          <p:spPr bwMode="auto">
            <a:xfrm>
              <a:off x="2479009" y="2345121"/>
              <a:ext cx="577252" cy="575867"/>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27" name="7-Point Star 326"/>
            <p:cNvSpPr/>
            <p:nvPr/>
          </p:nvSpPr>
          <p:spPr bwMode="auto">
            <a:xfrm>
              <a:off x="1257758" y="2348721"/>
              <a:ext cx="577252" cy="575867"/>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28" name="7-Point Star 327"/>
            <p:cNvSpPr/>
            <p:nvPr/>
          </p:nvSpPr>
          <p:spPr bwMode="auto">
            <a:xfrm>
              <a:off x="1258142" y="2924565"/>
              <a:ext cx="577252" cy="575867"/>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cxnSp>
          <p:nvCxnSpPr>
            <p:cNvPr id="25641" name="Straight Connector 328"/>
            <p:cNvCxnSpPr>
              <a:cxnSpLocks noChangeShapeType="1"/>
            </p:cNvCxnSpPr>
            <p:nvPr/>
          </p:nvCxnSpPr>
          <p:spPr bwMode="auto">
            <a:xfrm flipH="1" flipV="1">
              <a:off x="2339776"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642" name="Straight Connector 329"/>
            <p:cNvCxnSpPr>
              <a:cxnSpLocks noChangeShapeType="1"/>
            </p:cNvCxnSpPr>
            <p:nvPr/>
          </p:nvCxnSpPr>
          <p:spPr bwMode="auto">
            <a:xfrm flipH="1" flipV="1">
              <a:off x="1763712" y="2636912"/>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cxnSp>
          <p:nvCxnSpPr>
            <p:cNvPr id="25643" name="Straight Connector 330"/>
            <p:cNvCxnSpPr>
              <a:cxnSpLocks noChangeShapeType="1"/>
            </p:cNvCxnSpPr>
            <p:nvPr/>
          </p:nvCxnSpPr>
          <p:spPr bwMode="auto">
            <a:xfrm flipH="1" flipV="1">
              <a:off x="1763712" y="3212976"/>
              <a:ext cx="216000" cy="0"/>
            </a:xfrm>
            <a:prstGeom prst="line">
              <a:avLst/>
            </a:prstGeom>
            <a:noFill/>
            <a:ln w="76200" algn="ctr">
              <a:solidFill>
                <a:schemeClr val="tx1"/>
              </a:solidFill>
              <a:round/>
              <a:headEnd/>
              <a:tailEnd type="none" w="lg" len="med"/>
            </a:ln>
            <a:extLst>
              <a:ext uri="{909E8E84-426E-40DD-AFC4-6F175D3DCCD1}">
                <a14:hiddenFill xmlns:a14="http://schemas.microsoft.com/office/drawing/2010/main">
                  <a:noFill/>
                </a14:hiddenFill>
              </a:ext>
            </a:extLst>
          </p:spPr>
        </p:cxnSp>
      </p:grpSp>
      <p:grpSp>
        <p:nvGrpSpPr>
          <p:cNvPr id="132" name="Group 339"/>
          <p:cNvGrpSpPr>
            <a:grpSpLocks/>
          </p:cNvGrpSpPr>
          <p:nvPr/>
        </p:nvGrpSpPr>
        <p:grpSpPr bwMode="auto">
          <a:xfrm>
            <a:off x="10705246" y="4406405"/>
            <a:ext cx="636985" cy="573881"/>
            <a:chOff x="6936550" y="2182756"/>
            <a:chExt cx="848308" cy="764296"/>
          </a:xfrm>
        </p:grpSpPr>
        <p:sp>
          <p:nvSpPr>
            <p:cNvPr id="336" name="7-Point Star 335"/>
            <p:cNvSpPr/>
            <p:nvPr/>
          </p:nvSpPr>
          <p:spPr bwMode="auto">
            <a:xfrm rot="19610780">
              <a:off x="6976191" y="2182756"/>
              <a:ext cx="271141"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7" name="7-Point Star 336"/>
            <p:cNvSpPr/>
            <p:nvPr/>
          </p:nvSpPr>
          <p:spPr bwMode="auto">
            <a:xfrm rot="19610780">
              <a:off x="7512131" y="2334981"/>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8" name="7-Point Star 337"/>
            <p:cNvSpPr/>
            <p:nvPr/>
          </p:nvSpPr>
          <p:spPr bwMode="auto">
            <a:xfrm rot="19610780">
              <a:off x="6936550" y="2645773"/>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339" name="7-Point Star 338"/>
            <p:cNvSpPr/>
            <p:nvPr/>
          </p:nvSpPr>
          <p:spPr bwMode="auto">
            <a:xfrm rot="19610780">
              <a:off x="7191836" y="2398408"/>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4" name="Oval 3"/>
          <p:cNvSpPr/>
          <p:nvPr/>
        </p:nvSpPr>
        <p:spPr bwMode="auto">
          <a:xfrm>
            <a:off x="7132653" y="2917984"/>
            <a:ext cx="378043" cy="693027"/>
          </a:xfrm>
          <a:prstGeom prst="ellipse">
            <a:avLst/>
          </a:prstGeom>
          <a:solidFill>
            <a:srgbClr val="C00000"/>
          </a:solidFill>
          <a:ln w="76200" cap="flat" cmpd="sng" algn="ctr">
            <a:noFill/>
            <a:prstDash val="solid"/>
            <a:round/>
            <a:headEnd type="none" w="med" len="med"/>
            <a:tailEnd type="none" w="lg" len="med"/>
          </a:ln>
          <a:effectLst/>
        </p:spPr>
        <p:txBody>
          <a:bodyPr vert="horz" wrap="square" lIns="68580" tIns="34291" rIns="68580" bIns="34291" numCol="1" rtlCol="0"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12" name="Oval 211"/>
          <p:cNvSpPr/>
          <p:nvPr/>
        </p:nvSpPr>
        <p:spPr bwMode="auto">
          <a:xfrm>
            <a:off x="8945201" y="3692836"/>
            <a:ext cx="378043" cy="693027"/>
          </a:xfrm>
          <a:prstGeom prst="ellipse">
            <a:avLst/>
          </a:prstGeom>
          <a:solidFill>
            <a:srgbClr val="C00000"/>
          </a:solidFill>
          <a:ln w="76200" cap="flat" cmpd="sng" algn="ctr">
            <a:noFill/>
            <a:prstDash val="solid"/>
            <a:round/>
            <a:headEnd type="none" w="med" len="med"/>
            <a:tailEnd type="none" w="lg" len="med"/>
          </a:ln>
          <a:effectLst/>
        </p:spPr>
        <p:txBody>
          <a:bodyPr vert="horz" wrap="square" lIns="68580" tIns="34291" rIns="68580" bIns="34291" numCol="1" rtlCol="0"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213" name="Oval 212"/>
          <p:cNvSpPr/>
          <p:nvPr/>
        </p:nvSpPr>
        <p:spPr bwMode="auto">
          <a:xfrm>
            <a:off x="10835411" y="4331856"/>
            <a:ext cx="378043" cy="693027"/>
          </a:xfrm>
          <a:prstGeom prst="ellipse">
            <a:avLst/>
          </a:prstGeom>
          <a:solidFill>
            <a:srgbClr val="C00000"/>
          </a:solidFill>
          <a:ln w="76200" cap="flat" cmpd="sng" algn="ctr">
            <a:noFill/>
            <a:prstDash val="solid"/>
            <a:round/>
            <a:headEnd type="none" w="med" len="med"/>
            <a:tailEnd type="none" w="lg" len="med"/>
          </a:ln>
          <a:effectLst/>
        </p:spPr>
        <p:txBody>
          <a:bodyPr vert="horz" wrap="square" lIns="68580" tIns="34291" rIns="68580" bIns="34291" numCol="1" rtlCol="0" anchor="t" anchorCtr="0" compatLnSpc="1">
            <a:prstTxWarp prst="textNoShape">
              <a:avLst/>
            </a:prstTxWarp>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95" name="TextBox 94"/>
          <p:cNvSpPr txBox="1"/>
          <p:nvPr/>
        </p:nvSpPr>
        <p:spPr>
          <a:xfrm>
            <a:off x="6593264" y="6573309"/>
            <a:ext cx="5598736" cy="284691"/>
          </a:xfrm>
          <a:prstGeom prst="rect">
            <a:avLst/>
          </a:prstGeom>
          <a:noFill/>
        </p:spPr>
        <p:txBody>
          <a:bodyPr wrap="square" lIns="68576" tIns="34289" rIns="68576" bIns="34289" rtlCol="0" anchor="b">
            <a:spAutoFit/>
          </a:bodyPr>
          <a:lstStyle/>
          <a:p>
            <a:pPr marL="0" marR="0" lvl="0" indent="0" algn="r" defTabSz="457143"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ADC, antibody–drug conjugates; DCR, disease control rate</a:t>
            </a:r>
            <a:b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b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Modi S, et al. Presented at SABCS 2017. Abstract PD3-07.</a:t>
            </a:r>
          </a:p>
        </p:txBody>
      </p:sp>
      <p:sp>
        <p:nvSpPr>
          <p:cNvPr id="5" name="Title 4"/>
          <p:cNvSpPr>
            <a:spLocks noGrp="1"/>
          </p:cNvSpPr>
          <p:nvPr>
            <p:ph type="title"/>
          </p:nvPr>
        </p:nvSpPr>
        <p:spPr>
          <a:xfrm>
            <a:off x="1724351" y="129894"/>
            <a:ext cx="8686800" cy="770108"/>
          </a:xfrm>
        </p:spPr>
        <p:txBody>
          <a:bodyPr/>
          <a:lstStyle/>
          <a:p>
            <a:pPr algn="ctr"/>
            <a:r>
              <a:rPr lang="en-US" sz="4267" dirty="0">
                <a:solidFill>
                  <a:srgbClr val="000000"/>
                </a:solidFill>
                <a:effectLst/>
                <a:latin typeface="Calibri" panose="020F0502020204030204" pitchFamily="34" charset="0"/>
                <a:cs typeface="Calibri" panose="020F0502020204030204" pitchFamily="34" charset="0"/>
              </a:rPr>
              <a:t>New antibody–drug conjugates</a:t>
            </a:r>
          </a:p>
        </p:txBody>
      </p:sp>
      <p:sp>
        <p:nvSpPr>
          <p:cNvPr id="128" name="Rounded Rectangle 127">
            <a:extLst>
              <a:ext uri="{FF2B5EF4-FFF2-40B4-BE49-F238E27FC236}">
                <a16:creationId xmlns:a16="http://schemas.microsoft.com/office/drawing/2014/main" id="{6E0EEF9D-5895-B141-8A45-3EF7FE33C611}"/>
              </a:ext>
            </a:extLst>
          </p:cNvPr>
          <p:cNvSpPr/>
          <p:nvPr/>
        </p:nvSpPr>
        <p:spPr bwMode="auto">
          <a:xfrm>
            <a:off x="2986632" y="3425193"/>
            <a:ext cx="240000" cy="768627"/>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29" name="Rounded Rectangle 128">
            <a:extLst>
              <a:ext uri="{FF2B5EF4-FFF2-40B4-BE49-F238E27FC236}">
                <a16:creationId xmlns:a16="http://schemas.microsoft.com/office/drawing/2014/main" id="{F37C9D09-D4E3-4645-A66B-C2909731E583}"/>
              </a:ext>
            </a:extLst>
          </p:cNvPr>
          <p:cNvSpPr/>
          <p:nvPr/>
        </p:nvSpPr>
        <p:spPr bwMode="auto">
          <a:xfrm>
            <a:off x="3375363" y="3425193"/>
            <a:ext cx="240000" cy="768627"/>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1" name="Rounded Rectangle 130">
            <a:extLst>
              <a:ext uri="{FF2B5EF4-FFF2-40B4-BE49-F238E27FC236}">
                <a16:creationId xmlns:a16="http://schemas.microsoft.com/office/drawing/2014/main" id="{D64D3851-14EE-D946-BF2A-EA374459C46E}"/>
              </a:ext>
            </a:extLst>
          </p:cNvPr>
          <p:cNvSpPr/>
          <p:nvPr/>
        </p:nvSpPr>
        <p:spPr bwMode="auto">
          <a:xfrm>
            <a:off x="2986632" y="4193820"/>
            <a:ext cx="240000" cy="768627"/>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3" name="Rounded Rectangle 132">
            <a:extLst>
              <a:ext uri="{FF2B5EF4-FFF2-40B4-BE49-F238E27FC236}">
                <a16:creationId xmlns:a16="http://schemas.microsoft.com/office/drawing/2014/main" id="{519777EE-6C24-EB47-9374-FBAB288DB571}"/>
              </a:ext>
            </a:extLst>
          </p:cNvPr>
          <p:cNvSpPr/>
          <p:nvPr/>
        </p:nvSpPr>
        <p:spPr bwMode="auto">
          <a:xfrm>
            <a:off x="3375363" y="4193820"/>
            <a:ext cx="240000" cy="768627"/>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grpSp>
        <p:nvGrpSpPr>
          <p:cNvPr id="134" name="Group 133">
            <a:extLst>
              <a:ext uri="{FF2B5EF4-FFF2-40B4-BE49-F238E27FC236}">
                <a16:creationId xmlns:a16="http://schemas.microsoft.com/office/drawing/2014/main" id="{602AFD36-3387-6145-903A-211E34FBFE29}"/>
              </a:ext>
            </a:extLst>
          </p:cNvPr>
          <p:cNvGrpSpPr/>
          <p:nvPr/>
        </p:nvGrpSpPr>
        <p:grpSpPr>
          <a:xfrm rot="19281452">
            <a:off x="2198554" y="2272256"/>
            <a:ext cx="615479" cy="1537253"/>
            <a:chOff x="3992219" y="718930"/>
            <a:chExt cx="461609" cy="1152940"/>
          </a:xfrm>
        </p:grpSpPr>
        <p:sp>
          <p:nvSpPr>
            <p:cNvPr id="135" name="Rounded Rectangle 134">
              <a:extLst>
                <a:ext uri="{FF2B5EF4-FFF2-40B4-BE49-F238E27FC236}">
                  <a16:creationId xmlns:a16="http://schemas.microsoft.com/office/drawing/2014/main" id="{74584D48-CD63-D34F-BBD3-3794841763B2}"/>
                </a:ext>
              </a:extLst>
            </p:cNvPr>
            <p:cNvSpPr/>
            <p:nvPr/>
          </p:nvSpPr>
          <p:spPr bwMode="auto">
            <a:xfrm>
              <a:off x="3992219" y="868015"/>
              <a:ext cx="180000" cy="43200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6" name="Rounded Rectangle 135">
              <a:extLst>
                <a:ext uri="{FF2B5EF4-FFF2-40B4-BE49-F238E27FC236}">
                  <a16:creationId xmlns:a16="http://schemas.microsoft.com/office/drawing/2014/main" id="{5F8DE86C-8150-8C47-9772-F02BCDFA0465}"/>
                </a:ext>
              </a:extLst>
            </p:cNvPr>
            <p:cNvSpPr/>
            <p:nvPr/>
          </p:nvSpPr>
          <p:spPr bwMode="auto">
            <a:xfrm>
              <a:off x="4273828" y="718930"/>
              <a:ext cx="180000" cy="57647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7" name="Rounded Rectangle 136">
              <a:extLst>
                <a:ext uri="{FF2B5EF4-FFF2-40B4-BE49-F238E27FC236}">
                  <a16:creationId xmlns:a16="http://schemas.microsoft.com/office/drawing/2014/main" id="{41471529-2876-8948-BF00-3E18841E1B37}"/>
                </a:ext>
              </a:extLst>
            </p:cNvPr>
            <p:cNvSpPr/>
            <p:nvPr/>
          </p:nvSpPr>
          <p:spPr bwMode="auto">
            <a:xfrm>
              <a:off x="4273828" y="1295400"/>
              <a:ext cx="180000" cy="57647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8" name="Rounded Rectangle 137">
              <a:extLst>
                <a:ext uri="{FF2B5EF4-FFF2-40B4-BE49-F238E27FC236}">
                  <a16:creationId xmlns:a16="http://schemas.microsoft.com/office/drawing/2014/main" id="{8EDAE7A3-897C-5D4A-AB67-C2D680567965}"/>
                </a:ext>
              </a:extLst>
            </p:cNvPr>
            <p:cNvSpPr/>
            <p:nvPr/>
          </p:nvSpPr>
          <p:spPr bwMode="auto">
            <a:xfrm>
              <a:off x="3992219" y="1300015"/>
              <a:ext cx="180000" cy="43200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39" name="Rounded Rectangle 138">
              <a:extLst>
                <a:ext uri="{FF2B5EF4-FFF2-40B4-BE49-F238E27FC236}">
                  <a16:creationId xmlns:a16="http://schemas.microsoft.com/office/drawing/2014/main" id="{06184378-C027-F94C-B801-8F94F3E07836}"/>
                </a:ext>
              </a:extLst>
            </p:cNvPr>
            <p:cNvSpPr/>
            <p:nvPr/>
          </p:nvSpPr>
          <p:spPr bwMode="auto">
            <a:xfrm>
              <a:off x="4185706" y="1225827"/>
              <a:ext cx="108000" cy="180000"/>
            </a:xfrm>
            <a:prstGeom prst="roundRect">
              <a:avLst/>
            </a:prstGeom>
            <a:solidFill>
              <a:srgbClr val="00B0F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grpSp>
      <p:grpSp>
        <p:nvGrpSpPr>
          <p:cNvPr id="140" name="Group 139">
            <a:extLst>
              <a:ext uri="{FF2B5EF4-FFF2-40B4-BE49-F238E27FC236}">
                <a16:creationId xmlns:a16="http://schemas.microsoft.com/office/drawing/2014/main" id="{DC1469E5-DA82-BE48-9CE3-209318DB8E44}"/>
              </a:ext>
            </a:extLst>
          </p:cNvPr>
          <p:cNvGrpSpPr/>
          <p:nvPr/>
        </p:nvGrpSpPr>
        <p:grpSpPr>
          <a:xfrm rot="2318548" flipH="1">
            <a:off x="3790294" y="2279639"/>
            <a:ext cx="615479" cy="1537253"/>
            <a:chOff x="3992219" y="718930"/>
            <a:chExt cx="461609" cy="1152940"/>
          </a:xfrm>
        </p:grpSpPr>
        <p:sp>
          <p:nvSpPr>
            <p:cNvPr id="141" name="Rounded Rectangle 140">
              <a:extLst>
                <a:ext uri="{FF2B5EF4-FFF2-40B4-BE49-F238E27FC236}">
                  <a16:creationId xmlns:a16="http://schemas.microsoft.com/office/drawing/2014/main" id="{8DA2FF16-FC43-2F4C-B099-E81D6E0444E6}"/>
                </a:ext>
              </a:extLst>
            </p:cNvPr>
            <p:cNvSpPr/>
            <p:nvPr/>
          </p:nvSpPr>
          <p:spPr bwMode="auto">
            <a:xfrm>
              <a:off x="3992219" y="868015"/>
              <a:ext cx="180000" cy="43200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2" name="Rounded Rectangle 141">
              <a:extLst>
                <a:ext uri="{FF2B5EF4-FFF2-40B4-BE49-F238E27FC236}">
                  <a16:creationId xmlns:a16="http://schemas.microsoft.com/office/drawing/2014/main" id="{86AE3965-DA0C-A949-9183-1F004CF61C29}"/>
                </a:ext>
              </a:extLst>
            </p:cNvPr>
            <p:cNvSpPr/>
            <p:nvPr/>
          </p:nvSpPr>
          <p:spPr bwMode="auto">
            <a:xfrm>
              <a:off x="4273828" y="718930"/>
              <a:ext cx="180000" cy="57647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3" name="Rounded Rectangle 142">
              <a:extLst>
                <a:ext uri="{FF2B5EF4-FFF2-40B4-BE49-F238E27FC236}">
                  <a16:creationId xmlns:a16="http://schemas.microsoft.com/office/drawing/2014/main" id="{76DBF4F6-00AB-F34C-904E-D50D264A0F71}"/>
                </a:ext>
              </a:extLst>
            </p:cNvPr>
            <p:cNvSpPr/>
            <p:nvPr/>
          </p:nvSpPr>
          <p:spPr bwMode="auto">
            <a:xfrm>
              <a:off x="4273828" y="1295400"/>
              <a:ext cx="180000" cy="57647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4" name="Rounded Rectangle 143">
              <a:extLst>
                <a:ext uri="{FF2B5EF4-FFF2-40B4-BE49-F238E27FC236}">
                  <a16:creationId xmlns:a16="http://schemas.microsoft.com/office/drawing/2014/main" id="{7CF4303E-D952-534E-BD6A-B6428734F505}"/>
                </a:ext>
              </a:extLst>
            </p:cNvPr>
            <p:cNvSpPr/>
            <p:nvPr/>
          </p:nvSpPr>
          <p:spPr bwMode="auto">
            <a:xfrm>
              <a:off x="3992219" y="1300015"/>
              <a:ext cx="180000" cy="432000"/>
            </a:xfrm>
            <a:prstGeom prst="roundRect">
              <a:avLst/>
            </a:prstGeom>
            <a:solidFill>
              <a:srgbClr val="0070C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5" name="Rounded Rectangle 144">
              <a:extLst>
                <a:ext uri="{FF2B5EF4-FFF2-40B4-BE49-F238E27FC236}">
                  <a16:creationId xmlns:a16="http://schemas.microsoft.com/office/drawing/2014/main" id="{F18E8EF4-3D30-654B-9E00-69D6941E4185}"/>
                </a:ext>
              </a:extLst>
            </p:cNvPr>
            <p:cNvSpPr/>
            <p:nvPr/>
          </p:nvSpPr>
          <p:spPr bwMode="auto">
            <a:xfrm>
              <a:off x="4185706" y="1225827"/>
              <a:ext cx="108000" cy="180000"/>
            </a:xfrm>
            <a:prstGeom prst="roundRect">
              <a:avLst/>
            </a:prstGeom>
            <a:solidFill>
              <a:srgbClr val="00B0F0"/>
            </a:solidFill>
            <a:ln w="12700" cap="flat" cmpd="sng" algn="ctr">
              <a:solidFill>
                <a:srgbClr val="00B0F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grpSp>
      <p:sp>
        <p:nvSpPr>
          <p:cNvPr id="146" name="Rounded Rectangle 145">
            <a:extLst>
              <a:ext uri="{FF2B5EF4-FFF2-40B4-BE49-F238E27FC236}">
                <a16:creationId xmlns:a16="http://schemas.microsoft.com/office/drawing/2014/main" id="{ED4EBC94-574B-AC4C-908A-181FB4510ADC}"/>
              </a:ext>
            </a:extLst>
          </p:cNvPr>
          <p:cNvSpPr/>
          <p:nvPr/>
        </p:nvSpPr>
        <p:spPr bwMode="auto">
          <a:xfrm rot="16200000">
            <a:off x="3678921" y="4316507"/>
            <a:ext cx="144000" cy="240000"/>
          </a:xfrm>
          <a:prstGeom prst="roundRect">
            <a:avLst/>
          </a:prstGeom>
          <a:solidFill>
            <a:srgbClr val="FF9900"/>
          </a:solidFill>
          <a:ln w="12700" cap="flat" cmpd="sng" algn="ctr">
            <a:solidFill>
              <a:srgbClr val="FF000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7" name="Rounded Rectangle 146">
            <a:extLst>
              <a:ext uri="{FF2B5EF4-FFF2-40B4-BE49-F238E27FC236}">
                <a16:creationId xmlns:a16="http://schemas.microsoft.com/office/drawing/2014/main" id="{B660D198-FAAE-D843-8A90-B38D8FB58E97}"/>
              </a:ext>
            </a:extLst>
          </p:cNvPr>
          <p:cNvSpPr/>
          <p:nvPr/>
        </p:nvSpPr>
        <p:spPr bwMode="auto">
          <a:xfrm rot="16200000">
            <a:off x="2779073" y="4322247"/>
            <a:ext cx="144000" cy="240000"/>
          </a:xfrm>
          <a:prstGeom prst="roundRect">
            <a:avLst/>
          </a:prstGeom>
          <a:solidFill>
            <a:srgbClr val="FF9900"/>
          </a:solidFill>
          <a:ln w="12700" cap="flat" cmpd="sng" algn="ctr">
            <a:solidFill>
              <a:srgbClr val="FF000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8" name="7-Point Star 147">
            <a:extLst>
              <a:ext uri="{FF2B5EF4-FFF2-40B4-BE49-F238E27FC236}">
                <a16:creationId xmlns:a16="http://schemas.microsoft.com/office/drawing/2014/main" id="{FF1CE516-EC78-0E40-B69D-184A71242C0B}"/>
              </a:ext>
            </a:extLst>
          </p:cNvPr>
          <p:cNvSpPr/>
          <p:nvPr/>
        </p:nvSpPr>
        <p:spPr bwMode="auto">
          <a:xfrm>
            <a:off x="3829857" y="4245237"/>
            <a:ext cx="336000" cy="336000"/>
          </a:xfrm>
          <a:prstGeom prst="star7">
            <a:avLst/>
          </a:prstGeom>
          <a:solidFill>
            <a:srgbClr val="FF0000"/>
          </a:solidFill>
          <a:ln w="6350" cap="flat" cmpd="sng" algn="ctr">
            <a:solidFill>
              <a:srgbClr val="00000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667" b="0" i="0" u="none" strike="noStrike" kern="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49" name="7-Point Star 148">
            <a:extLst>
              <a:ext uri="{FF2B5EF4-FFF2-40B4-BE49-F238E27FC236}">
                <a16:creationId xmlns:a16="http://schemas.microsoft.com/office/drawing/2014/main" id="{0A8DE72B-1585-7245-8EA0-7C1CE78CB3E0}"/>
              </a:ext>
            </a:extLst>
          </p:cNvPr>
          <p:cNvSpPr/>
          <p:nvPr/>
        </p:nvSpPr>
        <p:spPr bwMode="auto">
          <a:xfrm>
            <a:off x="2387295" y="4268507"/>
            <a:ext cx="336000" cy="336000"/>
          </a:xfrm>
          <a:prstGeom prst="star7">
            <a:avLst/>
          </a:prstGeom>
          <a:solidFill>
            <a:srgbClr val="FF0000"/>
          </a:solidFill>
          <a:ln w="6350" cap="flat" cmpd="sng" algn="ctr">
            <a:solidFill>
              <a:srgbClr val="000000"/>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667" b="0" i="0" u="none" strike="noStrike" kern="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50" name="Rectangle 149">
            <a:extLst>
              <a:ext uri="{FF2B5EF4-FFF2-40B4-BE49-F238E27FC236}">
                <a16:creationId xmlns:a16="http://schemas.microsoft.com/office/drawing/2014/main" id="{B5AF8662-682C-C741-BDEC-E3B49AACD1F5}"/>
              </a:ext>
            </a:extLst>
          </p:cNvPr>
          <p:cNvSpPr/>
          <p:nvPr/>
        </p:nvSpPr>
        <p:spPr>
          <a:xfrm>
            <a:off x="728919" y="4860058"/>
            <a:ext cx="1826376" cy="757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Stable linker releases payload only in target cell</a:t>
            </a:r>
          </a:p>
        </p:txBody>
      </p:sp>
      <p:sp>
        <p:nvSpPr>
          <p:cNvPr id="151" name="Rectangle 150">
            <a:extLst>
              <a:ext uri="{FF2B5EF4-FFF2-40B4-BE49-F238E27FC236}">
                <a16:creationId xmlns:a16="http://schemas.microsoft.com/office/drawing/2014/main" id="{CB9AD3A3-ADFF-C741-AD1C-BD5B03988ACF}"/>
              </a:ext>
            </a:extLst>
          </p:cNvPr>
          <p:cNvSpPr/>
          <p:nvPr/>
        </p:nvSpPr>
        <p:spPr>
          <a:xfrm>
            <a:off x="4576447" y="4072149"/>
            <a:ext cx="1493524" cy="757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Potent </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cytotoxic payload</a:t>
            </a:r>
          </a:p>
        </p:txBody>
      </p:sp>
      <p:sp>
        <p:nvSpPr>
          <p:cNvPr id="152" name="Rectangle 151">
            <a:extLst>
              <a:ext uri="{FF2B5EF4-FFF2-40B4-BE49-F238E27FC236}">
                <a16:creationId xmlns:a16="http://schemas.microsoft.com/office/drawing/2014/main" id="{B8310AD8-31BB-BA46-9E0C-8962AF75C085}"/>
              </a:ext>
            </a:extLst>
          </p:cNvPr>
          <p:cNvSpPr/>
          <p:nvPr/>
        </p:nvSpPr>
        <p:spPr>
          <a:xfrm>
            <a:off x="4502868" y="1602906"/>
            <a:ext cx="1640681" cy="757130"/>
          </a:xfrm>
          <a:prstGeom prst="rect">
            <a:avLst/>
          </a:prstGeom>
        </p:spPr>
        <p:txBody>
          <a:bodyPr wrap="square">
            <a:spAutoFit/>
          </a:bodyPr>
          <a:lstStyle/>
          <a:p>
            <a:pPr marL="0" marR="0" lvl="0" indent="0" algn="ctr" defTabSz="1219170" rtl="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mn-cs"/>
              </a:rPr>
              <a:t>mAb</a:t>
            </a: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 targets </a:t>
            </a:r>
            <a:r>
              <a:rPr kumimoji="0" lang="en-US" sz="1600" b="1" i="0" u="none" strike="noStrike" kern="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mn-cs"/>
              </a:rPr>
              <a:t>tumour</a:t>
            </a: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-specific antigens</a:t>
            </a:r>
          </a:p>
        </p:txBody>
      </p:sp>
      <p:cxnSp>
        <p:nvCxnSpPr>
          <p:cNvPr id="153" name="Straight Arrow Connector 152">
            <a:extLst>
              <a:ext uri="{FF2B5EF4-FFF2-40B4-BE49-F238E27FC236}">
                <a16:creationId xmlns:a16="http://schemas.microsoft.com/office/drawing/2014/main" id="{10BBFE24-F39A-8C4A-AABE-05D2C7D41931}"/>
              </a:ext>
            </a:extLst>
          </p:cNvPr>
          <p:cNvCxnSpPr>
            <a:cxnSpLocks/>
          </p:cNvCxnSpPr>
          <p:nvPr/>
        </p:nvCxnSpPr>
        <p:spPr bwMode="auto">
          <a:xfrm flipH="1">
            <a:off x="4488707" y="2309871"/>
            <a:ext cx="343299" cy="313605"/>
          </a:xfrm>
          <a:prstGeom prst="straightConnector1">
            <a:avLst/>
          </a:prstGeom>
          <a:solidFill>
            <a:srgbClr val="BBE0E3"/>
          </a:solidFill>
          <a:ln w="28575" cap="flat" cmpd="sng" algn="ctr">
            <a:solidFill>
              <a:srgbClr val="000000"/>
            </a:solidFill>
            <a:prstDash val="solid"/>
            <a:round/>
            <a:headEnd type="none" w="med" len="med"/>
            <a:tailEnd type="triangle"/>
          </a:ln>
          <a:effectLst/>
        </p:spPr>
      </p:cxnSp>
      <p:cxnSp>
        <p:nvCxnSpPr>
          <p:cNvPr id="154" name="Straight Arrow Connector 153">
            <a:extLst>
              <a:ext uri="{FF2B5EF4-FFF2-40B4-BE49-F238E27FC236}">
                <a16:creationId xmlns:a16="http://schemas.microsoft.com/office/drawing/2014/main" id="{AC9CED0F-9DE2-8F45-A0D0-A0E5E1692EB4}"/>
              </a:ext>
            </a:extLst>
          </p:cNvPr>
          <p:cNvCxnSpPr>
            <a:cxnSpLocks/>
          </p:cNvCxnSpPr>
          <p:nvPr/>
        </p:nvCxnSpPr>
        <p:spPr bwMode="auto">
          <a:xfrm flipH="1">
            <a:off x="4209583" y="4413237"/>
            <a:ext cx="622423" cy="0"/>
          </a:xfrm>
          <a:prstGeom prst="straightConnector1">
            <a:avLst/>
          </a:prstGeom>
          <a:solidFill>
            <a:srgbClr val="BBE0E3"/>
          </a:solidFill>
          <a:ln w="28575" cap="flat" cmpd="sng" algn="ctr">
            <a:solidFill>
              <a:srgbClr val="000000"/>
            </a:solidFill>
            <a:prstDash val="solid"/>
            <a:round/>
            <a:headEnd type="none" w="med" len="med"/>
            <a:tailEnd type="triangle"/>
          </a:ln>
          <a:effectLst/>
        </p:spPr>
      </p:cxnSp>
      <p:cxnSp>
        <p:nvCxnSpPr>
          <p:cNvPr id="155" name="Straight Arrow Connector 154">
            <a:extLst>
              <a:ext uri="{FF2B5EF4-FFF2-40B4-BE49-F238E27FC236}">
                <a16:creationId xmlns:a16="http://schemas.microsoft.com/office/drawing/2014/main" id="{BA6AF5EE-A437-D34B-B77D-44E8EED4B365}"/>
              </a:ext>
            </a:extLst>
          </p:cNvPr>
          <p:cNvCxnSpPr>
            <a:cxnSpLocks/>
          </p:cNvCxnSpPr>
          <p:nvPr/>
        </p:nvCxnSpPr>
        <p:spPr bwMode="auto">
          <a:xfrm flipV="1">
            <a:off x="2343569" y="4581238"/>
            <a:ext cx="473347" cy="381209"/>
          </a:xfrm>
          <a:prstGeom prst="straightConnector1">
            <a:avLst/>
          </a:prstGeom>
          <a:solidFill>
            <a:srgbClr val="BBE0E3"/>
          </a:solidFill>
          <a:ln w="28575" cap="flat" cmpd="sng" algn="ctr">
            <a:solidFill>
              <a:srgbClr val="000000"/>
            </a:solidFill>
            <a:prstDash val="solid"/>
            <a:round/>
            <a:headEnd type="none" w="med" len="med"/>
            <a:tailEnd type="triangle"/>
          </a:ln>
          <a:effectLst/>
        </p:spPr>
      </p:cxnSp>
      <p:sp>
        <p:nvSpPr>
          <p:cNvPr id="156" name="Explosion 2 155">
            <a:extLst>
              <a:ext uri="{FF2B5EF4-FFF2-40B4-BE49-F238E27FC236}">
                <a16:creationId xmlns:a16="http://schemas.microsoft.com/office/drawing/2014/main" id="{CD415F1F-5CD0-194B-9A42-A8902D073E70}"/>
              </a:ext>
            </a:extLst>
          </p:cNvPr>
          <p:cNvSpPr/>
          <p:nvPr/>
        </p:nvSpPr>
        <p:spPr bwMode="auto">
          <a:xfrm>
            <a:off x="1599248" y="2118724"/>
            <a:ext cx="366608" cy="504752"/>
          </a:xfrm>
          <a:prstGeom prst="irregularSeal2">
            <a:avLst/>
          </a:prstGeom>
          <a:solidFill>
            <a:srgbClr val="4F8EA0"/>
          </a:solidFill>
          <a:ln w="76200" cap="flat" cmpd="sng" algn="ctr">
            <a:no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base" latinLnBrk="0" hangingPunct="1">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57" name="Rectangle 156">
            <a:extLst>
              <a:ext uri="{FF2B5EF4-FFF2-40B4-BE49-F238E27FC236}">
                <a16:creationId xmlns:a16="http://schemas.microsoft.com/office/drawing/2014/main" id="{F847279B-4221-864A-9089-648EC5D4F7C7}"/>
              </a:ext>
            </a:extLst>
          </p:cNvPr>
          <p:cNvSpPr/>
          <p:nvPr/>
        </p:nvSpPr>
        <p:spPr>
          <a:xfrm>
            <a:off x="58079" y="2923034"/>
            <a:ext cx="1826376" cy="757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Tumour</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antigen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internalised</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upon ADC binding </a:t>
            </a:r>
          </a:p>
        </p:txBody>
      </p:sp>
      <p:cxnSp>
        <p:nvCxnSpPr>
          <p:cNvPr id="158" name="Straight Arrow Connector 157">
            <a:extLst>
              <a:ext uri="{FF2B5EF4-FFF2-40B4-BE49-F238E27FC236}">
                <a16:creationId xmlns:a16="http://schemas.microsoft.com/office/drawing/2014/main" id="{7A90B994-1D99-DD46-BC58-0F6F9C2CCC70}"/>
              </a:ext>
            </a:extLst>
          </p:cNvPr>
          <p:cNvCxnSpPr>
            <a:cxnSpLocks/>
          </p:cNvCxnSpPr>
          <p:nvPr/>
        </p:nvCxnSpPr>
        <p:spPr bwMode="auto">
          <a:xfrm flipV="1">
            <a:off x="1170689" y="2514180"/>
            <a:ext cx="473347" cy="381209"/>
          </a:xfrm>
          <a:prstGeom prst="straightConnector1">
            <a:avLst/>
          </a:prstGeom>
          <a:solidFill>
            <a:srgbClr val="BBE0E3"/>
          </a:solidFill>
          <a:ln w="28575" cap="flat" cmpd="sng" algn="ctr">
            <a:solidFill>
              <a:srgbClr val="000000"/>
            </a:solidFill>
            <a:prstDash val="solid"/>
            <a:round/>
            <a:headEnd type="none" w="med" len="med"/>
            <a:tailEnd type="triangle"/>
          </a:ln>
          <a:effectLst/>
        </p:spPr>
      </p:cxnSp>
      <p:grpSp>
        <p:nvGrpSpPr>
          <p:cNvPr id="163" name="Group 162">
            <a:extLst>
              <a:ext uri="{FF2B5EF4-FFF2-40B4-BE49-F238E27FC236}">
                <a16:creationId xmlns:a16="http://schemas.microsoft.com/office/drawing/2014/main" id="{44A753CC-6CFB-254D-AE21-374EF0FB01BF}"/>
              </a:ext>
            </a:extLst>
          </p:cNvPr>
          <p:cNvGrpSpPr/>
          <p:nvPr/>
        </p:nvGrpSpPr>
        <p:grpSpPr>
          <a:xfrm>
            <a:off x="9598614" y="1926275"/>
            <a:ext cx="2432124" cy="1148597"/>
            <a:chOff x="2429855" y="4118056"/>
            <a:chExt cx="1824093" cy="861448"/>
          </a:xfrm>
        </p:grpSpPr>
        <p:sp>
          <p:nvSpPr>
            <p:cNvPr id="164" name="Rounded Rectangle 163">
              <a:extLst>
                <a:ext uri="{FF2B5EF4-FFF2-40B4-BE49-F238E27FC236}">
                  <a16:creationId xmlns:a16="http://schemas.microsoft.com/office/drawing/2014/main" id="{E912EFE4-0AC9-5743-A387-7C5A8312B1AC}"/>
                </a:ext>
              </a:extLst>
            </p:cNvPr>
            <p:cNvSpPr/>
            <p:nvPr/>
          </p:nvSpPr>
          <p:spPr bwMode="auto">
            <a:xfrm>
              <a:off x="2481763" y="4118056"/>
              <a:ext cx="1772185" cy="861448"/>
            </a:xfrm>
            <a:prstGeom prst="roundRect">
              <a:avLst/>
            </a:prstGeom>
            <a:solidFill>
              <a:srgbClr val="DAEDEF"/>
            </a:solidFill>
            <a:ln w="19050" cap="flat" cmpd="sng" algn="ctr">
              <a:solidFill>
                <a:srgbClr val="BBE0E3">
                  <a:lumMod val="75000"/>
                </a:srgbClr>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667" b="0" i="0" u="none" strike="noStrike" kern="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65" name="Rectangle 164">
              <a:extLst>
                <a:ext uri="{FF2B5EF4-FFF2-40B4-BE49-F238E27FC236}">
                  <a16:creationId xmlns:a16="http://schemas.microsoft.com/office/drawing/2014/main" id="{EF104B1C-AEBA-3141-9430-668BD3FA6D79}"/>
                </a:ext>
              </a:extLst>
            </p:cNvPr>
            <p:cNvSpPr/>
            <p:nvPr/>
          </p:nvSpPr>
          <p:spPr>
            <a:xfrm>
              <a:off x="2429855" y="4164715"/>
              <a:ext cx="1799689" cy="734047"/>
            </a:xfrm>
            <a:prstGeom prst="rect">
              <a:avLst/>
            </a:prstGeom>
            <a:ln>
              <a:noFill/>
            </a:ln>
          </p:spPr>
          <p:txBody>
            <a:bodyPr wrap="square">
              <a:spAutoFit/>
            </a:bodyPr>
            <a:lstStyle/>
            <a:p>
              <a:pPr marL="0" marR="0" lvl="0" indent="0" algn="ctr" defTabSz="1219170" rtl="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Bystander Effect due to</a:t>
              </a:r>
            </a:p>
            <a:p>
              <a:pPr marL="0" marR="0" lvl="0" indent="0" algn="ctr" defTabSz="1219170" rtl="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Payload release before </a:t>
              </a:r>
              <a:r>
                <a:rPr kumimoji="0" lang="en-US" sz="1600" b="1" i="0" u="none" strike="noStrike" kern="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internalisation</a:t>
              </a: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or membrane permeability </a:t>
              </a:r>
            </a:p>
          </p:txBody>
        </p:sp>
      </p:grpSp>
      <p:grpSp>
        <p:nvGrpSpPr>
          <p:cNvPr id="166" name="Group 165">
            <a:extLst>
              <a:ext uri="{FF2B5EF4-FFF2-40B4-BE49-F238E27FC236}">
                <a16:creationId xmlns:a16="http://schemas.microsoft.com/office/drawing/2014/main" id="{67F0746B-D537-9848-9608-6BAA6B631F70}"/>
              </a:ext>
            </a:extLst>
          </p:cNvPr>
          <p:cNvGrpSpPr/>
          <p:nvPr/>
        </p:nvGrpSpPr>
        <p:grpSpPr>
          <a:xfrm>
            <a:off x="5579245" y="5634424"/>
            <a:ext cx="2399585" cy="419645"/>
            <a:chOff x="2351368" y="4137934"/>
            <a:chExt cx="1799689" cy="314734"/>
          </a:xfrm>
        </p:grpSpPr>
        <p:sp>
          <p:nvSpPr>
            <p:cNvPr id="167" name="Rounded Rectangle 166">
              <a:extLst>
                <a:ext uri="{FF2B5EF4-FFF2-40B4-BE49-F238E27FC236}">
                  <a16:creationId xmlns:a16="http://schemas.microsoft.com/office/drawing/2014/main" id="{96191835-91B2-9543-A7E2-2942DF34673B}"/>
                </a:ext>
              </a:extLst>
            </p:cNvPr>
            <p:cNvSpPr/>
            <p:nvPr/>
          </p:nvSpPr>
          <p:spPr bwMode="auto">
            <a:xfrm>
              <a:off x="2609726" y="4137934"/>
              <a:ext cx="1298360" cy="314734"/>
            </a:xfrm>
            <a:prstGeom prst="roundRect">
              <a:avLst/>
            </a:prstGeom>
            <a:solidFill>
              <a:srgbClr val="DAEDEF"/>
            </a:solidFill>
            <a:ln w="19050" cap="flat" cmpd="sng" algn="ctr">
              <a:solidFill>
                <a:srgbClr val="BBE0E3">
                  <a:lumMod val="75000"/>
                </a:srgbClr>
              </a:solidFill>
              <a:prstDash val="solid"/>
              <a:round/>
              <a:headEnd type="none" w="med" len="med"/>
              <a:tailEnd type="none" w="lg"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667" b="0" i="0" u="none" strike="noStrike" kern="0" cap="none" spc="0" normalizeH="0" baseline="0" noProof="0" dirty="0">
                <a:ln>
                  <a:noFill/>
                </a:ln>
                <a:solidFill>
                  <a:srgbClr val="000000"/>
                </a:solidFill>
                <a:effectLst/>
                <a:uLnTx/>
                <a:uFillTx/>
                <a:latin typeface="Arial" charset="0"/>
                <a:ea typeface="MS PGothic" panose="020B0600070205080204" pitchFamily="34" charset="-128"/>
                <a:cs typeface="+mn-cs"/>
              </a:endParaRPr>
            </a:p>
          </p:txBody>
        </p:sp>
        <p:sp>
          <p:nvSpPr>
            <p:cNvPr id="168" name="Rectangle 167">
              <a:extLst>
                <a:ext uri="{FF2B5EF4-FFF2-40B4-BE49-F238E27FC236}">
                  <a16:creationId xmlns:a16="http://schemas.microsoft.com/office/drawing/2014/main" id="{60012C82-33C0-D042-BF5F-47F5072BE520}"/>
                </a:ext>
              </a:extLst>
            </p:cNvPr>
            <p:cNvSpPr/>
            <p:nvPr/>
          </p:nvSpPr>
          <p:spPr>
            <a:xfrm>
              <a:off x="2351368" y="4174258"/>
              <a:ext cx="1799689" cy="235449"/>
            </a:xfrm>
            <a:prstGeom prst="rect">
              <a:avLst/>
            </a:prstGeom>
            <a:ln>
              <a:noFill/>
            </a:ln>
          </p:spPr>
          <p:txBody>
            <a:bodyPr wrap="square">
              <a:spAutoFit/>
            </a:bodyPr>
            <a:lstStyle/>
            <a:p>
              <a:pPr marL="0" marR="0" lvl="0" indent="0" algn="ctr" defTabSz="1219170" rtl="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Cell cytotoxicity</a:t>
              </a:r>
            </a:p>
          </p:txBody>
        </p:sp>
      </p:grpSp>
      <p:sp>
        <p:nvSpPr>
          <p:cNvPr id="169" name="Rectangle 168">
            <a:extLst>
              <a:ext uri="{FF2B5EF4-FFF2-40B4-BE49-F238E27FC236}">
                <a16:creationId xmlns:a16="http://schemas.microsoft.com/office/drawing/2014/main" id="{43536AAE-7D08-9D42-B612-919DEE5FFA74}"/>
              </a:ext>
            </a:extLst>
          </p:cNvPr>
          <p:cNvSpPr/>
          <p:nvPr/>
        </p:nvSpPr>
        <p:spPr>
          <a:xfrm>
            <a:off x="10318514" y="5055645"/>
            <a:ext cx="1493524" cy="240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Lysosomal degradation</a:t>
            </a:r>
          </a:p>
        </p:txBody>
      </p:sp>
      <p:sp>
        <p:nvSpPr>
          <p:cNvPr id="170" name="Rectangle 169">
            <a:extLst>
              <a:ext uri="{FF2B5EF4-FFF2-40B4-BE49-F238E27FC236}">
                <a16:creationId xmlns:a16="http://schemas.microsoft.com/office/drawing/2014/main" id="{CC1981EB-B631-F647-AFB1-02D65A85F210}"/>
              </a:ext>
            </a:extLst>
          </p:cNvPr>
          <p:cNvSpPr/>
          <p:nvPr/>
        </p:nvSpPr>
        <p:spPr>
          <a:xfrm>
            <a:off x="8436707" y="4330290"/>
            <a:ext cx="1493524" cy="240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067" b="1"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Internalisation</a:t>
            </a:r>
            <a:endPar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171" name="Group 339">
            <a:extLst>
              <a:ext uri="{FF2B5EF4-FFF2-40B4-BE49-F238E27FC236}">
                <a16:creationId xmlns:a16="http://schemas.microsoft.com/office/drawing/2014/main" id="{1A58E2B8-1453-1941-9F56-6D727F0FA670}"/>
              </a:ext>
            </a:extLst>
          </p:cNvPr>
          <p:cNvGrpSpPr>
            <a:grpSpLocks/>
          </p:cNvGrpSpPr>
          <p:nvPr/>
        </p:nvGrpSpPr>
        <p:grpSpPr bwMode="auto">
          <a:xfrm>
            <a:off x="7969516" y="4996458"/>
            <a:ext cx="636985" cy="573881"/>
            <a:chOff x="6936550" y="2182756"/>
            <a:chExt cx="848308" cy="764296"/>
          </a:xfrm>
        </p:grpSpPr>
        <p:sp>
          <p:nvSpPr>
            <p:cNvPr id="172" name="7-Point Star 171">
              <a:extLst>
                <a:ext uri="{FF2B5EF4-FFF2-40B4-BE49-F238E27FC236}">
                  <a16:creationId xmlns:a16="http://schemas.microsoft.com/office/drawing/2014/main" id="{881D9425-E16C-8E40-BA4B-48CB25E47DA9}"/>
                </a:ext>
              </a:extLst>
            </p:cNvPr>
            <p:cNvSpPr/>
            <p:nvPr/>
          </p:nvSpPr>
          <p:spPr bwMode="auto">
            <a:xfrm rot="19610780">
              <a:off x="6976191" y="2182756"/>
              <a:ext cx="271141"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73" name="7-Point Star 172">
              <a:extLst>
                <a:ext uri="{FF2B5EF4-FFF2-40B4-BE49-F238E27FC236}">
                  <a16:creationId xmlns:a16="http://schemas.microsoft.com/office/drawing/2014/main" id="{3BE2771B-B2FC-E544-A2A1-F2FA99FD94AB}"/>
                </a:ext>
              </a:extLst>
            </p:cNvPr>
            <p:cNvSpPr/>
            <p:nvPr/>
          </p:nvSpPr>
          <p:spPr bwMode="auto">
            <a:xfrm rot="19610780">
              <a:off x="7512131" y="2334981"/>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74" name="7-Point Star 173">
              <a:extLst>
                <a:ext uri="{FF2B5EF4-FFF2-40B4-BE49-F238E27FC236}">
                  <a16:creationId xmlns:a16="http://schemas.microsoft.com/office/drawing/2014/main" id="{4272B339-78FD-BF44-AA86-B8C5308A0190}"/>
                </a:ext>
              </a:extLst>
            </p:cNvPr>
            <p:cNvSpPr/>
            <p:nvPr/>
          </p:nvSpPr>
          <p:spPr bwMode="auto">
            <a:xfrm rot="19610780">
              <a:off x="6936550" y="2645773"/>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175" name="7-Point Star 174">
              <a:extLst>
                <a:ext uri="{FF2B5EF4-FFF2-40B4-BE49-F238E27FC236}">
                  <a16:creationId xmlns:a16="http://schemas.microsoft.com/office/drawing/2014/main" id="{A7DE7FED-71EA-7847-ADBB-890A5770E360}"/>
                </a:ext>
              </a:extLst>
            </p:cNvPr>
            <p:cNvSpPr/>
            <p:nvPr/>
          </p:nvSpPr>
          <p:spPr bwMode="auto">
            <a:xfrm rot="19610780">
              <a:off x="7191836" y="2398408"/>
              <a:ext cx="272727" cy="301279"/>
            </a:xfrm>
            <a:prstGeom prst="star7">
              <a:avLst/>
            </a:prstGeom>
            <a:solidFill>
              <a:srgbClr val="FF0000"/>
            </a:solidFill>
            <a:ln w="76200" cap="flat" cmpd="sng" algn="ctr">
              <a:noFill/>
              <a:prstDash val="solid"/>
              <a:round/>
              <a:headEnd type="none" w="med" len="med"/>
              <a:tailEnd type="none" w="lg" len="med"/>
            </a:ln>
            <a:effectLst/>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13865"/>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grpSp>
      <p:sp>
        <p:nvSpPr>
          <p:cNvPr id="176" name="Text Box 3">
            <a:extLst>
              <a:ext uri="{FF2B5EF4-FFF2-40B4-BE49-F238E27FC236}">
                <a16:creationId xmlns:a16="http://schemas.microsoft.com/office/drawing/2014/main" id="{759CFF5D-211E-F24C-917B-69C7FE9741C9}"/>
              </a:ext>
            </a:extLst>
          </p:cNvPr>
          <p:cNvSpPr txBox="1">
            <a:spLocks noChangeArrowheads="1"/>
          </p:cNvSpPr>
          <p:nvPr/>
        </p:nvSpPr>
        <p:spPr bwMode="auto">
          <a:xfrm>
            <a:off x="57123" y="6512262"/>
            <a:ext cx="5732463" cy="297454"/>
          </a:xfrm>
          <a:prstGeom prst="rect">
            <a:avLst/>
          </a:prstGeom>
          <a:noFill/>
          <a:ln w="9525">
            <a:noFill/>
            <a:miter lim="800000"/>
            <a:headEnd/>
            <a:tailEnd/>
          </a:ln>
        </p:spPr>
        <p:txBody>
          <a:bodyPr>
            <a:spAutoFit/>
          </a:bodyPr>
          <a:lstStyle/>
          <a:p>
            <a:pPr marL="0" marR="0" lvl="0" indent="0" algn="l" defTabSz="609585" rtl="0" eaLnBrk="0" fontAlgn="base" latinLnBrk="0" hangingPunct="0">
              <a:lnSpc>
                <a:spcPct val="100000"/>
              </a:lnSpc>
              <a:spcBef>
                <a:spcPct val="50000"/>
              </a:spcBef>
              <a:spcAft>
                <a:spcPct val="0"/>
              </a:spcAft>
              <a:buClrTx/>
              <a:buSzTx/>
              <a:buFontTx/>
              <a:buNone/>
              <a:tabLst/>
              <a:defRPr/>
            </a:pPr>
            <a:r>
              <a:rPr kumimoji="0" lang="en-US" sz="1333" b="1" i="0" u="none" strike="noStrike" kern="1200" cap="none" spc="0" normalizeH="0" baseline="0" noProof="0" dirty="0">
                <a:ln>
                  <a:noFill/>
                </a:ln>
                <a:solidFill>
                  <a:prstClr val="white">
                    <a:lumMod val="50000"/>
                  </a:prstClr>
                </a:solidFill>
                <a:effectLst/>
                <a:uLnTx/>
                <a:uFillTx/>
                <a:latin typeface="Calibri" panose="020F0502020204030204" pitchFamily="34" charset="0"/>
                <a:ea typeface="MS PGothic" panose="020B0600070205080204" pitchFamily="34" charset="-128"/>
                <a:cs typeface="Arial" charset="0"/>
              </a:rPr>
              <a:t>Schmid P, Personal Communication </a:t>
            </a:r>
          </a:p>
        </p:txBody>
      </p:sp>
      <p:cxnSp>
        <p:nvCxnSpPr>
          <p:cNvPr id="177" name="Straight Arrow Connector 176">
            <a:extLst>
              <a:ext uri="{FF2B5EF4-FFF2-40B4-BE49-F238E27FC236}">
                <a16:creationId xmlns:a16="http://schemas.microsoft.com/office/drawing/2014/main" id="{648CCD46-FA47-2D48-98DB-34B0ECA0D5FF}"/>
              </a:ext>
            </a:extLst>
          </p:cNvPr>
          <p:cNvCxnSpPr>
            <a:cxnSpLocks/>
          </p:cNvCxnSpPr>
          <p:nvPr/>
        </p:nvCxnSpPr>
        <p:spPr bwMode="auto">
          <a:xfrm flipV="1">
            <a:off x="8157889" y="2726334"/>
            <a:ext cx="22665" cy="1877385"/>
          </a:xfrm>
          <a:prstGeom prst="straightConnector1">
            <a:avLst/>
          </a:prstGeom>
          <a:solidFill>
            <a:srgbClr val="BBE0E3"/>
          </a:solidFill>
          <a:ln w="28575" cap="flat" cmpd="sng" algn="ctr">
            <a:solidFill>
              <a:schemeClr val="bg1">
                <a:lumMod val="65000"/>
              </a:schemeClr>
            </a:solidFill>
            <a:prstDash val="solid"/>
            <a:round/>
            <a:headEnd type="none" w="med" len="med"/>
            <a:tailEnd type="triangle"/>
          </a:ln>
          <a:effectLst/>
        </p:spPr>
      </p:cxnSp>
      <p:cxnSp>
        <p:nvCxnSpPr>
          <p:cNvPr id="178" name="Straight Arrow Connector 177">
            <a:extLst>
              <a:ext uri="{FF2B5EF4-FFF2-40B4-BE49-F238E27FC236}">
                <a16:creationId xmlns:a16="http://schemas.microsoft.com/office/drawing/2014/main" id="{DB295964-34B1-D342-AB10-9C0546BA4E2A}"/>
              </a:ext>
            </a:extLst>
          </p:cNvPr>
          <p:cNvCxnSpPr>
            <a:cxnSpLocks/>
          </p:cNvCxnSpPr>
          <p:nvPr/>
        </p:nvCxnSpPr>
        <p:spPr bwMode="auto">
          <a:xfrm flipV="1">
            <a:off x="7315657" y="2153581"/>
            <a:ext cx="427507" cy="404860"/>
          </a:xfrm>
          <a:prstGeom prst="straightConnector1">
            <a:avLst/>
          </a:prstGeom>
          <a:solidFill>
            <a:srgbClr val="BBE0E3"/>
          </a:solidFill>
          <a:ln w="28575" cap="flat" cmpd="sng" algn="ctr">
            <a:solidFill>
              <a:schemeClr val="bg1">
                <a:lumMod val="65000"/>
              </a:schemeClr>
            </a:solidFill>
            <a:prstDash val="solid"/>
            <a:round/>
            <a:headEnd type="none" w="med" len="med"/>
            <a:tailEnd type="triangle"/>
          </a:ln>
          <a:effectLst/>
        </p:spPr>
      </p:cxnSp>
      <p:sp>
        <p:nvSpPr>
          <p:cNvPr id="179" name="Rectangle 178">
            <a:extLst>
              <a:ext uri="{FF2B5EF4-FFF2-40B4-BE49-F238E27FC236}">
                <a16:creationId xmlns:a16="http://schemas.microsoft.com/office/drawing/2014/main" id="{4916A384-EAE2-8847-94C2-9CBA0A00541D}"/>
              </a:ext>
            </a:extLst>
          </p:cNvPr>
          <p:cNvSpPr/>
          <p:nvPr/>
        </p:nvSpPr>
        <p:spPr>
          <a:xfrm>
            <a:off x="6464171" y="1927682"/>
            <a:ext cx="1493524" cy="372731"/>
          </a:xfrm>
          <a:prstGeom prst="rect">
            <a:avLst/>
          </a:prstGeom>
        </p:spPr>
        <p:txBody>
          <a:bodyPr wrap="square">
            <a:spAutoFit/>
          </a:bodyP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Extracellular </a:t>
            </a:r>
          </a:p>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drug release</a:t>
            </a:r>
          </a:p>
        </p:txBody>
      </p:sp>
      <p:sp>
        <p:nvSpPr>
          <p:cNvPr id="180" name="Rectangle 179">
            <a:extLst>
              <a:ext uri="{FF2B5EF4-FFF2-40B4-BE49-F238E27FC236}">
                <a16:creationId xmlns:a16="http://schemas.microsoft.com/office/drawing/2014/main" id="{0170EAEE-4208-3F43-9A28-D887D18B4A32}"/>
              </a:ext>
            </a:extLst>
          </p:cNvPr>
          <p:cNvSpPr/>
          <p:nvPr/>
        </p:nvSpPr>
        <p:spPr>
          <a:xfrm>
            <a:off x="8892195" y="5093277"/>
            <a:ext cx="1493524" cy="372731"/>
          </a:xfrm>
          <a:prstGeom prst="rect">
            <a:avLst/>
          </a:prstGeom>
        </p:spPr>
        <p:txBody>
          <a:bodyPr wrap="square">
            <a:spAutoFit/>
          </a:bodyP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Intracellular </a:t>
            </a:r>
          </a:p>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drug release</a:t>
            </a:r>
          </a:p>
        </p:txBody>
      </p:sp>
      <p:grpSp>
        <p:nvGrpSpPr>
          <p:cNvPr id="16" name="Group 15">
            <a:extLst>
              <a:ext uri="{FF2B5EF4-FFF2-40B4-BE49-F238E27FC236}">
                <a16:creationId xmlns:a16="http://schemas.microsoft.com/office/drawing/2014/main" id="{1FBA9C04-E970-2E4C-AC1F-3277856BDAAB}"/>
              </a:ext>
            </a:extLst>
          </p:cNvPr>
          <p:cNvGrpSpPr/>
          <p:nvPr/>
        </p:nvGrpSpPr>
        <p:grpSpPr>
          <a:xfrm>
            <a:off x="8651692" y="1055683"/>
            <a:ext cx="2758563" cy="796471"/>
            <a:chOff x="6378079" y="592918"/>
            <a:chExt cx="2195880" cy="629053"/>
          </a:xfrm>
        </p:grpSpPr>
        <p:grpSp>
          <p:nvGrpSpPr>
            <p:cNvPr id="206" name="Group 205">
              <a:extLst>
                <a:ext uri="{FF2B5EF4-FFF2-40B4-BE49-F238E27FC236}">
                  <a16:creationId xmlns:a16="http://schemas.microsoft.com/office/drawing/2014/main" id="{01773300-961B-5044-B7A5-0AB7D559B8BF}"/>
                </a:ext>
              </a:extLst>
            </p:cNvPr>
            <p:cNvGrpSpPr/>
            <p:nvPr/>
          </p:nvGrpSpPr>
          <p:grpSpPr>
            <a:xfrm>
              <a:off x="7041323" y="687827"/>
              <a:ext cx="318462" cy="318881"/>
              <a:chOff x="6530479" y="848561"/>
              <a:chExt cx="318462" cy="318881"/>
            </a:xfrm>
          </p:grpSpPr>
          <p:sp>
            <p:nvSpPr>
              <p:cNvPr id="207" name="Oval 206">
                <a:extLst>
                  <a:ext uri="{FF2B5EF4-FFF2-40B4-BE49-F238E27FC236}">
                    <a16:creationId xmlns:a16="http://schemas.microsoft.com/office/drawing/2014/main" id="{F9810640-57A1-E34C-8C8D-B3038893CC50}"/>
                  </a:ext>
                </a:extLst>
              </p:cNvPr>
              <p:cNvSpPr/>
              <p:nvPr/>
            </p:nvSpPr>
            <p:spPr>
              <a:xfrm>
                <a:off x="6530479" y="848561"/>
                <a:ext cx="318462" cy="31888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08" name="Oval 207">
                <a:extLst>
                  <a:ext uri="{FF2B5EF4-FFF2-40B4-BE49-F238E27FC236}">
                    <a16:creationId xmlns:a16="http://schemas.microsoft.com/office/drawing/2014/main" id="{3BA970BC-FDB9-1F43-8138-8759B511B6FB}"/>
                  </a:ext>
                </a:extLst>
              </p:cNvPr>
              <p:cNvSpPr/>
              <p:nvPr/>
            </p:nvSpPr>
            <p:spPr>
              <a:xfrm>
                <a:off x="6594709" y="886494"/>
                <a:ext cx="216000" cy="26128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Oval 12">
              <a:extLst>
                <a:ext uri="{FF2B5EF4-FFF2-40B4-BE49-F238E27FC236}">
                  <a16:creationId xmlns:a16="http://schemas.microsoft.com/office/drawing/2014/main" id="{B5E99699-B456-2C49-BD67-E83D39D50D41}"/>
                </a:ext>
              </a:extLst>
            </p:cNvPr>
            <p:cNvSpPr/>
            <p:nvPr/>
          </p:nvSpPr>
          <p:spPr>
            <a:xfrm>
              <a:off x="6378079" y="696161"/>
              <a:ext cx="318462" cy="31888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1" name="Oval 180">
              <a:extLst>
                <a:ext uri="{FF2B5EF4-FFF2-40B4-BE49-F238E27FC236}">
                  <a16:creationId xmlns:a16="http://schemas.microsoft.com/office/drawing/2014/main" id="{003FA9B2-B9F5-9242-9C59-720C7BE0FA16}"/>
                </a:ext>
              </a:extLst>
            </p:cNvPr>
            <p:cNvSpPr/>
            <p:nvPr/>
          </p:nvSpPr>
          <p:spPr>
            <a:xfrm>
              <a:off x="6442309" y="734094"/>
              <a:ext cx="216000" cy="26128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5" name="Group 14">
              <a:extLst>
                <a:ext uri="{FF2B5EF4-FFF2-40B4-BE49-F238E27FC236}">
                  <a16:creationId xmlns:a16="http://schemas.microsoft.com/office/drawing/2014/main" id="{1EA44A73-D5C6-6847-8CB9-B3458C287950}"/>
                </a:ext>
              </a:extLst>
            </p:cNvPr>
            <p:cNvGrpSpPr/>
            <p:nvPr/>
          </p:nvGrpSpPr>
          <p:grpSpPr>
            <a:xfrm>
              <a:off x="6601013" y="592918"/>
              <a:ext cx="318462" cy="318881"/>
              <a:chOff x="6530479" y="848561"/>
              <a:chExt cx="318462" cy="318881"/>
            </a:xfrm>
          </p:grpSpPr>
          <p:sp>
            <p:nvSpPr>
              <p:cNvPr id="182" name="Oval 181">
                <a:extLst>
                  <a:ext uri="{FF2B5EF4-FFF2-40B4-BE49-F238E27FC236}">
                    <a16:creationId xmlns:a16="http://schemas.microsoft.com/office/drawing/2014/main" id="{843BFDEB-9D20-3845-B302-F9C14FC8E1DB}"/>
                  </a:ext>
                </a:extLst>
              </p:cNvPr>
              <p:cNvSpPr/>
              <p:nvPr/>
            </p:nvSpPr>
            <p:spPr>
              <a:xfrm>
                <a:off x="6530479" y="848561"/>
                <a:ext cx="318462" cy="31888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3" name="Oval 182">
                <a:extLst>
                  <a:ext uri="{FF2B5EF4-FFF2-40B4-BE49-F238E27FC236}">
                    <a16:creationId xmlns:a16="http://schemas.microsoft.com/office/drawing/2014/main" id="{1DB1BB19-7C70-F641-94E8-22FC1E03CF81}"/>
                  </a:ext>
                </a:extLst>
              </p:cNvPr>
              <p:cNvSpPr/>
              <p:nvPr/>
            </p:nvSpPr>
            <p:spPr>
              <a:xfrm>
                <a:off x="6594709" y="886494"/>
                <a:ext cx="216000" cy="26128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184" name="Group 183">
              <a:extLst>
                <a:ext uri="{FF2B5EF4-FFF2-40B4-BE49-F238E27FC236}">
                  <a16:creationId xmlns:a16="http://schemas.microsoft.com/office/drawing/2014/main" id="{19EA5B8A-7D19-924E-8C1D-84E3F622FD24}"/>
                </a:ext>
              </a:extLst>
            </p:cNvPr>
            <p:cNvGrpSpPr/>
            <p:nvPr/>
          </p:nvGrpSpPr>
          <p:grpSpPr>
            <a:xfrm>
              <a:off x="6843342" y="706498"/>
              <a:ext cx="318462" cy="318881"/>
              <a:chOff x="6530479" y="848561"/>
              <a:chExt cx="318462" cy="318881"/>
            </a:xfrm>
          </p:grpSpPr>
          <p:sp>
            <p:nvSpPr>
              <p:cNvPr id="185" name="Oval 184">
                <a:extLst>
                  <a:ext uri="{FF2B5EF4-FFF2-40B4-BE49-F238E27FC236}">
                    <a16:creationId xmlns:a16="http://schemas.microsoft.com/office/drawing/2014/main" id="{82FEBBD9-963A-CA4D-BC03-F89076D9068B}"/>
                  </a:ext>
                </a:extLst>
              </p:cNvPr>
              <p:cNvSpPr/>
              <p:nvPr/>
            </p:nvSpPr>
            <p:spPr>
              <a:xfrm>
                <a:off x="6530479" y="848561"/>
                <a:ext cx="318462" cy="31888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6" name="Oval 185">
                <a:extLst>
                  <a:ext uri="{FF2B5EF4-FFF2-40B4-BE49-F238E27FC236}">
                    <a16:creationId xmlns:a16="http://schemas.microsoft.com/office/drawing/2014/main" id="{525D2449-904F-4745-91FF-6595D032EBB0}"/>
                  </a:ext>
                </a:extLst>
              </p:cNvPr>
              <p:cNvSpPr/>
              <p:nvPr/>
            </p:nvSpPr>
            <p:spPr>
              <a:xfrm>
                <a:off x="6594709" y="886494"/>
                <a:ext cx="216000" cy="26128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190" name="Group 189">
              <a:extLst>
                <a:ext uri="{FF2B5EF4-FFF2-40B4-BE49-F238E27FC236}">
                  <a16:creationId xmlns:a16="http://schemas.microsoft.com/office/drawing/2014/main" id="{09435D04-E16C-3642-8CC7-4C52F7C0D85C}"/>
                </a:ext>
              </a:extLst>
            </p:cNvPr>
            <p:cNvGrpSpPr/>
            <p:nvPr/>
          </p:nvGrpSpPr>
          <p:grpSpPr>
            <a:xfrm>
              <a:off x="6632206" y="868674"/>
              <a:ext cx="318462" cy="318881"/>
              <a:chOff x="6530479" y="848561"/>
              <a:chExt cx="318462" cy="318881"/>
            </a:xfrm>
          </p:grpSpPr>
          <p:sp>
            <p:nvSpPr>
              <p:cNvPr id="191" name="Oval 190">
                <a:extLst>
                  <a:ext uri="{FF2B5EF4-FFF2-40B4-BE49-F238E27FC236}">
                    <a16:creationId xmlns:a16="http://schemas.microsoft.com/office/drawing/2014/main" id="{18B152AF-350B-E742-90A5-893F4BD44F34}"/>
                  </a:ext>
                </a:extLst>
              </p:cNvPr>
              <p:cNvSpPr/>
              <p:nvPr/>
            </p:nvSpPr>
            <p:spPr>
              <a:xfrm>
                <a:off x="6530479" y="848561"/>
                <a:ext cx="318462" cy="31888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92" name="Oval 191">
                <a:extLst>
                  <a:ext uri="{FF2B5EF4-FFF2-40B4-BE49-F238E27FC236}">
                    <a16:creationId xmlns:a16="http://schemas.microsoft.com/office/drawing/2014/main" id="{8B858012-FC02-3F44-A22A-C0F711ADEE3B}"/>
                  </a:ext>
                </a:extLst>
              </p:cNvPr>
              <p:cNvSpPr/>
              <p:nvPr/>
            </p:nvSpPr>
            <p:spPr>
              <a:xfrm>
                <a:off x="6594709" y="886494"/>
                <a:ext cx="216000" cy="26128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196" name="Group 195">
              <a:extLst>
                <a:ext uri="{FF2B5EF4-FFF2-40B4-BE49-F238E27FC236}">
                  <a16:creationId xmlns:a16="http://schemas.microsoft.com/office/drawing/2014/main" id="{055DCE24-570A-824F-A67B-2EE90C696512}"/>
                </a:ext>
              </a:extLst>
            </p:cNvPr>
            <p:cNvGrpSpPr/>
            <p:nvPr/>
          </p:nvGrpSpPr>
          <p:grpSpPr>
            <a:xfrm>
              <a:off x="6824474" y="903090"/>
              <a:ext cx="318462" cy="318881"/>
              <a:chOff x="6530479" y="848561"/>
              <a:chExt cx="318462" cy="318881"/>
            </a:xfrm>
          </p:grpSpPr>
          <p:sp>
            <p:nvSpPr>
              <p:cNvPr id="197" name="Oval 196">
                <a:extLst>
                  <a:ext uri="{FF2B5EF4-FFF2-40B4-BE49-F238E27FC236}">
                    <a16:creationId xmlns:a16="http://schemas.microsoft.com/office/drawing/2014/main" id="{5EA49128-C076-8847-AD13-8F47C58487B8}"/>
                  </a:ext>
                </a:extLst>
              </p:cNvPr>
              <p:cNvSpPr/>
              <p:nvPr/>
            </p:nvSpPr>
            <p:spPr>
              <a:xfrm>
                <a:off x="6530479" y="848561"/>
                <a:ext cx="318462" cy="31888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98" name="Oval 197">
                <a:extLst>
                  <a:ext uri="{FF2B5EF4-FFF2-40B4-BE49-F238E27FC236}">
                    <a16:creationId xmlns:a16="http://schemas.microsoft.com/office/drawing/2014/main" id="{D006FDB8-ECEB-6F4B-A74E-6C1E422BAD40}"/>
                  </a:ext>
                </a:extLst>
              </p:cNvPr>
              <p:cNvSpPr/>
              <p:nvPr/>
            </p:nvSpPr>
            <p:spPr>
              <a:xfrm>
                <a:off x="6594709" y="886494"/>
                <a:ext cx="216000" cy="261284"/>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grpSp>
          <p:nvGrpSpPr>
            <p:cNvPr id="203" name="Group 202">
              <a:extLst>
                <a:ext uri="{FF2B5EF4-FFF2-40B4-BE49-F238E27FC236}">
                  <a16:creationId xmlns:a16="http://schemas.microsoft.com/office/drawing/2014/main" id="{01E962F6-D797-0944-908D-8CC4F655C27A}"/>
                </a:ext>
              </a:extLst>
            </p:cNvPr>
            <p:cNvGrpSpPr/>
            <p:nvPr/>
          </p:nvGrpSpPr>
          <p:grpSpPr>
            <a:xfrm>
              <a:off x="6475880" y="888921"/>
              <a:ext cx="318462" cy="318881"/>
              <a:chOff x="6530479" y="848561"/>
              <a:chExt cx="318462" cy="318881"/>
            </a:xfrm>
          </p:grpSpPr>
          <p:sp>
            <p:nvSpPr>
              <p:cNvPr id="204" name="Oval 203">
                <a:extLst>
                  <a:ext uri="{FF2B5EF4-FFF2-40B4-BE49-F238E27FC236}">
                    <a16:creationId xmlns:a16="http://schemas.microsoft.com/office/drawing/2014/main" id="{2199A12A-B95C-A445-9965-B9490698DBEC}"/>
                  </a:ext>
                </a:extLst>
              </p:cNvPr>
              <p:cNvSpPr/>
              <p:nvPr/>
            </p:nvSpPr>
            <p:spPr>
              <a:xfrm>
                <a:off x="6530479" y="848561"/>
                <a:ext cx="318462" cy="31888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05" name="Oval 204">
                <a:extLst>
                  <a:ext uri="{FF2B5EF4-FFF2-40B4-BE49-F238E27FC236}">
                    <a16:creationId xmlns:a16="http://schemas.microsoft.com/office/drawing/2014/main" id="{F1F638F3-E408-BC47-85A4-B25F102187C6}"/>
                  </a:ext>
                </a:extLst>
              </p:cNvPr>
              <p:cNvSpPr/>
              <p:nvPr/>
            </p:nvSpPr>
            <p:spPr>
              <a:xfrm>
                <a:off x="6594709" y="886494"/>
                <a:ext cx="216000" cy="26128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9" name="Rectangle 208">
              <a:extLst>
                <a:ext uri="{FF2B5EF4-FFF2-40B4-BE49-F238E27FC236}">
                  <a16:creationId xmlns:a16="http://schemas.microsoft.com/office/drawing/2014/main" id="{94357C3D-5650-EC42-A897-DBCDE5E5A9CA}"/>
                </a:ext>
              </a:extLst>
            </p:cNvPr>
            <p:cNvSpPr/>
            <p:nvPr/>
          </p:nvSpPr>
          <p:spPr>
            <a:xfrm>
              <a:off x="7296279" y="801799"/>
              <a:ext cx="1277680" cy="294383"/>
            </a:xfrm>
            <a:prstGeom prst="rect">
              <a:avLst/>
            </a:prstGeom>
          </p:spPr>
          <p:txBody>
            <a:bodyPr wrap="square">
              <a:spAutoFit/>
            </a:bodyP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Tackle Target-positive </a:t>
              </a:r>
            </a:p>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0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and negative cells</a:t>
              </a:r>
            </a:p>
          </p:txBody>
        </p:sp>
      </p:grpSp>
    </p:spTree>
    <p:extLst>
      <p:ext uri="{BB962C8B-B14F-4D97-AF65-F5344CB8AC3E}">
        <p14:creationId xmlns:p14="http://schemas.microsoft.com/office/powerpoint/2010/main" val="3486329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box(in)">
                                      <p:cBhvr>
                                        <p:cTn id="7" dur="500"/>
                                        <p:tgtEl>
                                          <p:spTgt spid="1638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childTnLst>
                                </p:cTn>
                              </p:par>
                              <p:par>
                                <p:cTn id="10" presetID="4"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par>
                                <p:cTn id="18" presetID="4" presetClass="entr" presetSubtype="16" fill="hold" nodeType="withEffect">
                                  <p:stCondLst>
                                    <p:cond delay="0"/>
                                  </p:stCondLst>
                                  <p:childTnLst>
                                    <p:set>
                                      <p:cBhvr>
                                        <p:cTn id="19" dur="1" fill="hold">
                                          <p:stCondLst>
                                            <p:cond delay="0"/>
                                          </p:stCondLst>
                                        </p:cTn>
                                        <p:tgtEl>
                                          <p:spTgt spid="159"/>
                                        </p:tgtEl>
                                        <p:attrNameLst>
                                          <p:attrName>style.visibility</p:attrName>
                                        </p:attrNameLst>
                                      </p:cBhvr>
                                      <p:to>
                                        <p:strVal val="visible"/>
                                      </p:to>
                                    </p:set>
                                    <p:animEffect transition="in" filter="box(in)">
                                      <p:cBhvr>
                                        <p:cTn id="20" dur="500"/>
                                        <p:tgtEl>
                                          <p:spTgt spid="159"/>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2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61"/>
                                        </p:tgtEl>
                                        <p:attrNameLst>
                                          <p:attrName>style.visibility</p:attrName>
                                        </p:attrNameLst>
                                      </p:cBhvr>
                                      <p:to>
                                        <p:strVal val="visible"/>
                                      </p:to>
                                    </p:set>
                                    <p:animEffect transition="in" filter="box(in)">
                                      <p:cBhvr>
                                        <p:cTn id="29" dur="500"/>
                                        <p:tgtEl>
                                          <p:spTgt spid="161"/>
                                        </p:tgtEl>
                                      </p:cBhvr>
                                    </p:animEffect>
                                  </p:childTnLst>
                                </p:cTn>
                              </p:par>
                              <p:par>
                                <p:cTn id="30" presetID="4" presetClass="entr" presetSubtype="16" fill="hold" nodeType="withEffect">
                                  <p:stCondLst>
                                    <p:cond delay="0"/>
                                  </p:stCondLst>
                                  <p:childTnLst>
                                    <p:set>
                                      <p:cBhvr>
                                        <p:cTn id="31" dur="1" fill="hold">
                                          <p:stCondLst>
                                            <p:cond delay="0"/>
                                          </p:stCondLst>
                                        </p:cTn>
                                        <p:tgtEl>
                                          <p:spTgt spid="130"/>
                                        </p:tgtEl>
                                        <p:attrNameLst>
                                          <p:attrName>style.visibility</p:attrName>
                                        </p:attrNameLst>
                                      </p:cBhvr>
                                      <p:to>
                                        <p:strVal val="visible"/>
                                      </p:to>
                                    </p:set>
                                    <p:animEffect transition="in" filter="box(in)">
                                      <p:cBhvr>
                                        <p:cTn id="32" dur="500"/>
                                        <p:tgtEl>
                                          <p:spTgt spid="130"/>
                                        </p:tgtEl>
                                      </p:cBhvr>
                                    </p:animEffect>
                                  </p:childTnLst>
                                </p:cTn>
                              </p:par>
                              <p:par>
                                <p:cTn id="33" presetID="4" presetClass="entr" presetSubtype="16" fill="hold" nodeType="withEffect">
                                  <p:stCondLst>
                                    <p:cond delay="0"/>
                                  </p:stCondLst>
                                  <p:childTnLst>
                                    <p:set>
                                      <p:cBhvr>
                                        <p:cTn id="34" dur="1" fill="hold">
                                          <p:stCondLst>
                                            <p:cond delay="0"/>
                                          </p:stCondLst>
                                        </p:cTn>
                                        <p:tgtEl>
                                          <p:spTgt spid="160"/>
                                        </p:tgtEl>
                                        <p:attrNameLst>
                                          <p:attrName>style.visibility</p:attrName>
                                        </p:attrNameLst>
                                      </p:cBhvr>
                                      <p:to>
                                        <p:strVal val="visible"/>
                                      </p:to>
                                    </p:set>
                                    <p:animEffect transition="in" filter="box(in)">
                                      <p:cBhvr>
                                        <p:cTn id="35" dur="500"/>
                                        <p:tgtEl>
                                          <p:spTgt spid="160"/>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213"/>
                                        </p:tgtEl>
                                        <p:attrNameLst>
                                          <p:attrName>style.visibility</p:attrName>
                                        </p:attrNameLst>
                                      </p:cBhvr>
                                      <p:to>
                                        <p:strVal val="visible"/>
                                      </p:to>
                                    </p:set>
                                  </p:childTnLst>
                                </p:cTn>
                              </p:par>
                              <p:par>
                                <p:cTn id="38" presetID="4" presetClass="entr" presetSubtype="16" fill="hold" grpId="0" nodeType="withEffect">
                                  <p:stCondLst>
                                    <p:cond delay="0"/>
                                  </p:stCondLst>
                                  <p:childTnLst>
                                    <p:set>
                                      <p:cBhvr>
                                        <p:cTn id="39" dur="1" fill="hold">
                                          <p:stCondLst>
                                            <p:cond delay="0"/>
                                          </p:stCondLst>
                                        </p:cTn>
                                        <p:tgtEl>
                                          <p:spTgt spid="162"/>
                                        </p:tgtEl>
                                        <p:attrNameLst>
                                          <p:attrName>style.visibility</p:attrName>
                                        </p:attrNameLst>
                                      </p:cBhvr>
                                      <p:to>
                                        <p:strVal val="visible"/>
                                      </p:to>
                                    </p:set>
                                    <p:animEffect transition="in" filter="box(in)">
                                      <p:cBhvr>
                                        <p:cTn id="40" dur="500"/>
                                        <p:tgtEl>
                                          <p:spTgt spid="162"/>
                                        </p:tgtEl>
                                      </p:cBhvr>
                                    </p:animEffect>
                                  </p:childTnLst>
                                </p:cTn>
                              </p:par>
                              <p:par>
                                <p:cTn id="41" presetID="6" presetClass="emph" presetSubtype="0" fill="hold" grpId="1" nodeType="withEffect">
                                  <p:stCondLst>
                                    <p:cond delay="0"/>
                                  </p:stCondLst>
                                  <p:childTnLst>
                                    <p:animScale>
                                      <p:cBhvr>
                                        <p:cTn id="42" dur="1000" fill="hold"/>
                                        <p:tgtEl>
                                          <p:spTgt spid="213"/>
                                        </p:tgtEl>
                                      </p:cBhvr>
                                      <p:by x="25000" y="25000"/>
                                    </p:animScale>
                                  </p:childTnLst>
                                </p:cTn>
                              </p:par>
                              <p:par>
                                <p:cTn id="43" presetID="6" presetClass="emph" presetSubtype="0" fill="hold" nodeType="withEffect">
                                  <p:stCondLst>
                                    <p:cond delay="0"/>
                                  </p:stCondLst>
                                  <p:childTnLst>
                                    <p:animScale>
                                      <p:cBhvr>
                                        <p:cTn id="44" dur="2000" fill="hold"/>
                                        <p:tgtEl>
                                          <p:spTgt spid="130"/>
                                        </p:tgtEl>
                                      </p:cBhvr>
                                      <p:by x="75000" y="75000"/>
                                    </p:animScale>
                                  </p:childTnLst>
                                </p:cTn>
                              </p:par>
                              <p:par>
                                <p:cTn id="45" presetID="42" presetClass="path" presetSubtype="0" accel="50000" decel="50000" fill="hold" nodeType="withEffect">
                                  <p:stCondLst>
                                    <p:cond delay="0"/>
                                  </p:stCondLst>
                                  <p:childTnLst>
                                    <p:animMotion origin="layout" path="M 0.00868 0.02808 L 0.04132 0.15493 " pathEditMode="relative" rAng="0" ptsTypes="AA">
                                      <p:cBhvr>
                                        <p:cTn id="46" dur="2000" fill="hold"/>
                                        <p:tgtEl>
                                          <p:spTgt spid="130"/>
                                        </p:tgtEl>
                                        <p:attrNameLst>
                                          <p:attrName>ppt_x</p:attrName>
                                          <p:attrName>ppt_y</p:attrName>
                                        </p:attrNameLst>
                                      </p:cBhvr>
                                      <p:rCtr x="1632" y="6327"/>
                                    </p:animMotion>
                                  </p:childTnLst>
                                </p:cTn>
                              </p:par>
                              <p:par>
                                <p:cTn id="47" presetID="9" presetClass="exit" presetSubtype="0" fill="hold" nodeType="withEffect">
                                  <p:stCondLst>
                                    <p:cond delay="0"/>
                                  </p:stCondLst>
                                  <p:childTnLst>
                                    <p:animEffect transition="out" filter="dissolve">
                                      <p:cBhvr>
                                        <p:cTn id="48" dur="2000"/>
                                        <p:tgtEl>
                                          <p:spTgt spid="130"/>
                                        </p:tgtEl>
                                      </p:cBhvr>
                                    </p:animEffect>
                                    <p:set>
                                      <p:cBhvr>
                                        <p:cTn id="49" dur="1" fill="hold">
                                          <p:stCondLst>
                                            <p:cond delay="1999"/>
                                          </p:stCondLst>
                                        </p:cTn>
                                        <p:tgtEl>
                                          <p:spTgt spid="130"/>
                                        </p:tgtEl>
                                        <p:attrNameLst>
                                          <p:attrName>style.visibility</p:attrName>
                                        </p:attrNameLst>
                                      </p:cBhvr>
                                      <p:to>
                                        <p:strVal val="hidden"/>
                                      </p:to>
                                    </p:set>
                                  </p:childTnLst>
                                </p:cTn>
                              </p:par>
                              <p:par>
                                <p:cTn id="50" presetID="10" presetClass="exit" presetSubtype="0" fill="hold" grpId="2" nodeType="withEffect">
                                  <p:stCondLst>
                                    <p:cond delay="0"/>
                                  </p:stCondLst>
                                  <p:childTnLst>
                                    <p:animEffect transition="out" filter="fade">
                                      <p:cBhvr>
                                        <p:cTn id="51" dur="2000"/>
                                        <p:tgtEl>
                                          <p:spTgt spid="213"/>
                                        </p:tgtEl>
                                      </p:cBhvr>
                                    </p:animEffect>
                                    <p:set>
                                      <p:cBhvr>
                                        <p:cTn id="52" dur="1" fill="hold">
                                          <p:stCondLst>
                                            <p:cond delay="1999"/>
                                          </p:stCondLst>
                                        </p:cTn>
                                        <p:tgtEl>
                                          <p:spTgt spid="213"/>
                                        </p:tgtEl>
                                        <p:attrNameLst>
                                          <p:attrName>style.visibility</p:attrName>
                                        </p:attrNameLst>
                                      </p:cBhvr>
                                      <p:to>
                                        <p:strVal val="hidden"/>
                                      </p:to>
                                    </p:set>
                                  </p:childTnLst>
                                </p:cTn>
                              </p:par>
                            </p:childTnLst>
                          </p:cTn>
                        </p:par>
                        <p:par>
                          <p:cTn id="53" fill="hold">
                            <p:stCondLst>
                              <p:cond delay="2000"/>
                            </p:stCondLst>
                            <p:childTnLst>
                              <p:par>
                                <p:cTn id="54" presetID="4" presetClass="entr" presetSubtype="16" fill="hold" nodeType="afterEffect">
                                  <p:stCondLst>
                                    <p:cond delay="0"/>
                                  </p:stCondLst>
                                  <p:childTnLst>
                                    <p:set>
                                      <p:cBhvr>
                                        <p:cTn id="55" dur="1" fill="hold">
                                          <p:stCondLst>
                                            <p:cond delay="0"/>
                                          </p:stCondLst>
                                        </p:cTn>
                                        <p:tgtEl>
                                          <p:spTgt spid="132"/>
                                        </p:tgtEl>
                                        <p:attrNameLst>
                                          <p:attrName>style.visibility</p:attrName>
                                        </p:attrNameLst>
                                      </p:cBhvr>
                                      <p:to>
                                        <p:strVal val="visible"/>
                                      </p:to>
                                    </p:set>
                                    <p:animEffect transition="in" filter="box(in)">
                                      <p:cBhvr>
                                        <p:cTn id="56" dur="500"/>
                                        <p:tgtEl>
                                          <p:spTgt spid="132"/>
                                        </p:tgtEl>
                                      </p:cBhvr>
                                    </p:animEffect>
                                  </p:childTnLst>
                                </p:cTn>
                              </p:par>
                              <p:par>
                                <p:cTn id="57" presetID="9" presetClass="entr" presetSubtype="0" fill="hold" nodeType="with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dissolve">
                                      <p:cBhvr>
                                        <p:cTn id="59" dur="500"/>
                                        <p:tgtEl>
                                          <p:spTgt spid="2"/>
                                        </p:tgtEl>
                                      </p:cBhvr>
                                    </p:animEffect>
                                  </p:childTnLst>
                                </p:cTn>
                              </p:par>
                              <p:par>
                                <p:cTn id="60" presetID="9" presetClass="emph" presetSubtype="0" nodeType="withEffect">
                                  <p:stCondLst>
                                    <p:cond delay="0"/>
                                  </p:stCondLst>
                                  <p:childTnLst>
                                    <p:set>
                                      <p:cBhvr rctx="PPT">
                                        <p:cTn id="61" dur="indefinite"/>
                                        <p:tgtEl>
                                          <p:spTgt spid="2"/>
                                        </p:tgtEl>
                                        <p:attrNameLst>
                                          <p:attrName>style.opacity</p:attrName>
                                        </p:attrNameLst>
                                      </p:cBhvr>
                                      <p:to>
                                        <p:strVal val="0.5"/>
                                      </p:to>
                                    </p:set>
                                    <p:animEffect filter="image" prLst="opacity: 0.5">
                                      <p:cBhvr rctx="IE">
                                        <p:cTn id="62" dur="indefinite"/>
                                        <p:tgtEl>
                                          <p:spTgt spid="2"/>
                                        </p:tgtEl>
                                      </p:cBhvr>
                                    </p:animEffect>
                                  </p:childTnLst>
                                </p:cTn>
                              </p:par>
                              <p:par>
                                <p:cTn id="63" presetID="35" presetClass="emph" presetSubtype="0" repeatCount="indefinite" fill="hold" nodeType="withEffect">
                                  <p:stCondLst>
                                    <p:cond delay="0"/>
                                  </p:stCondLst>
                                  <p:childTnLst>
                                    <p:anim calcmode="discrete" valueType="str">
                                      <p:cBhvr>
                                        <p:cTn id="64" dur="500" fill="hold"/>
                                        <p:tgtEl>
                                          <p:spTgt spid="132"/>
                                        </p:tgtEl>
                                        <p:attrNameLst>
                                          <p:attrName>style.visibility</p:attrName>
                                        </p:attrNameLst>
                                      </p:cBhvr>
                                      <p:tavLst>
                                        <p:tav tm="0">
                                          <p:val>
                                            <p:strVal val="hidden"/>
                                          </p:val>
                                        </p:tav>
                                        <p:tav tm="50000">
                                          <p:val>
                                            <p:strVal val="visible"/>
                                          </p:val>
                                        </p:tav>
                                      </p:tavLst>
                                    </p:anim>
                                  </p:childTnLst>
                                </p:cTn>
                              </p:par>
                              <p:par>
                                <p:cTn id="65" presetID="1" presetClass="entr" presetSubtype="0" fill="hold" grpId="0" nodeType="withEffect">
                                  <p:stCondLst>
                                    <p:cond delay="0"/>
                                  </p:stCondLst>
                                  <p:childTnLst>
                                    <p:set>
                                      <p:cBhvr>
                                        <p:cTn id="66" dur="1" fill="hold">
                                          <p:stCondLst>
                                            <p:cond delay="0"/>
                                          </p:stCondLst>
                                        </p:cTn>
                                        <p:tgtEl>
                                          <p:spTgt spid="16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80"/>
                                        </p:tgtEl>
                                        <p:attrNameLst>
                                          <p:attrName>style.visibility</p:attrName>
                                        </p:attrNameLst>
                                      </p:cBhvr>
                                      <p:to>
                                        <p:strVal val="visible"/>
                                      </p:to>
                                    </p:set>
                                  </p:childTnLst>
                                </p:cTn>
                              </p:par>
                              <p:par>
                                <p:cTn id="71" presetID="35" presetClass="path" presetSubtype="0" accel="50000" decel="50000" fill="hold" nodeType="withEffect">
                                  <p:stCondLst>
                                    <p:cond delay="0"/>
                                  </p:stCondLst>
                                  <p:childTnLst>
                                    <p:animMotion origin="layout" path="M -0.01302 -0.00494 L -0.22934 0.0929 " pathEditMode="relative" rAng="0" ptsTypes="AA">
                                      <p:cBhvr>
                                        <p:cTn id="72" dur="2000" fill="hold"/>
                                        <p:tgtEl>
                                          <p:spTgt spid="132"/>
                                        </p:tgtEl>
                                        <p:attrNameLst>
                                          <p:attrName>ppt_x</p:attrName>
                                          <p:attrName>ppt_y</p:attrName>
                                        </p:attrNameLst>
                                      </p:cBhvr>
                                      <p:rCtr x="-10816" y="4877"/>
                                    </p:animMotion>
                                  </p:childTnLst>
                                </p:cTn>
                              </p:par>
                              <p:par>
                                <p:cTn id="73" presetID="6" presetClass="emph" presetSubtype="0" fill="hold" nodeType="withEffect">
                                  <p:stCondLst>
                                    <p:cond delay="0"/>
                                  </p:stCondLst>
                                  <p:childTnLst>
                                    <p:animScale>
                                      <p:cBhvr>
                                        <p:cTn id="74" dur="2000" fill="hold"/>
                                        <p:tgtEl>
                                          <p:spTgt spid="132"/>
                                        </p:tgtEl>
                                      </p:cBhvr>
                                      <p:by x="150000" y="150000"/>
                                    </p:animScale>
                                  </p:childTnLst>
                                </p:cTn>
                              </p:par>
                            </p:childTnLst>
                          </p:cTn>
                        </p:par>
                        <p:par>
                          <p:cTn id="75" fill="hold">
                            <p:stCondLst>
                              <p:cond delay="2000"/>
                            </p:stCondLst>
                            <p:childTnLst>
                              <p:par>
                                <p:cTn id="76" presetID="1" presetClass="entr" presetSubtype="0" fill="hold" nodeType="afterEffect">
                                  <p:stCondLst>
                                    <p:cond delay="0"/>
                                  </p:stCondLst>
                                  <p:childTnLst>
                                    <p:set>
                                      <p:cBhvr>
                                        <p:cTn id="77" dur="1" fill="hold">
                                          <p:stCondLst>
                                            <p:cond delay="0"/>
                                          </p:stCondLst>
                                        </p:cTn>
                                        <p:tgtEl>
                                          <p:spTgt spid="166"/>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0" presetClass="path" presetSubtype="0" accel="50000" decel="50000" fill="hold" nodeType="clickEffect">
                                  <p:stCondLst>
                                    <p:cond delay="0"/>
                                  </p:stCondLst>
                                  <p:childTnLst>
                                    <p:animMotion origin="layout" path="M -0.22813 0.08858 L -0.22969 -0.42315 " pathEditMode="relative" rAng="0" ptsTypes="AA">
                                      <p:cBhvr>
                                        <p:cTn id="81" dur="2000" fill="hold"/>
                                        <p:tgtEl>
                                          <p:spTgt spid="132"/>
                                        </p:tgtEl>
                                        <p:attrNameLst>
                                          <p:attrName>ppt_x</p:attrName>
                                          <p:attrName>ppt_y</p:attrName>
                                        </p:attrNameLst>
                                      </p:cBhvr>
                                      <p:rCtr x="-87" y="-25586"/>
                                    </p:animMotion>
                                  </p:childTnLst>
                                </p:cTn>
                              </p:par>
                              <p:par>
                                <p:cTn id="82" presetID="4" presetClass="entr" presetSubtype="16" fill="hold" nodeType="withEffect">
                                  <p:stCondLst>
                                    <p:cond delay="0"/>
                                  </p:stCondLst>
                                  <p:childTnLst>
                                    <p:set>
                                      <p:cBhvr>
                                        <p:cTn id="83" dur="1" fill="hold">
                                          <p:stCondLst>
                                            <p:cond delay="0"/>
                                          </p:stCondLst>
                                        </p:cTn>
                                        <p:tgtEl>
                                          <p:spTgt spid="171"/>
                                        </p:tgtEl>
                                        <p:attrNameLst>
                                          <p:attrName>style.visibility</p:attrName>
                                        </p:attrNameLst>
                                      </p:cBhvr>
                                      <p:to>
                                        <p:strVal val="visible"/>
                                      </p:to>
                                    </p:set>
                                    <p:animEffect transition="in" filter="box(in)">
                                      <p:cBhvr>
                                        <p:cTn id="84" dur="500"/>
                                        <p:tgtEl>
                                          <p:spTgt spid="171"/>
                                        </p:tgtEl>
                                      </p:cBhvr>
                                    </p:animEffect>
                                  </p:childTnLst>
                                </p:cTn>
                              </p:par>
                              <p:par>
                                <p:cTn id="85" presetID="35" presetClass="emph" presetSubtype="0" repeatCount="indefinite" fill="hold" nodeType="withEffect">
                                  <p:stCondLst>
                                    <p:cond delay="0"/>
                                  </p:stCondLst>
                                  <p:childTnLst>
                                    <p:anim calcmode="discrete" valueType="str">
                                      <p:cBhvr>
                                        <p:cTn id="86" dur="500" fill="hold"/>
                                        <p:tgtEl>
                                          <p:spTgt spid="171"/>
                                        </p:tgtEl>
                                        <p:attrNameLst>
                                          <p:attrName>style.visibility</p:attrName>
                                        </p:attrNameLst>
                                      </p:cBhvr>
                                      <p:tavLst>
                                        <p:tav tm="0">
                                          <p:val>
                                            <p:strVal val="hidden"/>
                                          </p:val>
                                        </p:tav>
                                        <p:tav tm="50000">
                                          <p:val>
                                            <p:strVal val="visible"/>
                                          </p:val>
                                        </p:tav>
                                      </p:tavLst>
                                    </p:anim>
                                  </p:childTnLst>
                                </p:cTn>
                              </p:par>
                            </p:childTnLst>
                          </p:cTn>
                        </p:par>
                        <p:par>
                          <p:cTn id="87" fill="hold">
                            <p:stCondLst>
                              <p:cond delay="2000"/>
                            </p:stCondLst>
                            <p:childTnLst>
                              <p:par>
                                <p:cTn id="88" presetID="1" presetClass="entr" presetSubtype="0" fill="hold" nodeType="afterEffect">
                                  <p:stCondLst>
                                    <p:cond delay="0"/>
                                  </p:stCondLst>
                                  <p:childTnLst>
                                    <p:set>
                                      <p:cBhvr>
                                        <p:cTn id="89" dur="1" fill="hold">
                                          <p:stCondLst>
                                            <p:cond delay="0"/>
                                          </p:stCondLst>
                                        </p:cTn>
                                        <p:tgtEl>
                                          <p:spTgt spid="177"/>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179"/>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178"/>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nodeType="clickEffect">
                                  <p:stCondLst>
                                    <p:cond delay="0"/>
                                  </p:stCondLst>
                                  <p:childTnLst>
                                    <p:set>
                                      <p:cBhvr>
                                        <p:cTn id="99" dur="1" fill="hold">
                                          <p:stCondLst>
                                            <p:cond delay="0"/>
                                          </p:stCondLst>
                                        </p:cTn>
                                        <p:tgtEl>
                                          <p:spTgt spid="16"/>
                                        </p:tgtEl>
                                        <p:attrNameLst>
                                          <p:attrName>style.visibility</p:attrName>
                                        </p:attrNameLst>
                                      </p:cBhvr>
                                      <p:to>
                                        <p:strVal val="visible"/>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nodeType="clickEffect">
                                  <p:stCondLst>
                                    <p:cond delay="0"/>
                                  </p:stCondLst>
                                  <p:childTnLst>
                                    <p:set>
                                      <p:cBhvr>
                                        <p:cTn id="103" dur="1" fill="hold">
                                          <p:stCondLst>
                                            <p:cond delay="0"/>
                                          </p:stCondLst>
                                        </p:cTn>
                                        <p:tgtEl>
                                          <p:spTgt spid="163"/>
                                        </p:tgtEl>
                                        <p:attrNameLst>
                                          <p:attrName>style.visibility</p:attrName>
                                        </p:attrNameLst>
                                      </p:cBhvr>
                                      <p:to>
                                        <p:strVal val="visible"/>
                                      </p:to>
                                    </p:set>
                                  </p:childTnLst>
                                </p:cTn>
                              </p:par>
                              <p:par>
                                <p:cTn id="104" presetID="6" presetClass="emph" presetSubtype="0" fill="hold" nodeType="withEffect">
                                  <p:stCondLst>
                                    <p:cond delay="0"/>
                                  </p:stCondLst>
                                  <p:childTnLst>
                                    <p:animScale>
                                      <p:cBhvr>
                                        <p:cTn id="105" dur="2000" fill="hold"/>
                                        <p:tgtEl>
                                          <p:spTgt spid="171"/>
                                        </p:tgtEl>
                                      </p:cBhvr>
                                      <p:by x="150000" y="150000"/>
                                    </p:animScale>
                                  </p:childTnLst>
                                </p:cTn>
                              </p:par>
                              <p:par>
                                <p:cTn id="106" presetID="3" presetClass="exit" presetSubtype="10" fill="hold" nodeType="withEffect">
                                  <p:stCondLst>
                                    <p:cond delay="0"/>
                                  </p:stCondLst>
                                  <p:childTnLst>
                                    <p:animEffect transition="out" filter="blinds(horizontal)">
                                      <p:cBhvr>
                                        <p:cTn id="107" dur="500"/>
                                        <p:tgtEl>
                                          <p:spTgt spid="16"/>
                                        </p:tgtEl>
                                      </p:cBhvr>
                                    </p:animEffect>
                                    <p:set>
                                      <p:cBhvr>
                                        <p:cTn id="108"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nimBg="1"/>
      <p:bldP spid="162" grpId="0" animBg="1"/>
      <p:bldP spid="4" grpId="0" animBg="1"/>
      <p:bldP spid="212" grpId="0" animBg="1"/>
      <p:bldP spid="213" grpId="0" animBg="1"/>
      <p:bldP spid="213" grpId="1" animBg="1"/>
      <p:bldP spid="213" grpId="2" animBg="1"/>
      <p:bldP spid="169" grpId="0"/>
      <p:bldP spid="170" grpId="0"/>
      <p:bldP spid="179" grpId="0"/>
      <p:bldP spid="18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528EF-8071-33AF-1F34-4B67FD1F4E8A}"/>
              </a:ext>
            </a:extLst>
          </p:cNvPr>
          <p:cNvPicPr>
            <a:picLocks noChangeAspect="1"/>
          </p:cNvPicPr>
          <p:nvPr/>
        </p:nvPicPr>
        <p:blipFill>
          <a:blip r:embed="rId3"/>
          <a:stretch>
            <a:fillRect/>
          </a:stretch>
        </p:blipFill>
        <p:spPr>
          <a:xfrm>
            <a:off x="1027742" y="1375301"/>
            <a:ext cx="10136519" cy="4886955"/>
          </a:xfrm>
          <a:prstGeom prst="rect">
            <a:avLst/>
          </a:prstGeom>
        </p:spPr>
      </p:pic>
      <p:sp>
        <p:nvSpPr>
          <p:cNvPr id="4" name="Google Shape;890;g8809af034a_0_323">
            <a:extLst>
              <a:ext uri="{FF2B5EF4-FFF2-40B4-BE49-F238E27FC236}">
                <a16:creationId xmlns:a16="http://schemas.microsoft.com/office/drawing/2014/main" id="{F4ABD0A2-CC93-7777-25E0-19867156D87E}"/>
              </a:ext>
            </a:extLst>
          </p:cNvPr>
          <p:cNvSpPr txBox="1">
            <a:spLocks/>
          </p:cNvSpPr>
          <p:nvPr/>
        </p:nvSpPr>
        <p:spPr>
          <a:xfrm>
            <a:off x="218309" y="183089"/>
            <a:ext cx="11536567" cy="742763"/>
          </a:xfrm>
          <a:prstGeom prst="rect">
            <a:avLst/>
          </a:prstGeom>
          <a:noFill/>
          <a:ln>
            <a:noFill/>
          </a:ln>
        </p:spPr>
        <p:txBody>
          <a:bodyPr spcFirstLastPara="1" vert="horz" wrap="square" lIns="0" tIns="0" rIns="0" bIns="0" rtlCol="0" anchor="ctr" anchorCtr="0">
            <a:noAutofit/>
          </a:bodyPr>
          <a:lstStyle>
            <a:lvl1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2300" kern="1200">
                <a:solidFill>
                  <a:srgbClr val="000000"/>
                </a:solidFill>
                <a:latin typeface="+mj-lt"/>
                <a:ea typeface="+mj-ea"/>
                <a:cs typeface="+mj-cs"/>
              </a:defRPr>
            </a:lvl1pPr>
            <a:lvl2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57200" rtl="0" eaLnBrk="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algn="ctr" defTabSz="457200" rtl="0" fontAlgn="base" hangingPunct="0">
              <a:lnSpc>
                <a:spcPct val="93000"/>
              </a:lnSpc>
              <a:spcBef>
                <a:spcPct val="0"/>
              </a:spcBef>
              <a:spcAft>
                <a:spcPct val="0"/>
              </a:spcAft>
              <a:buClr>
                <a:srgbClr val="000000"/>
              </a:buClr>
              <a:buSzPct val="100000"/>
              <a:buFont typeface="Times New Roman" panose="02020603050405020304" pitchFamily="18" charset="0"/>
              <a:defRPr sz="23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0" marR="0" lvl="0" indent="0" algn="ctr" defTabSz="806395" rtl="0" eaLnBrk="0" fontAlgn="base" latinLnBrk="0" hangingPunct="0">
              <a:lnSpc>
                <a:spcPct val="90000"/>
              </a:lnSpc>
              <a:spcBef>
                <a:spcPts val="0"/>
              </a:spcBef>
              <a:spcAft>
                <a:spcPct val="0"/>
              </a:spcAft>
              <a:buClr>
                <a:srgbClr val="000000"/>
              </a:buClr>
              <a:buSzPts val="1400"/>
              <a:buFont typeface="Times New Roman" panose="02020603050405020304" pitchFamily="18" charset="0"/>
              <a:buNone/>
              <a:tabLst/>
              <a:defRPr/>
            </a:pP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TROP2-targeting ADCs in Breast Cancer</a:t>
            </a:r>
          </a:p>
        </p:txBody>
      </p:sp>
    </p:spTree>
    <p:extLst>
      <p:ext uri="{BB962C8B-B14F-4D97-AF65-F5344CB8AC3E}">
        <p14:creationId xmlns:p14="http://schemas.microsoft.com/office/powerpoint/2010/main" val="19029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537FF-4617-4165-45FC-9B78C7D78A9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777BA0A-FF6F-20D2-F869-2115A5D5A90F}"/>
              </a:ext>
            </a:extLst>
          </p:cNvPr>
          <p:cNvSpPr/>
          <p:nvPr/>
        </p:nvSpPr>
        <p:spPr bwMode="auto">
          <a:xfrm>
            <a:off x="536197" y="2600899"/>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4BCD8432-1702-4B8F-CC81-ABE34A4252A0}"/>
              </a:ext>
            </a:extLst>
          </p:cNvPr>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a:extLst>
              <a:ext uri="{FF2B5EF4-FFF2-40B4-BE49-F238E27FC236}">
                <a16:creationId xmlns:a16="http://schemas.microsoft.com/office/drawing/2014/main" id="{831446E0-2559-CFAC-A8ED-77156319168E}"/>
              </a:ext>
            </a:extLst>
          </p:cNvPr>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accent2"/>
                </a:solidFill>
              </a:rPr>
              <a:t>Introduction: </a:t>
            </a:r>
            <a:r>
              <a:rPr lang="en-US" sz="2600" dirty="0">
                <a:solidFill>
                  <a:schemeClr val="tx1"/>
                </a:solidFill>
              </a:rPr>
              <a:t>TROP2-Targeting Antibody-Drug Conjugates (ADCs) for mTNBC</a:t>
            </a:r>
            <a:endParaRPr lang="en-US" sz="2600" dirty="0">
              <a:solidFill>
                <a:srgbClr val="FF40FF"/>
              </a:solidFill>
            </a:endParaRPr>
          </a:p>
          <a:p>
            <a:pPr marL="98425" indent="0">
              <a:lnSpc>
                <a:spcPts val="3240"/>
              </a:lnSpc>
              <a:spcBef>
                <a:spcPts val="1000"/>
              </a:spcBef>
              <a:spcAft>
                <a:spcPts val="1200"/>
              </a:spcAft>
              <a:buNone/>
            </a:pPr>
            <a:r>
              <a:rPr lang="en-US" sz="2600" dirty="0">
                <a:solidFill>
                  <a:schemeClr val="bg1"/>
                </a:solidFill>
              </a:rPr>
              <a:t>Module 1: First-Line Therapy (PD-L1 Negative)</a:t>
            </a:r>
          </a:p>
          <a:p>
            <a:pPr marL="98425" indent="0">
              <a:lnSpc>
                <a:spcPts val="3240"/>
              </a:lnSpc>
              <a:spcBef>
                <a:spcPts val="1000"/>
              </a:spcBef>
              <a:spcAft>
                <a:spcPts val="1200"/>
              </a:spcAft>
              <a:buNone/>
            </a:pPr>
            <a:r>
              <a:rPr lang="en-US" sz="2600" dirty="0">
                <a:solidFill>
                  <a:schemeClr val="accent2"/>
                </a:solidFill>
              </a:rPr>
              <a:t>Module 2: </a:t>
            </a:r>
            <a:r>
              <a:rPr lang="en-US" sz="2600" dirty="0">
                <a:solidFill>
                  <a:schemeClr val="tx1"/>
                </a:solidFill>
              </a:rPr>
              <a:t>First-Line Therapy (PD-L1 Positive)</a:t>
            </a:r>
          </a:p>
          <a:p>
            <a:pPr marL="98425" indent="0">
              <a:lnSpc>
                <a:spcPts val="3240"/>
              </a:lnSpc>
              <a:spcBef>
                <a:spcPts val="1000"/>
              </a:spcBef>
              <a:spcAft>
                <a:spcPts val="1200"/>
              </a:spcAft>
              <a:buNone/>
            </a:pPr>
            <a:r>
              <a:rPr lang="en-US" sz="2600" dirty="0">
                <a:solidFill>
                  <a:schemeClr val="accent2"/>
                </a:solidFill>
              </a:rPr>
              <a:t>Module 3: </a:t>
            </a:r>
            <a:r>
              <a:rPr lang="en-US" sz="2600" dirty="0">
                <a:solidFill>
                  <a:schemeClr val="tx1"/>
                </a:solidFill>
              </a:rPr>
              <a:t>Second-Line Therapy (Sequencing)</a:t>
            </a:r>
          </a:p>
          <a:p>
            <a:pPr marL="98425" indent="0">
              <a:lnSpc>
                <a:spcPts val="3240"/>
              </a:lnSpc>
              <a:spcBef>
                <a:spcPts val="1000"/>
              </a:spcBef>
              <a:spcAft>
                <a:spcPts val="1200"/>
              </a:spcAft>
              <a:buNone/>
            </a:pPr>
            <a:r>
              <a:rPr lang="en-US" sz="2600" dirty="0">
                <a:solidFill>
                  <a:schemeClr val="accent2"/>
                </a:solidFill>
              </a:rPr>
              <a:t>Module 4: </a:t>
            </a:r>
            <a:r>
              <a:rPr lang="en-US" sz="2600" dirty="0">
                <a:solidFill>
                  <a:schemeClr val="tx1"/>
                </a:solidFill>
              </a:rPr>
              <a:t>Adverse Events with TROP2-Targeting ADCs</a:t>
            </a:r>
          </a:p>
        </p:txBody>
      </p:sp>
    </p:spTree>
    <p:custDataLst>
      <p:tags r:id="rId1"/>
    </p:custDataLst>
    <p:extLst>
      <p:ext uri="{BB962C8B-B14F-4D97-AF65-F5344CB8AC3E}">
        <p14:creationId xmlns:p14="http://schemas.microsoft.com/office/powerpoint/2010/main" val="33407703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E1D0E-C142-CBF0-70E4-5643EFA6F9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00BDF1-9290-9B4A-F69D-0E114D3BABE5}"/>
              </a:ext>
            </a:extLst>
          </p:cNvPr>
          <p:cNvSpPr>
            <a:spLocks noGrp="1"/>
          </p:cNvSpPr>
          <p:nvPr>
            <p:ph idx="1"/>
          </p:nvPr>
        </p:nvSpPr>
        <p:spPr>
          <a:xfrm>
            <a:off x="877458" y="1628800"/>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58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err="1">
                <a:latin typeface="Calibri" panose="020F0502020204030204" pitchFamily="34" charset="0"/>
                <a:cs typeface="Calibri" panose="020F0502020204030204" pitchFamily="34" charset="0"/>
              </a:rPr>
              <a:t>mTNBC</a:t>
            </a:r>
            <a:r>
              <a:rPr lang="en-US" sz="2200" dirty="0">
                <a:latin typeface="Calibri" panose="020F0502020204030204" pitchFamily="34" charset="0"/>
                <a:cs typeface="Calibri" panose="020F0502020204030204" pitchFamily="34" charset="0"/>
              </a:rPr>
              <a:t>, PD-L1 CPS = 0, HER2-negative with metastases to liver, bone and LN. Prior DLBCL in remission. History of cardiomyopathy, heart failure, pacemaker.  </a:t>
            </a:r>
          </a:p>
          <a:p>
            <a:r>
              <a:rPr lang="en-US" sz="2200" b="1" dirty="0">
                <a:effectLst/>
                <a:latin typeface="Calibri" panose="020F0502020204030204" pitchFamily="34" charset="0"/>
                <a:ea typeface="Times New Roman" panose="02020603050405020304" pitchFamily="18" charset="0"/>
                <a:cs typeface="Calibri" panose="020F0502020204030204" pitchFamily="34" charset="0"/>
              </a:rPr>
              <a:t>Neoadjuvant TC for TNBC without path CR, then adjuvant capecitabine. </a:t>
            </a:r>
            <a:r>
              <a:rPr lang="en-US" sz="2200" dirty="0" err="1">
                <a:latin typeface="Calibri" panose="020F0502020204030204" pitchFamily="34" charset="0"/>
                <a:ea typeface="Times New Roman" panose="02020603050405020304" pitchFamily="18" charset="0"/>
                <a:cs typeface="Calibri" panose="020F0502020204030204" pitchFamily="34" charset="0"/>
              </a:rPr>
              <a:t>c</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tDNA</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negative at end of adjuvant treatment but both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ctDNA</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and radiological progression in 3 months. On sacituzumab govitecan for 4 years.</a:t>
            </a:r>
          </a:p>
          <a:p>
            <a:pPr marL="98425" indent="0">
              <a:buNone/>
            </a:pPr>
            <a:r>
              <a:rPr lang="en-US" sz="2200" dirty="0">
                <a:latin typeface="Calibri" panose="020F0502020204030204" pitchFamily="34" charset="0"/>
                <a:cs typeface="Calibri" panose="020F0502020204030204" pitchFamily="34" charset="0"/>
              </a:rPr>
              <a:t>Do you retest PD-L1 status on progression? What are options for her as she has had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R-CHOP, TCHP, TC, capecitabine and s</a:t>
            </a:r>
            <a:r>
              <a:rPr lang="en-US" sz="2200" b="1" dirty="0">
                <a:effectLst/>
                <a:latin typeface="Calibri" panose="020F0502020204030204" pitchFamily="34" charset="0"/>
                <a:ea typeface="Times New Roman" panose="02020603050405020304" pitchFamily="18" charset="0"/>
                <a:cs typeface="Calibri" panose="020F0502020204030204" pitchFamily="34" charset="0"/>
              </a:rPr>
              <a:t>acituzumab govitecan </a:t>
            </a:r>
            <a:r>
              <a:rPr lang="en-US" sz="2200" dirty="0">
                <a:latin typeface="Calibri" panose="020F0502020204030204" pitchFamily="34" charset="0"/>
                <a:cs typeface="Calibri" panose="020F0502020204030204" pitchFamily="34" charset="0"/>
              </a:rPr>
              <a:t>for different cancers, has cardiomyopathy but had durable response with </a:t>
            </a:r>
            <a:r>
              <a:rPr lang="en-US" sz="2200" dirty="0" err="1">
                <a:latin typeface="Calibri" panose="020F0502020204030204" pitchFamily="34" charset="0"/>
                <a:cs typeface="Calibri" panose="020F0502020204030204" pitchFamily="34" charset="0"/>
              </a:rPr>
              <a:t>saci</a:t>
            </a:r>
            <a:r>
              <a:rPr lang="en-US" sz="2200" dirty="0">
                <a:latin typeface="Calibri" panose="020F0502020204030204" pitchFamily="34" charset="0"/>
                <a:cs typeface="Calibri" panose="020F0502020204030204" pitchFamily="34" charset="0"/>
              </a:rPr>
              <a:t>? </a:t>
            </a:r>
            <a:r>
              <a:rPr lang="en-US" sz="2200" dirty="0"/>
              <a:t>She is young and motivated with a very supportive spouse.</a:t>
            </a:r>
          </a:p>
          <a:p>
            <a:pPr marL="98425" indent="0">
              <a:buNone/>
            </a:pPr>
            <a:endParaRPr lang="en-US" sz="2200" dirty="0"/>
          </a:p>
          <a:p>
            <a:pPr marL="98425" indent="0">
              <a:buNone/>
            </a:pPr>
            <a:endParaRPr lang="en-US" sz="2200" dirty="0"/>
          </a:p>
        </p:txBody>
      </p:sp>
      <p:sp>
        <p:nvSpPr>
          <p:cNvPr id="6" name="TextBox 5">
            <a:extLst>
              <a:ext uri="{FF2B5EF4-FFF2-40B4-BE49-F238E27FC236}">
                <a16:creationId xmlns:a16="http://schemas.microsoft.com/office/drawing/2014/main" id="{500F92FE-3102-2103-F1D4-6AA8764E7EEB}"/>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29754658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3EF2A-4DAB-752F-4E1E-F54FB5494A1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99CA4E-B30E-5D78-D414-964A629D4774}"/>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71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a:latin typeface="Calibri" panose="020F0502020204030204" pitchFamily="34" charset="0"/>
                <a:cs typeface="Calibri" panose="020F0502020204030204" pitchFamily="34" charset="0"/>
              </a:rPr>
              <a:t>De novo metastatic TNBC, PD-L1 negative, HER2 IHC 0. </a:t>
            </a:r>
            <a:r>
              <a:rPr lang="en-US" sz="2200" b="1" dirty="0">
                <a:effectLst/>
                <a:latin typeface="Calibri" panose="020F0502020204030204" pitchFamily="34" charset="0"/>
                <a:ea typeface="Times New Roman" panose="02020603050405020304" pitchFamily="18" charset="0"/>
                <a:cs typeface="Calibri" panose="020F0502020204030204" pitchFamily="34" charset="0"/>
              </a:rPr>
              <a:t>No prior systemic therapy for breast cancer</a:t>
            </a:r>
            <a:r>
              <a:rPr lang="en-US" sz="2200" b="1" dirty="0">
                <a:latin typeface="Calibri" panose="020F0502020204030204" pitchFamily="34" charset="0"/>
                <a:ea typeface="Times New Roman" panose="02020603050405020304" pitchFamily="18" charset="0"/>
                <a:cs typeface="Calibri" panose="020F0502020204030204" pitchFamily="34" charset="0"/>
              </a:rPr>
              <a:t>.</a:t>
            </a:r>
            <a:endParaRPr lang="en-US" sz="2200" dirty="0">
              <a:latin typeface="Calibri" panose="020F0502020204030204" pitchFamily="34" charset="0"/>
              <a:cs typeface="Calibri" panose="020F0502020204030204" pitchFamily="34" charset="0"/>
            </a:endParaRPr>
          </a:p>
          <a:p>
            <a:r>
              <a:rPr lang="en-US" sz="2200" b="1" dirty="0">
                <a:effectLst/>
                <a:latin typeface="Calibri" panose="020F0502020204030204" pitchFamily="34" charset="0"/>
                <a:ea typeface="Times New Roman" panose="02020603050405020304" pitchFamily="18" charset="0"/>
                <a:cs typeface="Calibri" panose="020F0502020204030204" pitchFamily="34" charset="0"/>
              </a:rPr>
              <a:t>Extensive liver metastases and peritoneal disease; anorexia, abdominal pain, rapidly declining performance status</a:t>
            </a:r>
            <a:r>
              <a:rPr lang="en-US" sz="2200" dirty="0">
                <a:latin typeface="Calibri" panose="020F0502020204030204" pitchFamily="34" charset="0"/>
                <a:ea typeface="Times New Roman" panose="02020603050405020304" pitchFamily="18" charset="0"/>
                <a:cs typeface="Calibri" panose="020F0502020204030204" pitchFamily="34" charset="0"/>
              </a:rPr>
              <a:t>. </a:t>
            </a:r>
            <a:r>
              <a:rPr lang="en-US" sz="2200" b="1" dirty="0">
                <a:effectLst/>
                <a:latin typeface="Calibri" panose="020F0502020204030204" pitchFamily="34" charset="0"/>
                <a:ea typeface="Times New Roman" panose="02020603050405020304" pitchFamily="18" charset="0"/>
                <a:cs typeface="Calibri" panose="020F0502020204030204" pitchFamily="34" charset="0"/>
              </a:rPr>
              <a:t>Atrial fibrillation, diabetic neuropathy, frailty, ECOG 2 bordering on 3</a:t>
            </a:r>
            <a:r>
              <a:rPr lang="en-US" sz="2200" dirty="0">
                <a:latin typeface="Calibri" panose="020F0502020204030204" pitchFamily="34" charset="0"/>
                <a:cs typeface="Calibri" panose="020F0502020204030204" pitchFamily="34" charset="0"/>
              </a:rPr>
              <a:t>. </a:t>
            </a:r>
          </a:p>
          <a:p>
            <a:pPr marL="98425" indent="0">
              <a:buNone/>
            </a:pPr>
            <a:r>
              <a:rPr lang="en-US" sz="2200" b="1" dirty="0">
                <a:effectLst/>
                <a:latin typeface="Calibri" panose="020F0502020204030204" pitchFamily="34" charset="0"/>
                <a:ea typeface="Times New Roman" panose="02020603050405020304" pitchFamily="18" charset="0"/>
                <a:cs typeface="Calibri" panose="020F0502020204030204" pitchFamily="34" charset="0"/>
              </a:rPr>
              <a:t>For an older frail patient with PD-L1–negative visceral crisis-type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mTNBC</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what regimen would you favor up front to maximize likelihood of rapid response while preserving tolerability?</a:t>
            </a:r>
          </a:p>
          <a:p>
            <a:pPr marL="98425" indent="0">
              <a:buNone/>
            </a:pPr>
            <a:r>
              <a:rPr lang="en-US" sz="2200" b="1" kern="100" dirty="0">
                <a:effectLst/>
                <a:latin typeface="Calibri" panose="020F0502020204030204" pitchFamily="34" charset="0"/>
                <a:ea typeface="Times New Roman" panose="02020603050405020304" pitchFamily="18" charset="0"/>
                <a:cs typeface="Calibri" panose="020F0502020204030204" pitchFamily="34" charset="0"/>
              </a:rPr>
              <a:t>At what point do you move from combination chemotherapy to single-agent therapy or best supportive care in this setting?</a:t>
            </a: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35D3A873-CB96-7B95-E2A8-E25735535FE6}"/>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38232634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9B7CA-3460-BE88-525B-12B5365ABF3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4547F9E-EAC3-78E6-0E40-7766FE19D864}"/>
              </a:ext>
            </a:extLst>
          </p:cNvPr>
          <p:cNvSpPr txBox="1">
            <a:spLocks/>
          </p:cNvSpPr>
          <p:nvPr/>
        </p:nvSpPr>
        <p:spPr bwMode="auto">
          <a:xfrm>
            <a:off x="957365" y="2948419"/>
            <a:ext cx="1000904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457200" rtl="0" eaLnBrk="1" fontAlgn="base" hangingPunct="1">
              <a:spcBef>
                <a:spcPct val="0"/>
              </a:spcBef>
              <a:spcAft>
                <a:spcPct val="0"/>
              </a:spcAft>
              <a:defRPr sz="3200" b="1" kern="1200">
                <a:solidFill>
                  <a:schemeClr val="bg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10584" marR="0" lvl="1" indent="0" algn="ctr" defTabSz="609570" rtl="0" eaLnBrk="1" fontAlgn="base" latinLnBrk="0" hangingPunct="1">
              <a:lnSpc>
                <a:spcPct val="100000"/>
              </a:lnSpc>
              <a:spcBef>
                <a:spcPct val="0"/>
              </a:spcBef>
              <a:spcAft>
                <a:spcPts val="400"/>
              </a:spcAft>
              <a:buClrTx/>
              <a:buSzTx/>
              <a:buFontTx/>
              <a:buNone/>
              <a:tabLst/>
              <a:defRPr/>
            </a:pPr>
            <a:r>
              <a:rPr kumimoji="0" lang="en-US" sz="3733"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TROP2 ADCs in 1</a:t>
            </a:r>
            <a:r>
              <a:rPr kumimoji="0" lang="en-US" sz="3733" b="1" i="0" u="none" strike="noStrike" kern="1200" cap="none" spc="0" normalizeH="0" baseline="3000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st</a:t>
            </a:r>
            <a:r>
              <a:rPr kumimoji="0" lang="en-US" sz="3733"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 line metastatic TNBC</a:t>
            </a:r>
          </a:p>
        </p:txBody>
      </p:sp>
    </p:spTree>
    <p:extLst>
      <p:ext uri="{BB962C8B-B14F-4D97-AF65-F5344CB8AC3E}">
        <p14:creationId xmlns:p14="http://schemas.microsoft.com/office/powerpoint/2010/main" val="16036355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E6528-763C-7ED4-8CBA-F467546233EE}"/>
            </a:ext>
          </a:extLst>
        </p:cNvPr>
        <p:cNvGrpSpPr/>
        <p:nvPr/>
      </p:nvGrpSpPr>
      <p:grpSpPr>
        <a:xfrm>
          <a:off x="0" y="0"/>
          <a:ext cx="0" cy="0"/>
          <a:chOff x="0" y="0"/>
          <a:chExt cx="0" cy="0"/>
        </a:xfrm>
      </p:grpSpPr>
      <p:sp>
        <p:nvSpPr>
          <p:cNvPr id="46" name="Rounded Rectangle 45">
            <a:extLst>
              <a:ext uri="{FF2B5EF4-FFF2-40B4-BE49-F238E27FC236}">
                <a16:creationId xmlns:a16="http://schemas.microsoft.com/office/drawing/2014/main" id="{3735F45D-15F1-337F-5819-29DB5665C599}"/>
              </a:ext>
            </a:extLst>
          </p:cNvPr>
          <p:cNvSpPr/>
          <p:nvPr/>
        </p:nvSpPr>
        <p:spPr>
          <a:xfrm>
            <a:off x="7459862" y="1283082"/>
            <a:ext cx="3671433" cy="5368468"/>
          </a:xfrm>
          <a:prstGeom prst="roundRect">
            <a:avLst>
              <a:gd name="adj" fmla="val 4115"/>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 name="Rounded Rectangle 36">
            <a:extLst>
              <a:ext uri="{FF2B5EF4-FFF2-40B4-BE49-F238E27FC236}">
                <a16:creationId xmlns:a16="http://schemas.microsoft.com/office/drawing/2014/main" id="{491BF166-43B8-8E23-068E-687406E47FDA}"/>
              </a:ext>
            </a:extLst>
          </p:cNvPr>
          <p:cNvSpPr/>
          <p:nvPr/>
        </p:nvSpPr>
        <p:spPr>
          <a:xfrm>
            <a:off x="1123845" y="1283082"/>
            <a:ext cx="6178599" cy="5368469"/>
          </a:xfrm>
          <a:prstGeom prst="roundRect">
            <a:avLst>
              <a:gd name="adj" fmla="val 2651"/>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32" name="Group 31">
            <a:extLst>
              <a:ext uri="{FF2B5EF4-FFF2-40B4-BE49-F238E27FC236}">
                <a16:creationId xmlns:a16="http://schemas.microsoft.com/office/drawing/2014/main" id="{8BC420BD-4CAB-18D9-FF85-10ED5D4EAC46}"/>
              </a:ext>
            </a:extLst>
          </p:cNvPr>
          <p:cNvGrpSpPr/>
          <p:nvPr/>
        </p:nvGrpSpPr>
        <p:grpSpPr>
          <a:xfrm>
            <a:off x="1289246" y="3470116"/>
            <a:ext cx="3046044" cy="1345483"/>
            <a:chOff x="4800975" y="1723759"/>
            <a:chExt cx="2284533" cy="1009112"/>
          </a:xfrm>
        </p:grpSpPr>
        <p:sp>
          <p:nvSpPr>
            <p:cNvPr id="33" name="Rounded Rectangle 32">
              <a:extLst>
                <a:ext uri="{FF2B5EF4-FFF2-40B4-BE49-F238E27FC236}">
                  <a16:creationId xmlns:a16="http://schemas.microsoft.com/office/drawing/2014/main" id="{106F94AD-4731-F53F-D2D0-8EBBAE02F4B3}"/>
                </a:ext>
              </a:extLst>
            </p:cNvPr>
            <p:cNvSpPr/>
            <p:nvPr/>
          </p:nvSpPr>
          <p:spPr bwMode="auto">
            <a:xfrm>
              <a:off x="5113616" y="172375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DIAMOND (Phase 2)</a:t>
              </a:r>
            </a:p>
          </p:txBody>
        </p:sp>
        <p:sp>
          <p:nvSpPr>
            <p:cNvPr id="34" name="Rounded Rectangle 33">
              <a:extLst>
                <a:ext uri="{FF2B5EF4-FFF2-40B4-BE49-F238E27FC236}">
                  <a16:creationId xmlns:a16="http://schemas.microsoft.com/office/drawing/2014/main" id="{E3335468-41DD-3C4B-1448-2383F33905E0}"/>
                </a:ext>
              </a:extLst>
            </p:cNvPr>
            <p:cNvSpPr/>
            <p:nvPr/>
          </p:nvSpPr>
          <p:spPr bwMode="auto">
            <a:xfrm>
              <a:off x="5277893" y="1999187"/>
              <a:ext cx="1519461" cy="360000"/>
            </a:xfrm>
            <a:prstGeom prst="roundRect">
              <a:avLst/>
            </a:prstGeom>
            <a:solidFill>
              <a:schemeClr val="accent4">
                <a:lumMod val="40000"/>
                <a:lumOff val="60000"/>
              </a:schemeClr>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Datopotamab Deruxtecan + Durvalumab</a:t>
              </a:r>
            </a:p>
          </p:txBody>
        </p:sp>
        <p:sp>
          <p:nvSpPr>
            <p:cNvPr id="35" name="Rounded Rectangle 34">
              <a:extLst>
                <a:ext uri="{FF2B5EF4-FFF2-40B4-BE49-F238E27FC236}">
                  <a16:creationId xmlns:a16="http://schemas.microsoft.com/office/drawing/2014/main" id="{BE6CD1C0-AE45-4A15-E60E-83D56106BC25}"/>
                </a:ext>
              </a:extLst>
            </p:cNvPr>
            <p:cNvSpPr/>
            <p:nvPr/>
          </p:nvSpPr>
          <p:spPr bwMode="auto">
            <a:xfrm>
              <a:off x="5277893" y="2372871"/>
              <a:ext cx="1519460"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Datopotamab Deruxtecan</a:t>
              </a:r>
              <a:endParaRPr kumimoji="0" lang="en-US" sz="21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6" name="Oval 35">
              <a:extLst>
                <a:ext uri="{FF2B5EF4-FFF2-40B4-BE49-F238E27FC236}">
                  <a16:creationId xmlns:a16="http://schemas.microsoft.com/office/drawing/2014/main" id="{98252649-F810-5A20-BD9C-DCBDEF7F2ADB}"/>
                </a:ext>
              </a:extLst>
            </p:cNvPr>
            <p:cNvSpPr/>
            <p:nvPr/>
          </p:nvSpPr>
          <p:spPr>
            <a:xfrm>
              <a:off x="4800975" y="2086178"/>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1467"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grpSp>
      <p:grpSp>
        <p:nvGrpSpPr>
          <p:cNvPr id="40" name="Group 39">
            <a:extLst>
              <a:ext uri="{FF2B5EF4-FFF2-40B4-BE49-F238E27FC236}">
                <a16:creationId xmlns:a16="http://schemas.microsoft.com/office/drawing/2014/main" id="{F5DE020B-7724-0E8A-4F02-94C826E2B57C}"/>
              </a:ext>
            </a:extLst>
          </p:cNvPr>
          <p:cNvGrpSpPr/>
          <p:nvPr/>
        </p:nvGrpSpPr>
        <p:grpSpPr>
          <a:xfrm>
            <a:off x="4289030" y="3444675"/>
            <a:ext cx="3089589" cy="1866899"/>
            <a:chOff x="4646118" y="1304569"/>
            <a:chExt cx="2317192" cy="1400174"/>
          </a:xfrm>
        </p:grpSpPr>
        <p:sp>
          <p:nvSpPr>
            <p:cNvPr id="18" name="Rounded Rectangle 17">
              <a:extLst>
                <a:ext uri="{FF2B5EF4-FFF2-40B4-BE49-F238E27FC236}">
                  <a16:creationId xmlns:a16="http://schemas.microsoft.com/office/drawing/2014/main" id="{11BE1B0D-DC57-3538-20EE-490DB088B503}"/>
                </a:ext>
              </a:extLst>
            </p:cNvPr>
            <p:cNvSpPr/>
            <p:nvPr/>
          </p:nvSpPr>
          <p:spPr bwMode="auto">
            <a:xfrm>
              <a:off x="4991418" y="130456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TroFuse-011</a:t>
              </a:r>
            </a:p>
          </p:txBody>
        </p:sp>
        <p:sp>
          <p:nvSpPr>
            <p:cNvPr id="19" name="Rounded Rectangle 18">
              <a:extLst>
                <a:ext uri="{FF2B5EF4-FFF2-40B4-BE49-F238E27FC236}">
                  <a16:creationId xmlns:a16="http://schemas.microsoft.com/office/drawing/2014/main" id="{CCC8FACC-365D-94BD-FA9D-D90BA36A8F86}"/>
                </a:ext>
              </a:extLst>
            </p:cNvPr>
            <p:cNvSpPr/>
            <p:nvPr/>
          </p:nvSpPr>
          <p:spPr bwMode="auto">
            <a:xfrm>
              <a:off x="5172023" y="1579997"/>
              <a:ext cx="1547851" cy="360000"/>
            </a:xfrm>
            <a:prstGeom prst="roundRect">
              <a:avLst/>
            </a:prstGeom>
            <a:solidFill>
              <a:schemeClr val="accent4">
                <a:lumMod val="40000"/>
                <a:lumOff val="60000"/>
              </a:schemeClr>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Sacituzumab Tirumotecan + Pembrolizumab</a:t>
              </a:r>
            </a:p>
          </p:txBody>
        </p:sp>
        <p:sp>
          <p:nvSpPr>
            <p:cNvPr id="20" name="Rounded Rectangle 19">
              <a:extLst>
                <a:ext uri="{FF2B5EF4-FFF2-40B4-BE49-F238E27FC236}">
                  <a16:creationId xmlns:a16="http://schemas.microsoft.com/office/drawing/2014/main" id="{39EF0D68-98D4-FEF5-1BB0-52A1F1896376}"/>
                </a:ext>
              </a:extLst>
            </p:cNvPr>
            <p:cNvSpPr/>
            <p:nvPr/>
          </p:nvSpPr>
          <p:spPr bwMode="auto">
            <a:xfrm>
              <a:off x="5164746" y="2344743"/>
              <a:ext cx="1547850"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39" name="Rounded Rectangle 38">
              <a:extLst>
                <a:ext uri="{FF2B5EF4-FFF2-40B4-BE49-F238E27FC236}">
                  <a16:creationId xmlns:a16="http://schemas.microsoft.com/office/drawing/2014/main" id="{BAFF66E5-2F62-69A8-55A5-90F751F7D5C7}"/>
                </a:ext>
              </a:extLst>
            </p:cNvPr>
            <p:cNvSpPr/>
            <p:nvPr/>
          </p:nvSpPr>
          <p:spPr bwMode="auto">
            <a:xfrm>
              <a:off x="5175651" y="1962173"/>
              <a:ext cx="1547851"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Sacituzumab Tirumotecan</a:t>
              </a:r>
            </a:p>
          </p:txBody>
        </p:sp>
        <p:sp>
          <p:nvSpPr>
            <p:cNvPr id="21" name="Oval 20">
              <a:extLst>
                <a:ext uri="{FF2B5EF4-FFF2-40B4-BE49-F238E27FC236}">
                  <a16:creationId xmlns:a16="http://schemas.microsoft.com/office/drawing/2014/main" id="{1986E1F0-55B9-B23B-16FA-F435B688580C}"/>
                </a:ext>
              </a:extLst>
            </p:cNvPr>
            <p:cNvSpPr/>
            <p:nvPr/>
          </p:nvSpPr>
          <p:spPr>
            <a:xfrm>
              <a:off x="4646118" y="1871096"/>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endParaRPr kumimoji="0" lang="en-US" sz="13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sp>
        <p:nvSpPr>
          <p:cNvPr id="47" name="Title 1">
            <a:extLst>
              <a:ext uri="{FF2B5EF4-FFF2-40B4-BE49-F238E27FC236}">
                <a16:creationId xmlns:a16="http://schemas.microsoft.com/office/drawing/2014/main" id="{A8EBDD55-3A55-8EA6-E008-6972CC901CF4}"/>
              </a:ext>
            </a:extLst>
          </p:cNvPr>
          <p:cNvSpPr txBox="1">
            <a:spLocks/>
          </p:cNvSpPr>
          <p:nvPr/>
        </p:nvSpPr>
        <p:spPr>
          <a:xfrm>
            <a:off x="274605" y="206451"/>
            <a:ext cx="11558543" cy="855663"/>
          </a:xfrm>
          <a:prstGeom prst="rect">
            <a:avLst/>
          </a:prstGeom>
        </p:spPr>
        <p:txBody>
          <a:bodyPr vert="horz" lIns="0" tIns="45720" rIns="91440" bIns="45720" rtlCol="0" anchor="ctr">
            <a:noAutofit/>
          </a:bodyPr>
          <a:lstStyle>
            <a:lvl1pPr algn="l" defTabSz="914400" rtl="0" eaLnBrk="1" latinLnBrk="0" hangingPunct="1">
              <a:lnSpc>
                <a:spcPct val="90000"/>
              </a:lnSpc>
              <a:spcBef>
                <a:spcPct val="0"/>
              </a:spcBef>
              <a:buNone/>
              <a:defRPr sz="3200" b="1" kern="1200">
                <a:solidFill>
                  <a:schemeClr val="tx1">
                    <a:lumMod val="95000"/>
                    <a:lumOff val="5000"/>
                  </a:schemeClr>
                </a:solidFill>
                <a:latin typeface="+mj-lt"/>
                <a:ea typeface="+mj-ea"/>
                <a:cs typeface="+mj-cs"/>
              </a:defRPr>
            </a:lvl1pPr>
          </a:lstStyle>
          <a:p>
            <a:pPr marL="0" marR="0" lvl="0" indent="0" algn="ctr" defTabSz="914354" rtl="0" eaLnBrk="1" fontAlgn="auto" latinLnBrk="0" hangingPunct="1">
              <a:lnSpc>
                <a:spcPct val="90000"/>
              </a:lnSpc>
              <a:spcBef>
                <a:spcPct val="0"/>
              </a:spcBef>
              <a:spcAft>
                <a:spcPts val="0"/>
              </a:spcAft>
              <a:buClrTx/>
              <a:buSzTx/>
              <a:buFontTx/>
              <a:buNone/>
              <a:tabLst/>
              <a:defRPr/>
            </a:pPr>
            <a:r>
              <a:rPr kumimoji="0" lang="en-US" sz="4267" b="1" i="0" u="none" strike="noStrike" kern="1200" cap="none" spc="0" normalizeH="0" baseline="0" noProof="0" dirty="0">
                <a:ln>
                  <a:noFill/>
                </a:ln>
                <a:solidFill>
                  <a:srgbClr val="000000">
                    <a:lumMod val="95000"/>
                    <a:lumOff val="5000"/>
                  </a:srgbClr>
                </a:solidFill>
                <a:effectLst/>
                <a:uLnTx/>
                <a:uFillTx/>
                <a:latin typeface="Calibri" panose="020F0502020204030204" pitchFamily="34" charset="0"/>
                <a:ea typeface="+mj-ea"/>
                <a:cs typeface="Calibri" panose="020F0502020204030204" pitchFamily="34" charset="0"/>
              </a:rPr>
              <a:t>Ongoing 1</a:t>
            </a:r>
            <a:r>
              <a:rPr kumimoji="0" lang="en-US" sz="4267" b="1" i="0" u="none" strike="noStrike" kern="1200" cap="none" spc="0" normalizeH="0" baseline="30000" noProof="0" dirty="0">
                <a:ln>
                  <a:noFill/>
                </a:ln>
                <a:solidFill>
                  <a:srgbClr val="000000">
                    <a:lumMod val="95000"/>
                    <a:lumOff val="5000"/>
                  </a:srgbClr>
                </a:solidFill>
                <a:effectLst/>
                <a:uLnTx/>
                <a:uFillTx/>
                <a:latin typeface="Calibri" panose="020F0502020204030204" pitchFamily="34" charset="0"/>
                <a:ea typeface="+mj-ea"/>
                <a:cs typeface="Calibri" panose="020F0502020204030204" pitchFamily="34" charset="0"/>
              </a:rPr>
              <a:t>st</a:t>
            </a:r>
            <a:r>
              <a:rPr kumimoji="0" lang="en-US" sz="4267" b="1" i="0" u="none" strike="noStrike" kern="1200" cap="none" spc="0" normalizeH="0" baseline="0" noProof="0" dirty="0">
                <a:ln>
                  <a:noFill/>
                </a:ln>
                <a:solidFill>
                  <a:srgbClr val="000000">
                    <a:lumMod val="95000"/>
                    <a:lumOff val="5000"/>
                  </a:srgbClr>
                </a:solidFill>
                <a:effectLst/>
                <a:uLnTx/>
                <a:uFillTx/>
                <a:latin typeface="Calibri" panose="020F0502020204030204" pitchFamily="34" charset="0"/>
                <a:ea typeface="+mj-ea"/>
                <a:cs typeface="Calibri" panose="020F0502020204030204" pitchFamily="34" charset="0"/>
              </a:rPr>
              <a:t> line trials with TOPO1-ADCs in </a:t>
            </a:r>
            <a:r>
              <a:rPr kumimoji="0" lang="en-US" sz="4267" b="1" i="0" u="none" strike="noStrike" kern="1200" cap="none" spc="0" normalizeH="0" baseline="0" noProof="0" dirty="0" err="1">
                <a:ln>
                  <a:noFill/>
                </a:ln>
                <a:solidFill>
                  <a:srgbClr val="000000">
                    <a:lumMod val="95000"/>
                    <a:lumOff val="5000"/>
                  </a:srgbClr>
                </a:solidFill>
                <a:effectLst/>
                <a:uLnTx/>
                <a:uFillTx/>
                <a:latin typeface="Calibri" panose="020F0502020204030204" pitchFamily="34" charset="0"/>
                <a:ea typeface="+mj-ea"/>
                <a:cs typeface="Calibri" panose="020F0502020204030204" pitchFamily="34" charset="0"/>
              </a:rPr>
              <a:t>mTNBC</a:t>
            </a:r>
            <a:endParaRPr kumimoji="0" lang="en-US" sz="4267" b="1" i="0" u="none" strike="noStrike" kern="1200" cap="none" spc="0" normalizeH="0" baseline="0" noProof="0" dirty="0">
              <a:ln>
                <a:noFill/>
              </a:ln>
              <a:solidFill>
                <a:srgbClr val="000000">
                  <a:lumMod val="95000"/>
                  <a:lumOff val="5000"/>
                </a:srgbClr>
              </a:solidFill>
              <a:effectLst/>
              <a:uLnTx/>
              <a:uFillTx/>
              <a:latin typeface="Calibri" panose="020F0502020204030204" pitchFamily="34" charset="0"/>
              <a:ea typeface="+mj-ea"/>
              <a:cs typeface="Calibri" panose="020F0502020204030204" pitchFamily="34" charset="0"/>
            </a:endParaRPr>
          </a:p>
        </p:txBody>
      </p:sp>
      <p:grpSp>
        <p:nvGrpSpPr>
          <p:cNvPr id="70" name="Group 69">
            <a:extLst>
              <a:ext uri="{FF2B5EF4-FFF2-40B4-BE49-F238E27FC236}">
                <a16:creationId xmlns:a16="http://schemas.microsoft.com/office/drawing/2014/main" id="{ECE64F56-615A-603E-36F8-44BA9FC303B7}"/>
              </a:ext>
            </a:extLst>
          </p:cNvPr>
          <p:cNvGrpSpPr/>
          <p:nvPr/>
        </p:nvGrpSpPr>
        <p:grpSpPr>
          <a:xfrm>
            <a:off x="1311020" y="1919750"/>
            <a:ext cx="5875124" cy="1361397"/>
            <a:chOff x="178592" y="1439812"/>
            <a:chExt cx="4406343" cy="1021048"/>
          </a:xfrm>
        </p:grpSpPr>
        <p:grpSp>
          <p:nvGrpSpPr>
            <p:cNvPr id="3" name="Group 2">
              <a:extLst>
                <a:ext uri="{FF2B5EF4-FFF2-40B4-BE49-F238E27FC236}">
                  <a16:creationId xmlns:a16="http://schemas.microsoft.com/office/drawing/2014/main" id="{54E52CC0-4380-CBAA-32A2-54CEC3177C4F}"/>
                </a:ext>
              </a:extLst>
            </p:cNvPr>
            <p:cNvGrpSpPr/>
            <p:nvPr/>
          </p:nvGrpSpPr>
          <p:grpSpPr>
            <a:xfrm>
              <a:off x="178592" y="1439812"/>
              <a:ext cx="2268203" cy="1009112"/>
              <a:chOff x="4817305" y="1723759"/>
              <a:chExt cx="2268203" cy="1009112"/>
            </a:xfrm>
          </p:grpSpPr>
          <p:sp>
            <p:nvSpPr>
              <p:cNvPr id="4" name="Rounded Rectangle 3">
                <a:extLst>
                  <a:ext uri="{FF2B5EF4-FFF2-40B4-BE49-F238E27FC236}">
                    <a16:creationId xmlns:a16="http://schemas.microsoft.com/office/drawing/2014/main" id="{43F57335-FA70-18FE-BE7A-AB5F289DF925}"/>
                  </a:ext>
                </a:extLst>
              </p:cNvPr>
              <p:cNvSpPr/>
              <p:nvPr/>
            </p:nvSpPr>
            <p:spPr bwMode="auto">
              <a:xfrm>
                <a:off x="5113616" y="172375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ASCENT-03</a:t>
                </a:r>
              </a:p>
            </p:txBody>
          </p:sp>
          <p:sp>
            <p:nvSpPr>
              <p:cNvPr id="5" name="Rounded Rectangle 4">
                <a:extLst>
                  <a:ext uri="{FF2B5EF4-FFF2-40B4-BE49-F238E27FC236}">
                    <a16:creationId xmlns:a16="http://schemas.microsoft.com/office/drawing/2014/main" id="{E476A7D7-DB3B-09E5-B7B1-80BD8EEF9372}"/>
                  </a:ext>
                </a:extLst>
              </p:cNvPr>
              <p:cNvSpPr/>
              <p:nvPr/>
            </p:nvSpPr>
            <p:spPr bwMode="auto">
              <a:xfrm>
                <a:off x="5277894" y="1999187"/>
                <a:ext cx="1543958"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Sacituzumab Govitecan</a:t>
                </a:r>
              </a:p>
            </p:txBody>
          </p:sp>
          <p:sp>
            <p:nvSpPr>
              <p:cNvPr id="6" name="Rounded Rectangle 5">
                <a:extLst>
                  <a:ext uri="{FF2B5EF4-FFF2-40B4-BE49-F238E27FC236}">
                    <a16:creationId xmlns:a16="http://schemas.microsoft.com/office/drawing/2014/main" id="{57901802-6F80-5F4B-5ED7-416C62FBD1C1}"/>
                  </a:ext>
                </a:extLst>
              </p:cNvPr>
              <p:cNvSpPr/>
              <p:nvPr/>
            </p:nvSpPr>
            <p:spPr bwMode="auto">
              <a:xfrm>
                <a:off x="5277893" y="2372871"/>
                <a:ext cx="1543957"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0" name="Oval 9">
                <a:extLst>
                  <a:ext uri="{FF2B5EF4-FFF2-40B4-BE49-F238E27FC236}">
                    <a16:creationId xmlns:a16="http://schemas.microsoft.com/office/drawing/2014/main" id="{26B6DFC0-6FFF-7D12-CD2E-F29CD05A4CB9}"/>
                  </a:ext>
                </a:extLst>
              </p:cNvPr>
              <p:cNvSpPr/>
              <p:nvPr/>
            </p:nvSpPr>
            <p:spPr>
              <a:xfrm>
                <a:off x="4817305" y="2102506"/>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1467"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grpSp>
        <p:grpSp>
          <p:nvGrpSpPr>
            <p:cNvPr id="65" name="Group 64">
              <a:extLst>
                <a:ext uri="{FF2B5EF4-FFF2-40B4-BE49-F238E27FC236}">
                  <a16:creationId xmlns:a16="http://schemas.microsoft.com/office/drawing/2014/main" id="{E507E785-5CD7-EA7B-851A-2EF852B277A5}"/>
                </a:ext>
              </a:extLst>
            </p:cNvPr>
            <p:cNvGrpSpPr/>
            <p:nvPr/>
          </p:nvGrpSpPr>
          <p:grpSpPr>
            <a:xfrm>
              <a:off x="2527622" y="1443913"/>
              <a:ext cx="2057313" cy="1016947"/>
              <a:chOff x="7166335" y="527204"/>
              <a:chExt cx="2057313" cy="1016947"/>
            </a:xfrm>
          </p:grpSpPr>
          <p:sp>
            <p:nvSpPr>
              <p:cNvPr id="66" name="Rounded Rectangle 65">
                <a:extLst>
                  <a:ext uri="{FF2B5EF4-FFF2-40B4-BE49-F238E27FC236}">
                    <a16:creationId xmlns:a16="http://schemas.microsoft.com/office/drawing/2014/main" id="{109FF205-4655-DC61-BC7A-2AE25E65B712}"/>
                  </a:ext>
                </a:extLst>
              </p:cNvPr>
              <p:cNvSpPr/>
              <p:nvPr/>
            </p:nvSpPr>
            <p:spPr bwMode="auto">
              <a:xfrm>
                <a:off x="7935702" y="527204"/>
                <a:ext cx="1287946"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TROPION-Breast-02</a:t>
                </a:r>
              </a:p>
            </p:txBody>
          </p:sp>
          <p:sp>
            <p:nvSpPr>
              <p:cNvPr id="67" name="Rounded Rectangle 66">
                <a:extLst>
                  <a:ext uri="{FF2B5EF4-FFF2-40B4-BE49-F238E27FC236}">
                    <a16:creationId xmlns:a16="http://schemas.microsoft.com/office/drawing/2014/main" id="{C00BA801-1011-795E-083E-6A2402AD69CE}"/>
                  </a:ext>
                </a:extLst>
              </p:cNvPr>
              <p:cNvSpPr/>
              <p:nvPr/>
            </p:nvSpPr>
            <p:spPr bwMode="auto">
              <a:xfrm>
                <a:off x="7618758" y="810467"/>
                <a:ext cx="1543958"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Datopotamab Deruxtecan</a:t>
                </a:r>
              </a:p>
            </p:txBody>
          </p:sp>
          <p:sp>
            <p:nvSpPr>
              <p:cNvPr id="68" name="Rounded Rectangle 67">
                <a:extLst>
                  <a:ext uri="{FF2B5EF4-FFF2-40B4-BE49-F238E27FC236}">
                    <a16:creationId xmlns:a16="http://schemas.microsoft.com/office/drawing/2014/main" id="{85AAFF87-DD18-03ED-0C4D-CCC36FF337FF}"/>
                  </a:ext>
                </a:extLst>
              </p:cNvPr>
              <p:cNvSpPr/>
              <p:nvPr/>
            </p:nvSpPr>
            <p:spPr bwMode="auto">
              <a:xfrm>
                <a:off x="7618757" y="1184151"/>
                <a:ext cx="1543957"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9" name="Oval 68">
                <a:extLst>
                  <a:ext uri="{FF2B5EF4-FFF2-40B4-BE49-F238E27FC236}">
                    <a16:creationId xmlns:a16="http://schemas.microsoft.com/office/drawing/2014/main" id="{A946FD89-3957-CFE4-C232-FF7B82FC8070}"/>
                  </a:ext>
                </a:extLst>
              </p:cNvPr>
              <p:cNvSpPr/>
              <p:nvPr/>
            </p:nvSpPr>
            <p:spPr>
              <a:xfrm>
                <a:off x="7166335" y="889294"/>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1467"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grpSp>
      </p:grpSp>
      <p:grpSp>
        <p:nvGrpSpPr>
          <p:cNvPr id="71" name="Group 70">
            <a:extLst>
              <a:ext uri="{FF2B5EF4-FFF2-40B4-BE49-F238E27FC236}">
                <a16:creationId xmlns:a16="http://schemas.microsoft.com/office/drawing/2014/main" id="{BD77224F-F1A6-DD8D-97D0-2D75AB8EA612}"/>
              </a:ext>
            </a:extLst>
          </p:cNvPr>
          <p:cNvGrpSpPr/>
          <p:nvPr/>
        </p:nvGrpSpPr>
        <p:grpSpPr>
          <a:xfrm>
            <a:off x="7819699" y="1919750"/>
            <a:ext cx="3046044" cy="2946357"/>
            <a:chOff x="2338879" y="1439812"/>
            <a:chExt cx="2284533" cy="2209768"/>
          </a:xfrm>
        </p:grpSpPr>
        <p:grpSp>
          <p:nvGrpSpPr>
            <p:cNvPr id="2" name="Group 1">
              <a:extLst>
                <a:ext uri="{FF2B5EF4-FFF2-40B4-BE49-F238E27FC236}">
                  <a16:creationId xmlns:a16="http://schemas.microsoft.com/office/drawing/2014/main" id="{59AA4444-BE03-0BF8-3C36-25AB6BD2CB23}"/>
                </a:ext>
              </a:extLst>
            </p:cNvPr>
            <p:cNvGrpSpPr/>
            <p:nvPr/>
          </p:nvGrpSpPr>
          <p:grpSpPr>
            <a:xfrm>
              <a:off x="2387863" y="1439812"/>
              <a:ext cx="2235549" cy="1009112"/>
              <a:chOff x="4849959" y="1723759"/>
              <a:chExt cx="2235549" cy="1009112"/>
            </a:xfrm>
          </p:grpSpPr>
          <p:sp>
            <p:nvSpPr>
              <p:cNvPr id="7" name="Rounded Rectangle 6">
                <a:extLst>
                  <a:ext uri="{FF2B5EF4-FFF2-40B4-BE49-F238E27FC236}">
                    <a16:creationId xmlns:a16="http://schemas.microsoft.com/office/drawing/2014/main" id="{FA42F2E1-5373-569D-D9A1-1C4A751F75E3}"/>
                  </a:ext>
                </a:extLst>
              </p:cNvPr>
              <p:cNvSpPr/>
              <p:nvPr/>
            </p:nvSpPr>
            <p:spPr bwMode="auto">
              <a:xfrm>
                <a:off x="5113616" y="172375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ASCENT-04</a:t>
                </a:r>
              </a:p>
            </p:txBody>
          </p:sp>
          <p:sp>
            <p:nvSpPr>
              <p:cNvPr id="8" name="Rounded Rectangle 7">
                <a:extLst>
                  <a:ext uri="{FF2B5EF4-FFF2-40B4-BE49-F238E27FC236}">
                    <a16:creationId xmlns:a16="http://schemas.microsoft.com/office/drawing/2014/main" id="{129FC3F7-1479-CF94-30C8-B7F0134A34B7}"/>
                  </a:ext>
                </a:extLst>
              </p:cNvPr>
              <p:cNvSpPr/>
              <p:nvPr/>
            </p:nvSpPr>
            <p:spPr bwMode="auto">
              <a:xfrm>
                <a:off x="5277893" y="1999187"/>
                <a:ext cx="1543959"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Sacituzumab Govitecan + Pembrolizumab</a:t>
                </a:r>
              </a:p>
            </p:txBody>
          </p:sp>
          <p:sp>
            <p:nvSpPr>
              <p:cNvPr id="9" name="Rounded Rectangle 8">
                <a:extLst>
                  <a:ext uri="{FF2B5EF4-FFF2-40B4-BE49-F238E27FC236}">
                    <a16:creationId xmlns:a16="http://schemas.microsoft.com/office/drawing/2014/main" id="{72515282-16B8-0E2D-7099-39E3BFBB88ED}"/>
                  </a:ext>
                </a:extLst>
              </p:cNvPr>
              <p:cNvSpPr/>
              <p:nvPr/>
            </p:nvSpPr>
            <p:spPr bwMode="auto">
              <a:xfrm>
                <a:off x="5277893" y="2372871"/>
                <a:ext cx="1543958"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 + Pembrolizumab </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1" name="Oval 10">
                <a:extLst>
                  <a:ext uri="{FF2B5EF4-FFF2-40B4-BE49-F238E27FC236}">
                    <a16:creationId xmlns:a16="http://schemas.microsoft.com/office/drawing/2014/main" id="{5DE92B2B-DE00-2044-4138-8F43724EF35E}"/>
                  </a:ext>
                </a:extLst>
              </p:cNvPr>
              <p:cNvSpPr/>
              <p:nvPr/>
            </p:nvSpPr>
            <p:spPr>
              <a:xfrm>
                <a:off x="4849959" y="2078014"/>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endParaRPr kumimoji="0" lang="en-US" sz="13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12" name="Group 11">
              <a:extLst>
                <a:ext uri="{FF2B5EF4-FFF2-40B4-BE49-F238E27FC236}">
                  <a16:creationId xmlns:a16="http://schemas.microsoft.com/office/drawing/2014/main" id="{5C804092-DA5B-FE5C-066C-DF1E0D77B6AA}"/>
                </a:ext>
              </a:extLst>
            </p:cNvPr>
            <p:cNvGrpSpPr/>
            <p:nvPr/>
          </p:nvGrpSpPr>
          <p:grpSpPr>
            <a:xfrm>
              <a:off x="2338879" y="2640468"/>
              <a:ext cx="2284533" cy="1009112"/>
              <a:chOff x="4800975" y="1723759"/>
              <a:chExt cx="2284533" cy="1009112"/>
            </a:xfrm>
          </p:grpSpPr>
          <p:sp>
            <p:nvSpPr>
              <p:cNvPr id="13" name="Rounded Rectangle 12">
                <a:extLst>
                  <a:ext uri="{FF2B5EF4-FFF2-40B4-BE49-F238E27FC236}">
                    <a16:creationId xmlns:a16="http://schemas.microsoft.com/office/drawing/2014/main" id="{FB5FC887-64AF-4899-2642-0F309112E528}"/>
                  </a:ext>
                </a:extLst>
              </p:cNvPr>
              <p:cNvSpPr/>
              <p:nvPr/>
            </p:nvSpPr>
            <p:spPr bwMode="auto">
              <a:xfrm>
                <a:off x="5113616" y="172375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TROPION-Breast-05</a:t>
                </a:r>
              </a:p>
            </p:txBody>
          </p:sp>
          <p:sp>
            <p:nvSpPr>
              <p:cNvPr id="14" name="Rounded Rectangle 13">
                <a:extLst>
                  <a:ext uri="{FF2B5EF4-FFF2-40B4-BE49-F238E27FC236}">
                    <a16:creationId xmlns:a16="http://schemas.microsoft.com/office/drawing/2014/main" id="{456F73AB-F86E-CFB4-BCCE-C3FA17FFC602}"/>
                  </a:ext>
                </a:extLst>
              </p:cNvPr>
              <p:cNvSpPr/>
              <p:nvPr/>
            </p:nvSpPr>
            <p:spPr bwMode="auto">
              <a:xfrm>
                <a:off x="5277894" y="1999187"/>
                <a:ext cx="1543958" cy="360000"/>
              </a:xfrm>
              <a:prstGeom prst="roundRect">
                <a:avLst/>
              </a:prstGeom>
              <a:solidFill>
                <a:srgbClr val="FF9900"/>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FFFFFF"/>
                    </a:solidFill>
                    <a:effectLst/>
                    <a:uLnTx/>
                    <a:uFillTx/>
                    <a:latin typeface="Calibri" panose="020F0502020204030204" pitchFamily="34" charset="0"/>
                    <a:ea typeface="MS PGothic" panose="020B0600070205080204" pitchFamily="34" charset="-128"/>
                    <a:cs typeface="Calibri" panose="020F0502020204030204" pitchFamily="34" charset="0"/>
                  </a:rPr>
                  <a:t>Datopotamab Deruxtecan + Durvalumab</a:t>
                </a:r>
              </a:p>
            </p:txBody>
          </p:sp>
          <p:sp>
            <p:nvSpPr>
              <p:cNvPr id="15" name="Rounded Rectangle 14">
                <a:extLst>
                  <a:ext uri="{FF2B5EF4-FFF2-40B4-BE49-F238E27FC236}">
                    <a16:creationId xmlns:a16="http://schemas.microsoft.com/office/drawing/2014/main" id="{99F42836-A780-1B20-3C11-099B8988C849}"/>
                  </a:ext>
                </a:extLst>
              </p:cNvPr>
              <p:cNvSpPr/>
              <p:nvPr/>
            </p:nvSpPr>
            <p:spPr bwMode="auto">
              <a:xfrm>
                <a:off x="5277893" y="2372871"/>
                <a:ext cx="1543957"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 + Pembrolizumab</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 name="Oval 15">
                <a:extLst>
                  <a:ext uri="{FF2B5EF4-FFF2-40B4-BE49-F238E27FC236}">
                    <a16:creationId xmlns:a16="http://schemas.microsoft.com/office/drawing/2014/main" id="{BD751DC4-BA36-6C4E-E270-9D434B1B0A76}"/>
                  </a:ext>
                </a:extLst>
              </p:cNvPr>
              <p:cNvSpPr/>
              <p:nvPr/>
            </p:nvSpPr>
            <p:spPr>
              <a:xfrm>
                <a:off x="4800975" y="2086178"/>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1467"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grpSp>
      </p:grpSp>
      <p:sp>
        <p:nvSpPr>
          <p:cNvPr id="41" name="Oval 40">
            <a:extLst>
              <a:ext uri="{FF2B5EF4-FFF2-40B4-BE49-F238E27FC236}">
                <a16:creationId xmlns:a16="http://schemas.microsoft.com/office/drawing/2014/main" id="{91772595-B146-DC7A-3901-D9DE3BE8D0AE}"/>
              </a:ext>
            </a:extLst>
          </p:cNvPr>
          <p:cNvSpPr/>
          <p:nvPr/>
        </p:nvSpPr>
        <p:spPr>
          <a:xfrm>
            <a:off x="7966007" y="1751581"/>
            <a:ext cx="931893" cy="579399"/>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Trial positive </a:t>
            </a:r>
          </a:p>
        </p:txBody>
      </p:sp>
      <p:sp>
        <p:nvSpPr>
          <p:cNvPr id="42" name="Oval 41">
            <a:extLst>
              <a:ext uri="{FF2B5EF4-FFF2-40B4-BE49-F238E27FC236}">
                <a16:creationId xmlns:a16="http://schemas.microsoft.com/office/drawing/2014/main" id="{28BA2904-EA2B-A706-525D-3B82489311D3}"/>
              </a:ext>
            </a:extLst>
          </p:cNvPr>
          <p:cNvSpPr/>
          <p:nvPr/>
        </p:nvSpPr>
        <p:spPr>
          <a:xfrm>
            <a:off x="1346790" y="1779862"/>
            <a:ext cx="931893" cy="579399"/>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Trial positive </a:t>
            </a:r>
          </a:p>
        </p:txBody>
      </p:sp>
      <p:grpSp>
        <p:nvGrpSpPr>
          <p:cNvPr id="43" name="Group 42">
            <a:extLst>
              <a:ext uri="{FF2B5EF4-FFF2-40B4-BE49-F238E27FC236}">
                <a16:creationId xmlns:a16="http://schemas.microsoft.com/office/drawing/2014/main" id="{C7D2619F-7D75-0D8C-8015-818546E9FEB6}"/>
              </a:ext>
            </a:extLst>
          </p:cNvPr>
          <p:cNvGrpSpPr/>
          <p:nvPr/>
        </p:nvGrpSpPr>
        <p:grpSpPr>
          <a:xfrm>
            <a:off x="1231467" y="5071573"/>
            <a:ext cx="3046044" cy="1345483"/>
            <a:chOff x="4800975" y="1723759"/>
            <a:chExt cx="2284533" cy="1009112"/>
          </a:xfrm>
        </p:grpSpPr>
        <p:sp>
          <p:nvSpPr>
            <p:cNvPr id="44" name="Rounded Rectangle 43">
              <a:extLst>
                <a:ext uri="{FF2B5EF4-FFF2-40B4-BE49-F238E27FC236}">
                  <a16:creationId xmlns:a16="http://schemas.microsoft.com/office/drawing/2014/main" id="{1B642CCC-809C-9273-9E15-F80216F631ED}"/>
                </a:ext>
              </a:extLst>
            </p:cNvPr>
            <p:cNvSpPr/>
            <p:nvPr/>
          </p:nvSpPr>
          <p:spPr bwMode="auto">
            <a:xfrm>
              <a:off x="5113616" y="1723759"/>
              <a:ext cx="1971892" cy="326575"/>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IZABRIGHT-Breast01</a:t>
              </a:r>
            </a:p>
          </p:txBody>
        </p:sp>
        <p:sp>
          <p:nvSpPr>
            <p:cNvPr id="45" name="Rounded Rectangle 44">
              <a:extLst>
                <a:ext uri="{FF2B5EF4-FFF2-40B4-BE49-F238E27FC236}">
                  <a16:creationId xmlns:a16="http://schemas.microsoft.com/office/drawing/2014/main" id="{ACD0E916-05A7-ADE6-A432-09EDDD4E89B1}"/>
                </a:ext>
              </a:extLst>
            </p:cNvPr>
            <p:cNvSpPr/>
            <p:nvPr/>
          </p:nvSpPr>
          <p:spPr bwMode="auto">
            <a:xfrm>
              <a:off x="5277893" y="1999187"/>
              <a:ext cx="1519461" cy="360000"/>
            </a:xfrm>
            <a:prstGeom prst="roundRect">
              <a:avLst/>
            </a:prstGeom>
            <a:solidFill>
              <a:srgbClr val="ED6B53"/>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err="1">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IzaBren</a:t>
              </a:r>
              <a:endParaRPr kumimoji="0" lang="en-US" sz="13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2" name="Rounded Rectangle 51">
              <a:extLst>
                <a:ext uri="{FF2B5EF4-FFF2-40B4-BE49-F238E27FC236}">
                  <a16:creationId xmlns:a16="http://schemas.microsoft.com/office/drawing/2014/main" id="{96960CA4-8233-5AB0-FDD5-B56AD323DCB8}"/>
                </a:ext>
              </a:extLst>
            </p:cNvPr>
            <p:cNvSpPr/>
            <p:nvPr/>
          </p:nvSpPr>
          <p:spPr bwMode="auto">
            <a:xfrm>
              <a:off x="5277893" y="2372871"/>
              <a:ext cx="1519460" cy="360000"/>
            </a:xfrm>
            <a:prstGeom prst="roundRect">
              <a:avLst/>
            </a:prstGeom>
            <a:solidFill>
              <a:schemeClr val="bg1"/>
            </a:solidFill>
            <a:ln w="12700" cap="flat" cmpd="sng" algn="ctr">
              <a:solidFill>
                <a:schemeClr val="tx1"/>
              </a:solidFill>
              <a:prstDash val="solid"/>
              <a:round/>
              <a:headEnd type="none" w="med" len="med"/>
              <a:tailEnd type="none" w="lg" len="med"/>
            </a:ln>
            <a:effectLst/>
          </p:spPr>
          <p:txBody>
            <a:bodyPr vert="horz" wrap="square" lIns="0" tIns="45720" rIns="0" bIns="45720" numCol="1" rtlCol="0" anchor="ctr" anchorCtr="0" compatLnSpc="1">
              <a:prstTxWarp prst="textNoShape">
                <a:avLst/>
              </a:prstTxWarp>
            </a:bodyPr>
            <a:lstStyle/>
            <a:p>
              <a:pPr marL="0" marR="0" lvl="0" indent="0" algn="ctr" defTabSz="609585" rtl="0" eaLnBrk="0" fontAlgn="base" latinLnBrk="0" hangingPunct="0">
                <a:lnSpc>
                  <a:spcPct val="8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SOC Chemotherapy</a:t>
              </a:r>
              <a:endParaRPr kumimoji="0" lang="en-US" sz="21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3" name="Oval 52">
              <a:extLst>
                <a:ext uri="{FF2B5EF4-FFF2-40B4-BE49-F238E27FC236}">
                  <a16:creationId xmlns:a16="http://schemas.microsoft.com/office/drawing/2014/main" id="{C96DBF09-DF14-1DCA-7887-55C040A4E5FC}"/>
                </a:ext>
              </a:extLst>
            </p:cNvPr>
            <p:cNvSpPr/>
            <p:nvPr/>
          </p:nvSpPr>
          <p:spPr>
            <a:xfrm>
              <a:off x="4800975" y="2086178"/>
              <a:ext cx="576000" cy="543680"/>
            </a:xfrm>
            <a:prstGeom prst="ellipse">
              <a:avLst/>
            </a:prstGeom>
            <a:solidFill>
              <a:srgbClr val="37424A"/>
            </a:solidFill>
            <a:ln w="635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US" sz="2133"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R</a:t>
              </a:r>
              <a:r>
                <a:rPr kumimoji="0" lang="en-US" sz="1467" b="1" i="0" u="none" strike="noStrike" kern="600" cap="none" spc="4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 </a:t>
              </a:r>
            </a:p>
          </p:txBody>
        </p:sp>
      </p:grpSp>
      <p:sp>
        <p:nvSpPr>
          <p:cNvPr id="54" name="Oval 53">
            <a:extLst>
              <a:ext uri="{FF2B5EF4-FFF2-40B4-BE49-F238E27FC236}">
                <a16:creationId xmlns:a16="http://schemas.microsoft.com/office/drawing/2014/main" id="{6C932E93-39E9-52E9-AE64-953C1D6BE86F}"/>
              </a:ext>
            </a:extLst>
          </p:cNvPr>
          <p:cNvSpPr/>
          <p:nvPr/>
        </p:nvSpPr>
        <p:spPr>
          <a:xfrm>
            <a:off x="4536990" y="1798513"/>
            <a:ext cx="931893" cy="579399"/>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0" marR="0" lvl="0" indent="0" algn="ctr" defTabSz="609585"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Trial positive </a:t>
            </a:r>
          </a:p>
        </p:txBody>
      </p:sp>
      <p:sp>
        <p:nvSpPr>
          <p:cNvPr id="55" name="Rounded Rectangle 54">
            <a:extLst>
              <a:ext uri="{FF2B5EF4-FFF2-40B4-BE49-F238E27FC236}">
                <a16:creationId xmlns:a16="http://schemas.microsoft.com/office/drawing/2014/main" id="{41C24556-1237-71F8-B531-B78EC4C54DFB}"/>
              </a:ext>
            </a:extLst>
          </p:cNvPr>
          <p:cNvSpPr/>
          <p:nvPr/>
        </p:nvSpPr>
        <p:spPr bwMode="auto">
          <a:xfrm>
            <a:off x="2927564" y="1342421"/>
            <a:ext cx="2629189" cy="435433"/>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PD-L1 negative</a:t>
            </a:r>
          </a:p>
        </p:txBody>
      </p:sp>
      <p:sp>
        <p:nvSpPr>
          <p:cNvPr id="56" name="Rounded Rectangle 55">
            <a:extLst>
              <a:ext uri="{FF2B5EF4-FFF2-40B4-BE49-F238E27FC236}">
                <a16:creationId xmlns:a16="http://schemas.microsoft.com/office/drawing/2014/main" id="{239B82C1-BEA2-B180-8DBE-6A5D51734482}"/>
              </a:ext>
            </a:extLst>
          </p:cNvPr>
          <p:cNvSpPr/>
          <p:nvPr/>
        </p:nvSpPr>
        <p:spPr bwMode="auto">
          <a:xfrm>
            <a:off x="8089451" y="1342736"/>
            <a:ext cx="2629189" cy="435433"/>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80000"/>
              </a:lnSpc>
              <a:spcBef>
                <a:spcPct val="0"/>
              </a:spcBef>
              <a:spcAft>
                <a:spcPts val="60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PD-L1 positive</a:t>
            </a:r>
          </a:p>
        </p:txBody>
      </p:sp>
    </p:spTree>
    <p:extLst>
      <p:ext uri="{BB962C8B-B14F-4D97-AF65-F5344CB8AC3E}">
        <p14:creationId xmlns:p14="http://schemas.microsoft.com/office/powerpoint/2010/main" val="126332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5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Research To Practice CME Planning Committee Members, </a:t>
            </a:r>
            <a:br>
              <a:rPr lang="en-US" dirty="0"/>
            </a:br>
            <a:r>
              <a:rPr lang="en-US" dirty="0"/>
              <a:t>Staff and Reviewers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912286" y="1772816"/>
            <a:ext cx="10512305" cy="4442250"/>
          </a:xfrm>
        </p:spPr>
        <p:txBody>
          <a:bodyPr/>
          <a:lstStyle/>
          <a:p>
            <a:pPr marL="98425" indent="0">
              <a:buNone/>
            </a:pPr>
            <a:r>
              <a:rPr lang="en-US" sz="2500" b="0" dirty="0">
                <a:solidFill>
                  <a:schemeClr val="tx1"/>
                </a:solidFill>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2095439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1705D-7126-D6D9-BE23-021E2E29B2BE}"/>
            </a:ext>
          </a:extLst>
        </p:cNvPr>
        <p:cNvGrpSpPr/>
        <p:nvPr/>
      </p:nvGrpSpPr>
      <p:grpSpPr>
        <a:xfrm>
          <a:off x="0" y="0"/>
          <a:ext cx="0" cy="0"/>
          <a:chOff x="0" y="0"/>
          <a:chExt cx="0" cy="0"/>
        </a:xfrm>
      </p:grpSpPr>
      <p:sp>
        <p:nvSpPr>
          <p:cNvPr id="25" name="Footer Placeholder 4">
            <a:extLst>
              <a:ext uri="{FF2B5EF4-FFF2-40B4-BE49-F238E27FC236}">
                <a16:creationId xmlns:a16="http://schemas.microsoft.com/office/drawing/2014/main" id="{59EFF66E-C8B2-D0C0-EDE2-A6DF342B8977}"/>
              </a:ext>
            </a:extLst>
          </p:cNvPr>
          <p:cNvSpPr txBox="1">
            <a:spLocks/>
          </p:cNvSpPr>
          <p:nvPr/>
        </p:nvSpPr>
        <p:spPr>
          <a:xfrm>
            <a:off x="7926751" y="6442328"/>
            <a:ext cx="3974927" cy="309027"/>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Dent R, et al. ESMO 2025, Cescon, ASCO 2026</a:t>
            </a:r>
          </a:p>
        </p:txBody>
      </p:sp>
      <p:sp>
        <p:nvSpPr>
          <p:cNvPr id="32" name="Title 2">
            <a:extLst>
              <a:ext uri="{FF2B5EF4-FFF2-40B4-BE49-F238E27FC236}">
                <a16:creationId xmlns:a16="http://schemas.microsoft.com/office/drawing/2014/main" id="{F403D2BE-2B92-8912-62BB-8F88576B2469}"/>
              </a:ext>
            </a:extLst>
          </p:cNvPr>
          <p:cNvSpPr>
            <a:spLocks noGrp="1"/>
          </p:cNvSpPr>
          <p:nvPr>
            <p:ph type="title"/>
          </p:nvPr>
        </p:nvSpPr>
        <p:spPr>
          <a:xfrm>
            <a:off x="252128" y="94454"/>
            <a:ext cx="11694849" cy="758932"/>
          </a:xfrm>
        </p:spPr>
        <p:txBody>
          <a:bodyPr/>
          <a:lstStyle/>
          <a:p>
            <a:pPr algn="ctr"/>
            <a:r>
              <a:rPr lang="en-US" sz="4267" dirty="0">
                <a:latin typeface="Calibri" panose="020F0502020204030204" pitchFamily="34" charset="0"/>
                <a:cs typeface="Calibri" panose="020F0502020204030204" pitchFamily="34" charset="0"/>
              </a:rPr>
              <a:t>Datopotamab-Deruxtecan (Dato-DXd) in 1L TNBC</a:t>
            </a:r>
            <a:endParaRPr lang="en-US" sz="4267" baseline="3000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8EC089FD-C8AF-2E9F-EF74-A48D9496E34F}"/>
              </a:ext>
            </a:extLst>
          </p:cNvPr>
          <p:cNvGrpSpPr/>
          <p:nvPr/>
        </p:nvGrpSpPr>
        <p:grpSpPr>
          <a:xfrm>
            <a:off x="625415" y="3133199"/>
            <a:ext cx="6335375" cy="3367568"/>
            <a:chOff x="469061" y="2349899"/>
            <a:chExt cx="4751531" cy="2525676"/>
          </a:xfrm>
        </p:grpSpPr>
        <p:sp>
          <p:nvSpPr>
            <p:cNvPr id="2" name="Rectangle 1">
              <a:extLst>
                <a:ext uri="{FF2B5EF4-FFF2-40B4-BE49-F238E27FC236}">
                  <a16:creationId xmlns:a16="http://schemas.microsoft.com/office/drawing/2014/main" id="{6B7BE0C9-A61B-59BD-C640-DEADF07354DF}"/>
                </a:ext>
              </a:extLst>
            </p:cNvPr>
            <p:cNvSpPr/>
            <p:nvPr/>
          </p:nvSpPr>
          <p:spPr>
            <a:xfrm>
              <a:off x="1008909" y="4183952"/>
              <a:ext cx="2681042" cy="230833"/>
            </a:xfrm>
            <a:prstGeom prst="rect">
              <a:avLst/>
            </a:prstGeom>
          </p:spPr>
          <p:txBody>
            <a:bodyPr wrap="square">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Median follow-up 27.5 months </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15" name="Picture 14">
              <a:extLst>
                <a:ext uri="{FF2B5EF4-FFF2-40B4-BE49-F238E27FC236}">
                  <a16:creationId xmlns:a16="http://schemas.microsoft.com/office/drawing/2014/main" id="{95199889-3920-B3B3-A612-6E34F6083340}"/>
                </a:ext>
              </a:extLst>
            </p:cNvPr>
            <p:cNvPicPr>
              <a:picLocks noChangeAspect="1"/>
            </p:cNvPicPr>
            <p:nvPr/>
          </p:nvPicPr>
          <p:blipFill>
            <a:blip r:embed="rId3"/>
            <a:srcRect b="14350"/>
            <a:stretch>
              <a:fillRect/>
            </a:stretch>
          </p:blipFill>
          <p:spPr>
            <a:xfrm>
              <a:off x="469061" y="2349899"/>
              <a:ext cx="4350578" cy="2525676"/>
            </a:xfrm>
            <a:prstGeom prst="rect">
              <a:avLst/>
            </a:prstGeom>
          </p:spPr>
        </p:pic>
        <p:pic>
          <p:nvPicPr>
            <p:cNvPr id="16" name="Picture 15">
              <a:extLst>
                <a:ext uri="{FF2B5EF4-FFF2-40B4-BE49-F238E27FC236}">
                  <a16:creationId xmlns:a16="http://schemas.microsoft.com/office/drawing/2014/main" id="{D8C9487C-AD3F-6BBC-CB27-16527F087E2B}"/>
                </a:ext>
              </a:extLst>
            </p:cNvPr>
            <p:cNvPicPr>
              <a:picLocks noChangeAspect="1"/>
            </p:cNvPicPr>
            <p:nvPr/>
          </p:nvPicPr>
          <p:blipFill>
            <a:blip r:embed="rId4"/>
            <a:stretch>
              <a:fillRect/>
            </a:stretch>
          </p:blipFill>
          <p:spPr>
            <a:xfrm>
              <a:off x="3266583" y="2426120"/>
              <a:ext cx="1751984" cy="689911"/>
            </a:xfrm>
            <a:prstGeom prst="rect">
              <a:avLst/>
            </a:prstGeom>
          </p:spPr>
        </p:pic>
        <p:sp>
          <p:nvSpPr>
            <p:cNvPr id="31" name="TextBox 30">
              <a:extLst>
                <a:ext uri="{FF2B5EF4-FFF2-40B4-BE49-F238E27FC236}">
                  <a16:creationId xmlns:a16="http://schemas.microsoft.com/office/drawing/2014/main" id="{E954219A-CF73-61E6-79B8-9F232D0FE7BF}"/>
                </a:ext>
              </a:extLst>
            </p:cNvPr>
            <p:cNvSpPr txBox="1"/>
            <p:nvPr/>
          </p:nvSpPr>
          <p:spPr>
            <a:xfrm>
              <a:off x="3181126" y="3081492"/>
              <a:ext cx="2039466" cy="332399"/>
            </a:xfrm>
            <a:prstGeom prst="rect">
              <a:avLst/>
            </a:prstGeom>
            <a:solidFill>
              <a:schemeClr val="bg1"/>
            </a:solidFill>
          </p:spPr>
          <p:txBody>
            <a:bodyPr wrap="square" rtlCol="0">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305D"/>
                  </a:solidFill>
                  <a:effectLst/>
                  <a:uLnTx/>
                  <a:uFillTx/>
                  <a:latin typeface="Calibri" panose="020F0502020204030204" pitchFamily="34" charset="0"/>
                  <a:ea typeface="MS PGothic" panose="020B0600070205080204" pitchFamily="34" charset="-128"/>
                  <a:cs typeface="Calibri" panose="020F0502020204030204" pitchFamily="34" charset="0"/>
                </a:rPr>
                <a:t>Median PFS (95% CI)</a:t>
              </a:r>
            </a:p>
            <a:p>
              <a:pPr marL="0" marR="0" lvl="0" indent="0" algn="l" defTabSz="121914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25AA2"/>
                  </a:solidFill>
                  <a:effectLst/>
                  <a:uLnTx/>
                  <a:uFillTx/>
                  <a:latin typeface="Calibri" panose="020F0502020204030204" pitchFamily="34" charset="0"/>
                  <a:ea typeface="MS PGothic" panose="020B0600070205080204" pitchFamily="34" charset="-128"/>
                  <a:cs typeface="Calibri" panose="020F0502020204030204" pitchFamily="34" charset="0"/>
                </a:rPr>
                <a:t>10.8m (8.6–13.0) vs </a:t>
              </a:r>
              <a:r>
                <a:rPr kumimoji="0" lang="en-US" sz="1200" b="1" i="0" u="none" strike="noStrike" kern="1200" cap="none" spc="0" normalizeH="0" baseline="0" noProof="0" dirty="0">
                  <a:ln>
                    <a:noFill/>
                  </a:ln>
                  <a:solidFill>
                    <a:srgbClr val="5A8830"/>
                  </a:solidFill>
                  <a:effectLst/>
                  <a:uLnTx/>
                  <a:uFillTx/>
                  <a:latin typeface="Calibri" panose="020F0502020204030204" pitchFamily="34" charset="0"/>
                  <a:ea typeface="MS PGothic" panose="020B0600070205080204" pitchFamily="34" charset="-128"/>
                  <a:cs typeface="Calibri" panose="020F0502020204030204" pitchFamily="34" charset="0"/>
                </a:rPr>
                <a:t>5.6m (5.0–7.0)</a:t>
              </a:r>
            </a:p>
          </p:txBody>
        </p:sp>
      </p:grpSp>
      <p:sp>
        <p:nvSpPr>
          <p:cNvPr id="39" name="Rectangle 38">
            <a:extLst>
              <a:ext uri="{FF2B5EF4-FFF2-40B4-BE49-F238E27FC236}">
                <a16:creationId xmlns:a16="http://schemas.microsoft.com/office/drawing/2014/main" id="{758A3C52-41A9-8375-9700-ADB763CF6AD6}"/>
              </a:ext>
            </a:extLst>
          </p:cNvPr>
          <p:cNvSpPr/>
          <p:nvPr/>
        </p:nvSpPr>
        <p:spPr>
          <a:xfrm>
            <a:off x="1885500" y="2557307"/>
            <a:ext cx="3574723" cy="461665"/>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5" name="Rectangle 44">
            <a:extLst>
              <a:ext uri="{FF2B5EF4-FFF2-40B4-BE49-F238E27FC236}">
                <a16:creationId xmlns:a16="http://schemas.microsoft.com/office/drawing/2014/main" id="{E16A6CC0-DF06-B6B6-136E-128C9E3FB512}"/>
              </a:ext>
            </a:extLst>
          </p:cNvPr>
          <p:cNvSpPr/>
          <p:nvPr/>
        </p:nvSpPr>
        <p:spPr>
          <a:xfrm>
            <a:off x="130206" y="848416"/>
            <a:ext cx="1962525" cy="297454"/>
          </a:xfrm>
          <a:prstGeom prst="rect">
            <a:avLst/>
          </a:prstGeom>
        </p:spPr>
        <p:txBody>
          <a:bodyPr wrap="none">
            <a:spAutoFit/>
          </a:bodyPr>
          <a:lstStyle/>
          <a:p>
            <a:pPr marL="0" marR="0" lvl="0" indent="0" algn="l"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TROPION-Breast02 Trial</a:t>
            </a:r>
            <a:r>
              <a:rPr kumimoji="0" lang="en-US" sz="1333" b="1" i="0" u="none" strike="noStrike" kern="1200" cap="none" spc="0" normalizeH="0" baseline="3000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1</a:t>
            </a: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a:t>
            </a:r>
          </a:p>
        </p:txBody>
      </p:sp>
      <p:pic>
        <p:nvPicPr>
          <p:cNvPr id="46" name="Picture 45">
            <a:extLst>
              <a:ext uri="{FF2B5EF4-FFF2-40B4-BE49-F238E27FC236}">
                <a16:creationId xmlns:a16="http://schemas.microsoft.com/office/drawing/2014/main" id="{14B0BD56-F71C-2846-7899-3C5051BA8620}"/>
              </a:ext>
            </a:extLst>
          </p:cNvPr>
          <p:cNvPicPr>
            <a:picLocks noChangeAspect="1"/>
          </p:cNvPicPr>
          <p:nvPr/>
        </p:nvPicPr>
        <p:blipFill>
          <a:blip r:embed="rId5"/>
          <a:stretch>
            <a:fillRect/>
          </a:stretch>
        </p:blipFill>
        <p:spPr>
          <a:xfrm>
            <a:off x="181132" y="1080199"/>
            <a:ext cx="3257813" cy="1429135"/>
          </a:xfrm>
          <a:prstGeom prst="rect">
            <a:avLst/>
          </a:prstGeom>
        </p:spPr>
      </p:pic>
      <p:pic>
        <p:nvPicPr>
          <p:cNvPr id="11" name="Picture 10">
            <a:extLst>
              <a:ext uri="{FF2B5EF4-FFF2-40B4-BE49-F238E27FC236}">
                <a16:creationId xmlns:a16="http://schemas.microsoft.com/office/drawing/2014/main" id="{D29BC7D5-A023-D42F-995F-6EFEB361526A}"/>
              </a:ext>
            </a:extLst>
          </p:cNvPr>
          <p:cNvPicPr>
            <a:picLocks noChangeAspect="1"/>
          </p:cNvPicPr>
          <p:nvPr/>
        </p:nvPicPr>
        <p:blipFill>
          <a:blip r:embed="rId6"/>
          <a:stretch>
            <a:fillRect/>
          </a:stretch>
        </p:blipFill>
        <p:spPr>
          <a:xfrm>
            <a:off x="6960789" y="2922158"/>
            <a:ext cx="5573633" cy="4115653"/>
          </a:xfrm>
          <a:prstGeom prst="rect">
            <a:avLst/>
          </a:prstGeom>
        </p:spPr>
      </p:pic>
      <p:sp>
        <p:nvSpPr>
          <p:cNvPr id="12" name="Rectangle 11">
            <a:extLst>
              <a:ext uri="{FF2B5EF4-FFF2-40B4-BE49-F238E27FC236}">
                <a16:creationId xmlns:a16="http://schemas.microsoft.com/office/drawing/2014/main" id="{04C5D515-4AE6-8A0E-0736-CFE1EB0AD5DC}"/>
              </a:ext>
            </a:extLst>
          </p:cNvPr>
          <p:cNvSpPr/>
          <p:nvPr/>
        </p:nvSpPr>
        <p:spPr>
          <a:xfrm>
            <a:off x="7846112" y="2557307"/>
            <a:ext cx="3978945" cy="461665"/>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PFS2 and time to 1</a:t>
            </a:r>
            <a:r>
              <a:rPr kumimoji="0" lang="en-US" sz="2400" b="1" i="0" u="none" strike="noStrike" kern="1200" cap="none" spc="0" normalizeH="0" baseline="3000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st</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 2</a:t>
            </a:r>
            <a:r>
              <a:rPr kumimoji="0" lang="en-US" sz="2400" b="1" i="0" u="none" strike="noStrike" kern="1200" cap="none" spc="0" normalizeH="0" baseline="3000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nd</a:t>
            </a: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Tx</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20" name="Group 19">
            <a:extLst>
              <a:ext uri="{FF2B5EF4-FFF2-40B4-BE49-F238E27FC236}">
                <a16:creationId xmlns:a16="http://schemas.microsoft.com/office/drawing/2014/main" id="{54A571E9-3070-A737-1523-7B1156554B84}"/>
              </a:ext>
            </a:extLst>
          </p:cNvPr>
          <p:cNvGrpSpPr/>
          <p:nvPr/>
        </p:nvGrpSpPr>
        <p:grpSpPr>
          <a:xfrm>
            <a:off x="5601145" y="1246936"/>
            <a:ext cx="3788307" cy="1072633"/>
            <a:chOff x="3215409" y="882532"/>
            <a:chExt cx="2841230" cy="804475"/>
          </a:xfrm>
        </p:grpSpPr>
        <p:sp>
          <p:nvSpPr>
            <p:cNvPr id="13" name="Rounded Rectangle 12">
              <a:extLst>
                <a:ext uri="{FF2B5EF4-FFF2-40B4-BE49-F238E27FC236}">
                  <a16:creationId xmlns:a16="http://schemas.microsoft.com/office/drawing/2014/main" id="{446F1739-1069-E171-191F-8C99A8BAB151}"/>
                </a:ext>
              </a:extLst>
            </p:cNvPr>
            <p:cNvSpPr/>
            <p:nvPr/>
          </p:nvSpPr>
          <p:spPr>
            <a:xfrm>
              <a:off x="3215409" y="898365"/>
              <a:ext cx="2058928" cy="555791"/>
            </a:xfrm>
            <a:prstGeom prst="roundRect">
              <a:avLst/>
            </a:prstGeom>
            <a:solidFill>
              <a:schemeClr val="tx2">
                <a:lumMod val="40000"/>
                <a:lumOff val="60000"/>
              </a:schemeClr>
            </a:solidFill>
          </p:spPr>
          <p:txBody>
            <a:bodyPr wrap="square" rtlCol="0" anchor="ctr">
              <a:spAutoFit/>
            </a:bodyPr>
            <a:lstStyle/>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No crossover offered. </a:t>
              </a:r>
            </a:p>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Use of 2L SG NOT provided through the study</a:t>
              </a:r>
              <a:endParaRPr kumimoji="0" lang="en-US" sz="1467"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 name="Rounded Rectangle 13">
              <a:extLst>
                <a:ext uri="{FF2B5EF4-FFF2-40B4-BE49-F238E27FC236}">
                  <a16:creationId xmlns:a16="http://schemas.microsoft.com/office/drawing/2014/main" id="{033165E0-A507-3C24-BF47-BB63A148B498}"/>
                </a:ext>
              </a:extLst>
            </p:cNvPr>
            <p:cNvSpPr/>
            <p:nvPr/>
          </p:nvSpPr>
          <p:spPr>
            <a:xfrm>
              <a:off x="5281550" y="882532"/>
              <a:ext cx="614901" cy="569199"/>
            </a:xfrm>
            <a:prstGeom prst="roundRect">
              <a:avLst/>
            </a:prstGeom>
            <a:solidFill>
              <a:schemeClr val="tx2">
                <a:lumMod val="40000"/>
                <a:lumOff val="60000"/>
              </a:schemeClr>
            </a:solidFill>
          </p:spPr>
          <p:txBody>
            <a:bodyPr wrap="square" lIns="0" rIns="0" rtlCol="0" anchor="ctr">
              <a:noAutofit/>
            </a:bodyPr>
            <a:lstStyle/>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21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42%</a:t>
              </a:r>
            </a:p>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of pts with subsequent Tx received SG</a:t>
              </a:r>
              <a:endParaRPr kumimoji="0" lang="en-US" sz="800"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 name="Rectangle 16">
              <a:extLst>
                <a:ext uri="{FF2B5EF4-FFF2-40B4-BE49-F238E27FC236}">
                  <a16:creationId xmlns:a16="http://schemas.microsoft.com/office/drawing/2014/main" id="{893509B1-50A4-5D15-B538-CDD7A962842C}"/>
                </a:ext>
              </a:extLst>
            </p:cNvPr>
            <p:cNvSpPr/>
            <p:nvPr/>
          </p:nvSpPr>
          <p:spPr>
            <a:xfrm>
              <a:off x="3266583" y="1456174"/>
              <a:ext cx="2790056" cy="230833"/>
            </a:xfrm>
            <a:prstGeom prst="rect">
              <a:avLst/>
            </a:prstGeom>
          </p:spPr>
          <p:txBody>
            <a:bodyPr wrap="square">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30% of all TPC pts with SG (72% had 2L+)</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19" name="TextBox 18">
            <a:extLst>
              <a:ext uri="{FF2B5EF4-FFF2-40B4-BE49-F238E27FC236}">
                <a16:creationId xmlns:a16="http://schemas.microsoft.com/office/drawing/2014/main" id="{32E38DD0-33FD-531A-FC5B-000EAC9058E2}"/>
              </a:ext>
            </a:extLst>
          </p:cNvPr>
          <p:cNvSpPr txBox="1"/>
          <p:nvPr/>
        </p:nvSpPr>
        <p:spPr>
          <a:xfrm>
            <a:off x="3672862" y="1246936"/>
            <a:ext cx="2327076" cy="757130"/>
          </a:xfrm>
          <a:prstGeom prst="rect">
            <a:avLst/>
          </a:prstGeom>
          <a:noFill/>
        </p:spPr>
        <p:txBody>
          <a:bodyPr wrap="square">
            <a:spAutoFit/>
          </a:bodyPr>
          <a:lstStyle/>
          <a:p>
            <a:pPr marL="0" marR="0" lvl="0" indent="0" algn="l" defTabSz="1219080" rtl="0" eaLnBrk="0" fontAlgn="base" latinLnBrk="0" hangingPunct="0">
              <a:lnSpc>
                <a:spcPct val="9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DFI: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de novo </a:t>
            </a:r>
            <a:r>
              <a:rPr kumimoji="0" lang="en-US" sz="1200" b="1" i="0" u="none" strike="noStrike" kern="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mTNBC</a:t>
            </a: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34%,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srgbClr val="FF0000"/>
                </a:solidFill>
                <a:effectLst/>
                <a:uLnTx/>
                <a:uFillTx/>
                <a:latin typeface="Calibri" panose="020F0502020204030204" pitchFamily="34" charset="0"/>
                <a:ea typeface="MS PGothic" panose="020B0600070205080204" pitchFamily="34" charset="-128"/>
                <a:cs typeface="Calibri" panose="020F0502020204030204" pitchFamily="34" charset="0"/>
              </a:rPr>
              <a:t>0-6m 15%, 0-12m 21%,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&gt;12m 45%</a:t>
            </a:r>
          </a:p>
        </p:txBody>
      </p:sp>
    </p:spTree>
    <p:extLst>
      <p:ext uri="{BB962C8B-B14F-4D97-AF65-F5344CB8AC3E}">
        <p14:creationId xmlns:p14="http://schemas.microsoft.com/office/powerpoint/2010/main" val="347867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2"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C62B4-E5B7-F2CB-2C0F-8CAAB0698B25}"/>
            </a:ext>
          </a:extLst>
        </p:cNvPr>
        <p:cNvGrpSpPr/>
        <p:nvPr/>
      </p:nvGrpSpPr>
      <p:grpSpPr>
        <a:xfrm>
          <a:off x="0" y="0"/>
          <a:ext cx="0" cy="0"/>
          <a:chOff x="0" y="0"/>
          <a:chExt cx="0" cy="0"/>
        </a:xfrm>
      </p:grpSpPr>
      <p:sp>
        <p:nvSpPr>
          <p:cNvPr id="25" name="Footer Placeholder 4">
            <a:extLst>
              <a:ext uri="{FF2B5EF4-FFF2-40B4-BE49-F238E27FC236}">
                <a16:creationId xmlns:a16="http://schemas.microsoft.com/office/drawing/2014/main" id="{88BB1C78-CF11-3A52-B18F-5F1256E177AF}"/>
              </a:ext>
            </a:extLst>
          </p:cNvPr>
          <p:cNvSpPr txBox="1">
            <a:spLocks/>
          </p:cNvSpPr>
          <p:nvPr/>
        </p:nvSpPr>
        <p:spPr>
          <a:xfrm>
            <a:off x="9819861" y="6541638"/>
            <a:ext cx="2372139"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Dent R, et al. ESMO 2025</a:t>
            </a:r>
          </a:p>
        </p:txBody>
      </p:sp>
      <p:sp>
        <p:nvSpPr>
          <p:cNvPr id="32" name="Title 2">
            <a:extLst>
              <a:ext uri="{FF2B5EF4-FFF2-40B4-BE49-F238E27FC236}">
                <a16:creationId xmlns:a16="http://schemas.microsoft.com/office/drawing/2014/main" id="{6EF541EF-2A28-BEEB-6523-92D77603E974}"/>
              </a:ext>
            </a:extLst>
          </p:cNvPr>
          <p:cNvSpPr>
            <a:spLocks noGrp="1"/>
          </p:cNvSpPr>
          <p:nvPr>
            <p:ph type="title"/>
          </p:nvPr>
        </p:nvSpPr>
        <p:spPr>
          <a:xfrm>
            <a:off x="276512" y="106646"/>
            <a:ext cx="11694849" cy="758932"/>
          </a:xfrm>
        </p:spPr>
        <p:txBody>
          <a:bodyPr/>
          <a:lstStyle/>
          <a:p>
            <a:pPr algn="ctr"/>
            <a:r>
              <a:rPr lang="en-US" sz="4267" dirty="0">
                <a:latin typeface="Calibri" panose="020F0502020204030204" pitchFamily="34" charset="0"/>
                <a:cs typeface="Calibri" panose="020F0502020204030204" pitchFamily="34" charset="0"/>
              </a:rPr>
              <a:t>Datopotamab-Deruxtecan (Dato-DXd) in 1L TNBC</a:t>
            </a:r>
            <a:endParaRPr lang="en-US" sz="4267" baseline="30000" dirty="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0382A2F7-BEBA-FFA9-47C3-472D51430574}"/>
              </a:ext>
            </a:extLst>
          </p:cNvPr>
          <p:cNvSpPr/>
          <p:nvPr/>
        </p:nvSpPr>
        <p:spPr>
          <a:xfrm>
            <a:off x="4638824" y="940845"/>
            <a:ext cx="3574723" cy="461665"/>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Overall Survival</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3" name="Picture 2">
            <a:extLst>
              <a:ext uri="{FF2B5EF4-FFF2-40B4-BE49-F238E27FC236}">
                <a16:creationId xmlns:a16="http://schemas.microsoft.com/office/drawing/2014/main" id="{F514EF25-04E9-EEDF-17ED-F625A05993C1}"/>
              </a:ext>
            </a:extLst>
          </p:cNvPr>
          <p:cNvPicPr>
            <a:picLocks noChangeAspect="1"/>
          </p:cNvPicPr>
          <p:nvPr/>
        </p:nvPicPr>
        <p:blipFill>
          <a:blip r:embed="rId3"/>
          <a:stretch>
            <a:fillRect/>
          </a:stretch>
        </p:blipFill>
        <p:spPr>
          <a:xfrm>
            <a:off x="268474" y="2535936"/>
            <a:ext cx="5655020" cy="4108704"/>
          </a:xfrm>
          <a:prstGeom prst="rect">
            <a:avLst/>
          </a:prstGeom>
        </p:spPr>
      </p:pic>
      <p:pic>
        <p:nvPicPr>
          <p:cNvPr id="4" name="Picture 3">
            <a:extLst>
              <a:ext uri="{FF2B5EF4-FFF2-40B4-BE49-F238E27FC236}">
                <a16:creationId xmlns:a16="http://schemas.microsoft.com/office/drawing/2014/main" id="{051098A8-8B7C-7B2A-C0AE-1883494316AB}"/>
              </a:ext>
            </a:extLst>
          </p:cNvPr>
          <p:cNvPicPr>
            <a:picLocks noChangeAspect="1"/>
          </p:cNvPicPr>
          <p:nvPr/>
        </p:nvPicPr>
        <p:blipFill>
          <a:blip r:embed="rId4"/>
          <a:stretch>
            <a:fillRect/>
          </a:stretch>
        </p:blipFill>
        <p:spPr>
          <a:xfrm>
            <a:off x="981445" y="4425696"/>
            <a:ext cx="2372139" cy="949621"/>
          </a:xfrm>
          <a:prstGeom prst="rect">
            <a:avLst/>
          </a:prstGeom>
        </p:spPr>
      </p:pic>
      <p:sp>
        <p:nvSpPr>
          <p:cNvPr id="6" name="TextBox 5">
            <a:extLst>
              <a:ext uri="{FF2B5EF4-FFF2-40B4-BE49-F238E27FC236}">
                <a16:creationId xmlns:a16="http://schemas.microsoft.com/office/drawing/2014/main" id="{50E240FA-4F26-D7E1-BE79-D578569F58A1}"/>
              </a:ext>
            </a:extLst>
          </p:cNvPr>
          <p:cNvSpPr txBox="1"/>
          <p:nvPr/>
        </p:nvSpPr>
        <p:spPr>
          <a:xfrm>
            <a:off x="3875111" y="2573638"/>
            <a:ext cx="2280940" cy="824585"/>
          </a:xfrm>
          <a:prstGeom prst="rect">
            <a:avLst/>
          </a:prstGeom>
          <a:noFill/>
        </p:spPr>
        <p:txBody>
          <a:bodyPr wrap="square" rtlCol="0">
            <a:spAutoFit/>
          </a:bodyPr>
          <a:lstStyle/>
          <a:p>
            <a:pPr marL="0" marR="0" lvl="0" indent="0" algn="l" defTabSz="1219140" rtl="0" eaLnBrk="1" fontAlgn="auto" latinLnBrk="0" hangingPunct="1">
              <a:lnSpc>
                <a:spcPct val="85000"/>
              </a:lnSpc>
              <a:spcBef>
                <a:spcPts val="0"/>
              </a:spcBef>
              <a:spcAft>
                <a:spcPts val="800"/>
              </a:spcAft>
              <a:buClrTx/>
              <a:buSzTx/>
              <a:buFontTx/>
              <a:buNone/>
              <a:tabLst/>
              <a:defRPr/>
            </a:pPr>
            <a:r>
              <a:rPr kumimoji="0" lang="en-US" sz="1600" b="1" i="0" u="none" strike="noStrike" kern="1200" cap="none" spc="0" normalizeH="0" baseline="0" noProof="0" dirty="0">
                <a:ln>
                  <a:noFill/>
                </a:ln>
                <a:solidFill>
                  <a:srgbClr val="00305D"/>
                </a:solidFill>
                <a:effectLst/>
                <a:uLnTx/>
                <a:uFillTx/>
                <a:latin typeface="Calibri" panose="020F0502020204030204" pitchFamily="34" charset="0"/>
                <a:ea typeface="MS PGothic" panose="020B0600070205080204" pitchFamily="34" charset="-128"/>
                <a:cs typeface="Calibri" panose="020F0502020204030204" pitchFamily="34" charset="0"/>
              </a:rPr>
              <a:t>Median OS (95% CI)</a:t>
            </a:r>
          </a:p>
          <a:p>
            <a:pPr marL="0" marR="0" lvl="0" indent="0" algn="l" defTabSz="1219140" rtl="0" eaLnBrk="1" fontAlgn="auto" latinLnBrk="0" hangingPunct="1">
              <a:lnSpc>
                <a:spcPct val="85000"/>
              </a:lnSpc>
              <a:spcBef>
                <a:spcPts val="0"/>
              </a:spcBef>
              <a:spcAft>
                <a:spcPts val="800"/>
              </a:spcAft>
              <a:buClrTx/>
              <a:buSzTx/>
              <a:buFontTx/>
              <a:buNone/>
              <a:tabLst/>
              <a:defRPr/>
            </a:pPr>
            <a:r>
              <a:rPr kumimoji="0" lang="en-US" sz="1600" b="1" i="0" u="none" strike="noStrike" kern="1200" cap="none" spc="0" normalizeH="0" baseline="0" noProof="0" dirty="0">
                <a:ln>
                  <a:noFill/>
                </a:ln>
                <a:solidFill>
                  <a:srgbClr val="125AA2"/>
                </a:solidFill>
                <a:effectLst/>
                <a:uLnTx/>
                <a:uFillTx/>
                <a:latin typeface="Calibri" panose="020F0502020204030204" pitchFamily="34" charset="0"/>
                <a:ea typeface="MS PGothic" panose="020B0600070205080204" pitchFamily="34" charset="-128"/>
                <a:cs typeface="Calibri" panose="020F0502020204030204" pitchFamily="34" charset="0"/>
              </a:rPr>
              <a:t>23.7 </a:t>
            </a:r>
            <a:r>
              <a:rPr kumimoji="0" lang="en-US" sz="1600" b="1" i="0" u="none" strike="noStrike" kern="1200" cap="none" spc="0" normalizeH="0" baseline="0" noProof="0" dirty="0" err="1">
                <a:ln>
                  <a:noFill/>
                </a:ln>
                <a:solidFill>
                  <a:srgbClr val="125AA2"/>
                </a:solidFill>
                <a:effectLst/>
                <a:uLnTx/>
                <a:uFillTx/>
                <a:latin typeface="Calibri" panose="020F0502020204030204" pitchFamily="34" charset="0"/>
                <a:ea typeface="MS PGothic" panose="020B0600070205080204" pitchFamily="34" charset="-128"/>
                <a:cs typeface="Calibri" panose="020F0502020204030204" pitchFamily="34" charset="0"/>
              </a:rPr>
              <a:t>mo</a:t>
            </a:r>
            <a:r>
              <a:rPr kumimoji="0" lang="en-US" sz="1600" b="1" i="0" u="none" strike="noStrike" kern="1200" cap="none" spc="0" normalizeH="0" baseline="0" noProof="0" dirty="0">
                <a:ln>
                  <a:noFill/>
                </a:ln>
                <a:solidFill>
                  <a:srgbClr val="125AA2"/>
                </a:solidFill>
                <a:effectLst/>
                <a:uLnTx/>
                <a:uFillTx/>
                <a:latin typeface="Calibri" panose="020F0502020204030204" pitchFamily="34" charset="0"/>
                <a:ea typeface="MS PGothic" panose="020B0600070205080204" pitchFamily="34" charset="-128"/>
                <a:cs typeface="Calibri" panose="020F0502020204030204" pitchFamily="34" charset="0"/>
              </a:rPr>
              <a:t> (19.8–25.6) vs             </a:t>
            </a:r>
            <a:r>
              <a:rPr kumimoji="0" lang="en-US" sz="1600" b="1" i="0" u="none" strike="noStrike" kern="1200" cap="none" spc="0" normalizeH="0" baseline="0" noProof="0" dirty="0">
                <a:ln>
                  <a:noFill/>
                </a:ln>
                <a:solidFill>
                  <a:srgbClr val="5A8830"/>
                </a:solidFill>
                <a:effectLst/>
                <a:uLnTx/>
                <a:uFillTx/>
                <a:latin typeface="Calibri" panose="020F0502020204030204" pitchFamily="34" charset="0"/>
                <a:ea typeface="MS PGothic" panose="020B0600070205080204" pitchFamily="34" charset="-128"/>
                <a:cs typeface="Calibri" panose="020F0502020204030204" pitchFamily="34" charset="0"/>
              </a:rPr>
              <a:t>18.7 </a:t>
            </a:r>
            <a:r>
              <a:rPr kumimoji="0" lang="en-US" sz="1600" b="1" i="0" u="none" strike="noStrike" kern="1200" cap="none" spc="0" normalizeH="0" baseline="0" noProof="0" dirty="0" err="1">
                <a:ln>
                  <a:noFill/>
                </a:ln>
                <a:solidFill>
                  <a:srgbClr val="5A8830"/>
                </a:solidFill>
                <a:effectLst/>
                <a:uLnTx/>
                <a:uFillTx/>
                <a:latin typeface="Calibri" panose="020F0502020204030204" pitchFamily="34" charset="0"/>
                <a:ea typeface="MS PGothic" panose="020B0600070205080204" pitchFamily="34" charset="-128"/>
                <a:cs typeface="Calibri" panose="020F0502020204030204" pitchFamily="34" charset="0"/>
              </a:rPr>
              <a:t>mo</a:t>
            </a:r>
            <a:r>
              <a:rPr kumimoji="0" lang="en-US" sz="1600" b="1" i="0" u="none" strike="noStrike" kern="1200" cap="none" spc="0" normalizeH="0" baseline="0" noProof="0" dirty="0">
                <a:ln>
                  <a:noFill/>
                </a:ln>
                <a:solidFill>
                  <a:srgbClr val="5A8830"/>
                </a:solidFill>
                <a:effectLst/>
                <a:uLnTx/>
                <a:uFillTx/>
                <a:latin typeface="Calibri" panose="020F0502020204030204" pitchFamily="34" charset="0"/>
                <a:ea typeface="MS PGothic" panose="020B0600070205080204" pitchFamily="34" charset="-128"/>
                <a:cs typeface="Calibri" panose="020F0502020204030204" pitchFamily="34" charset="0"/>
              </a:rPr>
              <a:t> (16.0–21.8)</a:t>
            </a:r>
          </a:p>
        </p:txBody>
      </p:sp>
      <p:pic>
        <p:nvPicPr>
          <p:cNvPr id="7" name="Picture 6">
            <a:extLst>
              <a:ext uri="{FF2B5EF4-FFF2-40B4-BE49-F238E27FC236}">
                <a16:creationId xmlns:a16="http://schemas.microsoft.com/office/drawing/2014/main" id="{B427ED25-C66A-C350-684B-C080C3CC626E}"/>
              </a:ext>
            </a:extLst>
          </p:cNvPr>
          <p:cNvPicPr>
            <a:picLocks noChangeAspect="1"/>
          </p:cNvPicPr>
          <p:nvPr/>
        </p:nvPicPr>
        <p:blipFill>
          <a:blip r:embed="rId5"/>
          <a:stretch>
            <a:fillRect/>
          </a:stretch>
        </p:blipFill>
        <p:spPr>
          <a:xfrm>
            <a:off x="6096002" y="2423970"/>
            <a:ext cx="5763295" cy="4155271"/>
          </a:xfrm>
          <a:prstGeom prst="rect">
            <a:avLst/>
          </a:prstGeom>
        </p:spPr>
      </p:pic>
      <p:sp>
        <p:nvSpPr>
          <p:cNvPr id="9" name="Rectangle 8">
            <a:extLst>
              <a:ext uri="{FF2B5EF4-FFF2-40B4-BE49-F238E27FC236}">
                <a16:creationId xmlns:a16="http://schemas.microsoft.com/office/drawing/2014/main" id="{6022B62A-A77D-346C-AD84-9C0C23F6F7A8}"/>
              </a:ext>
            </a:extLst>
          </p:cNvPr>
          <p:cNvSpPr/>
          <p:nvPr/>
        </p:nvSpPr>
        <p:spPr>
          <a:xfrm>
            <a:off x="130206" y="848416"/>
            <a:ext cx="1962525" cy="297454"/>
          </a:xfrm>
          <a:prstGeom prst="rect">
            <a:avLst/>
          </a:prstGeom>
        </p:spPr>
        <p:txBody>
          <a:bodyPr wrap="none">
            <a:spAutoFit/>
          </a:bodyPr>
          <a:lstStyle/>
          <a:p>
            <a:pPr marL="0" marR="0" lvl="0" indent="0" algn="l"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TROPION-Breast02 Trial</a:t>
            </a:r>
            <a:r>
              <a:rPr kumimoji="0" lang="en-US" sz="1333" b="1" i="0" u="none" strike="noStrike" kern="1200" cap="none" spc="0" normalizeH="0" baseline="3000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1</a:t>
            </a: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a:t>
            </a:r>
          </a:p>
        </p:txBody>
      </p:sp>
      <p:pic>
        <p:nvPicPr>
          <p:cNvPr id="10" name="Picture 9">
            <a:extLst>
              <a:ext uri="{FF2B5EF4-FFF2-40B4-BE49-F238E27FC236}">
                <a16:creationId xmlns:a16="http://schemas.microsoft.com/office/drawing/2014/main" id="{4EB36DEF-AF3A-E247-B56F-7FF4269383C9}"/>
              </a:ext>
            </a:extLst>
          </p:cNvPr>
          <p:cNvPicPr>
            <a:picLocks noChangeAspect="1"/>
          </p:cNvPicPr>
          <p:nvPr/>
        </p:nvPicPr>
        <p:blipFill>
          <a:blip r:embed="rId6"/>
          <a:stretch>
            <a:fillRect/>
          </a:stretch>
        </p:blipFill>
        <p:spPr>
          <a:xfrm>
            <a:off x="181132" y="1094213"/>
            <a:ext cx="3257813" cy="1429135"/>
          </a:xfrm>
          <a:prstGeom prst="rect">
            <a:avLst/>
          </a:prstGeom>
        </p:spPr>
      </p:pic>
      <p:pic>
        <p:nvPicPr>
          <p:cNvPr id="11" name="Picture 10">
            <a:extLst>
              <a:ext uri="{FF2B5EF4-FFF2-40B4-BE49-F238E27FC236}">
                <a16:creationId xmlns:a16="http://schemas.microsoft.com/office/drawing/2014/main" id="{3BB4DB93-8FB4-0EEA-FF2F-DDCCEE2FF2F3}"/>
              </a:ext>
            </a:extLst>
          </p:cNvPr>
          <p:cNvPicPr>
            <a:picLocks noChangeAspect="1"/>
          </p:cNvPicPr>
          <p:nvPr/>
        </p:nvPicPr>
        <p:blipFill>
          <a:blip r:embed="rId5"/>
          <a:srcRect l="14979" t="30704" b="58698"/>
          <a:stretch>
            <a:fillRect/>
          </a:stretch>
        </p:blipFill>
        <p:spPr>
          <a:xfrm>
            <a:off x="5218424" y="3466703"/>
            <a:ext cx="7071112" cy="635519"/>
          </a:xfrm>
          <a:prstGeom prst="rect">
            <a:avLst/>
          </a:prstGeom>
          <a:ln w="57150">
            <a:solidFill>
              <a:srgbClr val="C00000"/>
            </a:solidFill>
          </a:ln>
        </p:spPr>
      </p:pic>
      <p:sp>
        <p:nvSpPr>
          <p:cNvPr id="2" name="TextBox 1">
            <a:extLst>
              <a:ext uri="{FF2B5EF4-FFF2-40B4-BE49-F238E27FC236}">
                <a16:creationId xmlns:a16="http://schemas.microsoft.com/office/drawing/2014/main" id="{D94B8D22-ADF3-36DB-5009-33862FC83ACD}"/>
              </a:ext>
            </a:extLst>
          </p:cNvPr>
          <p:cNvSpPr txBox="1"/>
          <p:nvPr/>
        </p:nvSpPr>
        <p:spPr>
          <a:xfrm>
            <a:off x="181131" y="6099539"/>
            <a:ext cx="776165" cy="216171"/>
          </a:xfrm>
          <a:prstGeom prst="rect">
            <a:avLst/>
          </a:prstGeom>
          <a:solidFill>
            <a:schemeClr val="bg1"/>
          </a:solidFill>
        </p:spPr>
        <p:txBody>
          <a:bodyPr wrap="none" lIns="0" tIns="0" rIns="0" bIns="0" rtlCol="0">
            <a:noAutofit/>
          </a:bodyPr>
          <a:lstStyle/>
          <a:p>
            <a:pPr algn="r" defTabSz="457200" eaLnBrk="1" fontAlgn="auto" hangingPunct="1">
              <a:spcBef>
                <a:spcPts val="0"/>
              </a:spcBef>
              <a:spcAft>
                <a:spcPts val="0"/>
              </a:spcAft>
            </a:pPr>
            <a:r>
              <a:rPr lang="en-US" sz="1100" dirty="0">
                <a:solidFill>
                  <a:srgbClr val="125AA2"/>
                </a:solidFill>
                <a:latin typeface="Arial Narrow" panose="020B0604020202020204" pitchFamily="34" charset="0"/>
                <a:cs typeface="Arial Narrow" panose="020B0604020202020204" pitchFamily="34" charset="0"/>
              </a:rPr>
              <a:t>Dato</a:t>
            </a:r>
            <a:r>
              <a:rPr lang="en-US" sz="1100" dirty="0">
                <a:solidFill>
                  <a:srgbClr val="125AA2"/>
                </a:solidFill>
                <a:latin typeface="Arial Narrow" panose="020B0604020202020204" pitchFamily="34" charset="0"/>
                <a:ea typeface="+mn-ea"/>
                <a:cs typeface="Arial Narrow" panose="020B0604020202020204" pitchFamily="34" charset="0"/>
              </a:rPr>
              <a:t>-</a:t>
            </a:r>
            <a:r>
              <a:rPr lang="en-US" sz="1100" dirty="0" err="1">
                <a:solidFill>
                  <a:srgbClr val="125AA2"/>
                </a:solidFill>
                <a:latin typeface="Arial Narrow" panose="020B0604020202020204" pitchFamily="34" charset="0"/>
                <a:ea typeface="+mn-ea"/>
                <a:cs typeface="Arial Narrow" panose="020B0604020202020204" pitchFamily="34" charset="0"/>
              </a:rPr>
              <a:t>DXd</a:t>
            </a:r>
            <a:r>
              <a:rPr lang="en-US" sz="1100" dirty="0">
                <a:solidFill>
                  <a:srgbClr val="125AA2"/>
                </a:solidFill>
                <a:latin typeface="Arial Narrow" panose="020B0604020202020204" pitchFamily="34" charset="0"/>
                <a:ea typeface="+mn-ea"/>
                <a:cs typeface="Arial Narrow" panose="020B0604020202020204" pitchFamily="34" charset="0"/>
              </a:rPr>
              <a:t> 323</a:t>
            </a:r>
            <a:endParaRPr lang="en-US" sz="1100" dirty="0">
              <a:solidFill>
                <a:srgbClr val="125AA2"/>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95633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3A90F-6D11-9FB7-FD4F-1411346FB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7372A-25E9-AA44-ACEC-2FD618221A6E}"/>
              </a:ext>
            </a:extLst>
          </p:cNvPr>
          <p:cNvSpPr>
            <a:spLocks noGrp="1"/>
          </p:cNvSpPr>
          <p:nvPr>
            <p:ph type="title"/>
          </p:nvPr>
        </p:nvSpPr>
        <p:spPr>
          <a:xfrm>
            <a:off x="515813" y="254918"/>
            <a:ext cx="11437128" cy="922383"/>
          </a:xfrm>
        </p:spPr>
        <p:txBody>
          <a:bodyPr>
            <a:noAutofit/>
          </a:bodyPr>
          <a:lstStyle/>
          <a:p>
            <a:pPr algn="ctr"/>
            <a:r>
              <a:rPr lang="en-US" sz="4267" b="1" dirty="0">
                <a:solidFill>
                  <a:srgbClr val="000000"/>
                </a:solidFill>
                <a:latin typeface="+mn-lt"/>
              </a:rPr>
              <a:t>TROPION-Breast02: Summary of safety profile</a:t>
            </a:r>
          </a:p>
        </p:txBody>
      </p:sp>
      <p:sp>
        <p:nvSpPr>
          <p:cNvPr id="5" name="Text Placeholder 4">
            <a:extLst>
              <a:ext uri="{FF2B5EF4-FFF2-40B4-BE49-F238E27FC236}">
                <a16:creationId xmlns:a16="http://schemas.microsoft.com/office/drawing/2014/main" id="{242A8762-355C-CD6F-BBFF-AC5528DC9676}"/>
              </a:ext>
            </a:extLst>
          </p:cNvPr>
          <p:cNvSpPr>
            <a:spLocks noGrp="1"/>
          </p:cNvSpPr>
          <p:nvPr>
            <p:ph type="body" sz="quarter" idx="111"/>
          </p:nvPr>
        </p:nvSpPr>
        <p:spPr>
          <a:xfrm>
            <a:off x="496890" y="6330988"/>
            <a:ext cx="8293100" cy="404811"/>
          </a:xfrm>
        </p:spPr>
        <p:txBody>
          <a:bodyPr/>
          <a:lstStyle/>
          <a:p>
            <a:pPr marL="0" indent="0"/>
            <a:endParaRPr lang="en-US" noProof="0" dirty="0"/>
          </a:p>
          <a:p>
            <a:pPr marL="0" indent="0"/>
            <a:r>
              <a:rPr lang="en-US" noProof="0" dirty="0"/>
              <a:t>Primary PFS and final OS analysis: DCO 25 August 2025, median follow-up: 27.5 months. *Combined preferred terms of neutropenia includes neutropenia and neutrophil count decreased, </a:t>
            </a:r>
            <a:r>
              <a:rPr lang="en-US" noProof="0" dirty="0" err="1"/>
              <a:t>anaemia</a:t>
            </a:r>
            <a:r>
              <a:rPr lang="en-US" noProof="0" dirty="0"/>
              <a:t> includes </a:t>
            </a:r>
            <a:r>
              <a:rPr lang="en-US" noProof="0" dirty="0" err="1"/>
              <a:t>haemoglobin</a:t>
            </a:r>
            <a:r>
              <a:rPr lang="en-US" noProof="0" dirty="0"/>
              <a:t> decreased, red blood cell count decreased, </a:t>
            </a:r>
            <a:r>
              <a:rPr lang="en-US" noProof="0" dirty="0" err="1"/>
              <a:t>anaemia</a:t>
            </a:r>
            <a:r>
              <a:rPr lang="en-US" noProof="0" dirty="0"/>
              <a:t> and </a:t>
            </a:r>
            <a:r>
              <a:rPr lang="en-US" noProof="0" dirty="0" err="1"/>
              <a:t>haematocrit</a:t>
            </a:r>
            <a:r>
              <a:rPr lang="en-US" noProof="0" dirty="0"/>
              <a:t> decreased, leukopenia includes white blood cell count decreased and leukopenia, peripheral neuropathy includes neuropathy peripheral, polyneuropathy, </a:t>
            </a:r>
            <a:r>
              <a:rPr lang="en-US" noProof="0" dirty="0" err="1"/>
              <a:t>paraesthesia</a:t>
            </a:r>
            <a:r>
              <a:rPr lang="en-US" noProof="0" dirty="0"/>
              <a:t> and peripheral sensory neuropathy, and fatigue includes fatigue, asthenia and malaise; †In the Dato-DXd arm, ophthalmologic assessments were required every 3 cycles while on therapy (this was not required in the ICC arm), for all patients in both arms, ophthalmologic assessments were required at baseline, as clinically indicated and at end of therapy; </a:t>
            </a:r>
            <a:r>
              <a:rPr lang="en-US" baseline="30000" noProof="0" dirty="0"/>
              <a:t>‡</a:t>
            </a:r>
            <a:r>
              <a:rPr lang="en-US" noProof="0" dirty="0"/>
              <a:t>For CTCAE v5.0, the minimum grade for alopecia is Grade 2. </a:t>
            </a:r>
            <a:br>
              <a:rPr lang="en-US" noProof="0" dirty="0"/>
            </a:br>
            <a:r>
              <a:rPr lang="en-US" noProof="0" dirty="0"/>
              <a:t>Please see the slide notes for abbreviations and references.</a:t>
            </a:r>
          </a:p>
        </p:txBody>
      </p:sp>
      <p:sp>
        <p:nvSpPr>
          <p:cNvPr id="21" name="Rectangle 20">
            <a:extLst>
              <a:ext uri="{FF2B5EF4-FFF2-40B4-BE49-F238E27FC236}">
                <a16:creationId xmlns:a16="http://schemas.microsoft.com/office/drawing/2014/main" id="{8A2B669F-D7B8-508F-624E-F1A7F620DE86}"/>
              </a:ext>
            </a:extLst>
          </p:cNvPr>
          <p:cNvSpPr/>
          <p:nvPr/>
        </p:nvSpPr>
        <p:spPr>
          <a:xfrm>
            <a:off x="3168975" y="3740879"/>
            <a:ext cx="60960" cy="119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marL="0" marR="0" lvl="0" indent="0" algn="ctr" defTabSz="1218906" rtl="0" eaLnBrk="1" fontAlgn="auto" latinLnBrk="0" hangingPunct="1">
              <a:lnSpc>
                <a:spcPct val="100000"/>
              </a:lnSpc>
              <a:spcBef>
                <a:spcPts val="0"/>
              </a:spcBef>
              <a:spcAft>
                <a:spcPts val="600"/>
              </a:spcAft>
              <a:buClrTx/>
              <a:buSzTx/>
              <a:buFontTx/>
              <a:buNone/>
              <a:tabLst/>
              <a:defRPr/>
            </a:pPr>
            <a:endParaRPr kumimoji="0" lang="en-US" sz="800" b="0" i="0" u="none" strike="noStrike" kern="1200" cap="none" spc="0" normalizeH="0" baseline="30000" noProof="0" dirty="0">
              <a:ln>
                <a:noFill/>
              </a:ln>
              <a:solidFill>
                <a:srgbClr val="191B1B"/>
              </a:solidFill>
              <a:effectLst/>
              <a:uLnTx/>
              <a:uFillTx/>
              <a:latin typeface="Calibri"/>
              <a:ea typeface="+mn-ea"/>
              <a:cs typeface="Calibri" panose="020F0502020204030204" pitchFamily="34" charset="0"/>
            </a:endParaRPr>
          </a:p>
        </p:txBody>
      </p:sp>
      <p:graphicFrame>
        <p:nvGraphicFramePr>
          <p:cNvPr id="73" name="Table 72">
            <a:extLst>
              <a:ext uri="{FF2B5EF4-FFF2-40B4-BE49-F238E27FC236}">
                <a16:creationId xmlns:a16="http://schemas.microsoft.com/office/drawing/2014/main" id="{0989710D-5D9F-8353-758C-BE78DBE7CF48}"/>
              </a:ext>
            </a:extLst>
          </p:cNvPr>
          <p:cNvGraphicFramePr>
            <a:graphicFrameLocks noGrp="1"/>
          </p:cNvGraphicFramePr>
          <p:nvPr/>
        </p:nvGraphicFramePr>
        <p:xfrm>
          <a:off x="515815" y="1833736"/>
          <a:ext cx="4280299" cy="4019200"/>
        </p:xfrm>
        <a:graphic>
          <a:graphicData uri="http://schemas.openxmlformats.org/drawingml/2006/table">
            <a:tbl>
              <a:tblPr firstRow="1" bandRow="1">
                <a:tableStyleId>{93296810-A885-4BE3-A3E7-6D5BEEA58F35}</a:tableStyleId>
              </a:tblPr>
              <a:tblGrid>
                <a:gridCol w="2106883">
                  <a:extLst>
                    <a:ext uri="{9D8B030D-6E8A-4147-A177-3AD203B41FA5}">
                      <a16:colId xmlns:a16="http://schemas.microsoft.com/office/drawing/2014/main" val="3575370039"/>
                    </a:ext>
                  </a:extLst>
                </a:gridCol>
                <a:gridCol w="1119963">
                  <a:extLst>
                    <a:ext uri="{9D8B030D-6E8A-4147-A177-3AD203B41FA5}">
                      <a16:colId xmlns:a16="http://schemas.microsoft.com/office/drawing/2014/main" val="2489720089"/>
                    </a:ext>
                  </a:extLst>
                </a:gridCol>
                <a:gridCol w="1053453">
                  <a:extLst>
                    <a:ext uri="{9D8B030D-6E8A-4147-A177-3AD203B41FA5}">
                      <a16:colId xmlns:a16="http://schemas.microsoft.com/office/drawing/2014/main" val="3333209048"/>
                    </a:ext>
                  </a:extLst>
                </a:gridCol>
              </a:tblGrid>
              <a:tr h="406400">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1300" b="1" noProof="0" dirty="0">
                          <a:solidFill>
                            <a:schemeClr val="tx1"/>
                          </a:solidFill>
                          <a:latin typeface="Calibri" panose="020F0502020204030204" pitchFamily="34" charset="0"/>
                          <a:cs typeface="Calibri" panose="020F0502020204030204" pitchFamily="34" charset="0"/>
                        </a:rPr>
                        <a:t>Patients, n (%)</a:t>
                      </a:r>
                      <a:endParaRPr lang="en-US" sz="1300" b="1" baseline="30000" noProof="0" dirty="0">
                        <a:solidFill>
                          <a:schemeClr val="tx1"/>
                        </a:solidFill>
                        <a:latin typeface="Calibri" panose="020F0502020204030204" pitchFamily="34" charset="0"/>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sz="1300" b="1" kern="1200" noProof="0" dirty="0">
                          <a:solidFill>
                            <a:schemeClr val="bg1"/>
                          </a:solidFill>
                          <a:effectLst/>
                          <a:latin typeface="Calibri" panose="020F0502020204030204" pitchFamily="34" charset="0"/>
                          <a:cs typeface="Calibri" panose="020F0502020204030204" pitchFamily="34" charset="0"/>
                        </a:rPr>
                        <a:t>Dato-DXd</a:t>
                      </a:r>
                      <a:br>
                        <a:rPr kumimoji="1" lang="en-US" sz="1300" b="1" kern="1200" noProof="0" dirty="0">
                          <a:solidFill>
                            <a:schemeClr val="bg1"/>
                          </a:solidFill>
                          <a:effectLst/>
                          <a:latin typeface="Calibri" panose="020F0502020204030204" pitchFamily="34" charset="0"/>
                          <a:cs typeface="Calibri" panose="020F0502020204030204" pitchFamily="34" charset="0"/>
                        </a:rPr>
                      </a:br>
                      <a:r>
                        <a:rPr kumimoji="1" lang="en-US" sz="1300" b="1" kern="1200" noProof="0" dirty="0">
                          <a:solidFill>
                            <a:schemeClr val="bg1"/>
                          </a:solidFill>
                          <a:effectLst/>
                          <a:latin typeface="Calibri" panose="020F0502020204030204" pitchFamily="34" charset="0"/>
                          <a:cs typeface="Calibri" panose="020F0502020204030204" pitchFamily="34" charset="0"/>
                        </a:rPr>
                        <a:t>(n=319)</a:t>
                      </a:r>
                      <a:endParaRPr lang="en-US" sz="1300" b="1" noProof="0" dirty="0">
                        <a:solidFill>
                          <a:schemeClr val="bg1"/>
                        </a:solidFill>
                        <a:latin typeface="Calibri" panose="020F0502020204030204" pitchFamily="34" charset="0"/>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lang="en-US" sz="1300" b="1" noProof="0" dirty="0">
                          <a:solidFill>
                            <a:schemeClr val="bg1"/>
                          </a:solidFill>
                          <a:latin typeface="Calibri" panose="020F0502020204030204" pitchFamily="34" charset="0"/>
                          <a:cs typeface="Calibri" panose="020F0502020204030204" pitchFamily="34" charset="0"/>
                        </a:rPr>
                        <a:t>ICC</a:t>
                      </a:r>
                      <a:br>
                        <a:rPr lang="en-US" sz="1300" b="1" noProof="0" dirty="0">
                          <a:solidFill>
                            <a:schemeClr val="bg1"/>
                          </a:solidFill>
                          <a:latin typeface="Calibri" panose="020F0502020204030204" pitchFamily="34" charset="0"/>
                          <a:cs typeface="Calibri" panose="020F0502020204030204" pitchFamily="34" charset="0"/>
                        </a:rPr>
                      </a:br>
                      <a:r>
                        <a:rPr lang="en-US" sz="1300" b="1" noProof="0" dirty="0">
                          <a:solidFill>
                            <a:schemeClr val="bg1"/>
                          </a:solidFill>
                          <a:latin typeface="Calibri" panose="020F0502020204030204" pitchFamily="34" charset="0"/>
                          <a:cs typeface="Calibri" panose="020F0502020204030204" pitchFamily="34" charset="0"/>
                        </a:rPr>
                        <a:t>(n=309)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8A8F"/>
                    </a:solidFill>
                  </a:tcPr>
                </a:tc>
                <a:extLst>
                  <a:ext uri="{0D108BD9-81ED-4DB2-BD59-A6C34878D82A}">
                    <a16:rowId xmlns:a16="http://schemas.microsoft.com/office/drawing/2014/main" val="23441659"/>
                  </a:ext>
                </a:extLst>
              </a:tr>
              <a:tr h="502400">
                <a:tc>
                  <a:txBody>
                    <a:bodyPr/>
                    <a:lstStyle/>
                    <a:p>
                      <a:pPr marL="36000" indent="0"/>
                      <a:r>
                        <a:rPr lang="en-US" sz="1300" b="1" kern="1200" noProof="0" dirty="0">
                          <a:solidFill>
                            <a:schemeClr val="tx1"/>
                          </a:solidFill>
                          <a:effectLst/>
                          <a:latin typeface="Calibri" panose="020F0502020204030204" pitchFamily="34" charset="0"/>
                          <a:ea typeface="+mn-ea"/>
                          <a:cs typeface="Calibri" panose="020F0502020204030204" pitchFamily="34" charset="0"/>
                        </a:rPr>
                        <a:t>Any TRAE</a:t>
                      </a:r>
                    </a:p>
                    <a:p>
                      <a:pPr marL="216000" indent="0"/>
                      <a:r>
                        <a:rPr lang="en-US" sz="1300" b="1" kern="1200" noProof="0" dirty="0">
                          <a:solidFill>
                            <a:schemeClr val="tx1"/>
                          </a:solidFill>
                          <a:effectLst/>
                          <a:latin typeface="Calibri" panose="020F0502020204030204" pitchFamily="34" charset="0"/>
                          <a:ea typeface="+mn-ea"/>
                          <a:cs typeface="Calibri" panose="020F0502020204030204" pitchFamily="34" charset="0"/>
                        </a:rPr>
                        <a:t>Grade ≥3</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296 (93)</a:t>
                      </a:r>
                      <a:br>
                        <a:rPr lang="en-US" sz="1300" b="1" kern="1200" noProof="0" dirty="0">
                          <a:solidFill>
                            <a:schemeClr val="tx1"/>
                          </a:solidFill>
                          <a:effectLst/>
                          <a:latin typeface="Calibri" panose="020F0502020204030204" pitchFamily="34" charset="0"/>
                          <a:ea typeface="+mn-ea"/>
                          <a:cs typeface="Calibri" panose="020F0502020204030204" pitchFamily="34" charset="0"/>
                        </a:rPr>
                      </a:br>
                      <a:r>
                        <a:rPr lang="en-US" sz="1300" b="1" kern="1200" noProof="0" dirty="0">
                          <a:solidFill>
                            <a:schemeClr val="tx1"/>
                          </a:solidFill>
                          <a:effectLst/>
                          <a:latin typeface="Calibri" panose="020F0502020204030204" pitchFamily="34" charset="0"/>
                          <a:ea typeface="+mn-ea"/>
                          <a:cs typeface="Calibri" panose="020F0502020204030204" pitchFamily="34" charset="0"/>
                        </a:rPr>
                        <a:t>105 (33)</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257 (83)</a:t>
                      </a:r>
                    </a:p>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89 (29)</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981485"/>
                  </a:ext>
                </a:extLst>
              </a:tr>
              <a:tr h="2992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Serious TRAEs</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29 (9)</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26 (8)</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9317897"/>
                  </a:ext>
                </a:extLst>
              </a:tr>
              <a:tr h="5024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TRAEs leading to discontinuation</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14 (4)</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23 (7)</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53661026"/>
                  </a:ext>
                </a:extLst>
              </a:tr>
              <a:tr h="5024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TRAEs leading to dose interruption</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76 (24)</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60 (19)</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1502259"/>
                  </a:ext>
                </a:extLst>
              </a:tr>
              <a:tr h="502400">
                <a:tc>
                  <a:txBody>
                    <a:bodyPr/>
                    <a:lstStyle/>
                    <a:p>
                      <a:pPr marL="36000" marR="0" lvl="0" indent="0" algn="l" defTabSz="914377" rtl="0" eaLnBrk="1" fontAlgn="auto" latinLnBrk="0" hangingPunct="1">
                        <a:lnSpc>
                          <a:spcPct val="100000"/>
                        </a:lnSpc>
                        <a:spcBef>
                          <a:spcPts val="0"/>
                        </a:spcBef>
                        <a:spcAft>
                          <a:spcPts val="0"/>
                        </a:spcAft>
                        <a:buClrTx/>
                        <a:buSzTx/>
                        <a:buFontTx/>
                        <a:buNone/>
                        <a:tabLst/>
                        <a:defRPr/>
                      </a:pPr>
                      <a:r>
                        <a:rPr lang="en-US" sz="1300" b="1" kern="1200" noProof="0" dirty="0">
                          <a:solidFill>
                            <a:schemeClr val="tx1"/>
                          </a:solidFill>
                          <a:effectLst/>
                          <a:latin typeface="Calibri" panose="020F0502020204030204" pitchFamily="34" charset="0"/>
                          <a:ea typeface="+mn-ea"/>
                          <a:cs typeface="Calibri" panose="020F0502020204030204" pitchFamily="34" charset="0"/>
                        </a:rPr>
                        <a:t>TRAEs leading to dose reduction</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85 (27)</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56 (18)</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3392870"/>
                  </a:ext>
                </a:extLst>
              </a:tr>
              <a:tr h="2992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TRAEs leading to death</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0</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0</a:t>
                      </a:r>
                    </a:p>
                  </a:txBody>
                  <a:tcPr marL="60960" marR="60960" marT="48000" marB="4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4109317"/>
                  </a:ext>
                </a:extLst>
              </a:tr>
              <a:tr h="5024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Median total treatment duration, </a:t>
                      </a:r>
                      <a:r>
                        <a:rPr lang="en-US" sz="1300" b="1" kern="1200" noProof="0" dirty="0" err="1">
                          <a:solidFill>
                            <a:schemeClr val="tx1"/>
                          </a:solidFill>
                          <a:effectLst/>
                          <a:latin typeface="Calibri" panose="020F0502020204030204" pitchFamily="34" charset="0"/>
                          <a:ea typeface="+mn-ea"/>
                          <a:cs typeface="Calibri" panose="020F0502020204030204" pitchFamily="34" charset="0"/>
                        </a:rPr>
                        <a:t>mo</a:t>
                      </a:r>
                      <a:endParaRPr lang="en-US" sz="1300" b="1" kern="1200" noProof="0" dirty="0">
                        <a:solidFill>
                          <a:schemeClr val="tx1"/>
                        </a:solidFill>
                        <a:effectLst/>
                        <a:latin typeface="Calibri" panose="020F0502020204030204" pitchFamily="34" charset="0"/>
                        <a:ea typeface="+mn-ea"/>
                        <a:cs typeface="Calibri" panose="020F0502020204030204" pitchFamily="34" charset="0"/>
                      </a:endParaRP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8.5</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4.1</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5951768"/>
                  </a:ext>
                </a:extLst>
              </a:tr>
              <a:tr h="502400">
                <a:tc>
                  <a:txBody>
                    <a:bodyPr/>
                    <a:lstStyle/>
                    <a:p>
                      <a:pPr marL="36000" indent="0" algn="l" defTabSz="914377" rtl="0" eaLnBrk="1" latinLnBrk="0" hangingPunct="1"/>
                      <a:r>
                        <a:rPr lang="en-US" sz="1300" b="1" kern="1200" noProof="0" dirty="0">
                          <a:solidFill>
                            <a:schemeClr val="tx1"/>
                          </a:solidFill>
                          <a:effectLst/>
                          <a:latin typeface="Calibri" panose="020F0502020204030204" pitchFamily="34" charset="0"/>
                          <a:ea typeface="+mn-ea"/>
                          <a:cs typeface="Calibri" panose="020F0502020204030204" pitchFamily="34" charset="0"/>
                        </a:rPr>
                        <a:t>Patients with total exposure &gt;12 </a:t>
                      </a:r>
                      <a:r>
                        <a:rPr lang="en-US" sz="1300" b="1" kern="1200" noProof="0" dirty="0" err="1">
                          <a:solidFill>
                            <a:schemeClr val="tx1"/>
                          </a:solidFill>
                          <a:effectLst/>
                          <a:latin typeface="Calibri" panose="020F0502020204030204" pitchFamily="34" charset="0"/>
                          <a:ea typeface="+mn-ea"/>
                          <a:cs typeface="Calibri" panose="020F0502020204030204" pitchFamily="34" charset="0"/>
                        </a:rPr>
                        <a:t>mo</a:t>
                      </a:r>
                      <a:r>
                        <a:rPr lang="en-US" sz="1300" b="1" kern="1200" noProof="0" dirty="0">
                          <a:solidFill>
                            <a:schemeClr val="tx1"/>
                          </a:solidFill>
                          <a:effectLst/>
                          <a:latin typeface="Calibri" panose="020F0502020204030204" pitchFamily="34" charset="0"/>
                          <a:ea typeface="+mn-ea"/>
                          <a:cs typeface="Calibri" panose="020F0502020204030204" pitchFamily="34" charset="0"/>
                        </a:rPr>
                        <a:t>, %</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35.1</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kern="1200" noProof="0" dirty="0">
                          <a:solidFill>
                            <a:schemeClr val="tx1"/>
                          </a:solidFill>
                          <a:effectLst/>
                          <a:latin typeface="Calibri" panose="020F0502020204030204" pitchFamily="34" charset="0"/>
                          <a:ea typeface="+mn-ea"/>
                          <a:cs typeface="Calibri" panose="020F0502020204030204" pitchFamily="34" charset="0"/>
                        </a:rPr>
                        <a:t>9.4</a:t>
                      </a:r>
                    </a:p>
                  </a:txBody>
                  <a:tcPr marL="60960" marR="60960" marT="48000" marB="4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631480"/>
                  </a:ext>
                </a:extLst>
              </a:tr>
            </a:tbl>
          </a:graphicData>
        </a:graphic>
      </p:graphicFrame>
      <p:sp>
        <p:nvSpPr>
          <p:cNvPr id="74" name="TextBox 73">
            <a:extLst>
              <a:ext uri="{FF2B5EF4-FFF2-40B4-BE49-F238E27FC236}">
                <a16:creationId xmlns:a16="http://schemas.microsoft.com/office/drawing/2014/main" id="{94ED3B1A-CF71-AB68-D9FD-5E84FE9CA950}"/>
              </a:ext>
            </a:extLst>
          </p:cNvPr>
          <p:cNvSpPr txBox="1"/>
          <p:nvPr/>
        </p:nvSpPr>
        <p:spPr>
          <a:xfrm>
            <a:off x="375114" y="1381688"/>
            <a:ext cx="4420999" cy="37965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srgbClr val="3F4444"/>
                </a:solidFill>
                <a:effectLst/>
                <a:uLnTx/>
                <a:uFillTx/>
                <a:latin typeface="Calibri"/>
                <a:ea typeface="MS PGothic" panose="020B0600070205080204" pitchFamily="34" charset="-128"/>
                <a:cs typeface="Calibri" panose="020F0502020204030204" pitchFamily="34" charset="0"/>
              </a:rPr>
              <a:t>Safety summary</a:t>
            </a:r>
            <a:endParaRPr kumimoji="0" lang="en-US" sz="2133" b="0" i="0" u="none" strike="noStrike" kern="1200" cap="none" spc="0" normalizeH="0" baseline="0" noProof="0" dirty="0">
              <a:ln>
                <a:noFill/>
              </a:ln>
              <a:solidFill>
                <a:srgbClr val="3F4444"/>
              </a:solidFill>
              <a:effectLst/>
              <a:uLnTx/>
              <a:uFillTx/>
              <a:latin typeface="Calibri"/>
              <a:ea typeface="MS PGothic" panose="020B0600070205080204" pitchFamily="34" charset="-128"/>
              <a:cs typeface="+mn-cs"/>
            </a:endParaRPr>
          </a:p>
        </p:txBody>
      </p:sp>
      <p:pic>
        <p:nvPicPr>
          <p:cNvPr id="6" name="Graphic 5">
            <a:extLst>
              <a:ext uri="{FF2B5EF4-FFF2-40B4-BE49-F238E27FC236}">
                <a16:creationId xmlns:a16="http://schemas.microsoft.com/office/drawing/2014/main" id="{2599A76E-424A-7480-B815-C1251E5EC1E6}"/>
              </a:ext>
            </a:extLst>
          </p:cNvPr>
          <p:cNvPicPr>
            <a:picLocks noChangeAspect="1"/>
          </p:cNvPicPr>
          <p:nvPr/>
        </p:nvPicPr>
        <p:blipFill>
          <a:blip r:embed="rId3">
            <a:extLst>
              <a:ext uri="{96DAC541-7B7A-43D3-8B79-37D633B846F1}">
                <asvg:svgBlip xmlns:asvg="http://schemas.microsoft.com/office/drawing/2016/SVG/main" r:embed="rId4"/>
              </a:ext>
            </a:extLst>
          </a:blip>
          <a:srcRect l="16638" r="11575"/>
          <a:stretch>
            <a:fillRect/>
          </a:stretch>
        </p:blipFill>
        <p:spPr>
          <a:xfrm>
            <a:off x="4796112" y="1423531"/>
            <a:ext cx="7156829" cy="4668444"/>
          </a:xfrm>
          <a:prstGeom prst="rect">
            <a:avLst/>
          </a:prstGeom>
        </p:spPr>
      </p:pic>
      <p:sp>
        <p:nvSpPr>
          <p:cNvPr id="4" name="TextBox 3">
            <a:extLst>
              <a:ext uri="{FF2B5EF4-FFF2-40B4-BE49-F238E27FC236}">
                <a16:creationId xmlns:a16="http://schemas.microsoft.com/office/drawing/2014/main" id="{D47F6D52-C766-4D6D-6208-6ABD6DC87878}"/>
              </a:ext>
            </a:extLst>
          </p:cNvPr>
          <p:cNvSpPr txBox="1"/>
          <p:nvPr/>
        </p:nvSpPr>
        <p:spPr>
          <a:xfrm>
            <a:off x="6096000" y="6509188"/>
            <a:ext cx="6096000" cy="307777"/>
          </a:xfrm>
          <a:prstGeom prst="rect">
            <a:avLst/>
          </a:prstGeom>
          <a:noFill/>
        </p:spPr>
        <p:txBody>
          <a:bodyPr wrap="square">
            <a:spAutoFit/>
          </a:bodyPr>
          <a:lstStyle/>
          <a:p>
            <a:pPr marL="0" marR="0" lvl="0" indent="0" algn="r" defTabSz="60958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srgbClr val="3F4444"/>
                </a:solidFill>
                <a:effectLst/>
                <a:uLnTx/>
                <a:uFillTx/>
                <a:latin typeface="Calibri" panose="020F0502020204030204" pitchFamily="34" charset="0"/>
                <a:ea typeface="MS PGothic" panose="020B0600070205080204" pitchFamily="34" charset="-128"/>
                <a:cs typeface="+mn-cs"/>
              </a:rPr>
              <a:t>Dent RA, et al. ESMO 2025;Abstract LBA21</a:t>
            </a:r>
          </a:p>
        </p:txBody>
      </p:sp>
    </p:spTree>
    <p:extLst>
      <p:ext uri="{BB962C8B-B14F-4D97-AF65-F5344CB8AC3E}">
        <p14:creationId xmlns:p14="http://schemas.microsoft.com/office/powerpoint/2010/main" val="2474357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B9C829-ED5A-CFC8-95F5-98404EEDCB21}"/>
              </a:ext>
            </a:extLst>
          </p:cNvPr>
          <p:cNvPicPr>
            <a:picLocks noChangeAspect="1"/>
          </p:cNvPicPr>
          <p:nvPr/>
        </p:nvPicPr>
        <p:blipFill>
          <a:blip r:embed="rId3"/>
          <a:srcRect r="47811"/>
          <a:stretch>
            <a:fillRect/>
          </a:stretch>
        </p:blipFill>
        <p:spPr>
          <a:xfrm>
            <a:off x="1383030" y="1390926"/>
            <a:ext cx="4236149" cy="2350181"/>
          </a:xfrm>
          <a:prstGeom prst="rect">
            <a:avLst/>
          </a:prstGeom>
        </p:spPr>
      </p:pic>
      <p:pic>
        <p:nvPicPr>
          <p:cNvPr id="8" name="Picture 7">
            <a:extLst>
              <a:ext uri="{FF2B5EF4-FFF2-40B4-BE49-F238E27FC236}">
                <a16:creationId xmlns:a16="http://schemas.microsoft.com/office/drawing/2014/main" id="{096AF961-FC85-B9A4-3635-CD0C731B14D5}"/>
              </a:ext>
            </a:extLst>
          </p:cNvPr>
          <p:cNvPicPr>
            <a:picLocks noChangeAspect="1"/>
          </p:cNvPicPr>
          <p:nvPr/>
        </p:nvPicPr>
        <p:blipFill>
          <a:blip r:embed="rId4"/>
          <a:stretch>
            <a:fillRect/>
          </a:stretch>
        </p:blipFill>
        <p:spPr>
          <a:xfrm>
            <a:off x="6960324" y="1253194"/>
            <a:ext cx="4069186" cy="2623340"/>
          </a:xfrm>
          <a:prstGeom prst="rect">
            <a:avLst/>
          </a:prstGeom>
        </p:spPr>
      </p:pic>
      <p:pic>
        <p:nvPicPr>
          <p:cNvPr id="9" name="Picture 8">
            <a:extLst>
              <a:ext uri="{FF2B5EF4-FFF2-40B4-BE49-F238E27FC236}">
                <a16:creationId xmlns:a16="http://schemas.microsoft.com/office/drawing/2014/main" id="{B8E5D5E0-957D-B8BD-9208-84C68AE9FA16}"/>
              </a:ext>
            </a:extLst>
          </p:cNvPr>
          <p:cNvPicPr>
            <a:picLocks noChangeAspect="1"/>
          </p:cNvPicPr>
          <p:nvPr/>
        </p:nvPicPr>
        <p:blipFill>
          <a:blip r:embed="rId5"/>
          <a:stretch>
            <a:fillRect/>
          </a:stretch>
        </p:blipFill>
        <p:spPr>
          <a:xfrm>
            <a:off x="9492330" y="1517649"/>
            <a:ext cx="2215340" cy="759904"/>
          </a:xfrm>
          <a:prstGeom prst="rect">
            <a:avLst/>
          </a:prstGeom>
        </p:spPr>
      </p:pic>
      <p:pic>
        <p:nvPicPr>
          <p:cNvPr id="10" name="Picture 9">
            <a:extLst>
              <a:ext uri="{FF2B5EF4-FFF2-40B4-BE49-F238E27FC236}">
                <a16:creationId xmlns:a16="http://schemas.microsoft.com/office/drawing/2014/main" id="{8900AF0E-3989-BDEC-36C2-42495F934A75}"/>
              </a:ext>
            </a:extLst>
          </p:cNvPr>
          <p:cNvPicPr>
            <a:picLocks noChangeAspect="1"/>
          </p:cNvPicPr>
          <p:nvPr/>
        </p:nvPicPr>
        <p:blipFill>
          <a:blip r:embed="rId6"/>
          <a:stretch>
            <a:fillRect/>
          </a:stretch>
        </p:blipFill>
        <p:spPr>
          <a:xfrm>
            <a:off x="7047978" y="4308914"/>
            <a:ext cx="3981531" cy="2535045"/>
          </a:xfrm>
          <a:prstGeom prst="rect">
            <a:avLst/>
          </a:prstGeom>
        </p:spPr>
      </p:pic>
      <p:pic>
        <p:nvPicPr>
          <p:cNvPr id="11" name="Picture 10">
            <a:extLst>
              <a:ext uri="{FF2B5EF4-FFF2-40B4-BE49-F238E27FC236}">
                <a16:creationId xmlns:a16="http://schemas.microsoft.com/office/drawing/2014/main" id="{54E44D88-D90B-FC04-7082-797440D0AEA9}"/>
              </a:ext>
            </a:extLst>
          </p:cNvPr>
          <p:cNvPicPr>
            <a:picLocks noChangeAspect="1"/>
          </p:cNvPicPr>
          <p:nvPr/>
        </p:nvPicPr>
        <p:blipFill>
          <a:blip r:embed="rId7"/>
          <a:stretch>
            <a:fillRect/>
          </a:stretch>
        </p:blipFill>
        <p:spPr>
          <a:xfrm>
            <a:off x="9492330" y="4476639"/>
            <a:ext cx="2215340" cy="759904"/>
          </a:xfrm>
          <a:prstGeom prst="rect">
            <a:avLst/>
          </a:prstGeom>
        </p:spPr>
      </p:pic>
      <p:sp>
        <p:nvSpPr>
          <p:cNvPr id="13" name="Text Placeholder 1">
            <a:extLst>
              <a:ext uri="{FF2B5EF4-FFF2-40B4-BE49-F238E27FC236}">
                <a16:creationId xmlns:a16="http://schemas.microsoft.com/office/drawing/2014/main" id="{A7C59DF3-6D14-506B-7145-ACF495C488AF}"/>
              </a:ext>
            </a:extLst>
          </p:cNvPr>
          <p:cNvSpPr txBox="1">
            <a:spLocks/>
          </p:cNvSpPr>
          <p:nvPr/>
        </p:nvSpPr>
        <p:spPr>
          <a:xfrm>
            <a:off x="1273479" y="917544"/>
            <a:ext cx="4800000" cy="420776"/>
          </a:xfrm>
          <a:prstGeom prst="rect">
            <a:avLst/>
          </a:prstGeom>
        </p:spPr>
        <p:txBody>
          <a:bodyPr/>
          <a:lstStyle>
            <a:lvl1pPr marL="171450" indent="-171450" algn="l" defTabSz="685800" rtl="0" eaLnBrk="1" latinLnBrk="0" hangingPunct="1">
              <a:lnSpc>
                <a:spcPct val="100000"/>
              </a:lnSpc>
              <a:spcBef>
                <a:spcPts val="450"/>
              </a:spcBef>
              <a:spcAft>
                <a:spcPts val="450"/>
              </a:spcAft>
              <a:buFont typeface="Arial" panose="020B0604020202020204" pitchFamily="34" charset="0"/>
              <a:buChar char="•"/>
              <a:defRPr sz="1800" kern="1200">
                <a:solidFill>
                  <a:schemeClr val="tx1"/>
                </a:solidFill>
                <a:latin typeface="+mn-lt"/>
                <a:ea typeface="+mn-ea"/>
                <a:cs typeface="+mn-cs"/>
              </a:defRPr>
            </a:lvl1pPr>
            <a:lvl2pPr marL="345600" marR="0" indent="-171450" algn="l" defTabSz="685800" rtl="0" eaLnBrk="1" fontAlgn="auto" latinLnBrk="0" hangingPunct="1">
              <a:lnSpc>
                <a:spcPct val="100000"/>
              </a:lnSpc>
              <a:spcBef>
                <a:spcPts val="0"/>
              </a:spcBef>
              <a:spcAft>
                <a:spcPts val="600"/>
              </a:spcAft>
              <a:buClrTx/>
              <a:buSzPct val="100000"/>
              <a:buFont typeface="Arial" panose="020B0604020202020204" pitchFamily="34" charset="0"/>
              <a:buChar char="•"/>
              <a:tabLst/>
              <a:defRPr lang="en-US" sz="1800" kern="1200" dirty="0">
                <a:solidFill>
                  <a:schemeClr val="tx1"/>
                </a:solidFill>
                <a:latin typeface="+mn-lt"/>
                <a:ea typeface="+mn-ea"/>
                <a:cs typeface="+mn-cs"/>
              </a:defRPr>
            </a:lvl2pPr>
            <a:lvl3pPr marL="5184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sz="1500" kern="1200">
                <a:solidFill>
                  <a:schemeClr val="tx1"/>
                </a:solidFill>
                <a:latin typeface="+mn-lt"/>
                <a:ea typeface="+mn-ea"/>
                <a:cs typeface="+mn-cs"/>
              </a:defRPr>
            </a:lvl3pPr>
            <a:lvl4pPr marL="6912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lang="en-US" sz="1500" kern="1200" dirty="0" smtClean="0">
                <a:solidFill>
                  <a:schemeClr val="tx1"/>
                </a:solidFill>
                <a:latin typeface="+mn-lt"/>
                <a:ea typeface="+mn-ea"/>
                <a:cs typeface="+mn-cs"/>
              </a:defRPr>
            </a:lvl4pPr>
            <a:lvl5pPr marL="8640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US" sz="1867" b="1" i="0" u="none" strike="noStrike" kern="1200" cap="none" spc="0" normalizeH="0" baseline="0" noProof="0" dirty="0">
                <a:ln>
                  <a:noFill/>
                </a:ln>
                <a:solidFill>
                  <a:srgbClr val="3F4444"/>
                </a:solidFill>
                <a:effectLst/>
                <a:uLnTx/>
                <a:uFillTx/>
                <a:latin typeface="Calibri" panose="020F0502020204030204" pitchFamily="34" charset="0"/>
                <a:ea typeface="+mn-ea"/>
                <a:cs typeface="Calibri" panose="020F0502020204030204" pitchFamily="34" charset="0"/>
              </a:rPr>
              <a:t>Time to deterioration in QoL</a:t>
            </a:r>
          </a:p>
        </p:txBody>
      </p:sp>
      <p:sp>
        <p:nvSpPr>
          <p:cNvPr id="14" name="Text Placeholder 1">
            <a:extLst>
              <a:ext uri="{FF2B5EF4-FFF2-40B4-BE49-F238E27FC236}">
                <a16:creationId xmlns:a16="http://schemas.microsoft.com/office/drawing/2014/main" id="{A7CB15CC-D6D5-CFF8-6BA4-73A7CF8D7162}"/>
              </a:ext>
            </a:extLst>
          </p:cNvPr>
          <p:cNvSpPr txBox="1">
            <a:spLocks/>
          </p:cNvSpPr>
          <p:nvPr/>
        </p:nvSpPr>
        <p:spPr>
          <a:xfrm>
            <a:off x="6864263" y="917544"/>
            <a:ext cx="5227787" cy="420776"/>
          </a:xfrm>
          <a:prstGeom prst="rect">
            <a:avLst/>
          </a:prstGeom>
        </p:spPr>
        <p:txBody>
          <a:bodyPr/>
          <a:lstStyle>
            <a:lvl1pPr marL="0" indent="0" algn="l" defTabSz="914400" rtl="0" eaLnBrk="1" latinLnBrk="0" hangingPunct="1">
              <a:spcBef>
                <a:spcPct val="20000"/>
              </a:spcBef>
              <a:buFont typeface="Arial" pitchFamily="34" charset="0"/>
              <a:buNone/>
              <a:defRPr sz="5630" b="1" i="0" kern="1200">
                <a:solidFill>
                  <a:srgbClr val="EB558B"/>
                </a:solidFill>
                <a:latin typeface="Arial Narrow" panose="020B0604020202020204" pitchFamily="34" charset="0"/>
                <a:ea typeface="+mn-ea"/>
                <a:cs typeface="Arial Narrow"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67" b="1" i="0" u="none" strike="noStrike" kern="1200" cap="none" spc="0" normalizeH="0" baseline="0" noProof="0" dirty="0">
                <a:ln>
                  <a:noFill/>
                </a:ln>
                <a:solidFill>
                  <a:srgbClr val="3F4444"/>
                </a:solidFill>
                <a:effectLst/>
                <a:uLnTx/>
                <a:uFillTx/>
                <a:latin typeface="Calibri" panose="020F0502020204030204" pitchFamily="34" charset="0"/>
                <a:ea typeface="+mn-ea"/>
                <a:cs typeface="Calibri" panose="020F0502020204030204" pitchFamily="34" charset="0"/>
              </a:rPr>
              <a:t>Time to deterioration in Global Health Status/QoL</a:t>
            </a:r>
            <a:endParaRPr kumimoji="0" lang="en-US" sz="1867" b="1" i="0" u="none" strike="noStrike" kern="1200" cap="none" spc="0" normalizeH="0" baseline="0" noProof="0" dirty="0">
              <a:ln>
                <a:noFill/>
              </a:ln>
              <a:solidFill>
                <a:srgbClr val="3F4444"/>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15" name="Text Placeholder 1">
            <a:extLst>
              <a:ext uri="{FF2B5EF4-FFF2-40B4-BE49-F238E27FC236}">
                <a16:creationId xmlns:a16="http://schemas.microsoft.com/office/drawing/2014/main" id="{E55F4BD2-11CC-C893-8FFA-805777985B28}"/>
              </a:ext>
            </a:extLst>
          </p:cNvPr>
          <p:cNvSpPr txBox="1">
            <a:spLocks/>
          </p:cNvSpPr>
          <p:nvPr/>
        </p:nvSpPr>
        <p:spPr>
          <a:xfrm>
            <a:off x="7047978" y="3876533"/>
            <a:ext cx="4978575" cy="420776"/>
          </a:xfrm>
          <a:prstGeom prst="rect">
            <a:avLst/>
          </a:prstGeom>
        </p:spPr>
        <p:txBody>
          <a:bodyPr/>
          <a:lstStyle>
            <a:lvl1pPr marL="0" indent="0" algn="l" defTabSz="914400" rtl="0" eaLnBrk="1" latinLnBrk="0" hangingPunct="1">
              <a:spcBef>
                <a:spcPct val="20000"/>
              </a:spcBef>
              <a:buFont typeface="Arial" pitchFamily="34" charset="0"/>
              <a:buNone/>
              <a:defRPr sz="5630" b="1" i="0" kern="1200">
                <a:solidFill>
                  <a:srgbClr val="EB558B"/>
                </a:solidFill>
                <a:latin typeface="Arial Narrow" panose="020B0604020202020204" pitchFamily="34" charset="0"/>
                <a:ea typeface="+mn-ea"/>
                <a:cs typeface="Arial Narrow"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67" b="1" i="0" u="none" strike="noStrike" kern="1200" cap="none" spc="0" normalizeH="0" baseline="0" noProof="0" dirty="0">
                <a:ln>
                  <a:noFill/>
                </a:ln>
                <a:solidFill>
                  <a:srgbClr val="3F4444"/>
                </a:solidFill>
                <a:effectLst/>
                <a:uLnTx/>
                <a:uFillTx/>
                <a:latin typeface="Calibri" panose="020F0502020204030204" pitchFamily="34" charset="0"/>
                <a:ea typeface="+mn-ea"/>
                <a:cs typeface="Calibri" panose="020F0502020204030204" pitchFamily="34" charset="0"/>
              </a:rPr>
              <a:t>Time to deterioration in physical functioning</a:t>
            </a:r>
            <a:endParaRPr kumimoji="0" lang="en-US" sz="1867" b="1" i="0" u="none" strike="noStrike" kern="1200" cap="none" spc="0" normalizeH="0" baseline="0" noProof="0" dirty="0">
              <a:ln>
                <a:noFill/>
              </a:ln>
              <a:solidFill>
                <a:srgbClr val="3F4444"/>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17" name="Title 1">
            <a:extLst>
              <a:ext uri="{FF2B5EF4-FFF2-40B4-BE49-F238E27FC236}">
                <a16:creationId xmlns:a16="http://schemas.microsoft.com/office/drawing/2014/main" id="{F161683E-FA92-5793-C3B5-58721ECEE909}"/>
              </a:ext>
            </a:extLst>
          </p:cNvPr>
          <p:cNvSpPr>
            <a:spLocks noGrp="1"/>
          </p:cNvSpPr>
          <p:nvPr>
            <p:ph type="title"/>
          </p:nvPr>
        </p:nvSpPr>
        <p:spPr>
          <a:xfrm>
            <a:off x="382203" y="238217"/>
            <a:ext cx="11437128" cy="922383"/>
          </a:xfrm>
        </p:spPr>
        <p:txBody>
          <a:bodyPr>
            <a:noAutofit/>
          </a:bodyPr>
          <a:lstStyle/>
          <a:p>
            <a:pPr algn="ctr"/>
            <a:r>
              <a:rPr lang="en-US" sz="4267" b="1" dirty="0">
                <a:solidFill>
                  <a:srgbClr val="000000"/>
                </a:solidFill>
                <a:latin typeface="+mn-lt"/>
              </a:rPr>
              <a:t>TROPION-Breast02: PROs and QoL</a:t>
            </a:r>
          </a:p>
        </p:txBody>
      </p:sp>
      <p:sp>
        <p:nvSpPr>
          <p:cNvPr id="18" name="Footer Placeholder 4">
            <a:extLst>
              <a:ext uri="{FF2B5EF4-FFF2-40B4-BE49-F238E27FC236}">
                <a16:creationId xmlns:a16="http://schemas.microsoft.com/office/drawing/2014/main" id="{2E79FE14-1C4E-E5A5-451D-6943C64E1A8F}"/>
              </a:ext>
            </a:extLst>
          </p:cNvPr>
          <p:cNvSpPr txBox="1">
            <a:spLocks/>
          </p:cNvSpPr>
          <p:nvPr/>
        </p:nvSpPr>
        <p:spPr>
          <a:xfrm>
            <a:off x="9819861" y="6541638"/>
            <a:ext cx="2372139"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Schmid, et al. ESMO Breast  2026</a:t>
            </a:r>
          </a:p>
        </p:txBody>
      </p:sp>
      <p:pic>
        <p:nvPicPr>
          <p:cNvPr id="2" name="Picture 1">
            <a:extLst>
              <a:ext uri="{FF2B5EF4-FFF2-40B4-BE49-F238E27FC236}">
                <a16:creationId xmlns:a16="http://schemas.microsoft.com/office/drawing/2014/main" id="{692C6DD7-F652-2292-C72F-50E9FBC6326C}"/>
              </a:ext>
            </a:extLst>
          </p:cNvPr>
          <p:cNvPicPr>
            <a:picLocks noChangeAspect="1"/>
          </p:cNvPicPr>
          <p:nvPr/>
        </p:nvPicPr>
        <p:blipFill>
          <a:blip r:embed="rId8"/>
          <a:stretch>
            <a:fillRect/>
          </a:stretch>
        </p:blipFill>
        <p:spPr>
          <a:xfrm>
            <a:off x="368418" y="4476640"/>
            <a:ext cx="6439881" cy="2023289"/>
          </a:xfrm>
          <a:prstGeom prst="rect">
            <a:avLst/>
          </a:prstGeom>
        </p:spPr>
      </p:pic>
      <p:sp>
        <p:nvSpPr>
          <p:cNvPr id="3" name="Text Placeholder 1">
            <a:extLst>
              <a:ext uri="{FF2B5EF4-FFF2-40B4-BE49-F238E27FC236}">
                <a16:creationId xmlns:a16="http://schemas.microsoft.com/office/drawing/2014/main" id="{795D3879-F665-6777-D18C-BFB34F682974}"/>
              </a:ext>
            </a:extLst>
          </p:cNvPr>
          <p:cNvSpPr txBox="1">
            <a:spLocks/>
          </p:cNvSpPr>
          <p:nvPr/>
        </p:nvSpPr>
        <p:spPr>
          <a:xfrm>
            <a:off x="823739" y="3882157"/>
            <a:ext cx="6136584" cy="420776"/>
          </a:xfrm>
          <a:prstGeom prst="rect">
            <a:avLst/>
          </a:prstGeom>
        </p:spPr>
        <p:txBody>
          <a:bodyPr/>
          <a:lstStyle>
            <a:lvl1pPr marL="171450" indent="-171450" algn="l" defTabSz="685800" rtl="0" eaLnBrk="1" latinLnBrk="0" hangingPunct="1">
              <a:lnSpc>
                <a:spcPct val="100000"/>
              </a:lnSpc>
              <a:spcBef>
                <a:spcPts val="450"/>
              </a:spcBef>
              <a:spcAft>
                <a:spcPts val="450"/>
              </a:spcAft>
              <a:buFont typeface="Arial" panose="020B0604020202020204" pitchFamily="34" charset="0"/>
              <a:buChar char="•"/>
              <a:defRPr sz="1800" kern="1200">
                <a:solidFill>
                  <a:schemeClr val="tx1"/>
                </a:solidFill>
                <a:latin typeface="+mn-lt"/>
                <a:ea typeface="+mn-ea"/>
                <a:cs typeface="+mn-cs"/>
              </a:defRPr>
            </a:lvl1pPr>
            <a:lvl2pPr marL="345600" marR="0" indent="-171450" algn="l" defTabSz="685800" rtl="0" eaLnBrk="1" fontAlgn="auto" latinLnBrk="0" hangingPunct="1">
              <a:lnSpc>
                <a:spcPct val="100000"/>
              </a:lnSpc>
              <a:spcBef>
                <a:spcPts val="0"/>
              </a:spcBef>
              <a:spcAft>
                <a:spcPts val="600"/>
              </a:spcAft>
              <a:buClrTx/>
              <a:buSzPct val="100000"/>
              <a:buFont typeface="Arial" panose="020B0604020202020204" pitchFamily="34" charset="0"/>
              <a:buChar char="•"/>
              <a:tabLst/>
              <a:defRPr lang="en-US" sz="1800" kern="1200" dirty="0">
                <a:solidFill>
                  <a:schemeClr val="tx1"/>
                </a:solidFill>
                <a:latin typeface="+mn-lt"/>
                <a:ea typeface="+mn-ea"/>
                <a:cs typeface="+mn-cs"/>
              </a:defRPr>
            </a:lvl2pPr>
            <a:lvl3pPr marL="5184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sz="1500" kern="1200">
                <a:solidFill>
                  <a:schemeClr val="tx1"/>
                </a:solidFill>
                <a:latin typeface="+mn-lt"/>
                <a:ea typeface="+mn-ea"/>
                <a:cs typeface="+mn-cs"/>
              </a:defRPr>
            </a:lvl3pPr>
            <a:lvl4pPr marL="6912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lang="en-US" sz="1500" kern="1200" dirty="0" smtClean="0">
                <a:solidFill>
                  <a:schemeClr val="tx1"/>
                </a:solidFill>
                <a:latin typeface="+mn-lt"/>
                <a:ea typeface="+mn-ea"/>
                <a:cs typeface="+mn-cs"/>
              </a:defRPr>
            </a:lvl4pPr>
            <a:lvl5pPr marL="864000" indent="-171450" algn="l" defTabSz="685800" rtl="0" eaLnBrk="1" latinLnBrk="0" hangingPunct="1">
              <a:lnSpc>
                <a:spcPct val="100000"/>
              </a:lnSpc>
              <a:spcBef>
                <a:spcPts val="0"/>
              </a:spcBef>
              <a:spcAft>
                <a:spcPts val="600"/>
              </a:spcAft>
              <a:buClrTx/>
              <a:buSzPct val="100000"/>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US" sz="1867" b="1" i="0" u="none" strike="noStrike" kern="1200" cap="none" spc="0" normalizeH="0" baseline="0" noProof="0" dirty="0">
                <a:ln>
                  <a:noFill/>
                </a:ln>
                <a:solidFill>
                  <a:srgbClr val="3F4444"/>
                </a:solidFill>
                <a:effectLst/>
                <a:uLnTx/>
                <a:uFillTx/>
                <a:latin typeface="Calibri"/>
                <a:ea typeface="+mn-ea"/>
                <a:cs typeface="+mn-cs"/>
              </a:rPr>
              <a:t>Interference of Stomatitis and Fatigue with daily activities</a:t>
            </a:r>
          </a:p>
        </p:txBody>
      </p:sp>
    </p:spTree>
    <p:extLst>
      <p:ext uri="{BB962C8B-B14F-4D97-AF65-F5344CB8AC3E}">
        <p14:creationId xmlns:p14="http://schemas.microsoft.com/office/powerpoint/2010/main" val="29124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3" grpId="0"/>
      <p:bldP spid="3"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79FBD-A1B5-BCF2-13A7-36460A5883D1}"/>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5D1710E4-D5AC-0185-A7F2-F12B213E274D}"/>
              </a:ext>
            </a:extLst>
          </p:cNvPr>
          <p:cNvSpPr/>
          <p:nvPr/>
        </p:nvSpPr>
        <p:spPr>
          <a:xfrm>
            <a:off x="1260639" y="2631140"/>
            <a:ext cx="3574723" cy="37965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a:t>
            </a:r>
            <a:endParaRPr kumimoji="0" lang="en-US" sz="1867"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45" name="Rectangle 44">
            <a:extLst>
              <a:ext uri="{FF2B5EF4-FFF2-40B4-BE49-F238E27FC236}">
                <a16:creationId xmlns:a16="http://schemas.microsoft.com/office/drawing/2014/main" id="{2DDB0104-B56E-82B6-249B-A133B5F4B7F3}"/>
              </a:ext>
            </a:extLst>
          </p:cNvPr>
          <p:cNvSpPr/>
          <p:nvPr/>
        </p:nvSpPr>
        <p:spPr>
          <a:xfrm>
            <a:off x="130207" y="848416"/>
            <a:ext cx="1393715" cy="297454"/>
          </a:xfrm>
          <a:prstGeom prst="rect">
            <a:avLst/>
          </a:prstGeom>
        </p:spPr>
        <p:txBody>
          <a:bodyPr wrap="none">
            <a:spAutoFit/>
          </a:bodyPr>
          <a:lstStyle/>
          <a:p>
            <a:pPr marL="0" marR="0" lvl="0" indent="0" algn="l"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ASCENT-03 Trial</a:t>
            </a:r>
            <a:r>
              <a:rPr kumimoji="0" lang="en-US" sz="1333" b="1" i="0" u="none" strike="noStrike" kern="1200" cap="none" spc="0" normalizeH="0" baseline="3000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1</a:t>
            </a:r>
            <a:r>
              <a:rPr kumimoji="0" lang="en-US" sz="1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a:t>
            </a:r>
          </a:p>
        </p:txBody>
      </p:sp>
      <p:pic>
        <p:nvPicPr>
          <p:cNvPr id="3" name="Picture 2">
            <a:extLst>
              <a:ext uri="{FF2B5EF4-FFF2-40B4-BE49-F238E27FC236}">
                <a16:creationId xmlns:a16="http://schemas.microsoft.com/office/drawing/2014/main" id="{6F55D8C8-3FA9-4D95-E814-6E06AD9324DC}"/>
              </a:ext>
            </a:extLst>
          </p:cNvPr>
          <p:cNvPicPr>
            <a:picLocks noChangeAspect="1"/>
          </p:cNvPicPr>
          <p:nvPr/>
        </p:nvPicPr>
        <p:blipFill>
          <a:blip r:embed="rId3"/>
          <a:stretch>
            <a:fillRect/>
          </a:stretch>
        </p:blipFill>
        <p:spPr>
          <a:xfrm>
            <a:off x="229389" y="1121723"/>
            <a:ext cx="3257809" cy="1340092"/>
          </a:xfrm>
          <a:prstGeom prst="rect">
            <a:avLst/>
          </a:prstGeom>
        </p:spPr>
      </p:pic>
      <p:pic>
        <p:nvPicPr>
          <p:cNvPr id="4" name="Picture 3">
            <a:extLst>
              <a:ext uri="{FF2B5EF4-FFF2-40B4-BE49-F238E27FC236}">
                <a16:creationId xmlns:a16="http://schemas.microsoft.com/office/drawing/2014/main" id="{64329486-05BE-C4B7-3F43-77EF35FBAB59}"/>
              </a:ext>
            </a:extLst>
          </p:cNvPr>
          <p:cNvPicPr>
            <a:picLocks noChangeAspect="1"/>
          </p:cNvPicPr>
          <p:nvPr/>
        </p:nvPicPr>
        <p:blipFill>
          <a:blip r:embed="rId4"/>
          <a:srcRect b="14403"/>
          <a:stretch>
            <a:fillRect/>
          </a:stretch>
        </p:blipFill>
        <p:spPr>
          <a:xfrm>
            <a:off x="2" y="3188496"/>
            <a:ext cx="6095999" cy="3224497"/>
          </a:xfrm>
          <a:prstGeom prst="rect">
            <a:avLst/>
          </a:prstGeom>
        </p:spPr>
      </p:pic>
      <p:pic>
        <p:nvPicPr>
          <p:cNvPr id="5" name="Picture 4">
            <a:extLst>
              <a:ext uri="{FF2B5EF4-FFF2-40B4-BE49-F238E27FC236}">
                <a16:creationId xmlns:a16="http://schemas.microsoft.com/office/drawing/2014/main" id="{44B8E775-A209-FC7F-3327-633439C70603}"/>
              </a:ext>
            </a:extLst>
          </p:cNvPr>
          <p:cNvPicPr>
            <a:picLocks noChangeAspect="1"/>
          </p:cNvPicPr>
          <p:nvPr/>
        </p:nvPicPr>
        <p:blipFill>
          <a:blip r:embed="rId5"/>
          <a:stretch>
            <a:fillRect/>
          </a:stretch>
        </p:blipFill>
        <p:spPr>
          <a:xfrm>
            <a:off x="3025245" y="3188497"/>
            <a:ext cx="2887219" cy="1324776"/>
          </a:xfrm>
          <a:prstGeom prst="rect">
            <a:avLst/>
          </a:prstGeom>
        </p:spPr>
      </p:pic>
      <p:sp>
        <p:nvSpPr>
          <p:cNvPr id="8" name="Title 2">
            <a:extLst>
              <a:ext uri="{FF2B5EF4-FFF2-40B4-BE49-F238E27FC236}">
                <a16:creationId xmlns:a16="http://schemas.microsoft.com/office/drawing/2014/main" id="{16EC3F3A-21C7-7FAF-5439-6F87F0DAB737}"/>
              </a:ext>
            </a:extLst>
          </p:cNvPr>
          <p:cNvSpPr>
            <a:spLocks noGrp="1"/>
          </p:cNvSpPr>
          <p:nvPr>
            <p:ph type="title"/>
          </p:nvPr>
        </p:nvSpPr>
        <p:spPr>
          <a:xfrm>
            <a:off x="227744" y="94454"/>
            <a:ext cx="11694849" cy="758932"/>
          </a:xfrm>
        </p:spPr>
        <p:txBody>
          <a:bodyPr/>
          <a:lstStyle/>
          <a:p>
            <a:pPr algn="ctr"/>
            <a:r>
              <a:rPr lang="en-US" sz="4267" dirty="0">
                <a:latin typeface="Calibri"/>
                <a:ea typeface="MS PGothic"/>
                <a:cs typeface="Calibri"/>
              </a:rPr>
              <a:t>Sacituzumab Govitecan</a:t>
            </a:r>
            <a:r>
              <a:rPr lang="en-US" sz="4267" dirty="0">
                <a:latin typeface="Calibri" panose="020F0502020204030204" pitchFamily="34" charset="0"/>
                <a:cs typeface="Calibri" panose="020F0502020204030204" pitchFamily="34" charset="0"/>
              </a:rPr>
              <a:t> (SG) in 1L TNBC</a:t>
            </a:r>
            <a:endParaRPr lang="en-US" sz="4267" baseline="30000" dirty="0">
              <a:latin typeface="Calibri" panose="020F0502020204030204" pitchFamily="34" charset="0"/>
              <a:cs typeface="Calibri" panose="020F0502020204030204" pitchFamily="34" charset="0"/>
            </a:endParaRPr>
          </a:p>
        </p:txBody>
      </p:sp>
      <p:sp>
        <p:nvSpPr>
          <p:cNvPr id="9" name="Footer Placeholder 4">
            <a:extLst>
              <a:ext uri="{FF2B5EF4-FFF2-40B4-BE49-F238E27FC236}">
                <a16:creationId xmlns:a16="http://schemas.microsoft.com/office/drawing/2014/main" id="{DF9FDB21-3693-CB4F-ACD1-448B3173CD9E}"/>
              </a:ext>
            </a:extLst>
          </p:cNvPr>
          <p:cNvSpPr txBox="1">
            <a:spLocks/>
          </p:cNvSpPr>
          <p:nvPr/>
        </p:nvSpPr>
        <p:spPr>
          <a:xfrm>
            <a:off x="-2" y="6392614"/>
            <a:ext cx="4835363"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l"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Cortes J, et al. ESMO 2025, Cortes NEJM 2025; Barrios ASCO 2026 </a:t>
            </a:r>
          </a:p>
        </p:txBody>
      </p:sp>
      <p:sp>
        <p:nvSpPr>
          <p:cNvPr id="10" name="Rounded Rectangle 9">
            <a:extLst>
              <a:ext uri="{FF2B5EF4-FFF2-40B4-BE49-F238E27FC236}">
                <a16:creationId xmlns:a16="http://schemas.microsoft.com/office/drawing/2014/main" id="{2B2083CA-272F-2FDC-D7A1-4E87F79059F6}"/>
              </a:ext>
            </a:extLst>
          </p:cNvPr>
          <p:cNvSpPr/>
          <p:nvPr/>
        </p:nvSpPr>
        <p:spPr>
          <a:xfrm>
            <a:off x="868871" y="5333898"/>
            <a:ext cx="1556957" cy="479990"/>
          </a:xfrm>
          <a:prstGeom prst="roundRect">
            <a:avLst/>
          </a:prstGeom>
          <a:solidFill>
            <a:srgbClr val="FF9900">
              <a:alpha val="32913"/>
            </a:srgbClr>
          </a:solidFill>
        </p:spPr>
        <p:txBody>
          <a:bodyPr wrap="square" rtlCol="0" anchor="ctr">
            <a:spAutoFit/>
          </a:bodyPr>
          <a:lstStyle/>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64% 2L+ therapy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(14% still on 1L)</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2" name="Group 1">
            <a:extLst>
              <a:ext uri="{FF2B5EF4-FFF2-40B4-BE49-F238E27FC236}">
                <a16:creationId xmlns:a16="http://schemas.microsoft.com/office/drawing/2014/main" id="{21A8D768-FA97-0E8A-9ED8-17EF322DE8B2}"/>
              </a:ext>
            </a:extLst>
          </p:cNvPr>
          <p:cNvGrpSpPr/>
          <p:nvPr/>
        </p:nvGrpSpPr>
        <p:grpSpPr>
          <a:xfrm>
            <a:off x="6332995" y="3895743"/>
            <a:ext cx="6043863" cy="2792978"/>
            <a:chOff x="4714385" y="2663259"/>
            <a:chExt cx="4532897" cy="2094734"/>
          </a:xfrm>
        </p:grpSpPr>
        <p:pic>
          <p:nvPicPr>
            <p:cNvPr id="7" name="Picture 6">
              <a:extLst>
                <a:ext uri="{FF2B5EF4-FFF2-40B4-BE49-F238E27FC236}">
                  <a16:creationId xmlns:a16="http://schemas.microsoft.com/office/drawing/2014/main" id="{59B1CC08-4414-43D2-062A-C2FC5321E165}"/>
                </a:ext>
              </a:extLst>
            </p:cNvPr>
            <p:cNvPicPr>
              <a:picLocks noChangeAspect="1"/>
            </p:cNvPicPr>
            <p:nvPr/>
          </p:nvPicPr>
          <p:blipFill>
            <a:blip r:embed="rId6"/>
            <a:stretch>
              <a:fillRect/>
            </a:stretch>
          </p:blipFill>
          <p:spPr>
            <a:xfrm>
              <a:off x="4714385" y="2951517"/>
              <a:ext cx="4159138" cy="1689109"/>
            </a:xfrm>
            <a:prstGeom prst="rect">
              <a:avLst/>
            </a:prstGeom>
          </p:spPr>
        </p:pic>
        <p:sp>
          <p:nvSpPr>
            <p:cNvPr id="11" name="Content Placeholder 21">
              <a:extLst>
                <a:ext uri="{FF2B5EF4-FFF2-40B4-BE49-F238E27FC236}">
                  <a16:creationId xmlns:a16="http://schemas.microsoft.com/office/drawing/2014/main" id="{39D7A447-3DD0-8558-668C-B451D739E280}"/>
                </a:ext>
              </a:extLst>
            </p:cNvPr>
            <p:cNvSpPr txBox="1">
              <a:spLocks/>
            </p:cNvSpPr>
            <p:nvPr/>
          </p:nvSpPr>
          <p:spPr>
            <a:xfrm>
              <a:off x="5482120" y="2663259"/>
              <a:ext cx="2813146" cy="288052"/>
            </a:xfrm>
            <a:prstGeom prst="rect">
              <a:avLst/>
            </a:prstGeom>
          </p:spPr>
          <p:txBody>
            <a:bodyPr vert="horz" lIns="0" tIns="60960" rIns="121920" bIns="60960" rtlCol="0">
              <a:noAutofit/>
            </a:bodyPr>
            <a:lstStyle>
              <a:lvl1pPr marL="157159" indent="-157159" algn="l" defTabSz="685783" rtl="0" eaLnBrk="1" latinLnBrk="0" hangingPunct="1">
                <a:lnSpc>
                  <a:spcPct val="100000"/>
                </a:lnSpc>
                <a:spcBef>
                  <a:spcPts val="450"/>
                </a:spcBef>
                <a:spcAft>
                  <a:spcPts val="450"/>
                </a:spcAft>
                <a:buClr>
                  <a:schemeClr val="accent1"/>
                </a:buClr>
                <a:buFont typeface="Arial" panose="020B0604020202020204" pitchFamily="34" charset="0"/>
                <a:buChar char="•"/>
                <a:defRPr sz="2100" kern="1200">
                  <a:solidFill>
                    <a:schemeClr val="tx2"/>
                  </a:solidFill>
                  <a:latin typeface="+mn-lt"/>
                  <a:ea typeface="+mn-ea"/>
                  <a:cs typeface="+mn-cs"/>
                </a:defRPr>
              </a:lvl1pPr>
              <a:lvl2pPr marL="378610" indent="-183352"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800" kern="1200">
                  <a:solidFill>
                    <a:schemeClr val="tx2"/>
                  </a:solidFill>
                  <a:latin typeface="+mn-lt"/>
                  <a:ea typeface="+mn-ea"/>
                  <a:cs typeface="+mn-cs"/>
                </a:defRPr>
              </a:lvl2pPr>
              <a:lvl3pPr marL="540530" indent="-146444"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500" kern="1200">
                  <a:solidFill>
                    <a:schemeClr val="tx2"/>
                  </a:solidFill>
                  <a:latin typeface="+mn-lt"/>
                  <a:ea typeface="+mn-ea"/>
                  <a:cs typeface="+mn-cs"/>
                </a:defRPr>
              </a:lvl3pPr>
              <a:lvl4pPr marL="714357" indent="-158350"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4pPr>
              <a:lvl5pPr marL="859610" indent="-139301"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0"/>
                </a:spcBef>
                <a:spcAft>
                  <a:spcPts val="2000"/>
                </a:spcAft>
                <a:buClr>
                  <a:srgbClr val="138BCB"/>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PFS by TROP2-status</a:t>
              </a:r>
            </a:p>
          </p:txBody>
        </p:sp>
        <p:sp>
          <p:nvSpPr>
            <p:cNvPr id="12" name="TextBox 11">
              <a:extLst>
                <a:ext uri="{FF2B5EF4-FFF2-40B4-BE49-F238E27FC236}">
                  <a16:creationId xmlns:a16="http://schemas.microsoft.com/office/drawing/2014/main" id="{4DD6E7EB-5417-6257-919F-8AE36D24EC39}"/>
                </a:ext>
              </a:extLst>
            </p:cNvPr>
            <p:cNvSpPr txBox="1"/>
            <p:nvPr/>
          </p:nvSpPr>
          <p:spPr>
            <a:xfrm>
              <a:off x="4784278" y="4550244"/>
              <a:ext cx="4463004" cy="207749"/>
            </a:xfrm>
            <a:prstGeom prst="rect">
              <a:avLst/>
            </a:prstGeom>
            <a:noFill/>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Trop-2 H-score quartiles: Q1, 0-184; Q2, 185-239; Q3, 240-283; Q4, 284-300</a:t>
              </a:r>
            </a:p>
          </p:txBody>
        </p:sp>
      </p:grpSp>
      <p:grpSp>
        <p:nvGrpSpPr>
          <p:cNvPr id="14" name="Group 13">
            <a:extLst>
              <a:ext uri="{FF2B5EF4-FFF2-40B4-BE49-F238E27FC236}">
                <a16:creationId xmlns:a16="http://schemas.microsoft.com/office/drawing/2014/main" id="{9C83FF02-C4BE-9405-382E-AC6F30997D5D}"/>
              </a:ext>
            </a:extLst>
          </p:cNvPr>
          <p:cNvGrpSpPr/>
          <p:nvPr/>
        </p:nvGrpSpPr>
        <p:grpSpPr>
          <a:xfrm>
            <a:off x="6279539" y="1279401"/>
            <a:ext cx="5545517" cy="2813201"/>
            <a:chOff x="4709654" y="298301"/>
            <a:chExt cx="4159138" cy="2109901"/>
          </a:xfrm>
        </p:grpSpPr>
        <p:pic>
          <p:nvPicPr>
            <p:cNvPr id="6" name="Picture 5">
              <a:extLst>
                <a:ext uri="{FF2B5EF4-FFF2-40B4-BE49-F238E27FC236}">
                  <a16:creationId xmlns:a16="http://schemas.microsoft.com/office/drawing/2014/main" id="{3158CBF3-9815-B971-FBF1-8E4D9A96C8B9}"/>
                </a:ext>
              </a:extLst>
            </p:cNvPr>
            <p:cNvPicPr>
              <a:picLocks noChangeAspect="1"/>
            </p:cNvPicPr>
            <p:nvPr/>
          </p:nvPicPr>
          <p:blipFill>
            <a:blip r:embed="rId7"/>
            <a:srcRect b="71359"/>
            <a:stretch>
              <a:fillRect/>
            </a:stretch>
          </p:blipFill>
          <p:spPr>
            <a:xfrm>
              <a:off x="4709654" y="298301"/>
              <a:ext cx="4159138" cy="776663"/>
            </a:xfrm>
            <a:prstGeom prst="rect">
              <a:avLst/>
            </a:prstGeom>
          </p:spPr>
        </p:pic>
        <p:pic>
          <p:nvPicPr>
            <p:cNvPr id="13" name="Picture 12">
              <a:extLst>
                <a:ext uri="{FF2B5EF4-FFF2-40B4-BE49-F238E27FC236}">
                  <a16:creationId xmlns:a16="http://schemas.microsoft.com/office/drawing/2014/main" id="{FF79BF12-8296-7805-DD55-A29ED1C937B5}"/>
                </a:ext>
              </a:extLst>
            </p:cNvPr>
            <p:cNvPicPr>
              <a:picLocks noChangeAspect="1"/>
            </p:cNvPicPr>
            <p:nvPr/>
          </p:nvPicPr>
          <p:blipFill>
            <a:blip r:embed="rId7"/>
            <a:srcRect t="51467"/>
            <a:stretch>
              <a:fillRect/>
            </a:stretch>
          </p:blipFill>
          <p:spPr>
            <a:xfrm>
              <a:off x="4709654" y="1092112"/>
              <a:ext cx="4159138" cy="1316090"/>
            </a:xfrm>
            <a:prstGeom prst="rect">
              <a:avLst/>
            </a:prstGeom>
          </p:spPr>
        </p:pic>
      </p:grpSp>
      <p:sp>
        <p:nvSpPr>
          <p:cNvPr id="15" name="Rectangle 14">
            <a:extLst>
              <a:ext uri="{FF2B5EF4-FFF2-40B4-BE49-F238E27FC236}">
                <a16:creationId xmlns:a16="http://schemas.microsoft.com/office/drawing/2014/main" id="{C6F662AF-8FF2-D552-1C42-08363DAFD5D7}"/>
              </a:ext>
            </a:extLst>
          </p:cNvPr>
          <p:cNvSpPr/>
          <p:nvPr/>
        </p:nvSpPr>
        <p:spPr>
          <a:xfrm>
            <a:off x="7264936" y="865577"/>
            <a:ext cx="3574723" cy="37965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PFS in Subgroups </a:t>
            </a:r>
            <a:endParaRPr kumimoji="0" lang="en-US" sz="1867"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16" name="Group 15">
            <a:extLst>
              <a:ext uri="{FF2B5EF4-FFF2-40B4-BE49-F238E27FC236}">
                <a16:creationId xmlns:a16="http://schemas.microsoft.com/office/drawing/2014/main" id="{89957011-6A29-945E-E2DB-D87D53BFB585}"/>
              </a:ext>
            </a:extLst>
          </p:cNvPr>
          <p:cNvGrpSpPr/>
          <p:nvPr/>
        </p:nvGrpSpPr>
        <p:grpSpPr>
          <a:xfrm>
            <a:off x="5613215" y="1145870"/>
            <a:ext cx="3788307" cy="1072633"/>
            <a:chOff x="3215409" y="882532"/>
            <a:chExt cx="2841230" cy="804475"/>
          </a:xfrm>
        </p:grpSpPr>
        <p:sp>
          <p:nvSpPr>
            <p:cNvPr id="17" name="Rounded Rectangle 16">
              <a:extLst>
                <a:ext uri="{FF2B5EF4-FFF2-40B4-BE49-F238E27FC236}">
                  <a16:creationId xmlns:a16="http://schemas.microsoft.com/office/drawing/2014/main" id="{5D6C8DE1-0A93-9677-C1C7-EF57B7DC4736}"/>
                </a:ext>
              </a:extLst>
            </p:cNvPr>
            <p:cNvSpPr/>
            <p:nvPr/>
          </p:nvSpPr>
          <p:spPr>
            <a:xfrm>
              <a:off x="3215409" y="898365"/>
              <a:ext cx="2058928" cy="555791"/>
            </a:xfrm>
            <a:prstGeom prst="roundRect">
              <a:avLst/>
            </a:prstGeom>
            <a:solidFill>
              <a:schemeClr val="tx2">
                <a:lumMod val="40000"/>
                <a:lumOff val="60000"/>
              </a:schemeClr>
            </a:solidFill>
          </p:spPr>
          <p:txBody>
            <a:bodyPr wrap="square" rtlCol="0" anchor="ctr">
              <a:spAutoFit/>
            </a:bodyPr>
            <a:lstStyle/>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Eligible patients offered crossover to 2L SG provided through the study</a:t>
              </a:r>
              <a:endParaRPr kumimoji="0" lang="en-US" sz="1467"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8" name="Rounded Rectangle 17">
              <a:extLst>
                <a:ext uri="{FF2B5EF4-FFF2-40B4-BE49-F238E27FC236}">
                  <a16:creationId xmlns:a16="http://schemas.microsoft.com/office/drawing/2014/main" id="{407DE7CA-A80E-6095-3FA5-837138E0F115}"/>
                </a:ext>
              </a:extLst>
            </p:cNvPr>
            <p:cNvSpPr/>
            <p:nvPr/>
          </p:nvSpPr>
          <p:spPr>
            <a:xfrm>
              <a:off x="5281550" y="882532"/>
              <a:ext cx="614901" cy="569199"/>
            </a:xfrm>
            <a:prstGeom prst="roundRect">
              <a:avLst/>
            </a:prstGeom>
            <a:solidFill>
              <a:schemeClr val="tx2">
                <a:lumMod val="40000"/>
                <a:lumOff val="60000"/>
              </a:schemeClr>
            </a:solidFill>
          </p:spPr>
          <p:txBody>
            <a:bodyPr wrap="square" lIns="0" rIns="0" rtlCol="0" anchor="ctr">
              <a:noAutofit/>
            </a:bodyPr>
            <a:lstStyle/>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2133"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82%</a:t>
              </a:r>
            </a:p>
            <a:p>
              <a:pPr marL="0" marR="0" lvl="0" indent="0" algn="ctr" defTabSz="609570" rtl="0" eaLnBrk="0" fontAlgn="base" latinLnBrk="0" hangingPunct="0">
                <a:lnSpc>
                  <a:spcPct val="85000"/>
                </a:lnSpc>
                <a:spcBef>
                  <a:spcPct val="0"/>
                </a:spcBef>
                <a:spcAft>
                  <a:spcPct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of pts with subsequent Tx received SG</a:t>
              </a:r>
              <a:endParaRPr kumimoji="0" lang="en-US" sz="800" b="0" i="0" u="none" strike="noStrike" kern="120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9" name="Rectangle 18">
              <a:extLst>
                <a:ext uri="{FF2B5EF4-FFF2-40B4-BE49-F238E27FC236}">
                  <a16:creationId xmlns:a16="http://schemas.microsoft.com/office/drawing/2014/main" id="{7A36823A-A22B-666C-4834-04049F5D35F2}"/>
                </a:ext>
              </a:extLst>
            </p:cNvPr>
            <p:cNvSpPr/>
            <p:nvPr/>
          </p:nvSpPr>
          <p:spPr>
            <a:xfrm>
              <a:off x="3266583" y="1456174"/>
              <a:ext cx="2790056" cy="230833"/>
            </a:xfrm>
            <a:prstGeom prst="rect">
              <a:avLst/>
            </a:prstGeom>
          </p:spPr>
          <p:txBody>
            <a:bodyPr wrap="square">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53% of all TPC pts with SG (62% had 2L+)</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20" name="TextBox 19">
            <a:extLst>
              <a:ext uri="{FF2B5EF4-FFF2-40B4-BE49-F238E27FC236}">
                <a16:creationId xmlns:a16="http://schemas.microsoft.com/office/drawing/2014/main" id="{5034C826-17AC-7A76-EAAF-80079EB0CD46}"/>
              </a:ext>
            </a:extLst>
          </p:cNvPr>
          <p:cNvSpPr txBox="1"/>
          <p:nvPr/>
        </p:nvSpPr>
        <p:spPr>
          <a:xfrm>
            <a:off x="3672862" y="1246936"/>
            <a:ext cx="2327076" cy="757130"/>
          </a:xfrm>
          <a:prstGeom prst="rect">
            <a:avLst/>
          </a:prstGeom>
          <a:noFill/>
        </p:spPr>
        <p:txBody>
          <a:bodyPr wrap="square">
            <a:spAutoFit/>
          </a:bodyPr>
          <a:lstStyle/>
          <a:p>
            <a:pPr marL="0" marR="0" lvl="0" indent="0" algn="l" defTabSz="1219080" rtl="0" eaLnBrk="0" fontAlgn="base" latinLnBrk="0" hangingPunct="0">
              <a:lnSpc>
                <a:spcPct val="9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DFI: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de novo </a:t>
            </a:r>
            <a:r>
              <a:rPr kumimoji="0" lang="en-US" sz="1200" b="1" i="0" u="none" strike="noStrike" kern="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mTNBC</a:t>
            </a: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32%,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srgbClr val="FF0000"/>
                </a:solidFill>
                <a:effectLst/>
                <a:uLnTx/>
                <a:uFillTx/>
                <a:latin typeface="Calibri" panose="020F0502020204030204" pitchFamily="34" charset="0"/>
                <a:ea typeface="MS PGothic" panose="020B0600070205080204" pitchFamily="34" charset="-128"/>
                <a:cs typeface="Calibri" panose="020F0502020204030204" pitchFamily="34" charset="0"/>
              </a:rPr>
              <a:t>0-6m 0%, 0-12m 20%,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&gt;12m 48%</a:t>
            </a:r>
          </a:p>
        </p:txBody>
      </p:sp>
    </p:spTree>
    <p:extLst>
      <p:ext uri="{BB962C8B-B14F-4D97-AF65-F5344CB8AC3E}">
        <p14:creationId xmlns:p14="http://schemas.microsoft.com/office/powerpoint/2010/main" val="267712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xit" presetSubtype="10" fill="hold" nodeType="clickEffect">
                                  <p:stCondLst>
                                    <p:cond delay="0"/>
                                  </p:stCondLst>
                                  <p:childTnLst>
                                    <p:animEffect transition="out" filter="blinds(horizontal)">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0" grpId="0" animBg="1"/>
      <p:bldP spid="15" grpId="0"/>
      <p:bldP spid="2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C163-7736-2A11-CDBC-CA65A71A45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E365CF8-C665-6708-D311-91380E38FD4B}"/>
              </a:ext>
            </a:extLst>
          </p:cNvPr>
          <p:cNvSpPr>
            <a:spLocks noGrp="1"/>
          </p:cNvSpPr>
          <p:nvPr>
            <p:ph type="body" sz="quarter" idx="10"/>
          </p:nvPr>
        </p:nvSpPr>
        <p:spPr>
          <a:xfrm>
            <a:off x="323503" y="1037881"/>
            <a:ext cx="4806780" cy="421736"/>
          </a:xfrm>
        </p:spPr>
        <p:txBody>
          <a:bodyPr/>
          <a:lstStyle/>
          <a:p>
            <a:pPr algn="ctr"/>
            <a:r>
              <a:rPr lang="en-US" sz="2400" dirty="0">
                <a:solidFill>
                  <a:schemeClr val="tx1"/>
                </a:solidFill>
                <a:latin typeface="Calibri" panose="020F0502020204030204" pitchFamily="34" charset="0"/>
                <a:cs typeface="Calibri" panose="020F0502020204030204" pitchFamily="34" charset="0"/>
              </a:rPr>
              <a:t>Descriptive Overall Survival</a:t>
            </a:r>
            <a:endParaRPr lang="en-US" sz="2400" baseline="30000" dirty="0">
              <a:solidFill>
                <a:schemeClr val="tx1"/>
              </a:solidFill>
              <a:latin typeface="Calibri" panose="020F0502020204030204" pitchFamily="34" charset="0"/>
              <a:cs typeface="Calibri" panose="020F0502020204030204" pitchFamily="34" charset="0"/>
            </a:endParaRPr>
          </a:p>
        </p:txBody>
      </p:sp>
      <p:graphicFrame>
        <p:nvGraphicFramePr>
          <p:cNvPr id="3" name="Content Placeholder 8">
            <a:extLst>
              <a:ext uri="{FF2B5EF4-FFF2-40B4-BE49-F238E27FC236}">
                <a16:creationId xmlns:a16="http://schemas.microsoft.com/office/drawing/2014/main" id="{9540A17D-2424-07D0-2642-FAD220537D2E}"/>
              </a:ext>
            </a:extLst>
          </p:cNvPr>
          <p:cNvGraphicFramePr>
            <a:graphicFrameLocks/>
          </p:cNvGraphicFramePr>
          <p:nvPr/>
        </p:nvGraphicFramePr>
        <p:xfrm>
          <a:off x="7858837" y="1681587"/>
          <a:ext cx="4145280" cy="922047"/>
        </p:xfrm>
        <a:graphic>
          <a:graphicData uri="http://schemas.openxmlformats.org/drawingml/2006/table">
            <a:tbl>
              <a:tblPr firstRow="1" bandRow="1">
                <a:tableStyleId>{5C22544A-7EE6-4342-B048-85BDC9FD1C3A}</a:tableStyleId>
              </a:tblPr>
              <a:tblGrid>
                <a:gridCol w="1950720">
                  <a:extLst>
                    <a:ext uri="{9D8B030D-6E8A-4147-A177-3AD203B41FA5}">
                      <a16:colId xmlns:a16="http://schemas.microsoft.com/office/drawing/2014/main" val="2275183721"/>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836121545"/>
                    </a:ext>
                  </a:extLst>
                </a:gridCol>
              </a:tblGrid>
              <a:tr h="373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strike="sngStrike" dirty="0">
                        <a:solidFill>
                          <a:srgbClr val="00B050"/>
                        </a:solidFill>
                        <a:latin typeface="Calibri" panose="020F0502020204030204" pitchFamily="34" charset="0"/>
                        <a:cs typeface="Calibri" panose="020F0502020204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sz="1200" u="none" strike="noStrike" kern="1200" cap="none" dirty="0">
                          <a:solidFill>
                            <a:schemeClr val="bg1"/>
                          </a:solidFill>
                          <a:latin typeface="Calibri" panose="020F0502020204030204" pitchFamily="34" charset="0"/>
                          <a:ea typeface="+mn-ea"/>
                          <a:cs typeface="Calibri" panose="020F0502020204030204" pitchFamily="34" charset="0"/>
                          <a:sym typeface="Arial"/>
                        </a:rPr>
                        <a:t>SG</a:t>
                      </a:r>
                    </a:p>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pPr>
                      <a:r>
                        <a:rPr lang="en-US" sz="1200" u="none" strike="noStrike" kern="1200" cap="none" dirty="0">
                          <a:solidFill>
                            <a:schemeClr val="bg1"/>
                          </a:solidFill>
                          <a:latin typeface="Calibri" panose="020F0502020204030204" pitchFamily="34" charset="0"/>
                          <a:ea typeface="+mn-ea"/>
                          <a:cs typeface="Calibri" panose="020F0502020204030204" pitchFamily="34" charset="0"/>
                          <a:sym typeface="Arial"/>
                        </a:rPr>
                        <a:t>(n = 279)</a:t>
                      </a:r>
                      <a:endParaRPr lang="en-US" sz="1200" u="none" strike="noStrike" kern="1200" cap="none" dirty="0">
                        <a:solidFill>
                          <a:schemeClr val="bg1"/>
                        </a:solidFill>
                        <a:latin typeface="Calibri" panose="020F0502020204030204" pitchFamily="34" charset="0"/>
                        <a:ea typeface="+mn-ea"/>
                        <a:cs typeface="Calibri" panose="020F0502020204030204" pitchFamily="34" charset="0"/>
                      </a:endParaRPr>
                    </a:p>
                  </a:txBody>
                  <a:tcPr marL="7625" marR="7625" marT="7625"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lvl="0" indent="0" algn="ctr" defTabSz="1088264" rtl="0" eaLnBrk="1" fontAlgn="base" latinLnBrk="0" hangingPunct="1">
                        <a:lnSpc>
                          <a:spcPct val="100000"/>
                        </a:lnSpc>
                        <a:spcBef>
                          <a:spcPts val="0"/>
                        </a:spcBef>
                        <a:spcAft>
                          <a:spcPts val="0"/>
                        </a:spcAft>
                        <a:buClr>
                          <a:srgbClr val="000000"/>
                        </a:buClr>
                        <a:buSzPts val="1400"/>
                        <a:buFont typeface="Arial"/>
                        <a:buNone/>
                        <a:tabLst/>
                        <a:defRPr/>
                      </a:pPr>
                      <a:r>
                        <a:rPr lang="en-US" sz="1200" u="none" strike="noStrike" kern="1200" cap="none" dirty="0">
                          <a:solidFill>
                            <a:schemeClr val="bg1"/>
                          </a:solidFill>
                          <a:latin typeface="Calibri" panose="020F0502020204030204" pitchFamily="34" charset="0"/>
                          <a:ea typeface="+mn-ea"/>
                          <a:cs typeface="Calibri" panose="020F0502020204030204" pitchFamily="34" charset="0"/>
                          <a:sym typeface="Arial"/>
                        </a:rPr>
                        <a:t>Chemo</a:t>
                      </a:r>
                      <a:br>
                        <a:rPr lang="en-US" sz="1200" u="none" strike="noStrike" kern="1200" cap="none" dirty="0">
                          <a:solidFill>
                            <a:schemeClr val="bg1"/>
                          </a:solidFill>
                          <a:latin typeface="Calibri" panose="020F0502020204030204" pitchFamily="34" charset="0"/>
                          <a:ea typeface="+mn-ea"/>
                          <a:cs typeface="Calibri" panose="020F0502020204030204" pitchFamily="34" charset="0"/>
                          <a:sym typeface="Arial"/>
                        </a:rPr>
                      </a:br>
                      <a:r>
                        <a:rPr lang="en-US" sz="1200" u="none" strike="noStrike" kern="1200" cap="none" dirty="0">
                          <a:solidFill>
                            <a:schemeClr val="bg1"/>
                          </a:solidFill>
                          <a:latin typeface="Calibri" panose="020F0502020204030204" pitchFamily="34" charset="0"/>
                          <a:ea typeface="+mn-ea"/>
                          <a:cs typeface="Calibri" panose="020F0502020204030204" pitchFamily="34" charset="0"/>
                          <a:sym typeface="Arial"/>
                        </a:rPr>
                        <a:t>(n = 279)</a:t>
                      </a:r>
                    </a:p>
                  </a:txBody>
                  <a:tcPr marL="7625" marR="7625" marT="7625"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000"/>
                  </a:ext>
                </a:extLst>
              </a:tr>
              <a:tr h="274331">
                <a:tc>
                  <a:txBody>
                    <a:bodyPr/>
                    <a:lstStyle/>
                    <a:p>
                      <a:pPr marL="0" marR="0" lvl="0" indent="0" algn="l" defTabSz="1088264" rtl="0" eaLnBrk="1" latinLnBrk="0" hangingPunct="1">
                        <a:lnSpc>
                          <a:spcPct val="100000"/>
                        </a:lnSpc>
                        <a:spcBef>
                          <a:spcPts val="0"/>
                        </a:spcBef>
                        <a:spcAft>
                          <a:spcPts val="0"/>
                        </a:spcAft>
                        <a:buClr>
                          <a:srgbClr val="000000"/>
                        </a:buClr>
                        <a:buSzPts val="1400"/>
                        <a:buFont typeface="Arial"/>
                        <a:buNone/>
                      </a:pPr>
                      <a:r>
                        <a:rPr lang="en-US" sz="1200" b="1" u="none" strike="noStrike" kern="1200" cap="none" dirty="0">
                          <a:solidFill>
                            <a:schemeClr val="tx1"/>
                          </a:solidFill>
                          <a:latin typeface="Calibri" panose="020F0502020204030204" pitchFamily="34" charset="0"/>
                          <a:ea typeface="+mn-ea"/>
                          <a:cs typeface="Calibri" panose="020F0502020204030204" pitchFamily="34" charset="0"/>
                        </a:rPr>
                        <a:t>Median PFS2,</a:t>
                      </a:r>
                      <a:r>
                        <a:rPr lang="en-US" sz="1200" b="1" u="none" strike="noStrike" kern="1200" cap="none" baseline="30000" dirty="0">
                          <a:solidFill>
                            <a:schemeClr val="tx1"/>
                          </a:solidFill>
                          <a:latin typeface="Calibri" panose="020F0502020204030204" pitchFamily="34" charset="0"/>
                          <a:ea typeface="+mn-ea"/>
                          <a:cs typeface="Calibri" panose="020F0502020204030204" pitchFamily="34" charset="0"/>
                        </a:rPr>
                        <a:t>c</a:t>
                      </a:r>
                      <a:r>
                        <a:rPr lang="en-US" sz="1200" b="1" u="none" strike="noStrike" kern="1200" cap="none" dirty="0">
                          <a:solidFill>
                            <a:schemeClr val="tx1"/>
                          </a:solidFill>
                          <a:latin typeface="Calibri" panose="020F0502020204030204" pitchFamily="34" charset="0"/>
                          <a:ea typeface="+mn-ea"/>
                          <a:cs typeface="Calibri" panose="020F0502020204030204" pitchFamily="34" charset="0"/>
                        </a:rPr>
                        <a:t> (95% CI), m</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088283"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cap="none" normalizeH="0" baseline="0" dirty="0">
                          <a:ln>
                            <a:noFill/>
                          </a:ln>
                          <a:solidFill>
                            <a:schemeClr val="tx1"/>
                          </a:solidFill>
                          <a:effectLst/>
                          <a:latin typeface="Calibri" panose="020F0502020204030204" pitchFamily="34" charset="0"/>
                          <a:ea typeface="MS PGothic"/>
                          <a:cs typeface="Calibri" panose="020F0502020204030204" pitchFamily="34" charset="0"/>
                        </a:rPr>
                        <a:t>18.2 (15.9-NR)</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sz="1200" b="0" u="none" strike="noStrike" kern="1200" cap="none" dirty="0">
                          <a:solidFill>
                            <a:schemeClr val="tx1"/>
                          </a:solidFill>
                          <a:latin typeface="Calibri" panose="020F0502020204030204" pitchFamily="34" charset="0"/>
                          <a:ea typeface="+mn-ea"/>
                          <a:cs typeface="Calibri" panose="020F0502020204030204" pitchFamily="34" charset="0"/>
                        </a:rPr>
                        <a:t>14.0 (12.5-17.4)</a:t>
                      </a: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5249077"/>
                  </a:ext>
                </a:extLst>
              </a:tr>
              <a:tr h="274331">
                <a:tc>
                  <a:txBody>
                    <a:bodyPr/>
                    <a:lstStyle/>
                    <a:p>
                      <a:pPr marL="182880" marR="0" lvl="0" indent="0" algn="l" defTabSz="1088264" rtl="0" eaLnBrk="1" latinLnBrk="0" hangingPunct="1">
                        <a:lnSpc>
                          <a:spcPct val="100000"/>
                        </a:lnSpc>
                        <a:spcBef>
                          <a:spcPts val="0"/>
                        </a:spcBef>
                        <a:spcAft>
                          <a:spcPts val="0"/>
                        </a:spcAft>
                        <a:buClr>
                          <a:srgbClr val="000000"/>
                        </a:buClr>
                        <a:buSzPts val="1400"/>
                        <a:buFont typeface="Arial"/>
                        <a:buNone/>
                      </a:pPr>
                      <a:r>
                        <a:rPr lang="en-US" sz="1200" b="0" u="none" strike="noStrike" kern="1200" cap="none" dirty="0">
                          <a:solidFill>
                            <a:schemeClr val="tx1"/>
                          </a:solidFill>
                          <a:latin typeface="Calibri" panose="020F0502020204030204" pitchFamily="34" charset="0"/>
                          <a:ea typeface="+mn-ea"/>
                          <a:cs typeface="Calibri" panose="020F0502020204030204" pitchFamily="34" charset="0"/>
                        </a:rPr>
                        <a:t>Stratified HR (95% CI)</a:t>
                      </a:r>
                    </a:p>
                  </a:txBody>
                  <a:tcPr marL="91451" marR="91451"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1088283" rtl="0" eaLnBrk="1" latinLnBrk="0" hangingPunct="1">
                        <a:lnSpc>
                          <a:spcPct val="100000"/>
                        </a:lnSpc>
                        <a:spcBef>
                          <a:spcPts val="0"/>
                        </a:spcBef>
                        <a:spcAft>
                          <a:spcPts val="0"/>
                        </a:spcAft>
                        <a:buClr>
                          <a:srgbClr val="000000"/>
                        </a:buClr>
                        <a:buSzPts val="1400"/>
                        <a:buFont typeface="Arial"/>
                        <a:buNone/>
                      </a:pPr>
                      <a:r>
                        <a:rPr lang="en-US" sz="1200" b="0" u="none" strike="noStrike" kern="1200" cap="none" dirty="0">
                          <a:solidFill>
                            <a:schemeClr val="tx1"/>
                          </a:solidFill>
                          <a:latin typeface="Calibri" panose="020F0502020204030204" pitchFamily="34" charset="0"/>
                          <a:ea typeface="+mn-ea"/>
                          <a:cs typeface="Calibri" panose="020F0502020204030204" pitchFamily="34" charset="0"/>
                        </a:rPr>
                        <a:t>0.70 (0.55-0.90)</a:t>
                      </a:r>
                      <a:endParaRPr lang="en-US" sz="1200" u="none" strike="noStrike" kern="1200" cap="none" dirty="0">
                        <a:solidFill>
                          <a:schemeClr val="tx1"/>
                        </a:solidFill>
                        <a:latin typeface="Calibri" panose="020F0502020204030204" pitchFamily="34" charset="0"/>
                        <a:ea typeface="+mn-ea"/>
                        <a:cs typeface="Calibri" panose="020F0502020204030204" pitchFamily="34" charset="0"/>
                      </a:endParaRPr>
                    </a:p>
                  </a:txBody>
                  <a:tcPr marL="7625" marR="7625" marT="76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ltLang="en-US"/>
                    </a:p>
                  </a:txBody>
                  <a:tcPr>
                    <a:lnL w="12700" cmpd="sng">
                      <a:noFill/>
                    </a:lnL>
                    <a:lnT w="6350" cap="flat" cmpd="sng" algn="ctr">
                      <a:noFill/>
                      <a:prstDash val="solid"/>
                      <a:round/>
                      <a:headEnd type="none" w="med" len="med"/>
                      <a:tailEnd type="none" w="med" len="med"/>
                    </a:lnT>
                  </a:tcPr>
                </a:tc>
                <a:extLst>
                  <a:ext uri="{0D108BD9-81ED-4DB2-BD59-A6C34878D82A}">
                    <a16:rowId xmlns:a16="http://schemas.microsoft.com/office/drawing/2014/main" val="10002"/>
                  </a:ext>
                </a:extLst>
              </a:tr>
            </a:tbl>
          </a:graphicData>
        </a:graphic>
      </p:graphicFrame>
      <p:sp>
        <p:nvSpPr>
          <p:cNvPr id="7" name="Footer Placeholder 4">
            <a:extLst>
              <a:ext uri="{FF2B5EF4-FFF2-40B4-BE49-F238E27FC236}">
                <a16:creationId xmlns:a16="http://schemas.microsoft.com/office/drawing/2014/main" id="{0D944E21-7240-9CC1-15A1-E82876A2F39D}"/>
              </a:ext>
            </a:extLst>
          </p:cNvPr>
          <p:cNvSpPr txBox="1">
            <a:spLocks/>
          </p:cNvSpPr>
          <p:nvPr/>
        </p:nvSpPr>
        <p:spPr>
          <a:xfrm>
            <a:off x="373150" y="6183576"/>
            <a:ext cx="11229681" cy="387607"/>
          </a:xfrm>
          <a:prstGeom prst="rect">
            <a:avLst/>
          </a:prstGeom>
        </p:spPr>
        <p:txBody>
          <a:bodyPr wrap="square" lIns="0" tIns="0" rIns="0" bIns="0" anchor="b"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914354" rtl="0" eaLnBrk="1" fontAlgn="base" latinLnBrk="0" hangingPunct="1">
              <a:lnSpc>
                <a:spcPct val="90000"/>
              </a:lnSpc>
              <a:spcBef>
                <a:spcPct val="0"/>
              </a:spcBef>
              <a:spcAft>
                <a:spcPct val="0"/>
              </a:spcAft>
              <a:buClrTx/>
              <a:buSzTx/>
              <a:buFontTx/>
              <a:buNone/>
              <a:tabLst/>
              <a:defRPr/>
            </a:pP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Data cutoff date: April 2, 2025. </a:t>
            </a:r>
            <a:r>
              <a:rPr kumimoji="0" lang="en-US" sz="933" b="0" i="0" u="none" strike="noStrike" kern="1200" cap="none" spc="0" normalizeH="0" baseline="30000" noProof="0" dirty="0" err="1">
                <a:ln>
                  <a:noFill/>
                </a:ln>
                <a:solidFill>
                  <a:srgbClr val="00305D"/>
                </a:solidFill>
                <a:effectLst/>
                <a:uLnTx/>
                <a:uFillTx/>
                <a:latin typeface="Calibri" panose="020F0502020204030204" pitchFamily="34" charset="0"/>
                <a:ea typeface="+mn-ea"/>
                <a:cs typeface="Calibri" panose="020F0502020204030204" pitchFamily="34" charset="0"/>
              </a:rPr>
              <a:t>a</a:t>
            </a:r>
            <a:r>
              <a:rPr kumimoji="0" lang="en-US" sz="933" b="0" i="0" u="none" strike="noStrike" kern="1200" cap="none" spc="0" normalizeH="0" baseline="0" noProof="0" dirty="0" err="1">
                <a:ln>
                  <a:noFill/>
                </a:ln>
                <a:solidFill>
                  <a:srgbClr val="00305D"/>
                </a:solidFill>
                <a:effectLst/>
                <a:uLnTx/>
                <a:uFillTx/>
                <a:latin typeface="Calibri" panose="020F0502020204030204" pitchFamily="34" charset="0"/>
                <a:ea typeface="+mn-ea"/>
                <a:cs typeface="Calibri" panose="020F0502020204030204" pitchFamily="34" charset="0"/>
              </a:rPr>
              <a:t>At</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the time of this analysis, OS data maturity was 37%. </a:t>
            </a:r>
            <a:r>
              <a:rPr kumimoji="0" lang="en-US" sz="933" b="0" i="0" u="none" strike="noStrike" kern="1200" cap="none" spc="0" normalizeH="0" baseline="30000" noProof="0" dirty="0">
                <a:ln>
                  <a:noFill/>
                </a:ln>
                <a:solidFill>
                  <a:srgbClr val="00305D"/>
                </a:solidFill>
                <a:effectLst/>
                <a:uLnTx/>
                <a:uFillTx/>
                <a:latin typeface="Calibri" panose="020F0502020204030204" pitchFamily="34" charset="0"/>
                <a:ea typeface="+mn-ea"/>
                <a:cs typeface="Calibri" panose="020F0502020204030204" pitchFamily="34" charset="0"/>
              </a:rPr>
              <a:t>b</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PFS2 is defined as the time from date of randomization to the first documented progression on next-line therapy based on investigator assessment of progressive disease or death due to any cause, whichever occurs first.</a:t>
            </a:r>
            <a:r>
              <a:rPr kumimoji="0" lang="en-US" sz="933" b="0" i="0" u="none" strike="noStrike" kern="1200" cap="none" spc="0" normalizeH="0" baseline="30000" noProof="0" dirty="0">
                <a:ln>
                  <a:noFill/>
                </a:ln>
                <a:solidFill>
                  <a:srgbClr val="00305D"/>
                </a:solidFill>
                <a:effectLst/>
                <a:uLnTx/>
                <a:uFillTx/>
                <a:latin typeface="Calibri" panose="020F0502020204030204" pitchFamily="34" charset="0"/>
                <a:ea typeface="+mn-ea"/>
                <a:cs typeface="Calibri" panose="020F0502020204030204" pitchFamily="34" charset="0"/>
              </a:rPr>
              <a:t> </a:t>
            </a:r>
            <a:r>
              <a:rPr kumimoji="0" lang="en-US" sz="933" b="0" i="0" u="none" strike="noStrike" kern="1200" cap="none" spc="0" normalizeH="0" baseline="30000" noProof="0" dirty="0" err="1">
                <a:ln>
                  <a:noFill/>
                </a:ln>
                <a:solidFill>
                  <a:srgbClr val="00305D"/>
                </a:solidFill>
                <a:effectLst/>
                <a:uLnTx/>
                <a:uFillTx/>
                <a:latin typeface="Calibri" panose="020F0502020204030204" pitchFamily="34" charset="0"/>
                <a:ea typeface="+mn-ea"/>
                <a:cs typeface="Calibri" panose="020F0502020204030204" pitchFamily="34" charset="0"/>
              </a:rPr>
              <a:t>c</a:t>
            </a:r>
            <a:r>
              <a:rPr kumimoji="0" lang="en-US" sz="933" b="0" i="0" u="none" strike="noStrike" kern="1200" cap="none" spc="0" normalizeH="0" baseline="0" noProof="0" dirty="0" err="1">
                <a:ln>
                  <a:noFill/>
                </a:ln>
                <a:solidFill>
                  <a:srgbClr val="00305D"/>
                </a:solidFill>
                <a:effectLst/>
                <a:uLnTx/>
                <a:uFillTx/>
                <a:latin typeface="Calibri" panose="020F0502020204030204" pitchFamily="34" charset="0"/>
                <a:ea typeface="+mn-ea"/>
                <a:cs typeface="Calibri" panose="020F0502020204030204" pitchFamily="34" charset="0"/>
              </a:rPr>
              <a:t>By</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investigator assessment. </a:t>
            </a:r>
          </a:p>
          <a:p>
            <a:pPr marL="0" marR="0" lvl="0" indent="0" algn="l" defTabSz="914354" rtl="0" eaLnBrk="1" fontAlgn="base" latinLnBrk="0" hangingPunct="1">
              <a:lnSpc>
                <a:spcPct val="90000"/>
              </a:lnSpc>
              <a:spcBef>
                <a:spcPct val="0"/>
              </a:spcBef>
              <a:spcAft>
                <a:spcPct val="0"/>
              </a:spcAft>
              <a:buClrTx/>
              <a:buSzTx/>
              <a:buFontTx/>
              <a:buNone/>
              <a:tabLst/>
              <a:defRPr/>
            </a:pP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2L</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second line;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chemo</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chemotherapy;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HR</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hazard ratio;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NR</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not reached;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OS</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overall survival;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PFS2</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progression-free survival 2; </a:t>
            </a:r>
            <a:r>
              <a:rPr kumimoji="0" lang="en-US" sz="933"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SG</a:t>
            </a:r>
            <a:r>
              <a:rPr kumimoji="0" lang="en-US" sz="933"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sacituzumab govitecan.</a:t>
            </a:r>
          </a:p>
        </p:txBody>
      </p:sp>
      <p:graphicFrame>
        <p:nvGraphicFramePr>
          <p:cNvPr id="5" name="Table 4">
            <a:extLst>
              <a:ext uri="{FF2B5EF4-FFF2-40B4-BE49-F238E27FC236}">
                <a16:creationId xmlns:a16="http://schemas.microsoft.com/office/drawing/2014/main" id="{9CB9ED00-5A31-DF8B-52E3-1FF25FA24002}"/>
              </a:ext>
            </a:extLst>
          </p:cNvPr>
          <p:cNvGraphicFramePr>
            <a:graphicFrameLocks noGrp="1"/>
          </p:cNvGraphicFramePr>
          <p:nvPr/>
        </p:nvGraphicFramePr>
        <p:xfrm>
          <a:off x="561828" y="2931579"/>
          <a:ext cx="4267200" cy="2421334"/>
        </p:xfrm>
        <a:graphic>
          <a:graphicData uri="http://schemas.openxmlformats.org/drawingml/2006/table">
            <a:tbl>
              <a:tblPr firstRow="1" bandRow="1"/>
              <a:tblGrid>
                <a:gridCol w="2194560">
                  <a:extLst>
                    <a:ext uri="{9D8B030D-6E8A-4147-A177-3AD203B41FA5}">
                      <a16:colId xmlns:a16="http://schemas.microsoft.com/office/drawing/2014/main" val="1708406620"/>
                    </a:ext>
                  </a:extLst>
                </a:gridCol>
                <a:gridCol w="1036320">
                  <a:extLst>
                    <a:ext uri="{9D8B030D-6E8A-4147-A177-3AD203B41FA5}">
                      <a16:colId xmlns:a16="http://schemas.microsoft.com/office/drawing/2014/main" val="592742086"/>
                    </a:ext>
                  </a:extLst>
                </a:gridCol>
                <a:gridCol w="1036320">
                  <a:extLst>
                    <a:ext uri="{9D8B030D-6E8A-4147-A177-3AD203B41FA5}">
                      <a16:colId xmlns:a16="http://schemas.microsoft.com/office/drawing/2014/main" val="1702690049"/>
                    </a:ext>
                  </a:extLst>
                </a:gridCol>
              </a:tblGrid>
              <a:tr h="503936">
                <a:tc>
                  <a:txBody>
                    <a:bodyPr/>
                    <a:lstStyle>
                      <a:lvl1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1pPr>
                      <a:lvl2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2pPr>
                      <a:lvl3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3pPr>
                      <a:lvl4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4pPr>
                      <a:lvl5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5pPr>
                      <a:lvl6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6pPr>
                      <a:lvl7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7pPr>
                      <a:lvl8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8pPr>
                      <a:lvl9pPr marR="0" algn="l" rtl="0">
                        <a:lnSpc>
                          <a:spcPct val="100000"/>
                        </a:lnSpc>
                        <a:spcBef>
                          <a:spcPts val="0"/>
                        </a:spcBef>
                        <a:spcAft>
                          <a:spcPts val="0"/>
                        </a:spcAft>
                        <a:buClr>
                          <a:srgbClr val="000000"/>
                        </a:buClr>
                        <a:buFont typeface="Arial"/>
                        <a:defRPr sz="1867" b="1" i="0" u="none" strike="noStrike" cap="none">
                          <a:solidFill>
                            <a:schemeClr val="lt1"/>
                          </a:solidFill>
                          <a:latin typeface="Arial" panose="020B0604020202020204"/>
                          <a:sym typeface="Arial"/>
                        </a:defRPr>
                      </a:lvl9pPr>
                    </a:lstStyle>
                    <a:p>
                      <a:pPr marL="0" marR="0" algn="l">
                        <a:spcBef>
                          <a:spcPts val="0"/>
                        </a:spcBef>
                        <a:spcAft>
                          <a:spcPts val="0"/>
                        </a:spcAft>
                      </a:pPr>
                      <a:r>
                        <a:rPr lang="en-US" sz="1300" b="1" strike="noStrike" dirty="0">
                          <a:solidFill>
                            <a:schemeClr val="tx1"/>
                          </a:solidFill>
                          <a:effectLst/>
                          <a:latin typeface="Calibri" panose="020F0502020204030204" pitchFamily="34" charset="0"/>
                          <a:ea typeface="Calibri"/>
                          <a:cs typeface="Calibri" panose="020F0502020204030204" pitchFamily="34" charset="0"/>
                        </a:rPr>
                        <a:t>Overall survival</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AC6"/>
                    </a:solidFill>
                  </a:tcPr>
                </a:tc>
                <a:tc>
                  <a:txBody>
                    <a:bodyPr/>
                    <a:lstStyle/>
                    <a:p>
                      <a:pPr marL="0" marR="0" algn="ctr">
                        <a:spcBef>
                          <a:spcPts val="0"/>
                        </a:spcBef>
                        <a:spcAft>
                          <a:spcPts val="0"/>
                        </a:spcAft>
                      </a:pPr>
                      <a:r>
                        <a:rPr lang="en-US" sz="13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SG </a:t>
                      </a:r>
                    </a:p>
                    <a:p>
                      <a:pPr marL="0" marR="0" algn="ctr">
                        <a:spcBef>
                          <a:spcPts val="0"/>
                        </a:spcBef>
                        <a:spcAft>
                          <a:spcPts val="0"/>
                        </a:spcAft>
                      </a:pPr>
                      <a:r>
                        <a:rPr lang="en-US" sz="13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 = 279)</a:t>
                      </a:r>
                      <a:endParaRPr lang="en-US" sz="1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algn="ctr">
                        <a:spcBef>
                          <a:spcPts val="0"/>
                        </a:spcBef>
                        <a:spcAft>
                          <a:spcPts val="0"/>
                        </a:spcAft>
                      </a:pPr>
                      <a:r>
                        <a:rPr lang="en-US" sz="13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Chemo</a:t>
                      </a:r>
                    </a:p>
                    <a:p>
                      <a:pPr marL="0" marR="0" algn="ctr">
                        <a:spcBef>
                          <a:spcPts val="0"/>
                        </a:spcBef>
                        <a:spcAft>
                          <a:spcPts val="0"/>
                        </a:spcAft>
                      </a:pPr>
                      <a:r>
                        <a:rPr lang="en-US" sz="13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 = 279</a:t>
                      </a:r>
                      <a:r>
                        <a:rPr lang="en-US" sz="13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12503031"/>
                  </a:ext>
                </a:extLst>
              </a:tr>
              <a:tr h="353163">
                <a:tc>
                  <a:txBody>
                    <a:bodyPr/>
                    <a:lstStyle/>
                    <a:p>
                      <a:pPr marL="0" marR="0" algn="l">
                        <a:spcBef>
                          <a:spcPts val="0"/>
                        </a:spcBef>
                        <a:spcAft>
                          <a:spcPts val="0"/>
                        </a:spcAft>
                      </a:pPr>
                      <a:r>
                        <a:rPr lang="en-US" sz="1300" b="1" strike="noStrike" dirty="0">
                          <a:solidFill>
                            <a:schemeClr val="tx1"/>
                          </a:solidFill>
                          <a:effectLst/>
                          <a:latin typeface="Calibri" panose="020F0502020204030204" pitchFamily="34" charset="0"/>
                          <a:ea typeface="Calibri"/>
                          <a:cs typeface="Calibri" panose="020F0502020204030204" pitchFamily="34" charset="0"/>
                        </a:rPr>
                        <a:t>Number of events, %</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103 (37)</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103 (37)</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230656"/>
                  </a:ext>
                </a:extLst>
              </a:tr>
              <a:tr h="503936">
                <a:tc>
                  <a:txBody>
                    <a:bodyPr/>
                    <a:lstStyle/>
                    <a:p>
                      <a:pPr marL="0" marR="0" algn="l">
                        <a:spcBef>
                          <a:spcPts val="0"/>
                        </a:spcBef>
                        <a:spcAft>
                          <a:spcPts val="0"/>
                        </a:spcAft>
                      </a:pPr>
                      <a:r>
                        <a:rPr lang="en-US" sz="1300" b="1" strike="noStrike" dirty="0">
                          <a:solidFill>
                            <a:schemeClr val="tx1"/>
                          </a:solidFill>
                          <a:effectLst/>
                          <a:latin typeface="Calibri" panose="020F0502020204030204" pitchFamily="34" charset="0"/>
                          <a:ea typeface="Calibri"/>
                          <a:cs typeface="Calibri" panose="020F0502020204030204" pitchFamily="34" charset="0"/>
                        </a:rPr>
                        <a:t>Median (95% CI) , months </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21.5 (17.7-NR)</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20.2 (18.2-NR)</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2564558"/>
                  </a:ext>
                </a:extLst>
              </a:tr>
              <a:tr h="353163">
                <a:tc>
                  <a:txBody>
                    <a:bodyPr/>
                    <a:lstStyle/>
                    <a:p>
                      <a:pPr marL="173038" marR="0" indent="0" algn="l">
                        <a:spcBef>
                          <a:spcPts val="0"/>
                        </a:spcBef>
                        <a:spcAft>
                          <a:spcPts val="0"/>
                        </a:spcAft>
                      </a:pPr>
                      <a:r>
                        <a:rPr lang="en-US" sz="1300" b="0" strike="noStrike" dirty="0">
                          <a:solidFill>
                            <a:schemeClr val="tx1"/>
                          </a:solidFill>
                          <a:effectLst/>
                          <a:latin typeface="Calibri" panose="020F0502020204030204" pitchFamily="34" charset="0"/>
                          <a:ea typeface="Calibri"/>
                          <a:cs typeface="Calibri" panose="020F0502020204030204" pitchFamily="34" charset="0"/>
                        </a:rPr>
                        <a:t>Stratified HR (95% CI)</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0.98</a:t>
                      </a:r>
                      <a:r>
                        <a:rPr lang="en-US" sz="1300" strike="noStrike"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 (0.75-1.30)</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strike="noStrike">
                        <a:solidFill>
                          <a:schemeClr val="tx1"/>
                        </a:solidFill>
                        <a:effectLst/>
                        <a:latin typeface="Arial Narrow" panose="020B0606020202030204" pitchFamily="34" charset="0"/>
                        <a:ea typeface="Batang" panose="02030600000101010101" pitchFamily="18" charset="-127"/>
                        <a:cs typeface="Times New Roman" panose="02020603050405020304" pitchFamily="18" charset="0"/>
                      </a:endParaRPr>
                    </a:p>
                  </a:txBody>
                  <a:tcPr marL="45720" marR="45720" marT="36576" marB="365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4535727"/>
                  </a:ext>
                </a:extLst>
              </a:tr>
              <a:tr h="707136">
                <a:tc>
                  <a:txBody>
                    <a:bodyPr/>
                    <a:lstStyle/>
                    <a:p>
                      <a:pPr marL="0" marR="0" algn="l">
                        <a:spcBef>
                          <a:spcPts val="0"/>
                        </a:spcBef>
                        <a:spcAft>
                          <a:spcPts val="0"/>
                        </a:spcAft>
                      </a:pPr>
                      <a:r>
                        <a:rPr lang="en-US" sz="1300" b="1" strike="noStrike" dirty="0">
                          <a:solidFill>
                            <a:schemeClr val="tx1"/>
                          </a:solidFill>
                          <a:effectLst/>
                          <a:latin typeface="Calibri" panose="020F0502020204030204" pitchFamily="34" charset="0"/>
                          <a:ea typeface="Calibri"/>
                          <a:cs typeface="Calibri" panose="020F0502020204030204" pitchFamily="34" charset="0"/>
                        </a:rPr>
                        <a:t>OS rate (95% CI), %</a:t>
                      </a:r>
                    </a:p>
                    <a:p>
                      <a:pPr marL="173038" marR="0" lvl="1" indent="0" algn="l">
                        <a:spcBef>
                          <a:spcPts val="0"/>
                        </a:spcBef>
                        <a:spcAft>
                          <a:spcPts val="0"/>
                        </a:spcAft>
                      </a:pPr>
                      <a:r>
                        <a:rPr lang="en-US" sz="1300" b="0" strike="noStrike" dirty="0">
                          <a:solidFill>
                            <a:schemeClr val="tx1"/>
                          </a:solidFill>
                          <a:effectLst/>
                          <a:latin typeface="Calibri" panose="020F0502020204030204" pitchFamily="34" charset="0"/>
                          <a:ea typeface="Calibri"/>
                          <a:cs typeface="Calibri" panose="020F0502020204030204" pitchFamily="34" charset="0"/>
                        </a:rPr>
                        <a:t>12-month</a:t>
                      </a:r>
                    </a:p>
                    <a:p>
                      <a:pPr marL="173038" marR="0" lvl="1" indent="0" algn="l">
                        <a:spcBef>
                          <a:spcPts val="0"/>
                        </a:spcBef>
                        <a:spcAft>
                          <a:spcPts val="0"/>
                        </a:spcAft>
                      </a:pPr>
                      <a:r>
                        <a:rPr lang="en-US" sz="1300" b="0" strike="noStrike" dirty="0">
                          <a:solidFill>
                            <a:schemeClr val="tx1"/>
                          </a:solidFill>
                          <a:effectLst/>
                          <a:latin typeface="Calibri" panose="020F0502020204030204" pitchFamily="34" charset="0"/>
                          <a:ea typeface="Calibri"/>
                          <a:cs typeface="Calibri" panose="020F0502020204030204" pitchFamily="34" charset="0"/>
                        </a:rPr>
                        <a:t>24-month</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0445" rtl="0" eaLnBrk="1" fontAlgn="auto" latinLnBrk="0" hangingPunct="1">
                        <a:lnSpc>
                          <a:spcPct val="100000"/>
                        </a:lnSpc>
                        <a:spcBef>
                          <a:spcPts val="0"/>
                        </a:spcBef>
                        <a:spcAft>
                          <a:spcPts val="0"/>
                        </a:spcAft>
                        <a:buClrTx/>
                        <a:buSzTx/>
                        <a:buFontTx/>
                        <a:buNone/>
                        <a:tabLst/>
                        <a:defRPr/>
                      </a:pPr>
                      <a:endPar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endParaRPr>
                    </a:p>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75 (70-80)</a:t>
                      </a:r>
                    </a:p>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46 (36-56)</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0445" rtl="0" eaLnBrk="1" fontAlgn="auto" latinLnBrk="0" hangingPunct="1">
                        <a:lnSpc>
                          <a:spcPct val="100000"/>
                        </a:lnSpc>
                        <a:spcBef>
                          <a:spcPts val="0"/>
                        </a:spcBef>
                        <a:spcAft>
                          <a:spcPts val="0"/>
                        </a:spcAft>
                        <a:buClrTx/>
                        <a:buSzTx/>
                        <a:buFontTx/>
                        <a:buNone/>
                        <a:tabLst/>
                        <a:defRPr/>
                      </a:pPr>
                      <a:endPar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endParaRPr>
                    </a:p>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73 (67-78)</a:t>
                      </a:r>
                    </a:p>
                    <a:p>
                      <a:pPr marL="0" marR="0" lvl="0" indent="0" algn="ctr" defTabSz="910445" rtl="0" eaLnBrk="1" fontAlgn="auto" latinLnBrk="0" hangingPunct="1">
                        <a:lnSpc>
                          <a:spcPct val="100000"/>
                        </a:lnSpc>
                        <a:spcBef>
                          <a:spcPts val="0"/>
                        </a:spcBef>
                        <a:spcAft>
                          <a:spcPts val="0"/>
                        </a:spcAft>
                        <a:buClrTx/>
                        <a:buSzTx/>
                        <a:buFontTx/>
                        <a:buNone/>
                        <a:tabLst/>
                        <a:defRPr/>
                      </a:pPr>
                      <a:r>
                        <a:rPr lang="en-US" sz="1300" b="0" strike="noStrike" kern="1200" dirty="0">
                          <a:solidFill>
                            <a:schemeClr val="tx1"/>
                          </a:solidFill>
                          <a:effectLst/>
                          <a:latin typeface="Calibri" panose="020F0502020204030204" pitchFamily="34" charset="0"/>
                          <a:ea typeface="Batang" panose="02030600000101010101" pitchFamily="18" charset="-127"/>
                          <a:cs typeface="Calibri" panose="020F0502020204030204" pitchFamily="34" charset="0"/>
                        </a:rPr>
                        <a:t>42 (29-54)</a:t>
                      </a:r>
                    </a:p>
                  </a:txBody>
                  <a:tcPr marL="60960" marR="60960" marT="48768" marB="4876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6443498"/>
                  </a:ext>
                </a:extLst>
              </a:tr>
            </a:tbl>
          </a:graphicData>
        </a:graphic>
      </p:graphicFrame>
      <p:sp>
        <p:nvSpPr>
          <p:cNvPr id="103" name="Rectangle: Rounded Corners 102">
            <a:extLst>
              <a:ext uri="{FF2B5EF4-FFF2-40B4-BE49-F238E27FC236}">
                <a16:creationId xmlns:a16="http://schemas.microsoft.com/office/drawing/2014/main" id="{128B2DEF-2996-A1BA-C25F-3A590E811F14}"/>
              </a:ext>
            </a:extLst>
          </p:cNvPr>
          <p:cNvSpPr/>
          <p:nvPr/>
        </p:nvSpPr>
        <p:spPr>
          <a:xfrm>
            <a:off x="443635" y="5488341"/>
            <a:ext cx="11304732" cy="612099"/>
          </a:xfrm>
          <a:prstGeom prst="round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32" rtl="0" eaLnBrk="0" fontAlgn="base" latinLnBrk="0" hangingPunct="0">
              <a:lnSpc>
                <a:spcPct val="100000"/>
              </a:lnSpc>
              <a:spcBef>
                <a:spcPct val="0"/>
              </a:spcBef>
              <a:spcAft>
                <a:spcPct val="0"/>
              </a:spcAft>
              <a:buClrTx/>
              <a:buSzTx/>
              <a:buFontTx/>
              <a:buNone/>
              <a:tabLst/>
              <a:defRPr/>
            </a:pPr>
            <a:r>
              <a:rPr kumimoji="0" lang="en-US" sz="1867"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At the time of primary analysis, overall survival was immature and PFS2 was longer with SG vs chemo </a:t>
            </a:r>
            <a:br>
              <a:rPr kumimoji="0" lang="en-US" sz="1867"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br>
            <a:r>
              <a:rPr kumimoji="0" lang="en-US" sz="1867"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rPr>
              <a:t>by investigator assessment</a:t>
            </a:r>
          </a:p>
        </p:txBody>
      </p:sp>
      <p:sp>
        <p:nvSpPr>
          <p:cNvPr id="2" name="Rectangle: Rounded Corners 1">
            <a:extLst>
              <a:ext uri="{FF2B5EF4-FFF2-40B4-BE49-F238E27FC236}">
                <a16:creationId xmlns:a16="http://schemas.microsoft.com/office/drawing/2014/main" id="{2884E156-E491-B674-C0BD-4297DA6523DB}"/>
              </a:ext>
            </a:extLst>
          </p:cNvPr>
          <p:cNvSpPr/>
          <p:nvPr/>
        </p:nvSpPr>
        <p:spPr>
          <a:xfrm>
            <a:off x="561828" y="1560557"/>
            <a:ext cx="4267200" cy="1235595"/>
          </a:xfrm>
          <a:prstGeom prst="roundRect">
            <a:avLst/>
          </a:prstGeom>
          <a:noFill/>
          <a:ln>
            <a:solidFill>
              <a:srgbClr val="00305D"/>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56625" marR="0" lvl="0" indent="-156625" algn="l" defTabSz="914332"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1" i="0" u="none" strike="noStrike" kern="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sym typeface="Arial"/>
              </a:rPr>
              <a:t>Overall survival not yet mature</a:t>
            </a:r>
            <a:r>
              <a:rPr kumimoji="0" lang="en-US" sz="1600" b="1" i="0" u="none" strike="noStrike" kern="1200" cap="none" spc="0" normalizeH="0" baseline="30000" noProof="0" dirty="0">
                <a:ln>
                  <a:noFill/>
                </a:ln>
                <a:solidFill>
                  <a:srgbClr val="00305D"/>
                </a:solidFill>
                <a:effectLst/>
                <a:uLnTx/>
                <a:uFillTx/>
                <a:latin typeface="Calibri" panose="020F0502020204030204" pitchFamily="34" charset="0"/>
                <a:ea typeface="Calibri"/>
                <a:cs typeface="Calibri" panose="020F0502020204030204" pitchFamily="34" charset="0"/>
              </a:rPr>
              <a:t>a</a:t>
            </a:r>
            <a:endParaRPr kumimoji="0" lang="en-US" sz="1600" b="1" i="0" u="none" strike="noStrike" kern="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sym typeface="Arial"/>
            </a:endParaRPr>
          </a:p>
          <a:p>
            <a:pPr marL="156625" marR="0" lvl="0" indent="-156625" algn="l" defTabSz="914332"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sym typeface="Arial"/>
              </a:rPr>
              <a:t>Study continues to first formal OS analysis</a:t>
            </a:r>
          </a:p>
          <a:p>
            <a:pPr marL="156625" marR="0" lvl="0" indent="-156625" algn="l" defTabSz="914332"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sym typeface="Arial"/>
              </a:rPr>
              <a:t>Of 179 patients who initiated subsequent treatment, 147 (82%) received SG</a:t>
            </a:r>
          </a:p>
        </p:txBody>
      </p:sp>
      <p:grpSp>
        <p:nvGrpSpPr>
          <p:cNvPr id="456" name="Group 455">
            <a:extLst>
              <a:ext uri="{FF2B5EF4-FFF2-40B4-BE49-F238E27FC236}">
                <a16:creationId xmlns:a16="http://schemas.microsoft.com/office/drawing/2014/main" id="{E133547F-B46D-8F80-4FFD-B752D71C4C25}"/>
              </a:ext>
            </a:extLst>
          </p:cNvPr>
          <p:cNvGrpSpPr/>
          <p:nvPr/>
        </p:nvGrpSpPr>
        <p:grpSpPr>
          <a:xfrm>
            <a:off x="5117495" y="1956414"/>
            <a:ext cx="6897761" cy="3238104"/>
            <a:chOff x="3819832" y="1250221"/>
            <a:chExt cx="5173321" cy="2428577"/>
          </a:xfrm>
        </p:grpSpPr>
        <p:grpSp>
          <p:nvGrpSpPr>
            <p:cNvPr id="460" name="Group 459">
              <a:extLst>
                <a:ext uri="{FF2B5EF4-FFF2-40B4-BE49-F238E27FC236}">
                  <a16:creationId xmlns:a16="http://schemas.microsoft.com/office/drawing/2014/main" id="{D3AFA525-A7AF-C88A-16E2-2CA3DEEE1864}"/>
                </a:ext>
              </a:extLst>
            </p:cNvPr>
            <p:cNvGrpSpPr/>
            <p:nvPr/>
          </p:nvGrpSpPr>
          <p:grpSpPr>
            <a:xfrm>
              <a:off x="4198646" y="1287521"/>
              <a:ext cx="4595370" cy="1064932"/>
              <a:chOff x="4198646" y="1287521"/>
              <a:chExt cx="4595370" cy="1064932"/>
            </a:xfrm>
          </p:grpSpPr>
          <p:grpSp>
            <p:nvGrpSpPr>
              <p:cNvPr id="840" name="Group 839">
                <a:extLst>
                  <a:ext uri="{FF2B5EF4-FFF2-40B4-BE49-F238E27FC236}">
                    <a16:creationId xmlns:a16="http://schemas.microsoft.com/office/drawing/2014/main" id="{D6677388-394D-EBD9-63F0-2ACC293DD203}"/>
                  </a:ext>
                </a:extLst>
              </p:cNvPr>
              <p:cNvGrpSpPr/>
              <p:nvPr/>
            </p:nvGrpSpPr>
            <p:grpSpPr>
              <a:xfrm>
                <a:off x="4466438" y="1321353"/>
                <a:ext cx="4327578" cy="1031100"/>
                <a:chOff x="4466438" y="1321353"/>
                <a:chExt cx="4327578" cy="1031100"/>
              </a:xfrm>
            </p:grpSpPr>
            <p:sp>
              <p:nvSpPr>
                <p:cNvPr id="842" name="Oval 5">
                  <a:extLst>
                    <a:ext uri="{FF2B5EF4-FFF2-40B4-BE49-F238E27FC236}">
                      <a16:creationId xmlns:a16="http://schemas.microsoft.com/office/drawing/2014/main" id="{2CFD43F2-4775-EE32-CFC0-13B1208326CB}"/>
                    </a:ext>
                  </a:extLst>
                </p:cNvPr>
                <p:cNvSpPr>
                  <a:spLocks noChangeArrowheads="1"/>
                </p:cNvSpPr>
                <p:nvPr/>
              </p:nvSpPr>
              <p:spPr bwMode="auto">
                <a:xfrm>
                  <a:off x="8748296"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3" name="Oval 6">
                  <a:extLst>
                    <a:ext uri="{FF2B5EF4-FFF2-40B4-BE49-F238E27FC236}">
                      <a16:creationId xmlns:a16="http://schemas.microsoft.com/office/drawing/2014/main" id="{F3C0A198-390F-A76F-88F4-6461F7F57571}"/>
                    </a:ext>
                  </a:extLst>
                </p:cNvPr>
                <p:cNvSpPr>
                  <a:spLocks noChangeArrowheads="1"/>
                </p:cNvSpPr>
                <p:nvPr/>
              </p:nvSpPr>
              <p:spPr bwMode="auto">
                <a:xfrm>
                  <a:off x="8718698"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4" name="Oval 7">
                  <a:extLst>
                    <a:ext uri="{FF2B5EF4-FFF2-40B4-BE49-F238E27FC236}">
                      <a16:creationId xmlns:a16="http://schemas.microsoft.com/office/drawing/2014/main" id="{63EC7413-CDE7-7F0D-F355-7D4B79C53C9F}"/>
                    </a:ext>
                  </a:extLst>
                </p:cNvPr>
                <p:cNvSpPr>
                  <a:spLocks noChangeArrowheads="1"/>
                </p:cNvSpPr>
                <p:nvPr/>
              </p:nvSpPr>
              <p:spPr bwMode="auto">
                <a:xfrm>
                  <a:off x="8581278"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5" name="Oval 8">
                  <a:extLst>
                    <a:ext uri="{FF2B5EF4-FFF2-40B4-BE49-F238E27FC236}">
                      <a16:creationId xmlns:a16="http://schemas.microsoft.com/office/drawing/2014/main" id="{E25B3F93-EF6B-00D4-0650-2302DA54FE7A}"/>
                    </a:ext>
                  </a:extLst>
                </p:cNvPr>
                <p:cNvSpPr>
                  <a:spLocks noChangeArrowheads="1"/>
                </p:cNvSpPr>
                <p:nvPr/>
              </p:nvSpPr>
              <p:spPr bwMode="auto">
                <a:xfrm>
                  <a:off x="8292343"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6" name="Oval 9">
                  <a:extLst>
                    <a:ext uri="{FF2B5EF4-FFF2-40B4-BE49-F238E27FC236}">
                      <a16:creationId xmlns:a16="http://schemas.microsoft.com/office/drawing/2014/main" id="{74B50611-3A2E-0AFE-5210-9551B8F71F69}"/>
                    </a:ext>
                  </a:extLst>
                </p:cNvPr>
                <p:cNvSpPr>
                  <a:spLocks noChangeArrowheads="1"/>
                </p:cNvSpPr>
                <p:nvPr/>
              </p:nvSpPr>
              <p:spPr bwMode="auto">
                <a:xfrm>
                  <a:off x="8240195"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7" name="Oval 10">
                  <a:extLst>
                    <a:ext uri="{FF2B5EF4-FFF2-40B4-BE49-F238E27FC236}">
                      <a16:creationId xmlns:a16="http://schemas.microsoft.com/office/drawing/2014/main" id="{764EBEAF-69A1-C9AE-6A71-18E156F2D896}"/>
                    </a:ext>
                  </a:extLst>
                </p:cNvPr>
                <p:cNvSpPr>
                  <a:spLocks noChangeArrowheads="1"/>
                </p:cNvSpPr>
                <p:nvPr/>
              </p:nvSpPr>
              <p:spPr bwMode="auto">
                <a:xfrm>
                  <a:off x="8208483"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8" name="Oval 11">
                  <a:extLst>
                    <a:ext uri="{FF2B5EF4-FFF2-40B4-BE49-F238E27FC236}">
                      <a16:creationId xmlns:a16="http://schemas.microsoft.com/office/drawing/2014/main" id="{A6C2D58D-F52B-ABA5-254E-B02FBD0ECCD6}"/>
                    </a:ext>
                  </a:extLst>
                </p:cNvPr>
                <p:cNvSpPr>
                  <a:spLocks noChangeArrowheads="1"/>
                </p:cNvSpPr>
                <p:nvPr/>
              </p:nvSpPr>
              <p:spPr bwMode="auto">
                <a:xfrm>
                  <a:off x="8129554"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49" name="Oval 12">
                  <a:extLst>
                    <a:ext uri="{FF2B5EF4-FFF2-40B4-BE49-F238E27FC236}">
                      <a16:creationId xmlns:a16="http://schemas.microsoft.com/office/drawing/2014/main" id="{309B9995-F811-FE63-789A-18CAA28FF5D2}"/>
                    </a:ext>
                  </a:extLst>
                </p:cNvPr>
                <p:cNvSpPr>
                  <a:spLocks noChangeArrowheads="1"/>
                </p:cNvSpPr>
                <p:nvPr/>
              </p:nvSpPr>
              <p:spPr bwMode="auto">
                <a:xfrm>
                  <a:off x="8156334"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0" name="Oval 13">
                  <a:extLst>
                    <a:ext uri="{FF2B5EF4-FFF2-40B4-BE49-F238E27FC236}">
                      <a16:creationId xmlns:a16="http://schemas.microsoft.com/office/drawing/2014/main" id="{754282F7-2C4C-5614-1031-7F439F1EC4C9}"/>
                    </a:ext>
                  </a:extLst>
                </p:cNvPr>
                <p:cNvSpPr>
                  <a:spLocks noChangeArrowheads="1"/>
                </p:cNvSpPr>
                <p:nvPr/>
              </p:nvSpPr>
              <p:spPr bwMode="auto">
                <a:xfrm>
                  <a:off x="8114756"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1" name="Oval 14">
                  <a:extLst>
                    <a:ext uri="{FF2B5EF4-FFF2-40B4-BE49-F238E27FC236}">
                      <a16:creationId xmlns:a16="http://schemas.microsoft.com/office/drawing/2014/main" id="{904D599D-F465-1A78-AF74-A92E002068DA}"/>
                    </a:ext>
                  </a:extLst>
                </p:cNvPr>
                <p:cNvSpPr>
                  <a:spLocks noChangeArrowheads="1"/>
                </p:cNvSpPr>
                <p:nvPr/>
              </p:nvSpPr>
              <p:spPr bwMode="auto">
                <a:xfrm>
                  <a:off x="8106299"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2" name="Oval 15">
                  <a:extLst>
                    <a:ext uri="{FF2B5EF4-FFF2-40B4-BE49-F238E27FC236}">
                      <a16:creationId xmlns:a16="http://schemas.microsoft.com/office/drawing/2014/main" id="{785773BE-95A0-5FCE-CB1E-F1AFF3F1379C}"/>
                    </a:ext>
                  </a:extLst>
                </p:cNvPr>
                <p:cNvSpPr>
                  <a:spLocks noChangeArrowheads="1"/>
                </p:cNvSpPr>
                <p:nvPr/>
              </p:nvSpPr>
              <p:spPr bwMode="auto">
                <a:xfrm>
                  <a:off x="8063310"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3" name="Oval 16">
                  <a:extLst>
                    <a:ext uri="{FF2B5EF4-FFF2-40B4-BE49-F238E27FC236}">
                      <a16:creationId xmlns:a16="http://schemas.microsoft.com/office/drawing/2014/main" id="{7FB4BC6D-3DE9-AA2A-4459-65084F48358A}"/>
                    </a:ext>
                  </a:extLst>
                </p:cNvPr>
                <p:cNvSpPr>
                  <a:spLocks noChangeArrowheads="1"/>
                </p:cNvSpPr>
                <p:nvPr/>
              </p:nvSpPr>
              <p:spPr bwMode="auto">
                <a:xfrm>
                  <a:off x="7970994"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4" name="Oval 17">
                  <a:extLst>
                    <a:ext uri="{FF2B5EF4-FFF2-40B4-BE49-F238E27FC236}">
                      <a16:creationId xmlns:a16="http://schemas.microsoft.com/office/drawing/2014/main" id="{F0428187-C734-D599-A13C-527FB61B4B20}"/>
                    </a:ext>
                  </a:extLst>
                </p:cNvPr>
                <p:cNvSpPr>
                  <a:spLocks noChangeArrowheads="1"/>
                </p:cNvSpPr>
                <p:nvPr/>
              </p:nvSpPr>
              <p:spPr bwMode="auto">
                <a:xfrm>
                  <a:off x="7932234"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5" name="Oval 18">
                  <a:extLst>
                    <a:ext uri="{FF2B5EF4-FFF2-40B4-BE49-F238E27FC236}">
                      <a16:creationId xmlns:a16="http://schemas.microsoft.com/office/drawing/2014/main" id="{FB8C029D-CAA2-3368-325F-B2E9C45071EE}"/>
                    </a:ext>
                  </a:extLst>
                </p:cNvPr>
                <p:cNvSpPr>
                  <a:spLocks noChangeArrowheads="1"/>
                </p:cNvSpPr>
                <p:nvPr/>
              </p:nvSpPr>
              <p:spPr bwMode="auto">
                <a:xfrm>
                  <a:off x="7782129" y="23067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6" name="Oval 19">
                  <a:extLst>
                    <a:ext uri="{FF2B5EF4-FFF2-40B4-BE49-F238E27FC236}">
                      <a16:creationId xmlns:a16="http://schemas.microsoft.com/office/drawing/2014/main" id="{724536C7-C8A4-A1AC-B677-DD3A27ADFF3F}"/>
                    </a:ext>
                  </a:extLst>
                </p:cNvPr>
                <p:cNvSpPr>
                  <a:spLocks noChangeArrowheads="1"/>
                </p:cNvSpPr>
                <p:nvPr/>
              </p:nvSpPr>
              <p:spPr bwMode="auto">
                <a:xfrm>
                  <a:off x="7725047" y="225668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7" name="Oval 20">
                  <a:extLst>
                    <a:ext uri="{FF2B5EF4-FFF2-40B4-BE49-F238E27FC236}">
                      <a16:creationId xmlns:a16="http://schemas.microsoft.com/office/drawing/2014/main" id="{7EC8F9D9-1755-FF90-0A9B-63EEC64C9A7E}"/>
                    </a:ext>
                  </a:extLst>
                </p:cNvPr>
                <p:cNvSpPr>
                  <a:spLocks noChangeArrowheads="1"/>
                </p:cNvSpPr>
                <p:nvPr/>
              </p:nvSpPr>
              <p:spPr bwMode="auto">
                <a:xfrm>
                  <a:off x="7710248" y="225668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8" name="Oval 21">
                  <a:extLst>
                    <a:ext uri="{FF2B5EF4-FFF2-40B4-BE49-F238E27FC236}">
                      <a16:creationId xmlns:a16="http://schemas.microsoft.com/office/drawing/2014/main" id="{B69FA32B-A90D-7798-8212-50869FFEC5C9}"/>
                    </a:ext>
                  </a:extLst>
                </p:cNvPr>
                <p:cNvSpPr>
                  <a:spLocks noChangeArrowheads="1"/>
                </p:cNvSpPr>
                <p:nvPr/>
              </p:nvSpPr>
              <p:spPr bwMode="auto">
                <a:xfrm>
                  <a:off x="7696859" y="225668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59" name="Oval 22">
                  <a:extLst>
                    <a:ext uri="{FF2B5EF4-FFF2-40B4-BE49-F238E27FC236}">
                      <a16:creationId xmlns:a16="http://schemas.microsoft.com/office/drawing/2014/main" id="{B7CB503F-D32A-AB1B-E246-B439A5FD018F}"/>
                    </a:ext>
                  </a:extLst>
                </p:cNvPr>
                <p:cNvSpPr>
                  <a:spLocks noChangeArrowheads="1"/>
                </p:cNvSpPr>
                <p:nvPr/>
              </p:nvSpPr>
              <p:spPr bwMode="auto">
                <a:xfrm>
                  <a:off x="7558030" y="225668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0" name="Oval 23">
                  <a:extLst>
                    <a:ext uri="{FF2B5EF4-FFF2-40B4-BE49-F238E27FC236}">
                      <a16:creationId xmlns:a16="http://schemas.microsoft.com/office/drawing/2014/main" id="{F8884521-BA9F-3EC9-C518-2CCC1DA0808F}"/>
                    </a:ext>
                  </a:extLst>
                </p:cNvPr>
                <p:cNvSpPr>
                  <a:spLocks noChangeArrowheads="1"/>
                </p:cNvSpPr>
                <p:nvPr/>
              </p:nvSpPr>
              <p:spPr bwMode="auto">
                <a:xfrm>
                  <a:off x="7536183" y="225668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1" name="Oval 24">
                  <a:extLst>
                    <a:ext uri="{FF2B5EF4-FFF2-40B4-BE49-F238E27FC236}">
                      <a16:creationId xmlns:a16="http://schemas.microsoft.com/office/drawing/2014/main" id="{745A972C-B14E-7C52-16C6-498D6FFE93E2}"/>
                    </a:ext>
                  </a:extLst>
                </p:cNvPr>
                <p:cNvSpPr>
                  <a:spLocks noChangeArrowheads="1"/>
                </p:cNvSpPr>
                <p:nvPr/>
              </p:nvSpPr>
              <p:spPr bwMode="auto">
                <a:xfrm>
                  <a:off x="7524908"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2" name="Oval 25">
                  <a:extLst>
                    <a:ext uri="{FF2B5EF4-FFF2-40B4-BE49-F238E27FC236}">
                      <a16:creationId xmlns:a16="http://schemas.microsoft.com/office/drawing/2014/main" id="{B187DDAA-9F3F-C60B-B219-C198E2307F54}"/>
                    </a:ext>
                  </a:extLst>
                </p:cNvPr>
                <p:cNvSpPr>
                  <a:spLocks noChangeArrowheads="1"/>
                </p:cNvSpPr>
                <p:nvPr/>
              </p:nvSpPr>
              <p:spPr bwMode="auto">
                <a:xfrm>
                  <a:off x="7459369"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3" name="Oval 26">
                  <a:extLst>
                    <a:ext uri="{FF2B5EF4-FFF2-40B4-BE49-F238E27FC236}">
                      <a16:creationId xmlns:a16="http://schemas.microsoft.com/office/drawing/2014/main" id="{8F86307D-F391-E443-EF26-0595FD58EA5F}"/>
                    </a:ext>
                  </a:extLst>
                </p:cNvPr>
                <p:cNvSpPr>
                  <a:spLocks noChangeArrowheads="1"/>
                </p:cNvSpPr>
                <p:nvPr/>
              </p:nvSpPr>
              <p:spPr bwMode="auto">
                <a:xfrm>
                  <a:off x="7417791"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4" name="Oval 27">
                  <a:extLst>
                    <a:ext uri="{FF2B5EF4-FFF2-40B4-BE49-F238E27FC236}">
                      <a16:creationId xmlns:a16="http://schemas.microsoft.com/office/drawing/2014/main" id="{C0D1434A-897A-F7BE-3B0B-924784A4C959}"/>
                    </a:ext>
                  </a:extLst>
                </p:cNvPr>
                <p:cNvSpPr>
                  <a:spLocks noChangeArrowheads="1"/>
                </p:cNvSpPr>
                <p:nvPr/>
              </p:nvSpPr>
              <p:spPr bwMode="auto">
                <a:xfrm>
                  <a:off x="7387488"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5" name="Oval 28">
                  <a:extLst>
                    <a:ext uri="{FF2B5EF4-FFF2-40B4-BE49-F238E27FC236}">
                      <a16:creationId xmlns:a16="http://schemas.microsoft.com/office/drawing/2014/main" id="{1846E752-AF69-A7FC-374F-78AAA9736BC6}"/>
                    </a:ext>
                  </a:extLst>
                </p:cNvPr>
                <p:cNvSpPr>
                  <a:spLocks noChangeArrowheads="1"/>
                </p:cNvSpPr>
                <p:nvPr/>
              </p:nvSpPr>
              <p:spPr bwMode="auto">
                <a:xfrm>
                  <a:off x="7355776"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6" name="Oval 29">
                  <a:extLst>
                    <a:ext uri="{FF2B5EF4-FFF2-40B4-BE49-F238E27FC236}">
                      <a16:creationId xmlns:a16="http://schemas.microsoft.com/office/drawing/2014/main" id="{2F5EC88C-A6DF-615E-95E5-11F20032C005}"/>
                    </a:ext>
                  </a:extLst>
                </p:cNvPr>
                <p:cNvSpPr>
                  <a:spLocks noChangeArrowheads="1"/>
                </p:cNvSpPr>
                <p:nvPr/>
              </p:nvSpPr>
              <p:spPr bwMode="auto">
                <a:xfrm>
                  <a:off x="7324064"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7" name="Oval 30">
                  <a:extLst>
                    <a:ext uri="{FF2B5EF4-FFF2-40B4-BE49-F238E27FC236}">
                      <a16:creationId xmlns:a16="http://schemas.microsoft.com/office/drawing/2014/main" id="{3C1C560A-5386-727A-95DA-67BF6B81D84C}"/>
                    </a:ext>
                  </a:extLst>
                </p:cNvPr>
                <p:cNvSpPr>
                  <a:spLocks noChangeArrowheads="1"/>
                </p:cNvSpPr>
                <p:nvPr/>
              </p:nvSpPr>
              <p:spPr bwMode="auto">
                <a:xfrm>
                  <a:off x="7288828"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8" name="Oval 31">
                  <a:extLst>
                    <a:ext uri="{FF2B5EF4-FFF2-40B4-BE49-F238E27FC236}">
                      <a16:creationId xmlns:a16="http://schemas.microsoft.com/office/drawing/2014/main" id="{60CB7A37-049E-3574-A119-71AB8C6E0B3F}"/>
                    </a:ext>
                  </a:extLst>
                </p:cNvPr>
                <p:cNvSpPr>
                  <a:spLocks noChangeArrowheads="1"/>
                </p:cNvSpPr>
                <p:nvPr/>
              </p:nvSpPr>
              <p:spPr bwMode="auto">
                <a:xfrm>
                  <a:off x="7252183"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69" name="Oval 32">
                  <a:extLst>
                    <a:ext uri="{FF2B5EF4-FFF2-40B4-BE49-F238E27FC236}">
                      <a16:creationId xmlns:a16="http://schemas.microsoft.com/office/drawing/2014/main" id="{F1E487CC-F947-D427-B3F3-AF0380263164}"/>
                    </a:ext>
                  </a:extLst>
                </p:cNvPr>
                <p:cNvSpPr>
                  <a:spLocks noChangeArrowheads="1"/>
                </p:cNvSpPr>
                <p:nvPr/>
              </p:nvSpPr>
              <p:spPr bwMode="auto">
                <a:xfrm>
                  <a:off x="7203557"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0" name="Oval 33">
                  <a:extLst>
                    <a:ext uri="{FF2B5EF4-FFF2-40B4-BE49-F238E27FC236}">
                      <a16:creationId xmlns:a16="http://schemas.microsoft.com/office/drawing/2014/main" id="{4ED77D25-3CA4-E78D-56D4-AD6CB3DE5013}"/>
                    </a:ext>
                  </a:extLst>
                </p:cNvPr>
                <p:cNvSpPr>
                  <a:spLocks noChangeArrowheads="1"/>
                </p:cNvSpPr>
                <p:nvPr/>
              </p:nvSpPr>
              <p:spPr bwMode="auto">
                <a:xfrm>
                  <a:off x="7181711"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1" name="Oval 34">
                  <a:extLst>
                    <a:ext uri="{FF2B5EF4-FFF2-40B4-BE49-F238E27FC236}">
                      <a16:creationId xmlns:a16="http://schemas.microsoft.com/office/drawing/2014/main" id="{27A8CA73-A339-94EC-403F-46B576BAE3B4}"/>
                    </a:ext>
                  </a:extLst>
                </p:cNvPr>
                <p:cNvSpPr>
                  <a:spLocks noChangeArrowheads="1"/>
                </p:cNvSpPr>
                <p:nvPr/>
              </p:nvSpPr>
              <p:spPr bwMode="auto">
                <a:xfrm>
                  <a:off x="7163388"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2" name="Oval 35">
                  <a:extLst>
                    <a:ext uri="{FF2B5EF4-FFF2-40B4-BE49-F238E27FC236}">
                      <a16:creationId xmlns:a16="http://schemas.microsoft.com/office/drawing/2014/main" id="{DD346738-E8B5-6ECF-21C4-9580741B1D2B}"/>
                    </a:ext>
                  </a:extLst>
                </p:cNvPr>
                <p:cNvSpPr>
                  <a:spLocks noChangeArrowheads="1"/>
                </p:cNvSpPr>
                <p:nvPr/>
              </p:nvSpPr>
              <p:spPr bwMode="auto">
                <a:xfrm>
                  <a:off x="7143655"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3" name="Oval 36">
                  <a:extLst>
                    <a:ext uri="{FF2B5EF4-FFF2-40B4-BE49-F238E27FC236}">
                      <a16:creationId xmlns:a16="http://schemas.microsoft.com/office/drawing/2014/main" id="{6F15589A-8A15-AB5D-3718-7EBAE403AC18}"/>
                    </a:ext>
                  </a:extLst>
                </p:cNvPr>
                <p:cNvSpPr>
                  <a:spLocks noChangeArrowheads="1"/>
                </p:cNvSpPr>
                <p:nvPr/>
              </p:nvSpPr>
              <p:spPr bwMode="auto">
                <a:xfrm>
                  <a:off x="7111239"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4" name="Oval 37">
                  <a:extLst>
                    <a:ext uri="{FF2B5EF4-FFF2-40B4-BE49-F238E27FC236}">
                      <a16:creationId xmlns:a16="http://schemas.microsoft.com/office/drawing/2014/main" id="{8C6F8D2B-F7E6-57F8-C921-C3480DA6AF7E}"/>
                    </a:ext>
                  </a:extLst>
                </p:cNvPr>
                <p:cNvSpPr>
                  <a:spLocks noChangeArrowheads="1"/>
                </p:cNvSpPr>
                <p:nvPr/>
              </p:nvSpPr>
              <p:spPr bwMode="auto">
                <a:xfrm>
                  <a:off x="7087983"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5" name="Oval 38">
                  <a:extLst>
                    <a:ext uri="{FF2B5EF4-FFF2-40B4-BE49-F238E27FC236}">
                      <a16:creationId xmlns:a16="http://schemas.microsoft.com/office/drawing/2014/main" id="{1F238B42-EC5A-F8AE-749F-0CD8BDBA33FD}"/>
                    </a:ext>
                  </a:extLst>
                </p:cNvPr>
                <p:cNvSpPr>
                  <a:spLocks noChangeArrowheads="1"/>
                </p:cNvSpPr>
                <p:nvPr/>
              </p:nvSpPr>
              <p:spPr bwMode="auto">
                <a:xfrm>
                  <a:off x="7063318" y="217915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6" name="Oval 39">
                  <a:extLst>
                    <a:ext uri="{FF2B5EF4-FFF2-40B4-BE49-F238E27FC236}">
                      <a16:creationId xmlns:a16="http://schemas.microsoft.com/office/drawing/2014/main" id="{AD4ABD59-CF92-2679-7E60-47607AF04640}"/>
                    </a:ext>
                  </a:extLst>
                </p:cNvPr>
                <p:cNvSpPr>
                  <a:spLocks noChangeArrowheads="1"/>
                </p:cNvSpPr>
                <p:nvPr/>
              </p:nvSpPr>
              <p:spPr bwMode="auto">
                <a:xfrm>
                  <a:off x="7018216"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7" name="Oval 40">
                  <a:extLst>
                    <a:ext uri="{FF2B5EF4-FFF2-40B4-BE49-F238E27FC236}">
                      <a16:creationId xmlns:a16="http://schemas.microsoft.com/office/drawing/2014/main" id="{C882F8E8-DAF8-9BFD-0A95-E42D56FE9885}"/>
                    </a:ext>
                  </a:extLst>
                </p:cNvPr>
                <p:cNvSpPr>
                  <a:spLocks noChangeArrowheads="1"/>
                </p:cNvSpPr>
                <p:nvPr/>
              </p:nvSpPr>
              <p:spPr bwMode="auto">
                <a:xfrm>
                  <a:off x="7001304"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8" name="Oval 41">
                  <a:extLst>
                    <a:ext uri="{FF2B5EF4-FFF2-40B4-BE49-F238E27FC236}">
                      <a16:creationId xmlns:a16="http://schemas.microsoft.com/office/drawing/2014/main" id="{03658D7A-FFCA-5C98-F873-4B7F65294692}"/>
                    </a:ext>
                  </a:extLst>
                </p:cNvPr>
                <p:cNvSpPr>
                  <a:spLocks noChangeArrowheads="1"/>
                </p:cNvSpPr>
                <p:nvPr/>
              </p:nvSpPr>
              <p:spPr bwMode="auto">
                <a:xfrm>
                  <a:off x="6957611"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79" name="Oval 42">
                  <a:extLst>
                    <a:ext uri="{FF2B5EF4-FFF2-40B4-BE49-F238E27FC236}">
                      <a16:creationId xmlns:a16="http://schemas.microsoft.com/office/drawing/2014/main" id="{BEA164AB-BE41-E279-013A-DFEB49B42107}"/>
                    </a:ext>
                  </a:extLst>
                </p:cNvPr>
                <p:cNvSpPr>
                  <a:spLocks noChangeArrowheads="1"/>
                </p:cNvSpPr>
                <p:nvPr/>
              </p:nvSpPr>
              <p:spPr bwMode="auto">
                <a:xfrm>
                  <a:off x="6944221"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0" name="Oval 43">
                  <a:extLst>
                    <a:ext uri="{FF2B5EF4-FFF2-40B4-BE49-F238E27FC236}">
                      <a16:creationId xmlns:a16="http://schemas.microsoft.com/office/drawing/2014/main" id="{62E4D191-98E8-E664-2219-8488528034A1}"/>
                    </a:ext>
                  </a:extLst>
                </p:cNvPr>
                <p:cNvSpPr>
                  <a:spLocks noChangeArrowheads="1"/>
                </p:cNvSpPr>
                <p:nvPr/>
              </p:nvSpPr>
              <p:spPr bwMode="auto">
                <a:xfrm>
                  <a:off x="6922375"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1" name="Oval 44">
                  <a:extLst>
                    <a:ext uri="{FF2B5EF4-FFF2-40B4-BE49-F238E27FC236}">
                      <a16:creationId xmlns:a16="http://schemas.microsoft.com/office/drawing/2014/main" id="{FDBFF0A1-0811-26D4-BD30-A159C10BC5E9}"/>
                    </a:ext>
                  </a:extLst>
                </p:cNvPr>
                <p:cNvSpPr>
                  <a:spLocks noChangeArrowheads="1"/>
                </p:cNvSpPr>
                <p:nvPr/>
              </p:nvSpPr>
              <p:spPr bwMode="auto">
                <a:xfrm>
                  <a:off x="6890663"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2" name="Oval 45">
                  <a:extLst>
                    <a:ext uri="{FF2B5EF4-FFF2-40B4-BE49-F238E27FC236}">
                      <a16:creationId xmlns:a16="http://schemas.microsoft.com/office/drawing/2014/main" id="{D365E331-8EC0-87DD-8E11-543149D4BD13}"/>
                    </a:ext>
                  </a:extLst>
                </p:cNvPr>
                <p:cNvSpPr>
                  <a:spLocks noChangeArrowheads="1"/>
                </p:cNvSpPr>
                <p:nvPr/>
              </p:nvSpPr>
              <p:spPr bwMode="auto">
                <a:xfrm>
                  <a:off x="6857541"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3" name="Oval 46">
                  <a:extLst>
                    <a:ext uri="{FF2B5EF4-FFF2-40B4-BE49-F238E27FC236}">
                      <a16:creationId xmlns:a16="http://schemas.microsoft.com/office/drawing/2014/main" id="{B8A33C38-30D1-5263-9D3F-51C3FF5672C9}"/>
                    </a:ext>
                  </a:extLst>
                </p:cNvPr>
                <p:cNvSpPr>
                  <a:spLocks noChangeArrowheads="1"/>
                </p:cNvSpPr>
                <p:nvPr/>
              </p:nvSpPr>
              <p:spPr bwMode="auto">
                <a:xfrm>
                  <a:off x="6847674" y="21425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4" name="Oval 47">
                  <a:extLst>
                    <a:ext uri="{FF2B5EF4-FFF2-40B4-BE49-F238E27FC236}">
                      <a16:creationId xmlns:a16="http://schemas.microsoft.com/office/drawing/2014/main" id="{BFF73D12-8791-2755-023A-9F07C355351B}"/>
                    </a:ext>
                  </a:extLst>
                </p:cNvPr>
                <p:cNvSpPr>
                  <a:spLocks noChangeArrowheads="1"/>
                </p:cNvSpPr>
                <p:nvPr/>
              </p:nvSpPr>
              <p:spPr bwMode="auto">
                <a:xfrm>
                  <a:off x="6817372" y="210867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5" name="Oval 48">
                  <a:extLst>
                    <a:ext uri="{FF2B5EF4-FFF2-40B4-BE49-F238E27FC236}">
                      <a16:creationId xmlns:a16="http://schemas.microsoft.com/office/drawing/2014/main" id="{7A3D35E4-E628-8281-616B-42F54774FF22}"/>
                    </a:ext>
                  </a:extLst>
                </p:cNvPr>
                <p:cNvSpPr>
                  <a:spLocks noChangeArrowheads="1"/>
                </p:cNvSpPr>
                <p:nvPr/>
              </p:nvSpPr>
              <p:spPr bwMode="auto">
                <a:xfrm>
                  <a:off x="6787070" y="210867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6" name="Oval 49">
                  <a:extLst>
                    <a:ext uri="{FF2B5EF4-FFF2-40B4-BE49-F238E27FC236}">
                      <a16:creationId xmlns:a16="http://schemas.microsoft.com/office/drawing/2014/main" id="{824A37F5-5501-50C9-2F88-BBC05381076D}"/>
                    </a:ext>
                  </a:extLst>
                </p:cNvPr>
                <p:cNvSpPr>
                  <a:spLocks noChangeArrowheads="1"/>
                </p:cNvSpPr>
                <p:nvPr/>
              </p:nvSpPr>
              <p:spPr bwMode="auto">
                <a:xfrm>
                  <a:off x="6783546" y="210867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7" name="Oval 50">
                  <a:extLst>
                    <a:ext uri="{FF2B5EF4-FFF2-40B4-BE49-F238E27FC236}">
                      <a16:creationId xmlns:a16="http://schemas.microsoft.com/office/drawing/2014/main" id="{3CD8EF09-7677-1F3F-D771-8DBB571187A9}"/>
                    </a:ext>
                  </a:extLst>
                </p:cNvPr>
                <p:cNvSpPr>
                  <a:spLocks noChangeArrowheads="1"/>
                </p:cNvSpPr>
                <p:nvPr/>
              </p:nvSpPr>
              <p:spPr bwMode="auto">
                <a:xfrm>
                  <a:off x="6746901" y="209880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8" name="Oval 51">
                  <a:extLst>
                    <a:ext uri="{FF2B5EF4-FFF2-40B4-BE49-F238E27FC236}">
                      <a16:creationId xmlns:a16="http://schemas.microsoft.com/office/drawing/2014/main" id="{F1D0635C-CCCD-F2B1-AB85-C575F06C68B2}"/>
                    </a:ext>
                  </a:extLst>
                </p:cNvPr>
                <p:cNvSpPr>
                  <a:spLocks noChangeArrowheads="1"/>
                </p:cNvSpPr>
                <p:nvPr/>
              </p:nvSpPr>
              <p:spPr bwMode="auto">
                <a:xfrm>
                  <a:off x="6735625" y="209880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89" name="Oval 52">
                  <a:extLst>
                    <a:ext uri="{FF2B5EF4-FFF2-40B4-BE49-F238E27FC236}">
                      <a16:creationId xmlns:a16="http://schemas.microsoft.com/office/drawing/2014/main" id="{EF4613A9-7B5C-90DD-B1E1-C53C2FFA11E8}"/>
                    </a:ext>
                  </a:extLst>
                </p:cNvPr>
                <p:cNvSpPr>
                  <a:spLocks noChangeArrowheads="1"/>
                </p:cNvSpPr>
                <p:nvPr/>
              </p:nvSpPr>
              <p:spPr bwMode="auto">
                <a:xfrm>
                  <a:off x="6703912" y="20818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0" name="Oval 53">
                  <a:extLst>
                    <a:ext uri="{FF2B5EF4-FFF2-40B4-BE49-F238E27FC236}">
                      <a16:creationId xmlns:a16="http://schemas.microsoft.com/office/drawing/2014/main" id="{65AD746B-2542-70EC-BEE7-B56821C52A44}"/>
                    </a:ext>
                  </a:extLst>
                </p:cNvPr>
                <p:cNvSpPr>
                  <a:spLocks noChangeArrowheads="1"/>
                </p:cNvSpPr>
                <p:nvPr/>
              </p:nvSpPr>
              <p:spPr bwMode="auto">
                <a:xfrm>
                  <a:off x="6693342" y="20818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1" name="Oval 54">
                  <a:extLst>
                    <a:ext uri="{FF2B5EF4-FFF2-40B4-BE49-F238E27FC236}">
                      <a16:creationId xmlns:a16="http://schemas.microsoft.com/office/drawing/2014/main" id="{8C1BA18B-EAD6-910D-9EC6-9094EF6009B7}"/>
                    </a:ext>
                  </a:extLst>
                </p:cNvPr>
                <p:cNvSpPr>
                  <a:spLocks noChangeArrowheads="1"/>
                </p:cNvSpPr>
                <p:nvPr/>
              </p:nvSpPr>
              <p:spPr bwMode="auto">
                <a:xfrm>
                  <a:off x="6675020" y="207060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2" name="Oval 55">
                  <a:extLst>
                    <a:ext uri="{FF2B5EF4-FFF2-40B4-BE49-F238E27FC236}">
                      <a16:creationId xmlns:a16="http://schemas.microsoft.com/office/drawing/2014/main" id="{1A225B18-B0F8-005C-1812-F8B46796BA6E}"/>
                    </a:ext>
                  </a:extLst>
                </p:cNvPr>
                <p:cNvSpPr>
                  <a:spLocks noChangeArrowheads="1"/>
                </p:cNvSpPr>
                <p:nvPr/>
              </p:nvSpPr>
              <p:spPr bwMode="auto">
                <a:xfrm>
                  <a:off x="6639784" y="203536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3" name="Oval 56">
                  <a:extLst>
                    <a:ext uri="{FF2B5EF4-FFF2-40B4-BE49-F238E27FC236}">
                      <a16:creationId xmlns:a16="http://schemas.microsoft.com/office/drawing/2014/main" id="{4034B4CC-A032-42F6-B4D5-EC7D9905A088}"/>
                    </a:ext>
                  </a:extLst>
                </p:cNvPr>
                <p:cNvSpPr>
                  <a:spLocks noChangeArrowheads="1"/>
                </p:cNvSpPr>
                <p:nvPr/>
              </p:nvSpPr>
              <p:spPr bwMode="auto">
                <a:xfrm>
                  <a:off x="6599615" y="203536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4" name="Oval 57">
                  <a:extLst>
                    <a:ext uri="{FF2B5EF4-FFF2-40B4-BE49-F238E27FC236}">
                      <a16:creationId xmlns:a16="http://schemas.microsoft.com/office/drawing/2014/main" id="{E868345A-DCF2-8D58-0DA8-43935CEEBA31}"/>
                    </a:ext>
                  </a:extLst>
                </p:cNvPr>
                <p:cNvSpPr>
                  <a:spLocks noChangeArrowheads="1"/>
                </p:cNvSpPr>
                <p:nvPr/>
              </p:nvSpPr>
              <p:spPr bwMode="auto">
                <a:xfrm>
                  <a:off x="6593272" y="203536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5" name="Oval 58">
                  <a:extLst>
                    <a:ext uri="{FF2B5EF4-FFF2-40B4-BE49-F238E27FC236}">
                      <a16:creationId xmlns:a16="http://schemas.microsoft.com/office/drawing/2014/main" id="{752C20B6-A1F7-7121-7BF2-FEE20266D62E}"/>
                    </a:ext>
                  </a:extLst>
                </p:cNvPr>
                <p:cNvSpPr>
                  <a:spLocks noChangeArrowheads="1"/>
                </p:cNvSpPr>
                <p:nvPr/>
              </p:nvSpPr>
              <p:spPr bwMode="auto">
                <a:xfrm>
                  <a:off x="6565083" y="202197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6" name="Oval 59">
                  <a:extLst>
                    <a:ext uri="{FF2B5EF4-FFF2-40B4-BE49-F238E27FC236}">
                      <a16:creationId xmlns:a16="http://schemas.microsoft.com/office/drawing/2014/main" id="{9712C245-A8E1-3C8A-2A5E-AD4C5E560560}"/>
                    </a:ext>
                  </a:extLst>
                </p:cNvPr>
                <p:cNvSpPr>
                  <a:spLocks noChangeArrowheads="1"/>
                </p:cNvSpPr>
                <p:nvPr/>
              </p:nvSpPr>
              <p:spPr bwMode="auto">
                <a:xfrm>
                  <a:off x="6519982" y="200012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7" name="Oval 60">
                  <a:extLst>
                    <a:ext uri="{FF2B5EF4-FFF2-40B4-BE49-F238E27FC236}">
                      <a16:creationId xmlns:a16="http://schemas.microsoft.com/office/drawing/2014/main" id="{03B81968-FCCB-4BEA-5848-9C8AB43C7F94}"/>
                    </a:ext>
                  </a:extLst>
                </p:cNvPr>
                <p:cNvSpPr>
                  <a:spLocks noChangeArrowheads="1"/>
                </p:cNvSpPr>
                <p:nvPr/>
              </p:nvSpPr>
              <p:spPr bwMode="auto">
                <a:xfrm>
                  <a:off x="6462900" y="197827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8" name="Oval 61">
                  <a:extLst>
                    <a:ext uri="{FF2B5EF4-FFF2-40B4-BE49-F238E27FC236}">
                      <a16:creationId xmlns:a16="http://schemas.microsoft.com/office/drawing/2014/main" id="{6007D19D-8B43-3626-8AE2-F287758BD51A}"/>
                    </a:ext>
                  </a:extLst>
                </p:cNvPr>
                <p:cNvSpPr>
                  <a:spLocks noChangeArrowheads="1"/>
                </p:cNvSpPr>
                <p:nvPr/>
              </p:nvSpPr>
              <p:spPr bwMode="auto">
                <a:xfrm>
                  <a:off x="6448100" y="196488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99" name="Oval 62">
                  <a:extLst>
                    <a:ext uri="{FF2B5EF4-FFF2-40B4-BE49-F238E27FC236}">
                      <a16:creationId xmlns:a16="http://schemas.microsoft.com/office/drawing/2014/main" id="{4A13F2A9-7A49-C8BA-666F-FCCD1A71BCFA}"/>
                    </a:ext>
                  </a:extLst>
                </p:cNvPr>
                <p:cNvSpPr>
                  <a:spLocks noChangeArrowheads="1"/>
                </p:cNvSpPr>
                <p:nvPr/>
              </p:nvSpPr>
              <p:spPr bwMode="auto">
                <a:xfrm>
                  <a:off x="6419208" y="195289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0" name="Oval 63">
                  <a:extLst>
                    <a:ext uri="{FF2B5EF4-FFF2-40B4-BE49-F238E27FC236}">
                      <a16:creationId xmlns:a16="http://schemas.microsoft.com/office/drawing/2014/main" id="{3BFCDF47-64EC-10C7-4D5E-5DA5195EA8BA}"/>
                    </a:ext>
                  </a:extLst>
                </p:cNvPr>
                <p:cNvSpPr>
                  <a:spLocks noChangeArrowheads="1"/>
                </p:cNvSpPr>
                <p:nvPr/>
              </p:nvSpPr>
              <p:spPr bwMode="auto">
                <a:xfrm>
                  <a:off x="6410751" y="195289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1" name="Oval 64">
                  <a:extLst>
                    <a:ext uri="{FF2B5EF4-FFF2-40B4-BE49-F238E27FC236}">
                      <a16:creationId xmlns:a16="http://schemas.microsoft.com/office/drawing/2014/main" id="{8D9E1EB1-DA70-C53A-BC8D-2EA87C098E58}"/>
                    </a:ext>
                  </a:extLst>
                </p:cNvPr>
                <p:cNvSpPr>
                  <a:spLocks noChangeArrowheads="1"/>
                </p:cNvSpPr>
                <p:nvPr/>
              </p:nvSpPr>
              <p:spPr bwMode="auto">
                <a:xfrm>
                  <a:off x="6377629" y="194162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2" name="Oval 65">
                  <a:extLst>
                    <a:ext uri="{FF2B5EF4-FFF2-40B4-BE49-F238E27FC236}">
                      <a16:creationId xmlns:a16="http://schemas.microsoft.com/office/drawing/2014/main" id="{C8D8BF6A-DD23-BC35-EB84-6695C4D67B53}"/>
                    </a:ext>
                  </a:extLst>
                </p:cNvPr>
                <p:cNvSpPr>
                  <a:spLocks noChangeArrowheads="1"/>
                </p:cNvSpPr>
                <p:nvPr/>
              </p:nvSpPr>
              <p:spPr bwMode="auto">
                <a:xfrm>
                  <a:off x="6354373" y="19346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3" name="Oval 66">
                  <a:extLst>
                    <a:ext uri="{FF2B5EF4-FFF2-40B4-BE49-F238E27FC236}">
                      <a16:creationId xmlns:a16="http://schemas.microsoft.com/office/drawing/2014/main" id="{7620209B-29DE-D05F-F7AC-3C160BD2AC4A}"/>
                    </a:ext>
                  </a:extLst>
                </p:cNvPr>
                <p:cNvSpPr>
                  <a:spLocks noChangeArrowheads="1"/>
                </p:cNvSpPr>
                <p:nvPr/>
              </p:nvSpPr>
              <p:spPr bwMode="auto">
                <a:xfrm>
                  <a:off x="6309272" y="192118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4" name="Oval 67">
                  <a:extLst>
                    <a:ext uri="{FF2B5EF4-FFF2-40B4-BE49-F238E27FC236}">
                      <a16:creationId xmlns:a16="http://schemas.microsoft.com/office/drawing/2014/main" id="{0DE36153-FDFC-5135-D78A-19C20C6A1C4B}"/>
                    </a:ext>
                  </a:extLst>
                </p:cNvPr>
                <p:cNvSpPr>
                  <a:spLocks noChangeArrowheads="1"/>
                </p:cNvSpPr>
                <p:nvPr/>
              </p:nvSpPr>
              <p:spPr bwMode="auto">
                <a:xfrm>
                  <a:off x="6297292" y="191483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5" name="Oval 68">
                  <a:extLst>
                    <a:ext uri="{FF2B5EF4-FFF2-40B4-BE49-F238E27FC236}">
                      <a16:creationId xmlns:a16="http://schemas.microsoft.com/office/drawing/2014/main" id="{EE3D7788-4899-8C7D-5668-1CD6ABC558E4}"/>
                    </a:ext>
                  </a:extLst>
                </p:cNvPr>
                <p:cNvSpPr>
                  <a:spLocks noChangeArrowheads="1"/>
                </p:cNvSpPr>
                <p:nvPr/>
              </p:nvSpPr>
              <p:spPr bwMode="auto">
                <a:xfrm>
                  <a:off x="6280378" y="191483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6" name="Oval 69">
                  <a:extLst>
                    <a:ext uri="{FF2B5EF4-FFF2-40B4-BE49-F238E27FC236}">
                      <a16:creationId xmlns:a16="http://schemas.microsoft.com/office/drawing/2014/main" id="{E30B0F5B-3327-5D85-0DCC-5F741F22B9F4}"/>
                    </a:ext>
                  </a:extLst>
                </p:cNvPr>
                <p:cNvSpPr>
                  <a:spLocks noChangeArrowheads="1"/>
                </p:cNvSpPr>
                <p:nvPr/>
              </p:nvSpPr>
              <p:spPr bwMode="auto">
                <a:xfrm>
                  <a:off x="6242324" y="1862678"/>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7" name="Oval 70">
                  <a:extLst>
                    <a:ext uri="{FF2B5EF4-FFF2-40B4-BE49-F238E27FC236}">
                      <a16:creationId xmlns:a16="http://schemas.microsoft.com/office/drawing/2014/main" id="{FE508100-9B62-B59B-5489-DAF830A9691A}"/>
                    </a:ext>
                  </a:extLst>
                </p:cNvPr>
                <p:cNvSpPr>
                  <a:spLocks noChangeArrowheads="1"/>
                </p:cNvSpPr>
                <p:nvPr/>
              </p:nvSpPr>
              <p:spPr bwMode="auto">
                <a:xfrm>
                  <a:off x="6231753" y="184435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8" name="Oval 71">
                  <a:extLst>
                    <a:ext uri="{FF2B5EF4-FFF2-40B4-BE49-F238E27FC236}">
                      <a16:creationId xmlns:a16="http://schemas.microsoft.com/office/drawing/2014/main" id="{B1748217-0912-AEE9-BE3D-DB950102AD4B}"/>
                    </a:ext>
                  </a:extLst>
                </p:cNvPr>
                <p:cNvSpPr>
                  <a:spLocks noChangeArrowheads="1"/>
                </p:cNvSpPr>
                <p:nvPr/>
              </p:nvSpPr>
              <p:spPr bwMode="auto">
                <a:xfrm>
                  <a:off x="6210612" y="1837418"/>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09" name="Oval 72">
                  <a:extLst>
                    <a:ext uri="{FF2B5EF4-FFF2-40B4-BE49-F238E27FC236}">
                      <a16:creationId xmlns:a16="http://schemas.microsoft.com/office/drawing/2014/main" id="{C47E1930-B7DE-2381-4EE8-92FC288C97AB}"/>
                    </a:ext>
                  </a:extLst>
                </p:cNvPr>
                <p:cNvSpPr>
                  <a:spLocks noChangeArrowheads="1"/>
                </p:cNvSpPr>
                <p:nvPr/>
              </p:nvSpPr>
              <p:spPr bwMode="auto">
                <a:xfrm>
                  <a:off x="6171852" y="183589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0" name="Oval 73">
                  <a:extLst>
                    <a:ext uri="{FF2B5EF4-FFF2-40B4-BE49-F238E27FC236}">
                      <a16:creationId xmlns:a16="http://schemas.microsoft.com/office/drawing/2014/main" id="{E2BE8630-2241-DDC4-D4D2-B66B6200D5B3}"/>
                    </a:ext>
                  </a:extLst>
                </p:cNvPr>
                <p:cNvSpPr>
                  <a:spLocks noChangeArrowheads="1"/>
                </p:cNvSpPr>
                <p:nvPr/>
              </p:nvSpPr>
              <p:spPr bwMode="auto">
                <a:xfrm>
                  <a:off x="6158348" y="180910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1" name="Oval 74">
                  <a:extLst>
                    <a:ext uri="{FF2B5EF4-FFF2-40B4-BE49-F238E27FC236}">
                      <a16:creationId xmlns:a16="http://schemas.microsoft.com/office/drawing/2014/main" id="{CE84725D-C09E-1771-ABE0-2E9B31A635B9}"/>
                    </a:ext>
                  </a:extLst>
                </p:cNvPr>
                <p:cNvSpPr>
                  <a:spLocks noChangeArrowheads="1"/>
                </p:cNvSpPr>
                <p:nvPr/>
              </p:nvSpPr>
              <p:spPr bwMode="auto">
                <a:xfrm>
                  <a:off x="6135207" y="180910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2" name="Oval 75">
                  <a:extLst>
                    <a:ext uri="{FF2B5EF4-FFF2-40B4-BE49-F238E27FC236}">
                      <a16:creationId xmlns:a16="http://schemas.microsoft.com/office/drawing/2014/main" id="{B12EF556-A64C-6BEE-54A3-2BA4F1EC1F8E}"/>
                    </a:ext>
                  </a:extLst>
                </p:cNvPr>
                <p:cNvSpPr>
                  <a:spLocks noChangeArrowheads="1"/>
                </p:cNvSpPr>
                <p:nvPr/>
              </p:nvSpPr>
              <p:spPr bwMode="auto">
                <a:xfrm>
                  <a:off x="6099971" y="1809109"/>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3" name="Oval 76">
                  <a:extLst>
                    <a:ext uri="{FF2B5EF4-FFF2-40B4-BE49-F238E27FC236}">
                      <a16:creationId xmlns:a16="http://schemas.microsoft.com/office/drawing/2014/main" id="{E3A63268-D152-DC31-3F8B-4490C2AADF90}"/>
                    </a:ext>
                  </a:extLst>
                </p:cNvPr>
                <p:cNvSpPr>
                  <a:spLocks noChangeArrowheads="1"/>
                </p:cNvSpPr>
                <p:nvPr/>
              </p:nvSpPr>
              <p:spPr bwMode="auto">
                <a:xfrm>
                  <a:off x="6085171" y="179924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4" name="Oval 77">
                  <a:extLst>
                    <a:ext uri="{FF2B5EF4-FFF2-40B4-BE49-F238E27FC236}">
                      <a16:creationId xmlns:a16="http://schemas.microsoft.com/office/drawing/2014/main" id="{AAB874C5-7D33-2936-3E19-0316F3B9BD8F}"/>
                    </a:ext>
                  </a:extLst>
                </p:cNvPr>
                <p:cNvSpPr>
                  <a:spLocks noChangeArrowheads="1"/>
                </p:cNvSpPr>
                <p:nvPr/>
              </p:nvSpPr>
              <p:spPr bwMode="auto">
                <a:xfrm>
                  <a:off x="6059802" y="179924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5" name="Oval 78">
                  <a:extLst>
                    <a:ext uri="{FF2B5EF4-FFF2-40B4-BE49-F238E27FC236}">
                      <a16:creationId xmlns:a16="http://schemas.microsoft.com/office/drawing/2014/main" id="{8FB60683-71D5-BA7E-984F-4EAAC6B9F139}"/>
                    </a:ext>
                  </a:extLst>
                </p:cNvPr>
                <p:cNvSpPr>
                  <a:spLocks noChangeArrowheads="1"/>
                </p:cNvSpPr>
                <p:nvPr/>
              </p:nvSpPr>
              <p:spPr bwMode="auto">
                <a:xfrm>
                  <a:off x="6024566" y="179924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6" name="Oval 79">
                  <a:extLst>
                    <a:ext uri="{FF2B5EF4-FFF2-40B4-BE49-F238E27FC236}">
                      <a16:creationId xmlns:a16="http://schemas.microsoft.com/office/drawing/2014/main" id="{ABF15C22-4C16-1807-96FC-6CD6826FAC86}"/>
                    </a:ext>
                  </a:extLst>
                </p:cNvPr>
                <p:cNvSpPr>
                  <a:spLocks noChangeArrowheads="1"/>
                </p:cNvSpPr>
                <p:nvPr/>
              </p:nvSpPr>
              <p:spPr bwMode="auto">
                <a:xfrm>
                  <a:off x="6009767" y="178373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7" name="Oval 80">
                  <a:extLst>
                    <a:ext uri="{FF2B5EF4-FFF2-40B4-BE49-F238E27FC236}">
                      <a16:creationId xmlns:a16="http://schemas.microsoft.com/office/drawing/2014/main" id="{7912243F-0782-501F-7D47-751CF7F5050F}"/>
                    </a:ext>
                  </a:extLst>
                </p:cNvPr>
                <p:cNvSpPr>
                  <a:spLocks noChangeArrowheads="1"/>
                </p:cNvSpPr>
                <p:nvPr/>
              </p:nvSpPr>
              <p:spPr bwMode="auto">
                <a:xfrm>
                  <a:off x="5987921" y="178373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8" name="Oval 81">
                  <a:extLst>
                    <a:ext uri="{FF2B5EF4-FFF2-40B4-BE49-F238E27FC236}">
                      <a16:creationId xmlns:a16="http://schemas.microsoft.com/office/drawing/2014/main" id="{D5382121-F040-D83E-0A0C-8AEA795F6A0C}"/>
                    </a:ext>
                  </a:extLst>
                </p:cNvPr>
                <p:cNvSpPr>
                  <a:spLocks noChangeArrowheads="1"/>
                </p:cNvSpPr>
                <p:nvPr/>
              </p:nvSpPr>
              <p:spPr bwMode="auto">
                <a:xfrm>
                  <a:off x="5975941" y="177527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19" name="Oval 82">
                  <a:extLst>
                    <a:ext uri="{FF2B5EF4-FFF2-40B4-BE49-F238E27FC236}">
                      <a16:creationId xmlns:a16="http://schemas.microsoft.com/office/drawing/2014/main" id="{741B006E-2AF1-2971-7D6F-97AFCDA534F9}"/>
                    </a:ext>
                  </a:extLst>
                </p:cNvPr>
                <p:cNvSpPr>
                  <a:spLocks noChangeArrowheads="1"/>
                </p:cNvSpPr>
                <p:nvPr/>
              </p:nvSpPr>
              <p:spPr bwMode="auto">
                <a:xfrm>
                  <a:off x="5957618" y="17689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0" name="Oval 83">
                  <a:extLst>
                    <a:ext uri="{FF2B5EF4-FFF2-40B4-BE49-F238E27FC236}">
                      <a16:creationId xmlns:a16="http://schemas.microsoft.com/office/drawing/2014/main" id="{AD6E88AF-E275-D893-1491-346AEB5094DE}"/>
                    </a:ext>
                  </a:extLst>
                </p:cNvPr>
                <p:cNvSpPr>
                  <a:spLocks noChangeArrowheads="1"/>
                </p:cNvSpPr>
                <p:nvPr/>
              </p:nvSpPr>
              <p:spPr bwMode="auto">
                <a:xfrm>
                  <a:off x="5939296" y="176893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1" name="Oval 84">
                  <a:extLst>
                    <a:ext uri="{FF2B5EF4-FFF2-40B4-BE49-F238E27FC236}">
                      <a16:creationId xmlns:a16="http://schemas.microsoft.com/office/drawing/2014/main" id="{BFF2D0CC-EE04-B5FB-01FB-7F03BB8B5F14}"/>
                    </a:ext>
                  </a:extLst>
                </p:cNvPr>
                <p:cNvSpPr>
                  <a:spLocks noChangeArrowheads="1"/>
                </p:cNvSpPr>
                <p:nvPr/>
              </p:nvSpPr>
              <p:spPr bwMode="auto">
                <a:xfrm>
                  <a:off x="5923086" y="175342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2" name="Oval 85">
                  <a:extLst>
                    <a:ext uri="{FF2B5EF4-FFF2-40B4-BE49-F238E27FC236}">
                      <a16:creationId xmlns:a16="http://schemas.microsoft.com/office/drawing/2014/main" id="{FCAB88E6-8865-10D9-B601-6BD687A7C78D}"/>
                    </a:ext>
                  </a:extLst>
                </p:cNvPr>
                <p:cNvSpPr>
                  <a:spLocks noChangeArrowheads="1"/>
                </p:cNvSpPr>
                <p:nvPr/>
              </p:nvSpPr>
              <p:spPr bwMode="auto">
                <a:xfrm>
                  <a:off x="5912516" y="175342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3" name="Oval 86">
                  <a:extLst>
                    <a:ext uri="{FF2B5EF4-FFF2-40B4-BE49-F238E27FC236}">
                      <a16:creationId xmlns:a16="http://schemas.microsoft.com/office/drawing/2014/main" id="{6BD23AAF-5D59-863D-BD8F-5448E31F6DA5}"/>
                    </a:ext>
                  </a:extLst>
                </p:cNvPr>
                <p:cNvSpPr>
                  <a:spLocks noChangeArrowheads="1"/>
                </p:cNvSpPr>
                <p:nvPr/>
              </p:nvSpPr>
              <p:spPr bwMode="auto">
                <a:xfrm>
                  <a:off x="5897717" y="175342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4" name="Oval 87">
                  <a:extLst>
                    <a:ext uri="{FF2B5EF4-FFF2-40B4-BE49-F238E27FC236}">
                      <a16:creationId xmlns:a16="http://schemas.microsoft.com/office/drawing/2014/main" id="{A8052D12-AE27-A185-203C-DA53E181C46F}"/>
                    </a:ext>
                  </a:extLst>
                </p:cNvPr>
                <p:cNvSpPr>
                  <a:spLocks noChangeArrowheads="1"/>
                </p:cNvSpPr>
                <p:nvPr/>
              </p:nvSpPr>
              <p:spPr bwMode="auto">
                <a:xfrm>
                  <a:off x="5863891" y="175342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5" name="Oval 88">
                  <a:extLst>
                    <a:ext uri="{FF2B5EF4-FFF2-40B4-BE49-F238E27FC236}">
                      <a16:creationId xmlns:a16="http://schemas.microsoft.com/office/drawing/2014/main" id="{5AB2C1A6-7B91-7D63-0898-864864D483E2}"/>
                    </a:ext>
                  </a:extLst>
                </p:cNvPr>
                <p:cNvSpPr>
                  <a:spLocks noChangeArrowheads="1"/>
                </p:cNvSpPr>
                <p:nvPr/>
              </p:nvSpPr>
              <p:spPr bwMode="auto">
                <a:xfrm>
                  <a:off x="5835702" y="175342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6" name="Oval 89">
                  <a:extLst>
                    <a:ext uri="{FF2B5EF4-FFF2-40B4-BE49-F238E27FC236}">
                      <a16:creationId xmlns:a16="http://schemas.microsoft.com/office/drawing/2014/main" id="{4E768424-B992-5E84-1197-70AC326301FE}"/>
                    </a:ext>
                  </a:extLst>
                </p:cNvPr>
                <p:cNvSpPr>
                  <a:spLocks noChangeArrowheads="1"/>
                </p:cNvSpPr>
                <p:nvPr/>
              </p:nvSpPr>
              <p:spPr bwMode="auto">
                <a:xfrm>
                  <a:off x="5780735" y="171536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7" name="Oval 90">
                  <a:extLst>
                    <a:ext uri="{FF2B5EF4-FFF2-40B4-BE49-F238E27FC236}">
                      <a16:creationId xmlns:a16="http://schemas.microsoft.com/office/drawing/2014/main" id="{7AD1D9C8-834C-0730-DBD7-9592F3AC5B17}"/>
                    </a:ext>
                  </a:extLst>
                </p:cNvPr>
                <p:cNvSpPr>
                  <a:spLocks noChangeArrowheads="1"/>
                </p:cNvSpPr>
                <p:nvPr/>
              </p:nvSpPr>
              <p:spPr bwMode="auto">
                <a:xfrm>
                  <a:off x="5768754" y="1713250"/>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8" name="Oval 91">
                  <a:extLst>
                    <a:ext uri="{FF2B5EF4-FFF2-40B4-BE49-F238E27FC236}">
                      <a16:creationId xmlns:a16="http://schemas.microsoft.com/office/drawing/2014/main" id="{2C5751B3-3E68-67E0-0F0B-15A52A7EB314}"/>
                    </a:ext>
                  </a:extLst>
                </p:cNvPr>
                <p:cNvSpPr>
                  <a:spLocks noChangeArrowheads="1"/>
                </p:cNvSpPr>
                <p:nvPr/>
              </p:nvSpPr>
              <p:spPr bwMode="auto">
                <a:xfrm>
                  <a:off x="5735633" y="1701972"/>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29" name="Oval 92">
                  <a:extLst>
                    <a:ext uri="{FF2B5EF4-FFF2-40B4-BE49-F238E27FC236}">
                      <a16:creationId xmlns:a16="http://schemas.microsoft.com/office/drawing/2014/main" id="{7CA10F3A-4DCF-76B7-BBB8-771E144F60E5}"/>
                    </a:ext>
                  </a:extLst>
                </p:cNvPr>
                <p:cNvSpPr>
                  <a:spLocks noChangeArrowheads="1"/>
                </p:cNvSpPr>
                <p:nvPr/>
              </p:nvSpPr>
              <p:spPr bwMode="auto">
                <a:xfrm>
                  <a:off x="5725766" y="1701972"/>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0" name="Oval 93">
                  <a:extLst>
                    <a:ext uri="{FF2B5EF4-FFF2-40B4-BE49-F238E27FC236}">
                      <a16:creationId xmlns:a16="http://schemas.microsoft.com/office/drawing/2014/main" id="{A178AFA0-C88F-CD89-8802-3F33D25C1265}"/>
                    </a:ext>
                  </a:extLst>
                </p:cNvPr>
                <p:cNvSpPr>
                  <a:spLocks noChangeArrowheads="1"/>
                </p:cNvSpPr>
                <p:nvPr/>
              </p:nvSpPr>
              <p:spPr bwMode="auto">
                <a:xfrm>
                  <a:off x="5720129" y="1701972"/>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1" name="Oval 94">
                  <a:extLst>
                    <a:ext uri="{FF2B5EF4-FFF2-40B4-BE49-F238E27FC236}">
                      <a16:creationId xmlns:a16="http://schemas.microsoft.com/office/drawing/2014/main" id="{FC1681BF-EE1B-7A6E-3779-16677FC9C1F1}"/>
                    </a:ext>
                  </a:extLst>
                </p:cNvPr>
                <p:cNvSpPr>
                  <a:spLocks noChangeArrowheads="1"/>
                </p:cNvSpPr>
                <p:nvPr/>
              </p:nvSpPr>
              <p:spPr bwMode="auto">
                <a:xfrm>
                  <a:off x="5710263" y="1701972"/>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2" name="Oval 95">
                  <a:extLst>
                    <a:ext uri="{FF2B5EF4-FFF2-40B4-BE49-F238E27FC236}">
                      <a16:creationId xmlns:a16="http://schemas.microsoft.com/office/drawing/2014/main" id="{4E258DED-1133-C7AD-5B2E-54070F707999}"/>
                    </a:ext>
                  </a:extLst>
                </p:cNvPr>
                <p:cNvSpPr>
                  <a:spLocks noChangeArrowheads="1"/>
                </p:cNvSpPr>
                <p:nvPr/>
              </p:nvSpPr>
              <p:spPr bwMode="auto">
                <a:xfrm>
                  <a:off x="5683484" y="169351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3" name="Oval 96">
                  <a:extLst>
                    <a:ext uri="{FF2B5EF4-FFF2-40B4-BE49-F238E27FC236}">
                      <a16:creationId xmlns:a16="http://schemas.microsoft.com/office/drawing/2014/main" id="{FB9FE37A-9FBE-2EC7-8134-B6BAEB640668}"/>
                    </a:ext>
                  </a:extLst>
                </p:cNvPr>
                <p:cNvSpPr>
                  <a:spLocks noChangeArrowheads="1"/>
                </p:cNvSpPr>
                <p:nvPr/>
              </p:nvSpPr>
              <p:spPr bwMode="auto">
                <a:xfrm>
                  <a:off x="5672207" y="169351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4" name="Oval 97">
                  <a:extLst>
                    <a:ext uri="{FF2B5EF4-FFF2-40B4-BE49-F238E27FC236}">
                      <a16:creationId xmlns:a16="http://schemas.microsoft.com/office/drawing/2014/main" id="{1C74E2A1-2A53-03BA-2437-B23DE1786F65}"/>
                    </a:ext>
                  </a:extLst>
                </p:cNvPr>
                <p:cNvSpPr>
                  <a:spLocks noChangeArrowheads="1"/>
                </p:cNvSpPr>
                <p:nvPr/>
              </p:nvSpPr>
              <p:spPr bwMode="auto">
                <a:xfrm>
                  <a:off x="5663752" y="169351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5" name="Oval 98">
                  <a:extLst>
                    <a:ext uri="{FF2B5EF4-FFF2-40B4-BE49-F238E27FC236}">
                      <a16:creationId xmlns:a16="http://schemas.microsoft.com/office/drawing/2014/main" id="{4F5DD89D-A506-EB0B-9547-34725EFF111D}"/>
                    </a:ext>
                  </a:extLst>
                </p:cNvPr>
                <p:cNvSpPr>
                  <a:spLocks noChangeArrowheads="1"/>
                </p:cNvSpPr>
                <p:nvPr/>
              </p:nvSpPr>
              <p:spPr bwMode="auto">
                <a:xfrm>
                  <a:off x="5641905" y="1675188"/>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6" name="Oval 99">
                  <a:extLst>
                    <a:ext uri="{FF2B5EF4-FFF2-40B4-BE49-F238E27FC236}">
                      <a16:creationId xmlns:a16="http://schemas.microsoft.com/office/drawing/2014/main" id="{9A6F1654-6324-ED4E-12C9-48F6485A3741}"/>
                    </a:ext>
                  </a:extLst>
                </p:cNvPr>
                <p:cNvSpPr>
                  <a:spLocks noChangeArrowheads="1"/>
                </p:cNvSpPr>
                <p:nvPr/>
              </p:nvSpPr>
              <p:spPr bwMode="auto">
                <a:xfrm>
                  <a:off x="5629925" y="1675188"/>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7" name="Oval 100">
                  <a:extLst>
                    <a:ext uri="{FF2B5EF4-FFF2-40B4-BE49-F238E27FC236}">
                      <a16:creationId xmlns:a16="http://schemas.microsoft.com/office/drawing/2014/main" id="{77B91E95-524F-532F-DAC9-DC50F6F4B4DD}"/>
                    </a:ext>
                  </a:extLst>
                </p:cNvPr>
                <p:cNvSpPr>
                  <a:spLocks noChangeArrowheads="1"/>
                </p:cNvSpPr>
                <p:nvPr/>
              </p:nvSpPr>
              <p:spPr bwMode="auto">
                <a:xfrm>
                  <a:off x="5616535" y="1675188"/>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8" name="Oval 101">
                  <a:extLst>
                    <a:ext uri="{FF2B5EF4-FFF2-40B4-BE49-F238E27FC236}">
                      <a16:creationId xmlns:a16="http://schemas.microsoft.com/office/drawing/2014/main" id="{1A6E02E9-52A7-EAB0-0761-0996CDAC35F7}"/>
                    </a:ext>
                  </a:extLst>
                </p:cNvPr>
                <p:cNvSpPr>
                  <a:spLocks noChangeArrowheads="1"/>
                </p:cNvSpPr>
                <p:nvPr/>
              </p:nvSpPr>
              <p:spPr bwMode="auto">
                <a:xfrm>
                  <a:off x="5594689" y="165827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39" name="Oval 102">
                  <a:extLst>
                    <a:ext uri="{FF2B5EF4-FFF2-40B4-BE49-F238E27FC236}">
                      <a16:creationId xmlns:a16="http://schemas.microsoft.com/office/drawing/2014/main" id="{6348F014-8A5D-EDCC-3AFD-7FA7568642BD}"/>
                    </a:ext>
                  </a:extLst>
                </p:cNvPr>
                <p:cNvSpPr>
                  <a:spLocks noChangeArrowheads="1"/>
                </p:cNvSpPr>
                <p:nvPr/>
              </p:nvSpPr>
              <p:spPr bwMode="auto">
                <a:xfrm>
                  <a:off x="5591871" y="1648404"/>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0" name="Oval 103">
                  <a:extLst>
                    <a:ext uri="{FF2B5EF4-FFF2-40B4-BE49-F238E27FC236}">
                      <a16:creationId xmlns:a16="http://schemas.microsoft.com/office/drawing/2014/main" id="{AE31F498-BB6E-4BA7-62D7-DF1F16087A8A}"/>
                    </a:ext>
                  </a:extLst>
                </p:cNvPr>
                <p:cNvSpPr>
                  <a:spLocks noChangeArrowheads="1"/>
                </p:cNvSpPr>
                <p:nvPr/>
              </p:nvSpPr>
              <p:spPr bwMode="auto">
                <a:xfrm>
                  <a:off x="5546769" y="16314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1" name="Oval 104">
                  <a:extLst>
                    <a:ext uri="{FF2B5EF4-FFF2-40B4-BE49-F238E27FC236}">
                      <a16:creationId xmlns:a16="http://schemas.microsoft.com/office/drawing/2014/main" id="{096C0E8B-CADF-7B97-BDD8-0C12984B4AE6}"/>
                    </a:ext>
                  </a:extLst>
                </p:cNvPr>
                <p:cNvSpPr>
                  <a:spLocks noChangeArrowheads="1"/>
                </p:cNvSpPr>
                <p:nvPr/>
              </p:nvSpPr>
              <p:spPr bwMode="auto">
                <a:xfrm>
                  <a:off x="5534788" y="16314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2" name="Oval 105">
                  <a:extLst>
                    <a:ext uri="{FF2B5EF4-FFF2-40B4-BE49-F238E27FC236}">
                      <a16:creationId xmlns:a16="http://schemas.microsoft.com/office/drawing/2014/main" id="{18CFC56A-5D77-C488-5AC0-A14F093FDA1B}"/>
                    </a:ext>
                  </a:extLst>
                </p:cNvPr>
                <p:cNvSpPr>
                  <a:spLocks noChangeArrowheads="1"/>
                </p:cNvSpPr>
                <p:nvPr/>
              </p:nvSpPr>
              <p:spPr bwMode="auto">
                <a:xfrm>
                  <a:off x="5526332" y="1631487"/>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3" name="Oval 106">
                  <a:extLst>
                    <a:ext uri="{FF2B5EF4-FFF2-40B4-BE49-F238E27FC236}">
                      <a16:creationId xmlns:a16="http://schemas.microsoft.com/office/drawing/2014/main" id="{3198F165-74DA-C2FC-C156-1502D66BC167}"/>
                    </a:ext>
                  </a:extLst>
                </p:cNvPr>
                <p:cNvSpPr>
                  <a:spLocks noChangeArrowheads="1"/>
                </p:cNvSpPr>
                <p:nvPr/>
              </p:nvSpPr>
              <p:spPr bwMode="auto">
                <a:xfrm>
                  <a:off x="5479820" y="161950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4" name="Oval 107">
                  <a:extLst>
                    <a:ext uri="{FF2B5EF4-FFF2-40B4-BE49-F238E27FC236}">
                      <a16:creationId xmlns:a16="http://schemas.microsoft.com/office/drawing/2014/main" id="{3FF7CAAE-FCDF-62B5-DD54-618EFECF36A1}"/>
                    </a:ext>
                  </a:extLst>
                </p:cNvPr>
                <p:cNvSpPr>
                  <a:spLocks noChangeArrowheads="1"/>
                </p:cNvSpPr>
                <p:nvPr/>
              </p:nvSpPr>
              <p:spPr bwMode="auto">
                <a:xfrm>
                  <a:off x="5456565" y="160470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5" name="Oval 108">
                  <a:extLst>
                    <a:ext uri="{FF2B5EF4-FFF2-40B4-BE49-F238E27FC236}">
                      <a16:creationId xmlns:a16="http://schemas.microsoft.com/office/drawing/2014/main" id="{3C910DDF-E050-01DA-18D4-CEA763E1068F}"/>
                    </a:ext>
                  </a:extLst>
                </p:cNvPr>
                <p:cNvSpPr>
                  <a:spLocks noChangeArrowheads="1"/>
                </p:cNvSpPr>
                <p:nvPr/>
              </p:nvSpPr>
              <p:spPr bwMode="auto">
                <a:xfrm>
                  <a:off x="5421329" y="160470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6" name="Oval 109">
                  <a:extLst>
                    <a:ext uri="{FF2B5EF4-FFF2-40B4-BE49-F238E27FC236}">
                      <a16:creationId xmlns:a16="http://schemas.microsoft.com/office/drawing/2014/main" id="{0F50E6DB-885C-CF19-3D45-A0FE7C497053}"/>
                    </a:ext>
                  </a:extLst>
                </p:cNvPr>
                <p:cNvSpPr>
                  <a:spLocks noChangeArrowheads="1"/>
                </p:cNvSpPr>
                <p:nvPr/>
              </p:nvSpPr>
              <p:spPr bwMode="auto">
                <a:xfrm>
                  <a:off x="5331124" y="157298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7" name="Oval 110">
                  <a:extLst>
                    <a:ext uri="{FF2B5EF4-FFF2-40B4-BE49-F238E27FC236}">
                      <a16:creationId xmlns:a16="http://schemas.microsoft.com/office/drawing/2014/main" id="{6A6A6B52-0AB7-57F8-D46C-F0660C00ED38}"/>
                    </a:ext>
                  </a:extLst>
                </p:cNvPr>
                <p:cNvSpPr>
                  <a:spLocks noChangeArrowheads="1"/>
                </p:cNvSpPr>
                <p:nvPr/>
              </p:nvSpPr>
              <p:spPr bwMode="auto">
                <a:xfrm>
                  <a:off x="5220485" y="1544086"/>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8" name="Oval 111">
                  <a:extLst>
                    <a:ext uri="{FF2B5EF4-FFF2-40B4-BE49-F238E27FC236}">
                      <a16:creationId xmlns:a16="http://schemas.microsoft.com/office/drawing/2014/main" id="{018CD15B-9515-4A80-A279-CF4DB0A8439D}"/>
                    </a:ext>
                  </a:extLst>
                </p:cNvPr>
                <p:cNvSpPr>
                  <a:spLocks noChangeArrowheads="1"/>
                </p:cNvSpPr>
                <p:nvPr/>
              </p:nvSpPr>
              <p:spPr bwMode="auto">
                <a:xfrm>
                  <a:off x="4934370" y="1455275"/>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49" name="Oval 112">
                  <a:extLst>
                    <a:ext uri="{FF2B5EF4-FFF2-40B4-BE49-F238E27FC236}">
                      <a16:creationId xmlns:a16="http://schemas.microsoft.com/office/drawing/2014/main" id="{ED2474C0-5813-FA05-14B0-9E34EB17E9C1}"/>
                    </a:ext>
                  </a:extLst>
                </p:cNvPr>
                <p:cNvSpPr>
                  <a:spLocks noChangeArrowheads="1"/>
                </p:cNvSpPr>
                <p:nvPr/>
              </p:nvSpPr>
              <p:spPr bwMode="auto">
                <a:xfrm>
                  <a:off x="4894201" y="1427081"/>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50" name="Oval 113">
                  <a:extLst>
                    <a:ext uri="{FF2B5EF4-FFF2-40B4-BE49-F238E27FC236}">
                      <a16:creationId xmlns:a16="http://schemas.microsoft.com/office/drawing/2014/main" id="{685C6505-8248-8721-7CF5-2911E2D9C3DD}"/>
                    </a:ext>
                  </a:extLst>
                </p:cNvPr>
                <p:cNvSpPr>
                  <a:spLocks noChangeArrowheads="1"/>
                </p:cNvSpPr>
                <p:nvPr/>
              </p:nvSpPr>
              <p:spPr bwMode="auto">
                <a:xfrm>
                  <a:off x="4526339" y="132135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951" name="Oval 114">
                  <a:extLst>
                    <a:ext uri="{FF2B5EF4-FFF2-40B4-BE49-F238E27FC236}">
                      <a16:creationId xmlns:a16="http://schemas.microsoft.com/office/drawing/2014/main" id="{84B4C55B-5A40-0E9B-FED2-4D55C23E0C96}"/>
                    </a:ext>
                  </a:extLst>
                </p:cNvPr>
                <p:cNvSpPr>
                  <a:spLocks noChangeArrowheads="1"/>
                </p:cNvSpPr>
                <p:nvPr/>
              </p:nvSpPr>
              <p:spPr bwMode="auto">
                <a:xfrm>
                  <a:off x="4466438" y="1321353"/>
                  <a:ext cx="45720" cy="45720"/>
                </a:xfrm>
                <a:prstGeom prst="ellipse">
                  <a:avLst/>
                </a:pr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841" name="Freeform 115">
                <a:extLst>
                  <a:ext uri="{FF2B5EF4-FFF2-40B4-BE49-F238E27FC236}">
                    <a16:creationId xmlns:a16="http://schemas.microsoft.com/office/drawing/2014/main" id="{AA085CA7-BE7C-88FD-F43B-EB29B52961C0}"/>
                  </a:ext>
                </a:extLst>
              </p:cNvPr>
              <p:cNvSpPr>
                <a:spLocks/>
              </p:cNvSpPr>
              <p:nvPr/>
            </p:nvSpPr>
            <p:spPr bwMode="auto">
              <a:xfrm>
                <a:off x="4198646" y="1287521"/>
                <a:ext cx="4563039" cy="1036130"/>
              </a:xfrm>
              <a:custGeom>
                <a:avLst/>
                <a:gdLst>
                  <a:gd name="T0" fmla="*/ 128 w 6475"/>
                  <a:gd name="T1" fmla="*/ 29 h 1470"/>
                  <a:gd name="T2" fmla="*/ 195 w 6475"/>
                  <a:gd name="T3" fmla="*/ 55 h 1470"/>
                  <a:gd name="T4" fmla="*/ 378 w 6475"/>
                  <a:gd name="T5" fmla="*/ 77 h 1470"/>
                  <a:gd name="T6" fmla="*/ 712 w 6475"/>
                  <a:gd name="T7" fmla="*/ 93 h 1470"/>
                  <a:gd name="T8" fmla="*/ 755 w 6475"/>
                  <a:gd name="T9" fmla="*/ 112 h 1470"/>
                  <a:gd name="T10" fmla="*/ 783 w 6475"/>
                  <a:gd name="T11" fmla="*/ 122 h 1470"/>
                  <a:gd name="T12" fmla="*/ 840 w 6475"/>
                  <a:gd name="T13" fmla="*/ 150 h 1470"/>
                  <a:gd name="T14" fmla="*/ 864 w 6475"/>
                  <a:gd name="T15" fmla="*/ 167 h 1470"/>
                  <a:gd name="T16" fmla="*/ 907 w 6475"/>
                  <a:gd name="T17" fmla="*/ 186 h 1470"/>
                  <a:gd name="T18" fmla="*/ 959 w 6475"/>
                  <a:gd name="T19" fmla="*/ 203 h 1470"/>
                  <a:gd name="T20" fmla="*/ 1013 w 6475"/>
                  <a:gd name="T21" fmla="*/ 214 h 1470"/>
                  <a:gd name="T22" fmla="*/ 1040 w 6475"/>
                  <a:gd name="T23" fmla="*/ 241 h 1470"/>
                  <a:gd name="T24" fmla="*/ 1082 w 6475"/>
                  <a:gd name="T25" fmla="*/ 271 h 1470"/>
                  <a:gd name="T26" fmla="*/ 1184 w 6475"/>
                  <a:gd name="T27" fmla="*/ 298 h 1470"/>
                  <a:gd name="T28" fmla="*/ 1265 w 6475"/>
                  <a:gd name="T29" fmla="*/ 317 h 1470"/>
                  <a:gd name="T30" fmla="*/ 1312 w 6475"/>
                  <a:gd name="T31" fmla="*/ 345 h 1470"/>
                  <a:gd name="T32" fmla="*/ 1388 w 6475"/>
                  <a:gd name="T33" fmla="*/ 374 h 1470"/>
                  <a:gd name="T34" fmla="*/ 1493 w 6475"/>
                  <a:gd name="T35" fmla="*/ 402 h 1470"/>
                  <a:gd name="T36" fmla="*/ 1604 w 6475"/>
                  <a:gd name="T37" fmla="*/ 419 h 1470"/>
                  <a:gd name="T38" fmla="*/ 1649 w 6475"/>
                  <a:gd name="T39" fmla="*/ 438 h 1470"/>
                  <a:gd name="T40" fmla="*/ 1701 w 6475"/>
                  <a:gd name="T41" fmla="*/ 455 h 1470"/>
                  <a:gd name="T42" fmla="*/ 1742 w 6475"/>
                  <a:gd name="T43" fmla="*/ 476 h 1470"/>
                  <a:gd name="T44" fmla="*/ 1832 w 6475"/>
                  <a:gd name="T45" fmla="*/ 495 h 1470"/>
                  <a:gd name="T46" fmla="*/ 1896 w 6475"/>
                  <a:gd name="T47" fmla="*/ 514 h 1470"/>
                  <a:gd name="T48" fmla="*/ 1972 w 6475"/>
                  <a:gd name="T49" fmla="*/ 533 h 1470"/>
                  <a:gd name="T50" fmla="*/ 2022 w 6475"/>
                  <a:gd name="T51" fmla="*/ 564 h 1470"/>
                  <a:gd name="T52" fmla="*/ 2069 w 6475"/>
                  <a:gd name="T53" fmla="*/ 583 h 1470"/>
                  <a:gd name="T54" fmla="*/ 2098 w 6475"/>
                  <a:gd name="T55" fmla="*/ 597 h 1470"/>
                  <a:gd name="T56" fmla="*/ 2159 w 6475"/>
                  <a:gd name="T57" fmla="*/ 611 h 1470"/>
                  <a:gd name="T58" fmla="*/ 2254 w 6475"/>
                  <a:gd name="T59" fmla="*/ 630 h 1470"/>
                  <a:gd name="T60" fmla="*/ 2285 w 6475"/>
                  <a:gd name="T61" fmla="*/ 647 h 1470"/>
                  <a:gd name="T62" fmla="*/ 2307 w 6475"/>
                  <a:gd name="T63" fmla="*/ 666 h 1470"/>
                  <a:gd name="T64" fmla="*/ 2342 w 6475"/>
                  <a:gd name="T65" fmla="*/ 685 h 1470"/>
                  <a:gd name="T66" fmla="*/ 2530 w 6475"/>
                  <a:gd name="T67" fmla="*/ 718 h 1470"/>
                  <a:gd name="T68" fmla="*/ 2603 w 6475"/>
                  <a:gd name="T69" fmla="*/ 742 h 1470"/>
                  <a:gd name="T70" fmla="*/ 2703 w 6475"/>
                  <a:gd name="T71" fmla="*/ 764 h 1470"/>
                  <a:gd name="T72" fmla="*/ 2821 w 6475"/>
                  <a:gd name="T73" fmla="*/ 792 h 1470"/>
                  <a:gd name="T74" fmla="*/ 2885 w 6475"/>
                  <a:gd name="T75" fmla="*/ 816 h 1470"/>
                  <a:gd name="T76" fmla="*/ 2940 w 6475"/>
                  <a:gd name="T77" fmla="*/ 859 h 1470"/>
                  <a:gd name="T78" fmla="*/ 2954 w 6475"/>
                  <a:gd name="T79" fmla="*/ 887 h 1470"/>
                  <a:gd name="T80" fmla="*/ 2983 w 6475"/>
                  <a:gd name="T81" fmla="*/ 913 h 1470"/>
                  <a:gd name="T82" fmla="*/ 3063 w 6475"/>
                  <a:gd name="T83" fmla="*/ 940 h 1470"/>
                  <a:gd name="T84" fmla="*/ 3137 w 6475"/>
                  <a:gd name="T85" fmla="*/ 970 h 1470"/>
                  <a:gd name="T86" fmla="*/ 3227 w 6475"/>
                  <a:gd name="T87" fmla="*/ 1004 h 1470"/>
                  <a:gd name="T88" fmla="*/ 3310 w 6475"/>
                  <a:gd name="T89" fmla="*/ 1035 h 1470"/>
                  <a:gd name="T90" fmla="*/ 3377 w 6475"/>
                  <a:gd name="T91" fmla="*/ 1070 h 1470"/>
                  <a:gd name="T92" fmla="*/ 3498 w 6475"/>
                  <a:gd name="T93" fmla="*/ 1104 h 1470"/>
                  <a:gd name="T94" fmla="*/ 3533 w 6475"/>
                  <a:gd name="T95" fmla="*/ 1137 h 1470"/>
                  <a:gd name="T96" fmla="*/ 3600 w 6475"/>
                  <a:gd name="T97" fmla="*/ 1175 h 1470"/>
                  <a:gd name="T98" fmla="*/ 3763 w 6475"/>
                  <a:gd name="T99" fmla="*/ 1237 h 1470"/>
                  <a:gd name="T100" fmla="*/ 4039 w 6475"/>
                  <a:gd name="T101" fmla="*/ 1291 h 1470"/>
                  <a:gd name="T102" fmla="*/ 5073 w 6475"/>
                  <a:gd name="T103" fmla="*/ 147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475" h="1470">
                    <a:moveTo>
                      <a:pt x="0" y="0"/>
                    </a:moveTo>
                    <a:lnTo>
                      <a:pt x="0" y="8"/>
                    </a:lnTo>
                    <a:lnTo>
                      <a:pt x="128" y="8"/>
                    </a:lnTo>
                    <a:lnTo>
                      <a:pt x="128" y="29"/>
                    </a:lnTo>
                    <a:lnTo>
                      <a:pt x="166" y="29"/>
                    </a:lnTo>
                    <a:lnTo>
                      <a:pt x="166" y="38"/>
                    </a:lnTo>
                    <a:lnTo>
                      <a:pt x="195" y="38"/>
                    </a:lnTo>
                    <a:lnTo>
                      <a:pt x="195" y="55"/>
                    </a:lnTo>
                    <a:lnTo>
                      <a:pt x="297" y="55"/>
                    </a:lnTo>
                    <a:lnTo>
                      <a:pt x="297" y="67"/>
                    </a:lnTo>
                    <a:lnTo>
                      <a:pt x="378" y="67"/>
                    </a:lnTo>
                    <a:lnTo>
                      <a:pt x="378" y="77"/>
                    </a:lnTo>
                    <a:lnTo>
                      <a:pt x="705" y="77"/>
                    </a:lnTo>
                    <a:lnTo>
                      <a:pt x="705" y="86"/>
                    </a:lnTo>
                    <a:lnTo>
                      <a:pt x="712" y="86"/>
                    </a:lnTo>
                    <a:lnTo>
                      <a:pt x="712" y="93"/>
                    </a:lnTo>
                    <a:lnTo>
                      <a:pt x="733" y="93"/>
                    </a:lnTo>
                    <a:lnTo>
                      <a:pt x="733" y="105"/>
                    </a:lnTo>
                    <a:lnTo>
                      <a:pt x="755" y="105"/>
                    </a:lnTo>
                    <a:lnTo>
                      <a:pt x="755" y="112"/>
                    </a:lnTo>
                    <a:lnTo>
                      <a:pt x="779" y="112"/>
                    </a:lnTo>
                    <a:lnTo>
                      <a:pt x="779" y="112"/>
                    </a:lnTo>
                    <a:lnTo>
                      <a:pt x="783" y="112"/>
                    </a:lnTo>
                    <a:lnTo>
                      <a:pt x="783" y="122"/>
                    </a:lnTo>
                    <a:lnTo>
                      <a:pt x="821" y="122"/>
                    </a:lnTo>
                    <a:lnTo>
                      <a:pt x="821" y="141"/>
                    </a:lnTo>
                    <a:lnTo>
                      <a:pt x="840" y="141"/>
                    </a:lnTo>
                    <a:lnTo>
                      <a:pt x="840" y="150"/>
                    </a:lnTo>
                    <a:lnTo>
                      <a:pt x="847" y="150"/>
                    </a:lnTo>
                    <a:lnTo>
                      <a:pt x="847" y="160"/>
                    </a:lnTo>
                    <a:lnTo>
                      <a:pt x="864" y="160"/>
                    </a:lnTo>
                    <a:lnTo>
                      <a:pt x="864" y="167"/>
                    </a:lnTo>
                    <a:lnTo>
                      <a:pt x="900" y="167"/>
                    </a:lnTo>
                    <a:lnTo>
                      <a:pt x="900" y="181"/>
                    </a:lnTo>
                    <a:lnTo>
                      <a:pt x="907" y="181"/>
                    </a:lnTo>
                    <a:lnTo>
                      <a:pt x="907" y="186"/>
                    </a:lnTo>
                    <a:lnTo>
                      <a:pt x="914" y="186"/>
                    </a:lnTo>
                    <a:lnTo>
                      <a:pt x="914" y="195"/>
                    </a:lnTo>
                    <a:lnTo>
                      <a:pt x="959" y="195"/>
                    </a:lnTo>
                    <a:lnTo>
                      <a:pt x="959" y="203"/>
                    </a:lnTo>
                    <a:lnTo>
                      <a:pt x="966" y="203"/>
                    </a:lnTo>
                    <a:lnTo>
                      <a:pt x="966" y="212"/>
                    </a:lnTo>
                    <a:lnTo>
                      <a:pt x="1013" y="212"/>
                    </a:lnTo>
                    <a:lnTo>
                      <a:pt x="1013" y="214"/>
                    </a:lnTo>
                    <a:lnTo>
                      <a:pt x="1025" y="214"/>
                    </a:lnTo>
                    <a:lnTo>
                      <a:pt x="1025" y="236"/>
                    </a:lnTo>
                    <a:lnTo>
                      <a:pt x="1040" y="236"/>
                    </a:lnTo>
                    <a:lnTo>
                      <a:pt x="1040" y="241"/>
                    </a:lnTo>
                    <a:lnTo>
                      <a:pt x="1054" y="241"/>
                    </a:lnTo>
                    <a:lnTo>
                      <a:pt x="1054" y="260"/>
                    </a:lnTo>
                    <a:lnTo>
                      <a:pt x="1082" y="260"/>
                    </a:lnTo>
                    <a:lnTo>
                      <a:pt x="1082" y="271"/>
                    </a:lnTo>
                    <a:lnTo>
                      <a:pt x="1149" y="271"/>
                    </a:lnTo>
                    <a:lnTo>
                      <a:pt x="1149" y="291"/>
                    </a:lnTo>
                    <a:lnTo>
                      <a:pt x="1184" y="291"/>
                    </a:lnTo>
                    <a:lnTo>
                      <a:pt x="1184" y="298"/>
                    </a:lnTo>
                    <a:lnTo>
                      <a:pt x="1241" y="298"/>
                    </a:lnTo>
                    <a:lnTo>
                      <a:pt x="1241" y="307"/>
                    </a:lnTo>
                    <a:lnTo>
                      <a:pt x="1265" y="307"/>
                    </a:lnTo>
                    <a:lnTo>
                      <a:pt x="1265" y="317"/>
                    </a:lnTo>
                    <a:lnTo>
                      <a:pt x="1301" y="317"/>
                    </a:lnTo>
                    <a:lnTo>
                      <a:pt x="1301" y="336"/>
                    </a:lnTo>
                    <a:lnTo>
                      <a:pt x="1312" y="336"/>
                    </a:lnTo>
                    <a:lnTo>
                      <a:pt x="1312" y="345"/>
                    </a:lnTo>
                    <a:lnTo>
                      <a:pt x="1360" y="345"/>
                    </a:lnTo>
                    <a:lnTo>
                      <a:pt x="1360" y="362"/>
                    </a:lnTo>
                    <a:lnTo>
                      <a:pt x="1388" y="362"/>
                    </a:lnTo>
                    <a:lnTo>
                      <a:pt x="1388" y="374"/>
                    </a:lnTo>
                    <a:lnTo>
                      <a:pt x="1422" y="374"/>
                    </a:lnTo>
                    <a:lnTo>
                      <a:pt x="1422" y="390"/>
                    </a:lnTo>
                    <a:lnTo>
                      <a:pt x="1493" y="390"/>
                    </a:lnTo>
                    <a:lnTo>
                      <a:pt x="1493" y="402"/>
                    </a:lnTo>
                    <a:lnTo>
                      <a:pt x="1519" y="402"/>
                    </a:lnTo>
                    <a:lnTo>
                      <a:pt x="1519" y="412"/>
                    </a:lnTo>
                    <a:lnTo>
                      <a:pt x="1604" y="412"/>
                    </a:lnTo>
                    <a:lnTo>
                      <a:pt x="1604" y="419"/>
                    </a:lnTo>
                    <a:lnTo>
                      <a:pt x="1611" y="419"/>
                    </a:lnTo>
                    <a:lnTo>
                      <a:pt x="1611" y="428"/>
                    </a:lnTo>
                    <a:lnTo>
                      <a:pt x="1649" y="428"/>
                    </a:lnTo>
                    <a:lnTo>
                      <a:pt x="1649" y="438"/>
                    </a:lnTo>
                    <a:lnTo>
                      <a:pt x="1694" y="438"/>
                    </a:lnTo>
                    <a:lnTo>
                      <a:pt x="1694" y="450"/>
                    </a:lnTo>
                    <a:lnTo>
                      <a:pt x="1701" y="450"/>
                    </a:lnTo>
                    <a:lnTo>
                      <a:pt x="1701" y="455"/>
                    </a:lnTo>
                    <a:lnTo>
                      <a:pt x="1713" y="455"/>
                    </a:lnTo>
                    <a:lnTo>
                      <a:pt x="1713" y="466"/>
                    </a:lnTo>
                    <a:lnTo>
                      <a:pt x="1742" y="466"/>
                    </a:lnTo>
                    <a:lnTo>
                      <a:pt x="1742" y="476"/>
                    </a:lnTo>
                    <a:lnTo>
                      <a:pt x="1825" y="476"/>
                    </a:lnTo>
                    <a:lnTo>
                      <a:pt x="1825" y="485"/>
                    </a:lnTo>
                    <a:lnTo>
                      <a:pt x="1832" y="485"/>
                    </a:lnTo>
                    <a:lnTo>
                      <a:pt x="1832" y="495"/>
                    </a:lnTo>
                    <a:lnTo>
                      <a:pt x="1882" y="495"/>
                    </a:lnTo>
                    <a:lnTo>
                      <a:pt x="1882" y="504"/>
                    </a:lnTo>
                    <a:lnTo>
                      <a:pt x="1896" y="504"/>
                    </a:lnTo>
                    <a:lnTo>
                      <a:pt x="1896" y="514"/>
                    </a:lnTo>
                    <a:lnTo>
                      <a:pt x="1941" y="514"/>
                    </a:lnTo>
                    <a:lnTo>
                      <a:pt x="1941" y="526"/>
                    </a:lnTo>
                    <a:lnTo>
                      <a:pt x="1972" y="526"/>
                    </a:lnTo>
                    <a:lnTo>
                      <a:pt x="1972" y="533"/>
                    </a:lnTo>
                    <a:lnTo>
                      <a:pt x="2008" y="533"/>
                    </a:lnTo>
                    <a:lnTo>
                      <a:pt x="2008" y="554"/>
                    </a:lnTo>
                    <a:lnTo>
                      <a:pt x="2022" y="554"/>
                    </a:lnTo>
                    <a:lnTo>
                      <a:pt x="2022" y="564"/>
                    </a:lnTo>
                    <a:lnTo>
                      <a:pt x="2043" y="564"/>
                    </a:lnTo>
                    <a:lnTo>
                      <a:pt x="2043" y="571"/>
                    </a:lnTo>
                    <a:lnTo>
                      <a:pt x="2069" y="571"/>
                    </a:lnTo>
                    <a:lnTo>
                      <a:pt x="2069" y="583"/>
                    </a:lnTo>
                    <a:lnTo>
                      <a:pt x="2076" y="583"/>
                    </a:lnTo>
                    <a:lnTo>
                      <a:pt x="2076" y="592"/>
                    </a:lnTo>
                    <a:lnTo>
                      <a:pt x="2098" y="592"/>
                    </a:lnTo>
                    <a:lnTo>
                      <a:pt x="2098" y="597"/>
                    </a:lnTo>
                    <a:lnTo>
                      <a:pt x="2105" y="597"/>
                    </a:lnTo>
                    <a:lnTo>
                      <a:pt x="2105" y="602"/>
                    </a:lnTo>
                    <a:lnTo>
                      <a:pt x="2159" y="602"/>
                    </a:lnTo>
                    <a:lnTo>
                      <a:pt x="2159" y="611"/>
                    </a:lnTo>
                    <a:lnTo>
                      <a:pt x="2223" y="611"/>
                    </a:lnTo>
                    <a:lnTo>
                      <a:pt x="2223" y="623"/>
                    </a:lnTo>
                    <a:lnTo>
                      <a:pt x="2254" y="623"/>
                    </a:lnTo>
                    <a:lnTo>
                      <a:pt x="2254" y="630"/>
                    </a:lnTo>
                    <a:lnTo>
                      <a:pt x="2259" y="630"/>
                    </a:lnTo>
                    <a:lnTo>
                      <a:pt x="2259" y="635"/>
                    </a:lnTo>
                    <a:lnTo>
                      <a:pt x="2285" y="635"/>
                    </a:lnTo>
                    <a:lnTo>
                      <a:pt x="2285" y="647"/>
                    </a:lnTo>
                    <a:lnTo>
                      <a:pt x="2292" y="647"/>
                    </a:lnTo>
                    <a:lnTo>
                      <a:pt x="2292" y="654"/>
                    </a:lnTo>
                    <a:lnTo>
                      <a:pt x="2307" y="654"/>
                    </a:lnTo>
                    <a:lnTo>
                      <a:pt x="2307" y="666"/>
                    </a:lnTo>
                    <a:lnTo>
                      <a:pt x="2328" y="666"/>
                    </a:lnTo>
                    <a:lnTo>
                      <a:pt x="2328" y="676"/>
                    </a:lnTo>
                    <a:lnTo>
                      <a:pt x="2342" y="676"/>
                    </a:lnTo>
                    <a:lnTo>
                      <a:pt x="2342" y="685"/>
                    </a:lnTo>
                    <a:lnTo>
                      <a:pt x="2470" y="685"/>
                    </a:lnTo>
                    <a:lnTo>
                      <a:pt x="2470" y="707"/>
                    </a:lnTo>
                    <a:lnTo>
                      <a:pt x="2530" y="707"/>
                    </a:lnTo>
                    <a:lnTo>
                      <a:pt x="2530" y="718"/>
                    </a:lnTo>
                    <a:lnTo>
                      <a:pt x="2551" y="718"/>
                    </a:lnTo>
                    <a:lnTo>
                      <a:pt x="2551" y="730"/>
                    </a:lnTo>
                    <a:lnTo>
                      <a:pt x="2603" y="730"/>
                    </a:lnTo>
                    <a:lnTo>
                      <a:pt x="2603" y="742"/>
                    </a:lnTo>
                    <a:lnTo>
                      <a:pt x="2615" y="742"/>
                    </a:lnTo>
                    <a:lnTo>
                      <a:pt x="2615" y="752"/>
                    </a:lnTo>
                    <a:lnTo>
                      <a:pt x="2703" y="752"/>
                    </a:lnTo>
                    <a:lnTo>
                      <a:pt x="2703" y="764"/>
                    </a:lnTo>
                    <a:lnTo>
                      <a:pt x="2817" y="764"/>
                    </a:lnTo>
                    <a:lnTo>
                      <a:pt x="2817" y="780"/>
                    </a:lnTo>
                    <a:lnTo>
                      <a:pt x="2821" y="780"/>
                    </a:lnTo>
                    <a:lnTo>
                      <a:pt x="2821" y="792"/>
                    </a:lnTo>
                    <a:lnTo>
                      <a:pt x="2829" y="792"/>
                    </a:lnTo>
                    <a:lnTo>
                      <a:pt x="2829" y="804"/>
                    </a:lnTo>
                    <a:lnTo>
                      <a:pt x="2885" y="804"/>
                    </a:lnTo>
                    <a:lnTo>
                      <a:pt x="2885" y="816"/>
                    </a:lnTo>
                    <a:lnTo>
                      <a:pt x="2916" y="816"/>
                    </a:lnTo>
                    <a:lnTo>
                      <a:pt x="2916" y="844"/>
                    </a:lnTo>
                    <a:lnTo>
                      <a:pt x="2940" y="844"/>
                    </a:lnTo>
                    <a:lnTo>
                      <a:pt x="2940" y="859"/>
                    </a:lnTo>
                    <a:lnTo>
                      <a:pt x="2947" y="859"/>
                    </a:lnTo>
                    <a:lnTo>
                      <a:pt x="2947" y="875"/>
                    </a:lnTo>
                    <a:lnTo>
                      <a:pt x="2954" y="875"/>
                    </a:lnTo>
                    <a:lnTo>
                      <a:pt x="2954" y="887"/>
                    </a:lnTo>
                    <a:lnTo>
                      <a:pt x="2976" y="887"/>
                    </a:lnTo>
                    <a:lnTo>
                      <a:pt x="2976" y="897"/>
                    </a:lnTo>
                    <a:lnTo>
                      <a:pt x="2983" y="897"/>
                    </a:lnTo>
                    <a:lnTo>
                      <a:pt x="2983" y="913"/>
                    </a:lnTo>
                    <a:lnTo>
                      <a:pt x="3011" y="913"/>
                    </a:lnTo>
                    <a:lnTo>
                      <a:pt x="3011" y="928"/>
                    </a:lnTo>
                    <a:lnTo>
                      <a:pt x="3063" y="928"/>
                    </a:lnTo>
                    <a:lnTo>
                      <a:pt x="3063" y="940"/>
                    </a:lnTo>
                    <a:lnTo>
                      <a:pt x="3099" y="940"/>
                    </a:lnTo>
                    <a:lnTo>
                      <a:pt x="3099" y="956"/>
                    </a:lnTo>
                    <a:lnTo>
                      <a:pt x="3137" y="956"/>
                    </a:lnTo>
                    <a:lnTo>
                      <a:pt x="3137" y="970"/>
                    </a:lnTo>
                    <a:lnTo>
                      <a:pt x="3220" y="970"/>
                    </a:lnTo>
                    <a:lnTo>
                      <a:pt x="3220" y="985"/>
                    </a:lnTo>
                    <a:lnTo>
                      <a:pt x="3227" y="985"/>
                    </a:lnTo>
                    <a:lnTo>
                      <a:pt x="3227" y="1004"/>
                    </a:lnTo>
                    <a:lnTo>
                      <a:pt x="3289" y="1004"/>
                    </a:lnTo>
                    <a:lnTo>
                      <a:pt x="3289" y="1020"/>
                    </a:lnTo>
                    <a:lnTo>
                      <a:pt x="3310" y="1020"/>
                    </a:lnTo>
                    <a:lnTo>
                      <a:pt x="3310" y="1035"/>
                    </a:lnTo>
                    <a:lnTo>
                      <a:pt x="3353" y="1035"/>
                    </a:lnTo>
                    <a:lnTo>
                      <a:pt x="3353" y="1054"/>
                    </a:lnTo>
                    <a:lnTo>
                      <a:pt x="3377" y="1054"/>
                    </a:lnTo>
                    <a:lnTo>
                      <a:pt x="3377" y="1070"/>
                    </a:lnTo>
                    <a:lnTo>
                      <a:pt x="3426" y="1070"/>
                    </a:lnTo>
                    <a:lnTo>
                      <a:pt x="3426" y="1085"/>
                    </a:lnTo>
                    <a:lnTo>
                      <a:pt x="3498" y="1085"/>
                    </a:lnTo>
                    <a:lnTo>
                      <a:pt x="3498" y="1104"/>
                    </a:lnTo>
                    <a:lnTo>
                      <a:pt x="3519" y="1104"/>
                    </a:lnTo>
                    <a:lnTo>
                      <a:pt x="3519" y="1120"/>
                    </a:lnTo>
                    <a:lnTo>
                      <a:pt x="3533" y="1120"/>
                    </a:lnTo>
                    <a:lnTo>
                      <a:pt x="3533" y="1137"/>
                    </a:lnTo>
                    <a:lnTo>
                      <a:pt x="3557" y="1137"/>
                    </a:lnTo>
                    <a:lnTo>
                      <a:pt x="3557" y="1156"/>
                    </a:lnTo>
                    <a:lnTo>
                      <a:pt x="3600" y="1156"/>
                    </a:lnTo>
                    <a:lnTo>
                      <a:pt x="3600" y="1175"/>
                    </a:lnTo>
                    <a:lnTo>
                      <a:pt x="3690" y="1175"/>
                    </a:lnTo>
                    <a:lnTo>
                      <a:pt x="3690" y="1194"/>
                    </a:lnTo>
                    <a:lnTo>
                      <a:pt x="3763" y="1194"/>
                    </a:lnTo>
                    <a:lnTo>
                      <a:pt x="3763" y="1237"/>
                    </a:lnTo>
                    <a:lnTo>
                      <a:pt x="4031" y="1237"/>
                    </a:lnTo>
                    <a:lnTo>
                      <a:pt x="4031" y="1263"/>
                    </a:lnTo>
                    <a:lnTo>
                      <a:pt x="4039" y="1263"/>
                    </a:lnTo>
                    <a:lnTo>
                      <a:pt x="4039" y="1291"/>
                    </a:lnTo>
                    <a:lnTo>
                      <a:pt x="4760" y="1291"/>
                    </a:lnTo>
                    <a:lnTo>
                      <a:pt x="4760" y="1398"/>
                    </a:lnTo>
                    <a:lnTo>
                      <a:pt x="5073" y="1398"/>
                    </a:lnTo>
                    <a:lnTo>
                      <a:pt x="5073" y="1470"/>
                    </a:lnTo>
                    <a:lnTo>
                      <a:pt x="6475" y="1470"/>
                    </a:lnTo>
                  </a:path>
                </a:pathLst>
              </a:custGeom>
              <a:noFill/>
              <a:ln w="12700" cap="flat">
                <a:solidFill>
                  <a:srgbClr val="3C587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461" name="Group 460">
              <a:extLst>
                <a:ext uri="{FF2B5EF4-FFF2-40B4-BE49-F238E27FC236}">
                  <a16:creationId xmlns:a16="http://schemas.microsoft.com/office/drawing/2014/main" id="{5D32463B-4534-2887-E33E-1CEB228A4B9E}"/>
                </a:ext>
              </a:extLst>
            </p:cNvPr>
            <p:cNvGrpSpPr/>
            <p:nvPr/>
          </p:nvGrpSpPr>
          <p:grpSpPr>
            <a:xfrm>
              <a:off x="4192304" y="1275767"/>
              <a:ext cx="3895569" cy="1453058"/>
              <a:chOff x="4192304" y="1275767"/>
              <a:chExt cx="3895569" cy="1453058"/>
            </a:xfrm>
          </p:grpSpPr>
          <p:grpSp>
            <p:nvGrpSpPr>
              <p:cNvPr id="599" name="Group 598">
                <a:extLst>
                  <a:ext uri="{FF2B5EF4-FFF2-40B4-BE49-F238E27FC236}">
                    <a16:creationId xmlns:a16="http://schemas.microsoft.com/office/drawing/2014/main" id="{4FEEF1C8-F1C2-071A-9558-984B48702DA4}"/>
                  </a:ext>
                </a:extLst>
              </p:cNvPr>
              <p:cNvGrpSpPr/>
              <p:nvPr/>
            </p:nvGrpSpPr>
            <p:grpSpPr>
              <a:xfrm>
                <a:off x="4192304" y="1275767"/>
                <a:ext cx="3895569" cy="1453058"/>
                <a:chOff x="4192304" y="1275767"/>
                <a:chExt cx="3895569" cy="1453058"/>
              </a:xfrm>
            </p:grpSpPr>
            <p:sp>
              <p:nvSpPr>
                <p:cNvPr id="602" name="Freeform 116">
                  <a:extLst>
                    <a:ext uri="{FF2B5EF4-FFF2-40B4-BE49-F238E27FC236}">
                      <a16:creationId xmlns:a16="http://schemas.microsoft.com/office/drawing/2014/main" id="{2C3DA1C3-6608-F1F8-C5BE-5CB74D20AA9B}"/>
                    </a:ext>
                  </a:extLst>
                </p:cNvPr>
                <p:cNvSpPr>
                  <a:spLocks/>
                </p:cNvSpPr>
                <p:nvPr/>
              </p:nvSpPr>
              <p:spPr bwMode="auto">
                <a:xfrm>
                  <a:off x="8033009" y="2673961"/>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03" name="Freeform 117">
                  <a:extLst>
                    <a:ext uri="{FF2B5EF4-FFF2-40B4-BE49-F238E27FC236}">
                      <a16:creationId xmlns:a16="http://schemas.microsoft.com/office/drawing/2014/main" id="{6A1178D5-7680-4365-5430-1BB212A7C4F0}"/>
                    </a:ext>
                  </a:extLst>
                </p:cNvPr>
                <p:cNvSpPr>
                  <a:spLocks/>
                </p:cNvSpPr>
                <p:nvPr/>
              </p:nvSpPr>
              <p:spPr bwMode="auto">
                <a:xfrm>
                  <a:off x="8002706" y="2673961"/>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05" name="Freeform 118">
                  <a:extLst>
                    <a:ext uri="{FF2B5EF4-FFF2-40B4-BE49-F238E27FC236}">
                      <a16:creationId xmlns:a16="http://schemas.microsoft.com/office/drawing/2014/main" id="{5FD2E421-79B5-BCCD-C2A1-15AEFEB1E271}"/>
                    </a:ext>
                  </a:extLst>
                </p:cNvPr>
                <p:cNvSpPr>
                  <a:spLocks/>
                </p:cNvSpPr>
                <p:nvPr/>
              </p:nvSpPr>
              <p:spPr bwMode="auto">
                <a:xfrm>
                  <a:off x="7842031" y="2673961"/>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06" name="Freeform 119">
                  <a:extLst>
                    <a:ext uri="{FF2B5EF4-FFF2-40B4-BE49-F238E27FC236}">
                      <a16:creationId xmlns:a16="http://schemas.microsoft.com/office/drawing/2014/main" id="{F00591A3-2A41-74C5-CFC7-DA24F5FDD7AA}"/>
                    </a:ext>
                  </a:extLst>
                </p:cNvPr>
                <p:cNvSpPr>
                  <a:spLocks/>
                </p:cNvSpPr>
                <p:nvPr/>
              </p:nvSpPr>
              <p:spPr bwMode="auto">
                <a:xfrm>
                  <a:off x="7822299" y="253933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07" name="Freeform 120">
                  <a:extLst>
                    <a:ext uri="{FF2B5EF4-FFF2-40B4-BE49-F238E27FC236}">
                      <a16:creationId xmlns:a16="http://schemas.microsoft.com/office/drawing/2014/main" id="{617C2B09-DB8E-B09F-84E7-95687F684E6F}"/>
                    </a:ext>
                  </a:extLst>
                </p:cNvPr>
                <p:cNvSpPr>
                  <a:spLocks/>
                </p:cNvSpPr>
                <p:nvPr/>
              </p:nvSpPr>
              <p:spPr bwMode="auto">
                <a:xfrm>
                  <a:off x="7772264" y="2539333"/>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08" name="Freeform 121">
                  <a:extLst>
                    <a:ext uri="{FF2B5EF4-FFF2-40B4-BE49-F238E27FC236}">
                      <a16:creationId xmlns:a16="http://schemas.microsoft.com/office/drawing/2014/main" id="{BD6D66D8-6116-494E-9F31-F3A982385472}"/>
                    </a:ext>
                  </a:extLst>
                </p:cNvPr>
                <p:cNvSpPr>
                  <a:spLocks/>
                </p:cNvSpPr>
                <p:nvPr/>
              </p:nvSpPr>
              <p:spPr bwMode="auto">
                <a:xfrm>
                  <a:off x="7740552" y="2539333"/>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8" name="Freeform 122">
                  <a:extLst>
                    <a:ext uri="{FF2B5EF4-FFF2-40B4-BE49-F238E27FC236}">
                      <a16:creationId xmlns:a16="http://schemas.microsoft.com/office/drawing/2014/main" id="{A671293C-AF7C-CC2B-7C8E-2EDA2AAAE785}"/>
                    </a:ext>
                  </a:extLst>
                </p:cNvPr>
                <p:cNvSpPr>
                  <a:spLocks/>
                </p:cNvSpPr>
                <p:nvPr/>
              </p:nvSpPr>
              <p:spPr bwMode="auto">
                <a:xfrm>
                  <a:off x="7710249" y="253933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9" name="Freeform 123">
                  <a:extLst>
                    <a:ext uri="{FF2B5EF4-FFF2-40B4-BE49-F238E27FC236}">
                      <a16:creationId xmlns:a16="http://schemas.microsoft.com/office/drawing/2014/main" id="{21890059-718C-930A-C422-91BE703B1E6B}"/>
                    </a:ext>
                  </a:extLst>
                </p:cNvPr>
                <p:cNvSpPr>
                  <a:spLocks/>
                </p:cNvSpPr>
                <p:nvPr/>
              </p:nvSpPr>
              <p:spPr bwMode="auto">
                <a:xfrm>
                  <a:off x="7683470" y="2539333"/>
                  <a:ext cx="54864" cy="54864"/>
                </a:xfrm>
                <a:custGeom>
                  <a:avLst/>
                  <a:gdLst>
                    <a:gd name="T0" fmla="*/ 24 w 45"/>
                    <a:gd name="T1" fmla="*/ 0 h 41"/>
                    <a:gd name="T2" fmla="*/ 0 w 45"/>
                    <a:gd name="T3" fmla="*/ 41 h 41"/>
                    <a:gd name="T4" fmla="*/ 45 w 45"/>
                    <a:gd name="T5" fmla="*/ 41 h 41"/>
                    <a:gd name="T6" fmla="*/ 24 w 45"/>
                    <a:gd name="T7" fmla="*/ 0 h 41"/>
                  </a:gdLst>
                  <a:ahLst/>
                  <a:cxnLst>
                    <a:cxn ang="0">
                      <a:pos x="T0" y="T1"/>
                    </a:cxn>
                    <a:cxn ang="0">
                      <a:pos x="T2" y="T3"/>
                    </a:cxn>
                    <a:cxn ang="0">
                      <a:pos x="T4" y="T5"/>
                    </a:cxn>
                    <a:cxn ang="0">
                      <a:pos x="T6" y="T7"/>
                    </a:cxn>
                  </a:cxnLst>
                  <a:rect l="0" t="0" r="r" b="b"/>
                  <a:pathLst>
                    <a:path w="45" h="41">
                      <a:moveTo>
                        <a:pt x="24" y="0"/>
                      </a:moveTo>
                      <a:lnTo>
                        <a:pt x="0" y="41"/>
                      </a:lnTo>
                      <a:lnTo>
                        <a:pt x="45"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0" name="Freeform 124">
                  <a:extLst>
                    <a:ext uri="{FF2B5EF4-FFF2-40B4-BE49-F238E27FC236}">
                      <a16:creationId xmlns:a16="http://schemas.microsoft.com/office/drawing/2014/main" id="{CCCDE5D5-09ED-BD20-8816-B78C7C09CAEE}"/>
                    </a:ext>
                  </a:extLst>
                </p:cNvPr>
                <p:cNvSpPr>
                  <a:spLocks/>
                </p:cNvSpPr>
                <p:nvPr/>
              </p:nvSpPr>
              <p:spPr bwMode="auto">
                <a:xfrm>
                  <a:off x="7643301" y="253933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1" name="Freeform 125">
                  <a:extLst>
                    <a:ext uri="{FF2B5EF4-FFF2-40B4-BE49-F238E27FC236}">
                      <a16:creationId xmlns:a16="http://schemas.microsoft.com/office/drawing/2014/main" id="{FF9F020E-98AD-BD23-77B7-7C10B45E15A5}"/>
                    </a:ext>
                  </a:extLst>
                </p:cNvPr>
                <p:cNvSpPr>
                  <a:spLocks/>
                </p:cNvSpPr>
                <p:nvPr/>
              </p:nvSpPr>
              <p:spPr bwMode="auto">
                <a:xfrm>
                  <a:off x="7500948" y="2539333"/>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2" name="Freeform 126">
                  <a:extLst>
                    <a:ext uri="{FF2B5EF4-FFF2-40B4-BE49-F238E27FC236}">
                      <a16:creationId xmlns:a16="http://schemas.microsoft.com/office/drawing/2014/main" id="{0E6CFF2D-AF44-B688-F0E3-65F12DE850B6}"/>
                    </a:ext>
                  </a:extLst>
                </p:cNvPr>
                <p:cNvSpPr>
                  <a:spLocks/>
                </p:cNvSpPr>
                <p:nvPr/>
              </p:nvSpPr>
              <p:spPr bwMode="auto">
                <a:xfrm>
                  <a:off x="7432591" y="253933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3" name="Freeform 127">
                  <a:extLst>
                    <a:ext uri="{FF2B5EF4-FFF2-40B4-BE49-F238E27FC236}">
                      <a16:creationId xmlns:a16="http://schemas.microsoft.com/office/drawing/2014/main" id="{A800D03B-FB39-083C-FD01-73E6BD9748B4}"/>
                    </a:ext>
                  </a:extLst>
                </p:cNvPr>
                <p:cNvSpPr>
                  <a:spLocks/>
                </p:cNvSpPr>
                <p:nvPr/>
              </p:nvSpPr>
              <p:spPr bwMode="auto">
                <a:xfrm>
                  <a:off x="7350843" y="2497748"/>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4" name="Freeform 128">
                  <a:extLst>
                    <a:ext uri="{FF2B5EF4-FFF2-40B4-BE49-F238E27FC236}">
                      <a16:creationId xmlns:a16="http://schemas.microsoft.com/office/drawing/2014/main" id="{2129CE1E-8D6A-5FF6-066E-43B4E6D45AB9}"/>
                    </a:ext>
                  </a:extLst>
                </p:cNvPr>
                <p:cNvSpPr>
                  <a:spLocks/>
                </p:cNvSpPr>
                <p:nvPr/>
              </p:nvSpPr>
              <p:spPr bwMode="auto">
                <a:xfrm>
                  <a:off x="7338863" y="2458980"/>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5" name="Freeform 129">
                  <a:extLst>
                    <a:ext uri="{FF2B5EF4-FFF2-40B4-BE49-F238E27FC236}">
                      <a16:creationId xmlns:a16="http://schemas.microsoft.com/office/drawing/2014/main" id="{56CEF198-9E09-BB9B-9DB7-391C39FECF30}"/>
                    </a:ext>
                  </a:extLst>
                </p:cNvPr>
                <p:cNvSpPr>
                  <a:spLocks/>
                </p:cNvSpPr>
                <p:nvPr/>
              </p:nvSpPr>
              <p:spPr bwMode="auto">
                <a:xfrm>
                  <a:off x="7320540" y="2458980"/>
                  <a:ext cx="54864" cy="54864"/>
                </a:xfrm>
                <a:custGeom>
                  <a:avLst/>
                  <a:gdLst>
                    <a:gd name="T0" fmla="*/ 21 w 45"/>
                    <a:gd name="T1" fmla="*/ 0 h 43"/>
                    <a:gd name="T2" fmla="*/ 0 w 45"/>
                    <a:gd name="T3" fmla="*/ 43 h 43"/>
                    <a:gd name="T4" fmla="*/ 45 w 45"/>
                    <a:gd name="T5" fmla="*/ 43 h 43"/>
                    <a:gd name="T6" fmla="*/ 21 w 45"/>
                    <a:gd name="T7" fmla="*/ 0 h 43"/>
                  </a:gdLst>
                  <a:ahLst/>
                  <a:cxnLst>
                    <a:cxn ang="0">
                      <a:pos x="T0" y="T1"/>
                    </a:cxn>
                    <a:cxn ang="0">
                      <a:pos x="T2" y="T3"/>
                    </a:cxn>
                    <a:cxn ang="0">
                      <a:pos x="T4" y="T5"/>
                    </a:cxn>
                    <a:cxn ang="0">
                      <a:pos x="T6" y="T7"/>
                    </a:cxn>
                  </a:cxnLst>
                  <a:rect l="0" t="0" r="r" b="b"/>
                  <a:pathLst>
                    <a:path w="45" h="43">
                      <a:moveTo>
                        <a:pt x="21" y="0"/>
                      </a:moveTo>
                      <a:lnTo>
                        <a:pt x="0" y="43"/>
                      </a:lnTo>
                      <a:lnTo>
                        <a:pt x="45" y="43"/>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6" name="Freeform 130">
                  <a:extLst>
                    <a:ext uri="{FF2B5EF4-FFF2-40B4-BE49-F238E27FC236}">
                      <a16:creationId xmlns:a16="http://schemas.microsoft.com/office/drawing/2014/main" id="{2996C49A-AD8E-66E7-7F5B-13AF2CC67D01}"/>
                    </a:ext>
                  </a:extLst>
                </p:cNvPr>
                <p:cNvSpPr>
                  <a:spLocks/>
                </p:cNvSpPr>
                <p:nvPr/>
              </p:nvSpPr>
              <p:spPr bwMode="auto">
                <a:xfrm>
                  <a:off x="7240203" y="2427262"/>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7" name="Freeform 131">
                  <a:extLst>
                    <a:ext uri="{FF2B5EF4-FFF2-40B4-BE49-F238E27FC236}">
                      <a16:creationId xmlns:a16="http://schemas.microsoft.com/office/drawing/2014/main" id="{D42E14E0-D4CC-A4FB-0CD4-7BC920EC0057}"/>
                    </a:ext>
                  </a:extLst>
                </p:cNvPr>
                <p:cNvSpPr>
                  <a:spLocks/>
                </p:cNvSpPr>
                <p:nvPr/>
              </p:nvSpPr>
              <p:spPr bwMode="auto">
                <a:xfrm>
                  <a:off x="7212014" y="2427262"/>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8" name="Freeform 132">
                  <a:extLst>
                    <a:ext uri="{FF2B5EF4-FFF2-40B4-BE49-F238E27FC236}">
                      <a16:creationId xmlns:a16="http://schemas.microsoft.com/office/drawing/2014/main" id="{967A26E4-BD7D-9C84-273C-EDEB772A8440}"/>
                    </a:ext>
                  </a:extLst>
                </p:cNvPr>
                <p:cNvSpPr>
                  <a:spLocks/>
                </p:cNvSpPr>
                <p:nvPr/>
              </p:nvSpPr>
              <p:spPr bwMode="auto">
                <a:xfrm>
                  <a:off x="7181712" y="2427262"/>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39" name="Freeform 133">
                  <a:extLst>
                    <a:ext uri="{FF2B5EF4-FFF2-40B4-BE49-F238E27FC236}">
                      <a16:creationId xmlns:a16="http://schemas.microsoft.com/office/drawing/2014/main" id="{2B3D3FDF-69C3-E586-A960-CD47E621C2F6}"/>
                    </a:ext>
                  </a:extLst>
                </p:cNvPr>
                <p:cNvSpPr>
                  <a:spLocks/>
                </p:cNvSpPr>
                <p:nvPr/>
              </p:nvSpPr>
              <p:spPr bwMode="auto">
                <a:xfrm>
                  <a:off x="7164798" y="2399069"/>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0" name="Freeform 134">
                  <a:extLst>
                    <a:ext uri="{FF2B5EF4-FFF2-40B4-BE49-F238E27FC236}">
                      <a16:creationId xmlns:a16="http://schemas.microsoft.com/office/drawing/2014/main" id="{24A0C42C-BE05-F68E-0215-9E8A6265D225}"/>
                    </a:ext>
                  </a:extLst>
                </p:cNvPr>
                <p:cNvSpPr>
                  <a:spLocks/>
                </p:cNvSpPr>
                <p:nvPr/>
              </p:nvSpPr>
              <p:spPr bwMode="auto">
                <a:xfrm>
                  <a:off x="7145066" y="2372285"/>
                  <a:ext cx="54864" cy="54864"/>
                </a:xfrm>
                <a:custGeom>
                  <a:avLst/>
                  <a:gdLst>
                    <a:gd name="T0" fmla="*/ 24 w 47"/>
                    <a:gd name="T1" fmla="*/ 0 h 42"/>
                    <a:gd name="T2" fmla="*/ 0 w 47"/>
                    <a:gd name="T3" fmla="*/ 42 h 42"/>
                    <a:gd name="T4" fmla="*/ 47 w 47"/>
                    <a:gd name="T5" fmla="*/ 42 h 42"/>
                    <a:gd name="T6" fmla="*/ 24 w 47"/>
                    <a:gd name="T7" fmla="*/ 0 h 42"/>
                  </a:gdLst>
                  <a:ahLst/>
                  <a:cxnLst>
                    <a:cxn ang="0">
                      <a:pos x="T0" y="T1"/>
                    </a:cxn>
                    <a:cxn ang="0">
                      <a:pos x="T2" y="T3"/>
                    </a:cxn>
                    <a:cxn ang="0">
                      <a:pos x="T4" y="T5"/>
                    </a:cxn>
                    <a:cxn ang="0">
                      <a:pos x="T6" y="T7"/>
                    </a:cxn>
                  </a:cxnLst>
                  <a:rect l="0" t="0" r="r" b="b"/>
                  <a:pathLst>
                    <a:path w="47" h="42">
                      <a:moveTo>
                        <a:pt x="24" y="0"/>
                      </a:moveTo>
                      <a:lnTo>
                        <a:pt x="0" y="42"/>
                      </a:lnTo>
                      <a:lnTo>
                        <a:pt x="47" y="42"/>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1" name="Freeform 135">
                  <a:extLst>
                    <a:ext uri="{FF2B5EF4-FFF2-40B4-BE49-F238E27FC236}">
                      <a16:creationId xmlns:a16="http://schemas.microsoft.com/office/drawing/2014/main" id="{1A00884E-679B-29DC-13BF-81D6995E1DFA}"/>
                    </a:ext>
                  </a:extLst>
                </p:cNvPr>
                <p:cNvSpPr>
                  <a:spLocks/>
                </p:cNvSpPr>
                <p:nvPr/>
              </p:nvSpPr>
              <p:spPr bwMode="auto">
                <a:xfrm>
                  <a:off x="7099964" y="2372285"/>
                  <a:ext cx="54864" cy="54864"/>
                </a:xfrm>
                <a:custGeom>
                  <a:avLst/>
                  <a:gdLst>
                    <a:gd name="T0" fmla="*/ 24 w 47"/>
                    <a:gd name="T1" fmla="*/ 0 h 42"/>
                    <a:gd name="T2" fmla="*/ 0 w 47"/>
                    <a:gd name="T3" fmla="*/ 42 h 42"/>
                    <a:gd name="T4" fmla="*/ 47 w 47"/>
                    <a:gd name="T5" fmla="*/ 42 h 42"/>
                    <a:gd name="T6" fmla="*/ 24 w 47"/>
                    <a:gd name="T7" fmla="*/ 0 h 42"/>
                  </a:gdLst>
                  <a:ahLst/>
                  <a:cxnLst>
                    <a:cxn ang="0">
                      <a:pos x="T0" y="T1"/>
                    </a:cxn>
                    <a:cxn ang="0">
                      <a:pos x="T2" y="T3"/>
                    </a:cxn>
                    <a:cxn ang="0">
                      <a:pos x="T4" y="T5"/>
                    </a:cxn>
                    <a:cxn ang="0">
                      <a:pos x="T6" y="T7"/>
                    </a:cxn>
                  </a:cxnLst>
                  <a:rect l="0" t="0" r="r" b="b"/>
                  <a:pathLst>
                    <a:path w="47" h="42">
                      <a:moveTo>
                        <a:pt x="24" y="0"/>
                      </a:moveTo>
                      <a:lnTo>
                        <a:pt x="0" y="42"/>
                      </a:lnTo>
                      <a:lnTo>
                        <a:pt x="47" y="42"/>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2" name="Freeform 136">
                  <a:extLst>
                    <a:ext uri="{FF2B5EF4-FFF2-40B4-BE49-F238E27FC236}">
                      <a16:creationId xmlns:a16="http://schemas.microsoft.com/office/drawing/2014/main" id="{91D45186-FE59-A004-4022-EA7A13543E43}"/>
                    </a:ext>
                  </a:extLst>
                </p:cNvPr>
                <p:cNvSpPr>
                  <a:spLocks/>
                </p:cNvSpPr>
                <p:nvPr/>
              </p:nvSpPr>
              <p:spPr bwMode="auto">
                <a:xfrm>
                  <a:off x="7087984" y="2372285"/>
                  <a:ext cx="54864" cy="54864"/>
                </a:xfrm>
                <a:custGeom>
                  <a:avLst/>
                  <a:gdLst>
                    <a:gd name="T0" fmla="*/ 24 w 48"/>
                    <a:gd name="T1" fmla="*/ 0 h 42"/>
                    <a:gd name="T2" fmla="*/ 0 w 48"/>
                    <a:gd name="T3" fmla="*/ 42 h 42"/>
                    <a:gd name="T4" fmla="*/ 48 w 48"/>
                    <a:gd name="T5" fmla="*/ 42 h 42"/>
                    <a:gd name="T6" fmla="*/ 24 w 48"/>
                    <a:gd name="T7" fmla="*/ 0 h 42"/>
                  </a:gdLst>
                  <a:ahLst/>
                  <a:cxnLst>
                    <a:cxn ang="0">
                      <a:pos x="T0" y="T1"/>
                    </a:cxn>
                    <a:cxn ang="0">
                      <a:pos x="T2" y="T3"/>
                    </a:cxn>
                    <a:cxn ang="0">
                      <a:pos x="T4" y="T5"/>
                    </a:cxn>
                    <a:cxn ang="0">
                      <a:pos x="T6" y="T7"/>
                    </a:cxn>
                  </a:cxnLst>
                  <a:rect l="0" t="0" r="r" b="b"/>
                  <a:pathLst>
                    <a:path w="48" h="42">
                      <a:moveTo>
                        <a:pt x="24" y="0"/>
                      </a:moveTo>
                      <a:lnTo>
                        <a:pt x="0" y="42"/>
                      </a:lnTo>
                      <a:lnTo>
                        <a:pt x="48" y="42"/>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3" name="Freeform 137">
                  <a:extLst>
                    <a:ext uri="{FF2B5EF4-FFF2-40B4-BE49-F238E27FC236}">
                      <a16:creationId xmlns:a16="http://schemas.microsoft.com/office/drawing/2014/main" id="{388DFDAE-275C-3568-F092-FDA7CCC1D199}"/>
                    </a:ext>
                  </a:extLst>
                </p:cNvPr>
                <p:cNvSpPr>
                  <a:spLocks/>
                </p:cNvSpPr>
                <p:nvPr/>
              </p:nvSpPr>
              <p:spPr bwMode="auto">
                <a:xfrm>
                  <a:off x="7063319" y="2372285"/>
                  <a:ext cx="54864" cy="54864"/>
                </a:xfrm>
                <a:custGeom>
                  <a:avLst/>
                  <a:gdLst>
                    <a:gd name="T0" fmla="*/ 23 w 47"/>
                    <a:gd name="T1" fmla="*/ 0 h 42"/>
                    <a:gd name="T2" fmla="*/ 0 w 47"/>
                    <a:gd name="T3" fmla="*/ 42 h 42"/>
                    <a:gd name="T4" fmla="*/ 47 w 47"/>
                    <a:gd name="T5" fmla="*/ 42 h 42"/>
                    <a:gd name="T6" fmla="*/ 23 w 47"/>
                    <a:gd name="T7" fmla="*/ 0 h 42"/>
                  </a:gdLst>
                  <a:ahLst/>
                  <a:cxnLst>
                    <a:cxn ang="0">
                      <a:pos x="T0" y="T1"/>
                    </a:cxn>
                    <a:cxn ang="0">
                      <a:pos x="T2" y="T3"/>
                    </a:cxn>
                    <a:cxn ang="0">
                      <a:pos x="T4" y="T5"/>
                    </a:cxn>
                    <a:cxn ang="0">
                      <a:pos x="T6" y="T7"/>
                    </a:cxn>
                  </a:cxnLst>
                  <a:rect l="0" t="0" r="r" b="b"/>
                  <a:pathLst>
                    <a:path w="47" h="42">
                      <a:moveTo>
                        <a:pt x="23" y="0"/>
                      </a:moveTo>
                      <a:lnTo>
                        <a:pt x="0" y="42"/>
                      </a:lnTo>
                      <a:lnTo>
                        <a:pt x="47" y="42"/>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4" name="Freeform 138">
                  <a:extLst>
                    <a:ext uri="{FF2B5EF4-FFF2-40B4-BE49-F238E27FC236}">
                      <a16:creationId xmlns:a16="http://schemas.microsoft.com/office/drawing/2014/main" id="{EA878411-DFF6-4108-7BE1-A70B4C9D43C7}"/>
                    </a:ext>
                  </a:extLst>
                </p:cNvPr>
                <p:cNvSpPr>
                  <a:spLocks/>
                </p:cNvSpPr>
                <p:nvPr/>
              </p:nvSpPr>
              <p:spPr bwMode="auto">
                <a:xfrm>
                  <a:off x="7033016" y="2350435"/>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5" name="Freeform 139">
                  <a:extLst>
                    <a:ext uri="{FF2B5EF4-FFF2-40B4-BE49-F238E27FC236}">
                      <a16:creationId xmlns:a16="http://schemas.microsoft.com/office/drawing/2014/main" id="{395DB3B5-409A-BDC9-6BC6-867EAD6588D5}"/>
                    </a:ext>
                  </a:extLst>
                </p:cNvPr>
                <p:cNvSpPr>
                  <a:spLocks/>
                </p:cNvSpPr>
                <p:nvPr/>
              </p:nvSpPr>
              <p:spPr bwMode="auto">
                <a:xfrm>
                  <a:off x="6989324" y="2350435"/>
                  <a:ext cx="54864" cy="54864"/>
                </a:xfrm>
                <a:custGeom>
                  <a:avLst/>
                  <a:gdLst>
                    <a:gd name="T0" fmla="*/ 22 w 45"/>
                    <a:gd name="T1" fmla="*/ 0 h 40"/>
                    <a:gd name="T2" fmla="*/ 0 w 45"/>
                    <a:gd name="T3" fmla="*/ 40 h 40"/>
                    <a:gd name="T4" fmla="*/ 45 w 45"/>
                    <a:gd name="T5" fmla="*/ 40 h 40"/>
                    <a:gd name="T6" fmla="*/ 22 w 45"/>
                    <a:gd name="T7" fmla="*/ 0 h 40"/>
                  </a:gdLst>
                  <a:ahLst/>
                  <a:cxnLst>
                    <a:cxn ang="0">
                      <a:pos x="T0" y="T1"/>
                    </a:cxn>
                    <a:cxn ang="0">
                      <a:pos x="T2" y="T3"/>
                    </a:cxn>
                    <a:cxn ang="0">
                      <a:pos x="T4" y="T5"/>
                    </a:cxn>
                    <a:cxn ang="0">
                      <a:pos x="T6" y="T7"/>
                    </a:cxn>
                  </a:cxnLst>
                  <a:rect l="0" t="0" r="r" b="b"/>
                  <a:pathLst>
                    <a:path w="45" h="40">
                      <a:moveTo>
                        <a:pt x="22" y="0"/>
                      </a:moveTo>
                      <a:lnTo>
                        <a:pt x="0" y="40"/>
                      </a:lnTo>
                      <a:lnTo>
                        <a:pt x="45" y="40"/>
                      </a:lnTo>
                      <a:lnTo>
                        <a:pt x="22"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6" name="Freeform 140">
                  <a:extLst>
                    <a:ext uri="{FF2B5EF4-FFF2-40B4-BE49-F238E27FC236}">
                      <a16:creationId xmlns:a16="http://schemas.microsoft.com/office/drawing/2014/main" id="{61996D9E-831B-78AD-A747-BC66D7CBCA65}"/>
                    </a:ext>
                  </a:extLst>
                </p:cNvPr>
                <p:cNvSpPr>
                  <a:spLocks/>
                </p:cNvSpPr>
                <p:nvPr/>
              </p:nvSpPr>
              <p:spPr bwMode="auto">
                <a:xfrm>
                  <a:off x="6966068" y="2350435"/>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7" name="Freeform 141">
                  <a:extLst>
                    <a:ext uri="{FF2B5EF4-FFF2-40B4-BE49-F238E27FC236}">
                      <a16:creationId xmlns:a16="http://schemas.microsoft.com/office/drawing/2014/main" id="{6055C046-0D21-0E08-ACDC-3759D6D2AAAF}"/>
                    </a:ext>
                  </a:extLst>
                </p:cNvPr>
                <p:cNvSpPr>
                  <a:spLocks/>
                </p:cNvSpPr>
                <p:nvPr/>
              </p:nvSpPr>
              <p:spPr bwMode="auto">
                <a:xfrm>
                  <a:off x="6956202" y="232999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8" name="Freeform 142">
                  <a:extLst>
                    <a:ext uri="{FF2B5EF4-FFF2-40B4-BE49-F238E27FC236}">
                      <a16:creationId xmlns:a16="http://schemas.microsoft.com/office/drawing/2014/main" id="{C4F5F6F7-BAE9-BE52-8B8B-4D010709D263}"/>
                    </a:ext>
                  </a:extLst>
                </p:cNvPr>
                <p:cNvSpPr>
                  <a:spLocks/>
                </p:cNvSpPr>
                <p:nvPr/>
              </p:nvSpPr>
              <p:spPr bwMode="auto">
                <a:xfrm>
                  <a:off x="6929423" y="232999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9" name="Freeform 143">
                  <a:extLst>
                    <a:ext uri="{FF2B5EF4-FFF2-40B4-BE49-F238E27FC236}">
                      <a16:creationId xmlns:a16="http://schemas.microsoft.com/office/drawing/2014/main" id="{A78C0996-7DF2-82A2-8F40-9A65CCA4D657}"/>
                    </a:ext>
                  </a:extLst>
                </p:cNvPr>
                <p:cNvSpPr>
                  <a:spLocks/>
                </p:cNvSpPr>
                <p:nvPr/>
              </p:nvSpPr>
              <p:spPr bwMode="auto">
                <a:xfrm>
                  <a:off x="6857542" y="2258098"/>
                  <a:ext cx="54864" cy="54864"/>
                </a:xfrm>
                <a:custGeom>
                  <a:avLst/>
                  <a:gdLst>
                    <a:gd name="T0" fmla="*/ 24 w 47"/>
                    <a:gd name="T1" fmla="*/ 0 h 43"/>
                    <a:gd name="T2" fmla="*/ 0 w 47"/>
                    <a:gd name="T3" fmla="*/ 43 h 43"/>
                    <a:gd name="T4" fmla="*/ 47 w 47"/>
                    <a:gd name="T5" fmla="*/ 43 h 43"/>
                    <a:gd name="T6" fmla="*/ 24 w 47"/>
                    <a:gd name="T7" fmla="*/ 0 h 43"/>
                  </a:gdLst>
                  <a:ahLst/>
                  <a:cxnLst>
                    <a:cxn ang="0">
                      <a:pos x="T0" y="T1"/>
                    </a:cxn>
                    <a:cxn ang="0">
                      <a:pos x="T2" y="T3"/>
                    </a:cxn>
                    <a:cxn ang="0">
                      <a:pos x="T4" y="T5"/>
                    </a:cxn>
                    <a:cxn ang="0">
                      <a:pos x="T6" y="T7"/>
                    </a:cxn>
                  </a:cxnLst>
                  <a:rect l="0" t="0" r="r" b="b"/>
                  <a:pathLst>
                    <a:path w="47" h="43">
                      <a:moveTo>
                        <a:pt x="24" y="0"/>
                      </a:moveTo>
                      <a:lnTo>
                        <a:pt x="0" y="43"/>
                      </a:lnTo>
                      <a:lnTo>
                        <a:pt x="47"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0" name="Freeform 144">
                  <a:extLst>
                    <a:ext uri="{FF2B5EF4-FFF2-40B4-BE49-F238E27FC236}">
                      <a16:creationId xmlns:a16="http://schemas.microsoft.com/office/drawing/2014/main" id="{6BEC3831-8866-1184-C993-604487F0075A}"/>
                    </a:ext>
                  </a:extLst>
                </p:cNvPr>
                <p:cNvSpPr>
                  <a:spLocks/>
                </p:cNvSpPr>
                <p:nvPr/>
              </p:nvSpPr>
              <p:spPr bwMode="auto">
                <a:xfrm>
                  <a:off x="6847676" y="2258098"/>
                  <a:ext cx="54864" cy="54864"/>
                </a:xfrm>
                <a:custGeom>
                  <a:avLst/>
                  <a:gdLst>
                    <a:gd name="T0" fmla="*/ 23 w 47"/>
                    <a:gd name="T1" fmla="*/ 0 h 43"/>
                    <a:gd name="T2" fmla="*/ 0 w 47"/>
                    <a:gd name="T3" fmla="*/ 43 h 43"/>
                    <a:gd name="T4" fmla="*/ 47 w 47"/>
                    <a:gd name="T5" fmla="*/ 43 h 43"/>
                    <a:gd name="T6" fmla="*/ 23 w 47"/>
                    <a:gd name="T7" fmla="*/ 0 h 43"/>
                  </a:gdLst>
                  <a:ahLst/>
                  <a:cxnLst>
                    <a:cxn ang="0">
                      <a:pos x="T0" y="T1"/>
                    </a:cxn>
                    <a:cxn ang="0">
                      <a:pos x="T2" y="T3"/>
                    </a:cxn>
                    <a:cxn ang="0">
                      <a:pos x="T4" y="T5"/>
                    </a:cxn>
                    <a:cxn ang="0">
                      <a:pos x="T6" y="T7"/>
                    </a:cxn>
                  </a:cxnLst>
                  <a:rect l="0" t="0" r="r" b="b"/>
                  <a:pathLst>
                    <a:path w="47" h="43">
                      <a:moveTo>
                        <a:pt x="23" y="0"/>
                      </a:moveTo>
                      <a:lnTo>
                        <a:pt x="0" y="43"/>
                      </a:lnTo>
                      <a:lnTo>
                        <a:pt x="47" y="43"/>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1" name="Freeform 145">
                  <a:extLst>
                    <a:ext uri="{FF2B5EF4-FFF2-40B4-BE49-F238E27FC236}">
                      <a16:creationId xmlns:a16="http://schemas.microsoft.com/office/drawing/2014/main" id="{3CB1498B-4CC9-A87A-1570-B3CCAC59EAEF}"/>
                    </a:ext>
                  </a:extLst>
                </p:cNvPr>
                <p:cNvSpPr>
                  <a:spLocks/>
                </p:cNvSpPr>
                <p:nvPr/>
              </p:nvSpPr>
              <p:spPr bwMode="auto">
                <a:xfrm>
                  <a:off x="6822306" y="2241182"/>
                  <a:ext cx="54864" cy="54864"/>
                </a:xfrm>
                <a:custGeom>
                  <a:avLst/>
                  <a:gdLst>
                    <a:gd name="T0" fmla="*/ 24 w 47"/>
                    <a:gd name="T1" fmla="*/ 0 h 43"/>
                    <a:gd name="T2" fmla="*/ 0 w 47"/>
                    <a:gd name="T3" fmla="*/ 43 h 43"/>
                    <a:gd name="T4" fmla="*/ 47 w 47"/>
                    <a:gd name="T5" fmla="*/ 43 h 43"/>
                    <a:gd name="T6" fmla="*/ 24 w 47"/>
                    <a:gd name="T7" fmla="*/ 0 h 43"/>
                  </a:gdLst>
                  <a:ahLst/>
                  <a:cxnLst>
                    <a:cxn ang="0">
                      <a:pos x="T0" y="T1"/>
                    </a:cxn>
                    <a:cxn ang="0">
                      <a:pos x="T2" y="T3"/>
                    </a:cxn>
                    <a:cxn ang="0">
                      <a:pos x="T4" y="T5"/>
                    </a:cxn>
                    <a:cxn ang="0">
                      <a:pos x="T6" y="T7"/>
                    </a:cxn>
                  </a:cxnLst>
                  <a:rect l="0" t="0" r="r" b="b"/>
                  <a:pathLst>
                    <a:path w="47" h="43">
                      <a:moveTo>
                        <a:pt x="24" y="0"/>
                      </a:moveTo>
                      <a:lnTo>
                        <a:pt x="0" y="43"/>
                      </a:lnTo>
                      <a:lnTo>
                        <a:pt x="47"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2" name="Freeform 146">
                  <a:extLst>
                    <a:ext uri="{FF2B5EF4-FFF2-40B4-BE49-F238E27FC236}">
                      <a16:creationId xmlns:a16="http://schemas.microsoft.com/office/drawing/2014/main" id="{F23DEBA7-3D6B-E4CE-FE55-93CA740AFA8B}"/>
                    </a:ext>
                  </a:extLst>
                </p:cNvPr>
                <p:cNvSpPr>
                  <a:spLocks/>
                </p:cNvSpPr>
                <p:nvPr/>
              </p:nvSpPr>
              <p:spPr bwMode="auto">
                <a:xfrm>
                  <a:off x="6813850" y="2241182"/>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3" name="Freeform 147">
                  <a:extLst>
                    <a:ext uri="{FF2B5EF4-FFF2-40B4-BE49-F238E27FC236}">
                      <a16:creationId xmlns:a16="http://schemas.microsoft.com/office/drawing/2014/main" id="{3854608C-9E88-FE48-AC92-0A8DB3110F13}"/>
                    </a:ext>
                  </a:extLst>
                </p:cNvPr>
                <p:cNvSpPr>
                  <a:spLocks/>
                </p:cNvSpPr>
                <p:nvPr/>
              </p:nvSpPr>
              <p:spPr bwMode="auto">
                <a:xfrm>
                  <a:off x="6783546" y="2224266"/>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4" name="Freeform 148">
                  <a:extLst>
                    <a:ext uri="{FF2B5EF4-FFF2-40B4-BE49-F238E27FC236}">
                      <a16:creationId xmlns:a16="http://schemas.microsoft.com/office/drawing/2014/main" id="{4FBB0592-944E-6FD0-7290-C2F45AFD6700}"/>
                    </a:ext>
                  </a:extLst>
                </p:cNvPr>
                <p:cNvSpPr>
                  <a:spLocks/>
                </p:cNvSpPr>
                <p:nvPr/>
              </p:nvSpPr>
              <p:spPr bwMode="auto">
                <a:xfrm>
                  <a:off x="6780728" y="2224266"/>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5" name="Freeform 149">
                  <a:extLst>
                    <a:ext uri="{FF2B5EF4-FFF2-40B4-BE49-F238E27FC236}">
                      <a16:creationId xmlns:a16="http://schemas.microsoft.com/office/drawing/2014/main" id="{53803AD2-32AA-F612-47EA-56AA566BDF9F}"/>
                    </a:ext>
                  </a:extLst>
                </p:cNvPr>
                <p:cNvSpPr>
                  <a:spLocks/>
                </p:cNvSpPr>
                <p:nvPr/>
              </p:nvSpPr>
              <p:spPr bwMode="auto">
                <a:xfrm>
                  <a:off x="6770157" y="2224266"/>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6" name="Freeform 150">
                  <a:extLst>
                    <a:ext uri="{FF2B5EF4-FFF2-40B4-BE49-F238E27FC236}">
                      <a16:creationId xmlns:a16="http://schemas.microsoft.com/office/drawing/2014/main" id="{3BAD072F-8615-8EC3-159E-6363C52AC75D}"/>
                    </a:ext>
                  </a:extLst>
                </p:cNvPr>
                <p:cNvSpPr>
                  <a:spLocks/>
                </p:cNvSpPr>
                <p:nvPr/>
              </p:nvSpPr>
              <p:spPr bwMode="auto">
                <a:xfrm>
                  <a:off x="6740559" y="2210873"/>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7" name="Freeform 151">
                  <a:extLst>
                    <a:ext uri="{FF2B5EF4-FFF2-40B4-BE49-F238E27FC236}">
                      <a16:creationId xmlns:a16="http://schemas.microsoft.com/office/drawing/2014/main" id="{4ABB799C-F2DB-383F-A811-7034DA3F6A9F}"/>
                    </a:ext>
                  </a:extLst>
                </p:cNvPr>
                <p:cNvSpPr>
                  <a:spLocks/>
                </p:cNvSpPr>
                <p:nvPr/>
              </p:nvSpPr>
              <p:spPr bwMode="auto">
                <a:xfrm>
                  <a:off x="6730693" y="2210873"/>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8" name="Freeform 152">
                  <a:extLst>
                    <a:ext uri="{FF2B5EF4-FFF2-40B4-BE49-F238E27FC236}">
                      <a16:creationId xmlns:a16="http://schemas.microsoft.com/office/drawing/2014/main" id="{B932EF67-8A9E-A227-7BF1-82AC3A2D3E39}"/>
                    </a:ext>
                  </a:extLst>
                </p:cNvPr>
                <p:cNvSpPr>
                  <a:spLocks/>
                </p:cNvSpPr>
                <p:nvPr/>
              </p:nvSpPr>
              <p:spPr bwMode="auto">
                <a:xfrm>
                  <a:off x="6727169" y="2210873"/>
                  <a:ext cx="54864" cy="54864"/>
                </a:xfrm>
                <a:custGeom>
                  <a:avLst/>
                  <a:gdLst>
                    <a:gd name="T0" fmla="*/ 23 w 45"/>
                    <a:gd name="T1" fmla="*/ 0 h 41"/>
                    <a:gd name="T2" fmla="*/ 0 w 45"/>
                    <a:gd name="T3" fmla="*/ 41 h 41"/>
                    <a:gd name="T4" fmla="*/ 45 w 45"/>
                    <a:gd name="T5" fmla="*/ 41 h 41"/>
                    <a:gd name="T6" fmla="*/ 23 w 45"/>
                    <a:gd name="T7" fmla="*/ 0 h 41"/>
                  </a:gdLst>
                  <a:ahLst/>
                  <a:cxnLst>
                    <a:cxn ang="0">
                      <a:pos x="T0" y="T1"/>
                    </a:cxn>
                    <a:cxn ang="0">
                      <a:pos x="T2" y="T3"/>
                    </a:cxn>
                    <a:cxn ang="0">
                      <a:pos x="T4" y="T5"/>
                    </a:cxn>
                    <a:cxn ang="0">
                      <a:pos x="T6" y="T7"/>
                    </a:cxn>
                  </a:cxnLst>
                  <a:rect l="0" t="0" r="r" b="b"/>
                  <a:pathLst>
                    <a:path w="45" h="41">
                      <a:moveTo>
                        <a:pt x="23" y="0"/>
                      </a:moveTo>
                      <a:lnTo>
                        <a:pt x="0" y="41"/>
                      </a:lnTo>
                      <a:lnTo>
                        <a:pt x="45"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9" name="Freeform 153">
                  <a:extLst>
                    <a:ext uri="{FF2B5EF4-FFF2-40B4-BE49-F238E27FC236}">
                      <a16:creationId xmlns:a16="http://schemas.microsoft.com/office/drawing/2014/main" id="{703E5C83-7522-A1CD-7190-BAD037A56B2D}"/>
                    </a:ext>
                  </a:extLst>
                </p:cNvPr>
                <p:cNvSpPr>
                  <a:spLocks/>
                </p:cNvSpPr>
                <p:nvPr/>
              </p:nvSpPr>
              <p:spPr bwMode="auto">
                <a:xfrm>
                  <a:off x="6713780" y="2199597"/>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0" name="Freeform 154">
                  <a:extLst>
                    <a:ext uri="{FF2B5EF4-FFF2-40B4-BE49-F238E27FC236}">
                      <a16:creationId xmlns:a16="http://schemas.microsoft.com/office/drawing/2014/main" id="{010D0973-82B4-D78E-EC2C-E22650D71A58}"/>
                    </a:ext>
                  </a:extLst>
                </p:cNvPr>
                <p:cNvSpPr>
                  <a:spLocks/>
                </p:cNvSpPr>
                <p:nvPr/>
              </p:nvSpPr>
              <p:spPr bwMode="auto">
                <a:xfrm>
                  <a:off x="6693343" y="2199597"/>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1" name="Freeform 155">
                  <a:extLst>
                    <a:ext uri="{FF2B5EF4-FFF2-40B4-BE49-F238E27FC236}">
                      <a16:creationId xmlns:a16="http://schemas.microsoft.com/office/drawing/2014/main" id="{D1140E0B-1921-53BA-E9D5-7E0C75A596CD}"/>
                    </a:ext>
                  </a:extLst>
                </p:cNvPr>
                <p:cNvSpPr>
                  <a:spLocks/>
                </p:cNvSpPr>
                <p:nvPr/>
              </p:nvSpPr>
              <p:spPr bwMode="auto">
                <a:xfrm>
                  <a:off x="6677134" y="2199597"/>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2" name="Freeform 156">
                  <a:extLst>
                    <a:ext uri="{FF2B5EF4-FFF2-40B4-BE49-F238E27FC236}">
                      <a16:creationId xmlns:a16="http://schemas.microsoft.com/office/drawing/2014/main" id="{F0576C59-3B06-45ED-4185-212CC3EB014B}"/>
                    </a:ext>
                  </a:extLst>
                </p:cNvPr>
                <p:cNvSpPr>
                  <a:spLocks/>
                </p:cNvSpPr>
                <p:nvPr/>
              </p:nvSpPr>
              <p:spPr bwMode="auto">
                <a:xfrm>
                  <a:off x="6618643" y="2199597"/>
                  <a:ext cx="54864" cy="54864"/>
                </a:xfrm>
                <a:custGeom>
                  <a:avLst/>
                  <a:gdLst>
                    <a:gd name="T0" fmla="*/ 21 w 45"/>
                    <a:gd name="T1" fmla="*/ 0 h 40"/>
                    <a:gd name="T2" fmla="*/ 0 w 45"/>
                    <a:gd name="T3" fmla="*/ 40 h 40"/>
                    <a:gd name="T4" fmla="*/ 45 w 45"/>
                    <a:gd name="T5" fmla="*/ 40 h 40"/>
                    <a:gd name="T6" fmla="*/ 21 w 45"/>
                    <a:gd name="T7" fmla="*/ 0 h 40"/>
                  </a:gdLst>
                  <a:ahLst/>
                  <a:cxnLst>
                    <a:cxn ang="0">
                      <a:pos x="T0" y="T1"/>
                    </a:cxn>
                    <a:cxn ang="0">
                      <a:pos x="T2" y="T3"/>
                    </a:cxn>
                    <a:cxn ang="0">
                      <a:pos x="T4" y="T5"/>
                    </a:cxn>
                    <a:cxn ang="0">
                      <a:pos x="T6" y="T7"/>
                    </a:cxn>
                  </a:cxnLst>
                  <a:rect l="0" t="0" r="r" b="b"/>
                  <a:pathLst>
                    <a:path w="45" h="40">
                      <a:moveTo>
                        <a:pt x="21" y="0"/>
                      </a:moveTo>
                      <a:lnTo>
                        <a:pt x="0" y="40"/>
                      </a:lnTo>
                      <a:lnTo>
                        <a:pt x="45" y="40"/>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3" name="Freeform 157">
                  <a:extLst>
                    <a:ext uri="{FF2B5EF4-FFF2-40B4-BE49-F238E27FC236}">
                      <a16:creationId xmlns:a16="http://schemas.microsoft.com/office/drawing/2014/main" id="{E4428673-FEAE-36C0-0548-FCCD51FF1DB7}"/>
                    </a:ext>
                  </a:extLst>
                </p:cNvPr>
                <p:cNvSpPr>
                  <a:spLocks/>
                </p:cNvSpPr>
                <p:nvPr/>
              </p:nvSpPr>
              <p:spPr bwMode="auto">
                <a:xfrm>
                  <a:off x="6608072" y="2199597"/>
                  <a:ext cx="54864" cy="54864"/>
                </a:xfrm>
                <a:custGeom>
                  <a:avLst/>
                  <a:gdLst>
                    <a:gd name="T0" fmla="*/ 22 w 45"/>
                    <a:gd name="T1" fmla="*/ 0 h 40"/>
                    <a:gd name="T2" fmla="*/ 0 w 45"/>
                    <a:gd name="T3" fmla="*/ 40 h 40"/>
                    <a:gd name="T4" fmla="*/ 45 w 45"/>
                    <a:gd name="T5" fmla="*/ 40 h 40"/>
                    <a:gd name="T6" fmla="*/ 22 w 45"/>
                    <a:gd name="T7" fmla="*/ 0 h 40"/>
                  </a:gdLst>
                  <a:ahLst/>
                  <a:cxnLst>
                    <a:cxn ang="0">
                      <a:pos x="T0" y="T1"/>
                    </a:cxn>
                    <a:cxn ang="0">
                      <a:pos x="T2" y="T3"/>
                    </a:cxn>
                    <a:cxn ang="0">
                      <a:pos x="T4" y="T5"/>
                    </a:cxn>
                    <a:cxn ang="0">
                      <a:pos x="T6" y="T7"/>
                    </a:cxn>
                  </a:cxnLst>
                  <a:rect l="0" t="0" r="r" b="b"/>
                  <a:pathLst>
                    <a:path w="45" h="40">
                      <a:moveTo>
                        <a:pt x="22" y="0"/>
                      </a:moveTo>
                      <a:lnTo>
                        <a:pt x="0" y="40"/>
                      </a:lnTo>
                      <a:lnTo>
                        <a:pt x="45" y="40"/>
                      </a:lnTo>
                      <a:lnTo>
                        <a:pt x="22"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4" name="Freeform 158">
                  <a:extLst>
                    <a:ext uri="{FF2B5EF4-FFF2-40B4-BE49-F238E27FC236}">
                      <a16:creationId xmlns:a16="http://schemas.microsoft.com/office/drawing/2014/main" id="{9E5D30C1-B525-A0B3-60E4-529FFA6C91EA}"/>
                    </a:ext>
                  </a:extLst>
                </p:cNvPr>
                <p:cNvSpPr>
                  <a:spLocks/>
                </p:cNvSpPr>
                <p:nvPr/>
              </p:nvSpPr>
              <p:spPr bwMode="auto">
                <a:xfrm>
                  <a:off x="6529849" y="2199597"/>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5" name="Freeform 159">
                  <a:extLst>
                    <a:ext uri="{FF2B5EF4-FFF2-40B4-BE49-F238E27FC236}">
                      <a16:creationId xmlns:a16="http://schemas.microsoft.com/office/drawing/2014/main" id="{EF4D9FF8-3FFF-9E33-E374-9D325558CD4D}"/>
                    </a:ext>
                  </a:extLst>
                </p:cNvPr>
                <p:cNvSpPr>
                  <a:spLocks/>
                </p:cNvSpPr>
                <p:nvPr/>
              </p:nvSpPr>
              <p:spPr bwMode="auto">
                <a:xfrm>
                  <a:off x="6514345" y="2199597"/>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6" name="Freeform 160">
                  <a:extLst>
                    <a:ext uri="{FF2B5EF4-FFF2-40B4-BE49-F238E27FC236}">
                      <a16:creationId xmlns:a16="http://schemas.microsoft.com/office/drawing/2014/main" id="{46134C71-5897-DE94-BC14-92C87108F144}"/>
                    </a:ext>
                  </a:extLst>
                </p:cNvPr>
                <p:cNvSpPr>
                  <a:spLocks/>
                </p:cNvSpPr>
                <p:nvPr/>
              </p:nvSpPr>
              <p:spPr bwMode="auto">
                <a:xfrm>
                  <a:off x="6496022" y="2186204"/>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7" name="Freeform 161">
                  <a:extLst>
                    <a:ext uri="{FF2B5EF4-FFF2-40B4-BE49-F238E27FC236}">
                      <a16:creationId xmlns:a16="http://schemas.microsoft.com/office/drawing/2014/main" id="{CDB8922A-4806-4788-0D45-5340F19CFC27}"/>
                    </a:ext>
                  </a:extLst>
                </p:cNvPr>
                <p:cNvSpPr>
                  <a:spLocks/>
                </p:cNvSpPr>
                <p:nvPr/>
              </p:nvSpPr>
              <p:spPr bwMode="auto">
                <a:xfrm>
                  <a:off x="6481223" y="2186204"/>
                  <a:ext cx="54864" cy="54864"/>
                </a:xfrm>
                <a:custGeom>
                  <a:avLst/>
                  <a:gdLst>
                    <a:gd name="T0" fmla="*/ 24 w 47"/>
                    <a:gd name="T1" fmla="*/ 0 h 43"/>
                    <a:gd name="T2" fmla="*/ 0 w 47"/>
                    <a:gd name="T3" fmla="*/ 43 h 43"/>
                    <a:gd name="T4" fmla="*/ 47 w 47"/>
                    <a:gd name="T5" fmla="*/ 43 h 43"/>
                    <a:gd name="T6" fmla="*/ 24 w 47"/>
                    <a:gd name="T7" fmla="*/ 0 h 43"/>
                  </a:gdLst>
                  <a:ahLst/>
                  <a:cxnLst>
                    <a:cxn ang="0">
                      <a:pos x="T0" y="T1"/>
                    </a:cxn>
                    <a:cxn ang="0">
                      <a:pos x="T2" y="T3"/>
                    </a:cxn>
                    <a:cxn ang="0">
                      <a:pos x="T4" y="T5"/>
                    </a:cxn>
                    <a:cxn ang="0">
                      <a:pos x="T6" y="T7"/>
                    </a:cxn>
                  </a:cxnLst>
                  <a:rect l="0" t="0" r="r" b="b"/>
                  <a:pathLst>
                    <a:path w="47" h="43">
                      <a:moveTo>
                        <a:pt x="24" y="0"/>
                      </a:moveTo>
                      <a:lnTo>
                        <a:pt x="0" y="43"/>
                      </a:lnTo>
                      <a:lnTo>
                        <a:pt x="47"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8" name="Freeform 162">
                  <a:extLst>
                    <a:ext uri="{FF2B5EF4-FFF2-40B4-BE49-F238E27FC236}">
                      <a16:creationId xmlns:a16="http://schemas.microsoft.com/office/drawing/2014/main" id="{B07E10D2-66F3-DE21-773D-73A766AEBAAF}"/>
                    </a:ext>
                  </a:extLst>
                </p:cNvPr>
                <p:cNvSpPr>
                  <a:spLocks/>
                </p:cNvSpPr>
                <p:nvPr/>
              </p:nvSpPr>
              <p:spPr bwMode="auto">
                <a:xfrm>
                  <a:off x="6462901" y="2186204"/>
                  <a:ext cx="54864" cy="54864"/>
                </a:xfrm>
                <a:custGeom>
                  <a:avLst/>
                  <a:gdLst>
                    <a:gd name="T0" fmla="*/ 24 w 47"/>
                    <a:gd name="T1" fmla="*/ 0 h 43"/>
                    <a:gd name="T2" fmla="*/ 0 w 47"/>
                    <a:gd name="T3" fmla="*/ 43 h 43"/>
                    <a:gd name="T4" fmla="*/ 47 w 47"/>
                    <a:gd name="T5" fmla="*/ 43 h 43"/>
                    <a:gd name="T6" fmla="*/ 24 w 47"/>
                    <a:gd name="T7" fmla="*/ 0 h 43"/>
                  </a:gdLst>
                  <a:ahLst/>
                  <a:cxnLst>
                    <a:cxn ang="0">
                      <a:pos x="T0" y="T1"/>
                    </a:cxn>
                    <a:cxn ang="0">
                      <a:pos x="T2" y="T3"/>
                    </a:cxn>
                    <a:cxn ang="0">
                      <a:pos x="T4" y="T5"/>
                    </a:cxn>
                    <a:cxn ang="0">
                      <a:pos x="T6" y="T7"/>
                    </a:cxn>
                  </a:cxnLst>
                  <a:rect l="0" t="0" r="r" b="b"/>
                  <a:pathLst>
                    <a:path w="47" h="43">
                      <a:moveTo>
                        <a:pt x="24" y="0"/>
                      </a:moveTo>
                      <a:lnTo>
                        <a:pt x="0" y="43"/>
                      </a:lnTo>
                      <a:lnTo>
                        <a:pt x="47"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69" name="Freeform 163">
                  <a:extLst>
                    <a:ext uri="{FF2B5EF4-FFF2-40B4-BE49-F238E27FC236}">
                      <a16:creationId xmlns:a16="http://schemas.microsoft.com/office/drawing/2014/main" id="{E6ED2672-A2A0-06F6-F7DC-83C559852CD6}"/>
                    </a:ext>
                  </a:extLst>
                </p:cNvPr>
                <p:cNvSpPr>
                  <a:spLocks/>
                </p:cNvSpPr>
                <p:nvPr/>
              </p:nvSpPr>
              <p:spPr bwMode="auto">
                <a:xfrm>
                  <a:off x="6427665" y="2186204"/>
                  <a:ext cx="54864" cy="54864"/>
                </a:xfrm>
                <a:custGeom>
                  <a:avLst/>
                  <a:gdLst>
                    <a:gd name="T0" fmla="*/ 21 w 45"/>
                    <a:gd name="T1" fmla="*/ 0 h 43"/>
                    <a:gd name="T2" fmla="*/ 0 w 45"/>
                    <a:gd name="T3" fmla="*/ 43 h 43"/>
                    <a:gd name="T4" fmla="*/ 45 w 45"/>
                    <a:gd name="T5" fmla="*/ 43 h 43"/>
                    <a:gd name="T6" fmla="*/ 21 w 45"/>
                    <a:gd name="T7" fmla="*/ 0 h 43"/>
                  </a:gdLst>
                  <a:ahLst/>
                  <a:cxnLst>
                    <a:cxn ang="0">
                      <a:pos x="T0" y="T1"/>
                    </a:cxn>
                    <a:cxn ang="0">
                      <a:pos x="T2" y="T3"/>
                    </a:cxn>
                    <a:cxn ang="0">
                      <a:pos x="T4" y="T5"/>
                    </a:cxn>
                    <a:cxn ang="0">
                      <a:pos x="T6" y="T7"/>
                    </a:cxn>
                  </a:cxnLst>
                  <a:rect l="0" t="0" r="r" b="b"/>
                  <a:pathLst>
                    <a:path w="45" h="43">
                      <a:moveTo>
                        <a:pt x="21" y="0"/>
                      </a:moveTo>
                      <a:lnTo>
                        <a:pt x="0" y="43"/>
                      </a:lnTo>
                      <a:lnTo>
                        <a:pt x="45" y="43"/>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0" name="Freeform 164">
                  <a:extLst>
                    <a:ext uri="{FF2B5EF4-FFF2-40B4-BE49-F238E27FC236}">
                      <a16:creationId xmlns:a16="http://schemas.microsoft.com/office/drawing/2014/main" id="{937C2108-636D-6466-7285-06BDFFC9362A}"/>
                    </a:ext>
                  </a:extLst>
                </p:cNvPr>
                <p:cNvSpPr>
                  <a:spLocks/>
                </p:cNvSpPr>
                <p:nvPr/>
              </p:nvSpPr>
              <p:spPr bwMode="auto">
                <a:xfrm>
                  <a:off x="6421322" y="2186204"/>
                  <a:ext cx="54864" cy="54864"/>
                </a:xfrm>
                <a:custGeom>
                  <a:avLst/>
                  <a:gdLst>
                    <a:gd name="T0" fmla="*/ 23 w 47"/>
                    <a:gd name="T1" fmla="*/ 0 h 43"/>
                    <a:gd name="T2" fmla="*/ 0 w 47"/>
                    <a:gd name="T3" fmla="*/ 43 h 43"/>
                    <a:gd name="T4" fmla="*/ 47 w 47"/>
                    <a:gd name="T5" fmla="*/ 43 h 43"/>
                    <a:gd name="T6" fmla="*/ 23 w 47"/>
                    <a:gd name="T7" fmla="*/ 0 h 43"/>
                  </a:gdLst>
                  <a:ahLst/>
                  <a:cxnLst>
                    <a:cxn ang="0">
                      <a:pos x="T0" y="T1"/>
                    </a:cxn>
                    <a:cxn ang="0">
                      <a:pos x="T2" y="T3"/>
                    </a:cxn>
                    <a:cxn ang="0">
                      <a:pos x="T4" y="T5"/>
                    </a:cxn>
                    <a:cxn ang="0">
                      <a:pos x="T6" y="T7"/>
                    </a:cxn>
                  </a:cxnLst>
                  <a:rect l="0" t="0" r="r" b="b"/>
                  <a:pathLst>
                    <a:path w="47" h="43">
                      <a:moveTo>
                        <a:pt x="23" y="0"/>
                      </a:moveTo>
                      <a:lnTo>
                        <a:pt x="0" y="43"/>
                      </a:lnTo>
                      <a:lnTo>
                        <a:pt x="47" y="43"/>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1" name="Freeform 165">
                  <a:extLst>
                    <a:ext uri="{FF2B5EF4-FFF2-40B4-BE49-F238E27FC236}">
                      <a16:creationId xmlns:a16="http://schemas.microsoft.com/office/drawing/2014/main" id="{C37CC6BF-6221-5751-BE8F-DF82F602E1D9}"/>
                    </a:ext>
                  </a:extLst>
                </p:cNvPr>
                <p:cNvSpPr>
                  <a:spLocks/>
                </p:cNvSpPr>
                <p:nvPr/>
              </p:nvSpPr>
              <p:spPr bwMode="auto">
                <a:xfrm>
                  <a:off x="6410752" y="2186204"/>
                  <a:ext cx="54864" cy="54864"/>
                </a:xfrm>
                <a:custGeom>
                  <a:avLst/>
                  <a:gdLst>
                    <a:gd name="T0" fmla="*/ 24 w 45"/>
                    <a:gd name="T1" fmla="*/ 0 h 43"/>
                    <a:gd name="T2" fmla="*/ 0 w 45"/>
                    <a:gd name="T3" fmla="*/ 43 h 43"/>
                    <a:gd name="T4" fmla="*/ 45 w 45"/>
                    <a:gd name="T5" fmla="*/ 43 h 43"/>
                    <a:gd name="T6" fmla="*/ 24 w 45"/>
                    <a:gd name="T7" fmla="*/ 0 h 43"/>
                  </a:gdLst>
                  <a:ahLst/>
                  <a:cxnLst>
                    <a:cxn ang="0">
                      <a:pos x="T0" y="T1"/>
                    </a:cxn>
                    <a:cxn ang="0">
                      <a:pos x="T2" y="T3"/>
                    </a:cxn>
                    <a:cxn ang="0">
                      <a:pos x="T4" y="T5"/>
                    </a:cxn>
                    <a:cxn ang="0">
                      <a:pos x="T6" y="T7"/>
                    </a:cxn>
                  </a:cxnLst>
                  <a:rect l="0" t="0" r="r" b="b"/>
                  <a:pathLst>
                    <a:path w="45" h="43">
                      <a:moveTo>
                        <a:pt x="24" y="0"/>
                      </a:moveTo>
                      <a:lnTo>
                        <a:pt x="0" y="43"/>
                      </a:lnTo>
                      <a:lnTo>
                        <a:pt x="45"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72" name="Freeform 166">
                  <a:extLst>
                    <a:ext uri="{FF2B5EF4-FFF2-40B4-BE49-F238E27FC236}">
                      <a16:creationId xmlns:a16="http://schemas.microsoft.com/office/drawing/2014/main" id="{58D2A17F-7E8C-F25B-BDB4-E743DB5E7762}"/>
                    </a:ext>
                  </a:extLst>
                </p:cNvPr>
                <p:cNvSpPr>
                  <a:spLocks/>
                </p:cNvSpPr>
                <p:nvPr/>
              </p:nvSpPr>
              <p:spPr bwMode="auto">
                <a:xfrm>
                  <a:off x="6392429" y="2186204"/>
                  <a:ext cx="54864" cy="54864"/>
                </a:xfrm>
                <a:custGeom>
                  <a:avLst/>
                  <a:gdLst>
                    <a:gd name="T0" fmla="*/ 22 w 45"/>
                    <a:gd name="T1" fmla="*/ 0 h 43"/>
                    <a:gd name="T2" fmla="*/ 0 w 45"/>
                    <a:gd name="T3" fmla="*/ 43 h 43"/>
                    <a:gd name="T4" fmla="*/ 45 w 45"/>
                    <a:gd name="T5" fmla="*/ 43 h 43"/>
                    <a:gd name="T6" fmla="*/ 22 w 45"/>
                    <a:gd name="T7" fmla="*/ 0 h 43"/>
                  </a:gdLst>
                  <a:ahLst/>
                  <a:cxnLst>
                    <a:cxn ang="0">
                      <a:pos x="T0" y="T1"/>
                    </a:cxn>
                    <a:cxn ang="0">
                      <a:pos x="T2" y="T3"/>
                    </a:cxn>
                    <a:cxn ang="0">
                      <a:pos x="T4" y="T5"/>
                    </a:cxn>
                    <a:cxn ang="0">
                      <a:pos x="T6" y="T7"/>
                    </a:cxn>
                  </a:cxnLst>
                  <a:rect l="0" t="0" r="r" b="b"/>
                  <a:pathLst>
                    <a:path w="45" h="43">
                      <a:moveTo>
                        <a:pt x="22" y="0"/>
                      </a:moveTo>
                      <a:lnTo>
                        <a:pt x="0" y="43"/>
                      </a:lnTo>
                      <a:lnTo>
                        <a:pt x="45" y="43"/>
                      </a:lnTo>
                      <a:lnTo>
                        <a:pt x="22"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89" name="Freeform 167">
                  <a:extLst>
                    <a:ext uri="{FF2B5EF4-FFF2-40B4-BE49-F238E27FC236}">
                      <a16:creationId xmlns:a16="http://schemas.microsoft.com/office/drawing/2014/main" id="{9172AE1D-C01B-4143-5BC6-868ACA9F7D0A}"/>
                    </a:ext>
                  </a:extLst>
                </p:cNvPr>
                <p:cNvSpPr>
                  <a:spLocks/>
                </p:cNvSpPr>
                <p:nvPr/>
              </p:nvSpPr>
              <p:spPr bwMode="auto">
                <a:xfrm>
                  <a:off x="6377630" y="2186204"/>
                  <a:ext cx="54864" cy="54864"/>
                </a:xfrm>
                <a:custGeom>
                  <a:avLst/>
                  <a:gdLst>
                    <a:gd name="T0" fmla="*/ 24 w 47"/>
                    <a:gd name="T1" fmla="*/ 0 h 43"/>
                    <a:gd name="T2" fmla="*/ 0 w 47"/>
                    <a:gd name="T3" fmla="*/ 43 h 43"/>
                    <a:gd name="T4" fmla="*/ 47 w 47"/>
                    <a:gd name="T5" fmla="*/ 43 h 43"/>
                    <a:gd name="T6" fmla="*/ 24 w 47"/>
                    <a:gd name="T7" fmla="*/ 0 h 43"/>
                  </a:gdLst>
                  <a:ahLst/>
                  <a:cxnLst>
                    <a:cxn ang="0">
                      <a:pos x="T0" y="T1"/>
                    </a:cxn>
                    <a:cxn ang="0">
                      <a:pos x="T2" y="T3"/>
                    </a:cxn>
                    <a:cxn ang="0">
                      <a:pos x="T4" y="T5"/>
                    </a:cxn>
                    <a:cxn ang="0">
                      <a:pos x="T6" y="T7"/>
                    </a:cxn>
                  </a:cxnLst>
                  <a:rect l="0" t="0" r="r" b="b"/>
                  <a:pathLst>
                    <a:path w="47" h="43">
                      <a:moveTo>
                        <a:pt x="24" y="0"/>
                      </a:moveTo>
                      <a:lnTo>
                        <a:pt x="0" y="43"/>
                      </a:lnTo>
                      <a:lnTo>
                        <a:pt x="47"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0" name="Freeform 168">
                  <a:extLst>
                    <a:ext uri="{FF2B5EF4-FFF2-40B4-BE49-F238E27FC236}">
                      <a16:creationId xmlns:a16="http://schemas.microsoft.com/office/drawing/2014/main" id="{6B6B1803-AB6A-C192-7DB8-E6E31B83A442}"/>
                    </a:ext>
                  </a:extLst>
                </p:cNvPr>
                <p:cNvSpPr>
                  <a:spLocks/>
                </p:cNvSpPr>
                <p:nvPr/>
              </p:nvSpPr>
              <p:spPr bwMode="auto">
                <a:xfrm>
                  <a:off x="6315615" y="2154486"/>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1" name="Freeform 169">
                  <a:extLst>
                    <a:ext uri="{FF2B5EF4-FFF2-40B4-BE49-F238E27FC236}">
                      <a16:creationId xmlns:a16="http://schemas.microsoft.com/office/drawing/2014/main" id="{52FEB865-19E7-A674-09EA-8F0055BF0C73}"/>
                    </a:ext>
                  </a:extLst>
                </p:cNvPr>
                <p:cNvSpPr>
                  <a:spLocks/>
                </p:cNvSpPr>
                <p:nvPr/>
              </p:nvSpPr>
              <p:spPr bwMode="auto">
                <a:xfrm>
                  <a:off x="6347327" y="2164353"/>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2" name="Freeform 170">
                  <a:extLst>
                    <a:ext uri="{FF2B5EF4-FFF2-40B4-BE49-F238E27FC236}">
                      <a16:creationId xmlns:a16="http://schemas.microsoft.com/office/drawing/2014/main" id="{5B435FA2-0203-B4E8-5E2F-250EF845E1CA}"/>
                    </a:ext>
                  </a:extLst>
                </p:cNvPr>
                <p:cNvSpPr>
                  <a:spLocks/>
                </p:cNvSpPr>
                <p:nvPr/>
              </p:nvSpPr>
              <p:spPr bwMode="auto">
                <a:xfrm>
                  <a:off x="6295883" y="2154486"/>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3" name="Freeform 171">
                  <a:extLst>
                    <a:ext uri="{FF2B5EF4-FFF2-40B4-BE49-F238E27FC236}">
                      <a16:creationId xmlns:a16="http://schemas.microsoft.com/office/drawing/2014/main" id="{7D6B0310-EAEC-AC63-71E4-CF67F33F67D5}"/>
                    </a:ext>
                  </a:extLst>
                </p:cNvPr>
                <p:cNvSpPr>
                  <a:spLocks/>
                </p:cNvSpPr>
                <p:nvPr/>
              </p:nvSpPr>
              <p:spPr bwMode="auto">
                <a:xfrm>
                  <a:off x="6226820" y="2125587"/>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4" name="Freeform 172">
                  <a:extLst>
                    <a:ext uri="{FF2B5EF4-FFF2-40B4-BE49-F238E27FC236}">
                      <a16:creationId xmlns:a16="http://schemas.microsoft.com/office/drawing/2014/main" id="{BED938BF-7A5C-ADBC-14E4-9D4FA678413E}"/>
                    </a:ext>
                  </a:extLst>
                </p:cNvPr>
                <p:cNvSpPr>
                  <a:spLocks/>
                </p:cNvSpPr>
                <p:nvPr/>
              </p:nvSpPr>
              <p:spPr bwMode="auto">
                <a:xfrm>
                  <a:off x="6237391" y="2135454"/>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5" name="Freeform 173">
                  <a:extLst>
                    <a:ext uri="{FF2B5EF4-FFF2-40B4-BE49-F238E27FC236}">
                      <a16:creationId xmlns:a16="http://schemas.microsoft.com/office/drawing/2014/main" id="{E90A2F2D-EFF8-4747-7D1C-C1B6061606BE}"/>
                    </a:ext>
                  </a:extLst>
                </p:cNvPr>
                <p:cNvSpPr>
                  <a:spLocks/>
                </p:cNvSpPr>
                <p:nvPr/>
              </p:nvSpPr>
              <p:spPr bwMode="auto">
                <a:xfrm>
                  <a:off x="6203565" y="2119244"/>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6" name="Freeform 174">
                  <a:extLst>
                    <a:ext uri="{FF2B5EF4-FFF2-40B4-BE49-F238E27FC236}">
                      <a16:creationId xmlns:a16="http://schemas.microsoft.com/office/drawing/2014/main" id="{7750A1D8-1158-1E00-C8A7-12D22D54D23B}"/>
                    </a:ext>
                  </a:extLst>
                </p:cNvPr>
                <p:cNvSpPr>
                  <a:spLocks/>
                </p:cNvSpPr>
                <p:nvPr/>
              </p:nvSpPr>
              <p:spPr bwMode="auto">
                <a:xfrm>
                  <a:off x="6197222" y="2119244"/>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7" name="Freeform 175">
                  <a:extLst>
                    <a:ext uri="{FF2B5EF4-FFF2-40B4-BE49-F238E27FC236}">
                      <a16:creationId xmlns:a16="http://schemas.microsoft.com/office/drawing/2014/main" id="{1DDDCD81-BC88-7D19-9734-3A15EBBFFC27}"/>
                    </a:ext>
                  </a:extLst>
                </p:cNvPr>
                <p:cNvSpPr>
                  <a:spLocks/>
                </p:cNvSpPr>
                <p:nvPr/>
              </p:nvSpPr>
              <p:spPr bwMode="auto">
                <a:xfrm>
                  <a:off x="6175376" y="2092459"/>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8" name="Freeform 176">
                  <a:extLst>
                    <a:ext uri="{FF2B5EF4-FFF2-40B4-BE49-F238E27FC236}">
                      <a16:creationId xmlns:a16="http://schemas.microsoft.com/office/drawing/2014/main" id="{BCA6FDC5-5165-9D3C-6D15-466F011F1833}"/>
                    </a:ext>
                  </a:extLst>
                </p:cNvPr>
                <p:cNvSpPr>
                  <a:spLocks/>
                </p:cNvSpPr>
                <p:nvPr/>
              </p:nvSpPr>
              <p:spPr bwMode="auto">
                <a:xfrm>
                  <a:off x="6161986" y="2084001"/>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799" name="Freeform 177">
                  <a:extLst>
                    <a:ext uri="{FF2B5EF4-FFF2-40B4-BE49-F238E27FC236}">
                      <a16:creationId xmlns:a16="http://schemas.microsoft.com/office/drawing/2014/main" id="{C571005D-6B1A-6B0A-B7E6-7FB7B00A1303}"/>
                    </a:ext>
                  </a:extLst>
                </p:cNvPr>
                <p:cNvSpPr>
                  <a:spLocks/>
                </p:cNvSpPr>
                <p:nvPr/>
              </p:nvSpPr>
              <p:spPr bwMode="auto">
                <a:xfrm>
                  <a:off x="6128160" y="2067085"/>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0" name="Freeform 178">
                  <a:extLst>
                    <a:ext uri="{FF2B5EF4-FFF2-40B4-BE49-F238E27FC236}">
                      <a16:creationId xmlns:a16="http://schemas.microsoft.com/office/drawing/2014/main" id="{D05E6F6C-75A7-D142-E336-739A060D04CF}"/>
                    </a:ext>
                  </a:extLst>
                </p:cNvPr>
                <p:cNvSpPr>
                  <a:spLocks/>
                </p:cNvSpPr>
                <p:nvPr/>
              </p:nvSpPr>
              <p:spPr bwMode="auto">
                <a:xfrm>
                  <a:off x="6123227" y="2057217"/>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1" name="Freeform 179">
                  <a:extLst>
                    <a:ext uri="{FF2B5EF4-FFF2-40B4-BE49-F238E27FC236}">
                      <a16:creationId xmlns:a16="http://schemas.microsoft.com/office/drawing/2014/main" id="{72507C19-2211-17EF-B7EB-59DB4EA8A00B}"/>
                    </a:ext>
                  </a:extLst>
                </p:cNvPr>
                <p:cNvSpPr>
                  <a:spLocks/>
                </p:cNvSpPr>
                <p:nvPr/>
              </p:nvSpPr>
              <p:spPr bwMode="auto">
                <a:xfrm>
                  <a:off x="6086582" y="2023383"/>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2" name="Freeform 180">
                  <a:extLst>
                    <a:ext uri="{FF2B5EF4-FFF2-40B4-BE49-F238E27FC236}">
                      <a16:creationId xmlns:a16="http://schemas.microsoft.com/office/drawing/2014/main" id="{727167AF-D62F-1A49-3FBF-897DECA4C616}"/>
                    </a:ext>
                  </a:extLst>
                </p:cNvPr>
                <p:cNvSpPr>
                  <a:spLocks/>
                </p:cNvSpPr>
                <p:nvPr/>
              </p:nvSpPr>
              <p:spPr bwMode="auto">
                <a:xfrm>
                  <a:off x="6066850" y="2017041"/>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3" name="Freeform 181">
                  <a:extLst>
                    <a:ext uri="{FF2B5EF4-FFF2-40B4-BE49-F238E27FC236}">
                      <a16:creationId xmlns:a16="http://schemas.microsoft.com/office/drawing/2014/main" id="{A2675970-43C6-25F5-E5D1-E5FF56F10A8B}"/>
                    </a:ext>
                  </a:extLst>
                </p:cNvPr>
                <p:cNvSpPr>
                  <a:spLocks/>
                </p:cNvSpPr>
                <p:nvPr/>
              </p:nvSpPr>
              <p:spPr bwMode="auto">
                <a:xfrm>
                  <a:off x="6047822" y="2009991"/>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4" name="Freeform 182">
                  <a:extLst>
                    <a:ext uri="{FF2B5EF4-FFF2-40B4-BE49-F238E27FC236}">
                      <a16:creationId xmlns:a16="http://schemas.microsoft.com/office/drawing/2014/main" id="{320E518A-CCA9-8CE1-FD69-5FA30363E84A}"/>
                    </a:ext>
                  </a:extLst>
                </p:cNvPr>
                <p:cNvSpPr>
                  <a:spLocks/>
                </p:cNvSpPr>
                <p:nvPr/>
              </p:nvSpPr>
              <p:spPr bwMode="auto">
                <a:xfrm>
                  <a:off x="6021043" y="1993075"/>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5" name="Freeform 183">
                  <a:extLst>
                    <a:ext uri="{FF2B5EF4-FFF2-40B4-BE49-F238E27FC236}">
                      <a16:creationId xmlns:a16="http://schemas.microsoft.com/office/drawing/2014/main" id="{D8131BF7-678C-EA10-D835-509B1B20F682}"/>
                    </a:ext>
                  </a:extLst>
                </p:cNvPr>
                <p:cNvSpPr>
                  <a:spLocks/>
                </p:cNvSpPr>
                <p:nvPr/>
              </p:nvSpPr>
              <p:spPr bwMode="auto">
                <a:xfrm>
                  <a:off x="5997788" y="1978274"/>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6" name="Freeform 184">
                  <a:extLst>
                    <a:ext uri="{FF2B5EF4-FFF2-40B4-BE49-F238E27FC236}">
                      <a16:creationId xmlns:a16="http://schemas.microsoft.com/office/drawing/2014/main" id="{1ADBFFD1-67F0-A03A-ABE7-9F4C0FCD9765}"/>
                    </a:ext>
                  </a:extLst>
                </p:cNvPr>
                <p:cNvSpPr>
                  <a:spLocks/>
                </p:cNvSpPr>
                <p:nvPr/>
              </p:nvSpPr>
              <p:spPr bwMode="auto">
                <a:xfrm>
                  <a:off x="5961142" y="1946556"/>
                  <a:ext cx="54864" cy="54864"/>
                </a:xfrm>
                <a:custGeom>
                  <a:avLst/>
                  <a:gdLst>
                    <a:gd name="T0" fmla="*/ 21 w 45"/>
                    <a:gd name="T1" fmla="*/ 0 h 40"/>
                    <a:gd name="T2" fmla="*/ 0 w 45"/>
                    <a:gd name="T3" fmla="*/ 40 h 40"/>
                    <a:gd name="T4" fmla="*/ 45 w 45"/>
                    <a:gd name="T5" fmla="*/ 40 h 40"/>
                    <a:gd name="T6" fmla="*/ 21 w 45"/>
                    <a:gd name="T7" fmla="*/ 0 h 40"/>
                  </a:gdLst>
                  <a:ahLst/>
                  <a:cxnLst>
                    <a:cxn ang="0">
                      <a:pos x="T0" y="T1"/>
                    </a:cxn>
                    <a:cxn ang="0">
                      <a:pos x="T2" y="T3"/>
                    </a:cxn>
                    <a:cxn ang="0">
                      <a:pos x="T4" y="T5"/>
                    </a:cxn>
                    <a:cxn ang="0">
                      <a:pos x="T6" y="T7"/>
                    </a:cxn>
                  </a:cxnLst>
                  <a:rect l="0" t="0" r="r" b="b"/>
                  <a:pathLst>
                    <a:path w="45" h="40">
                      <a:moveTo>
                        <a:pt x="21" y="0"/>
                      </a:moveTo>
                      <a:lnTo>
                        <a:pt x="0" y="40"/>
                      </a:lnTo>
                      <a:lnTo>
                        <a:pt x="45" y="40"/>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7" name="Freeform 185">
                  <a:extLst>
                    <a:ext uri="{FF2B5EF4-FFF2-40B4-BE49-F238E27FC236}">
                      <a16:creationId xmlns:a16="http://schemas.microsoft.com/office/drawing/2014/main" id="{D3A287B9-F97A-D3DA-FFB9-835A31F0A3F3}"/>
                    </a:ext>
                  </a:extLst>
                </p:cNvPr>
                <p:cNvSpPr>
                  <a:spLocks/>
                </p:cNvSpPr>
                <p:nvPr/>
              </p:nvSpPr>
              <p:spPr bwMode="auto">
                <a:xfrm>
                  <a:off x="5937887" y="1929639"/>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8" name="Freeform 186">
                  <a:extLst>
                    <a:ext uri="{FF2B5EF4-FFF2-40B4-BE49-F238E27FC236}">
                      <a16:creationId xmlns:a16="http://schemas.microsoft.com/office/drawing/2014/main" id="{2AC4FE1C-2DE7-3451-DC06-883C12F1749C}"/>
                    </a:ext>
                  </a:extLst>
                </p:cNvPr>
                <p:cNvSpPr>
                  <a:spLocks/>
                </p:cNvSpPr>
                <p:nvPr/>
              </p:nvSpPr>
              <p:spPr bwMode="auto">
                <a:xfrm>
                  <a:off x="5934363" y="1919771"/>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09" name="Freeform 187">
                  <a:extLst>
                    <a:ext uri="{FF2B5EF4-FFF2-40B4-BE49-F238E27FC236}">
                      <a16:creationId xmlns:a16="http://schemas.microsoft.com/office/drawing/2014/main" id="{767A435E-D5CB-C71E-FDA3-D89A6249A52E}"/>
                    </a:ext>
                  </a:extLst>
                </p:cNvPr>
                <p:cNvSpPr>
                  <a:spLocks/>
                </p:cNvSpPr>
                <p:nvPr/>
              </p:nvSpPr>
              <p:spPr bwMode="auto">
                <a:xfrm>
                  <a:off x="5909698" y="1899329"/>
                  <a:ext cx="54864" cy="54864"/>
                </a:xfrm>
                <a:custGeom>
                  <a:avLst/>
                  <a:gdLst>
                    <a:gd name="T0" fmla="*/ 23 w 45"/>
                    <a:gd name="T1" fmla="*/ 0 h 41"/>
                    <a:gd name="T2" fmla="*/ 0 w 45"/>
                    <a:gd name="T3" fmla="*/ 41 h 41"/>
                    <a:gd name="T4" fmla="*/ 45 w 45"/>
                    <a:gd name="T5" fmla="*/ 41 h 41"/>
                    <a:gd name="T6" fmla="*/ 23 w 45"/>
                    <a:gd name="T7" fmla="*/ 0 h 41"/>
                  </a:gdLst>
                  <a:ahLst/>
                  <a:cxnLst>
                    <a:cxn ang="0">
                      <a:pos x="T0" y="T1"/>
                    </a:cxn>
                    <a:cxn ang="0">
                      <a:pos x="T2" y="T3"/>
                    </a:cxn>
                    <a:cxn ang="0">
                      <a:pos x="T4" y="T5"/>
                    </a:cxn>
                    <a:cxn ang="0">
                      <a:pos x="T6" y="T7"/>
                    </a:cxn>
                  </a:cxnLst>
                  <a:rect l="0" t="0" r="r" b="b"/>
                  <a:pathLst>
                    <a:path w="45" h="41">
                      <a:moveTo>
                        <a:pt x="23" y="0"/>
                      </a:moveTo>
                      <a:lnTo>
                        <a:pt x="0" y="41"/>
                      </a:lnTo>
                      <a:lnTo>
                        <a:pt x="45"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0" name="Freeform 188">
                  <a:extLst>
                    <a:ext uri="{FF2B5EF4-FFF2-40B4-BE49-F238E27FC236}">
                      <a16:creationId xmlns:a16="http://schemas.microsoft.com/office/drawing/2014/main" id="{8F0D8537-307B-149A-A3B4-24397EA7D1DA}"/>
                    </a:ext>
                  </a:extLst>
                </p:cNvPr>
                <p:cNvSpPr>
                  <a:spLocks/>
                </p:cNvSpPr>
                <p:nvPr/>
              </p:nvSpPr>
              <p:spPr bwMode="auto">
                <a:xfrm>
                  <a:off x="5887852" y="1884529"/>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1" name="Freeform 189">
                  <a:extLst>
                    <a:ext uri="{FF2B5EF4-FFF2-40B4-BE49-F238E27FC236}">
                      <a16:creationId xmlns:a16="http://schemas.microsoft.com/office/drawing/2014/main" id="{1E5C2191-C409-9E69-8BF0-3941148C2001}"/>
                    </a:ext>
                  </a:extLst>
                </p:cNvPr>
                <p:cNvSpPr>
                  <a:spLocks/>
                </p:cNvSpPr>
                <p:nvPr/>
              </p:nvSpPr>
              <p:spPr bwMode="auto">
                <a:xfrm>
                  <a:off x="5862482" y="1869021"/>
                  <a:ext cx="54864" cy="54864"/>
                </a:xfrm>
                <a:custGeom>
                  <a:avLst/>
                  <a:gdLst>
                    <a:gd name="T0" fmla="*/ 21 w 45"/>
                    <a:gd name="T1" fmla="*/ 0 h 41"/>
                    <a:gd name="T2" fmla="*/ 0 w 45"/>
                    <a:gd name="T3" fmla="*/ 41 h 41"/>
                    <a:gd name="T4" fmla="*/ 45 w 45"/>
                    <a:gd name="T5" fmla="*/ 41 h 41"/>
                    <a:gd name="T6" fmla="*/ 21 w 45"/>
                    <a:gd name="T7" fmla="*/ 0 h 41"/>
                  </a:gdLst>
                  <a:ahLst/>
                  <a:cxnLst>
                    <a:cxn ang="0">
                      <a:pos x="T0" y="T1"/>
                    </a:cxn>
                    <a:cxn ang="0">
                      <a:pos x="T2" y="T3"/>
                    </a:cxn>
                    <a:cxn ang="0">
                      <a:pos x="T4" y="T5"/>
                    </a:cxn>
                    <a:cxn ang="0">
                      <a:pos x="T6" y="T7"/>
                    </a:cxn>
                  </a:cxnLst>
                  <a:rect l="0" t="0" r="r" b="b"/>
                  <a:pathLst>
                    <a:path w="45" h="41">
                      <a:moveTo>
                        <a:pt x="21" y="0"/>
                      </a:moveTo>
                      <a:lnTo>
                        <a:pt x="0" y="41"/>
                      </a:lnTo>
                      <a:lnTo>
                        <a:pt x="45" y="41"/>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2" name="Freeform 190">
                  <a:extLst>
                    <a:ext uri="{FF2B5EF4-FFF2-40B4-BE49-F238E27FC236}">
                      <a16:creationId xmlns:a16="http://schemas.microsoft.com/office/drawing/2014/main" id="{482DFBDD-CDD3-23D8-B2BA-84F11AABAA11}"/>
                    </a:ext>
                  </a:extLst>
                </p:cNvPr>
                <p:cNvSpPr>
                  <a:spLocks/>
                </p:cNvSpPr>
                <p:nvPr/>
              </p:nvSpPr>
              <p:spPr bwMode="auto">
                <a:xfrm>
                  <a:off x="5872348" y="1877479"/>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3" name="Freeform 191">
                  <a:extLst>
                    <a:ext uri="{FF2B5EF4-FFF2-40B4-BE49-F238E27FC236}">
                      <a16:creationId xmlns:a16="http://schemas.microsoft.com/office/drawing/2014/main" id="{0F76BF56-E8EE-0422-3D07-DBA0020A9862}"/>
                    </a:ext>
                  </a:extLst>
                </p:cNvPr>
                <p:cNvSpPr>
                  <a:spLocks/>
                </p:cNvSpPr>
                <p:nvPr/>
              </p:nvSpPr>
              <p:spPr bwMode="auto">
                <a:xfrm>
                  <a:off x="5847683" y="1869021"/>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4" name="Freeform 192">
                  <a:extLst>
                    <a:ext uri="{FF2B5EF4-FFF2-40B4-BE49-F238E27FC236}">
                      <a16:creationId xmlns:a16="http://schemas.microsoft.com/office/drawing/2014/main" id="{39F6C2A6-4E6C-9C56-6209-3B326B7D3FEC}"/>
                    </a:ext>
                  </a:extLst>
                </p:cNvPr>
                <p:cNvSpPr>
                  <a:spLocks/>
                </p:cNvSpPr>
                <p:nvPr/>
              </p:nvSpPr>
              <p:spPr bwMode="auto">
                <a:xfrm>
                  <a:off x="5815971" y="1855629"/>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5" name="Freeform 193">
                  <a:extLst>
                    <a:ext uri="{FF2B5EF4-FFF2-40B4-BE49-F238E27FC236}">
                      <a16:creationId xmlns:a16="http://schemas.microsoft.com/office/drawing/2014/main" id="{16764B5B-3881-7C10-B2C4-DA0D3A4CFFC2}"/>
                    </a:ext>
                  </a:extLst>
                </p:cNvPr>
                <p:cNvSpPr>
                  <a:spLocks/>
                </p:cNvSpPr>
                <p:nvPr/>
              </p:nvSpPr>
              <p:spPr bwMode="auto">
                <a:xfrm>
                  <a:off x="5802581" y="1832369"/>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6" name="Freeform 194">
                  <a:extLst>
                    <a:ext uri="{FF2B5EF4-FFF2-40B4-BE49-F238E27FC236}">
                      <a16:creationId xmlns:a16="http://schemas.microsoft.com/office/drawing/2014/main" id="{712406AE-D9C8-AE12-3D39-4AC9E013456E}"/>
                    </a:ext>
                  </a:extLst>
                </p:cNvPr>
                <p:cNvSpPr>
                  <a:spLocks/>
                </p:cNvSpPr>
                <p:nvPr/>
              </p:nvSpPr>
              <p:spPr bwMode="auto">
                <a:xfrm>
                  <a:off x="5775802" y="1826026"/>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7" name="Freeform 195">
                  <a:extLst>
                    <a:ext uri="{FF2B5EF4-FFF2-40B4-BE49-F238E27FC236}">
                      <a16:creationId xmlns:a16="http://schemas.microsoft.com/office/drawing/2014/main" id="{6558A497-1968-FAED-F192-1CD2B02884FC}"/>
                    </a:ext>
                  </a:extLst>
                </p:cNvPr>
                <p:cNvSpPr>
                  <a:spLocks/>
                </p:cNvSpPr>
                <p:nvPr/>
              </p:nvSpPr>
              <p:spPr bwMode="auto">
                <a:xfrm>
                  <a:off x="5705330" y="1797126"/>
                  <a:ext cx="54864" cy="54864"/>
                </a:xfrm>
                <a:custGeom>
                  <a:avLst/>
                  <a:gdLst>
                    <a:gd name="T0" fmla="*/ 24 w 48"/>
                    <a:gd name="T1" fmla="*/ 0 h 41"/>
                    <a:gd name="T2" fmla="*/ 0 w 48"/>
                    <a:gd name="T3" fmla="*/ 41 h 41"/>
                    <a:gd name="T4" fmla="*/ 48 w 48"/>
                    <a:gd name="T5" fmla="*/ 41 h 41"/>
                    <a:gd name="T6" fmla="*/ 24 w 48"/>
                    <a:gd name="T7" fmla="*/ 0 h 41"/>
                  </a:gdLst>
                  <a:ahLst/>
                  <a:cxnLst>
                    <a:cxn ang="0">
                      <a:pos x="T0" y="T1"/>
                    </a:cxn>
                    <a:cxn ang="0">
                      <a:pos x="T2" y="T3"/>
                    </a:cxn>
                    <a:cxn ang="0">
                      <a:pos x="T4" y="T5"/>
                    </a:cxn>
                    <a:cxn ang="0">
                      <a:pos x="T6" y="T7"/>
                    </a:cxn>
                  </a:cxnLst>
                  <a:rect l="0" t="0" r="r" b="b"/>
                  <a:pathLst>
                    <a:path w="48" h="41">
                      <a:moveTo>
                        <a:pt x="24" y="0"/>
                      </a:moveTo>
                      <a:lnTo>
                        <a:pt x="0" y="41"/>
                      </a:lnTo>
                      <a:lnTo>
                        <a:pt x="48"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8" name="Freeform 196">
                  <a:extLst>
                    <a:ext uri="{FF2B5EF4-FFF2-40B4-BE49-F238E27FC236}">
                      <a16:creationId xmlns:a16="http://schemas.microsoft.com/office/drawing/2014/main" id="{0EF223A7-7CD4-58AA-5C6D-C274C09D28C3}"/>
                    </a:ext>
                  </a:extLst>
                </p:cNvPr>
                <p:cNvSpPr>
                  <a:spLocks/>
                </p:cNvSpPr>
                <p:nvPr/>
              </p:nvSpPr>
              <p:spPr bwMode="auto">
                <a:xfrm>
                  <a:off x="5696874" y="1787259"/>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19" name="Freeform 197">
                  <a:extLst>
                    <a:ext uri="{FF2B5EF4-FFF2-40B4-BE49-F238E27FC236}">
                      <a16:creationId xmlns:a16="http://schemas.microsoft.com/office/drawing/2014/main" id="{26B08B45-567E-BDDA-F024-BED52D5BE94E}"/>
                    </a:ext>
                  </a:extLst>
                </p:cNvPr>
                <p:cNvSpPr>
                  <a:spLocks/>
                </p:cNvSpPr>
                <p:nvPr/>
              </p:nvSpPr>
              <p:spPr bwMode="auto">
                <a:xfrm>
                  <a:off x="5673618" y="1775276"/>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0" name="Freeform 198">
                  <a:extLst>
                    <a:ext uri="{FF2B5EF4-FFF2-40B4-BE49-F238E27FC236}">
                      <a16:creationId xmlns:a16="http://schemas.microsoft.com/office/drawing/2014/main" id="{49595113-4900-ECBE-1F04-BEC7A7440C05}"/>
                    </a:ext>
                  </a:extLst>
                </p:cNvPr>
                <p:cNvSpPr>
                  <a:spLocks/>
                </p:cNvSpPr>
                <p:nvPr/>
              </p:nvSpPr>
              <p:spPr bwMode="auto">
                <a:xfrm>
                  <a:off x="5661638" y="1760475"/>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1" name="Freeform 199">
                  <a:extLst>
                    <a:ext uri="{FF2B5EF4-FFF2-40B4-BE49-F238E27FC236}">
                      <a16:creationId xmlns:a16="http://schemas.microsoft.com/office/drawing/2014/main" id="{E023DDC7-FAFB-0A41-138C-9F8F8BBEC120}"/>
                    </a:ext>
                  </a:extLst>
                </p:cNvPr>
                <p:cNvSpPr>
                  <a:spLocks/>
                </p:cNvSpPr>
                <p:nvPr/>
              </p:nvSpPr>
              <p:spPr bwMode="auto">
                <a:xfrm>
                  <a:off x="5655296" y="1744968"/>
                  <a:ext cx="54864" cy="54864"/>
                </a:xfrm>
                <a:custGeom>
                  <a:avLst/>
                  <a:gdLst>
                    <a:gd name="T0" fmla="*/ 21 w 45"/>
                    <a:gd name="T1" fmla="*/ 0 h 41"/>
                    <a:gd name="T2" fmla="*/ 0 w 45"/>
                    <a:gd name="T3" fmla="*/ 41 h 41"/>
                    <a:gd name="T4" fmla="*/ 45 w 45"/>
                    <a:gd name="T5" fmla="*/ 41 h 41"/>
                    <a:gd name="T6" fmla="*/ 21 w 45"/>
                    <a:gd name="T7" fmla="*/ 0 h 41"/>
                  </a:gdLst>
                  <a:ahLst/>
                  <a:cxnLst>
                    <a:cxn ang="0">
                      <a:pos x="T0" y="T1"/>
                    </a:cxn>
                    <a:cxn ang="0">
                      <a:pos x="T2" y="T3"/>
                    </a:cxn>
                    <a:cxn ang="0">
                      <a:pos x="T4" y="T5"/>
                    </a:cxn>
                    <a:cxn ang="0">
                      <a:pos x="T6" y="T7"/>
                    </a:cxn>
                  </a:cxnLst>
                  <a:rect l="0" t="0" r="r" b="b"/>
                  <a:pathLst>
                    <a:path w="45" h="41">
                      <a:moveTo>
                        <a:pt x="21" y="0"/>
                      </a:moveTo>
                      <a:lnTo>
                        <a:pt x="0" y="41"/>
                      </a:lnTo>
                      <a:lnTo>
                        <a:pt x="45" y="41"/>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2" name="Freeform 200">
                  <a:extLst>
                    <a:ext uri="{FF2B5EF4-FFF2-40B4-BE49-F238E27FC236}">
                      <a16:creationId xmlns:a16="http://schemas.microsoft.com/office/drawing/2014/main" id="{AF129AC8-02E5-F17E-C2F7-3DDF722BD47D}"/>
                    </a:ext>
                  </a:extLst>
                </p:cNvPr>
                <p:cNvSpPr>
                  <a:spLocks/>
                </p:cNvSpPr>
                <p:nvPr/>
              </p:nvSpPr>
              <p:spPr bwMode="auto">
                <a:xfrm>
                  <a:off x="5640496" y="1738625"/>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3" name="Freeform 201">
                  <a:extLst>
                    <a:ext uri="{FF2B5EF4-FFF2-40B4-BE49-F238E27FC236}">
                      <a16:creationId xmlns:a16="http://schemas.microsoft.com/office/drawing/2014/main" id="{454D427B-6131-A819-4960-C3D1167ADE36}"/>
                    </a:ext>
                  </a:extLst>
                </p:cNvPr>
                <p:cNvSpPr>
                  <a:spLocks/>
                </p:cNvSpPr>
                <p:nvPr/>
              </p:nvSpPr>
              <p:spPr bwMode="auto">
                <a:xfrm>
                  <a:off x="5624992" y="1731575"/>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4" name="Freeform 202">
                  <a:extLst>
                    <a:ext uri="{FF2B5EF4-FFF2-40B4-BE49-F238E27FC236}">
                      <a16:creationId xmlns:a16="http://schemas.microsoft.com/office/drawing/2014/main" id="{589E6B24-13FF-D609-E320-C55F74FBDC8F}"/>
                    </a:ext>
                  </a:extLst>
                </p:cNvPr>
                <p:cNvSpPr>
                  <a:spLocks/>
                </p:cNvSpPr>
                <p:nvPr/>
              </p:nvSpPr>
              <p:spPr bwMode="auto">
                <a:xfrm>
                  <a:off x="5548179" y="1704791"/>
                  <a:ext cx="54864" cy="54864"/>
                </a:xfrm>
                <a:custGeom>
                  <a:avLst/>
                  <a:gdLst>
                    <a:gd name="T0" fmla="*/ 21 w 45"/>
                    <a:gd name="T1" fmla="*/ 0 h 43"/>
                    <a:gd name="T2" fmla="*/ 0 w 45"/>
                    <a:gd name="T3" fmla="*/ 43 h 43"/>
                    <a:gd name="T4" fmla="*/ 45 w 45"/>
                    <a:gd name="T5" fmla="*/ 43 h 43"/>
                    <a:gd name="T6" fmla="*/ 21 w 45"/>
                    <a:gd name="T7" fmla="*/ 0 h 43"/>
                  </a:gdLst>
                  <a:ahLst/>
                  <a:cxnLst>
                    <a:cxn ang="0">
                      <a:pos x="T0" y="T1"/>
                    </a:cxn>
                    <a:cxn ang="0">
                      <a:pos x="T2" y="T3"/>
                    </a:cxn>
                    <a:cxn ang="0">
                      <a:pos x="T4" y="T5"/>
                    </a:cxn>
                    <a:cxn ang="0">
                      <a:pos x="T6" y="T7"/>
                    </a:cxn>
                  </a:cxnLst>
                  <a:rect l="0" t="0" r="r" b="b"/>
                  <a:pathLst>
                    <a:path w="45" h="43">
                      <a:moveTo>
                        <a:pt x="21" y="0"/>
                      </a:moveTo>
                      <a:lnTo>
                        <a:pt x="0" y="43"/>
                      </a:lnTo>
                      <a:lnTo>
                        <a:pt x="45" y="43"/>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5" name="Freeform 203">
                  <a:extLst>
                    <a:ext uri="{FF2B5EF4-FFF2-40B4-BE49-F238E27FC236}">
                      <a16:creationId xmlns:a16="http://schemas.microsoft.com/office/drawing/2014/main" id="{994B2AA6-1C3C-DC0A-9FAA-87E76D1EDC6A}"/>
                    </a:ext>
                  </a:extLst>
                </p:cNvPr>
                <p:cNvSpPr>
                  <a:spLocks/>
                </p:cNvSpPr>
                <p:nvPr/>
              </p:nvSpPr>
              <p:spPr bwMode="auto">
                <a:xfrm>
                  <a:off x="5517876" y="1704791"/>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6" name="Freeform 204">
                  <a:extLst>
                    <a:ext uri="{FF2B5EF4-FFF2-40B4-BE49-F238E27FC236}">
                      <a16:creationId xmlns:a16="http://schemas.microsoft.com/office/drawing/2014/main" id="{855ACD4A-4AEF-E585-921B-0341FA016AA8}"/>
                    </a:ext>
                  </a:extLst>
                </p:cNvPr>
                <p:cNvSpPr>
                  <a:spLocks/>
                </p:cNvSpPr>
                <p:nvPr/>
              </p:nvSpPr>
              <p:spPr bwMode="auto">
                <a:xfrm>
                  <a:off x="5457975" y="1680122"/>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7" name="Freeform 206">
                  <a:extLst>
                    <a:ext uri="{FF2B5EF4-FFF2-40B4-BE49-F238E27FC236}">
                      <a16:creationId xmlns:a16="http://schemas.microsoft.com/office/drawing/2014/main" id="{3BB05382-5CDB-E1C3-40B9-64F9F4B6CD45}"/>
                    </a:ext>
                  </a:extLst>
                </p:cNvPr>
                <p:cNvSpPr>
                  <a:spLocks/>
                </p:cNvSpPr>
                <p:nvPr/>
              </p:nvSpPr>
              <p:spPr bwMode="auto">
                <a:xfrm>
                  <a:off x="5319146" y="1606112"/>
                  <a:ext cx="54864" cy="54864"/>
                </a:xfrm>
                <a:custGeom>
                  <a:avLst/>
                  <a:gdLst>
                    <a:gd name="T0" fmla="*/ 24 w 47"/>
                    <a:gd name="T1" fmla="*/ 0 h 41"/>
                    <a:gd name="T2" fmla="*/ 0 w 47"/>
                    <a:gd name="T3" fmla="*/ 41 h 41"/>
                    <a:gd name="T4" fmla="*/ 47 w 47"/>
                    <a:gd name="T5" fmla="*/ 41 h 41"/>
                    <a:gd name="T6" fmla="*/ 24 w 47"/>
                    <a:gd name="T7" fmla="*/ 0 h 41"/>
                  </a:gdLst>
                  <a:ahLst/>
                  <a:cxnLst>
                    <a:cxn ang="0">
                      <a:pos x="T0" y="T1"/>
                    </a:cxn>
                    <a:cxn ang="0">
                      <a:pos x="T2" y="T3"/>
                    </a:cxn>
                    <a:cxn ang="0">
                      <a:pos x="T4" y="T5"/>
                    </a:cxn>
                    <a:cxn ang="0">
                      <a:pos x="T6" y="T7"/>
                    </a:cxn>
                  </a:cxnLst>
                  <a:rect l="0" t="0" r="r" b="b"/>
                  <a:pathLst>
                    <a:path w="47" h="41">
                      <a:moveTo>
                        <a:pt x="24" y="0"/>
                      </a:moveTo>
                      <a:lnTo>
                        <a:pt x="0" y="41"/>
                      </a:lnTo>
                      <a:lnTo>
                        <a:pt x="47" y="41"/>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8" name="Freeform 207">
                  <a:extLst>
                    <a:ext uri="{FF2B5EF4-FFF2-40B4-BE49-F238E27FC236}">
                      <a16:creationId xmlns:a16="http://schemas.microsoft.com/office/drawing/2014/main" id="{33662BE1-D502-E46F-FC55-F6D91B9BAC64}"/>
                    </a:ext>
                  </a:extLst>
                </p:cNvPr>
                <p:cNvSpPr>
                  <a:spLocks/>
                </p:cNvSpPr>
                <p:nvPr/>
              </p:nvSpPr>
              <p:spPr bwMode="auto">
                <a:xfrm>
                  <a:off x="5109845" y="1512368"/>
                  <a:ext cx="54864" cy="54864"/>
                </a:xfrm>
                <a:custGeom>
                  <a:avLst/>
                  <a:gdLst>
                    <a:gd name="T0" fmla="*/ 24 w 45"/>
                    <a:gd name="T1" fmla="*/ 0 h 40"/>
                    <a:gd name="T2" fmla="*/ 0 w 45"/>
                    <a:gd name="T3" fmla="*/ 40 h 40"/>
                    <a:gd name="T4" fmla="*/ 45 w 45"/>
                    <a:gd name="T5" fmla="*/ 40 h 40"/>
                    <a:gd name="T6" fmla="*/ 24 w 45"/>
                    <a:gd name="T7" fmla="*/ 0 h 40"/>
                  </a:gdLst>
                  <a:ahLst/>
                  <a:cxnLst>
                    <a:cxn ang="0">
                      <a:pos x="T0" y="T1"/>
                    </a:cxn>
                    <a:cxn ang="0">
                      <a:pos x="T2" y="T3"/>
                    </a:cxn>
                    <a:cxn ang="0">
                      <a:pos x="T4" y="T5"/>
                    </a:cxn>
                    <a:cxn ang="0">
                      <a:pos x="T6" y="T7"/>
                    </a:cxn>
                  </a:cxnLst>
                  <a:rect l="0" t="0" r="r" b="b"/>
                  <a:pathLst>
                    <a:path w="45" h="40">
                      <a:moveTo>
                        <a:pt x="24" y="0"/>
                      </a:moveTo>
                      <a:lnTo>
                        <a:pt x="0" y="40"/>
                      </a:lnTo>
                      <a:lnTo>
                        <a:pt x="45"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29" name="Freeform 208">
                  <a:extLst>
                    <a:ext uri="{FF2B5EF4-FFF2-40B4-BE49-F238E27FC236}">
                      <a16:creationId xmlns:a16="http://schemas.microsoft.com/office/drawing/2014/main" id="{BBB93032-E75A-9993-F390-6D1DF88A585A}"/>
                    </a:ext>
                  </a:extLst>
                </p:cNvPr>
                <p:cNvSpPr>
                  <a:spLocks/>
                </p:cNvSpPr>
                <p:nvPr/>
              </p:nvSpPr>
              <p:spPr bwMode="auto">
                <a:xfrm>
                  <a:off x="4904772" y="1427081"/>
                  <a:ext cx="54864" cy="54864"/>
                </a:xfrm>
                <a:custGeom>
                  <a:avLst/>
                  <a:gdLst>
                    <a:gd name="T0" fmla="*/ 23 w 47"/>
                    <a:gd name="T1" fmla="*/ 0 h 40"/>
                    <a:gd name="T2" fmla="*/ 0 w 47"/>
                    <a:gd name="T3" fmla="*/ 40 h 40"/>
                    <a:gd name="T4" fmla="*/ 47 w 47"/>
                    <a:gd name="T5" fmla="*/ 40 h 40"/>
                    <a:gd name="T6" fmla="*/ 23 w 47"/>
                    <a:gd name="T7" fmla="*/ 0 h 40"/>
                  </a:gdLst>
                  <a:ahLst/>
                  <a:cxnLst>
                    <a:cxn ang="0">
                      <a:pos x="T0" y="T1"/>
                    </a:cxn>
                    <a:cxn ang="0">
                      <a:pos x="T2" y="T3"/>
                    </a:cxn>
                    <a:cxn ang="0">
                      <a:pos x="T4" y="T5"/>
                    </a:cxn>
                    <a:cxn ang="0">
                      <a:pos x="T6" y="T7"/>
                    </a:cxn>
                  </a:cxnLst>
                  <a:rect l="0" t="0" r="r" b="b"/>
                  <a:pathLst>
                    <a:path w="47" h="40">
                      <a:moveTo>
                        <a:pt x="23" y="0"/>
                      </a:moveTo>
                      <a:lnTo>
                        <a:pt x="0" y="40"/>
                      </a:lnTo>
                      <a:lnTo>
                        <a:pt x="47" y="40"/>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0" name="Freeform 209">
                  <a:extLst>
                    <a:ext uri="{FF2B5EF4-FFF2-40B4-BE49-F238E27FC236}">
                      <a16:creationId xmlns:a16="http://schemas.microsoft.com/office/drawing/2014/main" id="{22BCFC55-E687-D01F-0D21-51F0A91E6D9D}"/>
                    </a:ext>
                  </a:extLst>
                </p:cNvPr>
                <p:cNvSpPr>
                  <a:spLocks/>
                </p:cNvSpPr>
                <p:nvPr/>
              </p:nvSpPr>
              <p:spPr bwMode="auto">
                <a:xfrm>
                  <a:off x="4658826" y="1326287"/>
                  <a:ext cx="54864" cy="54864"/>
                </a:xfrm>
                <a:custGeom>
                  <a:avLst/>
                  <a:gdLst>
                    <a:gd name="T0" fmla="*/ 23 w 47"/>
                    <a:gd name="T1" fmla="*/ 0 h 41"/>
                    <a:gd name="T2" fmla="*/ 0 w 47"/>
                    <a:gd name="T3" fmla="*/ 41 h 41"/>
                    <a:gd name="T4" fmla="*/ 47 w 47"/>
                    <a:gd name="T5" fmla="*/ 41 h 41"/>
                    <a:gd name="T6" fmla="*/ 23 w 47"/>
                    <a:gd name="T7" fmla="*/ 0 h 41"/>
                  </a:gdLst>
                  <a:ahLst/>
                  <a:cxnLst>
                    <a:cxn ang="0">
                      <a:pos x="T0" y="T1"/>
                    </a:cxn>
                    <a:cxn ang="0">
                      <a:pos x="T2" y="T3"/>
                    </a:cxn>
                    <a:cxn ang="0">
                      <a:pos x="T4" y="T5"/>
                    </a:cxn>
                    <a:cxn ang="0">
                      <a:pos x="T6" y="T7"/>
                    </a:cxn>
                  </a:cxnLst>
                  <a:rect l="0" t="0" r="r" b="b"/>
                  <a:pathLst>
                    <a:path w="47" h="41">
                      <a:moveTo>
                        <a:pt x="23" y="0"/>
                      </a:moveTo>
                      <a:lnTo>
                        <a:pt x="0" y="41"/>
                      </a:lnTo>
                      <a:lnTo>
                        <a:pt x="47" y="41"/>
                      </a:lnTo>
                      <a:lnTo>
                        <a:pt x="23"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1" name="Freeform 210">
                  <a:extLst>
                    <a:ext uri="{FF2B5EF4-FFF2-40B4-BE49-F238E27FC236}">
                      <a16:creationId xmlns:a16="http://schemas.microsoft.com/office/drawing/2014/main" id="{B6433EC7-C77D-829E-8318-F9501A8FBA1D}"/>
                    </a:ext>
                  </a:extLst>
                </p:cNvPr>
                <p:cNvSpPr>
                  <a:spLocks/>
                </p:cNvSpPr>
                <p:nvPr/>
              </p:nvSpPr>
              <p:spPr bwMode="auto">
                <a:xfrm>
                  <a:off x="4544662" y="1319944"/>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2" name="Freeform 211">
                  <a:extLst>
                    <a:ext uri="{FF2B5EF4-FFF2-40B4-BE49-F238E27FC236}">
                      <a16:creationId xmlns:a16="http://schemas.microsoft.com/office/drawing/2014/main" id="{B75BB034-8462-CB07-0648-B2E7F11FEC4E}"/>
                    </a:ext>
                  </a:extLst>
                </p:cNvPr>
                <p:cNvSpPr>
                  <a:spLocks/>
                </p:cNvSpPr>
                <p:nvPr/>
              </p:nvSpPr>
              <p:spPr bwMode="auto">
                <a:xfrm>
                  <a:off x="4319153" y="1281177"/>
                  <a:ext cx="54864" cy="54864"/>
                </a:xfrm>
                <a:custGeom>
                  <a:avLst/>
                  <a:gdLst>
                    <a:gd name="T0" fmla="*/ 24 w 48"/>
                    <a:gd name="T1" fmla="*/ 0 h 40"/>
                    <a:gd name="T2" fmla="*/ 0 w 48"/>
                    <a:gd name="T3" fmla="*/ 40 h 40"/>
                    <a:gd name="T4" fmla="*/ 48 w 48"/>
                    <a:gd name="T5" fmla="*/ 40 h 40"/>
                    <a:gd name="T6" fmla="*/ 24 w 48"/>
                    <a:gd name="T7" fmla="*/ 0 h 40"/>
                  </a:gdLst>
                  <a:ahLst/>
                  <a:cxnLst>
                    <a:cxn ang="0">
                      <a:pos x="T0" y="T1"/>
                    </a:cxn>
                    <a:cxn ang="0">
                      <a:pos x="T2" y="T3"/>
                    </a:cxn>
                    <a:cxn ang="0">
                      <a:pos x="T4" y="T5"/>
                    </a:cxn>
                    <a:cxn ang="0">
                      <a:pos x="T6" y="T7"/>
                    </a:cxn>
                  </a:cxnLst>
                  <a:rect l="0" t="0" r="r" b="b"/>
                  <a:pathLst>
                    <a:path w="48" h="40">
                      <a:moveTo>
                        <a:pt x="24" y="0"/>
                      </a:moveTo>
                      <a:lnTo>
                        <a:pt x="0" y="40"/>
                      </a:lnTo>
                      <a:lnTo>
                        <a:pt x="48"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3" name="Freeform 212">
                  <a:extLst>
                    <a:ext uri="{FF2B5EF4-FFF2-40B4-BE49-F238E27FC236}">
                      <a16:creationId xmlns:a16="http://schemas.microsoft.com/office/drawing/2014/main" id="{B8AAB1F5-3832-2E71-12FE-2813E8F77BDD}"/>
                    </a:ext>
                  </a:extLst>
                </p:cNvPr>
                <p:cNvSpPr>
                  <a:spLocks/>
                </p:cNvSpPr>
                <p:nvPr/>
              </p:nvSpPr>
              <p:spPr bwMode="auto">
                <a:xfrm>
                  <a:off x="4192304" y="1275767"/>
                  <a:ext cx="54864" cy="54864"/>
                </a:xfrm>
                <a:custGeom>
                  <a:avLst/>
                  <a:gdLst>
                    <a:gd name="T0" fmla="*/ 21 w 45"/>
                    <a:gd name="T1" fmla="*/ 0 h 40"/>
                    <a:gd name="T2" fmla="*/ 0 w 45"/>
                    <a:gd name="T3" fmla="*/ 40 h 40"/>
                    <a:gd name="T4" fmla="*/ 45 w 45"/>
                    <a:gd name="T5" fmla="*/ 40 h 40"/>
                    <a:gd name="T6" fmla="*/ 21 w 45"/>
                    <a:gd name="T7" fmla="*/ 0 h 40"/>
                  </a:gdLst>
                  <a:ahLst/>
                  <a:cxnLst>
                    <a:cxn ang="0">
                      <a:pos x="T0" y="T1"/>
                    </a:cxn>
                    <a:cxn ang="0">
                      <a:pos x="T2" y="T3"/>
                    </a:cxn>
                    <a:cxn ang="0">
                      <a:pos x="T4" y="T5"/>
                    </a:cxn>
                    <a:cxn ang="0">
                      <a:pos x="T6" y="T7"/>
                    </a:cxn>
                  </a:cxnLst>
                  <a:rect l="0" t="0" r="r" b="b"/>
                  <a:pathLst>
                    <a:path w="45" h="40">
                      <a:moveTo>
                        <a:pt x="21" y="0"/>
                      </a:moveTo>
                      <a:lnTo>
                        <a:pt x="0" y="40"/>
                      </a:lnTo>
                      <a:lnTo>
                        <a:pt x="45" y="40"/>
                      </a:lnTo>
                      <a:lnTo>
                        <a:pt x="21"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4" name="Freeform 213">
                  <a:extLst>
                    <a:ext uri="{FF2B5EF4-FFF2-40B4-BE49-F238E27FC236}">
                      <a16:creationId xmlns:a16="http://schemas.microsoft.com/office/drawing/2014/main" id="{1A9C285B-BA8F-5150-7463-AF4FDBBC6019}"/>
                    </a:ext>
                  </a:extLst>
                </p:cNvPr>
                <p:cNvSpPr>
                  <a:spLocks/>
                </p:cNvSpPr>
                <p:nvPr/>
              </p:nvSpPr>
              <p:spPr bwMode="auto">
                <a:xfrm>
                  <a:off x="6270513" y="2146028"/>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5" name="Freeform 175">
                  <a:extLst>
                    <a:ext uri="{FF2B5EF4-FFF2-40B4-BE49-F238E27FC236}">
                      <a16:creationId xmlns:a16="http://schemas.microsoft.com/office/drawing/2014/main" id="{5C337D6D-73AB-5812-9B0E-DE9C643E8FD4}"/>
                    </a:ext>
                  </a:extLst>
                </p:cNvPr>
                <p:cNvSpPr>
                  <a:spLocks/>
                </p:cNvSpPr>
                <p:nvPr/>
              </p:nvSpPr>
              <p:spPr bwMode="auto">
                <a:xfrm>
                  <a:off x="6170804" y="2081030"/>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6" name="Freeform 175">
                  <a:extLst>
                    <a:ext uri="{FF2B5EF4-FFF2-40B4-BE49-F238E27FC236}">
                      <a16:creationId xmlns:a16="http://schemas.microsoft.com/office/drawing/2014/main" id="{87C08175-8610-8DD5-42C1-59EE55D59654}"/>
                    </a:ext>
                  </a:extLst>
                </p:cNvPr>
                <p:cNvSpPr>
                  <a:spLocks/>
                </p:cNvSpPr>
                <p:nvPr/>
              </p:nvSpPr>
              <p:spPr bwMode="auto">
                <a:xfrm>
                  <a:off x="6159375" y="2081030"/>
                  <a:ext cx="54864" cy="54864"/>
                </a:xfrm>
                <a:custGeom>
                  <a:avLst/>
                  <a:gdLst>
                    <a:gd name="T0" fmla="*/ 24 w 47"/>
                    <a:gd name="T1" fmla="*/ 0 h 40"/>
                    <a:gd name="T2" fmla="*/ 0 w 47"/>
                    <a:gd name="T3" fmla="*/ 40 h 40"/>
                    <a:gd name="T4" fmla="*/ 47 w 47"/>
                    <a:gd name="T5" fmla="*/ 40 h 40"/>
                    <a:gd name="T6" fmla="*/ 24 w 47"/>
                    <a:gd name="T7" fmla="*/ 0 h 40"/>
                  </a:gdLst>
                  <a:ahLst/>
                  <a:cxnLst>
                    <a:cxn ang="0">
                      <a:pos x="T0" y="T1"/>
                    </a:cxn>
                    <a:cxn ang="0">
                      <a:pos x="T2" y="T3"/>
                    </a:cxn>
                    <a:cxn ang="0">
                      <a:pos x="T4" y="T5"/>
                    </a:cxn>
                    <a:cxn ang="0">
                      <a:pos x="T6" y="T7"/>
                    </a:cxn>
                  </a:cxnLst>
                  <a:rect l="0" t="0" r="r" b="b"/>
                  <a:pathLst>
                    <a:path w="47" h="40">
                      <a:moveTo>
                        <a:pt x="24" y="0"/>
                      </a:moveTo>
                      <a:lnTo>
                        <a:pt x="0" y="40"/>
                      </a:lnTo>
                      <a:lnTo>
                        <a:pt x="47" y="40"/>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7" name="Freeform 146">
                  <a:extLst>
                    <a:ext uri="{FF2B5EF4-FFF2-40B4-BE49-F238E27FC236}">
                      <a16:creationId xmlns:a16="http://schemas.microsoft.com/office/drawing/2014/main" id="{EA534D31-F276-0C87-2632-27B579BFF013}"/>
                    </a:ext>
                  </a:extLst>
                </p:cNvPr>
                <p:cNvSpPr>
                  <a:spLocks/>
                </p:cNvSpPr>
                <p:nvPr/>
              </p:nvSpPr>
              <p:spPr bwMode="auto">
                <a:xfrm>
                  <a:off x="6802419" y="2222894"/>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8" name="Freeform 146">
                  <a:extLst>
                    <a:ext uri="{FF2B5EF4-FFF2-40B4-BE49-F238E27FC236}">
                      <a16:creationId xmlns:a16="http://schemas.microsoft.com/office/drawing/2014/main" id="{D846AB35-9383-DE0E-1E88-3B36FAB0A5FB}"/>
                    </a:ext>
                  </a:extLst>
                </p:cNvPr>
                <p:cNvSpPr>
                  <a:spLocks/>
                </p:cNvSpPr>
                <p:nvPr/>
              </p:nvSpPr>
              <p:spPr bwMode="auto">
                <a:xfrm>
                  <a:off x="6919005" y="2328050"/>
                  <a:ext cx="54864" cy="54864"/>
                </a:xfrm>
                <a:custGeom>
                  <a:avLst/>
                  <a:gdLst>
                    <a:gd name="T0" fmla="*/ 24 w 48"/>
                    <a:gd name="T1" fmla="*/ 0 h 43"/>
                    <a:gd name="T2" fmla="*/ 0 w 48"/>
                    <a:gd name="T3" fmla="*/ 43 h 43"/>
                    <a:gd name="T4" fmla="*/ 48 w 48"/>
                    <a:gd name="T5" fmla="*/ 43 h 43"/>
                    <a:gd name="T6" fmla="*/ 24 w 48"/>
                    <a:gd name="T7" fmla="*/ 0 h 43"/>
                  </a:gdLst>
                  <a:ahLst/>
                  <a:cxnLst>
                    <a:cxn ang="0">
                      <a:pos x="T0" y="T1"/>
                    </a:cxn>
                    <a:cxn ang="0">
                      <a:pos x="T2" y="T3"/>
                    </a:cxn>
                    <a:cxn ang="0">
                      <a:pos x="T4" y="T5"/>
                    </a:cxn>
                    <a:cxn ang="0">
                      <a:pos x="T6" y="T7"/>
                    </a:cxn>
                  </a:cxnLst>
                  <a:rect l="0" t="0" r="r" b="b"/>
                  <a:pathLst>
                    <a:path w="48" h="43">
                      <a:moveTo>
                        <a:pt x="24" y="0"/>
                      </a:moveTo>
                      <a:lnTo>
                        <a:pt x="0" y="43"/>
                      </a:lnTo>
                      <a:lnTo>
                        <a:pt x="48" y="43"/>
                      </a:lnTo>
                      <a:lnTo>
                        <a:pt x="24"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839" name="Freeform 157">
                  <a:extLst>
                    <a:ext uri="{FF2B5EF4-FFF2-40B4-BE49-F238E27FC236}">
                      <a16:creationId xmlns:a16="http://schemas.microsoft.com/office/drawing/2014/main" id="{82930C16-76C9-0FA3-58D7-4331442D2F53}"/>
                    </a:ext>
                  </a:extLst>
                </p:cNvPr>
                <p:cNvSpPr>
                  <a:spLocks/>
                </p:cNvSpPr>
                <p:nvPr/>
              </p:nvSpPr>
              <p:spPr bwMode="auto">
                <a:xfrm>
                  <a:off x="6562352" y="2199597"/>
                  <a:ext cx="54864" cy="54864"/>
                </a:xfrm>
                <a:custGeom>
                  <a:avLst/>
                  <a:gdLst>
                    <a:gd name="T0" fmla="*/ 22 w 45"/>
                    <a:gd name="T1" fmla="*/ 0 h 40"/>
                    <a:gd name="T2" fmla="*/ 0 w 45"/>
                    <a:gd name="T3" fmla="*/ 40 h 40"/>
                    <a:gd name="T4" fmla="*/ 45 w 45"/>
                    <a:gd name="T5" fmla="*/ 40 h 40"/>
                    <a:gd name="T6" fmla="*/ 22 w 45"/>
                    <a:gd name="T7" fmla="*/ 0 h 40"/>
                  </a:gdLst>
                  <a:ahLst/>
                  <a:cxnLst>
                    <a:cxn ang="0">
                      <a:pos x="T0" y="T1"/>
                    </a:cxn>
                    <a:cxn ang="0">
                      <a:pos x="T2" y="T3"/>
                    </a:cxn>
                    <a:cxn ang="0">
                      <a:pos x="T4" y="T5"/>
                    </a:cxn>
                    <a:cxn ang="0">
                      <a:pos x="T6" y="T7"/>
                    </a:cxn>
                  </a:cxnLst>
                  <a:rect l="0" t="0" r="r" b="b"/>
                  <a:pathLst>
                    <a:path w="45" h="40">
                      <a:moveTo>
                        <a:pt x="22" y="0"/>
                      </a:moveTo>
                      <a:lnTo>
                        <a:pt x="0" y="40"/>
                      </a:lnTo>
                      <a:lnTo>
                        <a:pt x="45" y="40"/>
                      </a:lnTo>
                      <a:lnTo>
                        <a:pt x="22" y="0"/>
                      </a:lnTo>
                      <a:close/>
                    </a:path>
                  </a:pathLst>
                </a:custGeom>
                <a:solidFill>
                  <a:srgbClr val="891122"/>
                </a:solidFill>
                <a:ln>
                  <a:noFill/>
                </a:ln>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600" name="Freeform 214">
                <a:extLst>
                  <a:ext uri="{FF2B5EF4-FFF2-40B4-BE49-F238E27FC236}">
                    <a16:creationId xmlns:a16="http://schemas.microsoft.com/office/drawing/2014/main" id="{7462BF0E-EC38-7C31-1A64-749E8254663A}"/>
                  </a:ext>
                </a:extLst>
              </p:cNvPr>
              <p:cNvSpPr>
                <a:spLocks/>
              </p:cNvSpPr>
              <p:nvPr/>
            </p:nvSpPr>
            <p:spPr bwMode="auto">
              <a:xfrm>
                <a:off x="4198646" y="1287521"/>
                <a:ext cx="3851276" cy="1399832"/>
              </a:xfrm>
              <a:custGeom>
                <a:avLst/>
                <a:gdLst>
                  <a:gd name="T0" fmla="*/ 245 w 5465"/>
                  <a:gd name="T1" fmla="*/ 19 h 1986"/>
                  <a:gd name="T2" fmla="*/ 420 w 5465"/>
                  <a:gd name="T3" fmla="*/ 58 h 1986"/>
                  <a:gd name="T4" fmla="*/ 596 w 5465"/>
                  <a:gd name="T5" fmla="*/ 77 h 1986"/>
                  <a:gd name="T6" fmla="*/ 719 w 5465"/>
                  <a:gd name="T7" fmla="*/ 98 h 1986"/>
                  <a:gd name="T8" fmla="*/ 783 w 5465"/>
                  <a:gd name="T9" fmla="*/ 122 h 1986"/>
                  <a:gd name="T10" fmla="*/ 852 w 5465"/>
                  <a:gd name="T11" fmla="*/ 150 h 1986"/>
                  <a:gd name="T12" fmla="*/ 907 w 5465"/>
                  <a:gd name="T13" fmla="*/ 176 h 1986"/>
                  <a:gd name="T14" fmla="*/ 980 w 5465"/>
                  <a:gd name="T15" fmla="*/ 207 h 1986"/>
                  <a:gd name="T16" fmla="*/ 1025 w 5465"/>
                  <a:gd name="T17" fmla="*/ 236 h 1986"/>
                  <a:gd name="T18" fmla="*/ 1089 w 5465"/>
                  <a:gd name="T19" fmla="*/ 271 h 1986"/>
                  <a:gd name="T20" fmla="*/ 1189 w 5465"/>
                  <a:gd name="T21" fmla="*/ 305 h 1986"/>
                  <a:gd name="T22" fmla="*/ 1312 w 5465"/>
                  <a:gd name="T23" fmla="*/ 357 h 1986"/>
                  <a:gd name="T24" fmla="*/ 1422 w 5465"/>
                  <a:gd name="T25" fmla="*/ 374 h 1986"/>
                  <a:gd name="T26" fmla="*/ 1467 w 5465"/>
                  <a:gd name="T27" fmla="*/ 402 h 1986"/>
                  <a:gd name="T28" fmla="*/ 1533 w 5465"/>
                  <a:gd name="T29" fmla="*/ 443 h 1986"/>
                  <a:gd name="T30" fmla="*/ 1614 w 5465"/>
                  <a:gd name="T31" fmla="*/ 469 h 1986"/>
                  <a:gd name="T32" fmla="*/ 1709 w 5465"/>
                  <a:gd name="T33" fmla="*/ 554 h 1986"/>
                  <a:gd name="T34" fmla="*/ 1849 w 5465"/>
                  <a:gd name="T35" fmla="*/ 611 h 1986"/>
                  <a:gd name="T36" fmla="*/ 2008 w 5465"/>
                  <a:gd name="T37" fmla="*/ 659 h 1986"/>
                  <a:gd name="T38" fmla="*/ 2093 w 5465"/>
                  <a:gd name="T39" fmla="*/ 685 h 1986"/>
                  <a:gd name="T40" fmla="*/ 2112 w 5465"/>
                  <a:gd name="T41" fmla="*/ 711 h 1986"/>
                  <a:gd name="T42" fmla="*/ 2155 w 5465"/>
                  <a:gd name="T43" fmla="*/ 740 h 1986"/>
                  <a:gd name="T44" fmla="*/ 2257 w 5465"/>
                  <a:gd name="T45" fmla="*/ 790 h 1986"/>
                  <a:gd name="T46" fmla="*/ 2307 w 5465"/>
                  <a:gd name="T47" fmla="*/ 809 h 1986"/>
                  <a:gd name="T48" fmla="*/ 2342 w 5465"/>
                  <a:gd name="T49" fmla="*/ 847 h 1986"/>
                  <a:gd name="T50" fmla="*/ 2397 w 5465"/>
                  <a:gd name="T51" fmla="*/ 866 h 1986"/>
                  <a:gd name="T52" fmla="*/ 2439 w 5465"/>
                  <a:gd name="T53" fmla="*/ 882 h 1986"/>
                  <a:gd name="T54" fmla="*/ 2468 w 5465"/>
                  <a:gd name="T55" fmla="*/ 911 h 1986"/>
                  <a:gd name="T56" fmla="*/ 2515 w 5465"/>
                  <a:gd name="T57" fmla="*/ 966 h 1986"/>
                  <a:gd name="T58" fmla="*/ 2605 w 5465"/>
                  <a:gd name="T59" fmla="*/ 1037 h 1986"/>
                  <a:gd name="T60" fmla="*/ 2674 w 5465"/>
                  <a:gd name="T61" fmla="*/ 1068 h 1986"/>
                  <a:gd name="T62" fmla="*/ 2724 w 5465"/>
                  <a:gd name="T63" fmla="*/ 1092 h 1986"/>
                  <a:gd name="T64" fmla="*/ 2753 w 5465"/>
                  <a:gd name="T65" fmla="*/ 1130 h 1986"/>
                  <a:gd name="T66" fmla="*/ 2812 w 5465"/>
                  <a:gd name="T67" fmla="*/ 1161 h 1986"/>
                  <a:gd name="T68" fmla="*/ 2852 w 5465"/>
                  <a:gd name="T69" fmla="*/ 1192 h 1986"/>
                  <a:gd name="T70" fmla="*/ 2893 w 5465"/>
                  <a:gd name="T71" fmla="*/ 1222 h 1986"/>
                  <a:gd name="T72" fmla="*/ 2933 w 5465"/>
                  <a:gd name="T73" fmla="*/ 1241 h 1986"/>
                  <a:gd name="T74" fmla="*/ 2997 w 5465"/>
                  <a:gd name="T75" fmla="*/ 1261 h 1986"/>
                  <a:gd name="T76" fmla="*/ 3068 w 5465"/>
                  <a:gd name="T77" fmla="*/ 1277 h 1986"/>
                  <a:gd name="T78" fmla="*/ 3296 w 5465"/>
                  <a:gd name="T79" fmla="*/ 1310 h 1986"/>
                  <a:gd name="T80" fmla="*/ 3630 w 5465"/>
                  <a:gd name="T81" fmla="*/ 1344 h 1986"/>
                  <a:gd name="T82" fmla="*/ 3787 w 5465"/>
                  <a:gd name="T83" fmla="*/ 1396 h 1986"/>
                  <a:gd name="T84" fmla="*/ 3856 w 5465"/>
                  <a:gd name="T85" fmla="*/ 1472 h 1986"/>
                  <a:gd name="T86" fmla="*/ 3951 w 5465"/>
                  <a:gd name="T87" fmla="*/ 1527 h 1986"/>
                  <a:gd name="T88" fmla="*/ 4088 w 5465"/>
                  <a:gd name="T89" fmla="*/ 1558 h 1986"/>
                  <a:gd name="T90" fmla="*/ 4245 w 5465"/>
                  <a:gd name="T91" fmla="*/ 1636 h 1986"/>
                  <a:gd name="T92" fmla="*/ 4487 w 5465"/>
                  <a:gd name="T93" fmla="*/ 1741 h 1986"/>
                  <a:gd name="T94" fmla="*/ 5173 w 5465"/>
                  <a:gd name="T95" fmla="*/ 1986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65" h="1986">
                    <a:moveTo>
                      <a:pt x="0" y="0"/>
                    </a:moveTo>
                    <a:lnTo>
                      <a:pt x="0" y="8"/>
                    </a:lnTo>
                    <a:lnTo>
                      <a:pt x="245" y="8"/>
                    </a:lnTo>
                    <a:lnTo>
                      <a:pt x="245" y="19"/>
                    </a:lnTo>
                    <a:lnTo>
                      <a:pt x="283" y="19"/>
                    </a:lnTo>
                    <a:lnTo>
                      <a:pt x="283" y="50"/>
                    </a:lnTo>
                    <a:lnTo>
                      <a:pt x="420" y="50"/>
                    </a:lnTo>
                    <a:lnTo>
                      <a:pt x="420" y="58"/>
                    </a:lnTo>
                    <a:lnTo>
                      <a:pt x="487" y="58"/>
                    </a:lnTo>
                    <a:lnTo>
                      <a:pt x="487" y="69"/>
                    </a:lnTo>
                    <a:lnTo>
                      <a:pt x="596" y="69"/>
                    </a:lnTo>
                    <a:lnTo>
                      <a:pt x="596" y="77"/>
                    </a:lnTo>
                    <a:lnTo>
                      <a:pt x="705" y="77"/>
                    </a:lnTo>
                    <a:lnTo>
                      <a:pt x="705" y="86"/>
                    </a:lnTo>
                    <a:lnTo>
                      <a:pt x="719" y="86"/>
                    </a:lnTo>
                    <a:lnTo>
                      <a:pt x="719" y="98"/>
                    </a:lnTo>
                    <a:lnTo>
                      <a:pt x="779" y="98"/>
                    </a:lnTo>
                    <a:lnTo>
                      <a:pt x="779" y="112"/>
                    </a:lnTo>
                    <a:lnTo>
                      <a:pt x="783" y="112"/>
                    </a:lnTo>
                    <a:lnTo>
                      <a:pt x="783" y="122"/>
                    </a:lnTo>
                    <a:lnTo>
                      <a:pt x="843" y="122"/>
                    </a:lnTo>
                    <a:lnTo>
                      <a:pt x="843" y="141"/>
                    </a:lnTo>
                    <a:lnTo>
                      <a:pt x="852" y="141"/>
                    </a:lnTo>
                    <a:lnTo>
                      <a:pt x="852" y="150"/>
                    </a:lnTo>
                    <a:lnTo>
                      <a:pt x="873" y="150"/>
                    </a:lnTo>
                    <a:lnTo>
                      <a:pt x="873" y="157"/>
                    </a:lnTo>
                    <a:lnTo>
                      <a:pt x="907" y="157"/>
                    </a:lnTo>
                    <a:lnTo>
                      <a:pt x="907" y="176"/>
                    </a:lnTo>
                    <a:lnTo>
                      <a:pt x="923" y="176"/>
                    </a:lnTo>
                    <a:lnTo>
                      <a:pt x="923" y="188"/>
                    </a:lnTo>
                    <a:lnTo>
                      <a:pt x="980" y="188"/>
                    </a:lnTo>
                    <a:lnTo>
                      <a:pt x="980" y="207"/>
                    </a:lnTo>
                    <a:lnTo>
                      <a:pt x="1013" y="207"/>
                    </a:lnTo>
                    <a:lnTo>
                      <a:pt x="1013" y="214"/>
                    </a:lnTo>
                    <a:lnTo>
                      <a:pt x="1025" y="214"/>
                    </a:lnTo>
                    <a:lnTo>
                      <a:pt x="1025" y="236"/>
                    </a:lnTo>
                    <a:lnTo>
                      <a:pt x="1082" y="236"/>
                    </a:lnTo>
                    <a:lnTo>
                      <a:pt x="1082" y="245"/>
                    </a:lnTo>
                    <a:lnTo>
                      <a:pt x="1089" y="245"/>
                    </a:lnTo>
                    <a:lnTo>
                      <a:pt x="1089" y="271"/>
                    </a:lnTo>
                    <a:lnTo>
                      <a:pt x="1142" y="271"/>
                    </a:lnTo>
                    <a:lnTo>
                      <a:pt x="1142" y="283"/>
                    </a:lnTo>
                    <a:lnTo>
                      <a:pt x="1189" y="283"/>
                    </a:lnTo>
                    <a:lnTo>
                      <a:pt x="1189" y="305"/>
                    </a:lnTo>
                    <a:lnTo>
                      <a:pt x="1234" y="305"/>
                    </a:lnTo>
                    <a:lnTo>
                      <a:pt x="1234" y="317"/>
                    </a:lnTo>
                    <a:lnTo>
                      <a:pt x="1312" y="317"/>
                    </a:lnTo>
                    <a:lnTo>
                      <a:pt x="1312" y="357"/>
                    </a:lnTo>
                    <a:lnTo>
                      <a:pt x="1400" y="357"/>
                    </a:lnTo>
                    <a:lnTo>
                      <a:pt x="1400" y="367"/>
                    </a:lnTo>
                    <a:lnTo>
                      <a:pt x="1422" y="367"/>
                    </a:lnTo>
                    <a:lnTo>
                      <a:pt x="1422" y="374"/>
                    </a:lnTo>
                    <a:lnTo>
                      <a:pt x="1429" y="374"/>
                    </a:lnTo>
                    <a:lnTo>
                      <a:pt x="1429" y="393"/>
                    </a:lnTo>
                    <a:lnTo>
                      <a:pt x="1467" y="393"/>
                    </a:lnTo>
                    <a:lnTo>
                      <a:pt x="1467" y="402"/>
                    </a:lnTo>
                    <a:lnTo>
                      <a:pt x="1481" y="402"/>
                    </a:lnTo>
                    <a:lnTo>
                      <a:pt x="1481" y="428"/>
                    </a:lnTo>
                    <a:lnTo>
                      <a:pt x="1533" y="428"/>
                    </a:lnTo>
                    <a:lnTo>
                      <a:pt x="1533" y="443"/>
                    </a:lnTo>
                    <a:lnTo>
                      <a:pt x="1540" y="443"/>
                    </a:lnTo>
                    <a:lnTo>
                      <a:pt x="1540" y="450"/>
                    </a:lnTo>
                    <a:lnTo>
                      <a:pt x="1614" y="450"/>
                    </a:lnTo>
                    <a:lnTo>
                      <a:pt x="1614" y="469"/>
                    </a:lnTo>
                    <a:lnTo>
                      <a:pt x="1694" y="469"/>
                    </a:lnTo>
                    <a:lnTo>
                      <a:pt x="1694" y="507"/>
                    </a:lnTo>
                    <a:lnTo>
                      <a:pt x="1709" y="507"/>
                    </a:lnTo>
                    <a:lnTo>
                      <a:pt x="1709" y="554"/>
                    </a:lnTo>
                    <a:lnTo>
                      <a:pt x="1808" y="554"/>
                    </a:lnTo>
                    <a:lnTo>
                      <a:pt x="1808" y="576"/>
                    </a:lnTo>
                    <a:lnTo>
                      <a:pt x="1849" y="576"/>
                    </a:lnTo>
                    <a:lnTo>
                      <a:pt x="1849" y="611"/>
                    </a:lnTo>
                    <a:lnTo>
                      <a:pt x="1986" y="611"/>
                    </a:lnTo>
                    <a:lnTo>
                      <a:pt x="1986" y="623"/>
                    </a:lnTo>
                    <a:lnTo>
                      <a:pt x="2008" y="623"/>
                    </a:lnTo>
                    <a:lnTo>
                      <a:pt x="2008" y="659"/>
                    </a:lnTo>
                    <a:lnTo>
                      <a:pt x="2067" y="659"/>
                    </a:lnTo>
                    <a:lnTo>
                      <a:pt x="2067" y="671"/>
                    </a:lnTo>
                    <a:lnTo>
                      <a:pt x="2093" y="671"/>
                    </a:lnTo>
                    <a:lnTo>
                      <a:pt x="2093" y="685"/>
                    </a:lnTo>
                    <a:lnTo>
                      <a:pt x="2102" y="685"/>
                    </a:lnTo>
                    <a:lnTo>
                      <a:pt x="2102" y="699"/>
                    </a:lnTo>
                    <a:lnTo>
                      <a:pt x="2112" y="699"/>
                    </a:lnTo>
                    <a:lnTo>
                      <a:pt x="2112" y="711"/>
                    </a:lnTo>
                    <a:lnTo>
                      <a:pt x="2148" y="711"/>
                    </a:lnTo>
                    <a:lnTo>
                      <a:pt x="2148" y="730"/>
                    </a:lnTo>
                    <a:lnTo>
                      <a:pt x="2155" y="730"/>
                    </a:lnTo>
                    <a:lnTo>
                      <a:pt x="2155" y="740"/>
                    </a:lnTo>
                    <a:lnTo>
                      <a:pt x="2209" y="740"/>
                    </a:lnTo>
                    <a:lnTo>
                      <a:pt x="2209" y="752"/>
                    </a:lnTo>
                    <a:lnTo>
                      <a:pt x="2257" y="752"/>
                    </a:lnTo>
                    <a:lnTo>
                      <a:pt x="2257" y="790"/>
                    </a:lnTo>
                    <a:lnTo>
                      <a:pt x="2278" y="790"/>
                    </a:lnTo>
                    <a:lnTo>
                      <a:pt x="2278" y="799"/>
                    </a:lnTo>
                    <a:lnTo>
                      <a:pt x="2307" y="799"/>
                    </a:lnTo>
                    <a:lnTo>
                      <a:pt x="2307" y="809"/>
                    </a:lnTo>
                    <a:lnTo>
                      <a:pt x="2316" y="809"/>
                    </a:lnTo>
                    <a:lnTo>
                      <a:pt x="2316" y="835"/>
                    </a:lnTo>
                    <a:lnTo>
                      <a:pt x="2342" y="835"/>
                    </a:lnTo>
                    <a:lnTo>
                      <a:pt x="2342" y="847"/>
                    </a:lnTo>
                    <a:lnTo>
                      <a:pt x="2356" y="847"/>
                    </a:lnTo>
                    <a:lnTo>
                      <a:pt x="2356" y="854"/>
                    </a:lnTo>
                    <a:lnTo>
                      <a:pt x="2397" y="854"/>
                    </a:lnTo>
                    <a:lnTo>
                      <a:pt x="2397" y="866"/>
                    </a:lnTo>
                    <a:lnTo>
                      <a:pt x="2411" y="866"/>
                    </a:lnTo>
                    <a:lnTo>
                      <a:pt x="2411" y="875"/>
                    </a:lnTo>
                    <a:lnTo>
                      <a:pt x="2439" y="875"/>
                    </a:lnTo>
                    <a:lnTo>
                      <a:pt x="2439" y="882"/>
                    </a:lnTo>
                    <a:lnTo>
                      <a:pt x="2449" y="882"/>
                    </a:lnTo>
                    <a:lnTo>
                      <a:pt x="2449" y="902"/>
                    </a:lnTo>
                    <a:lnTo>
                      <a:pt x="2468" y="902"/>
                    </a:lnTo>
                    <a:lnTo>
                      <a:pt x="2468" y="911"/>
                    </a:lnTo>
                    <a:lnTo>
                      <a:pt x="2487" y="911"/>
                    </a:lnTo>
                    <a:lnTo>
                      <a:pt x="2487" y="947"/>
                    </a:lnTo>
                    <a:lnTo>
                      <a:pt x="2515" y="947"/>
                    </a:lnTo>
                    <a:lnTo>
                      <a:pt x="2515" y="966"/>
                    </a:lnTo>
                    <a:lnTo>
                      <a:pt x="2572" y="966"/>
                    </a:lnTo>
                    <a:lnTo>
                      <a:pt x="2572" y="1011"/>
                    </a:lnTo>
                    <a:lnTo>
                      <a:pt x="2605" y="1011"/>
                    </a:lnTo>
                    <a:lnTo>
                      <a:pt x="2605" y="1037"/>
                    </a:lnTo>
                    <a:lnTo>
                      <a:pt x="2648" y="1037"/>
                    </a:lnTo>
                    <a:lnTo>
                      <a:pt x="2648" y="1056"/>
                    </a:lnTo>
                    <a:lnTo>
                      <a:pt x="2674" y="1056"/>
                    </a:lnTo>
                    <a:lnTo>
                      <a:pt x="2674" y="1068"/>
                    </a:lnTo>
                    <a:lnTo>
                      <a:pt x="2705" y="1068"/>
                    </a:lnTo>
                    <a:lnTo>
                      <a:pt x="2705" y="1080"/>
                    </a:lnTo>
                    <a:lnTo>
                      <a:pt x="2724" y="1080"/>
                    </a:lnTo>
                    <a:lnTo>
                      <a:pt x="2724" y="1092"/>
                    </a:lnTo>
                    <a:lnTo>
                      <a:pt x="2736" y="1092"/>
                    </a:lnTo>
                    <a:lnTo>
                      <a:pt x="2736" y="1101"/>
                    </a:lnTo>
                    <a:lnTo>
                      <a:pt x="2753" y="1101"/>
                    </a:lnTo>
                    <a:lnTo>
                      <a:pt x="2753" y="1130"/>
                    </a:lnTo>
                    <a:lnTo>
                      <a:pt x="2762" y="1130"/>
                    </a:lnTo>
                    <a:lnTo>
                      <a:pt x="2762" y="1139"/>
                    </a:lnTo>
                    <a:lnTo>
                      <a:pt x="2812" y="1139"/>
                    </a:lnTo>
                    <a:lnTo>
                      <a:pt x="2812" y="1161"/>
                    </a:lnTo>
                    <a:lnTo>
                      <a:pt x="2829" y="1161"/>
                    </a:lnTo>
                    <a:lnTo>
                      <a:pt x="2829" y="1177"/>
                    </a:lnTo>
                    <a:lnTo>
                      <a:pt x="2852" y="1177"/>
                    </a:lnTo>
                    <a:lnTo>
                      <a:pt x="2852" y="1192"/>
                    </a:lnTo>
                    <a:lnTo>
                      <a:pt x="2862" y="1192"/>
                    </a:lnTo>
                    <a:lnTo>
                      <a:pt x="2862" y="1211"/>
                    </a:lnTo>
                    <a:lnTo>
                      <a:pt x="2893" y="1211"/>
                    </a:lnTo>
                    <a:lnTo>
                      <a:pt x="2893" y="1222"/>
                    </a:lnTo>
                    <a:lnTo>
                      <a:pt x="2912" y="1222"/>
                    </a:lnTo>
                    <a:lnTo>
                      <a:pt x="2912" y="1234"/>
                    </a:lnTo>
                    <a:lnTo>
                      <a:pt x="2933" y="1234"/>
                    </a:lnTo>
                    <a:lnTo>
                      <a:pt x="2933" y="1241"/>
                    </a:lnTo>
                    <a:lnTo>
                      <a:pt x="2983" y="1241"/>
                    </a:lnTo>
                    <a:lnTo>
                      <a:pt x="2983" y="1251"/>
                    </a:lnTo>
                    <a:lnTo>
                      <a:pt x="2997" y="1251"/>
                    </a:lnTo>
                    <a:lnTo>
                      <a:pt x="2997" y="1261"/>
                    </a:lnTo>
                    <a:lnTo>
                      <a:pt x="3044" y="1261"/>
                    </a:lnTo>
                    <a:lnTo>
                      <a:pt x="3044" y="1268"/>
                    </a:lnTo>
                    <a:lnTo>
                      <a:pt x="3068" y="1268"/>
                    </a:lnTo>
                    <a:lnTo>
                      <a:pt x="3068" y="1277"/>
                    </a:lnTo>
                    <a:lnTo>
                      <a:pt x="3108" y="1277"/>
                    </a:lnTo>
                    <a:lnTo>
                      <a:pt x="3108" y="1294"/>
                    </a:lnTo>
                    <a:lnTo>
                      <a:pt x="3296" y="1294"/>
                    </a:lnTo>
                    <a:lnTo>
                      <a:pt x="3296" y="1310"/>
                    </a:lnTo>
                    <a:lnTo>
                      <a:pt x="3602" y="1310"/>
                    </a:lnTo>
                    <a:lnTo>
                      <a:pt x="3602" y="1327"/>
                    </a:lnTo>
                    <a:lnTo>
                      <a:pt x="3630" y="1327"/>
                    </a:lnTo>
                    <a:lnTo>
                      <a:pt x="3630" y="1344"/>
                    </a:lnTo>
                    <a:lnTo>
                      <a:pt x="3730" y="1344"/>
                    </a:lnTo>
                    <a:lnTo>
                      <a:pt x="3730" y="1375"/>
                    </a:lnTo>
                    <a:lnTo>
                      <a:pt x="3787" y="1375"/>
                    </a:lnTo>
                    <a:lnTo>
                      <a:pt x="3787" y="1396"/>
                    </a:lnTo>
                    <a:lnTo>
                      <a:pt x="3825" y="1396"/>
                    </a:lnTo>
                    <a:lnTo>
                      <a:pt x="3825" y="1422"/>
                    </a:lnTo>
                    <a:lnTo>
                      <a:pt x="3856" y="1422"/>
                    </a:lnTo>
                    <a:lnTo>
                      <a:pt x="3856" y="1472"/>
                    </a:lnTo>
                    <a:lnTo>
                      <a:pt x="3884" y="1472"/>
                    </a:lnTo>
                    <a:lnTo>
                      <a:pt x="3884" y="1498"/>
                    </a:lnTo>
                    <a:lnTo>
                      <a:pt x="3951" y="1498"/>
                    </a:lnTo>
                    <a:lnTo>
                      <a:pt x="3951" y="1527"/>
                    </a:lnTo>
                    <a:lnTo>
                      <a:pt x="4055" y="1527"/>
                    </a:lnTo>
                    <a:lnTo>
                      <a:pt x="4055" y="1546"/>
                    </a:lnTo>
                    <a:lnTo>
                      <a:pt x="4088" y="1546"/>
                    </a:lnTo>
                    <a:lnTo>
                      <a:pt x="4088" y="1558"/>
                    </a:lnTo>
                    <a:lnTo>
                      <a:pt x="4231" y="1558"/>
                    </a:lnTo>
                    <a:lnTo>
                      <a:pt x="4231" y="1610"/>
                    </a:lnTo>
                    <a:lnTo>
                      <a:pt x="4245" y="1610"/>
                    </a:lnTo>
                    <a:lnTo>
                      <a:pt x="4245" y="1636"/>
                    </a:lnTo>
                    <a:lnTo>
                      <a:pt x="4359" y="1636"/>
                    </a:lnTo>
                    <a:lnTo>
                      <a:pt x="4359" y="1684"/>
                    </a:lnTo>
                    <a:lnTo>
                      <a:pt x="4487" y="1684"/>
                    </a:lnTo>
                    <a:lnTo>
                      <a:pt x="4487" y="1741"/>
                    </a:lnTo>
                    <a:lnTo>
                      <a:pt x="4518" y="1741"/>
                    </a:lnTo>
                    <a:lnTo>
                      <a:pt x="4518" y="1793"/>
                    </a:lnTo>
                    <a:lnTo>
                      <a:pt x="5173" y="1793"/>
                    </a:lnTo>
                    <a:lnTo>
                      <a:pt x="5173" y="1986"/>
                    </a:lnTo>
                    <a:lnTo>
                      <a:pt x="5465" y="1986"/>
                    </a:lnTo>
                  </a:path>
                </a:pathLst>
              </a:custGeom>
              <a:noFill/>
              <a:ln w="12700" cap="flat">
                <a:solidFill>
                  <a:srgbClr val="89112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465" name="Group 464">
              <a:extLst>
                <a:ext uri="{FF2B5EF4-FFF2-40B4-BE49-F238E27FC236}">
                  <a16:creationId xmlns:a16="http://schemas.microsoft.com/office/drawing/2014/main" id="{F5E68ABA-06EA-6AE5-B503-D5896FEBAC37}"/>
                </a:ext>
              </a:extLst>
            </p:cNvPr>
            <p:cNvGrpSpPr/>
            <p:nvPr/>
          </p:nvGrpSpPr>
          <p:grpSpPr>
            <a:xfrm>
              <a:off x="4168934" y="1286435"/>
              <a:ext cx="4715259" cy="1839468"/>
              <a:chOff x="1476375" y="1470025"/>
              <a:chExt cx="9823451" cy="3832226"/>
            </a:xfrm>
          </p:grpSpPr>
          <p:sp>
            <p:nvSpPr>
              <p:cNvPr id="123" name="Freeform 141">
                <a:extLst>
                  <a:ext uri="{FF2B5EF4-FFF2-40B4-BE49-F238E27FC236}">
                    <a16:creationId xmlns:a16="http://schemas.microsoft.com/office/drawing/2014/main" id="{AF5142B5-9D9B-3267-B865-DAB88FF89CBD}"/>
                  </a:ext>
                </a:extLst>
              </p:cNvPr>
              <p:cNvSpPr>
                <a:spLocks/>
              </p:cNvSpPr>
              <p:nvPr/>
            </p:nvSpPr>
            <p:spPr bwMode="auto">
              <a:xfrm>
                <a:off x="1535113" y="1470025"/>
                <a:ext cx="9764713" cy="3773488"/>
              </a:xfrm>
              <a:custGeom>
                <a:avLst/>
                <a:gdLst>
                  <a:gd name="T0" fmla="*/ 0 w 6151"/>
                  <a:gd name="T1" fmla="*/ 0 h 2377"/>
                  <a:gd name="T2" fmla="*/ 0 w 6151"/>
                  <a:gd name="T3" fmla="*/ 2377 h 2377"/>
                  <a:gd name="T4" fmla="*/ 6151 w 6151"/>
                  <a:gd name="T5" fmla="*/ 2377 h 2377"/>
                </a:gdLst>
                <a:ahLst/>
                <a:cxnLst>
                  <a:cxn ang="0">
                    <a:pos x="T0" y="T1"/>
                  </a:cxn>
                  <a:cxn ang="0">
                    <a:pos x="T2" y="T3"/>
                  </a:cxn>
                  <a:cxn ang="0">
                    <a:pos x="T4" y="T5"/>
                  </a:cxn>
                </a:cxnLst>
                <a:rect l="0" t="0" r="r" b="b"/>
                <a:pathLst>
                  <a:path w="6151" h="2377">
                    <a:moveTo>
                      <a:pt x="0" y="0"/>
                    </a:moveTo>
                    <a:lnTo>
                      <a:pt x="0" y="2377"/>
                    </a:lnTo>
                    <a:lnTo>
                      <a:pt x="6151" y="2377"/>
                    </a:lnTo>
                  </a:path>
                </a:pathLst>
              </a:custGeom>
              <a:noFill/>
              <a:ln w="12700" cap="sq">
                <a:solidFill>
                  <a:srgbClr val="002457"/>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4" name="Line 142">
                <a:extLst>
                  <a:ext uri="{FF2B5EF4-FFF2-40B4-BE49-F238E27FC236}">
                    <a16:creationId xmlns:a16="http://schemas.microsoft.com/office/drawing/2014/main" id="{F721F354-C855-E81C-482B-60DE3960EEDE}"/>
                  </a:ext>
                </a:extLst>
              </p:cNvPr>
              <p:cNvSpPr>
                <a:spLocks noChangeShapeType="1"/>
              </p:cNvSpPr>
              <p:nvPr/>
            </p:nvSpPr>
            <p:spPr bwMode="auto">
              <a:xfrm flipH="1">
                <a:off x="1476375" y="5243513"/>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5" name="Line 143">
                <a:extLst>
                  <a:ext uri="{FF2B5EF4-FFF2-40B4-BE49-F238E27FC236}">
                    <a16:creationId xmlns:a16="http://schemas.microsoft.com/office/drawing/2014/main" id="{2AEDB9B3-EE21-341A-961E-145DC463007E}"/>
                  </a:ext>
                </a:extLst>
              </p:cNvPr>
              <p:cNvSpPr>
                <a:spLocks noChangeShapeType="1"/>
              </p:cNvSpPr>
              <p:nvPr/>
            </p:nvSpPr>
            <p:spPr bwMode="auto">
              <a:xfrm>
                <a:off x="1535113"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6" name="Line 144">
                <a:extLst>
                  <a:ext uri="{FF2B5EF4-FFF2-40B4-BE49-F238E27FC236}">
                    <a16:creationId xmlns:a16="http://schemas.microsoft.com/office/drawing/2014/main" id="{C0E06ABF-8BC4-D4D0-AA4D-BE01992C53ED}"/>
                  </a:ext>
                </a:extLst>
              </p:cNvPr>
              <p:cNvSpPr>
                <a:spLocks noChangeShapeType="1"/>
              </p:cNvSpPr>
              <p:nvPr/>
            </p:nvSpPr>
            <p:spPr bwMode="auto">
              <a:xfrm>
                <a:off x="218757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27" name="Line 145">
                <a:extLst>
                  <a:ext uri="{FF2B5EF4-FFF2-40B4-BE49-F238E27FC236}">
                    <a16:creationId xmlns:a16="http://schemas.microsoft.com/office/drawing/2014/main" id="{CBE09D91-EA07-5FF8-FBE7-D4E867334C69}"/>
                  </a:ext>
                </a:extLst>
              </p:cNvPr>
              <p:cNvSpPr>
                <a:spLocks noChangeShapeType="1"/>
              </p:cNvSpPr>
              <p:nvPr/>
            </p:nvSpPr>
            <p:spPr bwMode="auto">
              <a:xfrm>
                <a:off x="2838450"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76" name="Line 146">
                <a:extLst>
                  <a:ext uri="{FF2B5EF4-FFF2-40B4-BE49-F238E27FC236}">
                    <a16:creationId xmlns:a16="http://schemas.microsoft.com/office/drawing/2014/main" id="{10175092-BCD6-5EE6-6EBE-0C37C6FF9E27}"/>
                  </a:ext>
                </a:extLst>
              </p:cNvPr>
              <p:cNvSpPr>
                <a:spLocks noChangeShapeType="1"/>
              </p:cNvSpPr>
              <p:nvPr/>
            </p:nvSpPr>
            <p:spPr bwMode="auto">
              <a:xfrm>
                <a:off x="348932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77" name="Line 147">
                <a:extLst>
                  <a:ext uri="{FF2B5EF4-FFF2-40B4-BE49-F238E27FC236}">
                    <a16:creationId xmlns:a16="http://schemas.microsoft.com/office/drawing/2014/main" id="{AC35ECB0-B5DD-1751-0CA9-924FA85AB22D}"/>
                  </a:ext>
                </a:extLst>
              </p:cNvPr>
              <p:cNvSpPr>
                <a:spLocks noChangeShapeType="1"/>
              </p:cNvSpPr>
              <p:nvPr/>
            </p:nvSpPr>
            <p:spPr bwMode="auto">
              <a:xfrm>
                <a:off x="4141788"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78" name="Line 148">
                <a:extLst>
                  <a:ext uri="{FF2B5EF4-FFF2-40B4-BE49-F238E27FC236}">
                    <a16:creationId xmlns:a16="http://schemas.microsoft.com/office/drawing/2014/main" id="{99F1A4EB-EB66-658E-37E4-2E0907BDA3E0}"/>
                  </a:ext>
                </a:extLst>
              </p:cNvPr>
              <p:cNvSpPr>
                <a:spLocks noChangeShapeType="1"/>
              </p:cNvSpPr>
              <p:nvPr/>
            </p:nvSpPr>
            <p:spPr bwMode="auto">
              <a:xfrm>
                <a:off x="4789488"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79" name="Line 149">
                <a:extLst>
                  <a:ext uri="{FF2B5EF4-FFF2-40B4-BE49-F238E27FC236}">
                    <a16:creationId xmlns:a16="http://schemas.microsoft.com/office/drawing/2014/main" id="{47D0E933-D5C1-3111-C0E2-8CFC1563F729}"/>
                  </a:ext>
                </a:extLst>
              </p:cNvPr>
              <p:cNvSpPr>
                <a:spLocks noChangeShapeType="1"/>
              </p:cNvSpPr>
              <p:nvPr/>
            </p:nvSpPr>
            <p:spPr bwMode="auto">
              <a:xfrm>
                <a:off x="5440363"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0" name="Line 150">
                <a:extLst>
                  <a:ext uri="{FF2B5EF4-FFF2-40B4-BE49-F238E27FC236}">
                    <a16:creationId xmlns:a16="http://schemas.microsoft.com/office/drawing/2014/main" id="{5B026B6F-FB1A-A539-EF40-5D8ACBA126AE}"/>
                  </a:ext>
                </a:extLst>
              </p:cNvPr>
              <p:cNvSpPr>
                <a:spLocks noChangeShapeType="1"/>
              </p:cNvSpPr>
              <p:nvPr/>
            </p:nvSpPr>
            <p:spPr bwMode="auto">
              <a:xfrm>
                <a:off x="609282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1" name="Line 151">
                <a:extLst>
                  <a:ext uri="{FF2B5EF4-FFF2-40B4-BE49-F238E27FC236}">
                    <a16:creationId xmlns:a16="http://schemas.microsoft.com/office/drawing/2014/main" id="{7868FD28-AA8F-B6A4-13F8-0B6512C2F322}"/>
                  </a:ext>
                </a:extLst>
              </p:cNvPr>
              <p:cNvSpPr>
                <a:spLocks noChangeShapeType="1"/>
              </p:cNvSpPr>
              <p:nvPr/>
            </p:nvSpPr>
            <p:spPr bwMode="auto">
              <a:xfrm>
                <a:off x="6743700"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2" name="Line 152">
                <a:extLst>
                  <a:ext uri="{FF2B5EF4-FFF2-40B4-BE49-F238E27FC236}">
                    <a16:creationId xmlns:a16="http://schemas.microsoft.com/office/drawing/2014/main" id="{C912B2AF-F147-A86E-4925-53FBD9C58282}"/>
                  </a:ext>
                </a:extLst>
              </p:cNvPr>
              <p:cNvSpPr>
                <a:spLocks noChangeShapeType="1"/>
              </p:cNvSpPr>
              <p:nvPr/>
            </p:nvSpPr>
            <p:spPr bwMode="auto">
              <a:xfrm>
                <a:off x="739457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3" name="Line 153">
                <a:extLst>
                  <a:ext uri="{FF2B5EF4-FFF2-40B4-BE49-F238E27FC236}">
                    <a16:creationId xmlns:a16="http://schemas.microsoft.com/office/drawing/2014/main" id="{B9A4D309-07E9-2A97-25F7-655577A7F947}"/>
                  </a:ext>
                </a:extLst>
              </p:cNvPr>
              <p:cNvSpPr>
                <a:spLocks noChangeShapeType="1"/>
              </p:cNvSpPr>
              <p:nvPr/>
            </p:nvSpPr>
            <p:spPr bwMode="auto">
              <a:xfrm>
                <a:off x="8047038"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4" name="Line 154">
                <a:extLst>
                  <a:ext uri="{FF2B5EF4-FFF2-40B4-BE49-F238E27FC236}">
                    <a16:creationId xmlns:a16="http://schemas.microsoft.com/office/drawing/2014/main" id="{F6B47CC8-3441-C055-9467-43A792842026}"/>
                  </a:ext>
                </a:extLst>
              </p:cNvPr>
              <p:cNvSpPr>
                <a:spLocks noChangeShapeType="1"/>
              </p:cNvSpPr>
              <p:nvPr/>
            </p:nvSpPr>
            <p:spPr bwMode="auto">
              <a:xfrm>
                <a:off x="8694738"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5" name="Line 155">
                <a:extLst>
                  <a:ext uri="{FF2B5EF4-FFF2-40B4-BE49-F238E27FC236}">
                    <a16:creationId xmlns:a16="http://schemas.microsoft.com/office/drawing/2014/main" id="{2E18E8BD-4F53-41A2-29DE-2A96F274942F}"/>
                  </a:ext>
                </a:extLst>
              </p:cNvPr>
              <p:cNvSpPr>
                <a:spLocks noChangeShapeType="1"/>
              </p:cNvSpPr>
              <p:nvPr/>
            </p:nvSpPr>
            <p:spPr bwMode="auto">
              <a:xfrm>
                <a:off x="9345613"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6" name="Line 156">
                <a:extLst>
                  <a:ext uri="{FF2B5EF4-FFF2-40B4-BE49-F238E27FC236}">
                    <a16:creationId xmlns:a16="http://schemas.microsoft.com/office/drawing/2014/main" id="{FB0980A3-C90D-E78C-F7B6-66C316FCB711}"/>
                  </a:ext>
                </a:extLst>
              </p:cNvPr>
              <p:cNvSpPr>
                <a:spLocks noChangeShapeType="1"/>
              </p:cNvSpPr>
              <p:nvPr/>
            </p:nvSpPr>
            <p:spPr bwMode="auto">
              <a:xfrm>
                <a:off x="999807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7" name="Line 157">
                <a:extLst>
                  <a:ext uri="{FF2B5EF4-FFF2-40B4-BE49-F238E27FC236}">
                    <a16:creationId xmlns:a16="http://schemas.microsoft.com/office/drawing/2014/main" id="{7D5D275C-B9D7-3B50-8DF1-13934A86B7DB}"/>
                  </a:ext>
                </a:extLst>
              </p:cNvPr>
              <p:cNvSpPr>
                <a:spLocks noChangeShapeType="1"/>
              </p:cNvSpPr>
              <p:nvPr/>
            </p:nvSpPr>
            <p:spPr bwMode="auto">
              <a:xfrm>
                <a:off x="10648950"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8" name="Line 158">
                <a:extLst>
                  <a:ext uri="{FF2B5EF4-FFF2-40B4-BE49-F238E27FC236}">
                    <a16:creationId xmlns:a16="http://schemas.microsoft.com/office/drawing/2014/main" id="{A56195A8-7B2C-2326-3B88-9CC7A4EE653B}"/>
                  </a:ext>
                </a:extLst>
              </p:cNvPr>
              <p:cNvSpPr>
                <a:spLocks noChangeShapeType="1"/>
              </p:cNvSpPr>
              <p:nvPr/>
            </p:nvSpPr>
            <p:spPr bwMode="auto">
              <a:xfrm>
                <a:off x="11299825" y="5243513"/>
                <a:ext cx="0" cy="58738"/>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89" name="Line 160">
                <a:extLst>
                  <a:ext uri="{FF2B5EF4-FFF2-40B4-BE49-F238E27FC236}">
                    <a16:creationId xmlns:a16="http://schemas.microsoft.com/office/drawing/2014/main" id="{4A89ADFA-F260-976F-2407-8EA5789D489A}"/>
                  </a:ext>
                </a:extLst>
              </p:cNvPr>
              <p:cNvSpPr>
                <a:spLocks noChangeShapeType="1"/>
              </p:cNvSpPr>
              <p:nvPr/>
            </p:nvSpPr>
            <p:spPr bwMode="auto">
              <a:xfrm flipH="1">
                <a:off x="1476375" y="4865688"/>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0" name="Line 162">
                <a:extLst>
                  <a:ext uri="{FF2B5EF4-FFF2-40B4-BE49-F238E27FC236}">
                    <a16:creationId xmlns:a16="http://schemas.microsoft.com/office/drawing/2014/main" id="{AB1E3BA6-C7CF-9F32-5F52-F3F632945675}"/>
                  </a:ext>
                </a:extLst>
              </p:cNvPr>
              <p:cNvSpPr>
                <a:spLocks noChangeShapeType="1"/>
              </p:cNvSpPr>
              <p:nvPr/>
            </p:nvSpPr>
            <p:spPr bwMode="auto">
              <a:xfrm flipH="1">
                <a:off x="1476375" y="4489450"/>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1" name="Line 164">
                <a:extLst>
                  <a:ext uri="{FF2B5EF4-FFF2-40B4-BE49-F238E27FC236}">
                    <a16:creationId xmlns:a16="http://schemas.microsoft.com/office/drawing/2014/main" id="{06616AE5-9277-1C9A-DA4B-C7D518D310FD}"/>
                  </a:ext>
                </a:extLst>
              </p:cNvPr>
              <p:cNvSpPr>
                <a:spLocks noChangeShapeType="1"/>
              </p:cNvSpPr>
              <p:nvPr/>
            </p:nvSpPr>
            <p:spPr bwMode="auto">
              <a:xfrm flipH="1">
                <a:off x="1476375" y="4111625"/>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2" name="Line 166">
                <a:extLst>
                  <a:ext uri="{FF2B5EF4-FFF2-40B4-BE49-F238E27FC236}">
                    <a16:creationId xmlns:a16="http://schemas.microsoft.com/office/drawing/2014/main" id="{052D16AF-20EF-A489-F2A7-E4A05E467371}"/>
                  </a:ext>
                </a:extLst>
              </p:cNvPr>
              <p:cNvSpPr>
                <a:spLocks noChangeShapeType="1"/>
              </p:cNvSpPr>
              <p:nvPr/>
            </p:nvSpPr>
            <p:spPr bwMode="auto">
              <a:xfrm flipH="1">
                <a:off x="1476375" y="3735388"/>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3" name="Line 168">
                <a:extLst>
                  <a:ext uri="{FF2B5EF4-FFF2-40B4-BE49-F238E27FC236}">
                    <a16:creationId xmlns:a16="http://schemas.microsoft.com/office/drawing/2014/main" id="{C2D74695-5525-6DAE-8859-1FAD74E30BB2}"/>
                  </a:ext>
                </a:extLst>
              </p:cNvPr>
              <p:cNvSpPr>
                <a:spLocks noChangeShapeType="1"/>
              </p:cNvSpPr>
              <p:nvPr/>
            </p:nvSpPr>
            <p:spPr bwMode="auto">
              <a:xfrm flipH="1">
                <a:off x="1476375" y="3359150"/>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4" name="Line 170">
                <a:extLst>
                  <a:ext uri="{FF2B5EF4-FFF2-40B4-BE49-F238E27FC236}">
                    <a16:creationId xmlns:a16="http://schemas.microsoft.com/office/drawing/2014/main" id="{20B36E25-B353-0918-1E85-722C4BB05826}"/>
                  </a:ext>
                </a:extLst>
              </p:cNvPr>
              <p:cNvSpPr>
                <a:spLocks noChangeShapeType="1"/>
              </p:cNvSpPr>
              <p:nvPr/>
            </p:nvSpPr>
            <p:spPr bwMode="auto">
              <a:xfrm flipH="1">
                <a:off x="1476375" y="2978150"/>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5" name="Line 172">
                <a:extLst>
                  <a:ext uri="{FF2B5EF4-FFF2-40B4-BE49-F238E27FC236}">
                    <a16:creationId xmlns:a16="http://schemas.microsoft.com/office/drawing/2014/main" id="{2BB250D9-A826-58CD-D3EB-B06C95C34DD7}"/>
                  </a:ext>
                </a:extLst>
              </p:cNvPr>
              <p:cNvSpPr>
                <a:spLocks noChangeShapeType="1"/>
              </p:cNvSpPr>
              <p:nvPr/>
            </p:nvSpPr>
            <p:spPr bwMode="auto">
              <a:xfrm flipH="1">
                <a:off x="1476375" y="2601913"/>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6" name="Line 174">
                <a:extLst>
                  <a:ext uri="{FF2B5EF4-FFF2-40B4-BE49-F238E27FC236}">
                    <a16:creationId xmlns:a16="http://schemas.microsoft.com/office/drawing/2014/main" id="{DC1EDF4A-B441-A8AD-C0A7-B88FC10DAD8C}"/>
                  </a:ext>
                </a:extLst>
              </p:cNvPr>
              <p:cNvSpPr>
                <a:spLocks noChangeShapeType="1"/>
              </p:cNvSpPr>
              <p:nvPr/>
            </p:nvSpPr>
            <p:spPr bwMode="auto">
              <a:xfrm flipH="1">
                <a:off x="1476375" y="2224088"/>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7" name="Line 176">
                <a:extLst>
                  <a:ext uri="{FF2B5EF4-FFF2-40B4-BE49-F238E27FC236}">
                    <a16:creationId xmlns:a16="http://schemas.microsoft.com/office/drawing/2014/main" id="{45BB44CA-61E6-A641-1149-C169D2B401A5}"/>
                  </a:ext>
                </a:extLst>
              </p:cNvPr>
              <p:cNvSpPr>
                <a:spLocks noChangeShapeType="1"/>
              </p:cNvSpPr>
              <p:nvPr/>
            </p:nvSpPr>
            <p:spPr bwMode="auto">
              <a:xfrm flipH="1">
                <a:off x="1476375" y="1847850"/>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98" name="Line 178">
                <a:extLst>
                  <a:ext uri="{FF2B5EF4-FFF2-40B4-BE49-F238E27FC236}">
                    <a16:creationId xmlns:a16="http://schemas.microsoft.com/office/drawing/2014/main" id="{DF6389F1-D6D0-38E7-120E-FE7B1AA26869}"/>
                  </a:ext>
                </a:extLst>
              </p:cNvPr>
              <p:cNvSpPr>
                <a:spLocks noChangeShapeType="1"/>
              </p:cNvSpPr>
              <p:nvPr/>
            </p:nvSpPr>
            <p:spPr bwMode="auto">
              <a:xfrm flipH="1">
                <a:off x="1476375" y="1470025"/>
                <a:ext cx="58738" cy="0"/>
              </a:xfrm>
              <a:prstGeom prst="line">
                <a:avLst/>
              </a:prstGeom>
              <a:noFill/>
              <a:ln w="12700" cap="flat">
                <a:solidFill>
                  <a:srgbClr val="002457"/>
                </a:solidFill>
                <a:prstDash val="solid"/>
                <a:miter lim="800000"/>
                <a:headEnd/>
                <a:tailEnd/>
              </a:ln>
              <a:extLst>
                <a:ext uri="{909E8E84-426E-40DD-AFC4-6F175D3DCCD1}">
                  <a14:hiddenFill xmlns:a14="http://schemas.microsoft.com/office/drawing/2010/main">
                    <a:noFill/>
                  </a14:hiddenFill>
                </a:ext>
              </a:extLst>
            </p:spPr>
            <p:txBody>
              <a:bodyPr vert="horz" wrap="square" lIns="121920" tIns="60960" rIns="121920" bIns="60960" numCol="1" anchor="t" anchorCtr="0" compatLnSpc="1">
                <a:prstTxWarp prst="textNoShape">
                  <a:avLst/>
                </a:prstTxWarp>
              </a:bodyPr>
              <a:lstStyle/>
              <a:p>
                <a:pPr marL="0" marR="0" lvl="0" indent="0" algn="l" defTabSz="121914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54565B"/>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467" name="TextBox 466">
              <a:extLst>
                <a:ext uri="{FF2B5EF4-FFF2-40B4-BE49-F238E27FC236}">
                  <a16:creationId xmlns:a16="http://schemas.microsoft.com/office/drawing/2014/main" id="{C625D431-725F-4A02-4D4E-3C0571B9F8C3}"/>
                </a:ext>
              </a:extLst>
            </p:cNvPr>
            <p:cNvSpPr txBox="1"/>
            <p:nvPr/>
          </p:nvSpPr>
          <p:spPr>
            <a:xfrm rot="16200000">
              <a:off x="3079428" y="2152333"/>
              <a:ext cx="1607711" cy="107674"/>
            </a:xfrm>
            <a:prstGeom prst="rect">
              <a:avLst/>
            </a:prstGeom>
            <a:noFill/>
          </p:spPr>
          <p:txBody>
            <a:bodyPr wrap="squar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Event-Free Probability (%)</a:t>
              </a:r>
            </a:p>
          </p:txBody>
        </p:sp>
        <p:sp>
          <p:nvSpPr>
            <p:cNvPr id="468" name="TextBox 467">
              <a:extLst>
                <a:ext uri="{FF2B5EF4-FFF2-40B4-BE49-F238E27FC236}">
                  <a16:creationId xmlns:a16="http://schemas.microsoft.com/office/drawing/2014/main" id="{B70351C9-60A5-9E6E-7ABA-AE421EB39BDB}"/>
                </a:ext>
              </a:extLst>
            </p:cNvPr>
            <p:cNvSpPr txBox="1"/>
            <p:nvPr/>
          </p:nvSpPr>
          <p:spPr>
            <a:xfrm>
              <a:off x="3995525" y="1250221"/>
              <a:ext cx="173408"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100</a:t>
              </a:r>
            </a:p>
          </p:txBody>
        </p:sp>
        <p:sp>
          <p:nvSpPr>
            <p:cNvPr id="469" name="TextBox 468">
              <a:extLst>
                <a:ext uri="{FF2B5EF4-FFF2-40B4-BE49-F238E27FC236}">
                  <a16:creationId xmlns:a16="http://schemas.microsoft.com/office/drawing/2014/main" id="{F5946031-AAE2-066D-F6D0-0D199A8BF5CB}"/>
                </a:ext>
              </a:extLst>
            </p:cNvPr>
            <p:cNvSpPr txBox="1"/>
            <p:nvPr/>
          </p:nvSpPr>
          <p:spPr>
            <a:xfrm>
              <a:off x="4041212" y="1433102"/>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90</a:t>
              </a:r>
            </a:p>
          </p:txBody>
        </p:sp>
        <p:sp>
          <p:nvSpPr>
            <p:cNvPr id="470" name="TextBox 469">
              <a:extLst>
                <a:ext uri="{FF2B5EF4-FFF2-40B4-BE49-F238E27FC236}">
                  <a16:creationId xmlns:a16="http://schemas.microsoft.com/office/drawing/2014/main" id="{CFF4C885-2066-2E1A-9BBE-6E2AAAA05169}"/>
                </a:ext>
              </a:extLst>
            </p:cNvPr>
            <p:cNvSpPr txBox="1"/>
            <p:nvPr/>
          </p:nvSpPr>
          <p:spPr>
            <a:xfrm>
              <a:off x="4041212" y="1613695"/>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80</a:t>
              </a:r>
            </a:p>
          </p:txBody>
        </p:sp>
        <p:sp>
          <p:nvSpPr>
            <p:cNvPr id="471" name="TextBox 470">
              <a:extLst>
                <a:ext uri="{FF2B5EF4-FFF2-40B4-BE49-F238E27FC236}">
                  <a16:creationId xmlns:a16="http://schemas.microsoft.com/office/drawing/2014/main" id="{7AF1FE02-8E9D-B6F6-303E-51C02383469F}"/>
                </a:ext>
              </a:extLst>
            </p:cNvPr>
            <p:cNvSpPr txBox="1"/>
            <p:nvPr/>
          </p:nvSpPr>
          <p:spPr>
            <a:xfrm>
              <a:off x="4041212" y="1795432"/>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70</a:t>
              </a:r>
            </a:p>
          </p:txBody>
        </p:sp>
        <p:sp>
          <p:nvSpPr>
            <p:cNvPr id="472" name="TextBox 471">
              <a:extLst>
                <a:ext uri="{FF2B5EF4-FFF2-40B4-BE49-F238E27FC236}">
                  <a16:creationId xmlns:a16="http://schemas.microsoft.com/office/drawing/2014/main" id="{241106B4-6E07-DEBF-3BC5-1CB47B832B95}"/>
                </a:ext>
              </a:extLst>
            </p:cNvPr>
            <p:cNvSpPr txBox="1"/>
            <p:nvPr/>
          </p:nvSpPr>
          <p:spPr>
            <a:xfrm>
              <a:off x="4041212" y="1974883"/>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60</a:t>
              </a:r>
            </a:p>
          </p:txBody>
        </p:sp>
        <p:sp>
          <p:nvSpPr>
            <p:cNvPr id="473" name="TextBox 472">
              <a:extLst>
                <a:ext uri="{FF2B5EF4-FFF2-40B4-BE49-F238E27FC236}">
                  <a16:creationId xmlns:a16="http://schemas.microsoft.com/office/drawing/2014/main" id="{42521729-3321-FF7C-0463-909CC3BB1352}"/>
                </a:ext>
              </a:extLst>
            </p:cNvPr>
            <p:cNvSpPr txBox="1"/>
            <p:nvPr/>
          </p:nvSpPr>
          <p:spPr>
            <a:xfrm>
              <a:off x="4041212" y="2158906"/>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50</a:t>
              </a:r>
            </a:p>
          </p:txBody>
        </p:sp>
        <p:sp>
          <p:nvSpPr>
            <p:cNvPr id="474" name="TextBox 473">
              <a:extLst>
                <a:ext uri="{FF2B5EF4-FFF2-40B4-BE49-F238E27FC236}">
                  <a16:creationId xmlns:a16="http://schemas.microsoft.com/office/drawing/2014/main" id="{3B1E4E86-3A65-971B-0F9C-8A7B49B8B3C7}"/>
                </a:ext>
              </a:extLst>
            </p:cNvPr>
            <p:cNvSpPr txBox="1"/>
            <p:nvPr/>
          </p:nvSpPr>
          <p:spPr>
            <a:xfrm>
              <a:off x="4041212" y="2339500"/>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40</a:t>
              </a:r>
            </a:p>
          </p:txBody>
        </p:sp>
        <p:sp>
          <p:nvSpPr>
            <p:cNvPr id="475" name="TextBox 474">
              <a:extLst>
                <a:ext uri="{FF2B5EF4-FFF2-40B4-BE49-F238E27FC236}">
                  <a16:creationId xmlns:a16="http://schemas.microsoft.com/office/drawing/2014/main" id="{41DA3EC8-DBB3-3DF1-BE47-6BAEFBEB430B}"/>
                </a:ext>
              </a:extLst>
            </p:cNvPr>
            <p:cNvSpPr txBox="1"/>
            <p:nvPr/>
          </p:nvSpPr>
          <p:spPr>
            <a:xfrm>
              <a:off x="4041212" y="2520095"/>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30</a:t>
              </a:r>
            </a:p>
          </p:txBody>
        </p:sp>
        <p:sp>
          <p:nvSpPr>
            <p:cNvPr id="476" name="TextBox 475">
              <a:extLst>
                <a:ext uri="{FF2B5EF4-FFF2-40B4-BE49-F238E27FC236}">
                  <a16:creationId xmlns:a16="http://schemas.microsoft.com/office/drawing/2014/main" id="{2A2DEFAE-1C33-DFB2-57F5-A46628BF041F}"/>
                </a:ext>
              </a:extLst>
            </p:cNvPr>
            <p:cNvSpPr txBox="1"/>
            <p:nvPr/>
          </p:nvSpPr>
          <p:spPr>
            <a:xfrm>
              <a:off x="4041212" y="2700688"/>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20</a:t>
              </a:r>
            </a:p>
          </p:txBody>
        </p:sp>
        <p:sp>
          <p:nvSpPr>
            <p:cNvPr id="477" name="TextBox 476">
              <a:extLst>
                <a:ext uri="{FF2B5EF4-FFF2-40B4-BE49-F238E27FC236}">
                  <a16:creationId xmlns:a16="http://schemas.microsoft.com/office/drawing/2014/main" id="{8369C69B-D093-D71C-A9FE-C782CEC698E2}"/>
                </a:ext>
              </a:extLst>
            </p:cNvPr>
            <p:cNvSpPr txBox="1"/>
            <p:nvPr/>
          </p:nvSpPr>
          <p:spPr>
            <a:xfrm>
              <a:off x="4041212" y="2881282"/>
              <a:ext cx="127723"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a:t>
              </a:r>
            </a:p>
          </p:txBody>
        </p:sp>
        <p:sp>
          <p:nvSpPr>
            <p:cNvPr id="478" name="TextBox 477">
              <a:extLst>
                <a:ext uri="{FF2B5EF4-FFF2-40B4-BE49-F238E27FC236}">
                  <a16:creationId xmlns:a16="http://schemas.microsoft.com/office/drawing/2014/main" id="{6D7412F3-335D-A476-A0E3-FDD308F7CD43}"/>
                </a:ext>
              </a:extLst>
            </p:cNvPr>
            <p:cNvSpPr txBox="1"/>
            <p:nvPr/>
          </p:nvSpPr>
          <p:spPr>
            <a:xfrm>
              <a:off x="4086896" y="3063020"/>
              <a:ext cx="82037" cy="107674"/>
            </a:xfrm>
            <a:prstGeom prst="rect">
              <a:avLst/>
            </a:prstGeom>
            <a:noFill/>
          </p:spPr>
          <p:txBody>
            <a:bodyPr wrap="none" lIns="0" tIns="0" rIns="4800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a:t>
              </a:r>
            </a:p>
          </p:txBody>
        </p:sp>
        <p:sp>
          <p:nvSpPr>
            <p:cNvPr id="479" name="TextBox 478">
              <a:extLst>
                <a:ext uri="{FF2B5EF4-FFF2-40B4-BE49-F238E27FC236}">
                  <a16:creationId xmlns:a16="http://schemas.microsoft.com/office/drawing/2014/main" id="{DCBE6907-D644-155F-229B-1FA572E83F88}"/>
                </a:ext>
              </a:extLst>
            </p:cNvPr>
            <p:cNvSpPr txBox="1"/>
            <p:nvPr/>
          </p:nvSpPr>
          <p:spPr>
            <a:xfrm>
              <a:off x="4175809" y="3125873"/>
              <a:ext cx="45686"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0</a:t>
              </a:r>
            </a:p>
          </p:txBody>
        </p:sp>
        <p:sp>
          <p:nvSpPr>
            <p:cNvPr id="480" name="TextBox 479">
              <a:extLst>
                <a:ext uri="{FF2B5EF4-FFF2-40B4-BE49-F238E27FC236}">
                  <a16:creationId xmlns:a16="http://schemas.microsoft.com/office/drawing/2014/main" id="{96EC38A6-C752-A528-3FCC-E4FFD900B366}"/>
                </a:ext>
              </a:extLst>
            </p:cNvPr>
            <p:cNvSpPr txBox="1"/>
            <p:nvPr/>
          </p:nvSpPr>
          <p:spPr>
            <a:xfrm>
              <a:off x="4488989" y="3125873"/>
              <a:ext cx="45686"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a:t>
              </a:r>
            </a:p>
          </p:txBody>
        </p:sp>
        <p:sp>
          <p:nvSpPr>
            <p:cNvPr id="481" name="TextBox 480">
              <a:extLst>
                <a:ext uri="{FF2B5EF4-FFF2-40B4-BE49-F238E27FC236}">
                  <a16:creationId xmlns:a16="http://schemas.microsoft.com/office/drawing/2014/main" id="{62E43E91-A0BA-0452-3AD6-C343A493A0B9}"/>
                </a:ext>
              </a:extLst>
            </p:cNvPr>
            <p:cNvSpPr txBox="1"/>
            <p:nvPr/>
          </p:nvSpPr>
          <p:spPr>
            <a:xfrm>
              <a:off x="4801028" y="3125873"/>
              <a:ext cx="45686"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4</a:t>
              </a:r>
            </a:p>
          </p:txBody>
        </p:sp>
        <p:sp>
          <p:nvSpPr>
            <p:cNvPr id="482" name="TextBox 481">
              <a:extLst>
                <a:ext uri="{FF2B5EF4-FFF2-40B4-BE49-F238E27FC236}">
                  <a16:creationId xmlns:a16="http://schemas.microsoft.com/office/drawing/2014/main" id="{04477954-FF5C-AEF4-DB11-AA6D5B1C666B}"/>
                </a:ext>
              </a:extLst>
            </p:cNvPr>
            <p:cNvSpPr txBox="1"/>
            <p:nvPr/>
          </p:nvSpPr>
          <p:spPr>
            <a:xfrm>
              <a:off x="5113067" y="3125873"/>
              <a:ext cx="45686"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6</a:t>
              </a:r>
            </a:p>
          </p:txBody>
        </p:sp>
        <p:sp>
          <p:nvSpPr>
            <p:cNvPr id="483" name="TextBox 482">
              <a:extLst>
                <a:ext uri="{FF2B5EF4-FFF2-40B4-BE49-F238E27FC236}">
                  <a16:creationId xmlns:a16="http://schemas.microsoft.com/office/drawing/2014/main" id="{90583EC3-1343-0C91-E226-C6F835744ECB}"/>
                </a:ext>
              </a:extLst>
            </p:cNvPr>
            <p:cNvSpPr txBox="1"/>
            <p:nvPr/>
          </p:nvSpPr>
          <p:spPr>
            <a:xfrm>
              <a:off x="5426248" y="3125873"/>
              <a:ext cx="45686"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8</a:t>
              </a:r>
            </a:p>
          </p:txBody>
        </p:sp>
        <p:sp>
          <p:nvSpPr>
            <p:cNvPr id="484" name="TextBox 483">
              <a:extLst>
                <a:ext uri="{FF2B5EF4-FFF2-40B4-BE49-F238E27FC236}">
                  <a16:creationId xmlns:a16="http://schemas.microsoft.com/office/drawing/2014/main" id="{1BF1B001-55BB-B5BB-1515-18DDF833934C}"/>
                </a:ext>
              </a:extLst>
            </p:cNvPr>
            <p:cNvSpPr txBox="1"/>
            <p:nvPr/>
          </p:nvSpPr>
          <p:spPr>
            <a:xfrm>
              <a:off x="5714303"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10</a:t>
              </a:r>
            </a:p>
          </p:txBody>
        </p:sp>
        <p:sp>
          <p:nvSpPr>
            <p:cNvPr id="485" name="TextBox 484">
              <a:extLst>
                <a:ext uri="{FF2B5EF4-FFF2-40B4-BE49-F238E27FC236}">
                  <a16:creationId xmlns:a16="http://schemas.microsoft.com/office/drawing/2014/main" id="{CACEC546-1ED2-4F80-DCD8-CCE3CB90A28F}"/>
                </a:ext>
              </a:extLst>
            </p:cNvPr>
            <p:cNvSpPr txBox="1"/>
            <p:nvPr/>
          </p:nvSpPr>
          <p:spPr>
            <a:xfrm>
              <a:off x="6027484"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12</a:t>
              </a:r>
            </a:p>
          </p:txBody>
        </p:sp>
        <p:sp>
          <p:nvSpPr>
            <p:cNvPr id="486" name="TextBox 485">
              <a:extLst>
                <a:ext uri="{FF2B5EF4-FFF2-40B4-BE49-F238E27FC236}">
                  <a16:creationId xmlns:a16="http://schemas.microsoft.com/office/drawing/2014/main" id="{C8AD4373-10C9-6E18-9701-C0BABF15CE3C}"/>
                </a:ext>
              </a:extLst>
            </p:cNvPr>
            <p:cNvSpPr txBox="1"/>
            <p:nvPr/>
          </p:nvSpPr>
          <p:spPr>
            <a:xfrm>
              <a:off x="6340667"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14</a:t>
              </a:r>
            </a:p>
          </p:txBody>
        </p:sp>
        <p:sp>
          <p:nvSpPr>
            <p:cNvPr id="487" name="TextBox 486">
              <a:extLst>
                <a:ext uri="{FF2B5EF4-FFF2-40B4-BE49-F238E27FC236}">
                  <a16:creationId xmlns:a16="http://schemas.microsoft.com/office/drawing/2014/main" id="{3D610E30-3115-ACC1-D263-B5D6B4ED0FA0}"/>
                </a:ext>
              </a:extLst>
            </p:cNvPr>
            <p:cNvSpPr txBox="1"/>
            <p:nvPr/>
          </p:nvSpPr>
          <p:spPr>
            <a:xfrm>
              <a:off x="6652706"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16</a:t>
              </a:r>
            </a:p>
          </p:txBody>
        </p:sp>
        <p:sp>
          <p:nvSpPr>
            <p:cNvPr id="488" name="TextBox 487">
              <a:extLst>
                <a:ext uri="{FF2B5EF4-FFF2-40B4-BE49-F238E27FC236}">
                  <a16:creationId xmlns:a16="http://schemas.microsoft.com/office/drawing/2014/main" id="{50F0CF88-8B9D-691A-373C-B95C943B0FD1}"/>
                </a:ext>
              </a:extLst>
            </p:cNvPr>
            <p:cNvSpPr txBox="1"/>
            <p:nvPr/>
          </p:nvSpPr>
          <p:spPr>
            <a:xfrm>
              <a:off x="6964743"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18</a:t>
              </a:r>
            </a:p>
          </p:txBody>
        </p:sp>
        <p:sp>
          <p:nvSpPr>
            <p:cNvPr id="489" name="TextBox 488">
              <a:extLst>
                <a:ext uri="{FF2B5EF4-FFF2-40B4-BE49-F238E27FC236}">
                  <a16:creationId xmlns:a16="http://schemas.microsoft.com/office/drawing/2014/main" id="{89F8F47F-0D9E-671D-5EA3-D434FE9D29FC}"/>
                </a:ext>
              </a:extLst>
            </p:cNvPr>
            <p:cNvSpPr txBox="1"/>
            <p:nvPr/>
          </p:nvSpPr>
          <p:spPr>
            <a:xfrm>
              <a:off x="7277925"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20</a:t>
              </a:r>
            </a:p>
          </p:txBody>
        </p:sp>
        <p:sp>
          <p:nvSpPr>
            <p:cNvPr id="490" name="TextBox 489">
              <a:extLst>
                <a:ext uri="{FF2B5EF4-FFF2-40B4-BE49-F238E27FC236}">
                  <a16:creationId xmlns:a16="http://schemas.microsoft.com/office/drawing/2014/main" id="{F2FA9BC7-2D07-B7BD-10B0-8CDB273CE236}"/>
                </a:ext>
              </a:extLst>
            </p:cNvPr>
            <p:cNvSpPr txBox="1"/>
            <p:nvPr/>
          </p:nvSpPr>
          <p:spPr>
            <a:xfrm>
              <a:off x="7588821"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22</a:t>
              </a:r>
            </a:p>
          </p:txBody>
        </p:sp>
        <p:sp>
          <p:nvSpPr>
            <p:cNvPr id="491" name="TextBox 490">
              <a:extLst>
                <a:ext uri="{FF2B5EF4-FFF2-40B4-BE49-F238E27FC236}">
                  <a16:creationId xmlns:a16="http://schemas.microsoft.com/office/drawing/2014/main" id="{905ACF93-8188-F9AF-5199-21853D5A55BE}"/>
                </a:ext>
              </a:extLst>
            </p:cNvPr>
            <p:cNvSpPr txBox="1"/>
            <p:nvPr/>
          </p:nvSpPr>
          <p:spPr>
            <a:xfrm>
              <a:off x="7902003"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24</a:t>
              </a:r>
            </a:p>
          </p:txBody>
        </p:sp>
        <p:sp>
          <p:nvSpPr>
            <p:cNvPr id="492" name="TextBox 491">
              <a:extLst>
                <a:ext uri="{FF2B5EF4-FFF2-40B4-BE49-F238E27FC236}">
                  <a16:creationId xmlns:a16="http://schemas.microsoft.com/office/drawing/2014/main" id="{65D5A1D6-40F0-4DB0-C05E-2063D2C6AD3B}"/>
                </a:ext>
              </a:extLst>
            </p:cNvPr>
            <p:cNvSpPr txBox="1"/>
            <p:nvPr/>
          </p:nvSpPr>
          <p:spPr>
            <a:xfrm>
              <a:off x="8215185"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26</a:t>
              </a:r>
            </a:p>
          </p:txBody>
        </p:sp>
        <p:sp>
          <p:nvSpPr>
            <p:cNvPr id="493" name="TextBox 492">
              <a:extLst>
                <a:ext uri="{FF2B5EF4-FFF2-40B4-BE49-F238E27FC236}">
                  <a16:creationId xmlns:a16="http://schemas.microsoft.com/office/drawing/2014/main" id="{8AB6A7DD-78CA-3760-2179-968EC33918D3}"/>
                </a:ext>
              </a:extLst>
            </p:cNvPr>
            <p:cNvSpPr txBox="1"/>
            <p:nvPr/>
          </p:nvSpPr>
          <p:spPr>
            <a:xfrm>
              <a:off x="8527226"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28</a:t>
              </a:r>
            </a:p>
          </p:txBody>
        </p:sp>
        <p:sp>
          <p:nvSpPr>
            <p:cNvPr id="494" name="TextBox 493">
              <a:extLst>
                <a:ext uri="{FF2B5EF4-FFF2-40B4-BE49-F238E27FC236}">
                  <a16:creationId xmlns:a16="http://schemas.microsoft.com/office/drawing/2014/main" id="{9E2E22D6-5B52-F1AF-6022-508DE12BC09B}"/>
                </a:ext>
              </a:extLst>
            </p:cNvPr>
            <p:cNvSpPr txBox="1"/>
            <p:nvPr/>
          </p:nvSpPr>
          <p:spPr>
            <a:xfrm>
              <a:off x="8839263" y="3125873"/>
              <a:ext cx="91371" cy="144025"/>
            </a:xfrm>
            <a:prstGeom prst="rect">
              <a:avLst/>
            </a:prstGeom>
            <a:noFill/>
          </p:spPr>
          <p:txBody>
            <a:bodyPr wrap="none" lIns="0" tIns="4800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30</a:t>
              </a:r>
            </a:p>
          </p:txBody>
        </p:sp>
        <p:sp>
          <p:nvSpPr>
            <p:cNvPr id="496" name="TextBox 495">
              <a:extLst>
                <a:ext uri="{FF2B5EF4-FFF2-40B4-BE49-F238E27FC236}">
                  <a16:creationId xmlns:a16="http://schemas.microsoft.com/office/drawing/2014/main" id="{D15C5D5F-6B70-063B-EE8B-AA767FA423E2}"/>
                </a:ext>
              </a:extLst>
            </p:cNvPr>
            <p:cNvSpPr txBox="1"/>
            <p:nvPr/>
          </p:nvSpPr>
          <p:spPr>
            <a:xfrm>
              <a:off x="5722707" y="3268808"/>
              <a:ext cx="1607711" cy="107674"/>
            </a:xfrm>
            <a:prstGeom prst="rect">
              <a:avLst/>
            </a:prstGeom>
            <a:noFill/>
          </p:spPr>
          <p:txBody>
            <a:bodyPr wrap="squar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9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Time (months)</a:t>
              </a:r>
            </a:p>
          </p:txBody>
        </p:sp>
        <p:grpSp>
          <p:nvGrpSpPr>
            <p:cNvPr id="497" name="Group 496">
              <a:extLst>
                <a:ext uri="{FF2B5EF4-FFF2-40B4-BE49-F238E27FC236}">
                  <a16:creationId xmlns:a16="http://schemas.microsoft.com/office/drawing/2014/main" id="{5B066FEB-87D2-DC70-8A78-5F8629087E36}"/>
                </a:ext>
              </a:extLst>
            </p:cNvPr>
            <p:cNvGrpSpPr/>
            <p:nvPr/>
          </p:nvGrpSpPr>
          <p:grpSpPr>
            <a:xfrm>
              <a:off x="3819832" y="3359150"/>
              <a:ext cx="5173321" cy="319648"/>
              <a:chOff x="3819832" y="3359150"/>
              <a:chExt cx="5173321" cy="319648"/>
            </a:xfrm>
          </p:grpSpPr>
          <p:sp>
            <p:nvSpPr>
              <p:cNvPr id="498" name="TextBox 497">
                <a:extLst>
                  <a:ext uri="{FF2B5EF4-FFF2-40B4-BE49-F238E27FC236}">
                    <a16:creationId xmlns:a16="http://schemas.microsoft.com/office/drawing/2014/main" id="{AF2D2D84-4603-CFF8-B915-ADC4F1CE562D}"/>
                  </a:ext>
                </a:extLst>
              </p:cNvPr>
              <p:cNvSpPr txBox="1"/>
              <p:nvPr/>
            </p:nvSpPr>
            <p:spPr>
              <a:xfrm>
                <a:off x="4090449" y="3465214"/>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279 (0)</a:t>
                </a:r>
              </a:p>
            </p:txBody>
          </p:sp>
          <p:sp>
            <p:nvSpPr>
              <p:cNvPr id="499" name="TextBox 498">
                <a:extLst>
                  <a:ext uri="{FF2B5EF4-FFF2-40B4-BE49-F238E27FC236}">
                    <a16:creationId xmlns:a16="http://schemas.microsoft.com/office/drawing/2014/main" id="{CA70796C-0C10-FA16-3C33-6B338530C741}"/>
                  </a:ext>
                </a:extLst>
              </p:cNvPr>
              <p:cNvSpPr txBox="1"/>
              <p:nvPr/>
            </p:nvSpPr>
            <p:spPr>
              <a:xfrm>
                <a:off x="4403631" y="3465214"/>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270 (8)</a:t>
                </a:r>
              </a:p>
            </p:txBody>
          </p:sp>
          <p:sp>
            <p:nvSpPr>
              <p:cNvPr id="502" name="TextBox 501">
                <a:extLst>
                  <a:ext uri="{FF2B5EF4-FFF2-40B4-BE49-F238E27FC236}">
                    <a16:creationId xmlns:a16="http://schemas.microsoft.com/office/drawing/2014/main" id="{807489EC-CF49-E119-0063-06645AEEBEB8}"/>
                  </a:ext>
                </a:extLst>
              </p:cNvPr>
              <p:cNvSpPr txBox="1"/>
              <p:nvPr/>
            </p:nvSpPr>
            <p:spPr>
              <a:xfrm>
                <a:off x="4696434"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259 (18)</a:t>
                </a:r>
              </a:p>
            </p:txBody>
          </p:sp>
          <p:sp>
            <p:nvSpPr>
              <p:cNvPr id="503" name="TextBox 502">
                <a:extLst>
                  <a:ext uri="{FF2B5EF4-FFF2-40B4-BE49-F238E27FC236}">
                    <a16:creationId xmlns:a16="http://schemas.microsoft.com/office/drawing/2014/main" id="{5BAC4737-05C1-25E5-2598-B0BBB15DF4B7}"/>
                  </a:ext>
                </a:extLst>
              </p:cNvPr>
              <p:cNvSpPr txBox="1"/>
              <p:nvPr/>
            </p:nvSpPr>
            <p:spPr>
              <a:xfrm>
                <a:off x="5008472"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238 (37)</a:t>
                </a:r>
              </a:p>
            </p:txBody>
          </p:sp>
          <p:sp>
            <p:nvSpPr>
              <p:cNvPr id="504" name="TextBox 503">
                <a:extLst>
                  <a:ext uri="{FF2B5EF4-FFF2-40B4-BE49-F238E27FC236}">
                    <a16:creationId xmlns:a16="http://schemas.microsoft.com/office/drawing/2014/main" id="{FB0B163F-8C23-28B4-B2A7-13BB2653F1B1}"/>
                  </a:ext>
                </a:extLst>
              </p:cNvPr>
              <p:cNvSpPr txBox="1"/>
              <p:nvPr/>
            </p:nvSpPr>
            <p:spPr>
              <a:xfrm>
                <a:off x="5321654"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221 (51)</a:t>
                </a:r>
              </a:p>
            </p:txBody>
          </p:sp>
          <p:sp>
            <p:nvSpPr>
              <p:cNvPr id="505" name="TextBox 504">
                <a:extLst>
                  <a:ext uri="{FF2B5EF4-FFF2-40B4-BE49-F238E27FC236}">
                    <a16:creationId xmlns:a16="http://schemas.microsoft.com/office/drawing/2014/main" id="{ED898BC5-0B92-C75A-1958-0921D644D4FC}"/>
                  </a:ext>
                </a:extLst>
              </p:cNvPr>
              <p:cNvSpPr txBox="1"/>
              <p:nvPr/>
            </p:nvSpPr>
            <p:spPr>
              <a:xfrm>
                <a:off x="5632551"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189 (65)</a:t>
                </a:r>
              </a:p>
            </p:txBody>
          </p:sp>
          <p:sp>
            <p:nvSpPr>
              <p:cNvPr id="506" name="TextBox 505">
                <a:extLst>
                  <a:ext uri="{FF2B5EF4-FFF2-40B4-BE49-F238E27FC236}">
                    <a16:creationId xmlns:a16="http://schemas.microsoft.com/office/drawing/2014/main" id="{FA32DDC1-6A1F-B7BB-F6BC-4B3632C3FEC8}"/>
                  </a:ext>
                </a:extLst>
              </p:cNvPr>
              <p:cNvSpPr txBox="1"/>
              <p:nvPr/>
            </p:nvSpPr>
            <p:spPr>
              <a:xfrm>
                <a:off x="5945733"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156 (78)</a:t>
                </a:r>
              </a:p>
            </p:txBody>
          </p:sp>
          <p:sp>
            <p:nvSpPr>
              <p:cNvPr id="507" name="TextBox 506">
                <a:extLst>
                  <a:ext uri="{FF2B5EF4-FFF2-40B4-BE49-F238E27FC236}">
                    <a16:creationId xmlns:a16="http://schemas.microsoft.com/office/drawing/2014/main" id="{51DF64D5-346D-0A7A-0955-5E0A3C5DCFA8}"/>
                  </a:ext>
                </a:extLst>
              </p:cNvPr>
              <p:cNvSpPr txBox="1"/>
              <p:nvPr/>
            </p:nvSpPr>
            <p:spPr>
              <a:xfrm>
                <a:off x="6258915"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107 (93)</a:t>
                </a:r>
              </a:p>
            </p:txBody>
          </p:sp>
          <p:sp>
            <p:nvSpPr>
              <p:cNvPr id="508" name="TextBox 507">
                <a:extLst>
                  <a:ext uri="{FF2B5EF4-FFF2-40B4-BE49-F238E27FC236}">
                    <a16:creationId xmlns:a16="http://schemas.microsoft.com/office/drawing/2014/main" id="{D6B06CC6-93B2-7724-D670-9039DC18798F}"/>
                  </a:ext>
                </a:extLst>
              </p:cNvPr>
              <p:cNvSpPr txBox="1"/>
              <p:nvPr/>
            </p:nvSpPr>
            <p:spPr>
              <a:xfrm>
                <a:off x="6570954"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79 (104)</a:t>
                </a:r>
              </a:p>
            </p:txBody>
          </p:sp>
          <p:sp>
            <p:nvSpPr>
              <p:cNvPr id="509" name="TextBox 508">
                <a:extLst>
                  <a:ext uri="{FF2B5EF4-FFF2-40B4-BE49-F238E27FC236}">
                    <a16:creationId xmlns:a16="http://schemas.microsoft.com/office/drawing/2014/main" id="{80210167-A95D-1F49-D637-2BEC77926B39}"/>
                  </a:ext>
                </a:extLst>
              </p:cNvPr>
              <p:cNvSpPr txBox="1"/>
              <p:nvPr/>
            </p:nvSpPr>
            <p:spPr>
              <a:xfrm>
                <a:off x="6882992"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54 (109)</a:t>
                </a:r>
              </a:p>
            </p:txBody>
          </p:sp>
          <p:sp>
            <p:nvSpPr>
              <p:cNvPr id="510" name="TextBox 509">
                <a:extLst>
                  <a:ext uri="{FF2B5EF4-FFF2-40B4-BE49-F238E27FC236}">
                    <a16:creationId xmlns:a16="http://schemas.microsoft.com/office/drawing/2014/main" id="{7067B544-ED68-ACE4-B701-4D42C2709412}"/>
                  </a:ext>
                </a:extLst>
              </p:cNvPr>
              <p:cNvSpPr txBox="1"/>
              <p:nvPr/>
            </p:nvSpPr>
            <p:spPr>
              <a:xfrm>
                <a:off x="7196173"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33 (111)</a:t>
                </a:r>
              </a:p>
            </p:txBody>
          </p:sp>
          <p:sp>
            <p:nvSpPr>
              <p:cNvPr id="511" name="TextBox 510">
                <a:extLst>
                  <a:ext uri="{FF2B5EF4-FFF2-40B4-BE49-F238E27FC236}">
                    <a16:creationId xmlns:a16="http://schemas.microsoft.com/office/drawing/2014/main" id="{0A28E8AB-810F-675D-795C-AFCAB067C089}"/>
                  </a:ext>
                </a:extLst>
              </p:cNvPr>
              <p:cNvSpPr txBox="1"/>
              <p:nvPr/>
            </p:nvSpPr>
            <p:spPr>
              <a:xfrm>
                <a:off x="7507069"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20 (113)</a:t>
                </a:r>
              </a:p>
            </p:txBody>
          </p:sp>
          <p:sp>
            <p:nvSpPr>
              <p:cNvPr id="101" name="TextBox 100">
                <a:extLst>
                  <a:ext uri="{FF2B5EF4-FFF2-40B4-BE49-F238E27FC236}">
                    <a16:creationId xmlns:a16="http://schemas.microsoft.com/office/drawing/2014/main" id="{5882621C-A0EC-0290-AFA9-DA2025528CD3}"/>
                  </a:ext>
                </a:extLst>
              </p:cNvPr>
              <p:cNvSpPr txBox="1"/>
              <p:nvPr/>
            </p:nvSpPr>
            <p:spPr>
              <a:xfrm>
                <a:off x="7820252" y="3465214"/>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13 (114)</a:t>
                </a:r>
              </a:p>
            </p:txBody>
          </p:sp>
          <p:sp>
            <p:nvSpPr>
              <p:cNvPr id="102" name="TextBox 101">
                <a:extLst>
                  <a:ext uri="{FF2B5EF4-FFF2-40B4-BE49-F238E27FC236}">
                    <a16:creationId xmlns:a16="http://schemas.microsoft.com/office/drawing/2014/main" id="{349DE61E-E7B8-E6B6-AC2E-5F7EC5486BA6}"/>
                  </a:ext>
                </a:extLst>
              </p:cNvPr>
              <p:cNvSpPr txBox="1"/>
              <p:nvPr/>
            </p:nvSpPr>
            <p:spPr>
              <a:xfrm>
                <a:off x="8152669" y="3465214"/>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4 (114)</a:t>
                </a:r>
              </a:p>
            </p:txBody>
          </p:sp>
          <p:sp>
            <p:nvSpPr>
              <p:cNvPr id="104" name="TextBox 103">
                <a:extLst>
                  <a:ext uri="{FF2B5EF4-FFF2-40B4-BE49-F238E27FC236}">
                    <a16:creationId xmlns:a16="http://schemas.microsoft.com/office/drawing/2014/main" id="{DC948C71-2E47-216F-9C1A-13A4D401A11F}"/>
                  </a:ext>
                </a:extLst>
              </p:cNvPr>
              <p:cNvSpPr txBox="1"/>
              <p:nvPr/>
            </p:nvSpPr>
            <p:spPr>
              <a:xfrm>
                <a:off x="8464708" y="3465214"/>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3 (114)</a:t>
                </a:r>
              </a:p>
            </p:txBody>
          </p:sp>
          <p:sp>
            <p:nvSpPr>
              <p:cNvPr id="105" name="TextBox 104">
                <a:extLst>
                  <a:ext uri="{FF2B5EF4-FFF2-40B4-BE49-F238E27FC236}">
                    <a16:creationId xmlns:a16="http://schemas.microsoft.com/office/drawing/2014/main" id="{FFCE1A5A-07A5-E6EE-30C6-906B146B51F1}"/>
                  </a:ext>
                </a:extLst>
              </p:cNvPr>
              <p:cNvSpPr txBox="1"/>
              <p:nvPr/>
            </p:nvSpPr>
            <p:spPr>
              <a:xfrm>
                <a:off x="8776747" y="3465214"/>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0 (114)</a:t>
                </a:r>
              </a:p>
            </p:txBody>
          </p:sp>
          <p:sp>
            <p:nvSpPr>
              <p:cNvPr id="106" name="TextBox 105">
                <a:extLst>
                  <a:ext uri="{FF2B5EF4-FFF2-40B4-BE49-F238E27FC236}">
                    <a16:creationId xmlns:a16="http://schemas.microsoft.com/office/drawing/2014/main" id="{3D3ED22F-3E5F-B8B0-2D45-0C44C9F21506}"/>
                  </a:ext>
                </a:extLst>
              </p:cNvPr>
              <p:cNvSpPr txBox="1"/>
              <p:nvPr/>
            </p:nvSpPr>
            <p:spPr>
              <a:xfrm>
                <a:off x="3990852" y="3465214"/>
                <a:ext cx="82955" cy="92333"/>
              </a:xfrm>
              <a:prstGeom prst="rect">
                <a:avLst/>
              </a:prstGeom>
              <a:noFill/>
            </p:spPr>
            <p:txBody>
              <a:bodyPr wrap="none" lIns="0" tIns="0" rIns="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03661"/>
                    </a:solidFill>
                    <a:effectLst/>
                    <a:uLnTx/>
                    <a:uFillTx/>
                    <a:latin typeface="Calibri" panose="020F0502020204030204" pitchFamily="34" charset="0"/>
                    <a:ea typeface="MS PGothic" panose="020B0600070205080204" pitchFamily="34" charset="-128"/>
                    <a:cs typeface="Calibri" panose="020F0502020204030204" pitchFamily="34" charset="0"/>
                  </a:rPr>
                  <a:t>SG</a:t>
                </a:r>
              </a:p>
            </p:txBody>
          </p:sp>
          <p:sp>
            <p:nvSpPr>
              <p:cNvPr id="107" name="TextBox 106">
                <a:extLst>
                  <a:ext uri="{FF2B5EF4-FFF2-40B4-BE49-F238E27FC236}">
                    <a16:creationId xmlns:a16="http://schemas.microsoft.com/office/drawing/2014/main" id="{0E5089C9-7D25-744C-8FFC-E44DFE6BBD14}"/>
                  </a:ext>
                </a:extLst>
              </p:cNvPr>
              <p:cNvSpPr txBox="1"/>
              <p:nvPr/>
            </p:nvSpPr>
            <p:spPr>
              <a:xfrm>
                <a:off x="4090449" y="3586465"/>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279 (0)</a:t>
                </a:r>
              </a:p>
            </p:txBody>
          </p:sp>
          <p:sp>
            <p:nvSpPr>
              <p:cNvPr id="108" name="TextBox 107">
                <a:extLst>
                  <a:ext uri="{FF2B5EF4-FFF2-40B4-BE49-F238E27FC236}">
                    <a16:creationId xmlns:a16="http://schemas.microsoft.com/office/drawing/2014/main" id="{55F6997B-E2C6-4982-3901-17DCA7B47648}"/>
                  </a:ext>
                </a:extLst>
              </p:cNvPr>
              <p:cNvSpPr txBox="1"/>
              <p:nvPr/>
            </p:nvSpPr>
            <p:spPr>
              <a:xfrm>
                <a:off x="4403631" y="3586465"/>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271 (6)</a:t>
                </a:r>
              </a:p>
            </p:txBody>
          </p:sp>
          <p:sp>
            <p:nvSpPr>
              <p:cNvPr id="109" name="TextBox 108">
                <a:extLst>
                  <a:ext uri="{FF2B5EF4-FFF2-40B4-BE49-F238E27FC236}">
                    <a16:creationId xmlns:a16="http://schemas.microsoft.com/office/drawing/2014/main" id="{73FF9A08-1301-131C-638E-07084B365CBA}"/>
                  </a:ext>
                </a:extLst>
              </p:cNvPr>
              <p:cNvSpPr txBox="1"/>
              <p:nvPr/>
            </p:nvSpPr>
            <p:spPr>
              <a:xfrm>
                <a:off x="4696433"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257 (18)</a:t>
                </a:r>
              </a:p>
            </p:txBody>
          </p:sp>
          <p:sp>
            <p:nvSpPr>
              <p:cNvPr id="110" name="TextBox 109">
                <a:extLst>
                  <a:ext uri="{FF2B5EF4-FFF2-40B4-BE49-F238E27FC236}">
                    <a16:creationId xmlns:a16="http://schemas.microsoft.com/office/drawing/2014/main" id="{46E051AF-DB7E-6FF6-7877-345FDC95F0EA}"/>
                  </a:ext>
                </a:extLst>
              </p:cNvPr>
              <p:cNvSpPr txBox="1"/>
              <p:nvPr/>
            </p:nvSpPr>
            <p:spPr>
              <a:xfrm>
                <a:off x="5008472"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237 (36)</a:t>
                </a:r>
              </a:p>
            </p:txBody>
          </p:sp>
          <p:sp>
            <p:nvSpPr>
              <p:cNvPr id="111" name="TextBox 110">
                <a:extLst>
                  <a:ext uri="{FF2B5EF4-FFF2-40B4-BE49-F238E27FC236}">
                    <a16:creationId xmlns:a16="http://schemas.microsoft.com/office/drawing/2014/main" id="{981CFA9B-2266-BD9F-B88C-AD73F895688B}"/>
                  </a:ext>
                </a:extLst>
              </p:cNvPr>
              <p:cNvSpPr txBox="1"/>
              <p:nvPr/>
            </p:nvSpPr>
            <p:spPr>
              <a:xfrm>
                <a:off x="5321654"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212 (59)</a:t>
                </a:r>
              </a:p>
            </p:txBody>
          </p:sp>
          <p:sp>
            <p:nvSpPr>
              <p:cNvPr id="112" name="TextBox 111">
                <a:extLst>
                  <a:ext uri="{FF2B5EF4-FFF2-40B4-BE49-F238E27FC236}">
                    <a16:creationId xmlns:a16="http://schemas.microsoft.com/office/drawing/2014/main" id="{4246C85B-E09A-C966-11D0-F30E3F228EB3}"/>
                  </a:ext>
                </a:extLst>
              </p:cNvPr>
              <p:cNvSpPr txBox="1"/>
              <p:nvPr/>
            </p:nvSpPr>
            <p:spPr>
              <a:xfrm>
                <a:off x="5632551"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178 (79)</a:t>
                </a:r>
              </a:p>
            </p:txBody>
          </p:sp>
          <p:sp>
            <p:nvSpPr>
              <p:cNvPr id="113" name="TextBox 112">
                <a:extLst>
                  <a:ext uri="{FF2B5EF4-FFF2-40B4-BE49-F238E27FC236}">
                    <a16:creationId xmlns:a16="http://schemas.microsoft.com/office/drawing/2014/main" id="{DC6BC50C-6CCF-7249-B7C4-91C38630D3BD}"/>
                  </a:ext>
                </a:extLst>
              </p:cNvPr>
              <p:cNvSpPr txBox="1"/>
              <p:nvPr/>
            </p:nvSpPr>
            <p:spPr>
              <a:xfrm>
                <a:off x="5926496" y="3586465"/>
                <a:ext cx="293350"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133 (106)</a:t>
                </a:r>
              </a:p>
            </p:txBody>
          </p:sp>
          <p:sp>
            <p:nvSpPr>
              <p:cNvPr id="114" name="TextBox 113">
                <a:extLst>
                  <a:ext uri="{FF2B5EF4-FFF2-40B4-BE49-F238E27FC236}">
                    <a16:creationId xmlns:a16="http://schemas.microsoft.com/office/drawing/2014/main" id="{1294D1B1-D22B-2186-72A2-2C6DB5B31C74}"/>
                  </a:ext>
                </a:extLst>
              </p:cNvPr>
              <p:cNvSpPr txBox="1"/>
              <p:nvPr/>
            </p:nvSpPr>
            <p:spPr>
              <a:xfrm>
                <a:off x="6258914"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86 (126)</a:t>
                </a:r>
              </a:p>
            </p:txBody>
          </p:sp>
          <p:sp>
            <p:nvSpPr>
              <p:cNvPr id="115" name="TextBox 114">
                <a:extLst>
                  <a:ext uri="{FF2B5EF4-FFF2-40B4-BE49-F238E27FC236}">
                    <a16:creationId xmlns:a16="http://schemas.microsoft.com/office/drawing/2014/main" id="{0682071A-382D-521A-1AD3-89B8B3979BDA}"/>
                  </a:ext>
                </a:extLst>
              </p:cNvPr>
              <p:cNvSpPr txBox="1"/>
              <p:nvPr/>
            </p:nvSpPr>
            <p:spPr>
              <a:xfrm>
                <a:off x="6570953"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67 (127)</a:t>
                </a:r>
              </a:p>
            </p:txBody>
          </p:sp>
          <p:sp>
            <p:nvSpPr>
              <p:cNvPr id="116" name="TextBox 115">
                <a:extLst>
                  <a:ext uri="{FF2B5EF4-FFF2-40B4-BE49-F238E27FC236}">
                    <a16:creationId xmlns:a16="http://schemas.microsoft.com/office/drawing/2014/main" id="{3D2205DE-6AE3-3146-3595-3411652DE880}"/>
                  </a:ext>
                </a:extLst>
              </p:cNvPr>
              <p:cNvSpPr txBox="1"/>
              <p:nvPr/>
            </p:nvSpPr>
            <p:spPr>
              <a:xfrm>
                <a:off x="6882992"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34 (136)</a:t>
                </a:r>
              </a:p>
            </p:txBody>
          </p:sp>
          <p:sp>
            <p:nvSpPr>
              <p:cNvPr id="117" name="TextBox 116">
                <a:extLst>
                  <a:ext uri="{FF2B5EF4-FFF2-40B4-BE49-F238E27FC236}">
                    <a16:creationId xmlns:a16="http://schemas.microsoft.com/office/drawing/2014/main" id="{96569677-0140-C115-5B18-F9FCE9CEC103}"/>
                  </a:ext>
                </a:extLst>
              </p:cNvPr>
              <p:cNvSpPr txBox="1"/>
              <p:nvPr/>
            </p:nvSpPr>
            <p:spPr>
              <a:xfrm>
                <a:off x="7196173"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19 (140)</a:t>
                </a:r>
              </a:p>
            </p:txBody>
          </p:sp>
          <p:sp>
            <p:nvSpPr>
              <p:cNvPr id="118" name="TextBox 117">
                <a:extLst>
                  <a:ext uri="{FF2B5EF4-FFF2-40B4-BE49-F238E27FC236}">
                    <a16:creationId xmlns:a16="http://schemas.microsoft.com/office/drawing/2014/main" id="{FB1F652B-8545-0BDF-8B35-811DC612D53B}"/>
                  </a:ext>
                </a:extLst>
              </p:cNvPr>
              <p:cNvSpPr txBox="1"/>
              <p:nvPr/>
            </p:nvSpPr>
            <p:spPr>
              <a:xfrm>
                <a:off x="7507070" y="3586465"/>
                <a:ext cx="254878"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10 (142)</a:t>
                </a:r>
              </a:p>
            </p:txBody>
          </p:sp>
          <p:sp>
            <p:nvSpPr>
              <p:cNvPr id="119" name="TextBox 118">
                <a:extLst>
                  <a:ext uri="{FF2B5EF4-FFF2-40B4-BE49-F238E27FC236}">
                    <a16:creationId xmlns:a16="http://schemas.microsoft.com/office/drawing/2014/main" id="{EFD5DAA8-8C54-95CE-C347-3873D411F9E6}"/>
                  </a:ext>
                </a:extLst>
              </p:cNvPr>
              <p:cNvSpPr txBox="1"/>
              <p:nvPr/>
            </p:nvSpPr>
            <p:spPr>
              <a:xfrm>
                <a:off x="7839487" y="3586465"/>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2 (143)</a:t>
                </a:r>
              </a:p>
            </p:txBody>
          </p:sp>
          <p:sp>
            <p:nvSpPr>
              <p:cNvPr id="120" name="TextBox 119">
                <a:extLst>
                  <a:ext uri="{FF2B5EF4-FFF2-40B4-BE49-F238E27FC236}">
                    <a16:creationId xmlns:a16="http://schemas.microsoft.com/office/drawing/2014/main" id="{3686C608-94D5-0BAB-F91E-48F06C2393B1}"/>
                  </a:ext>
                </a:extLst>
              </p:cNvPr>
              <p:cNvSpPr txBox="1"/>
              <p:nvPr/>
            </p:nvSpPr>
            <p:spPr>
              <a:xfrm>
                <a:off x="8152669" y="3586465"/>
                <a:ext cx="216406" cy="92333"/>
              </a:xfrm>
              <a:prstGeom prst="rect">
                <a:avLst/>
              </a:prstGeom>
              <a:noFill/>
            </p:spPr>
            <p:txBody>
              <a:bodyPr wrap="none" lIns="0" tIns="0" rIns="0" bIns="0" rtlCol="0">
                <a:sp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0 (143)</a:t>
                </a:r>
              </a:p>
            </p:txBody>
          </p:sp>
          <p:sp>
            <p:nvSpPr>
              <p:cNvPr id="121" name="TextBox 120">
                <a:extLst>
                  <a:ext uri="{FF2B5EF4-FFF2-40B4-BE49-F238E27FC236}">
                    <a16:creationId xmlns:a16="http://schemas.microsoft.com/office/drawing/2014/main" id="{B8CDB6C8-D38A-0EDB-C9B2-3E78A687B3BA}"/>
                  </a:ext>
                </a:extLst>
              </p:cNvPr>
              <p:cNvSpPr txBox="1"/>
              <p:nvPr/>
            </p:nvSpPr>
            <p:spPr>
              <a:xfrm>
                <a:off x="3851392" y="3586465"/>
                <a:ext cx="222417" cy="92333"/>
              </a:xfrm>
              <a:prstGeom prst="rect">
                <a:avLst/>
              </a:prstGeom>
              <a:noFill/>
            </p:spPr>
            <p:txBody>
              <a:bodyPr wrap="none" lIns="0" tIns="0" rIns="0" bIns="0" rtlCol="0">
                <a:spAutoFit/>
              </a:bodyPr>
              <a:lstStyle/>
              <a:p>
                <a:pPr marL="0" marR="0" lvl="0" indent="0" algn="r" defTabSz="121914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881222"/>
                    </a:solidFill>
                    <a:effectLst/>
                    <a:uLnTx/>
                    <a:uFillTx/>
                    <a:latin typeface="Calibri" panose="020F0502020204030204" pitchFamily="34" charset="0"/>
                    <a:ea typeface="MS PGothic" panose="020B0600070205080204" pitchFamily="34" charset="-128"/>
                    <a:cs typeface="Calibri" panose="020F0502020204030204" pitchFamily="34" charset="0"/>
                  </a:rPr>
                  <a:t>Chemo</a:t>
                </a:r>
              </a:p>
            </p:txBody>
          </p:sp>
          <p:sp>
            <p:nvSpPr>
              <p:cNvPr id="122" name="Rectangle 57">
                <a:extLst>
                  <a:ext uri="{FF2B5EF4-FFF2-40B4-BE49-F238E27FC236}">
                    <a16:creationId xmlns:a16="http://schemas.microsoft.com/office/drawing/2014/main" id="{821D37E3-B929-D323-F37B-B35D6A01E6BF}"/>
                  </a:ext>
                </a:extLst>
              </p:cNvPr>
              <p:cNvSpPr>
                <a:spLocks noChangeArrowheads="1"/>
              </p:cNvSpPr>
              <p:nvPr/>
            </p:nvSpPr>
            <p:spPr bwMode="auto">
              <a:xfrm>
                <a:off x="3819832" y="3359150"/>
                <a:ext cx="616756" cy="9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1219140" rtl="0" eaLnBrk="0" fontAlgn="base" latinLnBrk="0" hangingPunct="0">
                  <a:lnSpc>
                    <a:spcPct val="100000"/>
                  </a:lnSpc>
                  <a:spcBef>
                    <a:spcPct val="0"/>
                  </a:spcBef>
                  <a:spcAft>
                    <a:spcPct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No. at Risk (Events)</a:t>
                </a:r>
                <a:endPar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sp>
        <p:nvSpPr>
          <p:cNvPr id="8" name="TextBox 7">
            <a:extLst>
              <a:ext uri="{FF2B5EF4-FFF2-40B4-BE49-F238E27FC236}">
                <a16:creationId xmlns:a16="http://schemas.microsoft.com/office/drawing/2014/main" id="{1B335BAB-5C3E-DF1F-5B28-160E37C642B9}"/>
              </a:ext>
            </a:extLst>
          </p:cNvPr>
          <p:cNvSpPr txBox="1"/>
          <p:nvPr/>
        </p:nvSpPr>
        <p:spPr>
          <a:xfrm>
            <a:off x="5499004" y="1037884"/>
            <a:ext cx="6431824" cy="461665"/>
          </a:xfrm>
          <a:prstGeom prst="rect">
            <a:avLst/>
          </a:prstGeom>
          <a:noFill/>
        </p:spPr>
        <p:txBody>
          <a:bodyPr wrap="square" rtlCol="0">
            <a:spAutoFit/>
          </a:bodyPr>
          <a:lstStyle/>
          <a:p>
            <a:pPr marL="0" marR="0" lvl="0" indent="0" algn="ctr" defTabSz="60957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 2</a:t>
            </a:r>
            <a:endParaRPr kumimoji="0" lang="en-US" sz="2400" b="1" i="0" u="none" strike="noStrike" kern="1200" cap="none" spc="0" normalizeH="0" baseline="3000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1" name="Title 2">
            <a:extLst>
              <a:ext uri="{FF2B5EF4-FFF2-40B4-BE49-F238E27FC236}">
                <a16:creationId xmlns:a16="http://schemas.microsoft.com/office/drawing/2014/main" id="{E1A8763D-FD50-D745-E3D5-205869BBE60E}"/>
              </a:ext>
            </a:extLst>
          </p:cNvPr>
          <p:cNvSpPr txBox="1">
            <a:spLocks/>
          </p:cNvSpPr>
          <p:nvPr/>
        </p:nvSpPr>
        <p:spPr>
          <a:xfrm>
            <a:off x="203360" y="106646"/>
            <a:ext cx="11694849" cy="758932"/>
          </a:xfrm>
          <a:prstGeom prst="rect">
            <a:avLst/>
          </a:prstGeom>
        </p:spPr>
        <p:txBody>
          <a:bodyPr/>
          <a:lstStyle>
            <a:lvl1pPr algn="l" defTabSz="457189" rtl="0" eaLnBrk="1" fontAlgn="base" hangingPunct="1">
              <a:spcBef>
                <a:spcPct val="0"/>
              </a:spcBef>
              <a:spcAft>
                <a:spcPct val="0"/>
              </a:spcAft>
              <a:defRPr sz="3200" b="1" kern="1200">
                <a:solidFill>
                  <a:schemeClr val="tx1"/>
                </a:solidFill>
                <a:latin typeface="Arial" panose="020B0604020202020204" pitchFamily="34" charset="0"/>
                <a:ea typeface="MS PGothic" pitchFamily="34" charset="-128"/>
                <a:cs typeface="Arial" panose="020B0604020202020204" pitchFamily="34" charset="0"/>
              </a:defRPr>
            </a:lvl1pPr>
            <a:lvl2pPr algn="l" defTabSz="457189"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189"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189"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189"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189" algn="l" defTabSz="457189" rtl="0" eaLnBrk="1" fontAlgn="base" hangingPunct="1">
              <a:spcBef>
                <a:spcPct val="0"/>
              </a:spcBef>
              <a:spcAft>
                <a:spcPct val="0"/>
              </a:spcAft>
              <a:defRPr sz="4000" b="1">
                <a:solidFill>
                  <a:srgbClr val="81104F"/>
                </a:solidFill>
                <a:latin typeface="Arial Narrow" charset="0"/>
                <a:ea typeface="ＭＳ Ｐゴシック" charset="0"/>
              </a:defRPr>
            </a:lvl6pPr>
            <a:lvl7pPr marL="914378" algn="l" defTabSz="457189" rtl="0" eaLnBrk="1" fontAlgn="base" hangingPunct="1">
              <a:spcBef>
                <a:spcPct val="0"/>
              </a:spcBef>
              <a:spcAft>
                <a:spcPct val="0"/>
              </a:spcAft>
              <a:defRPr sz="4000" b="1">
                <a:solidFill>
                  <a:srgbClr val="81104F"/>
                </a:solidFill>
                <a:latin typeface="Arial Narrow" charset="0"/>
                <a:ea typeface="ＭＳ Ｐゴシック" charset="0"/>
              </a:defRPr>
            </a:lvl7pPr>
            <a:lvl8pPr marL="1371566" algn="l" defTabSz="457189" rtl="0" eaLnBrk="1" fontAlgn="base" hangingPunct="1">
              <a:spcBef>
                <a:spcPct val="0"/>
              </a:spcBef>
              <a:spcAft>
                <a:spcPct val="0"/>
              </a:spcAft>
              <a:defRPr sz="4000" b="1">
                <a:solidFill>
                  <a:srgbClr val="81104F"/>
                </a:solidFill>
                <a:latin typeface="Arial Narrow" charset="0"/>
                <a:ea typeface="ＭＳ Ｐゴシック" charset="0"/>
              </a:defRPr>
            </a:lvl8pPr>
            <a:lvl9pPr marL="1828754" algn="l" defTabSz="457189" rtl="0" eaLnBrk="1" fontAlgn="base" hangingPunct="1">
              <a:spcBef>
                <a:spcPct val="0"/>
              </a:spcBef>
              <a:spcAft>
                <a:spcPct val="0"/>
              </a:spcAft>
              <a:defRPr sz="4000" b="1">
                <a:solidFill>
                  <a:srgbClr val="81104F"/>
                </a:solidFill>
                <a:latin typeface="Arial Narrow" charset="0"/>
                <a:ea typeface="ＭＳ Ｐゴシック" charset="0"/>
              </a:defRPr>
            </a:lvl9pPr>
          </a:lstStyle>
          <a:p>
            <a:pPr marL="0" marR="0" lvl="0" indent="0" algn="ctr" defTabSz="609555" rtl="0" eaLnBrk="1" fontAlgn="base" latinLnBrk="0" hangingPunct="1">
              <a:lnSpc>
                <a:spcPct val="100000"/>
              </a:lnSpc>
              <a:spcBef>
                <a:spcPct val="0"/>
              </a:spcBef>
              <a:spcAft>
                <a:spcPct val="0"/>
              </a:spcAft>
              <a:buClrTx/>
              <a:buSzTx/>
              <a:buFontTx/>
              <a:buNone/>
              <a:tabLst/>
              <a:defRPr/>
            </a:pPr>
            <a:r>
              <a:rPr kumimoji="0" lang="en-US" sz="4267" b="1" i="0" u="none" strike="noStrike" kern="1200" cap="none" spc="0" normalizeH="0" baseline="0" noProof="0" dirty="0">
                <a:ln>
                  <a:noFill/>
                </a:ln>
                <a:solidFill>
                  <a:prstClr val="black"/>
                </a:solidFill>
                <a:effectLst/>
                <a:uLnTx/>
                <a:uFillTx/>
                <a:latin typeface="Calibri"/>
                <a:ea typeface="MS PGothic"/>
                <a:cs typeface="Calibri"/>
              </a:rPr>
              <a:t>Sacituzumab </a:t>
            </a:r>
            <a:r>
              <a:rPr kumimoji="0" lang="en-US" sz="4267" b="1" i="0" u="none" strike="noStrike" kern="1200" cap="none" spc="0" normalizeH="0" baseline="0" noProof="0" dirty="0" err="1">
                <a:ln>
                  <a:noFill/>
                </a:ln>
                <a:solidFill>
                  <a:prstClr val="black"/>
                </a:solidFill>
                <a:effectLst/>
                <a:uLnTx/>
                <a:uFillTx/>
                <a:latin typeface="Calibri"/>
                <a:ea typeface="MS PGothic"/>
                <a:cs typeface="Calibri"/>
              </a:rPr>
              <a:t>Govitecan</a:t>
            </a:r>
            <a:r>
              <a:rPr kumimoji="0" lang="en-US" sz="4267" b="1" i="0" u="none" strike="noStrike" kern="1200" cap="none" spc="0" normalizeH="0" baseline="0" noProof="0" dirty="0">
                <a:ln>
                  <a:noFill/>
                </a:ln>
                <a:solidFill>
                  <a:prstClr val="black"/>
                </a:solidFill>
                <a:effectLst/>
                <a:uLnTx/>
                <a:uFillTx/>
                <a:latin typeface="Calibri" panose="020F0502020204030204" pitchFamily="34" charset="0"/>
                <a:ea typeface="MS PGothic" pitchFamily="34" charset="-128"/>
                <a:cs typeface="Calibri" panose="020F0502020204030204" pitchFamily="34" charset="0"/>
              </a:rPr>
              <a:t> (SG) in 1L TNBC</a:t>
            </a:r>
            <a:endParaRPr kumimoji="0" lang="en-US" sz="4267" b="1" i="0" u="none" strike="noStrike" kern="1200" cap="none" spc="0" normalizeH="0" baseline="30000" noProof="0" dirty="0">
              <a:ln>
                <a:noFill/>
              </a:ln>
              <a:solidFill>
                <a:prstClr val="black"/>
              </a:solidFill>
              <a:effectLst/>
              <a:uLnTx/>
              <a:uFillTx/>
              <a:latin typeface="Calibri" panose="020F0502020204030204" pitchFamily="34" charset="0"/>
              <a:ea typeface="MS PGothic" pitchFamily="34" charset="-128"/>
              <a:cs typeface="Calibri" panose="020F0502020204030204" pitchFamily="34" charset="0"/>
            </a:endParaRPr>
          </a:p>
        </p:txBody>
      </p:sp>
      <p:sp>
        <p:nvSpPr>
          <p:cNvPr id="12" name="Footer Placeholder 4">
            <a:extLst>
              <a:ext uri="{FF2B5EF4-FFF2-40B4-BE49-F238E27FC236}">
                <a16:creationId xmlns:a16="http://schemas.microsoft.com/office/drawing/2014/main" id="{79E231A5-0BDA-4AB8-224F-89FBFB3A023B}"/>
              </a:ext>
            </a:extLst>
          </p:cNvPr>
          <p:cNvSpPr txBox="1">
            <a:spLocks/>
          </p:cNvSpPr>
          <p:nvPr/>
        </p:nvSpPr>
        <p:spPr>
          <a:xfrm>
            <a:off x="8685544" y="6399868"/>
            <a:ext cx="3506457"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Cortes J, et al. ESMO 2025, Hurvitz ASCO 2026</a:t>
            </a:r>
          </a:p>
        </p:txBody>
      </p:sp>
      <p:pic>
        <p:nvPicPr>
          <p:cNvPr id="10" name="Picture 9">
            <a:extLst>
              <a:ext uri="{FF2B5EF4-FFF2-40B4-BE49-F238E27FC236}">
                <a16:creationId xmlns:a16="http://schemas.microsoft.com/office/drawing/2014/main" id="{F08E9B57-7E98-B4A3-C251-0CAF278A17D7}"/>
              </a:ext>
            </a:extLst>
          </p:cNvPr>
          <p:cNvPicPr>
            <a:picLocks noChangeAspect="1"/>
          </p:cNvPicPr>
          <p:nvPr/>
        </p:nvPicPr>
        <p:blipFill>
          <a:blip r:embed="rId3"/>
          <a:stretch>
            <a:fillRect/>
          </a:stretch>
        </p:blipFill>
        <p:spPr>
          <a:xfrm>
            <a:off x="5769732" y="3125004"/>
            <a:ext cx="2915811" cy="1210803"/>
          </a:xfrm>
          <a:prstGeom prst="rect">
            <a:avLst/>
          </a:prstGeom>
        </p:spPr>
      </p:pic>
      <p:sp>
        <p:nvSpPr>
          <p:cNvPr id="13" name="Rounded Rectangle 12">
            <a:extLst>
              <a:ext uri="{FF2B5EF4-FFF2-40B4-BE49-F238E27FC236}">
                <a16:creationId xmlns:a16="http://schemas.microsoft.com/office/drawing/2014/main" id="{961A61F4-FB80-7389-E27B-76D2943BE6EC}"/>
              </a:ext>
            </a:extLst>
          </p:cNvPr>
          <p:cNvSpPr/>
          <p:nvPr/>
        </p:nvSpPr>
        <p:spPr>
          <a:xfrm>
            <a:off x="7125446" y="3594308"/>
            <a:ext cx="204382" cy="387191"/>
          </a:xfrm>
          <a:prstGeom prst="roundRect">
            <a:avLst/>
          </a:prstGeom>
          <a:ln w="38100">
            <a:solidFill>
              <a:srgbClr val="FF66CC"/>
            </a:solidFill>
          </a:ln>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14" name="Rounded Rectangle 13">
            <a:extLst>
              <a:ext uri="{FF2B5EF4-FFF2-40B4-BE49-F238E27FC236}">
                <a16:creationId xmlns:a16="http://schemas.microsoft.com/office/drawing/2014/main" id="{83E081FC-7F25-6DAA-B34C-33B90D9E6245}"/>
              </a:ext>
            </a:extLst>
          </p:cNvPr>
          <p:cNvSpPr/>
          <p:nvPr/>
        </p:nvSpPr>
        <p:spPr>
          <a:xfrm>
            <a:off x="7135654" y="4007908"/>
            <a:ext cx="204382" cy="387191"/>
          </a:xfrm>
          <a:prstGeom prst="roundRect">
            <a:avLst/>
          </a:prstGeom>
          <a:ln w="38100">
            <a:solidFill>
              <a:srgbClr val="FF66CC"/>
            </a:solidFill>
          </a:ln>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15" name="Rectangle 14">
            <a:extLst>
              <a:ext uri="{FF2B5EF4-FFF2-40B4-BE49-F238E27FC236}">
                <a16:creationId xmlns:a16="http://schemas.microsoft.com/office/drawing/2014/main" id="{FA52D70C-C41B-302A-FE81-1D9EBC751068}"/>
              </a:ext>
            </a:extLst>
          </p:cNvPr>
          <p:cNvSpPr/>
          <p:nvPr/>
        </p:nvSpPr>
        <p:spPr>
          <a:xfrm>
            <a:off x="5473581" y="4716559"/>
            <a:ext cx="6487554" cy="526419"/>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162560" tIns="81280" rIns="162560" bIns="81280"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Almost twice as many participants in the SG group (27%) remained on study treatment </a:t>
            </a:r>
            <a:br>
              <a:rPr kumimoji="0" lang="en-US" sz="1333"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br>
            <a:r>
              <a:rPr kumimoji="0" lang="en-US" sz="1333"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compared with the chemo group (14%) at the time of data cutoff</a:t>
            </a:r>
          </a:p>
        </p:txBody>
      </p:sp>
      <p:grpSp>
        <p:nvGrpSpPr>
          <p:cNvPr id="22" name="Group 21">
            <a:extLst>
              <a:ext uri="{FF2B5EF4-FFF2-40B4-BE49-F238E27FC236}">
                <a16:creationId xmlns:a16="http://schemas.microsoft.com/office/drawing/2014/main" id="{9A79D67C-43A1-8856-4D34-C6D591700D59}"/>
              </a:ext>
            </a:extLst>
          </p:cNvPr>
          <p:cNvGrpSpPr/>
          <p:nvPr/>
        </p:nvGrpSpPr>
        <p:grpSpPr>
          <a:xfrm>
            <a:off x="5367737" y="3067259"/>
            <a:ext cx="4361616" cy="1668259"/>
            <a:chOff x="6983833" y="-314632"/>
            <a:chExt cx="3271212" cy="1251194"/>
          </a:xfrm>
        </p:grpSpPr>
        <p:sp>
          <p:nvSpPr>
            <p:cNvPr id="21" name="Rectangle 20">
              <a:extLst>
                <a:ext uri="{FF2B5EF4-FFF2-40B4-BE49-F238E27FC236}">
                  <a16:creationId xmlns:a16="http://schemas.microsoft.com/office/drawing/2014/main" id="{D4722166-B3ED-4B54-EDB2-12E3AE75FF45}"/>
                </a:ext>
              </a:extLst>
            </p:cNvPr>
            <p:cNvSpPr/>
            <p:nvPr/>
          </p:nvSpPr>
          <p:spPr>
            <a:xfrm>
              <a:off x="6983833" y="-314632"/>
              <a:ext cx="3271212" cy="1251194"/>
            </a:xfrm>
            <a:prstGeom prst="rect">
              <a:avLst/>
            </a:prstGeom>
            <a:solidFill>
              <a:schemeClr val="bg1"/>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19" name="Rectangle 18">
              <a:extLst>
                <a:ext uri="{FF2B5EF4-FFF2-40B4-BE49-F238E27FC236}">
                  <a16:creationId xmlns:a16="http://schemas.microsoft.com/office/drawing/2014/main" id="{610F0DED-5505-578B-9122-84FF90D1C9D8}"/>
                </a:ext>
              </a:extLst>
            </p:cNvPr>
            <p:cNvSpPr/>
            <p:nvPr/>
          </p:nvSpPr>
          <p:spPr>
            <a:xfrm>
              <a:off x="8586473" y="171384"/>
              <a:ext cx="138548" cy="276999"/>
            </a:xfrm>
            <a:prstGeom prst="rect">
              <a:avLst/>
            </a:prstGeom>
            <a:solidFill>
              <a:schemeClr val="bg1"/>
            </a:solidFill>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16" name="Group 15">
              <a:extLst>
                <a:ext uri="{FF2B5EF4-FFF2-40B4-BE49-F238E27FC236}">
                  <a16:creationId xmlns:a16="http://schemas.microsoft.com/office/drawing/2014/main" id="{768E571B-B19C-0D30-92D5-793FF7C708D0}"/>
                </a:ext>
              </a:extLst>
            </p:cNvPr>
            <p:cNvGrpSpPr/>
            <p:nvPr/>
          </p:nvGrpSpPr>
          <p:grpSpPr>
            <a:xfrm>
              <a:off x="7131897" y="-130735"/>
              <a:ext cx="3008376" cy="908181"/>
              <a:chOff x="8398933" y="3438685"/>
              <a:chExt cx="3008376" cy="908181"/>
            </a:xfrm>
          </p:grpSpPr>
          <p:sp>
            <p:nvSpPr>
              <p:cNvPr id="17" name="TextBox 16">
                <a:extLst>
                  <a:ext uri="{FF2B5EF4-FFF2-40B4-BE49-F238E27FC236}">
                    <a16:creationId xmlns:a16="http://schemas.microsoft.com/office/drawing/2014/main" id="{45A8EBB1-8786-A04B-8FB1-A0598EFAC722}"/>
                  </a:ext>
                </a:extLst>
              </p:cNvPr>
              <p:cNvSpPr txBox="1"/>
              <p:nvPr/>
            </p:nvSpPr>
            <p:spPr>
              <a:xfrm>
                <a:off x="8398933" y="3731217"/>
                <a:ext cx="3008376" cy="615649"/>
              </a:xfrm>
              <a:prstGeom prst="rect">
                <a:avLst/>
              </a:prstGeom>
              <a:solidFill>
                <a:srgbClr val="BFDCDF"/>
              </a:solidFill>
              <a:ln>
                <a:noFill/>
              </a:ln>
            </p:spPr>
            <p:txBody>
              <a:bodyPr wrap="square" lIns="121920" tIns="121920" rIns="121920" bIns="121920" rtlCol="0" anchor="ctr" anchorCtr="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TFST: 11.2 vs 7.9 months</a:t>
                </a:r>
                <a:endParaRPr kumimoji="0" lang="en-US" sz="1867" b="1" i="0" u="none" strike="sng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TSST: 17.3 vs 16.6 months</a:t>
                </a:r>
              </a:p>
            </p:txBody>
          </p:sp>
          <p:sp>
            <p:nvSpPr>
              <p:cNvPr id="18" name="TextBox 17">
                <a:extLst>
                  <a:ext uri="{FF2B5EF4-FFF2-40B4-BE49-F238E27FC236}">
                    <a16:creationId xmlns:a16="http://schemas.microsoft.com/office/drawing/2014/main" id="{3D5F5E56-2033-2011-E9BA-66A056509296}"/>
                  </a:ext>
                </a:extLst>
              </p:cNvPr>
              <p:cNvSpPr txBox="1"/>
              <p:nvPr/>
            </p:nvSpPr>
            <p:spPr>
              <a:xfrm>
                <a:off x="8652088" y="3438685"/>
                <a:ext cx="2492031" cy="215492"/>
              </a:xfrm>
              <a:prstGeom prst="rect">
                <a:avLst/>
              </a:prstGeom>
              <a:noFill/>
            </p:spPr>
            <p:txBody>
              <a:bodyPr wrap="square" lIns="0" tIns="0" rIns="0" bIns="0" rtlCol="0" anchor="t">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32502D">
                        <a:lumMod val="75000"/>
                      </a:srgbClr>
                    </a:solidFill>
                    <a:effectLst/>
                    <a:uLnTx/>
                    <a:uFillTx/>
                    <a:latin typeface="Calibri" panose="020F0502020204030204" pitchFamily="34" charset="0"/>
                    <a:ea typeface="MS PGothic" panose="020B0600070205080204" pitchFamily="34" charset="-128"/>
                    <a:cs typeface="Calibri" panose="020F0502020204030204" pitchFamily="34" charset="0"/>
                  </a:rPr>
                  <a:t>Median TFST &amp; TSST</a:t>
                </a:r>
              </a:p>
            </p:txBody>
          </p:sp>
        </p:grpSp>
      </p:grpSp>
    </p:spTree>
    <p:extLst>
      <p:ext uri="{BB962C8B-B14F-4D97-AF65-F5344CB8AC3E}">
        <p14:creationId xmlns:p14="http://schemas.microsoft.com/office/powerpoint/2010/main" val="148851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8" grpId="0"/>
      <p:bldP spid="13" grpId="0" animBg="1"/>
      <p:bldP spid="1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7A45A-E94A-58A1-D420-451DE8121BB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CCA19D7-3CE3-FF42-9FDF-77C0ADF23A7E}"/>
              </a:ext>
            </a:extLst>
          </p:cNvPr>
          <p:cNvGraphicFramePr>
            <a:graphicFrameLocks noGrp="1"/>
          </p:cNvGraphicFramePr>
          <p:nvPr/>
        </p:nvGraphicFramePr>
        <p:xfrm>
          <a:off x="445788" y="1673200"/>
          <a:ext cx="5327939" cy="3005139"/>
        </p:xfrm>
        <a:graphic>
          <a:graphicData uri="http://schemas.openxmlformats.org/drawingml/2006/table">
            <a:tbl>
              <a:tblPr firstRow="1" bandRow="1">
                <a:tableStyleId>{5C22544A-7EE6-4342-B048-85BDC9FD1C3A}</a:tableStyleId>
              </a:tblPr>
              <a:tblGrid>
                <a:gridCol w="3316259">
                  <a:extLst>
                    <a:ext uri="{9D8B030D-6E8A-4147-A177-3AD203B41FA5}">
                      <a16:colId xmlns:a16="http://schemas.microsoft.com/office/drawing/2014/main" val="1708406620"/>
                    </a:ext>
                  </a:extLst>
                </a:gridCol>
                <a:gridCol w="1005840">
                  <a:extLst>
                    <a:ext uri="{9D8B030D-6E8A-4147-A177-3AD203B41FA5}">
                      <a16:colId xmlns:a16="http://schemas.microsoft.com/office/drawing/2014/main" val="592742086"/>
                    </a:ext>
                  </a:extLst>
                </a:gridCol>
                <a:gridCol w="1005840">
                  <a:extLst>
                    <a:ext uri="{9D8B030D-6E8A-4147-A177-3AD203B41FA5}">
                      <a16:colId xmlns:a16="http://schemas.microsoft.com/office/drawing/2014/main" val="1838012286"/>
                    </a:ext>
                  </a:extLst>
                </a:gridCol>
              </a:tblGrid>
              <a:tr h="4813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TEAEs, n (%)</a:t>
                      </a:r>
                    </a:p>
                  </a:txBody>
                  <a:tcPr marL="68580" marR="68580" marT="34291" marB="3429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b="1" dirty="0">
                          <a:solidFill>
                            <a:schemeClr val="bg1"/>
                          </a:solidFill>
                          <a:effectLst/>
                          <a:latin typeface="Arial" panose="020B0604020202020204" pitchFamily="34" charset="0"/>
                          <a:ea typeface="Calibri"/>
                          <a:cs typeface="Arial" panose="020B0604020202020204" pitchFamily="34" charset="0"/>
                        </a:rPr>
                        <a:t>SG </a:t>
                      </a:r>
                      <a:br>
                        <a:rPr lang="en-US" sz="1200" b="1" dirty="0">
                          <a:solidFill>
                            <a:srgbClr val="FFFFFF"/>
                          </a:solidFill>
                          <a:effectLst/>
                          <a:latin typeface="Arial" panose="020B0604020202020204" pitchFamily="34" charset="0"/>
                          <a:ea typeface="Calibri"/>
                          <a:cs typeface="Arial" panose="020B0604020202020204" pitchFamily="34" charset="0"/>
                        </a:rPr>
                      </a:br>
                      <a:r>
                        <a:rPr lang="en-US" sz="1200" b="1" dirty="0">
                          <a:solidFill>
                            <a:schemeClr val="bg1"/>
                          </a:solidFill>
                          <a:effectLst/>
                          <a:latin typeface="Arial" panose="020B0604020202020204" pitchFamily="34" charset="0"/>
                          <a:ea typeface="Calibri"/>
                          <a:cs typeface="Arial" panose="020B0604020202020204" pitchFamily="34" charset="0"/>
                        </a:rPr>
                        <a:t>(n = 275)</a:t>
                      </a:r>
                      <a:endParaRPr lang="en-US" sz="1200" dirty="0">
                        <a:solidFill>
                          <a:schemeClr val="bg1"/>
                        </a:solidFill>
                        <a:effectLst/>
                        <a:latin typeface="Arial" panose="020B0604020202020204" pitchFamily="34" charset="0"/>
                        <a:ea typeface="Calibri"/>
                        <a:cs typeface="Arial" panose="020B060402020202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algn="ctr">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Chemo </a:t>
                      </a:r>
                      <a:br>
                        <a:rPr lang="en-US" sz="1200" b="1" dirty="0">
                          <a:solidFill>
                            <a:schemeClr val="bg1"/>
                          </a:solidFill>
                          <a:effectLst/>
                          <a:latin typeface="Arial" panose="020B0604020202020204" pitchFamily="34" charset="0"/>
                          <a:cs typeface="Arial" panose="020B0604020202020204" pitchFamily="34" charset="0"/>
                        </a:rPr>
                      </a:br>
                      <a:r>
                        <a:rPr lang="en-US" sz="1200" b="1" dirty="0">
                          <a:solidFill>
                            <a:schemeClr val="bg1"/>
                          </a:solidFill>
                          <a:effectLst/>
                          <a:latin typeface="Arial" panose="020B0604020202020204" pitchFamily="34" charset="0"/>
                          <a:cs typeface="Arial" panose="020B0604020202020204" pitchFamily="34" charset="0"/>
                        </a:rPr>
                        <a:t>(n = 276)</a:t>
                      </a:r>
                      <a:endParaRPr lang="en-US" sz="1200" dirty="0">
                        <a:solidFill>
                          <a:schemeClr val="bg1"/>
                        </a:solidFill>
                        <a:effectLst/>
                        <a:latin typeface="Arial" panose="020B0604020202020204" pitchFamily="34" charset="0"/>
                        <a:cs typeface="Arial" panose="020B0604020202020204" pitchFamily="34" charset="0"/>
                      </a:endParaRPr>
                    </a:p>
                  </a:txBody>
                  <a:tcPr marL="51435" marR="514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12503031"/>
                  </a:ext>
                </a:extLst>
              </a:tr>
              <a:tr h="274320">
                <a:tc>
                  <a:txBody>
                    <a:bodyPr/>
                    <a:lstStyle/>
                    <a:p>
                      <a:pPr lvl="0" algn="l"/>
                      <a:r>
                        <a:rPr lang="en-US" sz="1200" b="1" dirty="0">
                          <a:solidFill>
                            <a:schemeClr val="tx1"/>
                          </a:solidFill>
                          <a:latin typeface="Arial" panose="020B0604020202020204" pitchFamily="34" charset="0"/>
                          <a:cs typeface="Arial" panose="020B0604020202020204" pitchFamily="34" charset="0"/>
                        </a:rPr>
                        <a:t>Any TEAE</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273 (99)</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269 (97)</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468116801"/>
                  </a:ext>
                </a:extLst>
              </a:tr>
              <a:tr h="274320">
                <a:tc>
                  <a:txBody>
                    <a:bodyPr/>
                    <a:lstStyle/>
                    <a:p>
                      <a:pPr marL="0" lvl="0" algn="l" defTabSz="457200" rtl="0" eaLnBrk="1" latinLnBrk="0" hangingPunct="1"/>
                      <a:r>
                        <a:rPr lang="en-US" sz="1200" b="1" kern="1200" dirty="0">
                          <a:solidFill>
                            <a:schemeClr val="tx1"/>
                          </a:solidFill>
                          <a:latin typeface="Arial" panose="020B0604020202020204" pitchFamily="34" charset="0"/>
                          <a:ea typeface="+mn-ea"/>
                          <a:cs typeface="Arial" panose="020B0604020202020204" pitchFamily="34" charset="0"/>
                        </a:rPr>
                        <a:t>Grade ≥ 3 TEAEs</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181 (66)</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171 (62)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609242"/>
                  </a:ext>
                </a:extLst>
              </a:tr>
              <a:tr h="201168">
                <a:tc>
                  <a:txBody>
                    <a:bodyPr/>
                    <a:lstStyle/>
                    <a:p>
                      <a:pPr marL="274320" marR="0" lvl="0" indent="0" algn="l" defTabSz="457200" rtl="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Treatment-related</a:t>
                      </a:r>
                      <a:endParaRPr lang="en-US" sz="1200" b="0" baseline="30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167 (61)</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147 (53)</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4124086"/>
                  </a:ext>
                </a:extLst>
              </a:tr>
              <a:tr h="274320">
                <a:tc>
                  <a:txBody>
                    <a:bodyPr/>
                    <a:lstStyle/>
                    <a:p>
                      <a:pPr marL="0" marR="0">
                        <a:spcBef>
                          <a:spcPts val="0"/>
                        </a:spcBef>
                        <a:spcAft>
                          <a:spcPts val="0"/>
                        </a:spcAft>
                      </a:pPr>
                      <a:r>
                        <a:rPr lang="en-US" sz="1200" b="1" strike="noStrik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Treatment-emergent SAE</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71 (26)</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67 (24)</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637372633"/>
                  </a:ext>
                </a:extLst>
              </a:tr>
              <a:tr h="201168">
                <a:tc>
                  <a:txBody>
                    <a:bodyPr/>
                    <a:lstStyle/>
                    <a:p>
                      <a:pPr marL="274320" marR="0" lvl="0" indent="0" algn="l" defTabSz="910445" rtl="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Treatment-related</a:t>
                      </a:r>
                      <a:endParaRPr lang="en-US" sz="1200" b="0" baseline="30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46 (17)</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37 (13)</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286352102"/>
                  </a:ext>
                </a:extLst>
              </a:tr>
              <a:tr h="274320">
                <a:tc>
                  <a:txBody>
                    <a:bodyPr/>
                    <a:lstStyle/>
                    <a:p>
                      <a:pPr marL="0" marR="0">
                        <a:spcBef>
                          <a:spcPts val="0"/>
                        </a:spcBef>
                        <a:spcAft>
                          <a:spcPts val="0"/>
                        </a:spcAft>
                      </a:pPr>
                      <a:r>
                        <a:rPr lang="en-US"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TEAEs leading to treatment discontinuation</a:t>
                      </a:r>
                      <a:endParaRPr lang="en-US" sz="1200" b="1" strike="sngStrike" baseline="300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10 (4)</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33 (12)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5371073"/>
                  </a:ext>
                </a:extLst>
              </a:tr>
              <a:tr h="274320">
                <a:tc>
                  <a:txBody>
                    <a:bodyPr/>
                    <a:lstStyle/>
                    <a:p>
                      <a:pPr marL="0" marR="0">
                        <a:spcBef>
                          <a:spcPts val="0"/>
                        </a:spcBef>
                        <a:spcAft>
                          <a:spcPts val="0"/>
                        </a:spcAft>
                      </a:pPr>
                      <a:r>
                        <a:rPr lang="en-US"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TEAEs leading to dose interruption</a:t>
                      </a:r>
                      <a:endParaRPr lang="en-US" sz="1200" b="1" strike="sngStrike"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181 (66)</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171 (62)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500087128"/>
                  </a:ext>
                </a:extLst>
              </a:tr>
              <a:tr h="274320">
                <a:tc>
                  <a:txBody>
                    <a:bodyPr/>
                    <a:lstStyle/>
                    <a:p>
                      <a:pPr marL="0" marR="0">
                        <a:spcBef>
                          <a:spcPts val="0"/>
                        </a:spcBef>
                        <a:spcAft>
                          <a:spcPts val="0"/>
                        </a:spcAft>
                      </a:pPr>
                      <a:r>
                        <a:rPr lang="en-US"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TEAEs leading to dose reduction</a:t>
                      </a:r>
                      <a:endParaRPr lang="en-US" sz="1200" b="1" strike="sngStrike" baseline="300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101 (37)</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124 (45)</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6135649"/>
                  </a:ext>
                </a:extLst>
              </a:tr>
              <a:tr h="274320">
                <a:tc>
                  <a:txBody>
                    <a:bodyPr/>
                    <a:lstStyle/>
                    <a:p>
                      <a:pPr marL="0" marR="0">
                        <a:spcBef>
                          <a:spcPts val="0"/>
                        </a:spcBef>
                        <a:spcAft>
                          <a:spcPts val="0"/>
                        </a:spcAft>
                      </a:pPr>
                      <a:r>
                        <a:rPr lang="en-US" sz="1200" b="1" strike="noStrik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a:t>
                      </a:r>
                      <a:r>
                        <a:rPr lang="en-US"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AEs leading to death</a:t>
                      </a:r>
                      <a:endParaRPr lang="en-US" sz="1200" b="1" strike="sngStrike" baseline="30000" dirty="0">
                        <a:solidFill>
                          <a:srgbClr val="00B050"/>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7 (3)</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algn="ctr">
                        <a:spcBef>
                          <a:spcPts val="0"/>
                        </a:spcBef>
                        <a:spcAft>
                          <a:spcPts val="0"/>
                        </a:spcAft>
                        <a:buNone/>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 (&lt; 1)</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1600872101"/>
                  </a:ext>
                </a:extLst>
              </a:tr>
              <a:tr h="201168">
                <a:tc>
                  <a:txBody>
                    <a:bodyPr/>
                    <a:lstStyle/>
                    <a:p>
                      <a:pPr marL="274320" lvl="0">
                        <a:spcBef>
                          <a:spcPts val="0"/>
                        </a:spcBef>
                        <a:spcAft>
                          <a:spcPts val="0"/>
                        </a:spcAft>
                        <a:buNone/>
                      </a:pPr>
                      <a:r>
                        <a:rPr lang="en-US"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Treatment-related</a:t>
                      </a:r>
                      <a:endParaRPr lang="en-US" sz="1200" b="0" baseline="30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lvl="0" algn="ctr">
                        <a:spcBef>
                          <a:spcPts val="0"/>
                        </a:spcBef>
                        <a:spcAft>
                          <a:spcPts val="0"/>
                        </a:spcAft>
                        <a:buNone/>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6 (2)</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lvl="0" algn="ctr">
                        <a:spcBef>
                          <a:spcPts val="0"/>
                        </a:spcBef>
                        <a:spcAft>
                          <a:spcPts val="0"/>
                        </a:spcAft>
                        <a:buNone/>
                      </a:pPr>
                      <a:r>
                        <a:rPr lang="en-US"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 (&lt; 1)</a:t>
                      </a:r>
                    </a:p>
                  </a:txBody>
                  <a:tcPr marL="45720" marR="45720" marT="9144" marB="91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2193082615"/>
                  </a:ext>
                </a:extLst>
              </a:tr>
            </a:tbl>
          </a:graphicData>
        </a:graphic>
      </p:graphicFrame>
      <p:sp>
        <p:nvSpPr>
          <p:cNvPr id="14" name="Footer Placeholder 4">
            <a:extLst>
              <a:ext uri="{FF2B5EF4-FFF2-40B4-BE49-F238E27FC236}">
                <a16:creationId xmlns:a16="http://schemas.microsoft.com/office/drawing/2014/main" id="{577F52CD-5090-05C3-A904-694B4DBED2EB}"/>
              </a:ext>
            </a:extLst>
          </p:cNvPr>
          <p:cNvSpPr txBox="1">
            <a:spLocks/>
          </p:cNvSpPr>
          <p:nvPr/>
        </p:nvSpPr>
        <p:spPr>
          <a:xfrm>
            <a:off x="222864" y="5923793"/>
            <a:ext cx="11969136" cy="498598"/>
          </a:xfrm>
          <a:prstGeom prst="rect">
            <a:avLst/>
          </a:prstGeom>
        </p:spPr>
        <p:txBody>
          <a:bodyPr wrap="square" lIns="0" tIns="0" rIns="0" bIns="0" anchor="b" anchorCtr="0">
            <a:spAutoFit/>
          </a:bodyPr>
          <a:lstStyle>
            <a:defPPr>
              <a:defRPr lang="en-US"/>
            </a:defPPr>
            <a:lvl1pPr marL="0" algn="l" defTabSz="911689" rtl="0" eaLnBrk="1" latinLnBrk="0" hangingPunct="1">
              <a:defRPr sz="1795" kern="1200">
                <a:solidFill>
                  <a:schemeClr val="tx1"/>
                </a:solidFill>
                <a:latin typeface="+mn-lt"/>
                <a:ea typeface="+mn-ea"/>
                <a:cs typeface="+mn-cs"/>
              </a:defRPr>
            </a:lvl1pPr>
            <a:lvl2pPr marL="455845" algn="l" defTabSz="911689" rtl="0" eaLnBrk="1" latinLnBrk="0" hangingPunct="1">
              <a:defRPr sz="1795" kern="1200">
                <a:solidFill>
                  <a:schemeClr val="tx1"/>
                </a:solidFill>
                <a:latin typeface="+mn-lt"/>
                <a:ea typeface="+mn-ea"/>
                <a:cs typeface="+mn-cs"/>
              </a:defRPr>
            </a:lvl2pPr>
            <a:lvl3pPr marL="911689" algn="l" defTabSz="911689" rtl="0" eaLnBrk="1" latinLnBrk="0" hangingPunct="1">
              <a:defRPr sz="1795" kern="1200">
                <a:solidFill>
                  <a:schemeClr val="tx1"/>
                </a:solidFill>
                <a:latin typeface="+mn-lt"/>
                <a:ea typeface="+mn-ea"/>
                <a:cs typeface="+mn-cs"/>
              </a:defRPr>
            </a:lvl3pPr>
            <a:lvl4pPr marL="1367534" algn="l" defTabSz="911689" rtl="0" eaLnBrk="1" latinLnBrk="0" hangingPunct="1">
              <a:defRPr sz="1795" kern="1200">
                <a:solidFill>
                  <a:schemeClr val="tx1"/>
                </a:solidFill>
                <a:latin typeface="+mn-lt"/>
                <a:ea typeface="+mn-ea"/>
                <a:cs typeface="+mn-cs"/>
              </a:defRPr>
            </a:lvl4pPr>
            <a:lvl5pPr marL="1823378" algn="l" defTabSz="911689" rtl="0" eaLnBrk="1" latinLnBrk="0" hangingPunct="1">
              <a:defRPr sz="1795" kern="1200">
                <a:solidFill>
                  <a:schemeClr val="tx1"/>
                </a:solidFill>
                <a:latin typeface="+mn-lt"/>
                <a:ea typeface="+mn-ea"/>
                <a:cs typeface="+mn-cs"/>
              </a:defRPr>
            </a:lvl5pPr>
            <a:lvl6pPr marL="2279223" algn="l" defTabSz="911689" rtl="0" eaLnBrk="1" latinLnBrk="0" hangingPunct="1">
              <a:defRPr sz="1795" kern="1200">
                <a:solidFill>
                  <a:schemeClr val="tx1"/>
                </a:solidFill>
                <a:latin typeface="+mn-lt"/>
                <a:ea typeface="+mn-ea"/>
                <a:cs typeface="+mn-cs"/>
              </a:defRPr>
            </a:lvl6pPr>
            <a:lvl7pPr marL="2735068" algn="l" defTabSz="911689" rtl="0" eaLnBrk="1" latinLnBrk="0" hangingPunct="1">
              <a:defRPr sz="1795" kern="1200">
                <a:solidFill>
                  <a:schemeClr val="tx1"/>
                </a:solidFill>
                <a:latin typeface="+mn-lt"/>
                <a:ea typeface="+mn-ea"/>
                <a:cs typeface="+mn-cs"/>
              </a:defRPr>
            </a:lvl7pPr>
            <a:lvl8pPr marL="3190911" algn="l" defTabSz="911689" rtl="0" eaLnBrk="1" latinLnBrk="0" hangingPunct="1">
              <a:defRPr sz="1795" kern="1200">
                <a:solidFill>
                  <a:schemeClr val="tx1"/>
                </a:solidFill>
                <a:latin typeface="+mn-lt"/>
                <a:ea typeface="+mn-ea"/>
                <a:cs typeface="+mn-cs"/>
              </a:defRPr>
            </a:lvl8pPr>
            <a:lvl9pPr marL="3646755" algn="l" defTabSz="911689" rtl="0" eaLnBrk="1" latinLnBrk="0" hangingPunct="1">
              <a:defRPr sz="1795" kern="1200">
                <a:solidFill>
                  <a:schemeClr val="tx1"/>
                </a:solidFill>
                <a:latin typeface="+mn-lt"/>
                <a:ea typeface="+mn-ea"/>
                <a:cs typeface="+mn-cs"/>
              </a:defRPr>
            </a:lvl9pPr>
          </a:lstStyle>
          <a:p>
            <a:pPr marL="0" marR="0" lvl="0" indent="0" algn="l" defTabSz="342891" rtl="0" eaLnBrk="1" fontAlgn="auto" latinLnBrk="0" hangingPunct="1">
              <a:lnSpc>
                <a:spcPct val="9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Data cutoff date: April 2, 2025. TEAEs were defined as any AEs that began or worsened on or after the first dose date of study drug up to 30 days after the last dose date of study drug or the initiation of subsequent anticancer therapy (including crossover treatment), whichever occurred first. </a:t>
            </a:r>
            <a:r>
              <a:rPr kumimoji="0" lang="en-US" sz="900" b="0" i="0" u="none" strike="noStrike" kern="1200" cap="none" spc="0" normalizeH="0" baseline="30000" noProof="0" dirty="0">
                <a:ln>
                  <a:noFill/>
                </a:ln>
                <a:solidFill>
                  <a:srgbClr val="002557"/>
                </a:solidFill>
                <a:effectLst/>
                <a:uLnTx/>
                <a:uFillTx/>
                <a:latin typeface="Calibri" panose="020F0502020204030204" pitchFamily="34" charset="0"/>
                <a:ea typeface="+mn-ea"/>
                <a:cs typeface="Calibri" panose="020F0502020204030204" pitchFamily="34" charset="0"/>
              </a:rPr>
              <a:t>a</a:t>
            </a:r>
            <a:r>
              <a:rPr kumimoji="0" lang="en-US" sz="900" b="0" i="0"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TEAEs were included if they occurred in ≥ 20% of patients in either group. </a:t>
            </a:r>
            <a:r>
              <a:rPr kumimoji="0" lang="en-US" sz="900" b="0" i="0" u="none" strike="noStrike" kern="1200" cap="none" spc="0" normalizeH="0" baseline="30000" noProof="0" dirty="0">
                <a:ln>
                  <a:noFill/>
                </a:ln>
                <a:solidFill>
                  <a:srgbClr val="002557"/>
                </a:solidFill>
                <a:effectLst/>
                <a:uLnTx/>
                <a:uFillTx/>
                <a:latin typeface="Calibri" panose="020F0502020204030204" pitchFamily="34" charset="0"/>
                <a:ea typeface="+mn-ea"/>
                <a:cs typeface="Calibri" panose="020F0502020204030204" pitchFamily="34" charset="0"/>
              </a:rPr>
              <a:t>b</a:t>
            </a:r>
            <a:r>
              <a:rPr kumimoji="0" lang="en-US" sz="900" b="0" i="0"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Combined preferred terms of Neutropenia includes neutrophil count decreased, Fatigue includes asthenia, Anemia includes hemoglobin decreased and red blood cell count decreased, Leukopenia includes white blood cell count decreased, and Thrombocytopenia includes platelet count decreased.</a:t>
            </a:r>
            <a:endParaRPr kumimoji="0" lang="en-US" sz="900" b="0" i="0" u="none" strike="noStrike" kern="1200" cap="none" spc="0" normalizeH="0" baseline="30000" noProof="0" dirty="0">
              <a:ln>
                <a:noFill/>
              </a:ln>
              <a:solidFill>
                <a:srgbClr val="002557"/>
              </a:solidFill>
              <a:effectLst/>
              <a:uLnTx/>
              <a:uFillTx/>
              <a:latin typeface="Calibri" panose="020F0502020204030204" pitchFamily="34" charset="0"/>
              <a:ea typeface="+mn-ea"/>
              <a:cs typeface="Calibri" panose="020F0502020204030204" pitchFamily="34" charset="0"/>
            </a:endParaRPr>
          </a:p>
          <a:p>
            <a:pPr marL="0" marR="0" lvl="0" indent="0" algn="l" defTabSz="342891" rtl="0" eaLnBrk="1" fontAlgn="auto" latinLnBrk="0" hangingPunct="1">
              <a:lnSpc>
                <a:spcPct val="9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AE</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adverse event;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ALT</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alanine aminotransferase;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AST</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aspartate aminotransferase;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chemo</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chemotherapy;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SAE</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serious adverse event;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SG</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sacituzumab govitecan; </a:t>
            </a:r>
            <a:r>
              <a:rPr kumimoji="0" lang="en-US" sz="900" b="1"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TEAE</a:t>
            </a:r>
            <a:r>
              <a:rPr kumimoji="0" lang="en-US" sz="900" b="0" i="0" u="none" strike="noStrike" kern="1200" cap="none" spc="0" normalizeH="0" baseline="0" noProof="0" dirty="0">
                <a:ln>
                  <a:noFill/>
                </a:ln>
                <a:solidFill>
                  <a:srgbClr val="00305D"/>
                </a:solidFill>
                <a:effectLst/>
                <a:uLnTx/>
                <a:uFillTx/>
                <a:latin typeface="Calibri" panose="020F0502020204030204" pitchFamily="34" charset="0"/>
                <a:ea typeface="+mn-ea"/>
                <a:cs typeface="Calibri" panose="020F0502020204030204" pitchFamily="34" charset="0"/>
              </a:rPr>
              <a:t>, treatment-emergent adverse event.  </a:t>
            </a:r>
            <a:r>
              <a:rPr kumimoji="0" lang="en-US" sz="900" b="0" i="0"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1. Cortés J, et al. </a:t>
            </a:r>
            <a:r>
              <a:rPr kumimoji="0" lang="en-US" sz="900" b="0" i="1"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N Engl J Med</a:t>
            </a:r>
            <a:r>
              <a:rPr kumimoji="0" lang="en-US" sz="900" b="0" i="0" u="none" strike="noStrike" kern="1200" cap="none" spc="0" normalizeH="0" baseline="0" noProof="0" dirty="0">
                <a:ln>
                  <a:noFill/>
                </a:ln>
                <a:solidFill>
                  <a:srgbClr val="002557"/>
                </a:solidFill>
                <a:effectLst/>
                <a:uLnTx/>
                <a:uFillTx/>
                <a:latin typeface="Calibri" panose="020F0502020204030204" pitchFamily="34" charset="0"/>
                <a:ea typeface="+mn-ea"/>
                <a:cs typeface="Calibri" panose="020F0502020204030204" pitchFamily="34" charset="0"/>
              </a:rPr>
              <a:t>. 2025;393:1912-25. </a:t>
            </a:r>
          </a:p>
        </p:txBody>
      </p:sp>
      <p:sp>
        <p:nvSpPr>
          <p:cNvPr id="15" name="Rectangle 14">
            <a:extLst>
              <a:ext uri="{FF2B5EF4-FFF2-40B4-BE49-F238E27FC236}">
                <a16:creationId xmlns:a16="http://schemas.microsoft.com/office/drawing/2014/main" id="{D7FE3937-C9F1-4A1E-CC99-509BC2ABBE93}"/>
              </a:ext>
            </a:extLst>
          </p:cNvPr>
          <p:cNvSpPr/>
          <p:nvPr/>
        </p:nvSpPr>
        <p:spPr>
          <a:xfrm>
            <a:off x="640080" y="5210751"/>
            <a:ext cx="10972800" cy="623248"/>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0" marR="0" lvl="0" indent="0" algn="ctr" defTabSz="685766" rtl="0" eaLnBrk="1" fontAlgn="auto" latinLnBrk="0" hangingPunct="1">
              <a:lnSpc>
                <a:spcPct val="100000"/>
              </a:lnSpc>
              <a:spcBef>
                <a:spcPts val="451"/>
              </a:spcBef>
              <a:spcAft>
                <a:spcPts val="451"/>
              </a:spcAft>
              <a:buClrTx/>
              <a:buSzTx/>
              <a:buFontTx/>
              <a:buNone/>
              <a:tabLst/>
              <a:defRPr/>
            </a:pPr>
            <a:r>
              <a:rPr kumimoji="0" lang="en-US" sz="2000" b="0" i="0" u="none" strike="noStrike" kern="0" cap="none" spc="0" normalizeH="0" baseline="0" noProof="0" dirty="0">
                <a:ln>
                  <a:noFill/>
                </a:ln>
                <a:solidFill>
                  <a:srgbClr val="FFFFFF"/>
                </a:solidFill>
                <a:effectLst/>
                <a:uLnTx/>
                <a:uFillTx/>
                <a:latin typeface="Calibri" panose="020F0502020204030204" pitchFamily="34" charset="0"/>
                <a:ea typeface="+mn-lt"/>
                <a:cs typeface="Calibri" panose="020F0502020204030204" pitchFamily="34" charset="0"/>
                <a:sym typeface="Arial"/>
              </a:rPr>
              <a:t>The AEs observed were consistent with the known safety profile of SG, with no new safety concerns</a:t>
            </a:r>
            <a:r>
              <a:rPr kumimoji="0" lang="en-US" sz="2000" b="0" i="0" u="none" strike="noStrike" kern="0" cap="none" spc="0" normalizeH="0" baseline="30000" noProof="0" dirty="0">
                <a:ln>
                  <a:noFill/>
                </a:ln>
                <a:solidFill>
                  <a:srgbClr val="FFFFFF"/>
                </a:solidFill>
                <a:effectLst/>
                <a:uLnTx/>
                <a:uFillTx/>
                <a:latin typeface="Calibri" panose="020F0502020204030204" pitchFamily="34" charset="0"/>
                <a:ea typeface="+mn-lt"/>
                <a:cs typeface="Calibri" panose="020F0502020204030204" pitchFamily="34" charset="0"/>
                <a:sym typeface="Arial"/>
              </a:rPr>
              <a:t>1</a:t>
            </a:r>
            <a:endParaRPr kumimoji="0" lang="en-US" sz="2000" b="0" i="0" u="none" strike="noStrike" kern="1200" cap="none" spc="0" normalizeH="0" baseline="30000" noProof="0" dirty="0">
              <a:ln>
                <a:noFill/>
              </a:ln>
              <a:solidFill>
                <a:srgbClr val="FFFFFF"/>
              </a:solidFill>
              <a:effectLst/>
              <a:uLnTx/>
              <a:uFillTx/>
              <a:latin typeface="Calibri" panose="020F0502020204030204" pitchFamily="34" charset="0"/>
              <a:ea typeface="+mn-ea"/>
              <a:cs typeface="Calibri" panose="020F0502020204030204" pitchFamily="34" charset="0"/>
              <a:sym typeface="Arial"/>
            </a:endParaRPr>
          </a:p>
        </p:txBody>
      </p:sp>
      <p:sp>
        <p:nvSpPr>
          <p:cNvPr id="118" name="TextBox 117">
            <a:extLst>
              <a:ext uri="{FF2B5EF4-FFF2-40B4-BE49-F238E27FC236}">
                <a16:creationId xmlns:a16="http://schemas.microsoft.com/office/drawing/2014/main" id="{9A039A50-B17F-8C15-A37E-E7E2C149B608}"/>
              </a:ext>
            </a:extLst>
          </p:cNvPr>
          <p:cNvSpPr txBox="1"/>
          <p:nvPr/>
        </p:nvSpPr>
        <p:spPr>
          <a:xfrm>
            <a:off x="7290386" y="1168250"/>
            <a:ext cx="4090737" cy="379656"/>
          </a:xfrm>
          <a:prstGeom prst="rect">
            <a:avLst/>
          </a:prstGeom>
          <a:noFill/>
        </p:spPr>
        <p:txBody>
          <a:bodyPr wrap="square">
            <a:spAutoFit/>
          </a:bodyPr>
          <a:lstStyle/>
          <a:p>
            <a:pPr marL="0" marR="0" lvl="0" indent="0" algn="ctr" defTabSz="911667"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Most Common Adverse Events</a:t>
            </a:r>
          </a:p>
        </p:txBody>
      </p:sp>
      <p:pic>
        <p:nvPicPr>
          <p:cNvPr id="9" name="Picture 8">
            <a:extLst>
              <a:ext uri="{FF2B5EF4-FFF2-40B4-BE49-F238E27FC236}">
                <a16:creationId xmlns:a16="http://schemas.microsoft.com/office/drawing/2014/main" id="{390B6C78-C83A-6595-8CAF-398187218485}"/>
              </a:ext>
            </a:extLst>
          </p:cNvPr>
          <p:cNvPicPr>
            <a:picLocks noChangeAspect="1"/>
          </p:cNvPicPr>
          <p:nvPr/>
        </p:nvPicPr>
        <p:blipFill>
          <a:blip r:embed="rId3"/>
          <a:stretch>
            <a:fillRect/>
          </a:stretch>
        </p:blipFill>
        <p:spPr>
          <a:xfrm>
            <a:off x="6004232" y="1641585"/>
            <a:ext cx="6044891" cy="3404343"/>
          </a:xfrm>
          <a:prstGeom prst="rect">
            <a:avLst/>
          </a:prstGeom>
        </p:spPr>
      </p:pic>
      <p:sp>
        <p:nvSpPr>
          <p:cNvPr id="8" name="Title 2">
            <a:extLst>
              <a:ext uri="{FF2B5EF4-FFF2-40B4-BE49-F238E27FC236}">
                <a16:creationId xmlns:a16="http://schemas.microsoft.com/office/drawing/2014/main" id="{4C7A928D-169D-1CF0-738A-8267EEF590C1}"/>
              </a:ext>
            </a:extLst>
          </p:cNvPr>
          <p:cNvSpPr>
            <a:spLocks noGrp="1"/>
          </p:cNvSpPr>
          <p:nvPr>
            <p:ph type="title"/>
          </p:nvPr>
        </p:nvSpPr>
        <p:spPr>
          <a:xfrm>
            <a:off x="130208" y="106646"/>
            <a:ext cx="11694849" cy="758932"/>
          </a:xfrm>
        </p:spPr>
        <p:txBody>
          <a:bodyPr>
            <a:normAutofit/>
          </a:bodyPr>
          <a:lstStyle/>
          <a:p>
            <a:pPr algn="ctr"/>
            <a:r>
              <a:rPr lang="en-US" sz="4267" dirty="0">
                <a:solidFill>
                  <a:schemeClr val="tx1"/>
                </a:solidFill>
                <a:latin typeface="Calibri"/>
                <a:ea typeface="MS PGothic"/>
                <a:cs typeface="Calibri"/>
              </a:rPr>
              <a:t>Sacituzumab </a:t>
            </a:r>
            <a:r>
              <a:rPr lang="en-US" sz="4267" dirty="0" err="1">
                <a:solidFill>
                  <a:schemeClr val="tx1"/>
                </a:solidFill>
                <a:latin typeface="Calibri"/>
                <a:ea typeface="MS PGothic"/>
                <a:cs typeface="Calibri"/>
              </a:rPr>
              <a:t>Govitecan</a:t>
            </a:r>
            <a:r>
              <a:rPr lang="en-US" sz="4267" dirty="0">
                <a:solidFill>
                  <a:schemeClr val="tx1"/>
                </a:solidFill>
                <a:latin typeface="Calibri" panose="020F0502020204030204" pitchFamily="34" charset="0"/>
                <a:cs typeface="Calibri" panose="020F0502020204030204" pitchFamily="34" charset="0"/>
              </a:rPr>
              <a:t> in 1L TNBC: Safety</a:t>
            </a:r>
            <a:endParaRPr lang="en-US" sz="4267" baseline="30000" dirty="0">
              <a:solidFill>
                <a:schemeClr val="tx1"/>
              </a:solidFill>
              <a:latin typeface="Calibri" panose="020F0502020204030204" pitchFamily="34" charset="0"/>
              <a:cs typeface="Calibri" panose="020F0502020204030204" pitchFamily="34" charset="0"/>
            </a:endParaRPr>
          </a:p>
        </p:txBody>
      </p:sp>
      <p:sp>
        <p:nvSpPr>
          <p:cNvPr id="10" name="Footer Placeholder 4">
            <a:extLst>
              <a:ext uri="{FF2B5EF4-FFF2-40B4-BE49-F238E27FC236}">
                <a16:creationId xmlns:a16="http://schemas.microsoft.com/office/drawing/2014/main" id="{72A8411B-AE70-216E-B4D4-D9D0A09751FA}"/>
              </a:ext>
            </a:extLst>
          </p:cNvPr>
          <p:cNvSpPr txBox="1">
            <a:spLocks/>
          </p:cNvSpPr>
          <p:nvPr/>
        </p:nvSpPr>
        <p:spPr>
          <a:xfrm>
            <a:off x="8685544" y="6489578"/>
            <a:ext cx="3506457"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Hurvitz ASCO 2026</a:t>
            </a:r>
          </a:p>
        </p:txBody>
      </p:sp>
    </p:spTree>
    <p:extLst>
      <p:ext uri="{BB962C8B-B14F-4D97-AF65-F5344CB8AC3E}">
        <p14:creationId xmlns:p14="http://schemas.microsoft.com/office/powerpoint/2010/main" val="14677095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0C9C0-9481-F4E2-0E67-04E9317362DA}"/>
              </a:ext>
            </a:extLst>
          </p:cNvPr>
          <p:cNvSpPr>
            <a:spLocks noGrp="1"/>
          </p:cNvSpPr>
          <p:nvPr>
            <p:ph type="title"/>
          </p:nvPr>
        </p:nvSpPr>
        <p:spPr/>
        <p:txBody>
          <a:bodyPr/>
          <a:lstStyle/>
          <a:p>
            <a:r>
              <a:rPr lang="en-US" dirty="0"/>
              <a:t>A 65-year-old woman presents with de novo HR-negative, </a:t>
            </a:r>
            <a:br>
              <a:rPr lang="en-US" dirty="0"/>
            </a:br>
            <a:r>
              <a:rPr lang="en-US" dirty="0"/>
              <a:t>HER2 IHC 1+, </a:t>
            </a:r>
            <a:r>
              <a:rPr lang="en-US" u="sng" dirty="0"/>
              <a:t>PD-L1-negative (combined positive score [CPS] 0)</a:t>
            </a:r>
            <a:r>
              <a:rPr lang="en-US" dirty="0"/>
              <a:t>,</a:t>
            </a:r>
            <a:r>
              <a:rPr lang="en-US" u="sng" dirty="0"/>
              <a:t> </a:t>
            </a:r>
            <a:r>
              <a:rPr lang="en-US" dirty="0">
                <a:solidFill>
                  <a:srgbClr val="C69C46"/>
                </a:solidFill>
              </a:rPr>
              <a:t>BRCA wild-type </a:t>
            </a:r>
            <a:r>
              <a:rPr lang="en-US" dirty="0"/>
              <a:t>metastatic breast cancer (</a:t>
            </a:r>
            <a:r>
              <a:rPr lang="en-US" dirty="0" err="1"/>
              <a:t>mBC</a:t>
            </a:r>
            <a:r>
              <a:rPr lang="en-US" dirty="0"/>
              <a:t>). </a:t>
            </a:r>
            <a:br>
              <a:rPr lang="en-US" dirty="0"/>
            </a:br>
            <a:r>
              <a:rPr lang="en-US" sz="2800" i="1" dirty="0">
                <a:solidFill>
                  <a:srgbClr val="81B7F3"/>
                </a:solidFill>
              </a:rPr>
              <a:t>Regulatory and reimbursement issues aside, which first-line therapy would you most likely recommend in each of the following scenarios?</a:t>
            </a:r>
          </a:p>
        </p:txBody>
      </p:sp>
      <p:sp>
        <p:nvSpPr>
          <p:cNvPr id="3" name="Content Placeholder 2">
            <a:extLst>
              <a:ext uri="{FF2B5EF4-FFF2-40B4-BE49-F238E27FC236}">
                <a16:creationId xmlns:a16="http://schemas.microsoft.com/office/drawing/2014/main" id="{877CCB1F-2644-5AD5-C11F-87594741212B}"/>
              </a:ext>
            </a:extLst>
          </p:cNvPr>
          <p:cNvSpPr>
            <a:spLocks noGrp="1"/>
          </p:cNvSpPr>
          <p:nvPr>
            <p:ph idx="1"/>
          </p:nvPr>
        </p:nvSpPr>
        <p:spPr/>
        <p:txBody>
          <a:bodyPr/>
          <a:lstStyle/>
          <a:p>
            <a:r>
              <a:rPr lang="en-US" dirty="0"/>
              <a:t>Asymptomatic, bone metastases</a:t>
            </a:r>
          </a:p>
          <a:p>
            <a:r>
              <a:rPr lang="en-US" dirty="0"/>
              <a:t>Symptomatic visceral (including liver) metastases</a:t>
            </a:r>
          </a:p>
          <a:p>
            <a:r>
              <a:rPr lang="en-US" dirty="0"/>
              <a:t>Multiple brain metastases requiring stereotactic radiosurgery (SRS)  </a:t>
            </a:r>
          </a:p>
        </p:txBody>
      </p:sp>
    </p:spTree>
    <p:extLst>
      <p:ext uri="{BB962C8B-B14F-4D97-AF65-F5344CB8AC3E}">
        <p14:creationId xmlns:p14="http://schemas.microsoft.com/office/powerpoint/2010/main" val="365748109"/>
      </p:ext>
    </p:extLst>
  </p:cSld>
  <p:clrMapOvr>
    <a:masterClrMapping/>
  </p:clrMapOvr>
  <p:transition spd="slow" advClick="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C0439-26D0-D889-5F11-0524056279B2}"/>
              </a:ext>
            </a:extLst>
          </p:cNvPr>
          <p:cNvSpPr>
            <a:spLocks noGrp="1"/>
          </p:cNvSpPr>
          <p:nvPr>
            <p:ph type="title"/>
          </p:nvPr>
        </p:nvSpPr>
        <p:spPr/>
        <p:txBody>
          <a:bodyPr/>
          <a:lstStyle/>
          <a:p>
            <a:r>
              <a:rPr lang="en-US" dirty="0"/>
              <a:t>A 65-year-old woman presents with de novo HR-negative, </a:t>
            </a:r>
            <a:br>
              <a:rPr lang="en-US" dirty="0"/>
            </a:br>
            <a:r>
              <a:rPr lang="en-US" dirty="0"/>
              <a:t>HER2 IHC 1+, </a:t>
            </a:r>
            <a:r>
              <a:rPr lang="en-US" u="sng" dirty="0"/>
              <a:t>PD-L1-negative (CPS 0)</a:t>
            </a:r>
            <a:r>
              <a:rPr lang="en-US" dirty="0"/>
              <a:t>, </a:t>
            </a:r>
            <a:r>
              <a:rPr lang="en-US" dirty="0">
                <a:solidFill>
                  <a:srgbClr val="C69C46"/>
                </a:solidFill>
              </a:rPr>
              <a:t>BRCA-mutated</a:t>
            </a:r>
            <a:r>
              <a:rPr lang="en-US" dirty="0"/>
              <a:t> </a:t>
            </a:r>
            <a:r>
              <a:rPr lang="en-US" dirty="0" err="1"/>
              <a:t>mBC</a:t>
            </a:r>
            <a:r>
              <a:rPr lang="en-US" dirty="0"/>
              <a:t>.</a:t>
            </a:r>
            <a:br>
              <a:rPr lang="en-US" dirty="0"/>
            </a:br>
            <a:r>
              <a:rPr lang="en-US" sz="2800" i="1" dirty="0">
                <a:solidFill>
                  <a:srgbClr val="81B7F3"/>
                </a:solidFill>
              </a:rPr>
              <a:t>Regulatory and reimbursement issues aside, which first-line therapy would you most likely recommend in each of the following scenarios?</a:t>
            </a:r>
          </a:p>
        </p:txBody>
      </p:sp>
      <p:sp>
        <p:nvSpPr>
          <p:cNvPr id="3" name="Content Placeholder 2">
            <a:extLst>
              <a:ext uri="{FF2B5EF4-FFF2-40B4-BE49-F238E27FC236}">
                <a16:creationId xmlns:a16="http://schemas.microsoft.com/office/drawing/2014/main" id="{B4C8F744-DEFE-7F50-7868-745BDB0E9C10}"/>
              </a:ext>
            </a:extLst>
          </p:cNvPr>
          <p:cNvSpPr>
            <a:spLocks noGrp="1"/>
          </p:cNvSpPr>
          <p:nvPr>
            <p:ph idx="1"/>
          </p:nvPr>
        </p:nvSpPr>
        <p:spPr/>
        <p:txBody>
          <a:bodyPr/>
          <a:lstStyle/>
          <a:p>
            <a:r>
              <a:rPr lang="en-US" dirty="0"/>
              <a:t>Asymptomatic, bone metastases</a:t>
            </a:r>
          </a:p>
          <a:p>
            <a:r>
              <a:rPr lang="en-US" dirty="0"/>
              <a:t>Symptomatic visceral (including liver) metastases</a:t>
            </a:r>
          </a:p>
          <a:p>
            <a:r>
              <a:rPr lang="en-US" dirty="0"/>
              <a:t>Multiple brain metastases requiring SRS</a:t>
            </a:r>
          </a:p>
        </p:txBody>
      </p:sp>
    </p:spTree>
    <p:extLst>
      <p:ext uri="{BB962C8B-B14F-4D97-AF65-F5344CB8AC3E}">
        <p14:creationId xmlns:p14="http://schemas.microsoft.com/office/powerpoint/2010/main" val="3865627503"/>
      </p:ext>
    </p:extLst>
  </p:cSld>
  <p:clrMapOvr>
    <a:masterClrMapping/>
  </p:clrMapOvr>
  <p:transition spd="slow"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BE7B676-A1C6-D0CB-F21C-B92E5C3433A7}"/>
              </a:ext>
            </a:extLst>
          </p:cNvPr>
          <p:cNvSpPr txBox="1">
            <a:spLocks/>
          </p:cNvSpPr>
          <p:nvPr/>
        </p:nvSpPr>
        <p:spPr bwMode="auto">
          <a:xfrm>
            <a:off x="609600" y="1828800"/>
            <a:ext cx="10972800" cy="3200400"/>
          </a:xfrm>
          <a:prstGeom prst="rect">
            <a:avLst/>
          </a:prstGeom>
          <a:solidFill>
            <a:srgbClr val="0B234E"/>
          </a:solidFill>
          <a:ln w="9525">
            <a:noFill/>
            <a:miter lim="800000"/>
            <a:headEnd/>
            <a:tailEnd/>
          </a:ln>
        </p:spPr>
        <p:txBody>
          <a:bodyPr vert="horz" wrap="square" lIns="457200" tIns="274320" rIns="457200" bIns="274320" numCol="1" anchor="ctr" anchorCtr="0" compatLnSpc="1">
            <a:prstTxWarp prst="textNoShape">
              <a:avLst/>
            </a:prstTxWarp>
          </a:bodyPr>
          <a:lstStyle>
            <a:lvl1pPr algn="l" defTabSz="412750" rtl="0" eaLnBrk="0" fontAlgn="base" hangingPunct="0">
              <a:lnSpc>
                <a:spcPct val="88000"/>
              </a:lnSpc>
              <a:spcBef>
                <a:spcPct val="0"/>
              </a:spcBef>
              <a:spcAft>
                <a:spcPct val="0"/>
              </a:spcAft>
              <a:buClr>
                <a:srgbClr val="000000"/>
              </a:buClr>
              <a:buSzPct val="45000"/>
              <a:buFont typeface="Wingdings" pitchFamily="-72" charset="2"/>
              <a:defRPr sz="2600" b="1">
                <a:solidFill>
                  <a:srgbClr val="3333FF"/>
                </a:solidFill>
                <a:latin typeface="Calibri" panose="020F0502020204030204" pitchFamily="34" charset="0"/>
                <a:ea typeface="MS PGothic" pitchFamily="34" charset="-128"/>
                <a:cs typeface="Calibri" panose="020F0502020204030204" pitchFamily="34" charset="0"/>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l" defTabSz="412750" rtl="0" eaLnBrk="0" fontAlgn="base" latinLnBrk="0" hangingPunct="0">
              <a:lnSpc>
                <a:spcPct val="100000"/>
              </a:lnSpc>
              <a:spcBef>
                <a:spcPct val="0"/>
              </a:spcBef>
              <a:spcAft>
                <a:spcPct val="0"/>
              </a:spcAft>
              <a:buClr>
                <a:srgbClr val="000000"/>
              </a:buClr>
              <a:buSzPct val="45000"/>
              <a:buFont typeface="Wingdings" pitchFamily="-72" charset="2"/>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Based on the published literature and your clinical experience, how would you indirectly compare the </a:t>
            </a:r>
            <a:r>
              <a:rPr kumimoji="0" lang="en-US" sz="3200" b="1" i="0" u="sng"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antitumor efficacy</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 of </a:t>
            </a:r>
            <a:r>
              <a:rPr kumimoji="0" lang="en-US" sz="3200" b="1" i="0" u="none" strike="noStrike" kern="1200" cap="none" spc="0" normalizeH="0" baseline="0" noProof="0" dirty="0" err="1">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datopotamab</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 </a:t>
            </a:r>
            <a:r>
              <a:rPr kumimoji="0" lang="en-US" sz="3200" b="1" i="0" u="none" strike="noStrike" kern="1200" cap="none" spc="0" normalizeH="0" baseline="0" noProof="0" dirty="0" err="1">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deruxtecan</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 to that of </a:t>
            </a:r>
            <a:r>
              <a:rPr kumimoji="0" lang="en-US" sz="3200" b="1" i="0" u="none" strike="noStrike" kern="1200" cap="none" spc="0" normalizeH="0" baseline="0" noProof="0" dirty="0" err="1">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sacituzumab</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 </a:t>
            </a:r>
            <a:r>
              <a:rPr kumimoji="0" lang="en-US" sz="3200" b="1" i="0" u="none" strike="noStrike" kern="1200" cap="none" spc="0" normalizeH="0" baseline="0" noProof="0" dirty="0" err="1">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govitecan</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 for patients with previously untreated </a:t>
            </a:r>
            <a:r>
              <a:rPr kumimoji="0" lang="en-US" sz="3200" b="1" i="0" u="none" strike="noStrike" kern="1200" cap="none" spc="0" normalizeH="0" baseline="0" noProof="0" dirty="0" err="1">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mTNBC</a:t>
            </a: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S PGothic" pitchFamily="34" charset="-128"/>
                <a:cs typeface="Calibri" panose="020F0502020204030204" pitchFamily="34" charset="0"/>
              </a:rPr>
              <a:t>?</a:t>
            </a:r>
          </a:p>
        </p:txBody>
      </p:sp>
    </p:spTree>
    <p:extLst>
      <p:ext uri="{BB962C8B-B14F-4D97-AF65-F5344CB8AC3E}">
        <p14:creationId xmlns:p14="http://schemas.microsoft.com/office/powerpoint/2010/main" val="1293190860"/>
      </p:ext>
    </p:extLst>
  </p:cSld>
  <p:clrMapOvr>
    <a:masterClrMapping/>
  </p:clrMapOvr>
  <p:transition spd="slow"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Prof Schmid—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295300" y="1863922"/>
          <a:ext cx="9855920" cy="1849433"/>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874267">
                  <a:extLst>
                    <a:ext uri="{9D8B030D-6E8A-4147-A177-3AD203B41FA5}">
                      <a16:colId xmlns:a16="http://schemas.microsoft.com/office/drawing/2014/main" val="2117869244"/>
                    </a:ext>
                  </a:extLst>
                </a:gridCol>
              </a:tblGrid>
              <a:tr h="1849433">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Bayer HealthCare Pharmaceuticals, Boehringer Ingelheim Pharmaceuticals Inc, Celgene Corporation, Eisai Inc, Merck, Novartis, Pfizer Inc, Puma Biotechnology Inc, Roche Laboratories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450541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AE27-14DB-482F-80E3-93B6BD0C56F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F8C8A9A-A016-9867-DA43-CE235E6DDA92}"/>
              </a:ext>
            </a:extLst>
          </p:cNvPr>
          <p:cNvSpPr txBox="1">
            <a:spLocks/>
          </p:cNvSpPr>
          <p:nvPr/>
        </p:nvSpPr>
        <p:spPr bwMode="auto">
          <a:xfrm>
            <a:off x="609600" y="1828800"/>
            <a:ext cx="10972800" cy="3200400"/>
          </a:xfrm>
          <a:prstGeom prst="rect">
            <a:avLst/>
          </a:prstGeom>
          <a:solidFill>
            <a:srgbClr val="0B234E"/>
          </a:solidFill>
          <a:ln w="9525">
            <a:noFill/>
            <a:miter lim="800000"/>
            <a:headEnd/>
            <a:tailEnd/>
          </a:ln>
        </p:spPr>
        <p:txBody>
          <a:bodyPr vert="horz" wrap="square" lIns="457200" tIns="274320" rIns="457200" bIns="274320" numCol="1" anchor="ctr" anchorCtr="0" compatLnSpc="1">
            <a:prstTxWarp prst="textNoShape">
              <a:avLst/>
            </a:prstTxWarp>
          </a:bodyPr>
          <a:lstStyle>
            <a:lvl1pPr algn="l" defTabSz="412750" rtl="0" eaLnBrk="0" fontAlgn="base" hangingPunct="0">
              <a:lnSpc>
                <a:spcPct val="88000"/>
              </a:lnSpc>
              <a:spcBef>
                <a:spcPct val="0"/>
              </a:spcBef>
              <a:spcAft>
                <a:spcPct val="0"/>
              </a:spcAft>
              <a:buClr>
                <a:srgbClr val="000000"/>
              </a:buClr>
              <a:buSzPct val="45000"/>
              <a:buFont typeface="Wingdings" pitchFamily="-72" charset="2"/>
              <a:defRPr sz="2600" b="1">
                <a:solidFill>
                  <a:srgbClr val="3333FF"/>
                </a:solidFill>
                <a:latin typeface="Calibri" panose="020F0502020204030204" pitchFamily="34" charset="0"/>
                <a:ea typeface="MS PGothic" pitchFamily="34" charset="-128"/>
                <a:cs typeface="Calibri" panose="020F0502020204030204" pitchFamily="34" charset="0"/>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lnSpc>
                <a:spcPct val="100000"/>
              </a:lnSpc>
              <a:defRPr/>
            </a:pPr>
            <a:r>
              <a:rPr lang="en-US" sz="3200" dirty="0">
                <a:solidFill>
                  <a:schemeClr val="bg1"/>
                </a:solidFill>
              </a:rPr>
              <a:t>Assuming equal access, which TROP2-targeted antibody-drug conjugate would you prefer for a patient with previously untreated PD-L1-negative </a:t>
            </a:r>
            <a:r>
              <a:rPr lang="en-US" sz="3200" dirty="0" err="1">
                <a:solidFill>
                  <a:schemeClr val="bg1"/>
                </a:solidFill>
              </a:rPr>
              <a:t>mTNBC</a:t>
            </a:r>
            <a:r>
              <a:rPr lang="en-US" sz="3200" dirty="0">
                <a:solidFill>
                  <a:schemeClr val="bg1"/>
                </a:solidFill>
              </a:rPr>
              <a:t> based on </a:t>
            </a:r>
            <a:r>
              <a:rPr lang="en-US" sz="3200" dirty="0">
                <a:solidFill>
                  <a:srgbClr val="C69C46"/>
                </a:solidFill>
              </a:rPr>
              <a:t>relevant comorbidities</a:t>
            </a:r>
            <a:r>
              <a:rPr lang="en-US" sz="3200" dirty="0">
                <a:solidFill>
                  <a:schemeClr val="bg1"/>
                </a:solidFill>
              </a:rPr>
              <a:t>?</a:t>
            </a:r>
          </a:p>
        </p:txBody>
      </p:sp>
    </p:spTree>
    <p:extLst>
      <p:ext uri="{BB962C8B-B14F-4D97-AF65-F5344CB8AC3E}">
        <p14:creationId xmlns:p14="http://schemas.microsoft.com/office/powerpoint/2010/main" val="3288705093"/>
      </p:ext>
    </p:extLst>
  </p:cSld>
  <p:clrMapOvr>
    <a:masterClrMapping/>
  </p:clrMapOvr>
  <p:transition spd="slow" advClick="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FA47D-E28E-0FEC-3EC7-D3A5A17C0E0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D972BD9-7CB6-68F6-150D-3594BE0383EF}"/>
              </a:ext>
            </a:extLst>
          </p:cNvPr>
          <p:cNvSpPr/>
          <p:nvPr/>
        </p:nvSpPr>
        <p:spPr bwMode="auto">
          <a:xfrm>
            <a:off x="536197" y="3289387"/>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8DE11B66-A5AE-C523-2CAA-F888733D5DD3}"/>
              </a:ext>
            </a:extLst>
          </p:cNvPr>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a:extLst>
              <a:ext uri="{FF2B5EF4-FFF2-40B4-BE49-F238E27FC236}">
                <a16:creationId xmlns:a16="http://schemas.microsoft.com/office/drawing/2014/main" id="{C2A785E7-7064-6253-476B-D56A87168248}"/>
              </a:ext>
            </a:extLst>
          </p:cNvPr>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accent2"/>
                </a:solidFill>
              </a:rPr>
              <a:t>Introduction: </a:t>
            </a:r>
            <a:r>
              <a:rPr lang="en-US" sz="2600" dirty="0">
                <a:solidFill>
                  <a:schemeClr val="tx1"/>
                </a:solidFill>
              </a:rPr>
              <a:t>TROP2-Targeting Antibody-Drug Conjugates (ADCs) for mTNBC</a:t>
            </a:r>
            <a:endParaRPr lang="en-US" sz="2600" dirty="0">
              <a:solidFill>
                <a:srgbClr val="FF40FF"/>
              </a:solidFill>
            </a:endParaRPr>
          </a:p>
          <a:p>
            <a:pPr marL="98425" indent="0">
              <a:lnSpc>
                <a:spcPts val="3240"/>
              </a:lnSpc>
              <a:spcBef>
                <a:spcPts val="1000"/>
              </a:spcBef>
              <a:spcAft>
                <a:spcPts val="1200"/>
              </a:spcAft>
              <a:buNone/>
            </a:pPr>
            <a:r>
              <a:rPr lang="en-US" sz="2600" dirty="0">
                <a:solidFill>
                  <a:schemeClr val="accent2"/>
                </a:solidFill>
              </a:rPr>
              <a:t>Module 1: </a:t>
            </a:r>
            <a:r>
              <a:rPr lang="en-US" sz="2600" dirty="0">
                <a:solidFill>
                  <a:schemeClr val="tx1"/>
                </a:solidFill>
              </a:rPr>
              <a:t>First-Line Therapy (PD-L1 Negative)</a:t>
            </a:r>
            <a:endParaRPr lang="en-US" sz="2600" dirty="0">
              <a:solidFill>
                <a:schemeClr val="accent2"/>
              </a:solidFill>
            </a:endParaRPr>
          </a:p>
          <a:p>
            <a:pPr marL="98425" indent="0">
              <a:lnSpc>
                <a:spcPts val="3240"/>
              </a:lnSpc>
              <a:spcBef>
                <a:spcPts val="1000"/>
              </a:spcBef>
              <a:spcAft>
                <a:spcPts val="1200"/>
              </a:spcAft>
              <a:buNone/>
            </a:pPr>
            <a:r>
              <a:rPr lang="en-US" sz="2600" dirty="0">
                <a:solidFill>
                  <a:schemeClr val="bg1"/>
                </a:solidFill>
              </a:rPr>
              <a:t>Module 2: First-Line Therapy (PD-L1 Positive)</a:t>
            </a:r>
          </a:p>
          <a:p>
            <a:pPr marL="98425" indent="0">
              <a:lnSpc>
                <a:spcPts val="3240"/>
              </a:lnSpc>
              <a:spcBef>
                <a:spcPts val="1000"/>
              </a:spcBef>
              <a:spcAft>
                <a:spcPts val="1200"/>
              </a:spcAft>
              <a:buNone/>
            </a:pPr>
            <a:r>
              <a:rPr lang="en-US" sz="2600" dirty="0">
                <a:solidFill>
                  <a:schemeClr val="accent2"/>
                </a:solidFill>
              </a:rPr>
              <a:t>Module 3: </a:t>
            </a:r>
            <a:r>
              <a:rPr lang="en-US" sz="2600" dirty="0">
                <a:solidFill>
                  <a:schemeClr val="tx1"/>
                </a:solidFill>
              </a:rPr>
              <a:t>Second-Line Therapy (Sequencing)</a:t>
            </a:r>
          </a:p>
          <a:p>
            <a:pPr marL="98425" indent="0">
              <a:lnSpc>
                <a:spcPts val="3240"/>
              </a:lnSpc>
              <a:spcBef>
                <a:spcPts val="1000"/>
              </a:spcBef>
              <a:spcAft>
                <a:spcPts val="1200"/>
              </a:spcAft>
              <a:buNone/>
            </a:pPr>
            <a:r>
              <a:rPr lang="en-US" sz="2600" dirty="0">
                <a:solidFill>
                  <a:schemeClr val="accent2"/>
                </a:solidFill>
              </a:rPr>
              <a:t>Module 4: </a:t>
            </a:r>
            <a:r>
              <a:rPr lang="en-US" sz="2600" dirty="0">
                <a:solidFill>
                  <a:schemeClr val="tx1"/>
                </a:solidFill>
              </a:rPr>
              <a:t>Adverse Events with TROP2-Targeting ADCs</a:t>
            </a:r>
          </a:p>
        </p:txBody>
      </p:sp>
    </p:spTree>
    <p:custDataLst>
      <p:tags r:id="rId1"/>
    </p:custDataLst>
    <p:extLst>
      <p:ext uri="{BB962C8B-B14F-4D97-AF65-F5344CB8AC3E}">
        <p14:creationId xmlns:p14="http://schemas.microsoft.com/office/powerpoint/2010/main" val="2910135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3AFC7-BE65-8A1E-B796-F5A32C46B9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6C0DBC-812C-A680-1EEF-1322C9CCDE61}"/>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40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a:latin typeface="Calibri" panose="020F0502020204030204" pitchFamily="34" charset="0"/>
                <a:cs typeface="Calibri" panose="020F0502020204030204" pitchFamily="34" charset="0"/>
              </a:rPr>
              <a:t>Metastatic TNBC, BRCA WT, HER2 1+, CPS = 10. Mets to lung, bone, lymph nodes.</a:t>
            </a:r>
          </a:p>
          <a:p>
            <a:r>
              <a:rPr lang="en-US" sz="2200" b="1" dirty="0">
                <a:effectLst/>
                <a:latin typeface="Calibri" panose="020F0502020204030204" pitchFamily="34" charset="0"/>
                <a:ea typeface="Times New Roman" panose="02020603050405020304" pitchFamily="18" charset="0"/>
                <a:cs typeface="Calibri" panose="020F0502020204030204" pitchFamily="34" charset="0"/>
              </a:rPr>
              <a:t>She received KN-522 for an initial cT2N0 right breast TNBC. She developed type 1 DM after 2 doses of pembrolizumab. She elected to stop pembrolizumab at that point. She completed NACT and had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b/l</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mastectomy with 2 cm of residual disease in the breast. She palpated a lump in the same breast right before starting radiation</a:t>
            </a:r>
            <a:r>
              <a:rPr lang="en-US" sz="2200" dirty="0">
                <a:latin typeface="Calibri" panose="020F0502020204030204" pitchFamily="34" charset="0"/>
                <a:cs typeface="Calibri" panose="020F0502020204030204" pitchFamily="34" charset="0"/>
              </a:rPr>
              <a:t>. </a:t>
            </a:r>
          </a:p>
          <a:p>
            <a:r>
              <a:rPr lang="en-US" sz="2200" dirty="0">
                <a:latin typeface="Calibri" panose="020F0502020204030204" pitchFamily="34" charset="0"/>
                <a:cs typeface="Calibri" panose="020F0502020204030204" pitchFamily="34" charset="0"/>
              </a:rPr>
              <a:t>She then completed PMRT and had wide local excision with no residual disease found. She started capecitabine but had back pain after 1 cycle. Imaging showed metastatic recurrence to lungs, bones and abdominal lymph nodes. She was switched to sacituzumab for 11 months then experienced symptomatic and radiographic progression.</a:t>
            </a:r>
          </a:p>
          <a:p>
            <a:pPr marL="0" marR="0" indent="0">
              <a:buNone/>
            </a:pPr>
            <a:r>
              <a:rPr lang="en-US" sz="2200" b="1" kern="100" dirty="0">
                <a:effectLst/>
                <a:latin typeface="Calibri" panose="020F0502020204030204" pitchFamily="34" charset="0"/>
                <a:ea typeface="Times New Roman" panose="02020603050405020304" pitchFamily="18" charset="0"/>
                <a:cs typeface="Calibri" panose="020F0502020204030204" pitchFamily="34" charset="0"/>
              </a:rPr>
              <a:t>What would the faculty consider at this point? </a:t>
            </a: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buNone/>
            </a:pPr>
            <a:r>
              <a:rPr lang="en-US" sz="2200" kern="100" dirty="0">
                <a:effectLst/>
                <a:latin typeface="Calibri" panose="020F0502020204030204" pitchFamily="34" charset="0"/>
                <a:ea typeface="Times New Roman" panose="02020603050405020304" pitchFamily="18" charset="0"/>
                <a:cs typeface="Calibri" panose="020F0502020204030204" pitchFamily="34" charset="0"/>
              </a:rPr>
              <a:t> </a:t>
            </a:r>
          </a:p>
          <a:p>
            <a:pPr marL="98425"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r>
              <a:rPr lang="en-US" sz="2200" dirty="0">
                <a:latin typeface="Calibri" panose="020F0502020204030204" pitchFamily="34" charset="0"/>
                <a:cs typeface="Calibri" panose="020F0502020204030204" pitchFamily="34" charset="0"/>
              </a:rPr>
              <a:t> </a:t>
            </a:r>
          </a:p>
          <a:p>
            <a:pPr marL="98425" indent="0">
              <a:buNone/>
            </a:pPr>
            <a:endParaRPr lang="en-US" sz="2200" dirty="0">
              <a:latin typeface="Calibri" panose="020F0502020204030204" pitchFamily="34" charset="0"/>
              <a:cs typeface="Calibri" panose="020F0502020204030204" pitchFamily="34" charset="0"/>
            </a:endParaRPr>
          </a:p>
          <a:p>
            <a:pPr marL="98425" indent="0">
              <a:buNone/>
            </a:pPr>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50FDCE4-75FF-6C02-AE8A-7A3732C7BFE9}"/>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3876659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56FD4-8F37-F4E8-D335-5BFD870E5F0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EEDAF-9791-59DA-EF39-C45659A59CD8}"/>
              </a:ext>
            </a:extLst>
          </p:cNvPr>
          <p:cNvSpPr>
            <a:spLocks noGrp="1"/>
          </p:cNvSpPr>
          <p:nvPr>
            <p:ph idx="1"/>
          </p:nvPr>
        </p:nvSpPr>
        <p:spPr>
          <a:xfrm>
            <a:off x="877458" y="1628800"/>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63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a:latin typeface="Calibri" panose="020F0502020204030204" pitchFamily="34" charset="0"/>
                <a:cs typeface="Calibri" panose="020F0502020204030204" pitchFamily="34" charset="0"/>
              </a:rPr>
              <a:t>De novo </a:t>
            </a:r>
            <a:r>
              <a:rPr lang="en-US" sz="2200" dirty="0" err="1">
                <a:latin typeface="Calibri" panose="020F0502020204030204" pitchFamily="34" charset="0"/>
                <a:cs typeface="Calibri" panose="020F0502020204030204" pitchFamily="34" charset="0"/>
              </a:rPr>
              <a:t>mTNBC</a:t>
            </a:r>
            <a:r>
              <a:rPr lang="en-US" sz="2200" dirty="0">
                <a:latin typeface="Calibri" panose="020F0502020204030204" pitchFamily="34" charset="0"/>
                <a:cs typeface="Calibri" panose="020F0502020204030204" pitchFamily="34" charset="0"/>
              </a:rPr>
              <a:t>, BRCA WT, PD-L1 CPS = 20 with s</a:t>
            </a:r>
            <a:r>
              <a:rPr lang="en-US" sz="2200" b="1" dirty="0">
                <a:effectLst/>
                <a:latin typeface="Calibri" panose="020F0502020204030204" pitchFamily="34" charset="0"/>
                <a:ea typeface="Times New Roman" panose="02020603050405020304" pitchFamily="18" charset="0"/>
                <a:cs typeface="Calibri" panose="020F0502020204030204" pitchFamily="34" charset="0"/>
              </a:rPr>
              <a:t>ymptomatic bone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mets</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several asymptomatic pulmonary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mets</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Hx</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of corneal abrasions (wears contact lenses)</a:t>
            </a:r>
            <a:r>
              <a:rPr lang="en-US" sz="2200" dirty="0">
                <a:latin typeface="Calibri" panose="020F0502020204030204" pitchFamily="34" charset="0"/>
                <a:cs typeface="Calibri" panose="020F0502020204030204" pitchFamily="34" charset="0"/>
              </a:rPr>
              <a:t>. </a:t>
            </a:r>
          </a:p>
          <a:p>
            <a:r>
              <a:rPr lang="en-US" sz="2200" b="1" dirty="0" err="1">
                <a:effectLst/>
                <a:latin typeface="Calibri" panose="020F0502020204030204" pitchFamily="34" charset="0"/>
                <a:ea typeface="Times New Roman" panose="02020603050405020304" pitchFamily="18" charset="0"/>
                <a:cs typeface="Calibri" panose="020F0502020204030204" pitchFamily="34" charset="0"/>
              </a:rPr>
              <a:t>Hx</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of IBS</a:t>
            </a:r>
            <a:r>
              <a:rPr lang="en-US" sz="2200" b="1" dirty="0">
                <a:latin typeface="Calibri" panose="020F0502020204030204" pitchFamily="34" charset="0"/>
                <a:ea typeface="Times New Roman" panose="02020603050405020304" pitchFamily="18" charset="0"/>
                <a:cs typeface="Calibri" panose="020F0502020204030204" pitchFamily="34" charset="0"/>
              </a:rPr>
              <a:t>, </a:t>
            </a:r>
            <a:r>
              <a:rPr lang="en-US" sz="2200" dirty="0">
                <a:latin typeface="Calibri" panose="020F0502020204030204" pitchFamily="34" charset="0"/>
                <a:ea typeface="Times New Roman" panose="02020603050405020304" pitchFamily="18" charset="0"/>
                <a:cs typeface="Calibri" panose="020F0502020204030204" pitchFamily="34" charset="0"/>
              </a:rPr>
              <a:t>w</a:t>
            </a:r>
            <a:r>
              <a:rPr lang="en-US" sz="2200" b="1" dirty="0">
                <a:effectLst/>
                <a:latin typeface="Calibri" panose="020F0502020204030204" pitchFamily="34" charset="0"/>
                <a:ea typeface="Times New Roman" panose="02020603050405020304" pitchFamily="18" charset="0"/>
                <a:cs typeface="Calibri" panose="020F0502020204030204" pitchFamily="34" charset="0"/>
              </a:rPr>
              <a:t>ants a chemotherapy-free regimen</a:t>
            </a:r>
            <a:r>
              <a:rPr lang="en-US" sz="2200" dirty="0">
                <a:latin typeface="Calibri" panose="020F0502020204030204" pitchFamily="34" charset="0"/>
                <a:cs typeface="Calibri" panose="020F0502020204030204" pitchFamily="34" charset="0"/>
              </a:rPr>
              <a:t>. </a:t>
            </a:r>
          </a:p>
          <a:p>
            <a:pPr marL="98425" indent="0">
              <a:buNone/>
            </a:pPr>
            <a:r>
              <a:rPr lang="en-US" sz="2200" dirty="0">
                <a:latin typeface="Calibri" panose="020F0502020204030204" pitchFamily="34" charset="0"/>
                <a:cs typeface="Calibri" panose="020F0502020204030204" pitchFamily="34" charset="0"/>
              </a:rPr>
              <a:t>Based on relevant clinical trials, would you select Datopotamab/Pembro or Sacituzumab/Pembro in terms of efficacy? </a:t>
            </a:r>
          </a:p>
          <a:p>
            <a:pPr marL="98425" indent="0">
              <a:buNone/>
            </a:pPr>
            <a:r>
              <a:rPr lang="en-US" sz="2200" dirty="0">
                <a:latin typeface="Calibri" panose="020F0502020204030204" pitchFamily="34" charset="0"/>
                <a:cs typeface="Calibri" panose="020F0502020204030204" pitchFamily="34" charset="0"/>
              </a:rPr>
              <a:t>Would her </a:t>
            </a:r>
            <a:r>
              <a:rPr lang="en-US" sz="2200" dirty="0" err="1">
                <a:latin typeface="Calibri" panose="020F0502020204030204" pitchFamily="34" charset="0"/>
                <a:cs typeface="Calibri" panose="020F0502020204030204" pitchFamily="34" charset="0"/>
              </a:rPr>
              <a:t>hx</a:t>
            </a:r>
            <a:r>
              <a:rPr lang="en-US" sz="2200" dirty="0">
                <a:latin typeface="Calibri" panose="020F0502020204030204" pitchFamily="34" charset="0"/>
                <a:cs typeface="Calibri" panose="020F0502020204030204" pitchFamily="34" charset="0"/>
              </a:rPr>
              <a:t> of corneal abrasions/contact lenses and </a:t>
            </a:r>
            <a:r>
              <a:rPr lang="en-US" sz="2200" dirty="0" err="1">
                <a:latin typeface="Calibri" panose="020F0502020204030204" pitchFamily="34" charset="0"/>
                <a:cs typeface="Calibri" panose="020F0502020204030204" pitchFamily="34" charset="0"/>
              </a:rPr>
              <a:t>hx</a:t>
            </a:r>
            <a:r>
              <a:rPr lang="en-US" sz="2200" dirty="0">
                <a:latin typeface="Calibri" panose="020F0502020204030204" pitchFamily="34" charset="0"/>
                <a:cs typeface="Calibri" panose="020F0502020204030204" pitchFamily="34" charset="0"/>
              </a:rPr>
              <a:t> of controlled IBS influence your treatment decision?</a:t>
            </a:r>
          </a:p>
          <a:p>
            <a:pPr marL="98425" indent="0">
              <a:buNone/>
            </a:pPr>
            <a:r>
              <a:rPr lang="en-US" sz="2200" dirty="0"/>
              <a:t> </a:t>
            </a:r>
          </a:p>
          <a:p>
            <a:pPr marL="98425" indent="0">
              <a:buNone/>
            </a:pPr>
            <a:endParaRPr lang="en-US" sz="2200" dirty="0"/>
          </a:p>
          <a:p>
            <a:pPr marL="98425" indent="0">
              <a:buNone/>
            </a:pPr>
            <a:endParaRPr lang="en-US" sz="2200" dirty="0"/>
          </a:p>
        </p:txBody>
      </p:sp>
      <p:sp>
        <p:nvSpPr>
          <p:cNvPr id="6" name="TextBox 5">
            <a:extLst>
              <a:ext uri="{FF2B5EF4-FFF2-40B4-BE49-F238E27FC236}">
                <a16:creationId xmlns:a16="http://schemas.microsoft.com/office/drawing/2014/main" id="{102AF6F7-E381-5795-A28B-D853886F6761}"/>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3689249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31C41-92F4-F684-FBBD-830E26540AC7}"/>
            </a:ext>
          </a:extLst>
        </p:cNvPr>
        <p:cNvGrpSpPr/>
        <p:nvPr/>
      </p:nvGrpSpPr>
      <p:grpSpPr>
        <a:xfrm>
          <a:off x="0" y="0"/>
          <a:ext cx="0" cy="0"/>
          <a:chOff x="0" y="0"/>
          <a:chExt cx="0" cy="0"/>
        </a:xfrm>
      </p:grpSpPr>
      <p:sp>
        <p:nvSpPr>
          <p:cNvPr id="22" name="Footer Placeholder 4">
            <a:extLst>
              <a:ext uri="{FF2B5EF4-FFF2-40B4-BE49-F238E27FC236}">
                <a16:creationId xmlns:a16="http://schemas.microsoft.com/office/drawing/2014/main" id="{F8C0117F-B5E2-452A-F4EA-FF3F8F358783}"/>
              </a:ext>
            </a:extLst>
          </p:cNvPr>
          <p:cNvSpPr txBox="1">
            <a:spLocks/>
          </p:cNvSpPr>
          <p:nvPr/>
        </p:nvSpPr>
        <p:spPr>
          <a:xfrm>
            <a:off x="5664493" y="6378989"/>
            <a:ext cx="6382180" cy="366183"/>
          </a:xfrm>
          <a:prstGeom prst="rect">
            <a:avLst/>
          </a:prstGeom>
        </p:spPr>
        <p:txBody>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Tolaney et al, ASCO 2025, Tolaney ASCO 2026</a:t>
            </a:r>
          </a:p>
        </p:txBody>
      </p:sp>
      <p:pic>
        <p:nvPicPr>
          <p:cNvPr id="27" name="Picture 26">
            <a:extLst>
              <a:ext uri="{FF2B5EF4-FFF2-40B4-BE49-F238E27FC236}">
                <a16:creationId xmlns:a16="http://schemas.microsoft.com/office/drawing/2014/main" id="{FB8AF4BC-E78D-FC62-A71C-E3689631E34F}"/>
              </a:ext>
            </a:extLst>
          </p:cNvPr>
          <p:cNvPicPr>
            <a:picLocks noChangeAspect="1"/>
          </p:cNvPicPr>
          <p:nvPr/>
        </p:nvPicPr>
        <p:blipFill>
          <a:blip r:embed="rId3"/>
          <a:stretch>
            <a:fillRect/>
          </a:stretch>
        </p:blipFill>
        <p:spPr>
          <a:xfrm>
            <a:off x="303876" y="1106293"/>
            <a:ext cx="3343857" cy="1395697"/>
          </a:xfrm>
          <a:prstGeom prst="rect">
            <a:avLst/>
          </a:prstGeom>
        </p:spPr>
      </p:pic>
      <p:sp>
        <p:nvSpPr>
          <p:cNvPr id="28" name="Title 1">
            <a:extLst>
              <a:ext uri="{FF2B5EF4-FFF2-40B4-BE49-F238E27FC236}">
                <a16:creationId xmlns:a16="http://schemas.microsoft.com/office/drawing/2014/main" id="{54658537-2158-356B-7D93-A421790A8576}"/>
              </a:ext>
            </a:extLst>
          </p:cNvPr>
          <p:cNvSpPr txBox="1">
            <a:spLocks/>
          </p:cNvSpPr>
          <p:nvPr/>
        </p:nvSpPr>
        <p:spPr>
          <a:xfrm>
            <a:off x="1" y="1036783"/>
            <a:ext cx="1913167" cy="300341"/>
          </a:xfrm>
          <a:prstGeom prst="rect">
            <a:avLst/>
          </a:prstGeom>
        </p:spPr>
        <p:txBody>
          <a:bodyPr vert="horz" lIns="0" tIns="60960" rIns="121920" bIns="60960" rtlCol="0" anchor="b">
            <a:noAutofit/>
          </a:bodyPr>
          <a:lstStyle>
            <a:lvl1pPr algn="l" defTabSz="685783" rtl="0" eaLnBrk="1" latinLnBrk="0" hangingPunct="1">
              <a:lnSpc>
                <a:spcPct val="90000"/>
              </a:lnSpc>
              <a:spcBef>
                <a:spcPct val="0"/>
              </a:spcBef>
              <a:buNone/>
              <a:defRPr sz="2400" b="1" kern="1200">
                <a:solidFill>
                  <a:schemeClr val="bg1"/>
                </a:solidFill>
                <a:latin typeface="+mj-lt"/>
                <a:ea typeface="+mj-ea"/>
                <a:cs typeface="+mj-cs"/>
              </a:defRPr>
            </a:lvl1pPr>
          </a:lstStyle>
          <a:p>
            <a:pPr marL="0" marR="0" lvl="0" indent="0" algn="ctr" defTabSz="914332" rtl="0" eaLnBrk="1" fontAlgn="auto" latinLnBrk="0" hangingPunct="1">
              <a:lnSpc>
                <a:spcPct val="100000"/>
              </a:lnSpc>
              <a:spcBef>
                <a:spcPct val="0"/>
              </a:spcBef>
              <a:spcAft>
                <a:spcPts val="0"/>
              </a:spcAft>
              <a:buClrTx/>
              <a:buSzTx/>
              <a:buFontTx/>
              <a:buNone/>
              <a:tabLst/>
              <a:defRPr/>
            </a:pPr>
            <a:r>
              <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Ascent04</a:t>
            </a:r>
            <a:endParaRPr kumimoji="0" lang="en-US" sz="1467" b="1" i="1"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grpSp>
        <p:nvGrpSpPr>
          <p:cNvPr id="3" name="Group 2">
            <a:extLst>
              <a:ext uri="{FF2B5EF4-FFF2-40B4-BE49-F238E27FC236}">
                <a16:creationId xmlns:a16="http://schemas.microsoft.com/office/drawing/2014/main" id="{B71FEC72-E25E-5E72-CEEA-2AEB093B0D83}"/>
              </a:ext>
            </a:extLst>
          </p:cNvPr>
          <p:cNvGrpSpPr/>
          <p:nvPr/>
        </p:nvGrpSpPr>
        <p:grpSpPr>
          <a:xfrm>
            <a:off x="86321" y="2571499"/>
            <a:ext cx="5529847" cy="4086220"/>
            <a:chOff x="64740" y="1801776"/>
            <a:chExt cx="4147385" cy="3191514"/>
          </a:xfrm>
        </p:grpSpPr>
        <p:sp>
          <p:nvSpPr>
            <p:cNvPr id="5" name="Content Placeholder 21">
              <a:extLst>
                <a:ext uri="{FF2B5EF4-FFF2-40B4-BE49-F238E27FC236}">
                  <a16:creationId xmlns:a16="http://schemas.microsoft.com/office/drawing/2014/main" id="{8AE1324B-1575-6C2B-EBB1-7D56A47E1D19}"/>
                </a:ext>
              </a:extLst>
            </p:cNvPr>
            <p:cNvSpPr txBox="1">
              <a:spLocks/>
            </p:cNvSpPr>
            <p:nvPr/>
          </p:nvSpPr>
          <p:spPr>
            <a:xfrm>
              <a:off x="806151" y="1801776"/>
              <a:ext cx="2813146" cy="299975"/>
            </a:xfrm>
            <a:prstGeom prst="rect">
              <a:avLst/>
            </a:prstGeom>
          </p:spPr>
          <p:txBody>
            <a:bodyPr vert="horz" lIns="0" tIns="60960" rIns="121920" bIns="60960" rtlCol="0">
              <a:noAutofit/>
            </a:bodyPr>
            <a:lstStyle>
              <a:lvl1pPr marL="157159" indent="-157159" algn="l" defTabSz="685783" rtl="0" eaLnBrk="1" latinLnBrk="0" hangingPunct="1">
                <a:lnSpc>
                  <a:spcPct val="100000"/>
                </a:lnSpc>
                <a:spcBef>
                  <a:spcPts val="450"/>
                </a:spcBef>
                <a:spcAft>
                  <a:spcPts val="450"/>
                </a:spcAft>
                <a:buClr>
                  <a:schemeClr val="accent1"/>
                </a:buClr>
                <a:buFont typeface="Arial" panose="020B0604020202020204" pitchFamily="34" charset="0"/>
                <a:buChar char="•"/>
                <a:defRPr sz="2100" kern="1200">
                  <a:solidFill>
                    <a:schemeClr val="tx2"/>
                  </a:solidFill>
                  <a:latin typeface="+mn-lt"/>
                  <a:ea typeface="+mn-ea"/>
                  <a:cs typeface="+mn-cs"/>
                </a:defRPr>
              </a:lvl1pPr>
              <a:lvl2pPr marL="378610" indent="-183352"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800" kern="1200">
                  <a:solidFill>
                    <a:schemeClr val="tx2"/>
                  </a:solidFill>
                  <a:latin typeface="+mn-lt"/>
                  <a:ea typeface="+mn-ea"/>
                  <a:cs typeface="+mn-cs"/>
                </a:defRPr>
              </a:lvl2pPr>
              <a:lvl3pPr marL="540530" indent="-146444"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500" kern="1200">
                  <a:solidFill>
                    <a:schemeClr val="tx2"/>
                  </a:solidFill>
                  <a:latin typeface="+mn-lt"/>
                  <a:ea typeface="+mn-ea"/>
                  <a:cs typeface="+mn-cs"/>
                </a:defRPr>
              </a:lvl3pPr>
              <a:lvl4pPr marL="714357" indent="-158350"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4pPr>
              <a:lvl5pPr marL="859610" indent="-139301"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0"/>
                </a:spcBef>
                <a:spcAft>
                  <a:spcPts val="2000"/>
                </a:spcAft>
                <a:buClr>
                  <a:srgbClr val="138BCB"/>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Progression-free Survival</a:t>
              </a:r>
            </a:p>
          </p:txBody>
        </p:sp>
        <p:pic>
          <p:nvPicPr>
            <p:cNvPr id="29" name="Picture 2">
              <a:extLst>
                <a:ext uri="{FF2B5EF4-FFF2-40B4-BE49-F238E27FC236}">
                  <a16:creationId xmlns:a16="http://schemas.microsoft.com/office/drawing/2014/main" id="{4C9F239F-7075-1601-A2F8-27EFE3CBF69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987" t="15398" r="1345" b="34764"/>
            <a:stretch>
              <a:fillRect/>
            </a:stretch>
          </p:blipFill>
          <p:spPr bwMode="auto">
            <a:xfrm>
              <a:off x="64740" y="2067143"/>
              <a:ext cx="4058065" cy="2926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2">
              <a:extLst>
                <a:ext uri="{FF2B5EF4-FFF2-40B4-BE49-F238E27FC236}">
                  <a16:creationId xmlns:a16="http://schemas.microsoft.com/office/drawing/2014/main" id="{E32132C9-9AC3-859F-4964-DA035C59C2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9109" t="15398" r="1345" b="63063"/>
            <a:stretch>
              <a:fillRect/>
            </a:stretch>
          </p:blipFill>
          <p:spPr bwMode="auto">
            <a:xfrm>
              <a:off x="2035277" y="2101751"/>
              <a:ext cx="2176848" cy="1218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7" name="Group 46">
            <a:extLst>
              <a:ext uri="{FF2B5EF4-FFF2-40B4-BE49-F238E27FC236}">
                <a16:creationId xmlns:a16="http://schemas.microsoft.com/office/drawing/2014/main" id="{2ABF3924-DE20-014D-FF34-50849091B646}"/>
              </a:ext>
            </a:extLst>
          </p:cNvPr>
          <p:cNvGrpSpPr/>
          <p:nvPr/>
        </p:nvGrpSpPr>
        <p:grpSpPr>
          <a:xfrm>
            <a:off x="5893560" y="2571500"/>
            <a:ext cx="6153113" cy="3653601"/>
            <a:chOff x="4420169" y="1928624"/>
            <a:chExt cx="4614835" cy="2740201"/>
          </a:xfrm>
        </p:grpSpPr>
        <p:grpSp>
          <p:nvGrpSpPr>
            <p:cNvPr id="15" name="Group 14">
              <a:extLst>
                <a:ext uri="{FF2B5EF4-FFF2-40B4-BE49-F238E27FC236}">
                  <a16:creationId xmlns:a16="http://schemas.microsoft.com/office/drawing/2014/main" id="{1E365D25-764C-A002-47AC-0073EA9D901A}"/>
                </a:ext>
              </a:extLst>
            </p:cNvPr>
            <p:cNvGrpSpPr/>
            <p:nvPr/>
          </p:nvGrpSpPr>
          <p:grpSpPr>
            <a:xfrm>
              <a:off x="4572000" y="1928624"/>
              <a:ext cx="4463004" cy="547250"/>
              <a:chOff x="4572000" y="1928624"/>
              <a:chExt cx="4463004" cy="547250"/>
            </a:xfrm>
          </p:grpSpPr>
          <p:sp>
            <p:nvSpPr>
              <p:cNvPr id="10" name="Content Placeholder 21">
                <a:extLst>
                  <a:ext uri="{FF2B5EF4-FFF2-40B4-BE49-F238E27FC236}">
                    <a16:creationId xmlns:a16="http://schemas.microsoft.com/office/drawing/2014/main" id="{A4FAABF2-15F1-9063-CACE-882955D7FD9F}"/>
                  </a:ext>
                </a:extLst>
              </p:cNvPr>
              <p:cNvSpPr txBox="1">
                <a:spLocks/>
              </p:cNvSpPr>
              <p:nvPr/>
            </p:nvSpPr>
            <p:spPr>
              <a:xfrm>
                <a:off x="5341133" y="1928624"/>
                <a:ext cx="2813146" cy="288052"/>
              </a:xfrm>
              <a:prstGeom prst="rect">
                <a:avLst/>
              </a:prstGeom>
            </p:spPr>
            <p:txBody>
              <a:bodyPr vert="horz" lIns="0" tIns="60960" rIns="121920" bIns="60960" rtlCol="0">
                <a:noAutofit/>
              </a:bodyPr>
              <a:lstStyle>
                <a:lvl1pPr marL="157159" indent="-157159" algn="l" defTabSz="685783" rtl="0" eaLnBrk="1" latinLnBrk="0" hangingPunct="1">
                  <a:lnSpc>
                    <a:spcPct val="100000"/>
                  </a:lnSpc>
                  <a:spcBef>
                    <a:spcPts val="450"/>
                  </a:spcBef>
                  <a:spcAft>
                    <a:spcPts val="450"/>
                  </a:spcAft>
                  <a:buClr>
                    <a:schemeClr val="accent1"/>
                  </a:buClr>
                  <a:buFont typeface="Arial" panose="020B0604020202020204" pitchFamily="34" charset="0"/>
                  <a:buChar char="•"/>
                  <a:defRPr sz="2100" kern="1200">
                    <a:solidFill>
                      <a:schemeClr val="tx2"/>
                    </a:solidFill>
                    <a:latin typeface="+mn-lt"/>
                    <a:ea typeface="+mn-ea"/>
                    <a:cs typeface="+mn-cs"/>
                  </a:defRPr>
                </a:lvl1pPr>
                <a:lvl2pPr marL="378610" indent="-183352"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800" kern="1200">
                    <a:solidFill>
                      <a:schemeClr val="tx2"/>
                    </a:solidFill>
                    <a:latin typeface="+mn-lt"/>
                    <a:ea typeface="+mn-ea"/>
                    <a:cs typeface="+mn-cs"/>
                  </a:defRPr>
                </a:lvl2pPr>
                <a:lvl3pPr marL="540530" indent="-146444"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500" kern="1200">
                    <a:solidFill>
                      <a:schemeClr val="tx2"/>
                    </a:solidFill>
                    <a:latin typeface="+mn-lt"/>
                    <a:ea typeface="+mn-ea"/>
                    <a:cs typeface="+mn-cs"/>
                  </a:defRPr>
                </a:lvl3pPr>
                <a:lvl4pPr marL="714357" indent="-158350"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4pPr>
                <a:lvl5pPr marL="859610" indent="-139301"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0"/>
                  </a:spcBef>
                  <a:spcAft>
                    <a:spcPts val="2000"/>
                  </a:spcAft>
                  <a:buClr>
                    <a:srgbClr val="138BCB"/>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PFS by TROP2-status</a:t>
                </a:r>
              </a:p>
            </p:txBody>
          </p:sp>
          <p:sp>
            <p:nvSpPr>
              <p:cNvPr id="13" name="TextBox 12">
                <a:extLst>
                  <a:ext uri="{FF2B5EF4-FFF2-40B4-BE49-F238E27FC236}">
                    <a16:creationId xmlns:a16="http://schemas.microsoft.com/office/drawing/2014/main" id="{29B94291-0C1B-9EB5-D2E0-BB7EAE3BF4EE}"/>
                  </a:ext>
                </a:extLst>
              </p:cNvPr>
              <p:cNvSpPr txBox="1"/>
              <p:nvPr/>
            </p:nvSpPr>
            <p:spPr>
              <a:xfrm>
                <a:off x="4572000" y="2252783"/>
                <a:ext cx="4463004" cy="223091"/>
              </a:xfrm>
              <a:prstGeom prst="rect">
                <a:avLst/>
              </a:prstGeom>
              <a:noFill/>
            </p:spPr>
            <p:txBody>
              <a:bodyPr wrap="square">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Trop-2 H-score quartiles: Q1, 0-224; Q2, 225-279; Q3, 280-298; Q4, 299-300.</a:t>
                </a:r>
                <a:r>
                  <a:rPr kumimoji="0" lang="en-US" sz="1333" b="1" i="0" u="none" strike="noStrike" kern="1200" cap="none" spc="0" normalizeH="0" baseline="3000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a:t>
                </a:r>
                <a:endPar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pic>
          <p:nvPicPr>
            <p:cNvPr id="17" name="Picture 16">
              <a:extLst>
                <a:ext uri="{FF2B5EF4-FFF2-40B4-BE49-F238E27FC236}">
                  <a16:creationId xmlns:a16="http://schemas.microsoft.com/office/drawing/2014/main" id="{884B6753-892B-9964-F5C7-9F4AB54DE251}"/>
                </a:ext>
              </a:extLst>
            </p:cNvPr>
            <p:cNvPicPr>
              <a:picLocks noChangeAspect="1"/>
            </p:cNvPicPr>
            <p:nvPr/>
          </p:nvPicPr>
          <p:blipFill>
            <a:blip r:embed="rId5"/>
            <a:stretch>
              <a:fillRect/>
            </a:stretch>
          </p:blipFill>
          <p:spPr>
            <a:xfrm>
              <a:off x="4420169" y="2665921"/>
              <a:ext cx="4599689" cy="2002904"/>
            </a:xfrm>
            <a:prstGeom prst="rect">
              <a:avLst/>
            </a:prstGeom>
          </p:spPr>
        </p:pic>
      </p:grpSp>
      <p:sp>
        <p:nvSpPr>
          <p:cNvPr id="54" name="Title 2">
            <a:extLst>
              <a:ext uri="{FF2B5EF4-FFF2-40B4-BE49-F238E27FC236}">
                <a16:creationId xmlns:a16="http://schemas.microsoft.com/office/drawing/2014/main" id="{8EB2C047-49F0-B4B2-A198-B42638570BC9}"/>
              </a:ext>
            </a:extLst>
          </p:cNvPr>
          <p:cNvSpPr>
            <a:spLocks noGrp="1"/>
          </p:cNvSpPr>
          <p:nvPr>
            <p:ph type="title"/>
          </p:nvPr>
        </p:nvSpPr>
        <p:spPr>
          <a:xfrm>
            <a:off x="0" y="106646"/>
            <a:ext cx="12192000" cy="758932"/>
          </a:xfrm>
        </p:spPr>
        <p:txBody>
          <a:bodyPr/>
          <a:lstStyle/>
          <a:p>
            <a:pPr algn="ctr"/>
            <a:r>
              <a:rPr lang="en-US" sz="4267" dirty="0">
                <a:solidFill>
                  <a:schemeClr val="tx1"/>
                </a:solidFill>
                <a:latin typeface="Calibri"/>
                <a:ea typeface="MS PGothic"/>
                <a:cs typeface="Calibri"/>
              </a:rPr>
              <a:t>Sacituzumab Govitecan</a:t>
            </a:r>
            <a:r>
              <a:rPr lang="en-US" sz="4267" dirty="0">
                <a:solidFill>
                  <a:schemeClr val="tx1"/>
                </a:solidFill>
                <a:latin typeface="Calibri" panose="020F0502020204030204" pitchFamily="34" charset="0"/>
                <a:cs typeface="Calibri" panose="020F0502020204030204" pitchFamily="34" charset="0"/>
              </a:rPr>
              <a:t> + </a:t>
            </a:r>
            <a:r>
              <a:rPr lang="en-US" sz="4267" dirty="0" err="1">
                <a:solidFill>
                  <a:schemeClr val="tx1"/>
                </a:solidFill>
                <a:latin typeface="Calibri" panose="020F0502020204030204" pitchFamily="34" charset="0"/>
                <a:cs typeface="Calibri" panose="020F0502020204030204" pitchFamily="34" charset="0"/>
              </a:rPr>
              <a:t>Pembro</a:t>
            </a:r>
            <a:r>
              <a:rPr lang="en-US" sz="4267" dirty="0">
                <a:solidFill>
                  <a:schemeClr val="tx1"/>
                </a:solidFill>
                <a:latin typeface="Calibri" panose="020F0502020204030204" pitchFamily="34" charset="0"/>
                <a:cs typeface="Calibri" panose="020F0502020204030204" pitchFamily="34" charset="0"/>
              </a:rPr>
              <a:t> in PDL1+ 1L TNBC</a:t>
            </a:r>
            <a:endParaRPr lang="en-US" sz="4267" baseline="30000" dirty="0">
              <a:solidFill>
                <a:schemeClr val="tx1"/>
              </a:solidFill>
              <a:latin typeface="Calibri" panose="020F0502020204030204" pitchFamily="34" charset="0"/>
              <a:cs typeface="Calibri" panose="020F0502020204030204" pitchFamily="34" charset="0"/>
            </a:endParaRPr>
          </a:p>
        </p:txBody>
      </p:sp>
      <p:grpSp>
        <p:nvGrpSpPr>
          <p:cNvPr id="55" name="Group 54">
            <a:extLst>
              <a:ext uri="{FF2B5EF4-FFF2-40B4-BE49-F238E27FC236}">
                <a16:creationId xmlns:a16="http://schemas.microsoft.com/office/drawing/2014/main" id="{5A0F8E35-DE1D-BDA8-DE48-C5DFA86D43DD}"/>
              </a:ext>
            </a:extLst>
          </p:cNvPr>
          <p:cNvGrpSpPr/>
          <p:nvPr/>
        </p:nvGrpSpPr>
        <p:grpSpPr>
          <a:xfrm>
            <a:off x="5601145" y="1246935"/>
            <a:ext cx="3574723" cy="762165"/>
            <a:chOff x="3215409" y="882532"/>
            <a:chExt cx="2681042" cy="571624"/>
          </a:xfrm>
        </p:grpSpPr>
        <p:sp>
          <p:nvSpPr>
            <p:cNvPr id="56" name="Rounded Rectangle 55">
              <a:extLst>
                <a:ext uri="{FF2B5EF4-FFF2-40B4-BE49-F238E27FC236}">
                  <a16:creationId xmlns:a16="http://schemas.microsoft.com/office/drawing/2014/main" id="{3C0B4E17-4588-4049-71FC-EF4DB6743D80}"/>
                </a:ext>
              </a:extLst>
            </p:cNvPr>
            <p:cNvSpPr/>
            <p:nvPr/>
          </p:nvSpPr>
          <p:spPr>
            <a:xfrm>
              <a:off x="3215409" y="898365"/>
              <a:ext cx="2058928" cy="555791"/>
            </a:xfrm>
            <a:prstGeom prst="roundRect">
              <a:avLst/>
            </a:prstGeom>
            <a:solidFill>
              <a:srgbClr val="6E1E50">
                <a:lumMod val="40000"/>
                <a:lumOff val="60000"/>
              </a:srgbClr>
            </a:solidFill>
          </p:spPr>
          <p:txBody>
            <a:bodyPr wrap="square" rtlCol="0" anchor="ctr">
              <a:spAutoFit/>
            </a:bodyPr>
            <a:lstStyle/>
            <a:p>
              <a:pPr marL="0" marR="0" lvl="0" indent="0" algn="ctr" defTabSz="609570" rtl="0" eaLnBrk="1" fontAlgn="auto" latinLnBrk="0" hangingPunct="1">
                <a:lnSpc>
                  <a:spcPct val="85000"/>
                </a:lnSpc>
                <a:spcBef>
                  <a:spcPts val="0"/>
                </a:spcBef>
                <a:spcAft>
                  <a:spcPts val="0"/>
                </a:spcAft>
                <a:buClrTx/>
                <a:buSzTx/>
                <a:buFontTx/>
                <a:buNone/>
                <a:tabLst/>
                <a:defRPr/>
              </a:pPr>
              <a:r>
                <a:rPr kumimoji="0" lang="en-US" sz="14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Eligible patients offered crossover to 2L SG provided through the study</a:t>
              </a:r>
              <a:endParaRPr kumimoji="0" lang="en-US" sz="1467" b="0"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57" name="Rounded Rectangle 56">
              <a:extLst>
                <a:ext uri="{FF2B5EF4-FFF2-40B4-BE49-F238E27FC236}">
                  <a16:creationId xmlns:a16="http://schemas.microsoft.com/office/drawing/2014/main" id="{5871CA32-39EB-EB5D-B47E-1E782A457F42}"/>
                </a:ext>
              </a:extLst>
            </p:cNvPr>
            <p:cNvSpPr/>
            <p:nvPr/>
          </p:nvSpPr>
          <p:spPr>
            <a:xfrm>
              <a:off x="5281550" y="882532"/>
              <a:ext cx="614901" cy="569199"/>
            </a:xfrm>
            <a:prstGeom prst="roundRect">
              <a:avLst/>
            </a:prstGeom>
            <a:solidFill>
              <a:srgbClr val="6E1E50">
                <a:lumMod val="40000"/>
                <a:lumOff val="60000"/>
              </a:srgbClr>
            </a:solidFill>
          </p:spPr>
          <p:txBody>
            <a:bodyPr wrap="square" lIns="0" rIns="0" rtlCol="0" anchor="ctr">
              <a:noAutofit/>
            </a:bodyPr>
            <a:lstStyle/>
            <a:p>
              <a:pPr marL="0" marR="0" lvl="0" indent="0" algn="ctr" defTabSz="609570" rtl="0" eaLnBrk="1" fontAlgn="auto" latinLnBrk="0" hangingPunct="1">
                <a:lnSpc>
                  <a:spcPct val="85000"/>
                </a:lnSpc>
                <a:spcBef>
                  <a:spcPts val="0"/>
                </a:spcBef>
                <a:spcAft>
                  <a:spcPts val="0"/>
                </a:spcAft>
                <a:buClrTx/>
                <a:buSzTx/>
                <a:buFontTx/>
                <a:buNone/>
                <a:tabLst/>
                <a:defRPr/>
              </a:pPr>
              <a:r>
                <a:rPr kumimoji="0" lang="en-US" sz="2133"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81%</a:t>
              </a:r>
            </a:p>
            <a:p>
              <a:pPr marL="0" marR="0" lvl="0" indent="0" algn="ctr" defTabSz="609570" rtl="0" eaLnBrk="1" fontAlgn="auto" latinLnBrk="0" hangingPunct="1">
                <a:lnSpc>
                  <a:spcPct val="85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sym typeface="Arial"/>
                </a:rPr>
                <a:t>of pts with subsequent Tx received SG</a:t>
              </a:r>
              <a:endParaRPr kumimoji="0" lang="en-US" sz="800" b="0"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58" name="TextBox 57">
            <a:extLst>
              <a:ext uri="{FF2B5EF4-FFF2-40B4-BE49-F238E27FC236}">
                <a16:creationId xmlns:a16="http://schemas.microsoft.com/office/drawing/2014/main" id="{82733F87-0A10-7E0C-5EF1-11C32180737E}"/>
              </a:ext>
            </a:extLst>
          </p:cNvPr>
          <p:cNvSpPr txBox="1"/>
          <p:nvPr/>
        </p:nvSpPr>
        <p:spPr>
          <a:xfrm>
            <a:off x="3672862" y="1246936"/>
            <a:ext cx="2327076" cy="757130"/>
          </a:xfrm>
          <a:prstGeom prst="rect">
            <a:avLst/>
          </a:prstGeom>
          <a:noFill/>
        </p:spPr>
        <p:txBody>
          <a:bodyPr wrap="square">
            <a:spAutoFit/>
          </a:bodyPr>
          <a:lstStyle/>
          <a:p>
            <a:pPr marL="0" marR="0" lvl="0" indent="0" algn="l" defTabSz="1219080" rtl="0" eaLnBrk="0" fontAlgn="base" latinLnBrk="0" hangingPunct="0">
              <a:lnSpc>
                <a:spcPct val="9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DFI: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de novo </a:t>
            </a:r>
            <a:r>
              <a:rPr kumimoji="0" lang="en-US" sz="1200" b="1" i="0" u="none" strike="noStrike" kern="0" cap="none" spc="0" normalizeH="0" baseline="0" noProof="0" dirty="0" err="1">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mTNBC</a:t>
            </a: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 34%,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srgbClr val="FF0000"/>
                </a:solidFill>
                <a:effectLst/>
                <a:uLnTx/>
                <a:uFillTx/>
                <a:latin typeface="Calibri" panose="020F0502020204030204" pitchFamily="34" charset="0"/>
                <a:ea typeface="MS PGothic" panose="020B0600070205080204" pitchFamily="34" charset="-128"/>
                <a:cs typeface="Calibri" panose="020F0502020204030204" pitchFamily="34" charset="0"/>
              </a:rPr>
              <a:t>0-6m 0%, 0-12m 18%, </a:t>
            </a:r>
          </a:p>
          <a:p>
            <a:pPr marL="120648" marR="0" lvl="0" indent="-120648" algn="l" defTabSz="1219080" rtl="0" eaLnBrk="0" fontAlgn="base" latinLnBrk="0" hangingPunct="0">
              <a:lnSpc>
                <a:spcPct val="90000"/>
              </a:lnSpc>
              <a:spcBef>
                <a:spcPct val="0"/>
              </a:spcBef>
              <a:spcAft>
                <a:spcPct val="0"/>
              </a:spcAft>
              <a:buClrTx/>
              <a:buSzTx/>
              <a:buFontTx/>
              <a:buChar char="-"/>
              <a:tabLst/>
              <a:defRPr/>
            </a:pPr>
            <a:r>
              <a:rPr kumimoji="0" lang="en-US" sz="12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&gt;12m 48%</a:t>
            </a:r>
          </a:p>
        </p:txBody>
      </p:sp>
    </p:spTree>
    <p:extLst>
      <p:ext uri="{BB962C8B-B14F-4D97-AF65-F5344CB8AC3E}">
        <p14:creationId xmlns:p14="http://schemas.microsoft.com/office/powerpoint/2010/main" val="421514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5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68213-7EA3-AC65-568B-CD41A1409C86}"/>
            </a:ext>
          </a:extLst>
        </p:cNvPr>
        <p:cNvGrpSpPr/>
        <p:nvPr/>
      </p:nvGrpSpPr>
      <p:grpSpPr>
        <a:xfrm>
          <a:off x="0" y="0"/>
          <a:ext cx="0" cy="0"/>
          <a:chOff x="0" y="0"/>
          <a:chExt cx="0" cy="0"/>
        </a:xfrm>
      </p:grpSpPr>
      <p:sp>
        <p:nvSpPr>
          <p:cNvPr id="22" name="Footer Placeholder 4">
            <a:extLst>
              <a:ext uri="{FF2B5EF4-FFF2-40B4-BE49-F238E27FC236}">
                <a16:creationId xmlns:a16="http://schemas.microsoft.com/office/drawing/2014/main" id="{36E6864A-3852-3A09-ADB4-12C28DCE7A57}"/>
              </a:ext>
            </a:extLst>
          </p:cNvPr>
          <p:cNvSpPr txBox="1">
            <a:spLocks/>
          </p:cNvSpPr>
          <p:nvPr/>
        </p:nvSpPr>
        <p:spPr>
          <a:xfrm>
            <a:off x="5731475" y="6509517"/>
            <a:ext cx="6382180" cy="366183"/>
          </a:xfrm>
          <a:prstGeom prst="rect">
            <a:avLst/>
          </a:prstGeom>
        </p:spPr>
        <p:txBody>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Tolaney et al, ASCO 2025, Kalinsky, ASCO 2026</a:t>
            </a:r>
          </a:p>
        </p:txBody>
      </p:sp>
      <p:pic>
        <p:nvPicPr>
          <p:cNvPr id="27" name="Picture 26">
            <a:extLst>
              <a:ext uri="{FF2B5EF4-FFF2-40B4-BE49-F238E27FC236}">
                <a16:creationId xmlns:a16="http://schemas.microsoft.com/office/drawing/2014/main" id="{1F80212F-8B9D-373B-F803-3297D06E8D20}"/>
              </a:ext>
            </a:extLst>
          </p:cNvPr>
          <p:cNvPicPr>
            <a:picLocks noChangeAspect="1"/>
          </p:cNvPicPr>
          <p:nvPr/>
        </p:nvPicPr>
        <p:blipFill>
          <a:blip r:embed="rId3"/>
          <a:stretch>
            <a:fillRect/>
          </a:stretch>
        </p:blipFill>
        <p:spPr>
          <a:xfrm>
            <a:off x="303876" y="900553"/>
            <a:ext cx="3343857" cy="1395697"/>
          </a:xfrm>
          <a:prstGeom prst="rect">
            <a:avLst/>
          </a:prstGeom>
        </p:spPr>
      </p:pic>
      <p:pic>
        <p:nvPicPr>
          <p:cNvPr id="31" name="Picture 2">
            <a:extLst>
              <a:ext uri="{FF2B5EF4-FFF2-40B4-BE49-F238E27FC236}">
                <a16:creationId xmlns:a16="http://schemas.microsoft.com/office/drawing/2014/main" id="{373DF92D-AA2A-3784-4F55-87FAD764841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116" t="15021" r="3065" b="34351"/>
          <a:stretch>
            <a:fillRect/>
          </a:stretch>
        </p:blipFill>
        <p:spPr bwMode="auto">
          <a:xfrm>
            <a:off x="195105" y="2844426"/>
            <a:ext cx="4591952" cy="3357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ontent Placeholder 21">
            <a:extLst>
              <a:ext uri="{FF2B5EF4-FFF2-40B4-BE49-F238E27FC236}">
                <a16:creationId xmlns:a16="http://schemas.microsoft.com/office/drawing/2014/main" id="{A7200F52-5A91-A35A-D66F-805B5DCB202E}"/>
              </a:ext>
            </a:extLst>
          </p:cNvPr>
          <p:cNvSpPr txBox="1">
            <a:spLocks/>
          </p:cNvSpPr>
          <p:nvPr/>
        </p:nvSpPr>
        <p:spPr>
          <a:xfrm>
            <a:off x="817816" y="2437631"/>
            <a:ext cx="3750861" cy="399967"/>
          </a:xfrm>
          <a:prstGeom prst="rect">
            <a:avLst/>
          </a:prstGeom>
        </p:spPr>
        <p:txBody>
          <a:bodyPr vert="horz" lIns="0" tIns="60960" rIns="121920" bIns="60960" rtlCol="0">
            <a:noAutofit/>
          </a:bodyPr>
          <a:lstStyle>
            <a:lvl1pPr marL="157159" indent="-157159" algn="l" defTabSz="685783" rtl="0" eaLnBrk="1" latinLnBrk="0" hangingPunct="1">
              <a:lnSpc>
                <a:spcPct val="100000"/>
              </a:lnSpc>
              <a:spcBef>
                <a:spcPts val="450"/>
              </a:spcBef>
              <a:spcAft>
                <a:spcPts val="450"/>
              </a:spcAft>
              <a:buClr>
                <a:schemeClr val="accent1"/>
              </a:buClr>
              <a:buFont typeface="Arial" panose="020B0604020202020204" pitchFamily="34" charset="0"/>
              <a:buChar char="•"/>
              <a:defRPr sz="2100" kern="1200">
                <a:solidFill>
                  <a:schemeClr val="tx2"/>
                </a:solidFill>
                <a:latin typeface="+mn-lt"/>
                <a:ea typeface="+mn-ea"/>
                <a:cs typeface="+mn-cs"/>
              </a:defRPr>
            </a:lvl1pPr>
            <a:lvl2pPr marL="378610" indent="-183352"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800" kern="1200">
                <a:solidFill>
                  <a:schemeClr val="tx2"/>
                </a:solidFill>
                <a:latin typeface="+mn-lt"/>
                <a:ea typeface="+mn-ea"/>
                <a:cs typeface="+mn-cs"/>
              </a:defRPr>
            </a:lvl2pPr>
            <a:lvl3pPr marL="540530" indent="-146444"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500" kern="1200">
                <a:solidFill>
                  <a:schemeClr val="tx2"/>
                </a:solidFill>
                <a:latin typeface="+mn-lt"/>
                <a:ea typeface="+mn-ea"/>
                <a:cs typeface="+mn-cs"/>
              </a:defRPr>
            </a:lvl3pPr>
            <a:lvl4pPr marL="714357" indent="-158350"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4pPr>
            <a:lvl5pPr marL="859610" indent="-139301" algn="l" defTabSz="685783" rtl="0" eaLnBrk="1" latinLnBrk="0" hangingPunct="1">
              <a:lnSpc>
                <a:spcPct val="100000"/>
              </a:lnSpc>
              <a:spcBef>
                <a:spcPts val="0"/>
              </a:spcBef>
              <a:spcAft>
                <a:spcPts val="450"/>
              </a:spcAft>
              <a:buClr>
                <a:schemeClr val="accent1"/>
              </a:buClr>
              <a:buFont typeface="Arial" panose="020B0604020202020204" pitchFamily="34" charset="0"/>
              <a:buChar char="•"/>
              <a:defRPr sz="1350" kern="1200">
                <a:solidFill>
                  <a:schemeClr val="tx2"/>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332" rtl="0" eaLnBrk="1" fontAlgn="auto" latinLnBrk="0" hangingPunct="1">
              <a:lnSpc>
                <a:spcPct val="100000"/>
              </a:lnSpc>
              <a:spcBef>
                <a:spcPts val="0"/>
              </a:spcBef>
              <a:spcAft>
                <a:spcPts val="2000"/>
              </a:spcAft>
              <a:buClr>
                <a:srgbClr val="138BCB"/>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Duration of Response</a:t>
            </a:r>
          </a:p>
        </p:txBody>
      </p:sp>
      <p:grpSp>
        <p:nvGrpSpPr>
          <p:cNvPr id="8" name="Group 7">
            <a:extLst>
              <a:ext uri="{FF2B5EF4-FFF2-40B4-BE49-F238E27FC236}">
                <a16:creationId xmlns:a16="http://schemas.microsoft.com/office/drawing/2014/main" id="{E1578F05-72FF-A245-01F3-07D5346E028C}"/>
              </a:ext>
            </a:extLst>
          </p:cNvPr>
          <p:cNvGrpSpPr/>
          <p:nvPr/>
        </p:nvGrpSpPr>
        <p:grpSpPr>
          <a:xfrm>
            <a:off x="9644213" y="1696405"/>
            <a:ext cx="2422074" cy="4473208"/>
            <a:chOff x="3878432" y="1588556"/>
            <a:chExt cx="1816556" cy="3354906"/>
          </a:xfrm>
        </p:grpSpPr>
        <p:sp>
          <p:nvSpPr>
            <p:cNvPr id="32" name="Title 2">
              <a:extLst>
                <a:ext uri="{FF2B5EF4-FFF2-40B4-BE49-F238E27FC236}">
                  <a16:creationId xmlns:a16="http://schemas.microsoft.com/office/drawing/2014/main" id="{E1D6FE5D-1B66-3A8F-912B-7A58B843DF8F}"/>
                </a:ext>
              </a:extLst>
            </p:cNvPr>
            <p:cNvSpPr txBox="1">
              <a:spLocks/>
            </p:cNvSpPr>
            <p:nvPr/>
          </p:nvSpPr>
          <p:spPr>
            <a:xfrm rot="16200000">
              <a:off x="3126024" y="3355832"/>
              <a:ext cx="1685853" cy="181038"/>
            </a:xfrm>
            <a:prstGeom prst="rect">
              <a:avLst/>
            </a:prstGeom>
            <a:noFill/>
          </p:spPr>
          <p:txBody>
            <a:bodyPr lIns="0" rIns="36000" anchor="t"/>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Objective Response Rate (%)</a:t>
              </a:r>
            </a:p>
          </p:txBody>
        </p:sp>
        <p:sp>
          <p:nvSpPr>
            <p:cNvPr id="48" name="Title 2">
              <a:extLst>
                <a:ext uri="{FF2B5EF4-FFF2-40B4-BE49-F238E27FC236}">
                  <a16:creationId xmlns:a16="http://schemas.microsoft.com/office/drawing/2014/main" id="{D8B6002B-274B-5CF5-2334-0AD3753B7618}"/>
                </a:ext>
              </a:extLst>
            </p:cNvPr>
            <p:cNvSpPr txBox="1">
              <a:spLocks/>
            </p:cNvSpPr>
            <p:nvPr/>
          </p:nvSpPr>
          <p:spPr>
            <a:xfrm>
              <a:off x="4097422" y="2278886"/>
              <a:ext cx="277759" cy="113435"/>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60%</a:t>
              </a:r>
            </a:p>
          </p:txBody>
        </p:sp>
        <p:grpSp>
          <p:nvGrpSpPr>
            <p:cNvPr id="7" name="Group 6">
              <a:extLst>
                <a:ext uri="{FF2B5EF4-FFF2-40B4-BE49-F238E27FC236}">
                  <a16:creationId xmlns:a16="http://schemas.microsoft.com/office/drawing/2014/main" id="{C894C441-2BBA-DC67-5DF2-D07C6392E5FF}"/>
                </a:ext>
              </a:extLst>
            </p:cNvPr>
            <p:cNvGrpSpPr/>
            <p:nvPr/>
          </p:nvGrpSpPr>
          <p:grpSpPr>
            <a:xfrm>
              <a:off x="4058605" y="1588556"/>
              <a:ext cx="1636383" cy="3354906"/>
              <a:chOff x="7443752" y="1543879"/>
              <a:chExt cx="1636383" cy="3354906"/>
            </a:xfrm>
          </p:grpSpPr>
          <p:sp>
            <p:nvSpPr>
              <p:cNvPr id="2" name="Rectangle 1">
                <a:extLst>
                  <a:ext uri="{FF2B5EF4-FFF2-40B4-BE49-F238E27FC236}">
                    <a16:creationId xmlns:a16="http://schemas.microsoft.com/office/drawing/2014/main" id="{532FE230-E48A-E022-6390-BF4999A4CD48}"/>
                  </a:ext>
                </a:extLst>
              </p:cNvPr>
              <p:cNvSpPr/>
              <p:nvPr/>
            </p:nvSpPr>
            <p:spPr>
              <a:xfrm>
                <a:off x="8134320" y="1543879"/>
                <a:ext cx="138548" cy="346249"/>
              </a:xfrm>
              <a:prstGeom prst="rect">
                <a:avLst/>
              </a:prstGeom>
              <a:solidFill>
                <a:schemeClr val="bg1"/>
              </a:solidFill>
            </p:spPr>
            <p:txBody>
              <a:bodyPr wrap="none" rtlCol="0" anchor="ctr">
                <a:spAutoFit/>
              </a:bodyPr>
              <a:lstStyle/>
              <a:p>
                <a:pPr marL="0" marR="0" lvl="0" indent="0" algn="ctr" defTabSz="60955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sp>
            <p:nvSpPr>
              <p:cNvPr id="20" name="Title 2">
                <a:extLst>
                  <a:ext uri="{FF2B5EF4-FFF2-40B4-BE49-F238E27FC236}">
                    <a16:creationId xmlns:a16="http://schemas.microsoft.com/office/drawing/2014/main" id="{B6BEE117-1952-F4B6-3FC4-72A41E9A4DBB}"/>
                  </a:ext>
                </a:extLst>
              </p:cNvPr>
              <p:cNvSpPr txBox="1">
                <a:spLocks/>
              </p:cNvSpPr>
              <p:nvPr/>
            </p:nvSpPr>
            <p:spPr>
              <a:xfrm>
                <a:off x="7994158" y="2029234"/>
                <a:ext cx="297209" cy="129167"/>
              </a:xfrm>
              <a:prstGeom prst="rect">
                <a:avLst/>
              </a:prstGeom>
            </p:spPr>
            <p:txBody>
              <a:bodyPr lIns="0" rIns="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60%</a:t>
                </a:r>
              </a:p>
            </p:txBody>
          </p:sp>
          <p:sp>
            <p:nvSpPr>
              <p:cNvPr id="21" name="Rounded Rectangle 20">
                <a:extLst>
                  <a:ext uri="{FF2B5EF4-FFF2-40B4-BE49-F238E27FC236}">
                    <a16:creationId xmlns:a16="http://schemas.microsoft.com/office/drawing/2014/main" id="{9AE39D36-E965-8B0B-2BFF-8F8E84CDEE92}"/>
                  </a:ext>
                </a:extLst>
              </p:cNvPr>
              <p:cNvSpPr/>
              <p:nvPr/>
            </p:nvSpPr>
            <p:spPr>
              <a:xfrm>
                <a:off x="7969297" y="2220213"/>
                <a:ext cx="360000" cy="2391724"/>
              </a:xfrm>
              <a:prstGeom prst="round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3" name="Rounded Rectangle 22">
                <a:extLst>
                  <a:ext uri="{FF2B5EF4-FFF2-40B4-BE49-F238E27FC236}">
                    <a16:creationId xmlns:a16="http://schemas.microsoft.com/office/drawing/2014/main" id="{CF77300F-0CCB-D84A-413A-8C58CC55B1E0}"/>
                  </a:ext>
                </a:extLst>
              </p:cNvPr>
              <p:cNvSpPr/>
              <p:nvPr/>
            </p:nvSpPr>
            <p:spPr>
              <a:xfrm>
                <a:off x="8454766" y="2487091"/>
                <a:ext cx="360000" cy="2122490"/>
              </a:xfrm>
              <a:prstGeom prst="roundRect">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Title 2">
                <a:extLst>
                  <a:ext uri="{FF2B5EF4-FFF2-40B4-BE49-F238E27FC236}">
                    <a16:creationId xmlns:a16="http://schemas.microsoft.com/office/drawing/2014/main" id="{01A016C8-B04E-73B8-B393-870D6EF3F9F0}"/>
                  </a:ext>
                </a:extLst>
              </p:cNvPr>
              <p:cNvSpPr txBox="1">
                <a:spLocks/>
              </p:cNvSpPr>
              <p:nvPr/>
            </p:nvSpPr>
            <p:spPr>
              <a:xfrm>
                <a:off x="8392098" y="4637182"/>
                <a:ext cx="609009" cy="254494"/>
              </a:xfrm>
              <a:prstGeom prst="rect">
                <a:avLst/>
              </a:prstGeom>
            </p:spPr>
            <p:txBody>
              <a:bodyPr lIns="0" rIns="0" anchor="t"/>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Chemo</a:t>
                </a:r>
              </a:p>
            </p:txBody>
          </p:sp>
          <p:sp>
            <p:nvSpPr>
              <p:cNvPr id="25" name="Title 2">
                <a:extLst>
                  <a:ext uri="{FF2B5EF4-FFF2-40B4-BE49-F238E27FC236}">
                    <a16:creationId xmlns:a16="http://schemas.microsoft.com/office/drawing/2014/main" id="{BF7C2E43-098C-DED6-0E3F-B021C0D8D06B}"/>
                  </a:ext>
                </a:extLst>
              </p:cNvPr>
              <p:cNvSpPr txBox="1">
                <a:spLocks/>
              </p:cNvSpPr>
              <p:nvPr/>
            </p:nvSpPr>
            <p:spPr>
              <a:xfrm>
                <a:off x="7985358" y="4630764"/>
                <a:ext cx="346201" cy="268021"/>
              </a:xfrm>
              <a:prstGeom prst="rect">
                <a:avLst/>
              </a:prstGeom>
            </p:spPr>
            <p:txBody>
              <a:bodyPr lIns="0" rIns="0" anchor="t"/>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333"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SG</a:t>
                </a:r>
              </a:p>
            </p:txBody>
          </p:sp>
          <p:cxnSp>
            <p:nvCxnSpPr>
              <p:cNvPr id="26" name="Straight Connector 25">
                <a:extLst>
                  <a:ext uri="{FF2B5EF4-FFF2-40B4-BE49-F238E27FC236}">
                    <a16:creationId xmlns:a16="http://schemas.microsoft.com/office/drawing/2014/main" id="{29FACCB8-F462-6F81-4B15-4049636BE921}"/>
                  </a:ext>
                </a:extLst>
              </p:cNvPr>
              <p:cNvCxnSpPr>
                <a:cxnSpLocks/>
              </p:cNvCxnSpPr>
              <p:nvPr/>
            </p:nvCxnSpPr>
            <p:spPr>
              <a:xfrm flipH="1" flipV="1">
                <a:off x="7805789" y="2015352"/>
                <a:ext cx="20783" cy="2594230"/>
              </a:xfrm>
              <a:prstGeom prst="line">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B77AC311-BC25-6CC9-94FF-B3CFF86E3F6B}"/>
                  </a:ext>
                </a:extLst>
              </p:cNvPr>
              <p:cNvSpPr txBox="1">
                <a:spLocks/>
              </p:cNvSpPr>
              <p:nvPr/>
            </p:nvSpPr>
            <p:spPr>
              <a:xfrm>
                <a:off x="7444581" y="4168886"/>
                <a:ext cx="324000" cy="97436"/>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10%</a:t>
                </a:r>
              </a:p>
            </p:txBody>
          </p:sp>
          <p:cxnSp>
            <p:nvCxnSpPr>
              <p:cNvPr id="34" name="Straight Connector 33">
                <a:extLst>
                  <a:ext uri="{FF2B5EF4-FFF2-40B4-BE49-F238E27FC236}">
                    <a16:creationId xmlns:a16="http://schemas.microsoft.com/office/drawing/2014/main" id="{2991BE42-BE44-E912-6DB3-9955E2B206F5}"/>
                  </a:ext>
                </a:extLst>
              </p:cNvPr>
              <p:cNvCxnSpPr/>
              <p:nvPr/>
            </p:nvCxnSpPr>
            <p:spPr>
              <a:xfrm flipV="1">
                <a:off x="7774624" y="4206614"/>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97F0AAF-5E5D-B5D6-A4D7-0865605CD4D1}"/>
                  </a:ext>
                </a:extLst>
              </p:cNvPr>
              <p:cNvCxnSpPr/>
              <p:nvPr/>
            </p:nvCxnSpPr>
            <p:spPr>
              <a:xfrm flipV="1">
                <a:off x="7774624" y="3825819"/>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212DDF9-147D-9E03-6BAF-0F30A516A2EF}"/>
                  </a:ext>
                </a:extLst>
              </p:cNvPr>
              <p:cNvCxnSpPr/>
              <p:nvPr/>
            </p:nvCxnSpPr>
            <p:spPr>
              <a:xfrm flipV="1">
                <a:off x="7774624" y="3424732"/>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D08DF161-26B4-D857-8A28-7613B2056E57}"/>
                  </a:ext>
                </a:extLst>
              </p:cNvPr>
              <p:cNvSpPr txBox="1">
                <a:spLocks/>
              </p:cNvSpPr>
              <p:nvPr/>
            </p:nvSpPr>
            <p:spPr>
              <a:xfrm>
                <a:off x="7444581" y="3776219"/>
                <a:ext cx="324000" cy="97436"/>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20%</a:t>
                </a:r>
              </a:p>
            </p:txBody>
          </p:sp>
          <p:sp>
            <p:nvSpPr>
              <p:cNvPr id="38" name="Title 2">
                <a:extLst>
                  <a:ext uri="{FF2B5EF4-FFF2-40B4-BE49-F238E27FC236}">
                    <a16:creationId xmlns:a16="http://schemas.microsoft.com/office/drawing/2014/main" id="{0040EBEC-014E-91BE-1DC7-1E9952A7BBDD}"/>
                  </a:ext>
                </a:extLst>
              </p:cNvPr>
              <p:cNvSpPr txBox="1">
                <a:spLocks/>
              </p:cNvSpPr>
              <p:nvPr/>
            </p:nvSpPr>
            <p:spPr>
              <a:xfrm>
                <a:off x="7444581" y="3374189"/>
                <a:ext cx="324000" cy="97436"/>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30%</a:t>
                </a:r>
              </a:p>
            </p:txBody>
          </p:sp>
          <p:sp>
            <p:nvSpPr>
              <p:cNvPr id="39" name="Title 2">
                <a:extLst>
                  <a:ext uri="{FF2B5EF4-FFF2-40B4-BE49-F238E27FC236}">
                    <a16:creationId xmlns:a16="http://schemas.microsoft.com/office/drawing/2014/main" id="{D2139832-F22F-5F11-879C-02AA0C1A9F1A}"/>
                  </a:ext>
                </a:extLst>
              </p:cNvPr>
              <p:cNvSpPr txBox="1">
                <a:spLocks/>
              </p:cNvSpPr>
              <p:nvPr/>
            </p:nvSpPr>
            <p:spPr>
              <a:xfrm>
                <a:off x="7603365" y="4558905"/>
                <a:ext cx="239334" cy="97436"/>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0%</a:t>
                </a:r>
              </a:p>
            </p:txBody>
          </p:sp>
          <p:sp>
            <p:nvSpPr>
              <p:cNvPr id="40" name="Title 2">
                <a:extLst>
                  <a:ext uri="{FF2B5EF4-FFF2-40B4-BE49-F238E27FC236}">
                    <a16:creationId xmlns:a16="http://schemas.microsoft.com/office/drawing/2014/main" id="{53A8C7D6-9CE2-2D76-6E11-CB8591A71E8C}"/>
                  </a:ext>
                </a:extLst>
              </p:cNvPr>
              <p:cNvSpPr txBox="1">
                <a:spLocks/>
              </p:cNvSpPr>
              <p:nvPr/>
            </p:nvSpPr>
            <p:spPr>
              <a:xfrm>
                <a:off x="8487165" y="2288707"/>
                <a:ext cx="297209" cy="129167"/>
              </a:xfrm>
              <a:prstGeom prst="rect">
                <a:avLst/>
              </a:prstGeom>
            </p:spPr>
            <p:txBody>
              <a:bodyPr lIns="0" rIns="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ctr" defTabSz="1219140" rtl="0" eaLnBrk="1" fontAlgn="base" latinLnBrk="0" hangingPunct="1">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53%</a:t>
                </a:r>
              </a:p>
            </p:txBody>
          </p:sp>
          <p:sp>
            <p:nvSpPr>
              <p:cNvPr id="41" name="Title 2">
                <a:extLst>
                  <a:ext uri="{FF2B5EF4-FFF2-40B4-BE49-F238E27FC236}">
                    <a16:creationId xmlns:a16="http://schemas.microsoft.com/office/drawing/2014/main" id="{45DCC3F2-4707-1C97-46B3-B84F7D3B39C1}"/>
                  </a:ext>
                </a:extLst>
              </p:cNvPr>
              <p:cNvSpPr txBox="1">
                <a:spLocks/>
              </p:cNvSpPr>
              <p:nvPr/>
            </p:nvSpPr>
            <p:spPr>
              <a:xfrm>
                <a:off x="7443752" y="2961124"/>
                <a:ext cx="324000" cy="97436"/>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40%</a:t>
                </a:r>
              </a:p>
            </p:txBody>
          </p:sp>
          <p:cxnSp>
            <p:nvCxnSpPr>
              <p:cNvPr id="42" name="Straight Connector 41">
                <a:extLst>
                  <a:ext uri="{FF2B5EF4-FFF2-40B4-BE49-F238E27FC236}">
                    <a16:creationId xmlns:a16="http://schemas.microsoft.com/office/drawing/2014/main" id="{ED1395C4-4A3E-CA22-4594-95535B1EBC35}"/>
                  </a:ext>
                </a:extLst>
              </p:cNvPr>
              <p:cNvCxnSpPr>
                <a:cxnSpLocks/>
              </p:cNvCxnSpPr>
              <p:nvPr/>
            </p:nvCxnSpPr>
            <p:spPr>
              <a:xfrm>
                <a:off x="7816859" y="4609580"/>
                <a:ext cx="6537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0E81D9E-2142-E6CE-6609-C629895CDEDE}"/>
                  </a:ext>
                </a:extLst>
              </p:cNvPr>
              <p:cNvCxnSpPr/>
              <p:nvPr/>
            </p:nvCxnSpPr>
            <p:spPr>
              <a:xfrm flipV="1">
                <a:off x="7775573" y="3011782"/>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573E69B-8806-CF90-6892-E8E67BD4AC2B}"/>
                  </a:ext>
                </a:extLst>
              </p:cNvPr>
              <p:cNvCxnSpPr/>
              <p:nvPr/>
            </p:nvCxnSpPr>
            <p:spPr>
              <a:xfrm flipV="1">
                <a:off x="7775573" y="3012274"/>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240CA00D-8BBC-F15C-6F6F-43A887721629}"/>
                  </a:ext>
                </a:extLst>
              </p:cNvPr>
              <p:cNvSpPr txBox="1">
                <a:spLocks/>
              </p:cNvSpPr>
              <p:nvPr/>
            </p:nvSpPr>
            <p:spPr>
              <a:xfrm>
                <a:off x="7490942" y="2552764"/>
                <a:ext cx="277759" cy="113435"/>
              </a:xfrm>
              <a:prstGeom prst="rect">
                <a:avLst/>
              </a:prstGeom>
            </p:spPr>
            <p:txBody>
              <a:bodyPr lIns="0" rIns="36000" anchor="ctr"/>
              <a:lstStyle>
                <a:lvl1pPr algn="l" defTabSz="914400" rtl="0" eaLnBrk="1" latinLnBrk="0" hangingPunct="1">
                  <a:spcBef>
                    <a:spcPct val="0"/>
                  </a:spcBef>
                  <a:buNone/>
                  <a:defRPr sz="2400" b="1" kern="1200">
                    <a:solidFill>
                      <a:schemeClr val="bg1"/>
                    </a:solidFill>
                    <a:effectLst>
                      <a:outerShdw blurRad="38100" dist="38100" dir="2700000" algn="tl">
                        <a:srgbClr val="000000">
                          <a:alpha val="43137"/>
                        </a:srgbClr>
                      </a:outerShdw>
                    </a:effectLst>
                    <a:latin typeface="+mj-lt"/>
                    <a:ea typeface="+mj-ea"/>
                    <a:cs typeface="+mj-cs"/>
                  </a:defRPr>
                </a:lvl1pPr>
              </a:lstStyle>
              <a:p>
                <a:pPr marL="0" marR="0" lvl="0" indent="0" algn="r" defTabSz="121914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6E1E50">
                        <a:lumMod val="50000"/>
                      </a:srgbClr>
                    </a:solidFill>
                    <a:effectLst/>
                    <a:uLnTx/>
                    <a:uFillTx/>
                    <a:latin typeface="Calibri" panose="020F0502020204030204" pitchFamily="34" charset="0"/>
                    <a:ea typeface="+mj-ea"/>
                    <a:cs typeface="Calibri" panose="020F0502020204030204" pitchFamily="34" charset="0"/>
                  </a:rPr>
                  <a:t>50%</a:t>
                </a:r>
              </a:p>
            </p:txBody>
          </p:sp>
          <p:cxnSp>
            <p:nvCxnSpPr>
              <p:cNvPr id="46" name="Straight Connector 45">
                <a:extLst>
                  <a:ext uri="{FF2B5EF4-FFF2-40B4-BE49-F238E27FC236}">
                    <a16:creationId xmlns:a16="http://schemas.microsoft.com/office/drawing/2014/main" id="{5814DAFF-E418-018E-C439-9B375CC403BF}"/>
                  </a:ext>
                </a:extLst>
              </p:cNvPr>
              <p:cNvCxnSpPr/>
              <p:nvPr/>
            </p:nvCxnSpPr>
            <p:spPr>
              <a:xfrm flipV="1">
                <a:off x="7776522" y="2619421"/>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C05EB57-046A-AEE3-98EC-8BC97E903F5D}"/>
                  </a:ext>
                </a:extLst>
              </p:cNvPr>
              <p:cNvCxnSpPr>
                <a:cxnSpLocks/>
              </p:cNvCxnSpPr>
              <p:nvPr/>
            </p:nvCxnSpPr>
            <p:spPr>
              <a:xfrm>
                <a:off x="8407631" y="4609580"/>
                <a:ext cx="6537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38FF553-C690-AAD3-5769-5B99365B6083}"/>
                  </a:ext>
                </a:extLst>
              </p:cNvPr>
              <p:cNvSpPr/>
              <p:nvPr/>
            </p:nvSpPr>
            <p:spPr>
              <a:xfrm>
                <a:off x="7515861" y="1620422"/>
                <a:ext cx="1564274" cy="284742"/>
              </a:xfrm>
              <a:prstGeom prst="rect">
                <a:avLst/>
              </a:prstGeom>
            </p:spPr>
            <p:txBody>
              <a:bodyPr wrap="none">
                <a:spAutoFit/>
              </a:bodyPr>
              <a:lstStyle/>
              <a:p>
                <a:pPr marL="0" marR="0" lvl="0" indent="0" algn="ctr" defTabSz="609570"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Objective response</a:t>
                </a:r>
              </a:p>
            </p:txBody>
          </p:sp>
          <p:cxnSp>
            <p:nvCxnSpPr>
              <p:cNvPr id="49" name="Straight Connector 48">
                <a:extLst>
                  <a:ext uri="{FF2B5EF4-FFF2-40B4-BE49-F238E27FC236}">
                    <a16:creationId xmlns:a16="http://schemas.microsoft.com/office/drawing/2014/main" id="{50FC71FD-7F7D-A972-CA91-840346FE0394}"/>
                  </a:ext>
                </a:extLst>
              </p:cNvPr>
              <p:cNvCxnSpPr/>
              <p:nvPr/>
            </p:nvCxnSpPr>
            <p:spPr>
              <a:xfrm flipV="1">
                <a:off x="7768150" y="2229210"/>
                <a:ext cx="4223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0" name="TextBox 9">
            <a:extLst>
              <a:ext uri="{FF2B5EF4-FFF2-40B4-BE49-F238E27FC236}">
                <a16:creationId xmlns:a16="http://schemas.microsoft.com/office/drawing/2014/main" id="{2583BF92-139E-A488-A24A-709F731770CB}"/>
              </a:ext>
            </a:extLst>
          </p:cNvPr>
          <p:cNvSpPr txBox="1"/>
          <p:nvPr/>
        </p:nvSpPr>
        <p:spPr>
          <a:xfrm>
            <a:off x="5172776" y="2427228"/>
            <a:ext cx="3946704" cy="379656"/>
          </a:xfrm>
          <a:prstGeom prst="rect">
            <a:avLst/>
          </a:prstGeom>
          <a:noFill/>
        </p:spPr>
        <p:txBody>
          <a:bodyPr wrap="square" rtlCol="0">
            <a:spAutoFit/>
          </a:bodyPr>
          <a:lstStyle/>
          <a:p>
            <a:pPr marL="0" marR="0" lvl="0" indent="0" algn="ctr" defTabSz="609570" rtl="0" eaLnBrk="0" fontAlgn="base" latinLnBrk="0" hangingPunct="0">
              <a:lnSpc>
                <a:spcPct val="100000"/>
              </a:lnSpc>
              <a:spcBef>
                <a:spcPct val="0"/>
              </a:spcBef>
              <a:spcAft>
                <a:spcPct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 2</a:t>
            </a:r>
            <a:endParaRPr kumimoji="0" lang="en-US" sz="1867" b="1" i="0" u="none" strike="noStrike" kern="1200" cap="none" spc="0" normalizeH="0" baseline="3000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5" name="Rectangle 14">
            <a:extLst>
              <a:ext uri="{FF2B5EF4-FFF2-40B4-BE49-F238E27FC236}">
                <a16:creationId xmlns:a16="http://schemas.microsoft.com/office/drawing/2014/main" id="{4058CD89-88E0-0C6C-D88E-AEF85BFE9D11}"/>
              </a:ext>
            </a:extLst>
          </p:cNvPr>
          <p:cNvSpPr/>
          <p:nvPr/>
        </p:nvSpPr>
        <p:spPr>
          <a:xfrm>
            <a:off x="4382914" y="6253885"/>
            <a:ext cx="4372244" cy="497512"/>
          </a:xfrm>
          <a:prstGeom prst="rect">
            <a:avLst/>
          </a:prstGeom>
          <a:solidFill>
            <a:srgbClr val="2D425F"/>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0" marR="0" lvl="0" indent="0" algn="ctr" defTabSz="914377" rtl="0" eaLnBrk="1" fontAlgn="auto" latinLnBrk="0" hangingPunct="1">
              <a:lnSpc>
                <a:spcPct val="8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Almost twice as many participants in the SG + pembro group (43%) remained on study treatment compared with the chemo + pembro group (23%) at the time of data cutoff</a:t>
            </a:r>
          </a:p>
        </p:txBody>
      </p:sp>
      <p:pic>
        <p:nvPicPr>
          <p:cNvPr id="16" name="Picture 15">
            <a:extLst>
              <a:ext uri="{FF2B5EF4-FFF2-40B4-BE49-F238E27FC236}">
                <a16:creationId xmlns:a16="http://schemas.microsoft.com/office/drawing/2014/main" id="{DFB7EF24-E8B9-748C-2281-5183A7FF0221}"/>
              </a:ext>
            </a:extLst>
          </p:cNvPr>
          <p:cNvPicPr>
            <a:picLocks noChangeAspect="1"/>
          </p:cNvPicPr>
          <p:nvPr/>
        </p:nvPicPr>
        <p:blipFill>
          <a:blip r:embed="rId5"/>
          <a:stretch>
            <a:fillRect/>
          </a:stretch>
        </p:blipFill>
        <p:spPr>
          <a:xfrm>
            <a:off x="5396444" y="4713627"/>
            <a:ext cx="2374821" cy="1041716"/>
          </a:xfrm>
          <a:prstGeom prst="rect">
            <a:avLst/>
          </a:prstGeom>
          <a:solidFill>
            <a:schemeClr val="bg1"/>
          </a:solidFill>
        </p:spPr>
      </p:pic>
      <p:sp>
        <p:nvSpPr>
          <p:cNvPr id="17" name="Rounded Rectangle 16">
            <a:extLst>
              <a:ext uri="{FF2B5EF4-FFF2-40B4-BE49-F238E27FC236}">
                <a16:creationId xmlns:a16="http://schemas.microsoft.com/office/drawing/2014/main" id="{FDC206A7-E5B8-D6B6-75CF-0C6BD09E6102}"/>
              </a:ext>
            </a:extLst>
          </p:cNvPr>
          <p:cNvSpPr/>
          <p:nvPr/>
        </p:nvSpPr>
        <p:spPr>
          <a:xfrm>
            <a:off x="6477781" y="5168600"/>
            <a:ext cx="204382" cy="387191"/>
          </a:xfrm>
          <a:prstGeom prst="roundRect">
            <a:avLst/>
          </a:prstGeom>
          <a:ln w="38100">
            <a:solidFill>
              <a:srgbClr val="FF66CC"/>
            </a:solidFill>
          </a:ln>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p:txBody>
      </p:sp>
      <p:pic>
        <p:nvPicPr>
          <p:cNvPr id="79" name="Picture 78">
            <a:extLst>
              <a:ext uri="{FF2B5EF4-FFF2-40B4-BE49-F238E27FC236}">
                <a16:creationId xmlns:a16="http://schemas.microsoft.com/office/drawing/2014/main" id="{AF55F9D2-4630-D7BA-E162-F01DE3502B0A}"/>
              </a:ext>
            </a:extLst>
          </p:cNvPr>
          <p:cNvPicPr>
            <a:picLocks noChangeAspect="1"/>
          </p:cNvPicPr>
          <p:nvPr/>
        </p:nvPicPr>
        <p:blipFill>
          <a:blip r:embed="rId6"/>
          <a:stretch>
            <a:fillRect/>
          </a:stretch>
        </p:blipFill>
        <p:spPr>
          <a:xfrm>
            <a:off x="5099027" y="2946109"/>
            <a:ext cx="4129960" cy="3357828"/>
          </a:xfrm>
          <a:prstGeom prst="rect">
            <a:avLst/>
          </a:prstGeom>
        </p:spPr>
      </p:pic>
      <p:pic>
        <p:nvPicPr>
          <p:cNvPr id="81" name="Picture 80">
            <a:extLst>
              <a:ext uri="{FF2B5EF4-FFF2-40B4-BE49-F238E27FC236}">
                <a16:creationId xmlns:a16="http://schemas.microsoft.com/office/drawing/2014/main" id="{D05547F0-BDA9-915B-2682-E88C17B85297}"/>
              </a:ext>
            </a:extLst>
          </p:cNvPr>
          <p:cNvPicPr>
            <a:picLocks noChangeAspect="1"/>
          </p:cNvPicPr>
          <p:nvPr/>
        </p:nvPicPr>
        <p:blipFill>
          <a:blip r:embed="rId7"/>
          <a:stretch>
            <a:fillRect/>
          </a:stretch>
        </p:blipFill>
        <p:spPr>
          <a:xfrm>
            <a:off x="7272394" y="2995983"/>
            <a:ext cx="2208881" cy="833885"/>
          </a:xfrm>
          <a:prstGeom prst="rect">
            <a:avLst/>
          </a:prstGeom>
        </p:spPr>
      </p:pic>
      <p:grpSp>
        <p:nvGrpSpPr>
          <p:cNvPr id="82" name="Group 81">
            <a:extLst>
              <a:ext uri="{FF2B5EF4-FFF2-40B4-BE49-F238E27FC236}">
                <a16:creationId xmlns:a16="http://schemas.microsoft.com/office/drawing/2014/main" id="{4EFDFF0E-E75B-2BEB-EC6A-F595640E48A5}"/>
              </a:ext>
            </a:extLst>
          </p:cNvPr>
          <p:cNvGrpSpPr/>
          <p:nvPr/>
        </p:nvGrpSpPr>
        <p:grpSpPr>
          <a:xfrm>
            <a:off x="5360498" y="4493250"/>
            <a:ext cx="2634757" cy="1191064"/>
            <a:chOff x="6983833" y="-106580"/>
            <a:chExt cx="3271212" cy="893298"/>
          </a:xfrm>
        </p:grpSpPr>
        <p:sp>
          <p:nvSpPr>
            <p:cNvPr id="83" name="Rectangle 82">
              <a:extLst>
                <a:ext uri="{FF2B5EF4-FFF2-40B4-BE49-F238E27FC236}">
                  <a16:creationId xmlns:a16="http://schemas.microsoft.com/office/drawing/2014/main" id="{A355A732-CA5C-4B1A-B779-568316BA00B4}"/>
                </a:ext>
              </a:extLst>
            </p:cNvPr>
            <p:cNvSpPr/>
            <p:nvPr/>
          </p:nvSpPr>
          <p:spPr>
            <a:xfrm>
              <a:off x="6983833" y="-106580"/>
              <a:ext cx="3271212" cy="893298"/>
            </a:xfrm>
            <a:prstGeom prst="rect">
              <a:avLst/>
            </a:prstGeom>
            <a:solidFill>
              <a:schemeClr val="bg1"/>
            </a:solidFill>
          </p:spPr>
          <p:txBody>
            <a:bodyPr wrap="none" rtlCol="0" anchor="ctr">
              <a:no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133" b="0" i="0" u="none" strike="noStrike" kern="1200" cap="none" spc="0" normalizeH="0" baseline="0" noProof="0" dirty="0">
                <a:ln>
                  <a:noFill/>
                </a:ln>
                <a:solidFill>
                  <a:prstClr val="black"/>
                </a:solidFill>
                <a:effectLst/>
                <a:uLnTx/>
                <a:uFillTx/>
                <a:latin typeface="Calibri" panose="020F0502020204030204"/>
                <a:ea typeface="MS PGothic" panose="020B0600070205080204" pitchFamily="34" charset="-128"/>
                <a:cs typeface="+mn-cs"/>
              </a:endParaRPr>
            </a:p>
          </p:txBody>
        </p:sp>
        <p:sp>
          <p:nvSpPr>
            <p:cNvPr id="84" name="Rectangle 83">
              <a:extLst>
                <a:ext uri="{FF2B5EF4-FFF2-40B4-BE49-F238E27FC236}">
                  <a16:creationId xmlns:a16="http://schemas.microsoft.com/office/drawing/2014/main" id="{5E862DA2-FA07-E57B-C718-6901363A4E1C}"/>
                </a:ext>
              </a:extLst>
            </p:cNvPr>
            <p:cNvSpPr/>
            <p:nvPr/>
          </p:nvSpPr>
          <p:spPr>
            <a:xfrm>
              <a:off x="8541071" y="152172"/>
              <a:ext cx="229354" cy="315423"/>
            </a:xfrm>
            <a:prstGeom prst="rect">
              <a:avLst/>
            </a:prstGeom>
            <a:solidFill>
              <a:schemeClr val="bg1"/>
            </a:solidFill>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133"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nvGrpSpPr>
            <p:cNvPr id="85" name="Group 84">
              <a:extLst>
                <a:ext uri="{FF2B5EF4-FFF2-40B4-BE49-F238E27FC236}">
                  <a16:creationId xmlns:a16="http://schemas.microsoft.com/office/drawing/2014/main" id="{DA3099CF-5AB5-E5D5-EF8B-1CD26949FD5E}"/>
                </a:ext>
              </a:extLst>
            </p:cNvPr>
            <p:cNvGrpSpPr/>
            <p:nvPr/>
          </p:nvGrpSpPr>
          <p:grpSpPr>
            <a:xfrm>
              <a:off x="7131897" y="-48439"/>
              <a:ext cx="3008376" cy="795059"/>
              <a:chOff x="8398933" y="3520981"/>
              <a:chExt cx="3008376" cy="795059"/>
            </a:xfrm>
          </p:grpSpPr>
          <p:sp>
            <p:nvSpPr>
              <p:cNvPr id="86" name="TextBox 85">
                <a:extLst>
                  <a:ext uri="{FF2B5EF4-FFF2-40B4-BE49-F238E27FC236}">
                    <a16:creationId xmlns:a16="http://schemas.microsoft.com/office/drawing/2014/main" id="{3F806DAA-19A5-7EC4-EDB5-D1FA19AA1EF1}"/>
                  </a:ext>
                </a:extLst>
              </p:cNvPr>
              <p:cNvSpPr txBox="1"/>
              <p:nvPr/>
            </p:nvSpPr>
            <p:spPr>
              <a:xfrm>
                <a:off x="8398933" y="3762042"/>
                <a:ext cx="3008376" cy="553998"/>
              </a:xfrm>
              <a:prstGeom prst="rect">
                <a:avLst/>
              </a:prstGeom>
              <a:solidFill>
                <a:srgbClr val="BFDCDF"/>
              </a:solidFill>
              <a:ln>
                <a:noFill/>
              </a:ln>
            </p:spPr>
            <p:txBody>
              <a:bodyPr wrap="square" lIns="121920" tIns="121920" rIns="121920" bIns="121920" rtlCol="0" anchor="ctr" anchorCtr="0">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TFST: 17.3 vs 9.8 months</a:t>
                </a:r>
                <a:endParaRPr kumimoji="0" lang="en-US" sz="1600" b="1" i="0" u="none" strike="sng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endParaRPr>
              </a:p>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TSST: NR vs 21.0 months</a:t>
                </a:r>
              </a:p>
            </p:txBody>
          </p:sp>
          <p:sp>
            <p:nvSpPr>
              <p:cNvPr id="87" name="TextBox 86">
                <a:extLst>
                  <a:ext uri="{FF2B5EF4-FFF2-40B4-BE49-F238E27FC236}">
                    <a16:creationId xmlns:a16="http://schemas.microsoft.com/office/drawing/2014/main" id="{D698CF4D-68D1-C53D-D1F4-EAF4DF40FF63}"/>
                  </a:ext>
                </a:extLst>
              </p:cNvPr>
              <p:cNvSpPr txBox="1"/>
              <p:nvPr/>
            </p:nvSpPr>
            <p:spPr>
              <a:xfrm>
                <a:off x="8652087" y="3520981"/>
                <a:ext cx="2492031" cy="184666"/>
              </a:xfrm>
              <a:prstGeom prst="rect">
                <a:avLst/>
              </a:prstGeom>
              <a:noFill/>
            </p:spPr>
            <p:txBody>
              <a:bodyPr wrap="square" lIns="0" tIns="0" rIns="0" bIns="0" rtlCol="0" anchor="t">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C000">
                        <a:lumMod val="75000"/>
                      </a:srgbClr>
                    </a:solidFill>
                    <a:effectLst/>
                    <a:uLnTx/>
                    <a:uFillTx/>
                    <a:latin typeface="Calibri" panose="020F0502020204030204" pitchFamily="34" charset="0"/>
                    <a:ea typeface="MS PGothic" panose="020B0600070205080204" pitchFamily="34" charset="-128"/>
                    <a:cs typeface="Calibri" panose="020F0502020204030204" pitchFamily="34" charset="0"/>
                  </a:rPr>
                  <a:t>Median TFST &amp; TSST</a:t>
                </a:r>
              </a:p>
            </p:txBody>
          </p:sp>
        </p:grpSp>
      </p:grpSp>
      <p:sp>
        <p:nvSpPr>
          <p:cNvPr id="3" name="Title 2">
            <a:extLst>
              <a:ext uri="{FF2B5EF4-FFF2-40B4-BE49-F238E27FC236}">
                <a16:creationId xmlns:a16="http://schemas.microsoft.com/office/drawing/2014/main" id="{9F675EA9-26F5-DBDB-A755-9AC64351EABC}"/>
              </a:ext>
            </a:extLst>
          </p:cNvPr>
          <p:cNvSpPr>
            <a:spLocks noGrp="1"/>
          </p:cNvSpPr>
          <p:nvPr>
            <p:ph type="title"/>
          </p:nvPr>
        </p:nvSpPr>
        <p:spPr>
          <a:xfrm>
            <a:off x="0" y="106646"/>
            <a:ext cx="12192000" cy="758932"/>
          </a:xfrm>
        </p:spPr>
        <p:txBody>
          <a:bodyPr/>
          <a:lstStyle/>
          <a:p>
            <a:pPr algn="ctr"/>
            <a:r>
              <a:rPr lang="en-US" sz="4267" dirty="0">
                <a:solidFill>
                  <a:schemeClr val="tx1"/>
                </a:solidFill>
                <a:latin typeface="Calibri"/>
                <a:ea typeface="MS PGothic"/>
                <a:cs typeface="Calibri"/>
              </a:rPr>
              <a:t>Sacituzumab </a:t>
            </a:r>
            <a:r>
              <a:rPr lang="en-US" sz="4267" dirty="0" err="1">
                <a:solidFill>
                  <a:schemeClr val="tx1"/>
                </a:solidFill>
                <a:latin typeface="Calibri"/>
                <a:ea typeface="MS PGothic"/>
                <a:cs typeface="Calibri"/>
              </a:rPr>
              <a:t>Govitecan</a:t>
            </a:r>
            <a:r>
              <a:rPr lang="en-US" sz="4267" dirty="0">
                <a:solidFill>
                  <a:schemeClr val="tx1"/>
                </a:solidFill>
                <a:latin typeface="Calibri" panose="020F0502020204030204" pitchFamily="34" charset="0"/>
                <a:cs typeface="Calibri" panose="020F0502020204030204" pitchFamily="34" charset="0"/>
              </a:rPr>
              <a:t> + </a:t>
            </a:r>
            <a:r>
              <a:rPr lang="en-US" sz="4267" dirty="0" err="1">
                <a:solidFill>
                  <a:schemeClr val="tx1"/>
                </a:solidFill>
                <a:latin typeface="Calibri" panose="020F0502020204030204" pitchFamily="34" charset="0"/>
                <a:cs typeface="Calibri" panose="020F0502020204030204" pitchFamily="34" charset="0"/>
              </a:rPr>
              <a:t>Pembro</a:t>
            </a:r>
            <a:r>
              <a:rPr lang="en-US" sz="4267" dirty="0">
                <a:solidFill>
                  <a:schemeClr val="tx1"/>
                </a:solidFill>
                <a:latin typeface="Calibri" panose="020F0502020204030204" pitchFamily="34" charset="0"/>
                <a:cs typeface="Calibri" panose="020F0502020204030204" pitchFamily="34" charset="0"/>
              </a:rPr>
              <a:t> in PDL1+ 1L TNBC</a:t>
            </a:r>
            <a:endParaRPr lang="en-US" sz="4267" baseline="30000" dirty="0">
              <a:solidFill>
                <a:schemeClr val="tx1"/>
              </a:solidFill>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5FDDE098-BC7B-BF41-BC32-86363A565008}"/>
              </a:ext>
            </a:extLst>
          </p:cNvPr>
          <p:cNvSpPr txBox="1">
            <a:spLocks/>
          </p:cNvSpPr>
          <p:nvPr/>
        </p:nvSpPr>
        <p:spPr>
          <a:xfrm>
            <a:off x="1" y="831043"/>
            <a:ext cx="1913167" cy="300341"/>
          </a:xfrm>
          <a:prstGeom prst="rect">
            <a:avLst/>
          </a:prstGeom>
        </p:spPr>
        <p:txBody>
          <a:bodyPr vert="horz" lIns="0" tIns="60960" rIns="121920" bIns="60960" rtlCol="0" anchor="b">
            <a:noAutofit/>
          </a:bodyPr>
          <a:lstStyle>
            <a:lvl1pPr algn="l" defTabSz="685783" rtl="0" eaLnBrk="1" latinLnBrk="0" hangingPunct="1">
              <a:lnSpc>
                <a:spcPct val="90000"/>
              </a:lnSpc>
              <a:spcBef>
                <a:spcPct val="0"/>
              </a:spcBef>
              <a:buNone/>
              <a:defRPr sz="2400" b="1" kern="1200">
                <a:solidFill>
                  <a:schemeClr val="bg1"/>
                </a:solidFill>
                <a:latin typeface="+mj-lt"/>
                <a:ea typeface="+mj-ea"/>
                <a:cs typeface="+mj-cs"/>
              </a:defRPr>
            </a:lvl1pPr>
          </a:lstStyle>
          <a:p>
            <a:pPr marL="0" marR="0" lvl="0" indent="0" algn="ctr" defTabSz="914332" rtl="0" eaLnBrk="1" fontAlgn="auto" latinLnBrk="0" hangingPunct="1">
              <a:lnSpc>
                <a:spcPct val="100000"/>
              </a:lnSpc>
              <a:spcBef>
                <a:spcPct val="0"/>
              </a:spcBef>
              <a:spcAft>
                <a:spcPts val="0"/>
              </a:spcAft>
              <a:buClrTx/>
              <a:buSzTx/>
              <a:buFontTx/>
              <a:buNone/>
              <a:tabLst/>
              <a:defRPr/>
            </a:pPr>
            <a:r>
              <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Ascent04</a:t>
            </a:r>
            <a:endParaRPr kumimoji="0" lang="en-US" sz="1467" b="1" i="1"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369018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P spid="15" grpId="0" animBg="1"/>
      <p:bldP spid="17" grpId="0" animBg="1"/>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314BC-A91E-E47D-239D-411E10880B9D}"/>
            </a:ext>
          </a:extLst>
        </p:cNvPr>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C8159A84-15B4-ECAC-BFF7-365789385EBE}"/>
              </a:ext>
            </a:extLst>
          </p:cNvPr>
          <p:cNvGraphicFramePr>
            <a:graphicFrameLocks noGrp="1"/>
          </p:cNvGraphicFramePr>
          <p:nvPr/>
        </p:nvGraphicFramePr>
        <p:xfrm>
          <a:off x="1076200" y="945032"/>
          <a:ext cx="4497189" cy="2792559"/>
        </p:xfrm>
        <a:graphic>
          <a:graphicData uri="http://schemas.openxmlformats.org/drawingml/2006/table">
            <a:tbl>
              <a:tblPr firstRow="1" bandRow="1">
                <a:tableStyleId>{5C22544A-7EE6-4342-B048-85BDC9FD1C3A}</a:tableStyleId>
              </a:tblPr>
              <a:tblGrid>
                <a:gridCol w="2603795">
                  <a:extLst>
                    <a:ext uri="{9D8B030D-6E8A-4147-A177-3AD203B41FA5}">
                      <a16:colId xmlns:a16="http://schemas.microsoft.com/office/drawing/2014/main" val="1708406620"/>
                    </a:ext>
                  </a:extLst>
                </a:gridCol>
                <a:gridCol w="946697">
                  <a:extLst>
                    <a:ext uri="{9D8B030D-6E8A-4147-A177-3AD203B41FA5}">
                      <a16:colId xmlns:a16="http://schemas.microsoft.com/office/drawing/2014/main" val="592742086"/>
                    </a:ext>
                  </a:extLst>
                </a:gridCol>
                <a:gridCol w="946697">
                  <a:extLst>
                    <a:ext uri="{9D8B030D-6E8A-4147-A177-3AD203B41FA5}">
                      <a16:colId xmlns:a16="http://schemas.microsoft.com/office/drawing/2014/main" val="1838012286"/>
                    </a:ext>
                  </a:extLst>
                </a:gridCol>
              </a:tblGrid>
              <a:tr h="5918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Calibri" panose="020F0502020204030204" pitchFamily="34" charset="0"/>
                          <a:cs typeface="Calibri" panose="020F0502020204030204" pitchFamily="34" charset="0"/>
                        </a:rPr>
                        <a:t>n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ea typeface="Calibri"/>
                          <a:cs typeface="Calibri" panose="020F0502020204030204" pitchFamily="34" charset="0"/>
                        </a:rPr>
                        <a:t>SG </a:t>
                      </a: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Pembro</a:t>
                      </a:r>
                      <a:br>
                        <a:rPr lang="en-US" sz="1200" b="1" dirty="0">
                          <a:solidFill>
                            <a:srgbClr val="FFFFFF"/>
                          </a:solidFill>
                          <a:effectLst/>
                          <a:latin typeface="Calibri" panose="020F0502020204030204" pitchFamily="34" charset="0"/>
                          <a:ea typeface="Calibri"/>
                          <a:cs typeface="Calibri" panose="020F0502020204030204" pitchFamily="34" charset="0"/>
                        </a:rPr>
                      </a:br>
                      <a:r>
                        <a:rPr lang="en-US" sz="1200" b="1" dirty="0">
                          <a:solidFill>
                            <a:schemeClr val="bg1"/>
                          </a:solidFill>
                          <a:effectLst/>
                          <a:latin typeface="Calibri" panose="020F0502020204030204" pitchFamily="34" charset="0"/>
                          <a:ea typeface="Calibri"/>
                          <a:cs typeface="Calibri" panose="020F0502020204030204" pitchFamily="34" charset="0"/>
                        </a:rPr>
                        <a:t>(n = 221)</a:t>
                      </a:r>
                      <a:endParaRPr lang="en-US" sz="1200" dirty="0">
                        <a:solidFill>
                          <a:schemeClr val="bg1"/>
                        </a:solidFill>
                        <a:effectLst/>
                        <a:latin typeface="Calibri" panose="020F0502020204030204" pitchFamily="34" charset="0"/>
                        <a:ea typeface="Calibri"/>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C587F"/>
                    </a:solidFill>
                  </a:tcPr>
                </a:tc>
                <a:tc>
                  <a:txBody>
                    <a:bodyPr/>
                    <a:lstStyle/>
                    <a:p>
                      <a:pPr marL="0" marR="0" algn="ctr">
                        <a:spcBef>
                          <a:spcPts val="0"/>
                        </a:spcBef>
                        <a:spcAft>
                          <a:spcPts val="0"/>
                        </a:spcAft>
                      </a:pPr>
                      <a:r>
                        <a:rPr lang="en-US" sz="1200" b="1" dirty="0">
                          <a:solidFill>
                            <a:schemeClr val="bg1"/>
                          </a:solidFill>
                          <a:effectLst/>
                          <a:latin typeface="Calibri" panose="020F0502020204030204" pitchFamily="34" charset="0"/>
                          <a:cs typeface="Calibri" panose="020F0502020204030204" pitchFamily="34" charset="0"/>
                        </a:rPr>
                        <a:t>Chemo </a:t>
                      </a:r>
                      <a:r>
                        <a:rPr lang="en-US" sz="1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200" b="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Pembro</a:t>
                      </a:r>
                      <a:r>
                        <a:rPr lang="en-US" sz="1200" b="1" dirty="0">
                          <a:solidFill>
                            <a:schemeClr val="bg1"/>
                          </a:solidFill>
                          <a:effectLst/>
                          <a:latin typeface="Calibri" panose="020F0502020204030204" pitchFamily="34" charset="0"/>
                          <a:cs typeface="Calibri" panose="020F0502020204030204" pitchFamily="34" charset="0"/>
                        </a:rPr>
                        <a:t> </a:t>
                      </a:r>
                      <a:br>
                        <a:rPr lang="en-US" sz="1200" b="1" dirty="0">
                          <a:solidFill>
                            <a:srgbClr val="FFFFFF"/>
                          </a:solidFill>
                          <a:effectLst/>
                          <a:latin typeface="Calibri" panose="020F0502020204030204" pitchFamily="34" charset="0"/>
                          <a:cs typeface="Calibri" panose="020F0502020204030204" pitchFamily="34" charset="0"/>
                        </a:rPr>
                      </a:br>
                      <a:r>
                        <a:rPr lang="en-US" sz="1200" b="1" dirty="0">
                          <a:solidFill>
                            <a:schemeClr val="bg1"/>
                          </a:solidFill>
                          <a:effectLst/>
                          <a:latin typeface="Calibri" panose="020F0502020204030204" pitchFamily="34" charset="0"/>
                          <a:cs typeface="Calibri" panose="020F0502020204030204" pitchFamily="34" charset="0"/>
                        </a:rPr>
                        <a:t>(n = 220)</a:t>
                      </a:r>
                      <a:endParaRPr lang="en-US" sz="1200" dirty="0">
                        <a:solidFill>
                          <a:schemeClr val="bg1"/>
                        </a:solidFill>
                        <a:effectLst/>
                        <a:latin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881222"/>
                    </a:solidFill>
                  </a:tcPr>
                </a:tc>
                <a:extLst>
                  <a:ext uri="{0D108BD9-81ED-4DB2-BD59-A6C34878D82A}">
                    <a16:rowId xmlns:a16="http://schemas.microsoft.com/office/drawing/2014/main" val="1012503031"/>
                  </a:ext>
                </a:extLst>
              </a:tr>
              <a:tr h="237744">
                <a:tc>
                  <a:txBody>
                    <a:bodyPr/>
                    <a:lstStyle/>
                    <a:p>
                      <a:pPr lvl="0" algn="l"/>
                      <a:r>
                        <a:rPr lang="en-US" sz="1200" b="1" dirty="0">
                          <a:solidFill>
                            <a:schemeClr val="tx1"/>
                          </a:solidFill>
                          <a:latin typeface="Calibri" panose="020F0502020204030204" pitchFamily="34" charset="0"/>
                          <a:cs typeface="Calibri" panose="020F0502020204030204" pitchFamily="34" charset="0"/>
                        </a:rPr>
                        <a:t>Any TEAE</a:t>
                      </a:r>
                    </a:p>
                  </a:txBody>
                  <a:tcPr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220 (&gt; 99)</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219 (&gt; 99)</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468116801"/>
                  </a:ext>
                </a:extLst>
              </a:tr>
              <a:tr h="193184">
                <a:tc>
                  <a:txBody>
                    <a:bodyPr/>
                    <a:lstStyle/>
                    <a:p>
                      <a:pPr marL="274320" marR="0" lvl="0" algn="l" defTabSz="914400" rtl="0" eaLnBrk="1" latinLnBrk="0" hangingPunct="1">
                        <a:spcBef>
                          <a:spcPts val="0"/>
                        </a:spcBef>
                        <a:spcAft>
                          <a:spcPts val="0"/>
                        </a:spcAft>
                        <a:buNone/>
                      </a:pPr>
                      <a:r>
                        <a:rPr lang="en-US" sz="1200" b="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Grade ≥ 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158 (71)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154 (70)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3775213376"/>
                  </a:ext>
                </a:extLst>
              </a:tr>
              <a:tr h="230568">
                <a:tc>
                  <a:txBody>
                    <a:bodyPr/>
                    <a:lstStyle/>
                    <a:p>
                      <a:pPr marL="0" marR="0">
                        <a:spcBef>
                          <a:spcPts val="0"/>
                        </a:spcBef>
                        <a:spcAft>
                          <a:spcPts val="0"/>
                        </a:spcAft>
                      </a:pPr>
                      <a:r>
                        <a:rPr lang="en-US" sz="1200" b="1" strike="noStrike"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Treatment-emergent SAE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84 (38)</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68 (31)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7372633"/>
                  </a:ext>
                </a:extLst>
              </a:tr>
              <a:tr h="193184">
                <a:tc>
                  <a:txBody>
                    <a:bodyPr/>
                    <a:lstStyle/>
                    <a:p>
                      <a:pPr marL="27432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Treatment-related</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61 (28)</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42 (19)</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17238063"/>
                  </a:ext>
                </a:extLst>
              </a:tr>
              <a:tr h="461136">
                <a:tc>
                  <a:txBody>
                    <a:bodyPr/>
                    <a:lstStyle/>
                    <a:p>
                      <a:pPr marL="0" marR="0">
                        <a:spcBef>
                          <a:spcPts val="0"/>
                        </a:spcBef>
                        <a:spcAft>
                          <a:spcPts val="0"/>
                        </a:spcAft>
                      </a:pP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TEAEs leading to treatment </a:t>
                      </a:r>
                      <a:r>
                        <a:rPr lang="en-US" sz="12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discontinuation</a:t>
                      </a:r>
                      <a:r>
                        <a:rPr lang="en-US" sz="1200" b="1" baseline="30000"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1200" b="1" strike="sngStrike" baseline="300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26 (12)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00">
                        <a:alpha val="57255"/>
                      </a:srgbClr>
                    </a:solidFill>
                  </a:tcPr>
                </a:tc>
                <a:tc>
                  <a:txBody>
                    <a:bodyPr/>
                    <a:lstStyle/>
                    <a:p>
                      <a:pPr marL="0" marR="0" algn="ctr">
                        <a:spcBef>
                          <a:spcPts val="0"/>
                        </a:spcBef>
                        <a:spcAft>
                          <a:spcPts val="0"/>
                        </a:spcAft>
                      </a:pP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68 (31)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00">
                        <a:alpha val="57255"/>
                      </a:srgbClr>
                    </a:solidFill>
                  </a:tcPr>
                </a:tc>
                <a:extLst>
                  <a:ext uri="{0D108BD9-81ED-4DB2-BD59-A6C34878D82A}">
                    <a16:rowId xmlns:a16="http://schemas.microsoft.com/office/drawing/2014/main" val="2665371073"/>
                  </a:ext>
                </a:extLst>
              </a:tr>
              <a:tr h="230568">
                <a:tc>
                  <a:txBody>
                    <a:bodyPr/>
                    <a:lstStyle/>
                    <a:p>
                      <a:pPr marL="0" marR="0">
                        <a:spcBef>
                          <a:spcPts val="0"/>
                        </a:spcBef>
                        <a:spcAft>
                          <a:spcPts val="0"/>
                        </a:spcAft>
                      </a:pP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TEAEs leading to dose interruption</a:t>
                      </a:r>
                      <a:endParaRPr lang="en-US" sz="1200" b="1" strike="sngStrike"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171 (77)</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162 (74)</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0087128"/>
                  </a:ext>
                </a:extLst>
              </a:tr>
              <a:tr h="230568">
                <a:tc>
                  <a:txBody>
                    <a:bodyPr/>
                    <a:lstStyle/>
                    <a:p>
                      <a:pPr marL="0" marR="0">
                        <a:spcBef>
                          <a:spcPts val="0"/>
                        </a:spcBef>
                        <a:spcAft>
                          <a:spcPts val="0"/>
                        </a:spcAft>
                      </a:pP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TEAEs leading to dose reduction</a:t>
                      </a:r>
                      <a:endParaRPr lang="en-US" sz="1200" b="1" strike="sngStrike"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78 (35)</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96 (44)</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8E1EC"/>
                    </a:solidFill>
                  </a:tcPr>
                </a:tc>
                <a:extLst>
                  <a:ext uri="{0D108BD9-81ED-4DB2-BD59-A6C34878D82A}">
                    <a16:rowId xmlns:a16="http://schemas.microsoft.com/office/drawing/2014/main" val="1566135649"/>
                  </a:ext>
                </a:extLst>
              </a:tr>
              <a:tr h="230568">
                <a:tc>
                  <a:txBody>
                    <a:bodyPr/>
                    <a:lstStyle/>
                    <a:p>
                      <a:pPr marL="0" marR="0">
                        <a:spcBef>
                          <a:spcPts val="0"/>
                        </a:spcBef>
                        <a:spcAft>
                          <a:spcPts val="0"/>
                        </a:spcAft>
                      </a:pPr>
                      <a:r>
                        <a:rPr lang="en-US" sz="1200" b="1" strike="noStrike"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TE</a:t>
                      </a:r>
                      <a:r>
                        <a:rPr lang="en-US" sz="1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AEs leading to </a:t>
                      </a:r>
                      <a:r>
                        <a:rPr lang="en-US" sz="12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death</a:t>
                      </a:r>
                      <a:r>
                        <a:rPr lang="en-US" sz="1200" b="1" baseline="30000"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a:t>
                      </a:r>
                      <a:endParaRPr lang="en-US" sz="1200" b="1" strike="sngStrike" baseline="300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spcBef>
                          <a:spcPts val="0"/>
                        </a:spcBef>
                        <a:spcAft>
                          <a:spcPts val="0"/>
                        </a:spcAft>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7 (3)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algn="ctr">
                        <a:spcBef>
                          <a:spcPts val="0"/>
                        </a:spcBef>
                        <a:spcAft>
                          <a:spcPts val="0"/>
                        </a:spcAft>
                        <a:buNone/>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6 (3)</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00872101"/>
                  </a:ext>
                </a:extLst>
              </a:tr>
              <a:tr h="193184">
                <a:tc>
                  <a:txBody>
                    <a:bodyPr/>
                    <a:lstStyle/>
                    <a:p>
                      <a:pPr marL="274320" lvl="0">
                        <a:spcBef>
                          <a:spcPts val="0"/>
                        </a:spcBef>
                        <a:spcAft>
                          <a:spcPts val="0"/>
                        </a:spcAft>
                        <a:buNone/>
                      </a:pPr>
                      <a:r>
                        <a:rPr lang="en-US" sz="1200" b="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Treatment-related</a:t>
                      </a:r>
                      <a:endParaRPr lang="en-US" sz="1200" b="0" baseline="300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algn="ctr">
                        <a:spcBef>
                          <a:spcPts val="0"/>
                        </a:spcBef>
                        <a:spcAft>
                          <a:spcPts val="0"/>
                        </a:spcAft>
                        <a:buNone/>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3 (1)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algn="ctr">
                        <a:spcBef>
                          <a:spcPts val="0"/>
                        </a:spcBef>
                        <a:spcAft>
                          <a:spcPts val="0"/>
                        </a:spcAft>
                        <a:buNone/>
                      </a:pPr>
                      <a:r>
                        <a:rPr lang="en-US"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1 (&lt; 1)</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3082615"/>
                  </a:ext>
                </a:extLst>
              </a:tr>
            </a:tbl>
          </a:graphicData>
        </a:graphic>
      </p:graphicFrame>
      <p:pic>
        <p:nvPicPr>
          <p:cNvPr id="84" name="Picture 83">
            <a:extLst>
              <a:ext uri="{FF2B5EF4-FFF2-40B4-BE49-F238E27FC236}">
                <a16:creationId xmlns:a16="http://schemas.microsoft.com/office/drawing/2014/main" id="{6D51B0EB-B581-08AA-EA10-8D8161765B22}"/>
              </a:ext>
            </a:extLst>
          </p:cNvPr>
          <p:cNvPicPr>
            <a:picLocks noChangeAspect="1"/>
          </p:cNvPicPr>
          <p:nvPr/>
        </p:nvPicPr>
        <p:blipFill>
          <a:blip r:embed="rId3"/>
          <a:stretch>
            <a:fillRect/>
          </a:stretch>
        </p:blipFill>
        <p:spPr>
          <a:xfrm>
            <a:off x="6096000" y="1128883"/>
            <a:ext cx="6096001" cy="2792559"/>
          </a:xfrm>
          <a:prstGeom prst="rect">
            <a:avLst/>
          </a:prstGeom>
        </p:spPr>
      </p:pic>
      <p:sp>
        <p:nvSpPr>
          <p:cNvPr id="9" name="TextBox 8">
            <a:extLst>
              <a:ext uri="{FF2B5EF4-FFF2-40B4-BE49-F238E27FC236}">
                <a16:creationId xmlns:a16="http://schemas.microsoft.com/office/drawing/2014/main" id="{DF87ABBA-8A10-9891-7416-01FE655804B9}"/>
              </a:ext>
            </a:extLst>
          </p:cNvPr>
          <p:cNvSpPr txBox="1"/>
          <p:nvPr/>
        </p:nvSpPr>
        <p:spPr>
          <a:xfrm>
            <a:off x="7131890" y="739848"/>
            <a:ext cx="4090737" cy="379656"/>
          </a:xfrm>
          <a:prstGeom prst="rect">
            <a:avLst/>
          </a:prstGeom>
          <a:noFill/>
        </p:spPr>
        <p:txBody>
          <a:bodyPr wrap="square">
            <a:spAutoFit/>
          </a:bodyPr>
          <a:lstStyle/>
          <a:p>
            <a:pPr marL="0" marR="0" lvl="0" indent="0" algn="ctr" defTabSz="911667"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Most Common Adverse Events</a:t>
            </a:r>
          </a:p>
        </p:txBody>
      </p:sp>
      <p:sp>
        <p:nvSpPr>
          <p:cNvPr id="10" name="Title 2">
            <a:extLst>
              <a:ext uri="{FF2B5EF4-FFF2-40B4-BE49-F238E27FC236}">
                <a16:creationId xmlns:a16="http://schemas.microsoft.com/office/drawing/2014/main" id="{756B7DA9-E213-BD90-6339-774FD9E3CE05}"/>
              </a:ext>
            </a:extLst>
          </p:cNvPr>
          <p:cNvSpPr>
            <a:spLocks noGrp="1"/>
          </p:cNvSpPr>
          <p:nvPr>
            <p:ph type="title"/>
          </p:nvPr>
        </p:nvSpPr>
        <p:spPr>
          <a:xfrm>
            <a:off x="130208" y="-19084"/>
            <a:ext cx="11964257" cy="758932"/>
          </a:xfrm>
        </p:spPr>
        <p:txBody>
          <a:bodyPr>
            <a:normAutofit/>
          </a:bodyPr>
          <a:lstStyle/>
          <a:p>
            <a:pPr algn="ctr"/>
            <a:r>
              <a:rPr lang="en-US" sz="4267" dirty="0">
                <a:solidFill>
                  <a:schemeClr val="tx1"/>
                </a:solidFill>
                <a:latin typeface="Calibri"/>
                <a:ea typeface="MS PGothic"/>
                <a:cs typeface="Calibri"/>
              </a:rPr>
              <a:t>Sacituzumab </a:t>
            </a:r>
            <a:r>
              <a:rPr lang="en-US" sz="4267" dirty="0" err="1">
                <a:solidFill>
                  <a:schemeClr val="tx1"/>
                </a:solidFill>
                <a:latin typeface="Calibri"/>
                <a:ea typeface="MS PGothic"/>
                <a:cs typeface="Calibri"/>
              </a:rPr>
              <a:t>Govitecan</a:t>
            </a:r>
            <a:r>
              <a:rPr lang="en-US" sz="4267" dirty="0">
                <a:solidFill>
                  <a:schemeClr val="tx1"/>
                </a:solidFill>
                <a:latin typeface="Calibri"/>
                <a:ea typeface="MS PGothic"/>
                <a:cs typeface="Calibri"/>
              </a:rPr>
              <a:t> + </a:t>
            </a:r>
            <a:r>
              <a:rPr lang="en-US" sz="4267" dirty="0" err="1">
                <a:solidFill>
                  <a:schemeClr val="tx1"/>
                </a:solidFill>
                <a:latin typeface="Calibri"/>
                <a:ea typeface="MS PGothic"/>
                <a:cs typeface="Calibri"/>
              </a:rPr>
              <a:t>Pembro</a:t>
            </a:r>
            <a:r>
              <a:rPr lang="en-US" sz="4267" dirty="0">
                <a:solidFill>
                  <a:schemeClr val="tx1"/>
                </a:solidFill>
                <a:latin typeface="Calibri" panose="020F0502020204030204" pitchFamily="34" charset="0"/>
                <a:cs typeface="Calibri" panose="020F0502020204030204" pitchFamily="34" charset="0"/>
              </a:rPr>
              <a:t>: Safety and PROs</a:t>
            </a:r>
            <a:endParaRPr lang="en-US" sz="4267" baseline="30000" dirty="0">
              <a:solidFill>
                <a:schemeClr val="tx1"/>
              </a:solidFill>
              <a:latin typeface="Calibri" panose="020F0502020204030204" pitchFamily="34" charset="0"/>
              <a:cs typeface="Calibri" panose="020F0502020204030204" pitchFamily="34" charset="0"/>
            </a:endParaRPr>
          </a:p>
        </p:txBody>
      </p:sp>
      <p:sp>
        <p:nvSpPr>
          <p:cNvPr id="11" name="Footer Placeholder 4">
            <a:extLst>
              <a:ext uri="{FF2B5EF4-FFF2-40B4-BE49-F238E27FC236}">
                <a16:creationId xmlns:a16="http://schemas.microsoft.com/office/drawing/2014/main" id="{36B944D2-D016-F00D-EC8E-49F9FB792D18}"/>
              </a:ext>
            </a:extLst>
          </p:cNvPr>
          <p:cNvSpPr txBox="1">
            <a:spLocks/>
          </p:cNvSpPr>
          <p:nvPr/>
        </p:nvSpPr>
        <p:spPr>
          <a:xfrm>
            <a:off x="8685544" y="6580457"/>
            <a:ext cx="3506457" cy="231286"/>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55"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Kalinsky, ASCO 2026, </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Calibri" panose="020F0502020204030204" pitchFamily="34" charset="0"/>
              </a:rPr>
              <a:t>de Azambuja, ESMO</a:t>
            </a:r>
            <a:r>
              <a:rPr kumimoji="0" lang="en-US" sz="1200" b="1" i="0" u="none" strike="noStrike" kern="1200" cap="none" spc="0" normalizeH="0" baseline="0" noProof="0" dirty="0">
                <a:ln>
                  <a:noFill/>
                </a:ln>
                <a:solidFill>
                  <a:prstClr val="black"/>
                </a:solidFill>
                <a:effectLst/>
                <a:uLnTx/>
                <a:uFillTx/>
                <a:latin typeface="Calibri" panose="020F0502020204030204" pitchFamily="34" charset="0"/>
                <a:ea typeface="MS PGothic"/>
                <a:cs typeface="Calibri" panose="020F0502020204030204" pitchFamily="34" charset="0"/>
              </a:rPr>
              <a:t> </a:t>
            </a: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2025</a:t>
            </a:r>
          </a:p>
        </p:txBody>
      </p:sp>
      <p:sp>
        <p:nvSpPr>
          <p:cNvPr id="2" name="Text Placeholder 1">
            <a:extLst>
              <a:ext uri="{FF2B5EF4-FFF2-40B4-BE49-F238E27FC236}">
                <a16:creationId xmlns:a16="http://schemas.microsoft.com/office/drawing/2014/main" id="{02840EDB-A9A8-92B9-595E-DE7965E7BBE9}"/>
              </a:ext>
            </a:extLst>
          </p:cNvPr>
          <p:cNvSpPr txBox="1">
            <a:spLocks/>
          </p:cNvSpPr>
          <p:nvPr/>
        </p:nvSpPr>
        <p:spPr>
          <a:xfrm>
            <a:off x="6497199" y="3865675"/>
            <a:ext cx="5227787" cy="420776"/>
          </a:xfrm>
          <a:prstGeom prst="rect">
            <a:avLst/>
          </a:prstGeom>
        </p:spPr>
        <p:txBody>
          <a:bodyPr/>
          <a:lstStyle>
            <a:lvl1pPr marL="0" indent="0" algn="l" defTabSz="914400" rtl="0" eaLnBrk="1" latinLnBrk="0" hangingPunct="1">
              <a:spcBef>
                <a:spcPct val="20000"/>
              </a:spcBef>
              <a:buFont typeface="Arial" pitchFamily="34" charset="0"/>
              <a:buNone/>
              <a:defRPr sz="5630" b="1" i="0" kern="1200">
                <a:solidFill>
                  <a:srgbClr val="EB558B"/>
                </a:solidFill>
                <a:latin typeface="Arial Narrow" panose="020B0604020202020204" pitchFamily="34" charset="0"/>
                <a:ea typeface="+mn-ea"/>
                <a:cs typeface="Arial Narrow"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Time to deterioration in Global Health Status/QoL</a:t>
            </a:r>
            <a:endParaRPr kumimoji="0" lang="en-US" sz="1867" b="1"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3" name="Text Placeholder 1">
            <a:extLst>
              <a:ext uri="{FF2B5EF4-FFF2-40B4-BE49-F238E27FC236}">
                <a16:creationId xmlns:a16="http://schemas.microsoft.com/office/drawing/2014/main" id="{27CB3697-CE1D-66A1-E2AA-22DCFC90453C}"/>
              </a:ext>
            </a:extLst>
          </p:cNvPr>
          <p:cNvSpPr txBox="1">
            <a:spLocks/>
          </p:cNvSpPr>
          <p:nvPr/>
        </p:nvSpPr>
        <p:spPr>
          <a:xfrm>
            <a:off x="999057" y="3870870"/>
            <a:ext cx="4978575" cy="420776"/>
          </a:xfrm>
          <a:prstGeom prst="rect">
            <a:avLst/>
          </a:prstGeom>
        </p:spPr>
        <p:txBody>
          <a:bodyPr/>
          <a:lstStyle>
            <a:lvl1pPr marL="0" indent="0" algn="l" defTabSz="914400" rtl="0" eaLnBrk="1" latinLnBrk="0" hangingPunct="1">
              <a:spcBef>
                <a:spcPct val="20000"/>
              </a:spcBef>
              <a:buFont typeface="Arial" pitchFamily="34" charset="0"/>
              <a:buNone/>
              <a:defRPr sz="5630" b="1" i="0" kern="1200">
                <a:solidFill>
                  <a:srgbClr val="EB558B"/>
                </a:solidFill>
                <a:latin typeface="Arial Narrow" panose="020B0604020202020204" pitchFamily="34" charset="0"/>
                <a:ea typeface="+mn-ea"/>
                <a:cs typeface="Arial Narrow"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67"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Time to deterioration in physical functioning</a:t>
            </a:r>
            <a:endParaRPr kumimoji="0" lang="en-US" sz="1867" b="1"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AC26ACE8-2CE6-F19C-BEFB-00BCAB882D24}"/>
              </a:ext>
            </a:extLst>
          </p:cNvPr>
          <p:cNvPicPr>
            <a:picLocks noChangeAspect="1"/>
          </p:cNvPicPr>
          <p:nvPr/>
        </p:nvPicPr>
        <p:blipFill>
          <a:blip r:embed="rId4"/>
          <a:stretch>
            <a:fillRect/>
          </a:stretch>
        </p:blipFill>
        <p:spPr>
          <a:xfrm>
            <a:off x="6601004" y="4102560"/>
            <a:ext cx="4402832" cy="2535047"/>
          </a:xfrm>
          <a:prstGeom prst="rect">
            <a:avLst/>
          </a:prstGeom>
        </p:spPr>
      </p:pic>
      <p:pic>
        <p:nvPicPr>
          <p:cNvPr id="5" name="Picture 4">
            <a:extLst>
              <a:ext uri="{FF2B5EF4-FFF2-40B4-BE49-F238E27FC236}">
                <a16:creationId xmlns:a16="http://schemas.microsoft.com/office/drawing/2014/main" id="{B2FBE312-C2A2-762F-7DED-EE630925F1CF}"/>
              </a:ext>
            </a:extLst>
          </p:cNvPr>
          <p:cNvPicPr>
            <a:picLocks noChangeAspect="1"/>
          </p:cNvPicPr>
          <p:nvPr/>
        </p:nvPicPr>
        <p:blipFill>
          <a:blip r:embed="rId5"/>
          <a:stretch>
            <a:fillRect/>
          </a:stretch>
        </p:blipFill>
        <p:spPr>
          <a:xfrm>
            <a:off x="8630925" y="4495485"/>
            <a:ext cx="3001091" cy="912880"/>
          </a:xfrm>
          <a:prstGeom prst="rect">
            <a:avLst/>
          </a:prstGeom>
        </p:spPr>
      </p:pic>
      <p:pic>
        <p:nvPicPr>
          <p:cNvPr id="6" name="Picture 5">
            <a:extLst>
              <a:ext uri="{FF2B5EF4-FFF2-40B4-BE49-F238E27FC236}">
                <a16:creationId xmlns:a16="http://schemas.microsoft.com/office/drawing/2014/main" id="{B35B5C26-F366-7D13-65F4-304187A81E60}"/>
              </a:ext>
            </a:extLst>
          </p:cNvPr>
          <p:cNvPicPr>
            <a:picLocks noChangeAspect="1"/>
          </p:cNvPicPr>
          <p:nvPr/>
        </p:nvPicPr>
        <p:blipFill>
          <a:blip r:embed="rId6"/>
          <a:stretch>
            <a:fillRect/>
          </a:stretch>
        </p:blipFill>
        <p:spPr>
          <a:xfrm>
            <a:off x="869448" y="4226883"/>
            <a:ext cx="4402832" cy="2449879"/>
          </a:xfrm>
          <a:prstGeom prst="rect">
            <a:avLst/>
          </a:prstGeom>
        </p:spPr>
      </p:pic>
      <p:pic>
        <p:nvPicPr>
          <p:cNvPr id="8" name="Picture 7">
            <a:extLst>
              <a:ext uri="{FF2B5EF4-FFF2-40B4-BE49-F238E27FC236}">
                <a16:creationId xmlns:a16="http://schemas.microsoft.com/office/drawing/2014/main" id="{CE15F9DB-9174-E2A2-FA02-BD94D35C4303}"/>
              </a:ext>
            </a:extLst>
          </p:cNvPr>
          <p:cNvPicPr>
            <a:picLocks noChangeAspect="1"/>
          </p:cNvPicPr>
          <p:nvPr/>
        </p:nvPicPr>
        <p:blipFill>
          <a:blip r:embed="rId7"/>
          <a:stretch>
            <a:fillRect/>
          </a:stretch>
        </p:blipFill>
        <p:spPr>
          <a:xfrm>
            <a:off x="3159422" y="4423398"/>
            <a:ext cx="2506820" cy="761417"/>
          </a:xfrm>
          <a:prstGeom prst="rect">
            <a:avLst/>
          </a:prstGeom>
        </p:spPr>
      </p:pic>
    </p:spTree>
    <p:extLst>
      <p:ext uri="{BB962C8B-B14F-4D97-AF65-F5344CB8AC3E}">
        <p14:creationId xmlns:p14="http://schemas.microsoft.com/office/powerpoint/2010/main" val="382886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92CA88-AC81-9440-AA39-B2D854CE0EE7}"/>
              </a:ext>
            </a:extLst>
          </p:cNvPr>
          <p:cNvPicPr>
            <a:picLocks noChangeAspect="1"/>
          </p:cNvPicPr>
          <p:nvPr/>
        </p:nvPicPr>
        <p:blipFill>
          <a:blip r:embed="rId3"/>
          <a:stretch>
            <a:fillRect/>
          </a:stretch>
        </p:blipFill>
        <p:spPr>
          <a:xfrm>
            <a:off x="2845385" y="1314399"/>
            <a:ext cx="4898807" cy="1203316"/>
          </a:xfrm>
          <a:prstGeom prst="rect">
            <a:avLst/>
          </a:prstGeom>
        </p:spPr>
      </p:pic>
      <p:pic>
        <p:nvPicPr>
          <p:cNvPr id="6" name="Picture 5">
            <a:extLst>
              <a:ext uri="{FF2B5EF4-FFF2-40B4-BE49-F238E27FC236}">
                <a16:creationId xmlns:a16="http://schemas.microsoft.com/office/drawing/2014/main" id="{66E92ACB-5326-E643-BCCB-70566A96BD9B}"/>
              </a:ext>
            </a:extLst>
          </p:cNvPr>
          <p:cNvPicPr>
            <a:picLocks noChangeAspect="1"/>
          </p:cNvPicPr>
          <p:nvPr/>
        </p:nvPicPr>
        <p:blipFill>
          <a:blip r:embed="rId4"/>
          <a:stretch>
            <a:fillRect/>
          </a:stretch>
        </p:blipFill>
        <p:spPr>
          <a:xfrm>
            <a:off x="7380748" y="3513196"/>
            <a:ext cx="2586880" cy="2558296"/>
          </a:xfrm>
          <a:prstGeom prst="rect">
            <a:avLst/>
          </a:prstGeom>
        </p:spPr>
      </p:pic>
      <p:sp>
        <p:nvSpPr>
          <p:cNvPr id="9" name="Text Placeholder 11">
            <a:extLst>
              <a:ext uri="{FF2B5EF4-FFF2-40B4-BE49-F238E27FC236}">
                <a16:creationId xmlns:a16="http://schemas.microsoft.com/office/drawing/2014/main" id="{6DCF4B69-375A-5E4D-B549-F1028248E606}"/>
              </a:ext>
            </a:extLst>
          </p:cNvPr>
          <p:cNvSpPr txBox="1">
            <a:spLocks/>
          </p:cNvSpPr>
          <p:nvPr/>
        </p:nvSpPr>
        <p:spPr>
          <a:xfrm>
            <a:off x="9043352" y="6489501"/>
            <a:ext cx="3148649" cy="264505"/>
          </a:xfrm>
          <a:prstGeom prst="rect">
            <a:avLst/>
          </a:prstGeom>
        </p:spPr>
        <p:txBody>
          <a:bodyPr/>
          <a:lstStyle>
            <a:lvl1pPr marL="342900" indent="-342900" algn="l" defTabSz="457200" rtl="0" eaLnBrk="1" fontAlgn="base" hangingPunct="1">
              <a:spcBef>
                <a:spcPct val="20000"/>
              </a:spcBef>
              <a:spcAft>
                <a:spcPct val="0"/>
              </a:spcAft>
              <a:buClr>
                <a:schemeClr val="tx1"/>
              </a:buClr>
              <a:buSzPct val="35000"/>
              <a:buFont typeface="Wingdings" panose="05000000000000000000" pitchFamily="2" charset="2"/>
              <a:buChar char="u"/>
              <a:defRPr sz="1600" kern="1200">
                <a:solidFill>
                  <a:schemeClr val="tx1"/>
                </a:solidFill>
                <a:latin typeface="Arial" panose="020B0604020202020204" pitchFamily="34" charset="0"/>
                <a:ea typeface="MS PGothic" pitchFamily="34" charset="-128"/>
                <a:cs typeface="Arial" panose="020B0604020202020204" pitchFamily="34" charset="0"/>
              </a:defRPr>
            </a:lvl1pPr>
            <a:lvl2pPr marL="742950" indent="-285750" algn="l" defTabSz="457200" rtl="0" eaLnBrk="1" fontAlgn="base" hangingPunct="1">
              <a:spcBef>
                <a:spcPct val="20000"/>
              </a:spcBef>
              <a:spcAft>
                <a:spcPct val="0"/>
              </a:spcAft>
              <a:buClr>
                <a:schemeClr val="tx1"/>
              </a:buClr>
              <a:buSzPct val="35000"/>
              <a:buFont typeface="Wingdings" panose="05000000000000000000" pitchFamily="2" charset="2"/>
              <a:buChar char="u"/>
              <a:defRPr sz="1600" kern="1200">
                <a:solidFill>
                  <a:schemeClr val="tx1">
                    <a:lumMod val="50000"/>
                    <a:lumOff val="50000"/>
                  </a:schemeClr>
                </a:solidFill>
                <a:latin typeface="Arial" panose="020B0604020202020204" pitchFamily="34" charset="0"/>
                <a:ea typeface="MS PGothic" pitchFamily="34" charset="-128"/>
                <a:cs typeface="Arial" panose="020B0604020202020204" pitchFamily="34" charset="0"/>
              </a:defRPr>
            </a:lvl2pPr>
            <a:lvl3pPr marL="1143000" indent="-228600" algn="l" defTabSz="457200" rtl="0" eaLnBrk="1" fontAlgn="base" hangingPunct="1">
              <a:spcBef>
                <a:spcPct val="20000"/>
              </a:spcBef>
              <a:spcAft>
                <a:spcPct val="0"/>
              </a:spcAft>
              <a:buClr>
                <a:schemeClr val="tx1"/>
              </a:buClr>
              <a:buSzPct val="35000"/>
              <a:buFont typeface="Wingdings" panose="05000000000000000000" pitchFamily="2" charset="2"/>
              <a:buChar char="u"/>
              <a:defRPr sz="1600" kern="1200">
                <a:solidFill>
                  <a:schemeClr val="bg1">
                    <a:lumMod val="65000"/>
                  </a:schemeClr>
                </a:solidFill>
                <a:latin typeface="Arial" panose="020B0604020202020204" pitchFamily="34" charset="0"/>
                <a:ea typeface="MS PGothic" pitchFamily="34" charset="-128"/>
                <a:cs typeface="Arial" panose="020B0604020202020204" pitchFamily="34"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609585" rtl="0" eaLnBrk="1" fontAlgn="base" latinLnBrk="0" hangingPunct="1">
              <a:lnSpc>
                <a:spcPct val="100000"/>
              </a:lnSpc>
              <a:spcBef>
                <a:spcPct val="20000"/>
              </a:spcBef>
              <a:spcAft>
                <a:spcPct val="0"/>
              </a:spcAft>
              <a:buClr>
                <a:prstClr val="black"/>
              </a:buClr>
              <a:buSzPct val="35000"/>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pitchFamily="34" charset="-128"/>
                <a:cs typeface="Calibri" panose="020F0502020204030204" pitchFamily="34" charset="0"/>
              </a:rPr>
              <a:t>Coates et al, Cancer Discovery 2021</a:t>
            </a:r>
          </a:p>
        </p:txBody>
      </p:sp>
      <p:sp>
        <p:nvSpPr>
          <p:cNvPr id="10" name="Rectangle 200">
            <a:extLst>
              <a:ext uri="{FF2B5EF4-FFF2-40B4-BE49-F238E27FC236}">
                <a16:creationId xmlns:a16="http://schemas.microsoft.com/office/drawing/2014/main" id="{2FF2AFE5-7612-104F-9E82-D4F8901BFFDB}"/>
              </a:ext>
            </a:extLst>
          </p:cNvPr>
          <p:cNvSpPr>
            <a:spLocks noChangeArrowheads="1"/>
          </p:cNvSpPr>
          <p:nvPr/>
        </p:nvSpPr>
        <p:spPr bwMode="auto">
          <a:xfrm>
            <a:off x="1482884" y="99561"/>
            <a:ext cx="9036051" cy="952603"/>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rPr>
              <a:t>Resistance to ADCs</a:t>
            </a:r>
            <a:endParaRPr kumimoji="0" lang="en-US" sz="5333"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Arial" charset="0"/>
            </a:endParaRPr>
          </a:p>
        </p:txBody>
      </p:sp>
      <p:sp>
        <p:nvSpPr>
          <p:cNvPr id="11" name="Rectangle 10">
            <a:extLst>
              <a:ext uri="{FF2B5EF4-FFF2-40B4-BE49-F238E27FC236}">
                <a16:creationId xmlns:a16="http://schemas.microsoft.com/office/drawing/2014/main" id="{EACEE65B-C086-3C48-97A4-64EAB1AC0D73}"/>
              </a:ext>
            </a:extLst>
          </p:cNvPr>
          <p:cNvSpPr/>
          <p:nvPr/>
        </p:nvSpPr>
        <p:spPr>
          <a:xfrm>
            <a:off x="285640" y="1494771"/>
            <a:ext cx="2559745" cy="757130"/>
          </a:xfrm>
          <a:prstGeom prst="rect">
            <a:avLst/>
          </a:prstGeom>
        </p:spPr>
        <p:txBody>
          <a:bodyPr wrap="square">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Serial biopsies of </a:t>
            </a:r>
            <a:r>
              <a:rPr kumimoji="0" lang="en-US" sz="1600" b="1"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tumour</a:t>
            </a: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lesions at progression on Sacituzumab</a:t>
            </a:r>
          </a:p>
        </p:txBody>
      </p:sp>
      <p:grpSp>
        <p:nvGrpSpPr>
          <p:cNvPr id="3" name="Group 2">
            <a:extLst>
              <a:ext uri="{FF2B5EF4-FFF2-40B4-BE49-F238E27FC236}">
                <a16:creationId xmlns:a16="http://schemas.microsoft.com/office/drawing/2014/main" id="{AE391277-C61A-9F42-9610-D33AD1A2245C}"/>
              </a:ext>
            </a:extLst>
          </p:cNvPr>
          <p:cNvGrpSpPr/>
          <p:nvPr/>
        </p:nvGrpSpPr>
        <p:grpSpPr>
          <a:xfrm>
            <a:off x="451686" y="2693811"/>
            <a:ext cx="5292947" cy="4003533"/>
            <a:chOff x="338764" y="2020358"/>
            <a:chExt cx="3969710" cy="3002650"/>
          </a:xfrm>
        </p:grpSpPr>
        <p:pic>
          <p:nvPicPr>
            <p:cNvPr id="5" name="Picture 4">
              <a:extLst>
                <a:ext uri="{FF2B5EF4-FFF2-40B4-BE49-F238E27FC236}">
                  <a16:creationId xmlns:a16="http://schemas.microsoft.com/office/drawing/2014/main" id="{9839C83B-642D-1F47-B213-54A459C63FEA}"/>
                </a:ext>
              </a:extLst>
            </p:cNvPr>
            <p:cNvPicPr>
              <a:picLocks noChangeAspect="1"/>
            </p:cNvPicPr>
            <p:nvPr/>
          </p:nvPicPr>
          <p:blipFill>
            <a:blip r:embed="rId5"/>
            <a:stretch>
              <a:fillRect/>
            </a:stretch>
          </p:blipFill>
          <p:spPr>
            <a:xfrm>
              <a:off x="422274" y="2165508"/>
              <a:ext cx="3886200" cy="2857500"/>
            </a:xfrm>
            <a:prstGeom prst="rect">
              <a:avLst/>
            </a:prstGeom>
          </p:spPr>
        </p:pic>
        <p:sp>
          <p:nvSpPr>
            <p:cNvPr id="2" name="Rectangle 1">
              <a:extLst>
                <a:ext uri="{FF2B5EF4-FFF2-40B4-BE49-F238E27FC236}">
                  <a16:creationId xmlns:a16="http://schemas.microsoft.com/office/drawing/2014/main" id="{298F3534-1715-B84B-86B7-E2EF2291F2A7}"/>
                </a:ext>
              </a:extLst>
            </p:cNvPr>
            <p:cNvSpPr/>
            <p:nvPr/>
          </p:nvSpPr>
          <p:spPr>
            <a:xfrm>
              <a:off x="338764" y="2020358"/>
              <a:ext cx="138547" cy="346249"/>
            </a:xfrm>
            <a:prstGeom prst="rect">
              <a:avLst/>
            </a:prstGeom>
            <a:solidFill>
              <a:schemeClr val="bg1"/>
            </a:solidFill>
          </p:spPr>
          <p:txBody>
            <a:bodyPr wrap="none" rtlCol="0" anchor="ctr">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 Narrow"/>
                <a:ea typeface="MS PGothic" panose="020B0600070205080204" pitchFamily="34" charset="-128"/>
                <a:cs typeface="+mn-cs"/>
              </a:endParaRPr>
            </a:p>
          </p:txBody>
        </p:sp>
      </p:grpSp>
      <p:sp>
        <p:nvSpPr>
          <p:cNvPr id="12" name="Rounded Rectangle 11">
            <a:extLst>
              <a:ext uri="{FF2B5EF4-FFF2-40B4-BE49-F238E27FC236}">
                <a16:creationId xmlns:a16="http://schemas.microsoft.com/office/drawing/2014/main" id="{374B09E1-EB52-644E-B643-0594C310C5EF}"/>
              </a:ext>
            </a:extLst>
          </p:cNvPr>
          <p:cNvSpPr/>
          <p:nvPr/>
        </p:nvSpPr>
        <p:spPr>
          <a:xfrm>
            <a:off x="5500960" y="3418081"/>
            <a:ext cx="2115763" cy="837676"/>
          </a:xfrm>
          <a:prstGeom prst="roundRect">
            <a:avLst/>
          </a:prstGeom>
          <a:solidFill>
            <a:schemeClr val="accent3">
              <a:lumMod val="20000"/>
              <a:lumOff val="80000"/>
            </a:schemeClr>
          </a:solidFill>
        </p:spPr>
        <p:txBody>
          <a:bodyPr wrap="square"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Altered TROP2 binding</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(Target resistance)</a:t>
            </a:r>
          </a:p>
        </p:txBody>
      </p:sp>
      <p:sp>
        <p:nvSpPr>
          <p:cNvPr id="13" name="Rounded Rectangle 12">
            <a:extLst>
              <a:ext uri="{FF2B5EF4-FFF2-40B4-BE49-F238E27FC236}">
                <a16:creationId xmlns:a16="http://schemas.microsoft.com/office/drawing/2014/main" id="{685D6021-6583-3C42-8B41-F4B2E8184D86}"/>
              </a:ext>
            </a:extLst>
          </p:cNvPr>
          <p:cNvSpPr/>
          <p:nvPr/>
        </p:nvSpPr>
        <p:spPr>
          <a:xfrm>
            <a:off x="5500960" y="5216791"/>
            <a:ext cx="2115763" cy="837676"/>
          </a:xfrm>
          <a:prstGeom prst="roundRect">
            <a:avLst/>
          </a:prstGeom>
          <a:solidFill>
            <a:schemeClr val="accent3">
              <a:lumMod val="20000"/>
              <a:lumOff val="80000"/>
            </a:schemeClr>
          </a:solidFill>
        </p:spPr>
        <p:txBody>
          <a:bodyPr wrap="square" rtlCol="0" anchor="ctr">
            <a:spAutoFit/>
          </a:bodyP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Failed SN38/TOP1 binding</a:t>
            </a:r>
          </a:p>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(Payload resistance)</a:t>
            </a:r>
          </a:p>
        </p:txBody>
      </p:sp>
      <p:grpSp>
        <p:nvGrpSpPr>
          <p:cNvPr id="15" name="Group 14">
            <a:extLst>
              <a:ext uri="{FF2B5EF4-FFF2-40B4-BE49-F238E27FC236}">
                <a16:creationId xmlns:a16="http://schemas.microsoft.com/office/drawing/2014/main" id="{931AD034-5238-3E45-97DA-EA0168CF972B}"/>
              </a:ext>
            </a:extLst>
          </p:cNvPr>
          <p:cNvGrpSpPr/>
          <p:nvPr/>
        </p:nvGrpSpPr>
        <p:grpSpPr>
          <a:xfrm>
            <a:off x="7876635" y="1218671"/>
            <a:ext cx="4181987" cy="2057971"/>
            <a:chOff x="6118266" y="995108"/>
            <a:chExt cx="3136490" cy="1543478"/>
          </a:xfrm>
        </p:grpSpPr>
        <p:sp>
          <p:nvSpPr>
            <p:cNvPr id="16" name="Rounded Rectangle 15">
              <a:extLst>
                <a:ext uri="{FF2B5EF4-FFF2-40B4-BE49-F238E27FC236}">
                  <a16:creationId xmlns:a16="http://schemas.microsoft.com/office/drawing/2014/main" id="{EEC7CBF1-3ACB-DA4D-A0DA-56F705C42B23}"/>
                </a:ext>
              </a:extLst>
            </p:cNvPr>
            <p:cNvSpPr/>
            <p:nvPr/>
          </p:nvSpPr>
          <p:spPr>
            <a:xfrm>
              <a:off x="6118266" y="995108"/>
              <a:ext cx="3018502" cy="1543478"/>
            </a:xfrm>
            <a:prstGeom prst="roundRect">
              <a:avLst>
                <a:gd name="adj" fmla="val 4545"/>
              </a:avLst>
            </a:prstGeom>
            <a:solidFill>
              <a:srgbClr val="00B0F0"/>
            </a:solidFill>
            <a:ln w="19050">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667"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17" name="Rectangle 16">
              <a:extLst>
                <a:ext uri="{FF2B5EF4-FFF2-40B4-BE49-F238E27FC236}">
                  <a16:creationId xmlns:a16="http://schemas.microsoft.com/office/drawing/2014/main" id="{D71BCC93-3F17-D64F-BE22-1EFD6381F66C}"/>
                </a:ext>
              </a:extLst>
            </p:cNvPr>
            <p:cNvSpPr/>
            <p:nvPr/>
          </p:nvSpPr>
          <p:spPr>
            <a:xfrm>
              <a:off x="6155574" y="1053276"/>
              <a:ext cx="3099182" cy="1465354"/>
            </a:xfrm>
            <a:prstGeom prst="rect">
              <a:avLst/>
            </a:prstGeom>
          </p:spPr>
          <p:txBody>
            <a:bodyPr wrap="square">
              <a:spAutoFit/>
            </a:bodyPr>
            <a:lstStyle/>
            <a:p>
              <a:pPr marL="0" marR="0" lvl="0" indent="0" algn="l" defTabSz="1219170" rtl="0" eaLnBrk="1" fontAlgn="auto" latinLnBrk="0" hangingPunct="1">
                <a:lnSpc>
                  <a:spcPct val="90000"/>
                </a:lnSpc>
                <a:spcBef>
                  <a:spcPts val="0"/>
                </a:spcBef>
                <a:spcAft>
                  <a:spcPts val="400"/>
                </a:spcAft>
                <a:buClrTx/>
                <a:buSzTx/>
                <a:buFontTx/>
                <a:buNone/>
                <a:tabLst/>
                <a:defRPr/>
              </a:pP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Resistance to Payload and/or Target:</a:t>
              </a:r>
            </a:p>
            <a:p>
              <a:pPr marL="228594" marR="0" lvl="0" indent="-165096" algn="l" defTabSz="121917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Resistance can be </a:t>
              </a:r>
              <a:r>
                <a:rPr kumimoji="0" lang="en-US" sz="1867" b="1" i="0" u="none" strike="noStrike" kern="0" cap="none" spc="0" normalizeH="0" baseline="0" noProof="0" dirty="0" err="1">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subclonal</a:t>
              </a: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 -&gt; targeted Tx for Oligo-progression </a:t>
              </a:r>
            </a:p>
            <a:p>
              <a:pPr marL="228594" marR="0" lvl="0" indent="-165096" algn="l" defTabSz="121917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Rational sequences</a:t>
              </a:r>
            </a:p>
            <a:p>
              <a:pPr marL="228594" marR="0" lvl="0" indent="-165096" algn="l" defTabSz="121917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Combination of payloads and/or Targets</a:t>
              </a:r>
            </a:p>
            <a:p>
              <a:pPr marL="228594" marR="0" lvl="0" indent="-165096" algn="l" defTabSz="121917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67" b="1" i="0" u="none" strike="noStrike" kern="0" cap="none" spc="0" normalizeH="0" baseline="0" noProof="0" dirty="0">
                  <a:ln>
                    <a:noFill/>
                  </a:ln>
                  <a:solidFill>
                    <a:prstClr val="white"/>
                  </a:solidFill>
                  <a:effectLst/>
                  <a:uLnTx/>
                  <a:uFillTx/>
                  <a:latin typeface="Calibri" panose="020F0502020204030204" pitchFamily="34" charset="0"/>
                  <a:ea typeface="MS PGothic" panose="020B0600070205080204" pitchFamily="34" charset="-128"/>
                  <a:cs typeface="Calibri" panose="020F0502020204030204" pitchFamily="34" charset="0"/>
                </a:rPr>
                <a:t>Combination with immunotherapy </a:t>
              </a:r>
            </a:p>
          </p:txBody>
        </p:sp>
      </p:grpSp>
    </p:spTree>
    <p:extLst>
      <p:ext uri="{BB962C8B-B14F-4D97-AF65-F5344CB8AC3E}">
        <p14:creationId xmlns:p14="http://schemas.microsoft.com/office/powerpoint/2010/main" val="223003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BED0-7152-587D-0F7E-95E92E111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1A8FB-027B-9E6B-DC88-78862CE858E2}"/>
              </a:ext>
            </a:extLst>
          </p:cNvPr>
          <p:cNvSpPr>
            <a:spLocks noGrp="1"/>
          </p:cNvSpPr>
          <p:nvPr>
            <p:ph type="title"/>
          </p:nvPr>
        </p:nvSpPr>
        <p:spPr/>
        <p:txBody>
          <a:bodyPr/>
          <a:lstStyle/>
          <a:p>
            <a:r>
              <a:rPr lang="en-US" dirty="0"/>
              <a:t>A 65-year-old woman presents with de novo hormone receptor </a:t>
            </a:r>
            <a:br>
              <a:rPr lang="en-US" dirty="0"/>
            </a:br>
            <a:r>
              <a:rPr lang="en-US" dirty="0"/>
              <a:t>(HR)-negative, HER2 IHC 1+, </a:t>
            </a:r>
            <a:r>
              <a:rPr lang="en-US" u="sng" dirty="0"/>
              <a:t>PD-L1-positive (CPS 10)</a:t>
            </a:r>
            <a:r>
              <a:rPr lang="en-US" dirty="0"/>
              <a:t>, </a:t>
            </a:r>
            <a:br>
              <a:rPr lang="en-US" dirty="0"/>
            </a:br>
            <a:r>
              <a:rPr lang="en-US" dirty="0">
                <a:solidFill>
                  <a:srgbClr val="C69C46"/>
                </a:solidFill>
              </a:rPr>
              <a:t>BRCA wild-type </a:t>
            </a:r>
            <a:r>
              <a:rPr lang="en-US" dirty="0" err="1"/>
              <a:t>mBC</a:t>
            </a:r>
            <a:r>
              <a:rPr lang="en-US" dirty="0"/>
              <a:t>.</a:t>
            </a:r>
            <a:br>
              <a:rPr lang="en-US" dirty="0"/>
            </a:br>
            <a:r>
              <a:rPr lang="en-US" sz="2800" i="1" dirty="0">
                <a:solidFill>
                  <a:srgbClr val="81B7F3"/>
                </a:solidFill>
              </a:rPr>
              <a:t>Regulatory and reimbursement issues aside, which first-line therapy would you most likely recommend in each of the following scenarios?</a:t>
            </a:r>
          </a:p>
        </p:txBody>
      </p:sp>
      <p:sp>
        <p:nvSpPr>
          <p:cNvPr id="3" name="Content Placeholder 2">
            <a:extLst>
              <a:ext uri="{FF2B5EF4-FFF2-40B4-BE49-F238E27FC236}">
                <a16:creationId xmlns:a16="http://schemas.microsoft.com/office/drawing/2014/main" id="{FF07F8C9-B30E-9CD9-B66E-A32A2CF937ED}"/>
              </a:ext>
            </a:extLst>
          </p:cNvPr>
          <p:cNvSpPr>
            <a:spLocks noGrp="1"/>
          </p:cNvSpPr>
          <p:nvPr>
            <p:ph idx="1"/>
          </p:nvPr>
        </p:nvSpPr>
        <p:spPr/>
        <p:txBody>
          <a:bodyPr/>
          <a:lstStyle/>
          <a:p>
            <a:r>
              <a:rPr lang="en-US" dirty="0"/>
              <a:t>Asymptomatic, bone metastases</a:t>
            </a:r>
          </a:p>
          <a:p>
            <a:r>
              <a:rPr lang="en-US" dirty="0"/>
              <a:t>Symptomatic visceral (including liver) metastases</a:t>
            </a:r>
          </a:p>
          <a:p>
            <a:r>
              <a:rPr lang="en-US" dirty="0"/>
              <a:t>Multiple brain metastases requiring SRS </a:t>
            </a:r>
          </a:p>
        </p:txBody>
      </p:sp>
    </p:spTree>
    <p:extLst>
      <p:ext uri="{BB962C8B-B14F-4D97-AF65-F5344CB8AC3E}">
        <p14:creationId xmlns:p14="http://schemas.microsoft.com/office/powerpoint/2010/main" val="2628552882"/>
      </p:ext>
    </p:extLst>
  </p:cSld>
  <p:clrMapOvr>
    <a:masterClrMapping/>
  </p:clrMapOvr>
  <p:transition spd="slow" advClick="0"/>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694F-9564-4ED4-B5C7-9DFF06FB8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361211-832C-3592-2FA2-37028493EC76}"/>
              </a:ext>
            </a:extLst>
          </p:cNvPr>
          <p:cNvSpPr>
            <a:spLocks noGrp="1"/>
          </p:cNvSpPr>
          <p:nvPr>
            <p:ph type="title"/>
          </p:nvPr>
        </p:nvSpPr>
        <p:spPr>
          <a:xfrm>
            <a:off x="0" y="-1"/>
            <a:ext cx="12188952" cy="3649133"/>
          </a:xfrm>
        </p:spPr>
        <p:txBody>
          <a:bodyPr/>
          <a:lstStyle/>
          <a:p>
            <a:r>
              <a:rPr lang="en-US" dirty="0"/>
              <a:t>A 65-year-old woman with HR-negative, HER2 IHC 1+, </a:t>
            </a:r>
            <a:r>
              <a:rPr lang="en-US" dirty="0">
                <a:solidFill>
                  <a:srgbClr val="C69C46"/>
                </a:solidFill>
              </a:rPr>
              <a:t>BRCA wild-type </a:t>
            </a:r>
            <a:r>
              <a:rPr lang="en-US" dirty="0"/>
              <a:t>breast cancer receives the KEYNOTE-522 regimen (neoadjuvant pembrolizumab/chemotherapy and adjuvant pembrolizumab) but experiences relapse after completing adjuvant pembrolizumab: PD-L1-positive (CPS 10). </a:t>
            </a:r>
            <a:br>
              <a:rPr lang="en-US" dirty="0"/>
            </a:br>
            <a:r>
              <a:rPr lang="en-US" sz="2800" i="1" dirty="0">
                <a:solidFill>
                  <a:srgbClr val="81B7F3"/>
                </a:solidFill>
              </a:rPr>
              <a:t>Regulatory and reimbursement issues aside, which first-line therapy would you most likely recommend in each of the following scenarios?</a:t>
            </a:r>
          </a:p>
        </p:txBody>
      </p:sp>
      <p:sp>
        <p:nvSpPr>
          <p:cNvPr id="3" name="Content Placeholder 2">
            <a:extLst>
              <a:ext uri="{FF2B5EF4-FFF2-40B4-BE49-F238E27FC236}">
                <a16:creationId xmlns:a16="http://schemas.microsoft.com/office/drawing/2014/main" id="{C8A23A26-B6C7-A59B-54F2-82C223B92FC8}"/>
              </a:ext>
            </a:extLst>
          </p:cNvPr>
          <p:cNvSpPr>
            <a:spLocks noGrp="1"/>
          </p:cNvSpPr>
          <p:nvPr>
            <p:ph idx="1"/>
          </p:nvPr>
        </p:nvSpPr>
        <p:spPr>
          <a:xfrm>
            <a:off x="499025" y="3818466"/>
            <a:ext cx="11184975" cy="2218265"/>
          </a:xfrm>
        </p:spPr>
        <p:txBody>
          <a:bodyPr/>
          <a:lstStyle/>
          <a:p>
            <a:r>
              <a:rPr lang="en-US" dirty="0"/>
              <a:t>Relapse 18 months after completing adjuvant pembrolizumab</a:t>
            </a:r>
          </a:p>
          <a:p>
            <a:r>
              <a:rPr lang="en-US" dirty="0"/>
              <a:t>Relapse 5 months after completing adjuvant pembrolizumab</a:t>
            </a:r>
          </a:p>
        </p:txBody>
      </p:sp>
    </p:spTree>
    <p:extLst>
      <p:ext uri="{BB962C8B-B14F-4D97-AF65-F5344CB8AC3E}">
        <p14:creationId xmlns:p14="http://schemas.microsoft.com/office/powerpoint/2010/main" val="352669840"/>
      </p:ext>
    </p:extLst>
  </p:cSld>
  <p:clrMapOvr>
    <a:masterClrMapping/>
  </p:clrMapOvr>
  <p:transition spd="slow"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Telli — Disclosures</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nvGraphicFramePr>
        <p:xfrm>
          <a:off x="1295300" y="1797017"/>
          <a:ext cx="9577139" cy="3594005"/>
        </p:xfrm>
        <a:graphic>
          <a:graphicData uri="http://schemas.openxmlformats.org/drawingml/2006/table">
            <a:tbl>
              <a:tblPr firstRow="1" bandRow="1">
                <a:tableStyleId>{F2DE63D5-997A-4646-A377-4702673A728D}</a:tableStyleId>
              </a:tblPr>
              <a:tblGrid>
                <a:gridCol w="2981653">
                  <a:extLst>
                    <a:ext uri="{9D8B030D-6E8A-4147-A177-3AD203B41FA5}">
                      <a16:colId xmlns:a16="http://schemas.microsoft.com/office/drawing/2014/main" val="20000"/>
                    </a:ext>
                  </a:extLst>
                </a:gridCol>
                <a:gridCol w="6595486">
                  <a:extLst>
                    <a:ext uri="{9D8B030D-6E8A-4147-A177-3AD203B41FA5}">
                      <a16:colId xmlns:a16="http://schemas.microsoft.com/office/drawing/2014/main" val="2117869244"/>
                    </a:ext>
                  </a:extLst>
                </a:gridCol>
              </a:tblGrid>
              <a:tr h="1435197">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Arvinas</a:t>
                      </a:r>
                      <a:r>
                        <a:rPr lang="en-US" sz="1800" b="0" dirty="0">
                          <a:solidFill>
                            <a:schemeClr val="tx1"/>
                          </a:solidFill>
                        </a:rPr>
                        <a:t>, AstraZeneca Pharmaceuticals LP, BioNTech SE, Daiichi Sankyo Inc, Foresight Diagnostics, a wholly-owned subsidiary of Natera Inc, Genentech, a member of the Roche Group, Gilead Sciences Inc, GSK, Lilly, Merck, Natera Inc, Novartis, Pfizer Inc, Sanofi, Summit Therapeutics, </a:t>
                      </a:r>
                      <a:r>
                        <a:rPr lang="en-US" sz="1800" b="0" dirty="0" err="1">
                          <a:solidFill>
                            <a:schemeClr val="tx1"/>
                          </a:solidFill>
                        </a:rPr>
                        <a:t>Zentalis</a:t>
                      </a:r>
                      <a:r>
                        <a:rPr lang="en-US" sz="1800" b="0" dirty="0">
                          <a:solidFill>
                            <a:schemeClr val="tx1"/>
                          </a:solidFill>
                        </a:rPr>
                        <a:t> Pharmaceuticals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097503">
                <a:tc>
                  <a:txBody>
                    <a:bodyPr/>
                    <a:lstStyle/>
                    <a:p>
                      <a:pPr algn="l"/>
                      <a:r>
                        <a:rPr lang="en-US" sz="1800" b="1" dirty="0">
                          <a:solidFill>
                            <a:schemeClr val="tx1"/>
                          </a:solidFill>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Arvinas</a:t>
                      </a:r>
                      <a:r>
                        <a:rPr lang="en-US" sz="1800" b="0" dirty="0">
                          <a:solidFill>
                            <a:schemeClr val="tx1"/>
                          </a:solidFill>
                        </a:rPr>
                        <a:t>, AstraZeneca Pharmaceuticals LP, Blueprint Medicines, BioNTech SE, Genentech, a member of the Roche Group, GSK, Hummingbird Bioscience, Merck,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4925941"/>
                  </a:ext>
                </a:extLst>
              </a:tr>
              <a:tr h="1056322">
                <a:tc>
                  <a:txBody>
                    <a:bodyPr/>
                    <a:lstStyle/>
                    <a:p>
                      <a:pPr algn="l"/>
                      <a:r>
                        <a:rPr lang="en-US" sz="1800" b="1" dirty="0">
                          <a:solidFill>
                            <a:schemeClr val="tx1"/>
                          </a:solidFill>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err="1">
                          <a:solidFill>
                            <a:schemeClr val="tx1"/>
                          </a:solidFill>
                        </a:rPr>
                        <a:t>Celcuity</a:t>
                      </a:r>
                      <a:r>
                        <a:rPr lang="en-US" sz="1800" b="0" dirty="0">
                          <a:solidFill>
                            <a:schemeClr val="tx1"/>
                          </a:solidFill>
                        </a:rPr>
                        <a:t>, G1 Therapeutics Inc, Gilead 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4731588"/>
                  </a:ext>
                </a:extLst>
              </a:tr>
            </a:tbl>
          </a:graphicData>
        </a:graphic>
      </p:graphicFrame>
    </p:spTree>
    <p:custDataLst>
      <p:tags r:id="rId1"/>
    </p:custDataLst>
    <p:extLst>
      <p:ext uri="{BB962C8B-B14F-4D97-AF65-F5344CB8AC3E}">
        <p14:creationId xmlns:p14="http://schemas.microsoft.com/office/powerpoint/2010/main" val="27290330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97ACB-8A9A-387D-014B-9F740890ED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BE5EF-9F29-8570-D579-7EB76CDEE6DA}"/>
              </a:ext>
            </a:extLst>
          </p:cNvPr>
          <p:cNvSpPr>
            <a:spLocks noGrp="1"/>
          </p:cNvSpPr>
          <p:nvPr>
            <p:ph type="title"/>
          </p:nvPr>
        </p:nvSpPr>
        <p:spPr/>
        <p:txBody>
          <a:bodyPr/>
          <a:lstStyle/>
          <a:p>
            <a:r>
              <a:rPr lang="en-US" dirty="0"/>
              <a:t>A 65-year-old woman with a </a:t>
            </a:r>
            <a:r>
              <a:rPr lang="en-US" dirty="0">
                <a:solidFill>
                  <a:srgbClr val="C69C46"/>
                </a:solidFill>
              </a:rPr>
              <a:t>BRCA germline mutation </a:t>
            </a:r>
            <a:r>
              <a:rPr lang="en-US" dirty="0"/>
              <a:t>presents with de novo HR-negative, HER2 IHC 1+, </a:t>
            </a:r>
            <a:r>
              <a:rPr lang="en-US" u="sng" dirty="0"/>
              <a:t>PD-L1-positive (CPS 10)</a:t>
            </a:r>
            <a:r>
              <a:rPr lang="en-US" dirty="0"/>
              <a:t> </a:t>
            </a:r>
            <a:r>
              <a:rPr lang="en-US" dirty="0" err="1"/>
              <a:t>mBC</a:t>
            </a:r>
            <a:r>
              <a:rPr lang="en-US" dirty="0"/>
              <a:t>. </a:t>
            </a:r>
            <a:br>
              <a:rPr lang="en-US" dirty="0"/>
            </a:br>
            <a:r>
              <a:rPr lang="en-US" sz="2800" i="1" dirty="0">
                <a:solidFill>
                  <a:srgbClr val="81B7F3"/>
                </a:solidFill>
              </a:rPr>
              <a:t>Regulatory and reimbursement issues aside, which first-line therapy would you most likely recommend in each of the following scenarios?</a:t>
            </a:r>
          </a:p>
        </p:txBody>
      </p:sp>
      <p:sp>
        <p:nvSpPr>
          <p:cNvPr id="3" name="Content Placeholder 2">
            <a:extLst>
              <a:ext uri="{FF2B5EF4-FFF2-40B4-BE49-F238E27FC236}">
                <a16:creationId xmlns:a16="http://schemas.microsoft.com/office/drawing/2014/main" id="{603FEC45-66DF-3E76-E1D5-9B30F32DBE02}"/>
              </a:ext>
            </a:extLst>
          </p:cNvPr>
          <p:cNvSpPr>
            <a:spLocks noGrp="1"/>
          </p:cNvSpPr>
          <p:nvPr>
            <p:ph idx="1"/>
          </p:nvPr>
        </p:nvSpPr>
        <p:spPr/>
        <p:txBody>
          <a:bodyPr/>
          <a:lstStyle/>
          <a:p>
            <a:r>
              <a:rPr lang="en-US" dirty="0"/>
              <a:t>Asymptomatic, bone metastases</a:t>
            </a:r>
          </a:p>
          <a:p>
            <a:r>
              <a:rPr lang="en-US" dirty="0"/>
              <a:t>Symptomatic, visceral (including liver) metastases</a:t>
            </a:r>
          </a:p>
          <a:p>
            <a:r>
              <a:rPr lang="en-US" dirty="0"/>
              <a:t>Multiple brain metastases requiring SRS </a:t>
            </a:r>
          </a:p>
        </p:txBody>
      </p:sp>
    </p:spTree>
    <p:extLst>
      <p:ext uri="{BB962C8B-B14F-4D97-AF65-F5344CB8AC3E}">
        <p14:creationId xmlns:p14="http://schemas.microsoft.com/office/powerpoint/2010/main" val="4225661524"/>
      </p:ext>
    </p:extLst>
  </p:cSld>
  <p:clrMapOvr>
    <a:masterClrMapping/>
  </p:clrMapOvr>
  <p:transition spd="slow" advClick="0"/>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D4C0A-CEDC-DCA2-CB5F-C3408091D28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09F3E31-9A22-B3BD-166A-2820CC073216}"/>
              </a:ext>
            </a:extLst>
          </p:cNvPr>
          <p:cNvSpPr/>
          <p:nvPr/>
        </p:nvSpPr>
        <p:spPr bwMode="auto">
          <a:xfrm>
            <a:off x="536197" y="3967121"/>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618C326B-9BE4-3D5B-1BBE-FAA0C1685063}"/>
              </a:ext>
            </a:extLst>
          </p:cNvPr>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a:extLst>
              <a:ext uri="{FF2B5EF4-FFF2-40B4-BE49-F238E27FC236}">
                <a16:creationId xmlns:a16="http://schemas.microsoft.com/office/drawing/2014/main" id="{C4D3056D-F078-45A2-B47B-870B090E1A05}"/>
              </a:ext>
            </a:extLst>
          </p:cNvPr>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accent2"/>
                </a:solidFill>
              </a:rPr>
              <a:t>Introduction: </a:t>
            </a:r>
            <a:r>
              <a:rPr lang="en-US" sz="2600" dirty="0">
                <a:solidFill>
                  <a:schemeClr val="tx1"/>
                </a:solidFill>
              </a:rPr>
              <a:t>TROP2-Targeting Antibody-Drug Conjugates (ADCs) for mTNBC</a:t>
            </a:r>
            <a:endParaRPr lang="en-US" sz="2600" dirty="0">
              <a:solidFill>
                <a:srgbClr val="FF40FF"/>
              </a:solidFill>
            </a:endParaRPr>
          </a:p>
          <a:p>
            <a:pPr marL="98425" indent="0">
              <a:lnSpc>
                <a:spcPts val="3240"/>
              </a:lnSpc>
              <a:spcBef>
                <a:spcPts val="1000"/>
              </a:spcBef>
              <a:spcAft>
                <a:spcPts val="1200"/>
              </a:spcAft>
              <a:buNone/>
            </a:pPr>
            <a:r>
              <a:rPr lang="en-US" sz="2600" dirty="0">
                <a:solidFill>
                  <a:schemeClr val="accent2"/>
                </a:solidFill>
              </a:rPr>
              <a:t>Module 1: </a:t>
            </a:r>
            <a:r>
              <a:rPr lang="en-US" sz="2600" dirty="0">
                <a:solidFill>
                  <a:schemeClr val="tx1"/>
                </a:solidFill>
              </a:rPr>
              <a:t>First-Line Therapy (PD-L1 Negative)</a:t>
            </a:r>
            <a:endParaRPr lang="en-US" sz="2600" dirty="0">
              <a:solidFill>
                <a:schemeClr val="accent2"/>
              </a:solidFill>
            </a:endParaRPr>
          </a:p>
          <a:p>
            <a:pPr marL="98425" indent="0">
              <a:lnSpc>
                <a:spcPts val="3240"/>
              </a:lnSpc>
              <a:spcBef>
                <a:spcPts val="1000"/>
              </a:spcBef>
              <a:spcAft>
                <a:spcPts val="1200"/>
              </a:spcAft>
              <a:buNone/>
            </a:pPr>
            <a:r>
              <a:rPr lang="en-US" sz="2600" dirty="0">
                <a:solidFill>
                  <a:schemeClr val="accent2"/>
                </a:solidFill>
              </a:rPr>
              <a:t>Module 2: </a:t>
            </a:r>
            <a:r>
              <a:rPr lang="en-US" sz="2600" dirty="0">
                <a:solidFill>
                  <a:schemeClr val="tx1"/>
                </a:solidFill>
              </a:rPr>
              <a:t>First-Line Therapy (PD-L1 Positive)</a:t>
            </a:r>
          </a:p>
          <a:p>
            <a:pPr marL="98425" indent="0">
              <a:lnSpc>
                <a:spcPts val="3240"/>
              </a:lnSpc>
              <a:spcBef>
                <a:spcPts val="1000"/>
              </a:spcBef>
              <a:spcAft>
                <a:spcPts val="1200"/>
              </a:spcAft>
              <a:buNone/>
            </a:pPr>
            <a:r>
              <a:rPr lang="en-US" sz="2600" dirty="0">
                <a:solidFill>
                  <a:schemeClr val="bg1"/>
                </a:solidFill>
              </a:rPr>
              <a:t>Module 3: Second-Line Therapy (Sequencing)</a:t>
            </a:r>
          </a:p>
          <a:p>
            <a:pPr marL="98425" indent="0">
              <a:lnSpc>
                <a:spcPts val="3240"/>
              </a:lnSpc>
              <a:spcBef>
                <a:spcPts val="1000"/>
              </a:spcBef>
              <a:spcAft>
                <a:spcPts val="1200"/>
              </a:spcAft>
              <a:buNone/>
            </a:pPr>
            <a:r>
              <a:rPr lang="en-US" sz="2600" dirty="0">
                <a:solidFill>
                  <a:schemeClr val="accent2"/>
                </a:solidFill>
              </a:rPr>
              <a:t>Module 4: </a:t>
            </a:r>
            <a:r>
              <a:rPr lang="en-US" sz="2600" dirty="0">
                <a:solidFill>
                  <a:schemeClr val="tx1"/>
                </a:solidFill>
              </a:rPr>
              <a:t>Adverse Events with TROP2-Targeting ADCs</a:t>
            </a:r>
          </a:p>
        </p:txBody>
      </p:sp>
    </p:spTree>
    <p:custDataLst>
      <p:tags r:id="rId1"/>
    </p:custDataLst>
    <p:extLst>
      <p:ext uri="{BB962C8B-B14F-4D97-AF65-F5344CB8AC3E}">
        <p14:creationId xmlns:p14="http://schemas.microsoft.com/office/powerpoint/2010/main" val="29827275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F4C5B-5B1B-9CAD-6CA5-C8EAD115D2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613E0-A891-0322-5FE2-93EA94FB1F67}"/>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45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err="1">
                <a:latin typeface="Calibri" panose="020F0502020204030204" pitchFamily="34" charset="0"/>
                <a:cs typeface="Calibri" panose="020F0502020204030204" pitchFamily="34" charset="0"/>
              </a:rPr>
              <a:t>mTNBC</a:t>
            </a:r>
            <a:r>
              <a:rPr lang="en-US" sz="2200" dirty="0">
                <a:latin typeface="Calibri" panose="020F0502020204030204" pitchFamily="34" charset="0"/>
                <a:cs typeface="Calibri" panose="020F0502020204030204" pitchFamily="34" charset="0"/>
              </a:rPr>
              <a:t>, </a:t>
            </a:r>
            <a:r>
              <a:rPr lang="en-US" sz="2200" dirty="0" err="1">
                <a:latin typeface="Calibri" panose="020F0502020204030204" pitchFamily="34" charset="0"/>
                <a:cs typeface="Calibri" panose="020F0502020204030204" pitchFamily="34" charset="0"/>
              </a:rPr>
              <a:t>gBRCA</a:t>
            </a:r>
            <a:r>
              <a:rPr lang="en-US" sz="2200" dirty="0">
                <a:latin typeface="Calibri" panose="020F0502020204030204" pitchFamily="34" charset="0"/>
                <a:cs typeface="Calibri" panose="020F0502020204030204" pitchFamily="34" charset="0"/>
              </a:rPr>
              <a:t>-mutated, HER2 1+, PD-L1 CPS 20</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Metastases to bone and lung. History of asthma.</a:t>
            </a:r>
          </a:p>
          <a:p>
            <a:r>
              <a:rPr lang="en-US" sz="2200" dirty="0">
                <a:latin typeface="Calibri" panose="020F0502020204030204" pitchFamily="34" charset="0"/>
                <a:ea typeface="Times New Roman" panose="02020603050405020304" pitchFamily="18" charset="0"/>
                <a:cs typeface="Calibri" panose="020F0502020204030204" pitchFamily="34" charset="0"/>
              </a:rPr>
              <a:t>L</a:t>
            </a:r>
            <a:r>
              <a:rPr lang="en-US" sz="2200" b="1" dirty="0">
                <a:effectLst/>
                <a:latin typeface="Calibri" panose="020F0502020204030204" pitchFamily="34" charset="0"/>
                <a:ea typeface="Times New Roman" panose="02020603050405020304" pitchFamily="18" charset="0"/>
                <a:cs typeface="Calibri" panose="020F0502020204030204" pitchFamily="34" charset="0"/>
              </a:rPr>
              <a:t>ocally advanced stage III, received KN-522 regimen, progressed after completing adjuvant pembro.</a:t>
            </a:r>
          </a:p>
          <a:p>
            <a:pPr marL="98425" indent="0">
              <a:buNone/>
            </a:pPr>
            <a:r>
              <a:rPr lang="en-US" sz="2200" b="1" dirty="0">
                <a:effectLst/>
                <a:latin typeface="Calibri" panose="020F0502020204030204" pitchFamily="34" charset="0"/>
                <a:ea typeface="Times New Roman" panose="02020603050405020304" pitchFamily="18" charset="0"/>
                <a:cs typeface="Calibri" panose="020F0502020204030204" pitchFamily="34" charset="0"/>
              </a:rPr>
              <a:t>What first line treatment is appropriate?</a:t>
            </a:r>
            <a:r>
              <a:rPr lang="en-US" sz="2200" dirty="0">
                <a:effectLst/>
                <a:latin typeface="Calibri" panose="020F0502020204030204" pitchFamily="34" charset="0"/>
                <a:cs typeface="Calibri" panose="020F0502020204030204" pitchFamily="34" charset="0"/>
              </a:rPr>
              <a:t> Does the time from pembro relapse (6-month interval) play a factor? </a:t>
            </a:r>
          </a:p>
          <a:p>
            <a:pPr marL="98425" indent="0">
              <a:buNone/>
            </a:pPr>
            <a:r>
              <a:rPr lang="en-US" sz="2200" b="1" kern="100" dirty="0">
                <a:effectLst/>
                <a:latin typeface="Calibri" panose="020F0502020204030204" pitchFamily="34" charset="0"/>
                <a:ea typeface="Times New Roman" panose="02020603050405020304" pitchFamily="18" charset="0"/>
                <a:cs typeface="Calibri" panose="020F0502020204030204" pitchFamily="34" charset="0"/>
              </a:rPr>
              <a:t>Would you do PARPi or rechallenge with a pembrolizumab regimen (pembro/sacituzumab)? What about </a:t>
            </a:r>
            <a:r>
              <a:rPr lang="en-US" sz="2200" kern="100" dirty="0">
                <a:latin typeface="Calibri" panose="020F0502020204030204" pitchFamily="34" charset="0"/>
                <a:ea typeface="Times New Roman" panose="02020603050405020304" pitchFamily="18" charset="0"/>
                <a:cs typeface="Calibri" panose="020F0502020204030204" pitchFamily="34" charset="0"/>
              </a:rPr>
              <a:t>Dato-</a:t>
            </a:r>
            <a:r>
              <a:rPr lang="en-US" sz="2200" kern="100" dirty="0" err="1">
                <a:latin typeface="Calibri" panose="020F0502020204030204" pitchFamily="34" charset="0"/>
                <a:ea typeface="Times New Roman" panose="02020603050405020304" pitchFamily="18" charset="0"/>
                <a:cs typeface="Calibri" panose="020F0502020204030204" pitchFamily="34" charset="0"/>
              </a:rPr>
              <a:t>DXd</a:t>
            </a:r>
            <a:r>
              <a:rPr lang="en-US" sz="2200" kern="100" dirty="0">
                <a:latin typeface="Calibri" panose="020F0502020204030204" pitchFamily="34" charset="0"/>
                <a:ea typeface="Times New Roman" panose="02020603050405020304" pitchFamily="18" charset="0"/>
                <a:cs typeface="Calibri" panose="020F0502020204030204" pitchFamily="34" charset="0"/>
              </a:rPr>
              <a:t>? </a:t>
            </a: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endParaRPr lang="en-US" sz="2200" dirty="0">
              <a:effectLst/>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a:p>
            <a:endParaRPr lang="en-US" sz="2200" dirty="0">
              <a:latin typeface="Calibri" panose="020F0502020204030204" pitchFamily="34" charset="0"/>
              <a:cs typeface="Calibri" panose="020F0502020204030204" pitchFamily="34" charset="0"/>
            </a:endParaRPr>
          </a:p>
          <a:p>
            <a:pPr marL="0" marR="0" indent="0">
              <a:buNone/>
            </a:pPr>
            <a:r>
              <a:rPr lang="en-US" sz="2200" kern="100" dirty="0">
                <a:effectLst/>
                <a:latin typeface="Calibri" panose="020F0502020204030204" pitchFamily="34" charset="0"/>
                <a:ea typeface="Times New Roman" panose="02020603050405020304" pitchFamily="18" charset="0"/>
                <a:cs typeface="Calibri" panose="020F0502020204030204" pitchFamily="34" charset="0"/>
              </a:rPr>
              <a:t> </a:t>
            </a:r>
          </a:p>
          <a:p>
            <a:pPr marL="98425"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r>
              <a:rPr lang="en-US" sz="2200" dirty="0">
                <a:latin typeface="Calibri" panose="020F0502020204030204" pitchFamily="34" charset="0"/>
                <a:cs typeface="Calibri" panose="020F0502020204030204" pitchFamily="34" charset="0"/>
              </a:rPr>
              <a:t> </a:t>
            </a:r>
          </a:p>
          <a:p>
            <a:pPr marL="98425" indent="0">
              <a:buNone/>
            </a:pPr>
            <a:endParaRPr lang="en-US" sz="2200" dirty="0">
              <a:latin typeface="Calibri" panose="020F0502020204030204" pitchFamily="34" charset="0"/>
              <a:cs typeface="Calibri" panose="020F0502020204030204" pitchFamily="34" charset="0"/>
            </a:endParaRPr>
          </a:p>
          <a:p>
            <a:pPr marL="98425" indent="0">
              <a:buNone/>
            </a:pPr>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1CCBCA6-4A4D-03D0-D3F2-754555AA82E2}"/>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111141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6D499-7925-ED10-FD72-C884CFA0F0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6EB7E9-F263-35E7-F94D-E99C1B1ACE02}"/>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48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a:latin typeface="Calibri" panose="020F0502020204030204" pitchFamily="34" charset="0"/>
                <a:ea typeface="Times New Roman" panose="02020603050405020304" pitchFamily="18" charset="0"/>
                <a:cs typeface="Calibri" panose="020F0502020204030204" pitchFamily="34" charset="0"/>
              </a:rPr>
              <a:t>P</a:t>
            </a:r>
            <a:r>
              <a:rPr lang="en-US" sz="2200" b="1" dirty="0">
                <a:effectLst/>
                <a:latin typeface="Calibri" panose="020F0502020204030204" pitchFamily="34" charset="0"/>
                <a:ea typeface="Times New Roman" panose="02020603050405020304" pitchFamily="18" charset="0"/>
                <a:cs typeface="Calibri" panose="020F0502020204030204" pitchFamily="34" charset="0"/>
              </a:rPr>
              <a:t>resents with metastatic recurrence 14 months after completing capecitabine.</a:t>
            </a:r>
            <a:r>
              <a:rPr lang="en-US" sz="2200" dirty="0">
                <a:effectLst/>
                <a:latin typeface="Calibri" panose="020F0502020204030204" pitchFamily="34" charset="0"/>
                <a:cs typeface="Calibri" panose="020F0502020204030204" pitchFamily="34" charset="0"/>
              </a:rPr>
              <a:t> </a:t>
            </a:r>
            <a:endParaRPr lang="en-US" sz="2200" dirty="0">
              <a:latin typeface="Calibri" panose="020F0502020204030204" pitchFamily="34" charset="0"/>
              <a:cs typeface="Calibri" panose="020F0502020204030204" pitchFamily="34" charset="0"/>
            </a:endParaRPr>
          </a:p>
          <a:p>
            <a:pPr marL="98425" indent="0">
              <a:buNone/>
            </a:pPr>
            <a:r>
              <a:rPr lang="en-US" sz="2200" dirty="0">
                <a:latin typeface="Calibri" panose="020F0502020204030204" pitchFamily="34" charset="0"/>
                <a:cs typeface="Calibri" panose="020F0502020204030204" pitchFamily="34" charset="0"/>
              </a:rPr>
              <a:t>She has a BRCA1 mutation, HER2 2+, low PD-L1 (CPS 2), and prior capecitabine exposure: How would you sequence therapy — would you favor a PARP inhibitor (olaparib or </a:t>
            </a:r>
            <a:r>
              <a:rPr lang="en-US" sz="2200" dirty="0" err="1">
                <a:latin typeface="Calibri" panose="020F0502020204030204" pitchFamily="34" charset="0"/>
                <a:cs typeface="Calibri" panose="020F0502020204030204" pitchFamily="34" charset="0"/>
              </a:rPr>
              <a:t>talazoparib</a:t>
            </a:r>
            <a:r>
              <a:rPr lang="en-US" sz="2200" dirty="0">
                <a:latin typeface="Calibri" panose="020F0502020204030204" pitchFamily="34" charset="0"/>
                <a:cs typeface="Calibri" panose="020F0502020204030204" pitchFamily="34" charset="0"/>
              </a:rPr>
              <a:t>) over sacituzumab govitecan in the first-line metastatic setting, and what data support this decision given the absence of head-to-head trials? </a:t>
            </a:r>
          </a:p>
          <a:p>
            <a:pPr marL="98425" indent="0">
              <a:buNone/>
            </a:pPr>
            <a:r>
              <a:rPr lang="en-US" sz="2200" b="1" kern="100" dirty="0">
                <a:effectLst/>
                <a:latin typeface="Calibri" panose="020F0502020204030204" pitchFamily="34" charset="0"/>
                <a:ea typeface="Times New Roman" panose="02020603050405020304" pitchFamily="18" charset="0"/>
                <a:cs typeface="Calibri" panose="020F0502020204030204" pitchFamily="34" charset="0"/>
              </a:rPr>
              <a:t>If she achieves a partial response on first-line PARP inhibitor therapy but progresses after 11 months with new pulmonary nodules, would you consider sacituzumab govitecan–pembrolizumab combination (per TROPION or ASCENT-04/SACI-IO data) despite her low PD-L1, or proceed with sacituzumab govitecan monotherapy — and how do you weigh the </a:t>
            </a:r>
            <a:r>
              <a:rPr lang="en-US" sz="2200" kern="100" dirty="0">
                <a:latin typeface="Calibri" panose="020F0502020204030204" pitchFamily="34" charset="0"/>
                <a:ea typeface="Times New Roman" panose="02020603050405020304" pitchFamily="18" charset="0"/>
                <a:cs typeface="Calibri" panose="020F0502020204030204" pitchFamily="34" charset="0"/>
              </a:rPr>
              <a:t>TROP2 </a:t>
            </a:r>
            <a:r>
              <a:rPr lang="en-US" sz="2200" b="1" kern="100" dirty="0">
                <a:effectLst/>
                <a:latin typeface="Calibri" panose="020F0502020204030204" pitchFamily="34" charset="0"/>
                <a:ea typeface="Times New Roman" panose="02020603050405020304" pitchFamily="18" charset="0"/>
                <a:cs typeface="Calibri" panose="020F0502020204030204" pitchFamily="34" charset="0"/>
              </a:rPr>
              <a:t>expression status in this decision?</a:t>
            </a: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endParaRPr lang="en-US" sz="2200" dirty="0">
              <a:latin typeface="Calibri" panose="020F0502020204030204" pitchFamily="34" charset="0"/>
              <a:cs typeface="Calibri" panose="020F0502020204030204" pitchFamily="34" charset="0"/>
            </a:endParaRPr>
          </a:p>
          <a:p>
            <a:pPr marL="0" marR="0" indent="0">
              <a:buNone/>
            </a:pPr>
            <a:r>
              <a:rPr lang="en-US" sz="2200" kern="100" dirty="0">
                <a:effectLst/>
                <a:latin typeface="Calibri" panose="020F0502020204030204" pitchFamily="34" charset="0"/>
                <a:ea typeface="Times New Roman" panose="02020603050405020304" pitchFamily="18" charset="0"/>
                <a:cs typeface="Calibri" panose="020F0502020204030204" pitchFamily="34" charset="0"/>
              </a:rPr>
              <a:t> </a:t>
            </a:r>
          </a:p>
          <a:p>
            <a:pPr marL="98425"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buNone/>
            </a:pPr>
            <a:endParaRPr lang="en-US" sz="2200" kern="100" dirty="0">
              <a:effectLst/>
              <a:latin typeface="Calibri" panose="020F0502020204030204" pitchFamily="34" charset="0"/>
              <a:ea typeface="Times New Roman" panose="02020603050405020304" pitchFamily="18" charset="0"/>
              <a:cs typeface="Calibri" panose="020F0502020204030204" pitchFamily="34" charset="0"/>
            </a:endParaRPr>
          </a:p>
          <a:p>
            <a:pPr marL="98425" indent="0">
              <a:buNone/>
            </a:pPr>
            <a:r>
              <a:rPr lang="en-US" sz="2200" dirty="0">
                <a:latin typeface="Calibri" panose="020F0502020204030204" pitchFamily="34" charset="0"/>
                <a:cs typeface="Calibri" panose="020F0502020204030204" pitchFamily="34" charset="0"/>
              </a:rPr>
              <a:t> </a:t>
            </a:r>
          </a:p>
          <a:p>
            <a:pPr marL="98425" indent="0">
              <a:buNone/>
            </a:pPr>
            <a:endParaRPr lang="en-US" sz="2200" dirty="0">
              <a:latin typeface="Calibri" panose="020F0502020204030204" pitchFamily="34" charset="0"/>
              <a:cs typeface="Calibri" panose="020F0502020204030204" pitchFamily="34" charset="0"/>
            </a:endParaRPr>
          </a:p>
          <a:p>
            <a:pPr marL="98425" indent="0">
              <a:buNone/>
            </a:pPr>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0D84D72-32E1-A5C1-9FAD-59B0EBD725DD}"/>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23538918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EC9C9-5FB0-58DF-0E18-61FA3B8BA6A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749FC6-D296-E601-5EEF-8BF3D2B52769}"/>
              </a:ext>
            </a:extLst>
          </p:cNvPr>
          <p:cNvSpPr txBox="1">
            <a:spLocks/>
          </p:cNvSpPr>
          <p:nvPr/>
        </p:nvSpPr>
        <p:spPr bwMode="auto">
          <a:xfrm>
            <a:off x="957365" y="2948419"/>
            <a:ext cx="1000904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lvl1pPr algn="l" defTabSz="457200" rtl="0" eaLnBrk="1" fontAlgn="base" hangingPunct="1">
              <a:spcBef>
                <a:spcPct val="0"/>
              </a:spcBef>
              <a:spcAft>
                <a:spcPct val="0"/>
              </a:spcAft>
              <a:defRPr sz="3200" b="1" kern="1200">
                <a:solidFill>
                  <a:schemeClr val="bg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10584" marR="0" lvl="1" indent="0" algn="ctr" defTabSz="609570" rtl="0" eaLnBrk="1" fontAlgn="base" latinLnBrk="0" hangingPunct="1">
              <a:lnSpc>
                <a:spcPct val="100000"/>
              </a:lnSpc>
              <a:spcBef>
                <a:spcPct val="0"/>
              </a:spcBef>
              <a:spcAft>
                <a:spcPts val="400"/>
              </a:spcAft>
              <a:buClrTx/>
              <a:buSzTx/>
              <a:buFontTx/>
              <a:buNone/>
              <a:tabLst/>
              <a:defRPr/>
            </a:pPr>
            <a:r>
              <a:rPr kumimoji="0" lang="en-US" sz="3733"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TROP2 ADCs in pretreated metastatic TNBC</a:t>
            </a:r>
          </a:p>
        </p:txBody>
      </p:sp>
    </p:spTree>
    <p:extLst>
      <p:ext uri="{BB962C8B-B14F-4D97-AF65-F5344CB8AC3E}">
        <p14:creationId xmlns:p14="http://schemas.microsoft.com/office/powerpoint/2010/main" val="10994417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6"/>
          <p:cNvSpPr>
            <a:spLocks noChangeArrowheads="1"/>
          </p:cNvSpPr>
          <p:nvPr/>
        </p:nvSpPr>
        <p:spPr bwMode="auto">
          <a:xfrm>
            <a:off x="0" y="117460"/>
            <a:ext cx="12192000" cy="86484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TROP2 ADCs in TNBC: Sacituzumab Govitecan </a:t>
            </a:r>
            <a:endParaRPr kumimoji="0" lang="en-US" sz="58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32" name="Picture 31">
            <a:extLst>
              <a:ext uri="{FF2B5EF4-FFF2-40B4-BE49-F238E27FC236}">
                <a16:creationId xmlns:a16="http://schemas.microsoft.com/office/drawing/2014/main" id="{7A978F5F-C6C6-954E-8211-31CE88EBBD2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376" t="31795" r="3362" b="33659"/>
          <a:stretch/>
        </p:blipFill>
        <p:spPr>
          <a:xfrm>
            <a:off x="669029" y="4228497"/>
            <a:ext cx="4522844" cy="2492452"/>
          </a:xfrm>
          <a:prstGeom prst="rect">
            <a:avLst/>
          </a:prstGeom>
        </p:spPr>
      </p:pic>
      <p:pic>
        <p:nvPicPr>
          <p:cNvPr id="33" name="Picture 32">
            <a:extLst>
              <a:ext uri="{FF2B5EF4-FFF2-40B4-BE49-F238E27FC236}">
                <a16:creationId xmlns:a16="http://schemas.microsoft.com/office/drawing/2014/main" id="{4BBB546C-7856-7D49-A579-8E453A78BF42}"/>
              </a:ext>
            </a:extLst>
          </p:cNvPr>
          <p:cNvPicPr>
            <a:picLocks noChangeAspect="1"/>
          </p:cNvPicPr>
          <p:nvPr/>
        </p:nvPicPr>
        <p:blipFill rotWithShape="1">
          <a:blip r:embed="rId3">
            <a:extLst>
              <a:ext uri="{BEBA8EAE-BF5A-486C-A8C5-ECC9F3942E4B}">
                <a14:imgProps xmlns:a14="http://schemas.microsoft.com/office/drawing/2010/main">
                  <a14:imgLayer r:embed="rId5">
                    <a14:imgEffect>
                      <a14:sharpenSoften amount="25000"/>
                    </a14:imgEffect>
                  </a14:imgLayer>
                </a14:imgProps>
              </a:ext>
            </a:extLst>
          </a:blip>
          <a:srcRect l="2262" t="3193" r="2256" b="71000"/>
          <a:stretch/>
        </p:blipFill>
        <p:spPr>
          <a:xfrm>
            <a:off x="296542" y="1576998"/>
            <a:ext cx="5014860" cy="2759079"/>
          </a:xfrm>
          <a:prstGeom prst="rect">
            <a:avLst/>
          </a:prstGeom>
        </p:spPr>
      </p:pic>
      <p:sp>
        <p:nvSpPr>
          <p:cNvPr id="34" name="Title 6">
            <a:extLst>
              <a:ext uri="{FF2B5EF4-FFF2-40B4-BE49-F238E27FC236}">
                <a16:creationId xmlns:a16="http://schemas.microsoft.com/office/drawing/2014/main" id="{9CEE6C50-41DB-C041-966D-BB2C0CB168A2}"/>
              </a:ext>
            </a:extLst>
          </p:cNvPr>
          <p:cNvSpPr txBox="1">
            <a:spLocks/>
          </p:cNvSpPr>
          <p:nvPr/>
        </p:nvSpPr>
        <p:spPr>
          <a:xfrm>
            <a:off x="968525" y="3165321"/>
            <a:ext cx="2507272" cy="970089"/>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FF33CC"/>
                </a:solidFill>
                <a:effectLst/>
                <a:uLnTx/>
                <a:uFillTx/>
                <a:latin typeface="Calibri" panose="020F0502020204030204" pitchFamily="34" charset="0"/>
                <a:ea typeface="+mj-ea"/>
                <a:cs typeface="Calibri" panose="020F0502020204030204" pitchFamily="34" charset="0"/>
              </a:rPr>
              <a:t>ORR:  33.3%; CBR: 45.4%</a:t>
            </a:r>
          </a:p>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DOR:  7.7 months </a:t>
            </a:r>
            <a:r>
              <a:rPr kumimoji="0" lang="en-US" sz="1333"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(4.9-10.8)</a:t>
            </a:r>
          </a:p>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PFS:    5.5 months </a:t>
            </a:r>
            <a:r>
              <a:rPr kumimoji="0" lang="en-US" sz="1333"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(4.1-6.3)</a:t>
            </a:r>
          </a:p>
          <a:p>
            <a:pPr marL="0" marR="0" lvl="0" indent="0" algn="l" defTabSz="609585" rtl="0" eaLnBrk="0" fontAlgn="base" latinLnBrk="0" hangingPunct="0">
              <a:lnSpc>
                <a:spcPct val="90000"/>
              </a:lnSpc>
              <a:spcBef>
                <a:spcPct val="0"/>
              </a:spcBef>
              <a:spcAft>
                <a:spcPct val="0"/>
              </a:spcAft>
              <a:buClrTx/>
              <a:buSzTx/>
              <a:buFontTx/>
              <a:buNone/>
              <a:tabLst/>
              <a:defRPr/>
            </a:pP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OS:     13 </a:t>
            </a:r>
            <a:r>
              <a:rPr kumimoji="0" lang="en-US" sz="1600" b="1" i="0" u="none" strike="noStrike" kern="0" cap="none" spc="0" normalizeH="0" baseline="0" noProof="0" dirty="0" err="1">
                <a:ln>
                  <a:noFill/>
                </a:ln>
                <a:solidFill>
                  <a:srgbClr val="000000"/>
                </a:solidFill>
                <a:effectLst/>
                <a:uLnTx/>
                <a:uFillTx/>
                <a:latin typeface="Calibri" panose="020F0502020204030204" pitchFamily="34" charset="0"/>
                <a:ea typeface="+mj-ea"/>
                <a:cs typeface="Calibri" panose="020F0502020204030204" pitchFamily="34" charset="0"/>
              </a:rPr>
              <a:t>mths</a:t>
            </a:r>
            <a:r>
              <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 </a:t>
            </a:r>
            <a:r>
              <a:rPr kumimoji="0" lang="en-US" sz="1333"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(11.2-13.7)</a:t>
            </a:r>
            <a:endParaRPr kumimoji="0" lang="en-US" sz="16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endParaRPr>
          </a:p>
        </p:txBody>
      </p:sp>
      <p:sp>
        <p:nvSpPr>
          <p:cNvPr id="37" name="Rounded Rectangle 36">
            <a:extLst>
              <a:ext uri="{FF2B5EF4-FFF2-40B4-BE49-F238E27FC236}">
                <a16:creationId xmlns:a16="http://schemas.microsoft.com/office/drawing/2014/main" id="{E3877AD9-395A-D348-A421-8416A06ABF79}"/>
              </a:ext>
            </a:extLst>
          </p:cNvPr>
          <p:cNvSpPr/>
          <p:nvPr/>
        </p:nvSpPr>
        <p:spPr bwMode="auto">
          <a:xfrm>
            <a:off x="1566379" y="1089959"/>
            <a:ext cx="3006855" cy="528584"/>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100000"/>
              </a:lnSpc>
              <a:spcBef>
                <a:spcPts val="80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Phase I Activity (</a:t>
            </a:r>
            <a:r>
              <a:rPr kumimoji="0" lang="en-US" sz="2400" b="1" i="0" u="none" strike="noStrike" kern="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a:t>
            </a: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3L)</a:t>
            </a:r>
          </a:p>
        </p:txBody>
      </p:sp>
      <p:sp>
        <p:nvSpPr>
          <p:cNvPr id="38" name="Text Placeholder 20">
            <a:extLst>
              <a:ext uri="{FF2B5EF4-FFF2-40B4-BE49-F238E27FC236}">
                <a16:creationId xmlns:a16="http://schemas.microsoft.com/office/drawing/2014/main" id="{9915612E-3587-0B48-87D3-0AEC4F09AA56}"/>
              </a:ext>
            </a:extLst>
          </p:cNvPr>
          <p:cNvSpPr txBox="1">
            <a:spLocks/>
          </p:cNvSpPr>
          <p:nvPr/>
        </p:nvSpPr>
        <p:spPr>
          <a:xfrm>
            <a:off x="10242771" y="6618421"/>
            <a:ext cx="1823897" cy="205121"/>
          </a:xfrm>
          <a:prstGeom prst="rect">
            <a:avLst/>
          </a:prstGeom>
          <a:noFill/>
          <a:ln>
            <a:noFill/>
          </a:ln>
        </p:spPr>
        <p:txBody>
          <a:bodyPr vert="horz" wrap="none" lIns="0" tIns="0" rIns="0" bIns="0" numCol="1" anchor="b" anchorCtr="0" compatLnSpc="1">
            <a:prstTxWarp prst="textNoShape">
              <a:avLst/>
            </a:prstTxWarp>
            <a:spAutoFit/>
          </a:bodyPr>
          <a:lstStyle>
            <a:defPPr>
              <a:defRPr lang="en-US"/>
            </a:defPPr>
            <a:lvl1pPr marL="0" indent="0" algn="r" eaLnBrk="1" hangingPunct="1">
              <a:spcBef>
                <a:spcPts val="0"/>
              </a:spcBef>
              <a:spcAft>
                <a:spcPts val="400"/>
              </a:spcAft>
              <a:buClr>
                <a:schemeClr val="tx1"/>
              </a:buClr>
              <a:buFontTx/>
              <a:buNone/>
              <a:defRPr sz="1000" baseline="0">
                <a:ea typeface="+mn-ea"/>
                <a:cs typeface="Calibri" panose="020F0502020204030204" pitchFamily="34" charset="0"/>
              </a:defRPr>
            </a:lvl1pPr>
            <a:lvl2pPr marL="509588" indent="-285750" eaLnBrk="1" hangingPunct="1">
              <a:spcBef>
                <a:spcPts val="0"/>
              </a:spcBef>
              <a:spcAft>
                <a:spcPts val="400"/>
              </a:spcAft>
              <a:buClr>
                <a:schemeClr val="tx1"/>
              </a:buClr>
              <a:buFont typeface="Arial" pitchFamily="34" charset="0"/>
              <a:buChar char="–"/>
              <a:defRPr>
                <a:latin typeface="Imago" pitchFamily="2" charset="0"/>
              </a:defRPr>
            </a:lvl2pPr>
            <a:lvl3pPr marL="733425" indent="-223838" eaLnBrk="1" hangingPunct="1">
              <a:spcBef>
                <a:spcPts val="0"/>
              </a:spcBef>
              <a:spcAft>
                <a:spcPts val="400"/>
              </a:spcAft>
              <a:buClr>
                <a:schemeClr val="tx1"/>
              </a:buClr>
              <a:buFont typeface="Arial" pitchFamily="34" charset="0"/>
              <a:buChar char="•"/>
              <a:defRPr sz="1600">
                <a:latin typeface="Imago" pitchFamily="2" charset="0"/>
              </a:defRPr>
            </a:lvl3pPr>
            <a:lvl4pPr marL="958850" indent="-228600" eaLnBrk="1" hangingPunct="1">
              <a:spcBef>
                <a:spcPts val="0"/>
              </a:spcBef>
              <a:spcAft>
                <a:spcPts val="400"/>
              </a:spcAft>
              <a:buClr>
                <a:schemeClr val="tx1"/>
              </a:buClr>
              <a:buFont typeface="Arial" pitchFamily="34" charset="0"/>
              <a:buChar char="–"/>
              <a:defRPr sz="1400">
                <a:latin typeface="Imago" pitchFamily="2" charset="0"/>
              </a:defRPr>
            </a:lvl4pPr>
            <a:lvl5pPr marL="1173163" indent="-206375" eaLnBrk="1" hangingPunct="1">
              <a:spcBef>
                <a:spcPts val="0"/>
              </a:spcBef>
              <a:spcAft>
                <a:spcPts val="400"/>
              </a:spcAft>
              <a:buClr>
                <a:schemeClr val="tx1"/>
              </a:buClr>
              <a:buFont typeface="Arial" pitchFamily="34" charset="0"/>
              <a:buChar char="»"/>
              <a:defRPr sz="1400">
                <a:latin typeface="Imago" pitchFamily="2" charset="0"/>
              </a:defRPr>
            </a:lvl5pPr>
            <a:lvl6pPr marL="2073275" indent="-349250" fontAlgn="base">
              <a:spcBef>
                <a:spcPct val="20000"/>
              </a:spcBef>
              <a:spcAft>
                <a:spcPct val="0"/>
              </a:spcAft>
              <a:buClr>
                <a:srgbClr val="FB6D13"/>
              </a:buClr>
              <a:buFont typeface="Arial" pitchFamily="34" charset="0"/>
              <a:buChar char="»"/>
              <a:defRPr sz="1400">
                <a:latin typeface="+mn-lt"/>
              </a:defRPr>
            </a:lvl6pPr>
            <a:lvl7pPr marL="2530475" indent="-349250" fontAlgn="base">
              <a:spcBef>
                <a:spcPct val="20000"/>
              </a:spcBef>
              <a:spcAft>
                <a:spcPct val="0"/>
              </a:spcAft>
              <a:buClr>
                <a:srgbClr val="FB6D13"/>
              </a:buClr>
              <a:buFont typeface="Arial" pitchFamily="34" charset="0"/>
              <a:buChar char="»"/>
              <a:defRPr sz="1400">
                <a:latin typeface="+mn-lt"/>
              </a:defRPr>
            </a:lvl7pPr>
            <a:lvl8pPr marL="2987675" indent="-349250" fontAlgn="base">
              <a:spcBef>
                <a:spcPct val="20000"/>
              </a:spcBef>
              <a:spcAft>
                <a:spcPct val="0"/>
              </a:spcAft>
              <a:buClr>
                <a:srgbClr val="FB6D13"/>
              </a:buClr>
              <a:buFont typeface="Arial" pitchFamily="34" charset="0"/>
              <a:buChar char="»"/>
              <a:defRPr sz="1400">
                <a:latin typeface="+mn-lt"/>
              </a:defRPr>
            </a:lvl8pPr>
            <a:lvl9pPr marL="3444875" indent="-349250" fontAlgn="base">
              <a:spcBef>
                <a:spcPct val="20000"/>
              </a:spcBef>
              <a:spcAft>
                <a:spcPct val="0"/>
              </a:spcAft>
              <a:buClr>
                <a:srgbClr val="FB6D13"/>
              </a:buClr>
              <a:buFont typeface="Arial" pitchFamily="34" charset="0"/>
              <a:buChar char="»"/>
              <a:defRPr sz="1400">
                <a:latin typeface="+mn-lt"/>
              </a:defRPr>
            </a:lvl9pPr>
          </a:lstStyle>
          <a:p>
            <a:pPr marL="0" marR="0" lvl="0" indent="0" algn="r" defTabSz="609585" rtl="0" eaLnBrk="1" fontAlgn="base" latinLnBrk="0" hangingPunct="1">
              <a:lnSpc>
                <a:spcPct val="100000"/>
              </a:lnSpc>
              <a:spcBef>
                <a:spcPts val="0"/>
              </a:spcBef>
              <a:spcAft>
                <a:spcPts val="533"/>
              </a:spcAft>
              <a:buClr>
                <a:srgbClr val="000000"/>
              </a:buClr>
              <a:buSzTx/>
              <a:buFontTx/>
              <a:buNone/>
              <a:tabLst/>
              <a:defRPr/>
            </a:pPr>
            <a:r>
              <a:rPr kumimoji="0" lang="en-US" sz="1333"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Bardia A, et al. NEJM 2019</a:t>
            </a:r>
          </a:p>
        </p:txBody>
      </p:sp>
      <p:sp>
        <p:nvSpPr>
          <p:cNvPr id="2" name="Rounded Rectangle 1">
            <a:extLst>
              <a:ext uri="{FF2B5EF4-FFF2-40B4-BE49-F238E27FC236}">
                <a16:creationId xmlns:a16="http://schemas.microsoft.com/office/drawing/2014/main" id="{F0F708C6-B5C9-42DB-E144-F6F75CDC7950}"/>
              </a:ext>
            </a:extLst>
          </p:cNvPr>
          <p:cNvSpPr/>
          <p:nvPr/>
        </p:nvSpPr>
        <p:spPr bwMode="auto">
          <a:xfrm>
            <a:off x="5729156" y="1074356"/>
            <a:ext cx="5793816" cy="528584"/>
          </a:xfrm>
          <a:prstGeom prst="roundRect">
            <a:avLst/>
          </a:prstGeom>
          <a:noFill/>
          <a:ln w="76200" cap="flat" cmpd="sng" algn="ctr">
            <a:noFill/>
            <a:prstDash val="solid"/>
            <a:round/>
            <a:headEnd type="none" w="med" len="med"/>
            <a:tailEnd type="none" w="lg" len="med"/>
          </a:ln>
          <a:effectLst/>
        </p:spPr>
        <p:txBody>
          <a:bodyPr vert="horz" wrap="square" lIns="91440" tIns="45720" rIns="91440" bIns="45720" numCol="1" rtlCol="0" anchor="ctr" anchorCtr="0" compatLnSpc="1">
            <a:prstTxWarp prst="textNoShape">
              <a:avLst/>
            </a:prstTxWarp>
          </a:bodyPr>
          <a:lstStyle/>
          <a:p>
            <a:pPr marL="0" marR="0" lvl="0" indent="0" algn="ctr" defTabSz="914377" rtl="0" eaLnBrk="1" fontAlgn="base" latinLnBrk="0" hangingPunct="1">
              <a:lnSpc>
                <a:spcPct val="100000"/>
              </a:lnSpc>
              <a:spcBef>
                <a:spcPts val="80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Duration of Sacituzumab and prior therapy</a:t>
            </a:r>
          </a:p>
        </p:txBody>
      </p:sp>
      <p:pic>
        <p:nvPicPr>
          <p:cNvPr id="4" name="Picture 3">
            <a:extLst>
              <a:ext uri="{FF2B5EF4-FFF2-40B4-BE49-F238E27FC236}">
                <a16:creationId xmlns:a16="http://schemas.microsoft.com/office/drawing/2014/main" id="{88F312B9-9C22-AF9D-B129-AA995FD3F393}"/>
              </a:ext>
            </a:extLst>
          </p:cNvPr>
          <p:cNvPicPr>
            <a:picLocks noChangeAspect="1"/>
          </p:cNvPicPr>
          <p:nvPr/>
        </p:nvPicPr>
        <p:blipFill rotWithShape="1">
          <a:blip r:embed="rId6">
            <a:extLst>
              <a:ext uri="{BEBA8EAE-BF5A-486C-A8C5-ECC9F3942E4B}">
                <a14:imgProps xmlns:a14="http://schemas.microsoft.com/office/drawing/2010/main">
                  <a14:imgLayer r:embed="rId7">
                    <a14:imgEffect>
                      <a14:sharpenSoften amount="25000"/>
                    </a14:imgEffect>
                  </a14:imgLayer>
                </a14:imgProps>
              </a:ext>
            </a:extLst>
          </a:blip>
          <a:srcRect l="8665" t="2208" r="9732" b="2682"/>
          <a:stretch/>
        </p:blipFill>
        <p:spPr>
          <a:xfrm>
            <a:off x="6052662" y="1618543"/>
            <a:ext cx="5470311" cy="4838536"/>
          </a:xfrm>
          <a:prstGeom prst="rect">
            <a:avLst/>
          </a:prstGeom>
        </p:spPr>
      </p:pic>
    </p:spTree>
    <p:extLst>
      <p:ext uri="{BB962C8B-B14F-4D97-AF65-F5344CB8AC3E}">
        <p14:creationId xmlns:p14="http://schemas.microsoft.com/office/powerpoint/2010/main" val="16574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7" grpId="0"/>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 name="Rectangle 6">
            <a:extLst>
              <a:ext uri="{FF2B5EF4-FFF2-40B4-BE49-F238E27FC236}">
                <a16:creationId xmlns:a16="http://schemas.microsoft.com/office/drawing/2014/main" id="{AC4E8E7D-A925-BC46-A256-A839150D6E0C}"/>
              </a:ext>
            </a:extLst>
          </p:cNvPr>
          <p:cNvSpPr>
            <a:spLocks noChangeArrowheads="1"/>
          </p:cNvSpPr>
          <p:nvPr/>
        </p:nvSpPr>
        <p:spPr bwMode="auto">
          <a:xfrm>
            <a:off x="77000" y="108721"/>
            <a:ext cx="12019045" cy="864840"/>
          </a:xfrm>
          <a:prstGeom prst="rect">
            <a:avLst/>
          </a:prstGeom>
          <a:noFill/>
          <a:ln w="9525">
            <a:noFill/>
            <a:miter lim="800000"/>
            <a:headEnd/>
            <a:tailEnd/>
          </a:ln>
        </p:spPr>
        <p:txBody>
          <a:bodyPr anchor="ctr"/>
          <a:lstStyle/>
          <a:p>
            <a:pPr marL="0" marR="0" lvl="0" indent="0" algn="ctr" defTabSz="609585" rtl="0" eaLnBrk="0" fontAlgn="base" latinLnBrk="0" hangingPunct="0">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Sacituzumab Govitecan in pretreated </a:t>
            </a:r>
            <a:r>
              <a:rPr kumimoji="0" lang="en-US" sz="4267" b="1"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mTNBC</a:t>
            </a:r>
            <a:endParaRPr kumimoji="0" lang="en-US" sz="58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pic>
        <p:nvPicPr>
          <p:cNvPr id="4" name="Picture 3">
            <a:extLst>
              <a:ext uri="{FF2B5EF4-FFF2-40B4-BE49-F238E27FC236}">
                <a16:creationId xmlns:a16="http://schemas.microsoft.com/office/drawing/2014/main" id="{DC20B451-EE83-FB47-9913-C72C7BBADB90}"/>
              </a:ext>
            </a:extLst>
          </p:cNvPr>
          <p:cNvPicPr>
            <a:picLocks noChangeAspect="1"/>
          </p:cNvPicPr>
          <p:nvPr/>
        </p:nvPicPr>
        <p:blipFill>
          <a:blip r:embed="rId3"/>
          <a:stretch>
            <a:fillRect/>
          </a:stretch>
        </p:blipFill>
        <p:spPr>
          <a:xfrm>
            <a:off x="864833" y="923054"/>
            <a:ext cx="7204928" cy="1742668"/>
          </a:xfrm>
          <a:prstGeom prst="rect">
            <a:avLst/>
          </a:prstGeom>
        </p:spPr>
      </p:pic>
      <p:grpSp>
        <p:nvGrpSpPr>
          <p:cNvPr id="11" name="Group 10">
            <a:extLst>
              <a:ext uri="{FF2B5EF4-FFF2-40B4-BE49-F238E27FC236}">
                <a16:creationId xmlns:a16="http://schemas.microsoft.com/office/drawing/2014/main" id="{D050A010-3C2A-C54A-B236-4280E25DDF10}"/>
              </a:ext>
            </a:extLst>
          </p:cNvPr>
          <p:cNvGrpSpPr/>
          <p:nvPr/>
        </p:nvGrpSpPr>
        <p:grpSpPr>
          <a:xfrm>
            <a:off x="508001" y="2679258"/>
            <a:ext cx="4644103" cy="3540957"/>
            <a:chOff x="218871" y="1094908"/>
            <a:chExt cx="2528297" cy="2074318"/>
          </a:xfrm>
        </p:grpSpPr>
        <p:pic>
          <p:nvPicPr>
            <p:cNvPr id="6" name="Picture 5">
              <a:extLst>
                <a:ext uri="{FF2B5EF4-FFF2-40B4-BE49-F238E27FC236}">
                  <a16:creationId xmlns:a16="http://schemas.microsoft.com/office/drawing/2014/main" id="{EA6DCC9C-B5D0-EC43-BB7A-A121F10B0C52}"/>
                </a:ext>
              </a:extLst>
            </p:cNvPr>
            <p:cNvPicPr>
              <a:picLocks noChangeAspect="1"/>
            </p:cNvPicPr>
            <p:nvPr/>
          </p:nvPicPr>
          <p:blipFill rotWithShape="1">
            <a:blip r:embed="rId4"/>
            <a:srcRect r="43830"/>
            <a:stretch/>
          </p:blipFill>
          <p:spPr>
            <a:xfrm>
              <a:off x="218871" y="1315696"/>
              <a:ext cx="2528297" cy="1853530"/>
            </a:xfrm>
            <a:prstGeom prst="rect">
              <a:avLst/>
            </a:prstGeom>
          </p:spPr>
        </p:pic>
        <p:sp>
          <p:nvSpPr>
            <p:cNvPr id="18" name="Rectangle 17">
              <a:extLst>
                <a:ext uri="{FF2B5EF4-FFF2-40B4-BE49-F238E27FC236}">
                  <a16:creationId xmlns:a16="http://schemas.microsoft.com/office/drawing/2014/main" id="{8EE69BDD-A6BA-694B-AE95-1720D7BE0703}"/>
                </a:ext>
              </a:extLst>
            </p:cNvPr>
            <p:cNvSpPr/>
            <p:nvPr/>
          </p:nvSpPr>
          <p:spPr>
            <a:xfrm>
              <a:off x="415669" y="1094908"/>
              <a:ext cx="2242957" cy="183904"/>
            </a:xfrm>
            <a:prstGeom prst="rect">
              <a:avLst/>
            </a:prstGeom>
          </p:spPr>
          <p:txBody>
            <a:bodyPr wrap="square" lIns="0" r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26" name="Rectangle 25">
            <a:extLst>
              <a:ext uri="{FF2B5EF4-FFF2-40B4-BE49-F238E27FC236}">
                <a16:creationId xmlns:a16="http://schemas.microsoft.com/office/drawing/2014/main" id="{749AFE51-9D3E-CC4A-AB56-DBAEB84FE3F1}"/>
              </a:ext>
            </a:extLst>
          </p:cNvPr>
          <p:cNvSpPr/>
          <p:nvPr/>
        </p:nvSpPr>
        <p:spPr>
          <a:xfrm>
            <a:off x="2116216" y="4192271"/>
            <a:ext cx="2781575" cy="707694"/>
          </a:xfrm>
          <a:prstGeom prst="rect">
            <a:avLst/>
          </a:prstGeom>
        </p:spPr>
        <p:txBody>
          <a:bodyPr wrap="square" anchor="b">
            <a:spAutoFit/>
          </a:body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1333" b="1" i="0" u="none" strike="noStrike" kern="1600" cap="none" spc="0" normalizeH="0" baseline="0" noProof="0" dirty="0">
                <a:ln>
                  <a:noFill/>
                </a:ln>
                <a:solidFill>
                  <a:prstClr val="black"/>
                </a:solidFill>
                <a:effectLst/>
                <a:uLnTx/>
                <a:uFillTx/>
                <a:latin typeface="Calibri" panose="020F0502020204030204" pitchFamily="34" charset="0"/>
                <a:ea typeface="Helvetica" charset="0"/>
                <a:cs typeface="Calibri" panose="020F0502020204030204" pitchFamily="34" charset="0"/>
              </a:rPr>
              <a:t>Secondary endpoint (PFS) in the full population (BM positive/negative): HR=0.43 [0.35–0.54], </a:t>
            </a:r>
            <a:r>
              <a:rPr kumimoji="0" lang="en-US" sz="1333" b="1" i="1" u="none" strike="noStrike" kern="1600" cap="none" spc="0" normalizeH="0" baseline="0" noProof="0" dirty="0">
                <a:ln>
                  <a:noFill/>
                </a:ln>
                <a:solidFill>
                  <a:prstClr val="black"/>
                </a:solidFill>
                <a:effectLst/>
                <a:uLnTx/>
                <a:uFillTx/>
                <a:latin typeface="Calibri" panose="020F0502020204030204" pitchFamily="34" charset="0"/>
                <a:ea typeface="Helvetica" charset="0"/>
                <a:cs typeface="Calibri" panose="020F0502020204030204" pitchFamily="34" charset="0"/>
              </a:rPr>
              <a:t>P</a:t>
            </a:r>
            <a:r>
              <a:rPr kumimoji="0" lang="en-US" sz="1333" b="1" i="0" u="none" strike="noStrike" kern="1600" cap="none" spc="0" normalizeH="0" baseline="0" noProof="0" dirty="0">
                <a:ln>
                  <a:noFill/>
                </a:ln>
                <a:solidFill>
                  <a:prstClr val="black"/>
                </a:solidFill>
                <a:effectLst/>
                <a:uLnTx/>
                <a:uFillTx/>
                <a:latin typeface="Calibri" panose="020F0502020204030204" pitchFamily="34" charset="0"/>
                <a:ea typeface="Helvetica" charset="0"/>
                <a:cs typeface="Calibri" panose="020F0502020204030204" pitchFamily="34" charset="0"/>
              </a:rPr>
              <a:t>&lt;0.0001).</a:t>
            </a:r>
          </a:p>
        </p:txBody>
      </p:sp>
      <p:sp>
        <p:nvSpPr>
          <p:cNvPr id="23" name="Text Placeholder 20">
            <a:extLst>
              <a:ext uri="{FF2B5EF4-FFF2-40B4-BE49-F238E27FC236}">
                <a16:creationId xmlns:a16="http://schemas.microsoft.com/office/drawing/2014/main" id="{6861B367-5D3D-A948-AD3F-EEF26971DDB0}"/>
              </a:ext>
            </a:extLst>
          </p:cNvPr>
          <p:cNvSpPr txBox="1">
            <a:spLocks/>
          </p:cNvSpPr>
          <p:nvPr/>
        </p:nvSpPr>
        <p:spPr>
          <a:xfrm>
            <a:off x="864833" y="6613115"/>
            <a:ext cx="11325224" cy="278847"/>
          </a:xfrm>
          <a:prstGeom prst="rect">
            <a:avLst/>
          </a:prstGeom>
        </p:spPr>
        <p:txBody>
          <a:bodyPr/>
          <a:lst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a:lstStyle>
          <a:p>
            <a:pPr marL="0" marR="0" lvl="0" indent="0" algn="r" defTabSz="1219170" rtl="0" eaLnBrk="0" fontAlgn="base" latinLnBrk="0" hangingPunct="0">
              <a:lnSpc>
                <a:spcPct val="90000"/>
              </a:lnSpc>
              <a:spcBef>
                <a:spcPts val="0"/>
              </a:spcBef>
              <a:spcAft>
                <a:spcPct val="0"/>
              </a:spcAft>
              <a:buClrTx/>
              <a:buSzTx/>
              <a:buFontTx/>
              <a:buNone/>
              <a:tabLst/>
              <a:defRPr/>
            </a:pPr>
            <a:r>
              <a:rPr kumimoji="0" lang="en-US" sz="1333"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Bardia A, et al. NEJM 2021; Bardia A, et al Ann Oncol 2021.</a:t>
            </a:r>
          </a:p>
        </p:txBody>
      </p:sp>
      <p:grpSp>
        <p:nvGrpSpPr>
          <p:cNvPr id="2" name="Group 1">
            <a:extLst>
              <a:ext uri="{FF2B5EF4-FFF2-40B4-BE49-F238E27FC236}">
                <a16:creationId xmlns:a16="http://schemas.microsoft.com/office/drawing/2014/main" id="{DC501B07-BC63-629C-60A6-CE6968FA7B97}"/>
              </a:ext>
            </a:extLst>
          </p:cNvPr>
          <p:cNvGrpSpPr/>
          <p:nvPr/>
        </p:nvGrpSpPr>
        <p:grpSpPr>
          <a:xfrm>
            <a:off x="5002604" y="2640840"/>
            <a:ext cx="4833561" cy="3664641"/>
            <a:chOff x="151137" y="3000516"/>
            <a:chExt cx="2596031" cy="2009064"/>
          </a:xfrm>
        </p:grpSpPr>
        <p:pic>
          <p:nvPicPr>
            <p:cNvPr id="3" name="Picture 2">
              <a:extLst>
                <a:ext uri="{FF2B5EF4-FFF2-40B4-BE49-F238E27FC236}">
                  <a16:creationId xmlns:a16="http://schemas.microsoft.com/office/drawing/2014/main" id="{D3D7D6C1-DA7F-2582-DF02-53F27E3B91C8}"/>
                </a:ext>
              </a:extLst>
            </p:cNvPr>
            <p:cNvPicPr>
              <a:picLocks noChangeAspect="1"/>
            </p:cNvPicPr>
            <p:nvPr/>
          </p:nvPicPr>
          <p:blipFill rotWithShape="1">
            <a:blip r:embed="rId5"/>
            <a:srcRect b="4782"/>
            <a:stretch/>
          </p:blipFill>
          <p:spPr>
            <a:xfrm>
              <a:off x="151137" y="3234937"/>
              <a:ext cx="2596031" cy="1774643"/>
            </a:xfrm>
            <a:prstGeom prst="rect">
              <a:avLst/>
            </a:prstGeom>
          </p:spPr>
        </p:pic>
        <p:sp>
          <p:nvSpPr>
            <p:cNvPr id="5" name="Rectangle 4">
              <a:extLst>
                <a:ext uri="{FF2B5EF4-FFF2-40B4-BE49-F238E27FC236}">
                  <a16:creationId xmlns:a16="http://schemas.microsoft.com/office/drawing/2014/main" id="{F2B97E8F-6329-EBC6-20D9-4D05850EB8B7}"/>
                </a:ext>
              </a:extLst>
            </p:cNvPr>
            <p:cNvSpPr/>
            <p:nvPr/>
          </p:nvSpPr>
          <p:spPr>
            <a:xfrm>
              <a:off x="273545" y="3000516"/>
              <a:ext cx="2351215" cy="148059"/>
            </a:xfrm>
            <a:prstGeom prst="rect">
              <a:avLst/>
            </a:prstGeom>
            <a:solidFill>
              <a:schemeClr val="bg1"/>
            </a:solidFill>
          </p:spPr>
          <p:txBody>
            <a:bodyPr wrap="square" lIns="0" tIns="48000" rIns="0" b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Overall Survival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7" name="Group 6">
            <a:extLst>
              <a:ext uri="{FF2B5EF4-FFF2-40B4-BE49-F238E27FC236}">
                <a16:creationId xmlns:a16="http://schemas.microsoft.com/office/drawing/2014/main" id="{F1F65B51-5532-6BDC-CA12-0E2C25763EB0}"/>
              </a:ext>
            </a:extLst>
          </p:cNvPr>
          <p:cNvGrpSpPr/>
          <p:nvPr/>
        </p:nvGrpSpPr>
        <p:grpSpPr>
          <a:xfrm>
            <a:off x="9099578" y="2569909"/>
            <a:ext cx="3512449" cy="3735572"/>
            <a:chOff x="2837174" y="2860056"/>
            <a:chExt cx="2242957" cy="2221841"/>
          </a:xfrm>
        </p:grpSpPr>
        <p:pic>
          <p:nvPicPr>
            <p:cNvPr id="8" name="Picture 7">
              <a:extLst>
                <a:ext uri="{FF2B5EF4-FFF2-40B4-BE49-F238E27FC236}">
                  <a16:creationId xmlns:a16="http://schemas.microsoft.com/office/drawing/2014/main" id="{42AE3971-A0AC-5CC2-4E21-00FA5D174AAF}"/>
                </a:ext>
              </a:extLst>
            </p:cNvPr>
            <p:cNvPicPr>
              <a:picLocks noChangeAspect="1"/>
            </p:cNvPicPr>
            <p:nvPr/>
          </p:nvPicPr>
          <p:blipFill>
            <a:blip r:embed="rId6"/>
            <a:stretch>
              <a:fillRect/>
            </a:stretch>
          </p:blipFill>
          <p:spPr>
            <a:xfrm>
              <a:off x="3308279" y="3130120"/>
              <a:ext cx="1300749" cy="1951777"/>
            </a:xfrm>
            <a:prstGeom prst="rect">
              <a:avLst/>
            </a:prstGeom>
          </p:spPr>
        </p:pic>
        <p:sp>
          <p:nvSpPr>
            <p:cNvPr id="9" name="Rectangle 8">
              <a:extLst>
                <a:ext uri="{FF2B5EF4-FFF2-40B4-BE49-F238E27FC236}">
                  <a16:creationId xmlns:a16="http://schemas.microsoft.com/office/drawing/2014/main" id="{4185A2B2-B0B3-C2C9-1BAB-DAEFF464D9A5}"/>
                </a:ext>
              </a:extLst>
            </p:cNvPr>
            <p:cNvSpPr/>
            <p:nvPr/>
          </p:nvSpPr>
          <p:spPr>
            <a:xfrm>
              <a:off x="2837174" y="2860056"/>
              <a:ext cx="2242957" cy="186720"/>
            </a:xfrm>
            <a:prstGeom prst="rect">
              <a:avLst/>
            </a:prstGeom>
          </p:spPr>
          <p:txBody>
            <a:bodyPr wrap="square" lIns="0" r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Objective Response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
        <p:nvSpPr>
          <p:cNvPr id="12" name="TextBox 11">
            <a:extLst>
              <a:ext uri="{FF2B5EF4-FFF2-40B4-BE49-F238E27FC236}">
                <a16:creationId xmlns:a16="http://schemas.microsoft.com/office/drawing/2014/main" id="{5F0F6E66-6040-2A74-3553-4AFC5574C102}"/>
              </a:ext>
            </a:extLst>
          </p:cNvPr>
          <p:cNvSpPr txBox="1"/>
          <p:nvPr/>
        </p:nvSpPr>
        <p:spPr>
          <a:xfrm>
            <a:off x="805140" y="897054"/>
            <a:ext cx="2124336" cy="318100"/>
          </a:xfrm>
          <a:prstGeom prst="rect">
            <a:avLst/>
          </a:prstGeom>
          <a:noFill/>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Ascent trial</a:t>
            </a:r>
            <a:endParaRPr kumimoji="0" lang="en-US" sz="1067"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125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769FD96-05E8-DC4F-9A55-54FCEB2C3FBF}"/>
              </a:ext>
            </a:extLst>
          </p:cNvPr>
          <p:cNvSpPr/>
          <p:nvPr/>
        </p:nvSpPr>
        <p:spPr>
          <a:xfrm>
            <a:off x="635376" y="865576"/>
            <a:ext cx="1687000" cy="318100"/>
          </a:xfrm>
          <a:prstGeom prst="rect">
            <a:avLst/>
          </a:prstGeom>
        </p:spPr>
        <p:txBody>
          <a:bodyPr wrap="none">
            <a:spAutoFit/>
          </a:bodyPr>
          <a:lstStyle/>
          <a:p>
            <a:pPr marL="0" marR="0" lvl="0" indent="0" algn="l" defTabSz="609570"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OptiTROP-Breast01</a:t>
            </a:r>
            <a:endPar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25" name="Footer Placeholder 4">
            <a:extLst>
              <a:ext uri="{FF2B5EF4-FFF2-40B4-BE49-F238E27FC236}">
                <a16:creationId xmlns:a16="http://schemas.microsoft.com/office/drawing/2014/main" id="{AF9F1F29-FB37-89AA-D06E-8BF59FB666C2}"/>
              </a:ext>
            </a:extLst>
          </p:cNvPr>
          <p:cNvSpPr txBox="1">
            <a:spLocks/>
          </p:cNvSpPr>
          <p:nvPr/>
        </p:nvSpPr>
        <p:spPr>
          <a:xfrm>
            <a:off x="9819861" y="6399868"/>
            <a:ext cx="2372139" cy="358741"/>
          </a:xfrm>
          <a:prstGeom prst="rect">
            <a:avLst/>
          </a:prstGeom>
          <a:noFill/>
        </p:spPr>
        <p:txBody>
          <a:bodyPr lIns="121920" tIns="60960" rIns="121920" bIns="60960" anchor="t"/>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marL="0" marR="0" lvl="0" indent="0" algn="r" defTabSz="60957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a:ea typeface="MS PGothic"/>
                <a:cs typeface="Calibri"/>
              </a:rPr>
              <a:t>Xu B, et al. ASCO 2024</a:t>
            </a:r>
          </a:p>
        </p:txBody>
      </p:sp>
      <p:sp>
        <p:nvSpPr>
          <p:cNvPr id="32" name="Title 2">
            <a:extLst>
              <a:ext uri="{FF2B5EF4-FFF2-40B4-BE49-F238E27FC236}">
                <a16:creationId xmlns:a16="http://schemas.microsoft.com/office/drawing/2014/main" id="{2799C096-A29F-8843-90DA-6F93277E85ED}"/>
              </a:ext>
            </a:extLst>
          </p:cNvPr>
          <p:cNvSpPr>
            <a:spLocks noGrp="1"/>
          </p:cNvSpPr>
          <p:nvPr>
            <p:ph type="title"/>
          </p:nvPr>
        </p:nvSpPr>
        <p:spPr>
          <a:xfrm>
            <a:off x="130206" y="106645"/>
            <a:ext cx="11694849" cy="758932"/>
          </a:xfrm>
        </p:spPr>
        <p:txBody>
          <a:bodyPr/>
          <a:lstStyle/>
          <a:p>
            <a:pPr algn="ctr"/>
            <a:r>
              <a:rPr lang="en-US" sz="4267" dirty="0">
                <a:solidFill>
                  <a:srgbClr val="000000"/>
                </a:solidFill>
                <a:latin typeface="Calibri" panose="020F0502020204030204" pitchFamily="34" charset="0"/>
                <a:cs typeface="Calibri" panose="020F0502020204030204" pitchFamily="34" charset="0"/>
              </a:rPr>
              <a:t>Sacituzumab Tirumotecan (Sac-TMT) </a:t>
            </a:r>
            <a:r>
              <a:rPr lang="en-US" sz="4267" dirty="0">
                <a:latin typeface="Calibri" panose="020F0502020204030204" pitchFamily="34" charset="0"/>
                <a:cs typeface="Calibri" panose="020F0502020204030204" pitchFamily="34" charset="0"/>
              </a:rPr>
              <a:t>in </a:t>
            </a:r>
            <a:r>
              <a:rPr lang="en-US" sz="4267" dirty="0" err="1">
                <a:latin typeface="Calibri" panose="020F0502020204030204" pitchFamily="34" charset="0"/>
                <a:cs typeface="Calibri" panose="020F0502020204030204" pitchFamily="34" charset="0"/>
              </a:rPr>
              <a:t>mTNBC</a:t>
            </a:r>
            <a:endParaRPr lang="en-US" sz="4267" baseline="300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385DABA-2408-6904-9DD0-E343D541BB3F}"/>
              </a:ext>
            </a:extLst>
          </p:cNvPr>
          <p:cNvPicPr>
            <a:picLocks noChangeAspect="1"/>
          </p:cNvPicPr>
          <p:nvPr/>
        </p:nvPicPr>
        <p:blipFill>
          <a:blip r:embed="rId3"/>
          <a:stretch>
            <a:fillRect/>
          </a:stretch>
        </p:blipFill>
        <p:spPr>
          <a:xfrm>
            <a:off x="771839" y="1151627"/>
            <a:ext cx="3258813" cy="1361176"/>
          </a:xfrm>
          <a:prstGeom prst="rect">
            <a:avLst/>
          </a:prstGeom>
        </p:spPr>
      </p:pic>
      <p:grpSp>
        <p:nvGrpSpPr>
          <p:cNvPr id="34" name="Group 33">
            <a:extLst>
              <a:ext uri="{FF2B5EF4-FFF2-40B4-BE49-F238E27FC236}">
                <a16:creationId xmlns:a16="http://schemas.microsoft.com/office/drawing/2014/main" id="{55E0535E-E19C-1222-2A3C-302C748C2447}"/>
              </a:ext>
            </a:extLst>
          </p:cNvPr>
          <p:cNvGrpSpPr/>
          <p:nvPr/>
        </p:nvGrpSpPr>
        <p:grpSpPr>
          <a:xfrm>
            <a:off x="151021" y="2679258"/>
            <a:ext cx="5024359" cy="3777007"/>
            <a:chOff x="113266" y="2009443"/>
            <a:chExt cx="3768269" cy="2832755"/>
          </a:xfrm>
        </p:grpSpPr>
        <p:pic>
          <p:nvPicPr>
            <p:cNvPr id="5" name="Picture 4">
              <a:extLst>
                <a:ext uri="{FF2B5EF4-FFF2-40B4-BE49-F238E27FC236}">
                  <a16:creationId xmlns:a16="http://schemas.microsoft.com/office/drawing/2014/main" id="{8B61F633-CA53-6CCB-1CEA-3D627FA6482D}"/>
                </a:ext>
              </a:extLst>
            </p:cNvPr>
            <p:cNvPicPr/>
            <p:nvPr/>
          </p:nvPicPr>
          <p:blipFill rotWithShape="1">
            <a:blip r:embed="rId4"/>
            <a:srcRect l="5322" t="17337" r="9562" b="13475"/>
            <a:stretch/>
          </p:blipFill>
          <p:spPr>
            <a:xfrm>
              <a:off x="113266" y="2175108"/>
              <a:ext cx="3768269" cy="2667090"/>
            </a:xfrm>
            <a:prstGeom prst="rect">
              <a:avLst/>
            </a:prstGeom>
          </p:spPr>
        </p:pic>
        <p:sp>
          <p:nvSpPr>
            <p:cNvPr id="6" name="Rectangle 5">
              <a:extLst>
                <a:ext uri="{FF2B5EF4-FFF2-40B4-BE49-F238E27FC236}">
                  <a16:creationId xmlns:a16="http://schemas.microsoft.com/office/drawing/2014/main" id="{70CD91A7-1777-5004-1CB6-C84F24CA2AD9}"/>
                </a:ext>
              </a:extLst>
            </p:cNvPr>
            <p:cNvSpPr/>
            <p:nvPr/>
          </p:nvSpPr>
          <p:spPr>
            <a:xfrm>
              <a:off x="652116" y="2009443"/>
              <a:ext cx="3089982" cy="235449"/>
            </a:xfrm>
            <a:prstGeom prst="rect">
              <a:avLst/>
            </a:prstGeom>
          </p:spPr>
          <p:txBody>
            <a:bodyPr wrap="square" lIns="0" r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Progression-free Survival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35" name="Group 34">
            <a:extLst>
              <a:ext uri="{FF2B5EF4-FFF2-40B4-BE49-F238E27FC236}">
                <a16:creationId xmlns:a16="http://schemas.microsoft.com/office/drawing/2014/main" id="{B01EB3A3-E50A-14FE-CAC1-20C4217D5A62}"/>
              </a:ext>
            </a:extLst>
          </p:cNvPr>
          <p:cNvGrpSpPr/>
          <p:nvPr/>
        </p:nvGrpSpPr>
        <p:grpSpPr>
          <a:xfrm>
            <a:off x="5128591" y="2640839"/>
            <a:ext cx="4997847" cy="3887211"/>
            <a:chOff x="3747053" y="1980629"/>
            <a:chExt cx="3748385" cy="2915408"/>
          </a:xfrm>
        </p:grpSpPr>
        <p:pic>
          <p:nvPicPr>
            <p:cNvPr id="2" name="Picture 1">
              <a:extLst>
                <a:ext uri="{FF2B5EF4-FFF2-40B4-BE49-F238E27FC236}">
                  <a16:creationId xmlns:a16="http://schemas.microsoft.com/office/drawing/2014/main" id="{DBE0A123-A8B0-C3F9-C158-70679C300B6C}"/>
                </a:ext>
              </a:extLst>
            </p:cNvPr>
            <p:cNvPicPr/>
            <p:nvPr/>
          </p:nvPicPr>
          <p:blipFill rotWithShape="1">
            <a:blip r:embed="rId5"/>
            <a:srcRect l="6669" t="17766" r="8215" b="14286"/>
            <a:stretch>
              <a:fillRect/>
            </a:stretch>
          </p:blipFill>
          <p:spPr>
            <a:xfrm>
              <a:off x="3747053" y="2271244"/>
              <a:ext cx="3645414" cy="2624793"/>
            </a:xfrm>
            <a:prstGeom prst="rect">
              <a:avLst/>
            </a:prstGeom>
          </p:spPr>
        </p:pic>
        <p:sp>
          <p:nvSpPr>
            <p:cNvPr id="8" name="Rectangle 7">
              <a:extLst>
                <a:ext uri="{FF2B5EF4-FFF2-40B4-BE49-F238E27FC236}">
                  <a16:creationId xmlns:a16="http://schemas.microsoft.com/office/drawing/2014/main" id="{F3955AAF-EFCF-CB76-CC2C-C5C0DE4D7869}"/>
                </a:ext>
              </a:extLst>
            </p:cNvPr>
            <p:cNvSpPr/>
            <p:nvPr/>
          </p:nvSpPr>
          <p:spPr>
            <a:xfrm>
              <a:off x="4212135" y="1980629"/>
              <a:ext cx="3283303" cy="202551"/>
            </a:xfrm>
            <a:prstGeom prst="rect">
              <a:avLst/>
            </a:prstGeom>
            <a:solidFill>
              <a:schemeClr val="bg1"/>
            </a:solidFill>
          </p:spPr>
          <p:txBody>
            <a:bodyPr wrap="square" lIns="0" tIns="48000" rIns="0" b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Overall Survival </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grpSp>
        <p:nvGrpSpPr>
          <p:cNvPr id="36" name="Group 35">
            <a:extLst>
              <a:ext uri="{FF2B5EF4-FFF2-40B4-BE49-F238E27FC236}">
                <a16:creationId xmlns:a16="http://schemas.microsoft.com/office/drawing/2014/main" id="{76ED1584-670A-5C94-7F21-1E4D3B63E05F}"/>
              </a:ext>
            </a:extLst>
          </p:cNvPr>
          <p:cNvGrpSpPr/>
          <p:nvPr/>
        </p:nvGrpSpPr>
        <p:grpSpPr>
          <a:xfrm>
            <a:off x="9884932" y="2569908"/>
            <a:ext cx="2202859" cy="3818760"/>
            <a:chOff x="7491856" y="1927431"/>
            <a:chExt cx="1652144" cy="2864070"/>
          </a:xfrm>
        </p:grpSpPr>
        <p:pic>
          <p:nvPicPr>
            <p:cNvPr id="31" name="Picture 30">
              <a:extLst>
                <a:ext uri="{FF2B5EF4-FFF2-40B4-BE49-F238E27FC236}">
                  <a16:creationId xmlns:a16="http://schemas.microsoft.com/office/drawing/2014/main" id="{A57137A1-B21D-0375-A632-51C3F095FEA6}"/>
                </a:ext>
              </a:extLst>
            </p:cNvPr>
            <p:cNvPicPr>
              <a:picLocks noChangeAspect="1"/>
            </p:cNvPicPr>
            <p:nvPr/>
          </p:nvPicPr>
          <p:blipFill>
            <a:blip r:embed="rId6"/>
            <a:stretch>
              <a:fillRect/>
            </a:stretch>
          </p:blipFill>
          <p:spPr>
            <a:xfrm>
              <a:off x="7491856" y="2267975"/>
              <a:ext cx="1652144" cy="2523526"/>
            </a:xfrm>
            <a:prstGeom prst="rect">
              <a:avLst/>
            </a:prstGeom>
          </p:spPr>
        </p:pic>
        <p:sp>
          <p:nvSpPr>
            <p:cNvPr id="33" name="Rectangle 32">
              <a:extLst>
                <a:ext uri="{FF2B5EF4-FFF2-40B4-BE49-F238E27FC236}">
                  <a16:creationId xmlns:a16="http://schemas.microsoft.com/office/drawing/2014/main" id="{7B27FA21-1947-46E4-3420-59B0D2E877F3}"/>
                </a:ext>
              </a:extLst>
            </p:cNvPr>
            <p:cNvSpPr/>
            <p:nvPr/>
          </p:nvSpPr>
          <p:spPr>
            <a:xfrm>
              <a:off x="7491856" y="1927431"/>
              <a:ext cx="1521621" cy="235449"/>
            </a:xfrm>
            <a:prstGeom prst="rect">
              <a:avLst/>
            </a:prstGeom>
          </p:spPr>
          <p:txBody>
            <a:bodyPr wrap="square" lIns="0" rIns="0">
              <a:spAutoFit/>
            </a:bodyPr>
            <a:lstStyle/>
            <a:p>
              <a:pPr marL="0" marR="0" lvl="0" indent="0" algn="ctr" defTabSz="914354"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Objective Response</a:t>
              </a:r>
              <a:endPar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grpSp>
    </p:spTree>
    <p:extLst>
      <p:ext uri="{BB962C8B-B14F-4D97-AF65-F5344CB8AC3E}">
        <p14:creationId xmlns:p14="http://schemas.microsoft.com/office/powerpoint/2010/main" val="84958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C91F-F106-7954-49A8-7E875E0E30CE}"/>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ADF0F2C-33CC-78EE-1842-B779FF50682D}"/>
              </a:ext>
            </a:extLst>
          </p:cNvPr>
          <p:cNvSpPr>
            <a:spLocks noGrp="1"/>
          </p:cNvSpPr>
          <p:nvPr>
            <p:ph sz="quarter" idx="13"/>
          </p:nvPr>
        </p:nvSpPr>
        <p:spPr>
          <a:xfrm>
            <a:off x="1834003" y="902485"/>
            <a:ext cx="9104416" cy="553303"/>
          </a:xfrm>
        </p:spPr>
        <p:txBody>
          <a:bodyPr>
            <a:normAutofit/>
          </a:bodyPr>
          <a:lstStyle/>
          <a:p>
            <a:pPr marL="0" indent="0">
              <a:buNone/>
            </a:pPr>
            <a:r>
              <a:rPr lang="en-US" sz="2200" dirty="0">
                <a:latin typeface="Calibri" panose="020F0502020204030204" pitchFamily="34" charset="0"/>
                <a:cs typeface="Calibri" panose="020F0502020204030204" pitchFamily="34" charset="0"/>
              </a:rPr>
              <a:t>Greatest magnitude of benefit generally derived from the 1</a:t>
            </a:r>
            <a:r>
              <a:rPr lang="en-US" sz="2200" baseline="30000" dirty="0">
                <a:latin typeface="Calibri" panose="020F0502020204030204" pitchFamily="34" charset="0"/>
                <a:cs typeface="Calibri" panose="020F0502020204030204" pitchFamily="34" charset="0"/>
              </a:rPr>
              <a:t>st</a:t>
            </a:r>
            <a:r>
              <a:rPr lang="en-US" sz="2200" dirty="0">
                <a:latin typeface="Calibri" panose="020F0502020204030204" pitchFamily="34" charset="0"/>
                <a:cs typeface="Calibri" panose="020F0502020204030204" pitchFamily="34" charset="0"/>
              </a:rPr>
              <a:t> ADC used</a:t>
            </a:r>
          </a:p>
        </p:txBody>
      </p:sp>
      <p:pic>
        <p:nvPicPr>
          <p:cNvPr id="9" name="Picture 8">
            <a:extLst>
              <a:ext uri="{FF2B5EF4-FFF2-40B4-BE49-F238E27FC236}">
                <a16:creationId xmlns:a16="http://schemas.microsoft.com/office/drawing/2014/main" id="{C5C50F3F-8443-17ED-78C6-864696A72D99}"/>
              </a:ext>
            </a:extLst>
          </p:cNvPr>
          <p:cNvPicPr>
            <a:picLocks noChangeAspect="1"/>
          </p:cNvPicPr>
          <p:nvPr/>
        </p:nvPicPr>
        <p:blipFill>
          <a:blip r:embed="rId3"/>
          <a:stretch>
            <a:fillRect/>
          </a:stretch>
        </p:blipFill>
        <p:spPr>
          <a:xfrm>
            <a:off x="165958" y="2424710"/>
            <a:ext cx="3514739" cy="2737524"/>
          </a:xfrm>
          <a:prstGeom prst="rect">
            <a:avLst/>
          </a:prstGeom>
        </p:spPr>
      </p:pic>
      <p:pic>
        <p:nvPicPr>
          <p:cNvPr id="11" name="Picture 10">
            <a:extLst>
              <a:ext uri="{FF2B5EF4-FFF2-40B4-BE49-F238E27FC236}">
                <a16:creationId xmlns:a16="http://schemas.microsoft.com/office/drawing/2014/main" id="{DAB7A5DB-2A6D-A0F2-ED16-29C47454ADA1}"/>
              </a:ext>
            </a:extLst>
          </p:cNvPr>
          <p:cNvPicPr>
            <a:picLocks noChangeAspect="1"/>
          </p:cNvPicPr>
          <p:nvPr/>
        </p:nvPicPr>
        <p:blipFill rotWithShape="1">
          <a:blip r:embed="rId4"/>
          <a:srcRect l="4182"/>
          <a:stretch/>
        </p:blipFill>
        <p:spPr>
          <a:xfrm>
            <a:off x="3833513" y="2434278"/>
            <a:ext cx="3414540" cy="2971333"/>
          </a:xfrm>
          <a:prstGeom prst="rect">
            <a:avLst/>
          </a:prstGeom>
        </p:spPr>
      </p:pic>
      <p:sp>
        <p:nvSpPr>
          <p:cNvPr id="13" name="TextBox 12">
            <a:extLst>
              <a:ext uri="{FF2B5EF4-FFF2-40B4-BE49-F238E27FC236}">
                <a16:creationId xmlns:a16="http://schemas.microsoft.com/office/drawing/2014/main" id="{25FE4D0F-7C41-5F58-13EB-4B311E57DFC1}"/>
              </a:ext>
            </a:extLst>
          </p:cNvPr>
          <p:cNvSpPr txBox="1"/>
          <p:nvPr/>
        </p:nvSpPr>
        <p:spPr>
          <a:xfrm>
            <a:off x="676629" y="5405611"/>
            <a:ext cx="3032415" cy="318100"/>
          </a:xfrm>
          <a:prstGeom prst="rect">
            <a:avLst/>
          </a:prstGeom>
          <a:noFill/>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Real world evidence study</a:t>
            </a:r>
            <a:endParaRPr kumimoji="0" lang="en-US" sz="1467"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6" name="TextBox 5">
            <a:extLst>
              <a:ext uri="{FF2B5EF4-FFF2-40B4-BE49-F238E27FC236}">
                <a16:creationId xmlns:a16="http://schemas.microsoft.com/office/drawing/2014/main" id="{2AB2D162-9AE7-1326-D49B-657EB8857B04}"/>
              </a:ext>
            </a:extLst>
          </p:cNvPr>
          <p:cNvSpPr txBox="1"/>
          <p:nvPr/>
        </p:nvSpPr>
        <p:spPr>
          <a:xfrm>
            <a:off x="8073805" y="6514392"/>
            <a:ext cx="4118196" cy="276999"/>
          </a:xfrm>
          <a:prstGeom prst="rect">
            <a:avLst/>
          </a:prstGeom>
          <a:noFill/>
        </p:spPr>
        <p:txBody>
          <a:bodyPr wrap="square" rtlCol="0">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Huppert L et al. SABCS 2023, </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Abelman</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 R et al. ASCO 2023</a:t>
            </a:r>
          </a:p>
        </p:txBody>
      </p:sp>
      <p:grpSp>
        <p:nvGrpSpPr>
          <p:cNvPr id="18" name="Group 17">
            <a:extLst>
              <a:ext uri="{FF2B5EF4-FFF2-40B4-BE49-F238E27FC236}">
                <a16:creationId xmlns:a16="http://schemas.microsoft.com/office/drawing/2014/main" id="{37CBD15A-5029-C600-B08F-CDB6A1C473A8}"/>
              </a:ext>
            </a:extLst>
          </p:cNvPr>
          <p:cNvGrpSpPr/>
          <p:nvPr/>
        </p:nvGrpSpPr>
        <p:grpSpPr>
          <a:xfrm>
            <a:off x="7290330" y="2351699"/>
            <a:ext cx="4118196" cy="3797642"/>
            <a:chOff x="3712423" y="1693041"/>
            <a:chExt cx="3432916" cy="2933976"/>
          </a:xfrm>
        </p:grpSpPr>
        <p:pic>
          <p:nvPicPr>
            <p:cNvPr id="10" name="Picture 9">
              <a:extLst>
                <a:ext uri="{FF2B5EF4-FFF2-40B4-BE49-F238E27FC236}">
                  <a16:creationId xmlns:a16="http://schemas.microsoft.com/office/drawing/2014/main" id="{3134E474-27AB-597A-B73E-B2FE7002F422}"/>
                </a:ext>
              </a:extLst>
            </p:cNvPr>
            <p:cNvPicPr>
              <a:picLocks noChangeAspect="1"/>
            </p:cNvPicPr>
            <p:nvPr/>
          </p:nvPicPr>
          <p:blipFill>
            <a:blip r:embed="rId5"/>
            <a:srcRect b="1005"/>
            <a:stretch>
              <a:fillRect/>
            </a:stretch>
          </p:blipFill>
          <p:spPr>
            <a:xfrm>
              <a:off x="3712423" y="1693041"/>
              <a:ext cx="3432916" cy="2933976"/>
            </a:xfrm>
            <a:prstGeom prst="rect">
              <a:avLst/>
            </a:prstGeom>
          </p:spPr>
        </p:pic>
        <p:sp>
          <p:nvSpPr>
            <p:cNvPr id="12" name="TextBox 11">
              <a:extLst>
                <a:ext uri="{FF2B5EF4-FFF2-40B4-BE49-F238E27FC236}">
                  <a16:creationId xmlns:a16="http://schemas.microsoft.com/office/drawing/2014/main" id="{EF608970-3025-10D9-ABEB-1E3720669C6E}"/>
                </a:ext>
              </a:extLst>
            </p:cNvPr>
            <p:cNvSpPr txBox="1"/>
            <p:nvPr/>
          </p:nvSpPr>
          <p:spPr>
            <a:xfrm>
              <a:off x="6143494" y="3794121"/>
              <a:ext cx="577049" cy="345177"/>
            </a:xfrm>
            <a:prstGeom prst="rect">
              <a:avLst/>
            </a:prstGeom>
            <a:solidFill>
              <a:schemeClr val="bg1"/>
            </a:solidFill>
          </p:spPr>
          <p:txBody>
            <a:bodyPr wrap="square" rtlCol="0">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ADC1</a:t>
              </a:r>
            </a:p>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ADC2</a:t>
              </a:r>
            </a:p>
          </p:txBody>
        </p:sp>
        <p:sp>
          <p:nvSpPr>
            <p:cNvPr id="15" name="Rectangle 14">
              <a:extLst>
                <a:ext uri="{FF2B5EF4-FFF2-40B4-BE49-F238E27FC236}">
                  <a16:creationId xmlns:a16="http://schemas.microsoft.com/office/drawing/2014/main" id="{146BE894-E7C0-C37E-C7CE-B91E05A7188C}"/>
                </a:ext>
              </a:extLst>
            </p:cNvPr>
            <p:cNvSpPr/>
            <p:nvPr/>
          </p:nvSpPr>
          <p:spPr>
            <a:xfrm>
              <a:off x="5935980" y="3684233"/>
              <a:ext cx="473698" cy="10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6" name="Rectangle 15">
              <a:extLst>
                <a:ext uri="{FF2B5EF4-FFF2-40B4-BE49-F238E27FC236}">
                  <a16:creationId xmlns:a16="http://schemas.microsoft.com/office/drawing/2014/main" id="{4D2BA480-3E63-EEB2-7001-252A12CF791D}"/>
                </a:ext>
              </a:extLst>
            </p:cNvPr>
            <p:cNvSpPr/>
            <p:nvPr/>
          </p:nvSpPr>
          <p:spPr>
            <a:xfrm>
              <a:off x="5935980" y="3169637"/>
              <a:ext cx="473698" cy="10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5C7335B1-9AC2-96E6-5B5B-35D6D94F93F2}"/>
                </a:ext>
              </a:extLst>
            </p:cNvPr>
            <p:cNvSpPr txBox="1"/>
            <p:nvPr/>
          </p:nvSpPr>
          <p:spPr>
            <a:xfrm>
              <a:off x="6143314" y="3244654"/>
              <a:ext cx="745757" cy="345177"/>
            </a:xfrm>
            <a:prstGeom prst="rect">
              <a:avLst/>
            </a:prstGeom>
            <a:solidFill>
              <a:schemeClr val="bg1"/>
            </a:solidFill>
          </p:spPr>
          <p:txBody>
            <a:bodyPr wrap="square" rtlCol="0">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HR+/HER2-</a:t>
              </a:r>
            </a:p>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TNBC</a:t>
              </a:r>
            </a:p>
          </p:txBody>
        </p:sp>
      </p:grpSp>
      <p:sp>
        <p:nvSpPr>
          <p:cNvPr id="19" name="TextBox 18">
            <a:extLst>
              <a:ext uri="{FF2B5EF4-FFF2-40B4-BE49-F238E27FC236}">
                <a16:creationId xmlns:a16="http://schemas.microsoft.com/office/drawing/2014/main" id="{4F786F93-7885-7094-90F7-D8E6869048A6}"/>
              </a:ext>
            </a:extLst>
          </p:cNvPr>
          <p:cNvSpPr txBox="1"/>
          <p:nvPr/>
        </p:nvSpPr>
        <p:spPr>
          <a:xfrm>
            <a:off x="7794707" y="5231204"/>
            <a:ext cx="1438183" cy="318100"/>
          </a:xfrm>
          <a:prstGeom prst="rect">
            <a:avLst/>
          </a:prstGeom>
          <a:noFill/>
        </p:spPr>
        <p:txBody>
          <a:bodyPr wrap="square">
            <a:spAutoFit/>
          </a:bodyPr>
          <a:lstStyle/>
          <a:p>
            <a:pPr marL="0" marR="0" lvl="0" indent="0" algn="l" defTabSz="609585" rtl="0" eaLnBrk="0" fontAlgn="base" latinLnBrk="0" hangingPunct="0">
              <a:lnSpc>
                <a:spcPct val="100000"/>
              </a:lnSpc>
              <a:spcBef>
                <a:spcPct val="0"/>
              </a:spcBef>
              <a:spcAft>
                <a:spcPct val="0"/>
              </a:spcAft>
              <a:buClrTx/>
              <a:buSzTx/>
              <a:buFontTx/>
              <a:buNone/>
              <a:tabLst/>
              <a:defRPr/>
            </a:pPr>
            <a:r>
              <a:rPr kumimoji="0" lang="en-US" sz="1467" b="1"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rPr>
              <a:t>A3 study</a:t>
            </a:r>
            <a:endParaRPr kumimoji="0" lang="en-US" sz="1467" b="0" i="0" u="none" strike="noStrike" kern="1200" cap="none" spc="0" normalizeH="0" baseline="0" noProof="0" dirty="0">
              <a:ln>
                <a:noFill/>
              </a:ln>
              <a:solidFill>
                <a:srgbClr val="000000"/>
              </a:solidFill>
              <a:effectLst/>
              <a:uLnTx/>
              <a:uFillTx/>
              <a:latin typeface="Calibri" panose="020F0502020204030204" pitchFamily="34" charset="0"/>
              <a:ea typeface="MS PGothic" panose="020B0600070205080204" pitchFamily="34" charset="-128"/>
              <a:cs typeface="Calibri" panose="020F0502020204030204" pitchFamily="34" charset="0"/>
            </a:endParaRPr>
          </a:p>
        </p:txBody>
      </p:sp>
      <p:sp>
        <p:nvSpPr>
          <p:cNvPr id="14" name="Content Placeholder 3">
            <a:extLst>
              <a:ext uri="{FF2B5EF4-FFF2-40B4-BE49-F238E27FC236}">
                <a16:creationId xmlns:a16="http://schemas.microsoft.com/office/drawing/2014/main" id="{F932C08E-A7CB-3171-3CD2-F6C0FF48C4A1}"/>
              </a:ext>
            </a:extLst>
          </p:cNvPr>
          <p:cNvSpPr txBox="1">
            <a:spLocks/>
          </p:cNvSpPr>
          <p:nvPr/>
        </p:nvSpPr>
        <p:spPr>
          <a:xfrm>
            <a:off x="1396509" y="1928277"/>
            <a:ext cx="4502116" cy="423423"/>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Char char="•"/>
              <a:defRPr lang="en-US" sz="2400"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219170" rtl="0" eaLnBrk="1" fontAlgn="base" latinLnBrk="0" hangingPunct="1">
              <a:lnSpc>
                <a:spcPct val="100000"/>
              </a:lnSpc>
              <a:spcBef>
                <a:spcPts val="1333"/>
              </a:spcBef>
              <a:spcAft>
                <a:spcPct val="0"/>
              </a:spcAft>
              <a:buClr>
                <a:prstClr val="white"/>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Sequencing T-DXd and SG in HER2-low MBC</a:t>
            </a:r>
          </a:p>
        </p:txBody>
      </p:sp>
      <p:sp>
        <p:nvSpPr>
          <p:cNvPr id="21" name="Title 1">
            <a:extLst>
              <a:ext uri="{FF2B5EF4-FFF2-40B4-BE49-F238E27FC236}">
                <a16:creationId xmlns:a16="http://schemas.microsoft.com/office/drawing/2014/main" id="{8049BEEE-923D-CF76-BC7F-AAC6F0D21C3E}"/>
              </a:ext>
            </a:extLst>
          </p:cNvPr>
          <p:cNvSpPr txBox="1">
            <a:spLocks/>
          </p:cNvSpPr>
          <p:nvPr/>
        </p:nvSpPr>
        <p:spPr>
          <a:xfrm>
            <a:off x="271015" y="110561"/>
            <a:ext cx="11137511" cy="7375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pPr marL="0" marR="0" lvl="0" indent="0" algn="ctr" defTabSz="1219170" rtl="0" eaLnBrk="1" fontAlgn="base" latinLnBrk="0" hangingPunct="1">
              <a:lnSpc>
                <a:spcPct val="90000"/>
              </a:lnSpc>
              <a:spcBef>
                <a:spcPct val="0"/>
              </a:spcBef>
              <a:spcAft>
                <a:spcPct val="0"/>
              </a:spcAft>
              <a:buClrTx/>
              <a:buSzTx/>
              <a:buFontTx/>
              <a:buNone/>
              <a:tabLst/>
              <a:defRPr/>
            </a:pPr>
            <a:r>
              <a:rPr kumimoji="0" lang="en-US" sz="4267" b="1"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Sequencing of ADCs</a:t>
            </a:r>
          </a:p>
        </p:txBody>
      </p:sp>
      <p:sp>
        <p:nvSpPr>
          <p:cNvPr id="8" name="Content Placeholder 3">
            <a:extLst>
              <a:ext uri="{FF2B5EF4-FFF2-40B4-BE49-F238E27FC236}">
                <a16:creationId xmlns:a16="http://schemas.microsoft.com/office/drawing/2014/main" id="{A238F4DA-E40A-6639-0542-06A24C44E7E6}"/>
              </a:ext>
            </a:extLst>
          </p:cNvPr>
          <p:cNvSpPr txBox="1">
            <a:spLocks/>
          </p:cNvSpPr>
          <p:nvPr/>
        </p:nvSpPr>
        <p:spPr>
          <a:xfrm>
            <a:off x="7137514" y="1928275"/>
            <a:ext cx="4502116" cy="423423"/>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Char char="•"/>
              <a:defRPr lang="en-US" sz="2400"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70" rtl="0" eaLnBrk="1" fontAlgn="base" latinLnBrk="0" hangingPunct="1">
              <a:lnSpc>
                <a:spcPct val="100000"/>
              </a:lnSpc>
              <a:spcBef>
                <a:spcPts val="1333"/>
              </a:spcBef>
              <a:spcAft>
                <a:spcPct val="0"/>
              </a:spcAft>
              <a:buClr>
                <a:prstClr val="white"/>
              </a:buClr>
              <a:buSzTx/>
              <a:buFont typeface="Arial" panose="020B0604020202020204" pitchFamily="34" charset="0"/>
              <a:buNone/>
              <a:tabLst/>
              <a:defRPr/>
            </a:pPr>
            <a:r>
              <a:rPr kumimoji="0" lang="en-US" sz="1867"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Sequencing ADCs in HER2-neg MBC</a:t>
            </a:r>
          </a:p>
        </p:txBody>
      </p:sp>
    </p:spTree>
    <p:extLst>
      <p:ext uri="{BB962C8B-B14F-4D97-AF65-F5344CB8AC3E}">
        <p14:creationId xmlns:p14="http://schemas.microsoft.com/office/powerpoint/2010/main" val="151617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3676E-5572-863A-C58E-1D17F06D4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CEBFD-3756-E533-84F6-951A62F282DA}"/>
              </a:ext>
            </a:extLst>
          </p:cNvPr>
          <p:cNvSpPr>
            <a:spLocks noGrp="1"/>
          </p:cNvSpPr>
          <p:nvPr>
            <p:ph type="title"/>
          </p:nvPr>
        </p:nvSpPr>
        <p:spPr/>
        <p:txBody>
          <a:bodyPr/>
          <a:lstStyle/>
          <a:p>
            <a:r>
              <a:rPr lang="en-US" dirty="0"/>
              <a:t>A 65-year-old woman presenting with </a:t>
            </a:r>
            <a:r>
              <a:rPr lang="en-US" u="sng" dirty="0"/>
              <a:t>PD-L1-positive</a:t>
            </a:r>
            <a:r>
              <a:rPr lang="en-US" dirty="0"/>
              <a:t>, </a:t>
            </a:r>
            <a:br>
              <a:rPr lang="en-US" dirty="0"/>
            </a:br>
            <a:r>
              <a:rPr lang="en-US" dirty="0">
                <a:solidFill>
                  <a:srgbClr val="C69C46"/>
                </a:solidFill>
              </a:rPr>
              <a:t>BRCA wild-type</a:t>
            </a:r>
            <a:r>
              <a:rPr lang="en-US" dirty="0"/>
              <a:t>, HER2-low (IHC 1+) </a:t>
            </a:r>
            <a:r>
              <a:rPr lang="en-US" dirty="0" err="1"/>
              <a:t>mTNBC</a:t>
            </a:r>
            <a:r>
              <a:rPr lang="en-US" dirty="0"/>
              <a:t> receives the following first-line therapy. </a:t>
            </a:r>
            <a:br>
              <a:rPr lang="en-US" dirty="0"/>
            </a:br>
            <a:r>
              <a:rPr lang="en-US" sz="2800" i="1" dirty="0">
                <a:solidFill>
                  <a:srgbClr val="81B7F3"/>
                </a:solidFill>
              </a:rPr>
              <a:t>Regulatory and reimbursement issues aside, which systemic therapy would you most likely recommend next?</a:t>
            </a:r>
          </a:p>
        </p:txBody>
      </p:sp>
      <p:sp>
        <p:nvSpPr>
          <p:cNvPr id="3" name="Content Placeholder 2">
            <a:extLst>
              <a:ext uri="{FF2B5EF4-FFF2-40B4-BE49-F238E27FC236}">
                <a16:creationId xmlns:a16="http://schemas.microsoft.com/office/drawing/2014/main" id="{15DC9B7D-5EC6-3B71-7BF3-0F31F1A234F6}"/>
              </a:ext>
            </a:extLst>
          </p:cNvPr>
          <p:cNvSpPr>
            <a:spLocks noGrp="1"/>
          </p:cNvSpPr>
          <p:nvPr>
            <p:ph idx="1"/>
          </p:nvPr>
        </p:nvSpPr>
        <p:spPr/>
        <p:txBody>
          <a:bodyPr/>
          <a:lstStyle/>
          <a:p>
            <a:r>
              <a:rPr lang="en-US" dirty="0"/>
              <a:t>First line: Pembrolizumab/chemotherapy</a:t>
            </a:r>
          </a:p>
          <a:p>
            <a:r>
              <a:rPr lang="en-US" dirty="0"/>
              <a:t>First line: Pembrolizumab/Sacituzumab govitecan</a:t>
            </a:r>
          </a:p>
        </p:txBody>
      </p:sp>
    </p:spTree>
    <p:extLst>
      <p:ext uri="{BB962C8B-B14F-4D97-AF65-F5344CB8AC3E}">
        <p14:creationId xmlns:p14="http://schemas.microsoft.com/office/powerpoint/2010/main" val="3592891901"/>
      </p:ext>
    </p:extLst>
  </p:cSld>
  <p:clrMapOvr>
    <a:masterClrMapping/>
  </p:clrMapOvr>
  <p:transition spd="slow"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5EEC5-1634-F2E4-C886-04727A97A4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1D781-6D8D-E990-7573-19228706F637}"/>
              </a:ext>
            </a:extLst>
          </p:cNvPr>
          <p:cNvSpPr>
            <a:spLocks noGrp="1"/>
          </p:cNvSpPr>
          <p:nvPr>
            <p:ph type="title"/>
          </p:nvPr>
        </p:nvSpPr>
        <p:spPr/>
        <p:txBody>
          <a:bodyPr/>
          <a:lstStyle/>
          <a:p>
            <a:r>
              <a:rPr lang="en-US" dirty="0"/>
              <a:t>A 65-year-old woman presenting with </a:t>
            </a:r>
            <a:r>
              <a:rPr lang="en-US" u="sng" dirty="0"/>
              <a:t>PD-L1-negative</a:t>
            </a:r>
            <a:r>
              <a:rPr lang="en-US" dirty="0"/>
              <a:t>, </a:t>
            </a:r>
            <a:br>
              <a:rPr lang="en-US" dirty="0"/>
            </a:br>
            <a:r>
              <a:rPr lang="en-US" dirty="0">
                <a:solidFill>
                  <a:srgbClr val="C69C46"/>
                </a:solidFill>
              </a:rPr>
              <a:t>BRCA wild-type</a:t>
            </a:r>
            <a:r>
              <a:rPr lang="en-US" dirty="0"/>
              <a:t>, HER2-low (IHC 1+) </a:t>
            </a:r>
            <a:r>
              <a:rPr lang="en-US" dirty="0" err="1"/>
              <a:t>mTNBC</a:t>
            </a:r>
            <a:r>
              <a:rPr lang="en-US" dirty="0"/>
              <a:t> receives the following first-line therapy. </a:t>
            </a:r>
            <a:br>
              <a:rPr lang="en-US" dirty="0"/>
            </a:br>
            <a:r>
              <a:rPr lang="en-US" sz="2800" i="1" dirty="0">
                <a:solidFill>
                  <a:srgbClr val="81B7F3"/>
                </a:solidFill>
              </a:rPr>
              <a:t>Regulatory and reimbursement issues aside, which systemic therapy would you most likely recommend next?</a:t>
            </a:r>
          </a:p>
        </p:txBody>
      </p:sp>
      <p:sp>
        <p:nvSpPr>
          <p:cNvPr id="3" name="Content Placeholder 2">
            <a:extLst>
              <a:ext uri="{FF2B5EF4-FFF2-40B4-BE49-F238E27FC236}">
                <a16:creationId xmlns:a16="http://schemas.microsoft.com/office/drawing/2014/main" id="{C40943BD-0667-0CE7-A5DA-5B9004DC6443}"/>
              </a:ext>
            </a:extLst>
          </p:cNvPr>
          <p:cNvSpPr>
            <a:spLocks noGrp="1"/>
          </p:cNvSpPr>
          <p:nvPr>
            <p:ph idx="1"/>
          </p:nvPr>
        </p:nvSpPr>
        <p:spPr/>
        <p:txBody>
          <a:bodyPr/>
          <a:lstStyle/>
          <a:p>
            <a:r>
              <a:rPr lang="en-US" dirty="0"/>
              <a:t>First line: Chemotherapy</a:t>
            </a:r>
          </a:p>
          <a:p>
            <a:r>
              <a:rPr lang="en-US" dirty="0"/>
              <a:t>First line: Sacituzumab govitecan</a:t>
            </a:r>
          </a:p>
          <a:p>
            <a:r>
              <a:rPr lang="en-US" dirty="0"/>
              <a:t>First line: </a:t>
            </a:r>
            <a:r>
              <a:rPr lang="en-US" dirty="0" err="1"/>
              <a:t>Datopotamab</a:t>
            </a:r>
            <a:r>
              <a:rPr lang="en-US" dirty="0"/>
              <a:t> deruxtecan</a:t>
            </a:r>
          </a:p>
        </p:txBody>
      </p:sp>
    </p:spTree>
    <p:extLst>
      <p:ext uri="{BB962C8B-B14F-4D97-AF65-F5344CB8AC3E}">
        <p14:creationId xmlns:p14="http://schemas.microsoft.com/office/powerpoint/2010/main" val="3912250705"/>
      </p:ext>
    </p:extLst>
  </p:cSld>
  <p:clrMapOvr>
    <a:masterClrMapping/>
  </p:clrMapOvr>
  <p:transition spd="slow" advClick="0"/>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DAFF1-1552-F6E9-CD64-8810169C96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E14C8-4A13-C692-28BD-795580991684}"/>
              </a:ext>
            </a:extLst>
          </p:cNvPr>
          <p:cNvSpPr>
            <a:spLocks noGrp="1"/>
          </p:cNvSpPr>
          <p:nvPr>
            <p:ph type="title"/>
          </p:nvPr>
        </p:nvSpPr>
        <p:spPr/>
        <p:txBody>
          <a:bodyPr/>
          <a:lstStyle/>
          <a:p>
            <a:r>
              <a:rPr lang="en-US" dirty="0"/>
              <a:t>A 65-year-old woman presenting with </a:t>
            </a:r>
            <a:r>
              <a:rPr lang="en-US" u="sng" dirty="0"/>
              <a:t>PD-L1-positive</a:t>
            </a:r>
            <a:r>
              <a:rPr lang="en-US" dirty="0"/>
              <a:t>, </a:t>
            </a:r>
            <a:br>
              <a:rPr lang="en-US" dirty="0"/>
            </a:br>
            <a:r>
              <a:rPr lang="en-US" dirty="0">
                <a:solidFill>
                  <a:srgbClr val="C69C46"/>
                </a:solidFill>
              </a:rPr>
              <a:t>BRCA-mutated</a:t>
            </a:r>
            <a:r>
              <a:rPr lang="en-US" dirty="0"/>
              <a:t>, HER2-low (IHC 1+) </a:t>
            </a:r>
            <a:r>
              <a:rPr lang="en-US" dirty="0" err="1"/>
              <a:t>mTNBC</a:t>
            </a:r>
            <a:r>
              <a:rPr lang="en-US" dirty="0"/>
              <a:t> receives the following first-line therapy. </a:t>
            </a:r>
            <a:br>
              <a:rPr lang="en-US" dirty="0"/>
            </a:br>
            <a:r>
              <a:rPr lang="en-US" sz="2800" i="1" dirty="0">
                <a:solidFill>
                  <a:srgbClr val="81B7F3"/>
                </a:solidFill>
              </a:rPr>
              <a:t>Regulatory and reimbursement issues aside, which systemic therapy would you most likely recommend next?</a:t>
            </a:r>
          </a:p>
        </p:txBody>
      </p:sp>
      <p:sp>
        <p:nvSpPr>
          <p:cNvPr id="3" name="Content Placeholder 2">
            <a:extLst>
              <a:ext uri="{FF2B5EF4-FFF2-40B4-BE49-F238E27FC236}">
                <a16:creationId xmlns:a16="http://schemas.microsoft.com/office/drawing/2014/main" id="{A08202B9-4563-49B8-6946-D9C58E72AAF6}"/>
              </a:ext>
            </a:extLst>
          </p:cNvPr>
          <p:cNvSpPr>
            <a:spLocks noGrp="1"/>
          </p:cNvSpPr>
          <p:nvPr>
            <p:ph idx="1"/>
          </p:nvPr>
        </p:nvSpPr>
        <p:spPr/>
        <p:txBody>
          <a:bodyPr/>
          <a:lstStyle/>
          <a:p>
            <a:r>
              <a:rPr lang="en-US" dirty="0"/>
              <a:t>First line: Pembrolizumab/chemotherapy</a:t>
            </a:r>
          </a:p>
          <a:p>
            <a:r>
              <a:rPr lang="en-US" dirty="0"/>
              <a:t>First line: Sacituzumab govitecan/pembrolizumab</a:t>
            </a:r>
          </a:p>
        </p:txBody>
      </p:sp>
    </p:spTree>
    <p:extLst>
      <p:ext uri="{BB962C8B-B14F-4D97-AF65-F5344CB8AC3E}">
        <p14:creationId xmlns:p14="http://schemas.microsoft.com/office/powerpoint/2010/main" val="1888192859"/>
      </p:ext>
    </p:extLst>
  </p:cSld>
  <p:clrMapOvr>
    <a:masterClrMapping/>
  </p:clrMapOvr>
  <p:transition spd="slow" advClick="0"/>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7230-5BA2-B54D-99CF-97EBEE26E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178B9C-B4D0-6E96-B21D-A72F88FDD0D8}"/>
              </a:ext>
            </a:extLst>
          </p:cNvPr>
          <p:cNvSpPr>
            <a:spLocks noGrp="1"/>
          </p:cNvSpPr>
          <p:nvPr>
            <p:ph type="title"/>
          </p:nvPr>
        </p:nvSpPr>
        <p:spPr/>
        <p:txBody>
          <a:bodyPr/>
          <a:lstStyle/>
          <a:p>
            <a:r>
              <a:rPr lang="en-US" dirty="0"/>
              <a:t>A 65-year-old woman presenting with </a:t>
            </a:r>
            <a:r>
              <a:rPr lang="en-US" u="sng" dirty="0"/>
              <a:t>PD-L1-negative</a:t>
            </a:r>
            <a:r>
              <a:rPr lang="en-US" dirty="0"/>
              <a:t>, </a:t>
            </a:r>
            <a:br>
              <a:rPr lang="en-US" dirty="0"/>
            </a:br>
            <a:r>
              <a:rPr lang="en-US" dirty="0">
                <a:solidFill>
                  <a:srgbClr val="C69C46"/>
                </a:solidFill>
              </a:rPr>
              <a:t>BRCA-mutated</a:t>
            </a:r>
            <a:r>
              <a:rPr lang="en-US" dirty="0"/>
              <a:t>, HER2-low (IHC 1+) </a:t>
            </a:r>
            <a:r>
              <a:rPr lang="en-US" dirty="0" err="1"/>
              <a:t>mTNBC</a:t>
            </a:r>
            <a:r>
              <a:rPr lang="en-US" dirty="0"/>
              <a:t> receives the following first-line therapy. </a:t>
            </a:r>
            <a:br>
              <a:rPr lang="en-US" dirty="0"/>
            </a:br>
            <a:r>
              <a:rPr lang="en-US" sz="2800" i="1" dirty="0">
                <a:solidFill>
                  <a:srgbClr val="81B7F3"/>
                </a:solidFill>
              </a:rPr>
              <a:t>Regulatory and reimbursement issues aside, which systemic therapy would you most likely recommend next?</a:t>
            </a:r>
          </a:p>
        </p:txBody>
      </p:sp>
      <p:sp>
        <p:nvSpPr>
          <p:cNvPr id="3" name="Content Placeholder 2">
            <a:extLst>
              <a:ext uri="{FF2B5EF4-FFF2-40B4-BE49-F238E27FC236}">
                <a16:creationId xmlns:a16="http://schemas.microsoft.com/office/drawing/2014/main" id="{A40180C3-B437-0232-86A5-315163AFFD93}"/>
              </a:ext>
            </a:extLst>
          </p:cNvPr>
          <p:cNvSpPr>
            <a:spLocks noGrp="1"/>
          </p:cNvSpPr>
          <p:nvPr>
            <p:ph idx="1"/>
          </p:nvPr>
        </p:nvSpPr>
        <p:spPr/>
        <p:txBody>
          <a:bodyPr/>
          <a:lstStyle/>
          <a:p>
            <a:r>
              <a:rPr lang="en-US" dirty="0"/>
              <a:t>First line: Chemotherapy</a:t>
            </a:r>
          </a:p>
          <a:p>
            <a:r>
              <a:rPr lang="en-US" dirty="0"/>
              <a:t>First line: Sacituzumab govitecan</a:t>
            </a:r>
          </a:p>
          <a:p>
            <a:r>
              <a:rPr lang="en-US" dirty="0"/>
              <a:t>First line: </a:t>
            </a:r>
            <a:r>
              <a:rPr lang="en-US" dirty="0" err="1"/>
              <a:t>Datopotamab</a:t>
            </a:r>
            <a:r>
              <a:rPr lang="en-US" dirty="0"/>
              <a:t> deruxtecan</a:t>
            </a:r>
          </a:p>
        </p:txBody>
      </p:sp>
    </p:spTree>
    <p:extLst>
      <p:ext uri="{BB962C8B-B14F-4D97-AF65-F5344CB8AC3E}">
        <p14:creationId xmlns:p14="http://schemas.microsoft.com/office/powerpoint/2010/main" val="3787330222"/>
      </p:ext>
    </p:extLst>
  </p:cSld>
  <p:clrMapOvr>
    <a:masterClrMapping/>
  </p:clrMapOvr>
  <p:transition spd="slow" advClick="0"/>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238CD-096C-074A-B6DF-D71BF30353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4C1C1-6AEF-6FF8-9DCD-BF53941B03DD}"/>
              </a:ext>
            </a:extLst>
          </p:cNvPr>
          <p:cNvSpPr>
            <a:spLocks noGrp="1"/>
          </p:cNvSpPr>
          <p:nvPr>
            <p:ph idx="1"/>
          </p:nvPr>
        </p:nvSpPr>
        <p:spPr>
          <a:xfrm>
            <a:off x="877458" y="1534209"/>
            <a:ext cx="10207702" cy="4316412"/>
          </a:xfrm>
        </p:spPr>
        <p:txBody>
          <a:bodyPr/>
          <a:lstStyle/>
          <a:p>
            <a:pPr marL="98425" indent="0">
              <a:buNone/>
            </a:pPr>
            <a:r>
              <a:rPr lang="en-US" sz="2200" dirty="0">
                <a:latin typeface="Calibri" panose="020F0502020204030204" pitchFamily="34" charset="0"/>
                <a:cs typeface="Calibri" panose="020F0502020204030204" pitchFamily="34" charset="0"/>
              </a:rPr>
              <a:t>38 </a:t>
            </a:r>
            <a:r>
              <a:rPr lang="en-US" sz="2200" dirty="0" err="1">
                <a:latin typeface="Calibri" panose="020F0502020204030204" pitchFamily="34" charset="0"/>
                <a:cs typeface="Calibri" panose="020F0502020204030204" pitchFamily="34" charset="0"/>
              </a:rPr>
              <a:t>yo</a:t>
            </a:r>
            <a:r>
              <a:rPr lang="en-US" sz="2200" dirty="0">
                <a:latin typeface="Calibri" panose="020F0502020204030204" pitchFamily="34" charset="0"/>
                <a:cs typeface="Calibri" panose="020F0502020204030204" pitchFamily="34" charset="0"/>
              </a:rPr>
              <a:t> woman </a:t>
            </a:r>
          </a:p>
          <a:p>
            <a:r>
              <a:rPr lang="en-US" sz="2200" dirty="0" err="1">
                <a:latin typeface="Calibri" panose="020F0502020204030204" pitchFamily="34" charset="0"/>
                <a:cs typeface="Calibri" panose="020F0502020204030204" pitchFamily="34" charset="0"/>
              </a:rPr>
              <a:t>mTNBC</a:t>
            </a:r>
            <a:r>
              <a:rPr lang="en-US" sz="2200" dirty="0">
                <a:latin typeface="Calibri" panose="020F0502020204030204" pitchFamily="34" charset="0"/>
                <a:cs typeface="Calibri" panose="020F0502020204030204" pitchFamily="34" charset="0"/>
              </a:rPr>
              <a:t>, HER2 IHC 1+ (low positive), PD-L1 CPS 2, MSI negative, TMB low, germline testing negative</a:t>
            </a:r>
            <a:r>
              <a:rPr lang="en-US" sz="2200" dirty="0">
                <a:latin typeface="Calibri" panose="020F0502020204030204" pitchFamily="34" charset="0"/>
                <a:ea typeface="Times New Roman" panose="02020603050405020304" pitchFamily="18" charset="0"/>
                <a:cs typeface="Calibri" panose="020F0502020204030204" pitchFamily="34" charset="0"/>
              </a:rPr>
              <a:t>. </a:t>
            </a:r>
            <a:r>
              <a:rPr lang="en-US" sz="2200" b="1" dirty="0">
                <a:effectLst/>
                <a:latin typeface="Calibri" panose="020F0502020204030204" pitchFamily="34" charset="0"/>
                <a:ea typeface="Times New Roman" panose="02020603050405020304" pitchFamily="18" charset="0"/>
                <a:cs typeface="Calibri" panose="020F0502020204030204" pitchFamily="34" charset="0"/>
              </a:rPr>
              <a:t>Asymptomatic osseous involvement in the thoracic and lumbar spine, left scapula, sternum, left rib, bilateral iliac bones, and right femur. Indeterminate lesions in the liver and cervical lymph nodes. </a:t>
            </a:r>
          </a:p>
          <a:p>
            <a:r>
              <a:rPr lang="en-US" sz="2200" b="1" dirty="0">
                <a:effectLst/>
                <a:latin typeface="Calibri" panose="020F0502020204030204" pitchFamily="34" charset="0"/>
                <a:ea typeface="Times New Roman" panose="02020603050405020304" pitchFamily="18" charset="0"/>
                <a:cs typeface="Calibri" panose="020F0502020204030204" pitchFamily="34" charset="0"/>
              </a:rPr>
              <a:t>This patient was treated with first-line paclitaxel, per the prior standard of care, and progressed after two months with new lesions on PET. She also progressed on second-line therapy with trastuzumab </a:t>
            </a:r>
            <a:r>
              <a:rPr lang="en-US" sz="2200" b="1" dirty="0" err="1">
                <a:effectLst/>
                <a:latin typeface="Calibri" panose="020F0502020204030204" pitchFamily="34" charset="0"/>
                <a:ea typeface="Times New Roman" panose="02020603050405020304" pitchFamily="18" charset="0"/>
                <a:cs typeface="Calibri" panose="020F0502020204030204" pitchFamily="34" charset="0"/>
              </a:rPr>
              <a:t>deruxtecan</a:t>
            </a:r>
            <a:r>
              <a:rPr lang="en-US" sz="2200" b="1" dirty="0">
                <a:effectLst/>
                <a:latin typeface="Calibri" panose="020F0502020204030204" pitchFamily="34" charset="0"/>
                <a:ea typeface="Times New Roman" panose="02020603050405020304" pitchFamily="18" charset="0"/>
                <a:cs typeface="Calibri" panose="020F0502020204030204" pitchFamily="34" charset="0"/>
              </a:rPr>
              <a:t> after just two months with new lesions on PET. </a:t>
            </a:r>
          </a:p>
          <a:p>
            <a:r>
              <a:rPr lang="en-US" sz="2200" b="1" dirty="0">
                <a:effectLst/>
                <a:latin typeface="Calibri" panose="020F0502020204030204" pitchFamily="34" charset="0"/>
                <a:ea typeface="Times New Roman" panose="02020603050405020304" pitchFamily="18" charset="0"/>
                <a:cs typeface="Calibri" panose="020F0502020204030204" pitchFamily="34" charset="0"/>
              </a:rPr>
              <a:t>It is not typically favored to sequence ADCs; however, it felt like a de-escalation to try a single agent chemotherapy in the third line. She has been on sacituzumab govitecan 9 months now.</a:t>
            </a:r>
            <a:endParaRPr lang="en-US" sz="22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C71B5DA-7DDF-12FF-B689-B5AD1C5C6E9D}"/>
              </a:ext>
            </a:extLst>
          </p:cNvPr>
          <p:cNvSpPr txBox="1"/>
          <p:nvPr/>
        </p:nvSpPr>
        <p:spPr>
          <a:xfrm>
            <a:off x="877458" y="341288"/>
            <a:ext cx="10360152" cy="927472"/>
          </a:xfrm>
          <a:prstGeom prst="rect">
            <a:avLst/>
          </a:prstGeom>
          <a:solidFill>
            <a:schemeClr val="accent2"/>
          </a:solidFill>
        </p:spPr>
        <p:txBody>
          <a:bodyPr wrap="square" rtlCol="0" anchor="ctr">
            <a:no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Calibri"/>
                <a:ea typeface="MS PGothic" pitchFamily="34" charset="-128"/>
                <a:cs typeface="Calibri"/>
              </a:rPr>
              <a:t>Cases from General Medical Oncologists</a:t>
            </a:r>
          </a:p>
        </p:txBody>
      </p:sp>
    </p:spTree>
    <p:extLst>
      <p:ext uri="{BB962C8B-B14F-4D97-AF65-F5344CB8AC3E}">
        <p14:creationId xmlns:p14="http://schemas.microsoft.com/office/powerpoint/2010/main" val="323603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CDA1B-36BC-C222-E3F5-A99FB912B99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5C480B9-CC3C-6A2E-DA53-E06D33B0E327}"/>
              </a:ext>
            </a:extLst>
          </p:cNvPr>
          <p:cNvSpPr/>
          <p:nvPr/>
        </p:nvSpPr>
        <p:spPr bwMode="auto">
          <a:xfrm>
            <a:off x="536197" y="4666359"/>
            <a:ext cx="11175157" cy="576977"/>
          </a:xfrm>
          <a:prstGeom prst="rect">
            <a:avLst/>
          </a:prstGeom>
          <a:solidFill>
            <a:srgbClr val="0432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dirty="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8A2B83B9-D1D1-D0DA-B2E0-2D3332C24859}"/>
              </a:ext>
            </a:extLst>
          </p:cNvPr>
          <p:cNvSpPr>
            <a:spLocks noGrp="1"/>
          </p:cNvSpPr>
          <p:nvPr>
            <p:ph type="title"/>
          </p:nvPr>
        </p:nvSpPr>
        <p:spPr>
          <a:xfrm>
            <a:off x="1883532" y="204395"/>
            <a:ext cx="8424936" cy="1312985"/>
          </a:xfrm>
        </p:spPr>
        <p:txBody>
          <a:bodyPr>
            <a:normAutofit/>
          </a:bodyPr>
          <a:lstStyle/>
          <a:p>
            <a:r>
              <a:rPr lang="en-US" dirty="0">
                <a:solidFill>
                  <a:srgbClr val="0432FF"/>
                </a:solidFill>
              </a:rPr>
              <a:t>Agenda:</a:t>
            </a:r>
            <a:br>
              <a:rPr lang="en-US" dirty="0">
                <a:solidFill>
                  <a:srgbClr val="0432FF"/>
                </a:solidFill>
              </a:rPr>
            </a:br>
            <a:r>
              <a:rPr lang="en-US" dirty="0">
                <a:solidFill>
                  <a:srgbClr val="0432FF"/>
                </a:solidFill>
              </a:rPr>
              <a:t>Metastatic Triple-Negative Breast Cancer (mTNBC)</a:t>
            </a:r>
            <a:endParaRPr lang="en-US" sz="2800" dirty="0">
              <a:solidFill>
                <a:srgbClr val="0432FF"/>
              </a:solidFill>
            </a:endParaRPr>
          </a:p>
        </p:txBody>
      </p:sp>
      <p:sp>
        <p:nvSpPr>
          <p:cNvPr id="6" name="Content Placeholder 5">
            <a:extLst>
              <a:ext uri="{FF2B5EF4-FFF2-40B4-BE49-F238E27FC236}">
                <a16:creationId xmlns:a16="http://schemas.microsoft.com/office/drawing/2014/main" id="{79E4CDD8-FB1C-1852-8D3F-9A0C2F5F9C71}"/>
              </a:ext>
            </a:extLst>
          </p:cNvPr>
          <p:cNvSpPr>
            <a:spLocks noGrp="1"/>
          </p:cNvSpPr>
          <p:nvPr>
            <p:ph idx="1"/>
          </p:nvPr>
        </p:nvSpPr>
        <p:spPr>
          <a:xfrm>
            <a:off x="957976" y="1982038"/>
            <a:ext cx="10864678" cy="3259686"/>
          </a:xfrm>
        </p:spPr>
        <p:txBody>
          <a:bodyPr/>
          <a:lstStyle/>
          <a:p>
            <a:pPr marL="98425" indent="0">
              <a:lnSpc>
                <a:spcPts val="3240"/>
              </a:lnSpc>
              <a:spcBef>
                <a:spcPts val="1000"/>
              </a:spcBef>
              <a:spcAft>
                <a:spcPts val="1200"/>
              </a:spcAft>
              <a:buNone/>
            </a:pPr>
            <a:r>
              <a:rPr lang="en-US" sz="2600" dirty="0">
                <a:solidFill>
                  <a:schemeClr val="accent2"/>
                </a:solidFill>
              </a:rPr>
              <a:t>Introduction: </a:t>
            </a:r>
            <a:r>
              <a:rPr lang="en-US" sz="2600" dirty="0">
                <a:solidFill>
                  <a:schemeClr val="tx1"/>
                </a:solidFill>
              </a:rPr>
              <a:t>TROP2-Targeting Antibody-Drug Conjugates (ADCs) for mTNBC</a:t>
            </a:r>
            <a:endParaRPr lang="en-US" sz="2600" dirty="0">
              <a:solidFill>
                <a:srgbClr val="FF40FF"/>
              </a:solidFill>
            </a:endParaRPr>
          </a:p>
          <a:p>
            <a:pPr marL="98425" indent="0">
              <a:lnSpc>
                <a:spcPts val="3240"/>
              </a:lnSpc>
              <a:spcBef>
                <a:spcPts val="1000"/>
              </a:spcBef>
              <a:spcAft>
                <a:spcPts val="1200"/>
              </a:spcAft>
              <a:buNone/>
            </a:pPr>
            <a:r>
              <a:rPr lang="en-US" sz="2600" dirty="0">
                <a:solidFill>
                  <a:schemeClr val="accent2"/>
                </a:solidFill>
              </a:rPr>
              <a:t>Module 1: </a:t>
            </a:r>
            <a:r>
              <a:rPr lang="en-US" sz="2600" dirty="0">
                <a:solidFill>
                  <a:schemeClr val="tx1"/>
                </a:solidFill>
              </a:rPr>
              <a:t>First-Line Therapy (PD-L1 Negative)</a:t>
            </a:r>
            <a:endParaRPr lang="en-US" sz="2600" dirty="0">
              <a:solidFill>
                <a:schemeClr val="accent2"/>
              </a:solidFill>
            </a:endParaRPr>
          </a:p>
          <a:p>
            <a:pPr marL="98425" indent="0">
              <a:lnSpc>
                <a:spcPts val="3240"/>
              </a:lnSpc>
              <a:spcBef>
                <a:spcPts val="1000"/>
              </a:spcBef>
              <a:spcAft>
                <a:spcPts val="1200"/>
              </a:spcAft>
              <a:buNone/>
            </a:pPr>
            <a:r>
              <a:rPr lang="en-US" sz="2600" dirty="0">
                <a:solidFill>
                  <a:schemeClr val="accent2"/>
                </a:solidFill>
              </a:rPr>
              <a:t>Module 2: </a:t>
            </a:r>
            <a:r>
              <a:rPr lang="en-US" sz="2600" dirty="0">
                <a:solidFill>
                  <a:schemeClr val="tx1"/>
                </a:solidFill>
              </a:rPr>
              <a:t>First-Line Therapy (PD-L1 Positive)</a:t>
            </a:r>
          </a:p>
          <a:p>
            <a:pPr marL="98425" indent="0">
              <a:lnSpc>
                <a:spcPts val="3240"/>
              </a:lnSpc>
              <a:spcBef>
                <a:spcPts val="1000"/>
              </a:spcBef>
              <a:spcAft>
                <a:spcPts val="1200"/>
              </a:spcAft>
              <a:buNone/>
            </a:pPr>
            <a:r>
              <a:rPr lang="en-US" sz="2600" dirty="0">
                <a:solidFill>
                  <a:schemeClr val="accent2"/>
                </a:solidFill>
              </a:rPr>
              <a:t>Module 3: </a:t>
            </a:r>
            <a:r>
              <a:rPr lang="en-US" sz="2600" dirty="0">
                <a:solidFill>
                  <a:schemeClr val="tx1"/>
                </a:solidFill>
              </a:rPr>
              <a:t>Second-Line Therapy (Sequencing)</a:t>
            </a:r>
          </a:p>
          <a:p>
            <a:pPr marL="98425" indent="0">
              <a:lnSpc>
                <a:spcPts val="3240"/>
              </a:lnSpc>
              <a:spcBef>
                <a:spcPts val="1000"/>
              </a:spcBef>
              <a:spcAft>
                <a:spcPts val="1200"/>
              </a:spcAft>
              <a:buNone/>
            </a:pPr>
            <a:r>
              <a:rPr lang="en-US" sz="2600" dirty="0">
                <a:solidFill>
                  <a:schemeClr val="bg1"/>
                </a:solidFill>
              </a:rPr>
              <a:t>Module 4: Adverse Events with TROP2-Targeting ADCs</a:t>
            </a:r>
          </a:p>
        </p:txBody>
      </p:sp>
    </p:spTree>
    <p:custDataLst>
      <p:tags r:id="rId1"/>
    </p:custDataLst>
    <p:extLst>
      <p:ext uri="{BB962C8B-B14F-4D97-AF65-F5344CB8AC3E}">
        <p14:creationId xmlns:p14="http://schemas.microsoft.com/office/powerpoint/2010/main" val="15017897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ctrTitle" idx="4294967295"/>
          </p:nvPr>
        </p:nvSpPr>
        <p:spPr>
          <a:xfrm>
            <a:off x="734572" y="2394857"/>
            <a:ext cx="11022453" cy="1470025"/>
          </a:xfrm>
        </p:spPr>
        <p:txBody>
          <a:bodyPr>
            <a:noAutofit/>
          </a:bodyPr>
          <a:lstStyle/>
          <a:p>
            <a:pPr eaLnBrk="1" hangingPunct="1"/>
            <a:r>
              <a:rPr lang="en-US" sz="3600" b="1" dirty="0">
                <a:solidFill>
                  <a:srgbClr val="3C6B9B"/>
                </a:solidFill>
              </a:rPr>
              <a:t>Mitigation and Management of Toxicities with TROP2-Targeted ADCs </a:t>
            </a:r>
            <a:br>
              <a:rPr lang="en-US" sz="3600" b="1" dirty="0">
                <a:solidFill>
                  <a:srgbClr val="C42E80"/>
                </a:solidFill>
              </a:rPr>
            </a:br>
            <a:br>
              <a:rPr lang="en-US" sz="3600" b="1" dirty="0">
                <a:solidFill>
                  <a:srgbClr val="C42E80"/>
                </a:solidFill>
              </a:rPr>
            </a:br>
            <a:br>
              <a:rPr lang="en-US" sz="3600" b="1" dirty="0">
                <a:solidFill>
                  <a:srgbClr val="C42E80"/>
                </a:solidFill>
              </a:rPr>
            </a:br>
            <a:br>
              <a:rPr lang="en-US" sz="3600" b="1" dirty="0">
                <a:solidFill>
                  <a:srgbClr val="C42E80"/>
                </a:solidFill>
              </a:rPr>
            </a:br>
            <a:br>
              <a:rPr lang="en-US" sz="3600" b="1" dirty="0">
                <a:solidFill>
                  <a:srgbClr val="C42E80"/>
                </a:solidFill>
              </a:rPr>
            </a:br>
            <a:endParaRPr lang="en-US" sz="3600" b="1" dirty="0">
              <a:solidFill>
                <a:srgbClr val="C42E80"/>
              </a:solidFill>
            </a:endParaRPr>
          </a:p>
        </p:txBody>
      </p:sp>
      <p:sp>
        <p:nvSpPr>
          <p:cNvPr id="175107" name="Subtitle 2"/>
          <p:cNvSpPr>
            <a:spLocks noGrp="1"/>
          </p:cNvSpPr>
          <p:nvPr>
            <p:ph type="subTitle" idx="4294967295"/>
          </p:nvPr>
        </p:nvSpPr>
        <p:spPr>
          <a:xfrm>
            <a:off x="2076993" y="4201104"/>
            <a:ext cx="8038011" cy="2021209"/>
          </a:xfrm>
        </p:spPr>
        <p:txBody>
          <a:bodyPr>
            <a:normAutofit fontScale="55000" lnSpcReduction="20000"/>
          </a:bodyPr>
          <a:lstStyle/>
          <a:p>
            <a:pPr marL="0" indent="0" algn="ctr" eaLnBrk="1" hangingPunct="1">
              <a:lnSpc>
                <a:spcPct val="80000"/>
              </a:lnSpc>
              <a:buNone/>
            </a:pPr>
            <a:r>
              <a:rPr lang="en-US" sz="3600" b="1" dirty="0">
                <a:solidFill>
                  <a:schemeClr val="bg2">
                    <a:lumMod val="50000"/>
                  </a:schemeClr>
                </a:solidFill>
              </a:rPr>
              <a:t>Melinda Telli, MD, FASCO</a:t>
            </a:r>
          </a:p>
          <a:p>
            <a:pPr marL="0" indent="0" algn="ctr" eaLnBrk="1" hangingPunct="1">
              <a:lnSpc>
                <a:spcPct val="80000"/>
              </a:lnSpc>
              <a:buNone/>
            </a:pPr>
            <a:endParaRPr lang="en-US" sz="1200" b="1" dirty="0">
              <a:solidFill>
                <a:schemeClr val="bg2">
                  <a:lumMod val="50000"/>
                </a:schemeClr>
              </a:solidFill>
            </a:endParaRPr>
          </a:p>
          <a:p>
            <a:pPr marL="0" indent="0" algn="ctr" eaLnBrk="1" hangingPunct="1">
              <a:lnSpc>
                <a:spcPct val="80000"/>
              </a:lnSpc>
              <a:buNone/>
            </a:pPr>
            <a:r>
              <a:rPr lang="en-US" sz="2900" dirty="0">
                <a:solidFill>
                  <a:schemeClr val="bg2">
                    <a:lumMod val="50000"/>
                  </a:schemeClr>
                </a:solidFill>
                <a:latin typeface="Avenir" panose="02000503020000020003" pitchFamily="2" charset="0"/>
              </a:rPr>
              <a:t>Professor of Medicine</a:t>
            </a:r>
          </a:p>
          <a:p>
            <a:pPr marL="0" indent="0" algn="ctr" eaLnBrk="1" hangingPunct="1">
              <a:lnSpc>
                <a:spcPct val="80000"/>
              </a:lnSpc>
              <a:buNone/>
            </a:pPr>
            <a:r>
              <a:rPr lang="en-US" sz="2900" i="1" dirty="0">
                <a:solidFill>
                  <a:schemeClr val="bg2">
                    <a:lumMod val="50000"/>
                  </a:schemeClr>
                </a:solidFill>
                <a:latin typeface="Avenir" panose="02000503020000020003" pitchFamily="2" charset="0"/>
              </a:rPr>
              <a:t>Stanford University School of Medicine</a:t>
            </a:r>
          </a:p>
          <a:p>
            <a:pPr marL="0" indent="0" algn="ctr" eaLnBrk="1" hangingPunct="1">
              <a:lnSpc>
                <a:spcPct val="80000"/>
              </a:lnSpc>
              <a:buNone/>
            </a:pPr>
            <a:r>
              <a:rPr lang="en-US" sz="2900" dirty="0">
                <a:solidFill>
                  <a:schemeClr val="bg2">
                    <a:lumMod val="50000"/>
                  </a:schemeClr>
                </a:solidFill>
                <a:latin typeface="Avenir" panose="02000503020000020003" pitchFamily="2" charset="0"/>
              </a:rPr>
              <a:t>Director, Breast Cancer Program</a:t>
            </a:r>
          </a:p>
          <a:p>
            <a:pPr marL="0" indent="0" algn="ctr" eaLnBrk="1" hangingPunct="1">
              <a:lnSpc>
                <a:spcPct val="80000"/>
              </a:lnSpc>
              <a:buNone/>
            </a:pPr>
            <a:r>
              <a:rPr lang="en-US" sz="2900" dirty="0">
                <a:solidFill>
                  <a:schemeClr val="bg2">
                    <a:lumMod val="50000"/>
                  </a:schemeClr>
                </a:solidFill>
                <a:latin typeface="Avenir" panose="02000503020000020003" pitchFamily="2" charset="0"/>
              </a:rPr>
              <a:t>Associate Director for Clinical Research</a:t>
            </a:r>
          </a:p>
          <a:p>
            <a:pPr marL="0" indent="0" algn="ctr" eaLnBrk="1" hangingPunct="1">
              <a:lnSpc>
                <a:spcPct val="80000"/>
              </a:lnSpc>
              <a:buNone/>
            </a:pPr>
            <a:r>
              <a:rPr lang="en-US" sz="2900" i="1" dirty="0">
                <a:solidFill>
                  <a:schemeClr val="bg2">
                    <a:lumMod val="50000"/>
                  </a:schemeClr>
                </a:solidFill>
                <a:latin typeface="Avenir" panose="02000503020000020003" pitchFamily="2" charset="0"/>
              </a:rPr>
              <a:t>Stanford Cancer Institute</a:t>
            </a:r>
          </a:p>
          <a:p>
            <a:pPr marL="0" indent="0" algn="ctr" eaLnBrk="1" hangingPunct="1">
              <a:lnSpc>
                <a:spcPct val="80000"/>
              </a:lnSpc>
              <a:buNone/>
            </a:pPr>
            <a:endParaRPr lang="en-US" sz="2400" b="1" dirty="0">
              <a:solidFill>
                <a:schemeClr val="bg2">
                  <a:lumMod val="50000"/>
                </a:schemeClr>
              </a:solidFill>
            </a:endParaRPr>
          </a:p>
          <a:p>
            <a:pPr marL="0" indent="0" algn="ctr" eaLnBrk="1" hangingPunct="1">
              <a:lnSpc>
                <a:spcPct val="80000"/>
              </a:lnSpc>
              <a:buNone/>
            </a:pPr>
            <a:endParaRPr lang="en-US" sz="2600" b="1" i="1" dirty="0">
              <a:solidFill>
                <a:schemeClr val="bg2">
                  <a:lumMod val="50000"/>
                </a:schemeClr>
              </a:solidFill>
            </a:endParaRPr>
          </a:p>
          <a:p>
            <a:pPr marL="0" indent="0" algn="ctr" eaLnBrk="1" hangingPunct="1">
              <a:lnSpc>
                <a:spcPct val="80000"/>
              </a:lnSpc>
              <a:buNone/>
            </a:pPr>
            <a:r>
              <a:rPr lang="en-US" sz="2600" b="1" i="1" dirty="0">
                <a:solidFill>
                  <a:schemeClr val="bg2">
                    <a:lumMod val="50000"/>
                  </a:schemeClr>
                </a:solidFill>
              </a:rPr>
              <a:t>July 21, 2026</a:t>
            </a:r>
          </a:p>
          <a:p>
            <a:pPr marL="0" indent="0" algn="ctr" eaLnBrk="1" hangingPunct="1">
              <a:lnSpc>
                <a:spcPct val="80000"/>
              </a:lnSpc>
              <a:buNone/>
            </a:pPr>
            <a:endParaRPr lang="en-US" sz="1500" b="1" dirty="0">
              <a:solidFill>
                <a:srgbClr val="898989"/>
              </a:solidFill>
            </a:endParaRPr>
          </a:p>
        </p:txBody>
      </p:sp>
      <p:pic>
        <p:nvPicPr>
          <p:cNvPr id="175108" name="Picture 1" descr="stanfmed.gif"/>
          <p:cNvPicPr>
            <a:picLocks noChangeAspect="1"/>
          </p:cNvPicPr>
          <p:nvPr/>
        </p:nvPicPr>
        <p:blipFill>
          <a:blip r:embed="rId3"/>
          <a:srcRect/>
          <a:stretch>
            <a:fillRect/>
          </a:stretch>
        </p:blipFill>
        <p:spPr bwMode="auto">
          <a:xfrm>
            <a:off x="5599821" y="2684953"/>
            <a:ext cx="992357" cy="1034671"/>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6515"/>
            <a:ext cx="10972800" cy="1143000"/>
          </a:xfrm>
        </p:spPr>
        <p:txBody>
          <a:bodyPr>
            <a:normAutofit/>
          </a:bodyPr>
          <a:lstStyle/>
          <a:p>
            <a:pPr algn="l"/>
            <a:r>
              <a:rPr lang="en-US" b="1" dirty="0">
                <a:solidFill>
                  <a:srgbClr val="3C6B9B"/>
                </a:solidFill>
                <a:latin typeface="Arial" panose="020B0604020202020204" pitchFamily="34" charset="0"/>
                <a:cs typeface="Arial" panose="020B0604020202020204" pitchFamily="34" charset="0"/>
              </a:rPr>
              <a:t>Patient Case:</a:t>
            </a:r>
          </a:p>
        </p:txBody>
      </p:sp>
      <p:sp>
        <p:nvSpPr>
          <p:cNvPr id="3" name="Content Placeholder 2"/>
          <p:cNvSpPr>
            <a:spLocks noGrp="1"/>
          </p:cNvSpPr>
          <p:nvPr>
            <p:ph idx="1"/>
          </p:nvPr>
        </p:nvSpPr>
        <p:spPr>
          <a:xfrm>
            <a:off x="742121" y="1600202"/>
            <a:ext cx="10588488" cy="4747591"/>
          </a:xfrm>
        </p:spPr>
        <p:txBody>
          <a:bodyPr>
            <a:normAutofit lnSpcReduction="10000"/>
          </a:bodyPr>
          <a:lstStyle/>
          <a:p>
            <a:pPr algn="just">
              <a:buFont typeface="Wingdings" pitchFamily="2" charset="2"/>
              <a:buChar char="§"/>
            </a:pPr>
            <a:r>
              <a:rPr lang="en-US" sz="2400" dirty="0">
                <a:latin typeface="Arial" panose="020B0604020202020204" pitchFamily="34" charset="0"/>
                <a:cs typeface="Arial" panose="020B0604020202020204" pitchFamily="34" charset="0"/>
              </a:rPr>
              <a:t>A 67-year-old postmenopausal woman is diagnosed with a T1miN0M0 IDC of the right breast associated with a 4 cm area of DCIS</a:t>
            </a:r>
          </a:p>
          <a:p>
            <a:pPr lvl="1" algn="just">
              <a:buFont typeface="Wingdings" pitchFamily="2" charset="2"/>
              <a:buChar char="§"/>
            </a:pPr>
            <a:r>
              <a:rPr lang="en-US" sz="2000" dirty="0">
                <a:latin typeface="Arial" panose="020B0604020202020204" pitchFamily="34" charset="0"/>
                <a:cs typeface="Arial" panose="020B0604020202020204" pitchFamily="34" charset="0"/>
              </a:rPr>
              <a:t>ER 0% </a:t>
            </a:r>
          </a:p>
          <a:p>
            <a:pPr lvl="1" algn="just">
              <a:buFont typeface="Wingdings" pitchFamily="2" charset="2"/>
              <a:buChar char="§"/>
            </a:pPr>
            <a:r>
              <a:rPr lang="en-US" sz="2000" dirty="0">
                <a:latin typeface="Arial" panose="020B0604020202020204" pitchFamily="34" charset="0"/>
                <a:cs typeface="Arial" panose="020B0604020202020204" pitchFamily="34" charset="0"/>
              </a:rPr>
              <a:t>PR 0%</a:t>
            </a:r>
          </a:p>
          <a:p>
            <a:pPr lvl="1" algn="just">
              <a:buFont typeface="Wingdings" pitchFamily="2" charset="2"/>
              <a:buChar char="§"/>
            </a:pPr>
            <a:r>
              <a:rPr lang="en-US" sz="2000" dirty="0">
                <a:latin typeface="Arial" panose="020B0604020202020204" pitchFamily="34" charset="0"/>
                <a:cs typeface="Arial" panose="020B0604020202020204" pitchFamily="34" charset="0"/>
              </a:rPr>
              <a:t>HER2-negative (0 by IHC; FISH negative)</a:t>
            </a:r>
          </a:p>
          <a:p>
            <a:pPr marL="0" indent="0" algn="just">
              <a:buNone/>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She is treated with lumpectomy surgery and completes whole breast irradiation.</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No systemic chemotherapy is recommended.</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She tests negative for germline pathogenic variants in </a:t>
            </a:r>
            <a:r>
              <a:rPr lang="en-US" sz="2400" i="1" dirty="0">
                <a:latin typeface="Arial" panose="020B0604020202020204" pitchFamily="34" charset="0"/>
                <a:cs typeface="Arial" panose="020B0604020202020204" pitchFamily="34" charset="0"/>
              </a:rPr>
              <a:t>BRCA1</a:t>
            </a:r>
            <a:r>
              <a:rPr lang="en-US" sz="2400" dirty="0">
                <a:latin typeface="Arial" panose="020B0604020202020204" pitchFamily="34" charset="0"/>
                <a:cs typeface="Arial" panose="020B0604020202020204" pitchFamily="34" charset="0"/>
              </a:rPr>
              <a:t> &amp; </a:t>
            </a:r>
            <a:r>
              <a:rPr lang="en-US" sz="2400" i="1" dirty="0">
                <a:latin typeface="Arial" panose="020B0604020202020204" pitchFamily="34" charset="0"/>
                <a:cs typeface="Arial" panose="020B0604020202020204" pitchFamily="34" charset="0"/>
              </a:rPr>
              <a:t>BRCA2</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02366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l"/>
            <a:r>
              <a:rPr lang="en-US" b="1" dirty="0">
                <a:solidFill>
                  <a:srgbClr val="3C6B9B"/>
                </a:solidFill>
                <a:latin typeface="Arial" panose="020B0604020202020204" pitchFamily="34" charset="0"/>
                <a:cs typeface="Arial" panose="020B0604020202020204" pitchFamily="34" charset="0"/>
              </a:rPr>
              <a:t>Patient Case:</a:t>
            </a:r>
          </a:p>
        </p:txBody>
      </p:sp>
      <p:sp>
        <p:nvSpPr>
          <p:cNvPr id="8" name="Content Placeholder 7"/>
          <p:cNvSpPr>
            <a:spLocks noGrp="1"/>
          </p:cNvSpPr>
          <p:nvPr>
            <p:ph idx="1"/>
          </p:nvPr>
        </p:nvSpPr>
        <p:spPr>
          <a:xfrm>
            <a:off x="768626" y="1417638"/>
            <a:ext cx="7177639" cy="5165723"/>
          </a:xfrm>
        </p:spPr>
        <p:txBody>
          <a:bodyPr>
            <a:normAutofit fontScale="62500" lnSpcReduction="20000"/>
          </a:bodyPr>
          <a:lstStyle/>
          <a:p>
            <a:pPr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2 years later, she is found to have suspicious right axillary adenopathy on routine breast imaging.</a:t>
            </a:r>
          </a:p>
          <a:p>
            <a:pPr algn="just">
              <a:lnSpc>
                <a:spcPct val="120000"/>
              </a:lnSpc>
              <a:spcBef>
                <a:spcPts val="0"/>
              </a:spcBef>
              <a:buFont typeface="Wingdings" pitchFamily="2" charset="2"/>
              <a:buChar char="§"/>
            </a:pPr>
            <a:endParaRPr lang="en-US" dirty="0">
              <a:latin typeface="Arial" panose="020B0604020202020204" pitchFamily="34" charset="0"/>
              <a:cs typeface="Arial" panose="020B0604020202020204" pitchFamily="34" charset="0"/>
            </a:endParaRPr>
          </a:p>
          <a:p>
            <a:pPr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Core biopsy of the right axillary node reveals recurrent IDC ER 0%, PR 0%, and HER2 0 (FISH negative)</a:t>
            </a:r>
          </a:p>
          <a:p>
            <a:pPr algn="just">
              <a:lnSpc>
                <a:spcPct val="120000"/>
              </a:lnSpc>
              <a:spcBef>
                <a:spcPts val="0"/>
              </a:spcBef>
              <a:buFont typeface="Wingdings" pitchFamily="2" charset="2"/>
              <a:buChar char="§"/>
            </a:pPr>
            <a:endParaRPr lang="en-US" dirty="0">
              <a:latin typeface="Arial" panose="020B0604020202020204" pitchFamily="34" charset="0"/>
              <a:cs typeface="Arial" panose="020B0604020202020204" pitchFamily="34" charset="0"/>
            </a:endParaRPr>
          </a:p>
          <a:p>
            <a:pPr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She undergoes PET/CT imaging for systemic staging which reveals:</a:t>
            </a:r>
          </a:p>
          <a:p>
            <a:pPr algn="just">
              <a:lnSpc>
                <a:spcPct val="120000"/>
              </a:lnSpc>
              <a:spcBef>
                <a:spcPts val="0"/>
              </a:spcBef>
              <a:buFont typeface="Wingdings" pitchFamily="2" charset="2"/>
              <a:buChar char="§"/>
            </a:pPr>
            <a:endParaRPr lang="en-US" dirty="0">
              <a:latin typeface="Arial" panose="020B0604020202020204" pitchFamily="34" charset="0"/>
              <a:cs typeface="Arial" panose="020B0604020202020204" pitchFamily="34" charset="0"/>
            </a:endParaRPr>
          </a:p>
          <a:p>
            <a:pPr lvl="1">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Hypermetabolic right lower cervical, supraclavicular, internal mammary, cardiophrenic, axillary, subpectoral and mediastinal lymphadenopathy concerning for nodal metastatic disease.</a:t>
            </a:r>
          </a:p>
          <a:p>
            <a:pPr lvl="1" algn="just">
              <a:lnSpc>
                <a:spcPct val="120000"/>
              </a:lnSpc>
              <a:spcBef>
                <a:spcPts val="0"/>
              </a:spcBef>
              <a:buFont typeface="Wingdings" pitchFamily="2" charset="2"/>
              <a:buChar char="§"/>
            </a:pPr>
            <a:endParaRPr lang="en-US" dirty="0">
              <a:latin typeface="Arial" panose="020B0604020202020204" pitchFamily="34" charset="0"/>
              <a:cs typeface="Arial" panose="020B0604020202020204" pitchFamily="34" charset="0"/>
            </a:endParaRPr>
          </a:p>
          <a:p>
            <a:pPr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Biopsy of a mediastinal node reveals recurrent TNBC</a:t>
            </a:r>
          </a:p>
          <a:p>
            <a:pPr lvl="1"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PD-L1 CPS = 1</a:t>
            </a:r>
          </a:p>
          <a:p>
            <a:pPr lvl="1" algn="just">
              <a:lnSpc>
                <a:spcPct val="120000"/>
              </a:lnSpc>
              <a:spcBef>
                <a:spcPts val="0"/>
              </a:spcBef>
              <a:buFont typeface="Wingdings" pitchFamily="2" charset="2"/>
              <a:buChar char="§"/>
            </a:pPr>
            <a:r>
              <a:rPr lang="en-US" dirty="0">
                <a:latin typeface="Arial" panose="020B0604020202020204" pitchFamily="34" charset="0"/>
                <a:cs typeface="Arial" panose="020B0604020202020204" pitchFamily="34" charset="0"/>
              </a:rPr>
              <a:t>NGS reveals a somatic </a:t>
            </a:r>
            <a:r>
              <a:rPr lang="en-US" i="1" dirty="0">
                <a:latin typeface="Arial" panose="020B0604020202020204" pitchFamily="34" charset="0"/>
                <a:cs typeface="Arial" panose="020B0604020202020204" pitchFamily="34" charset="0"/>
              </a:rPr>
              <a:t>BRCA2</a:t>
            </a:r>
            <a:r>
              <a:rPr lang="en-US" dirty="0">
                <a:latin typeface="Arial" panose="020B0604020202020204" pitchFamily="34" charset="0"/>
                <a:cs typeface="Arial" panose="020B0604020202020204" pitchFamily="34" charset="0"/>
              </a:rPr>
              <a:t> pathogenic variant</a:t>
            </a:r>
          </a:p>
        </p:txBody>
      </p:sp>
      <p:pic>
        <p:nvPicPr>
          <p:cNvPr id="3" name="Picture 2" descr="A close-up of an x-ray&#10;&#10;AI-generated content may be incorrect.">
            <a:extLst>
              <a:ext uri="{FF2B5EF4-FFF2-40B4-BE49-F238E27FC236}">
                <a16:creationId xmlns:a16="http://schemas.microsoft.com/office/drawing/2014/main" id="{50FCBC7D-18F2-B30B-3655-953E679CBE2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105291" y="1155231"/>
            <a:ext cx="3967058" cy="4983161"/>
          </a:xfrm>
          <a:prstGeom prst="rect">
            <a:avLst/>
          </a:prstGeom>
        </p:spPr>
      </p:pic>
    </p:spTree>
    <p:extLst>
      <p:ext uri="{BB962C8B-B14F-4D97-AF65-F5344CB8AC3E}">
        <p14:creationId xmlns:p14="http://schemas.microsoft.com/office/powerpoint/2010/main" val="3642719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CD5D3-D743-3CB5-E62E-65E0CA649DB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990F62C-435B-7494-A810-6FB7C0A696E6}"/>
              </a:ext>
            </a:extLst>
          </p:cNvPr>
          <p:cNvSpPr>
            <a:spLocks noGrp="1"/>
          </p:cNvSpPr>
          <p:nvPr>
            <p:ph type="title"/>
          </p:nvPr>
        </p:nvSpPr>
        <p:spPr/>
        <p:txBody>
          <a:bodyPr>
            <a:normAutofit/>
          </a:bodyPr>
          <a:lstStyle/>
          <a:p>
            <a:pPr algn="l"/>
            <a:r>
              <a:rPr lang="en-US" b="1" dirty="0">
                <a:solidFill>
                  <a:srgbClr val="3C6B9B"/>
                </a:solidFill>
                <a:latin typeface="Arial" panose="020B0604020202020204" pitchFamily="34" charset="0"/>
                <a:cs typeface="Arial" panose="020B0604020202020204" pitchFamily="34" charset="0"/>
              </a:rPr>
              <a:t>Patient Case:</a:t>
            </a:r>
          </a:p>
        </p:txBody>
      </p:sp>
      <p:sp>
        <p:nvSpPr>
          <p:cNvPr id="8" name="Content Placeholder 7">
            <a:extLst>
              <a:ext uri="{FF2B5EF4-FFF2-40B4-BE49-F238E27FC236}">
                <a16:creationId xmlns:a16="http://schemas.microsoft.com/office/drawing/2014/main" id="{212F21A6-421E-A402-FDF1-46009E5A1230}"/>
              </a:ext>
            </a:extLst>
          </p:cNvPr>
          <p:cNvSpPr>
            <a:spLocks noGrp="1"/>
          </p:cNvSpPr>
          <p:nvPr>
            <p:ph idx="1"/>
          </p:nvPr>
        </p:nvSpPr>
        <p:spPr>
          <a:xfrm>
            <a:off x="768626" y="1417638"/>
            <a:ext cx="10340652" cy="4983161"/>
          </a:xfrm>
        </p:spPr>
        <p:txBody>
          <a:bodyPr>
            <a:noAutofit/>
          </a:bodyPr>
          <a:lstStyle/>
          <a:p>
            <a:pPr algn="just">
              <a:buFont typeface="Wingdings" pitchFamily="2" charset="2"/>
              <a:buChar char="§"/>
            </a:pPr>
            <a:r>
              <a:rPr lang="en-US" sz="2400" dirty="0">
                <a:latin typeface="Arial" panose="020B0604020202020204" pitchFamily="34" charset="0"/>
                <a:cs typeface="Arial" panose="020B0604020202020204" pitchFamily="34" charset="0"/>
              </a:rPr>
              <a:t>She initiates 1</a:t>
            </a:r>
            <a:r>
              <a:rPr lang="en-US" sz="2400" baseline="30000" dirty="0">
                <a:latin typeface="Arial" panose="020B0604020202020204" pitchFamily="34" charset="0"/>
                <a:cs typeface="Arial" panose="020B0604020202020204" pitchFamily="34" charset="0"/>
              </a:rPr>
              <a:t>st</a:t>
            </a:r>
            <a:r>
              <a:rPr lang="en-US" sz="2400" dirty="0">
                <a:latin typeface="Arial" panose="020B0604020202020204" pitchFamily="34" charset="0"/>
                <a:cs typeface="Arial" panose="020B0604020202020204" pitchFamily="34" charset="0"/>
              </a:rPr>
              <a:t> line sacituzumab govitecan 10 mg/kg IV days 1 &amp; 8 of a 21-day schedule</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On C1D8 she is found to have grade 3 neutropenia with an ANC of 700</a:t>
            </a:r>
          </a:p>
          <a:p>
            <a:pPr lvl="1" algn="just">
              <a:buFont typeface="Wingdings" pitchFamily="2" charset="2"/>
              <a:buChar char="§"/>
            </a:pPr>
            <a:r>
              <a:rPr lang="en-US" sz="2400" dirty="0">
                <a:latin typeface="Arial" panose="020B0604020202020204" pitchFamily="34" charset="0"/>
                <a:cs typeface="Arial" panose="020B0604020202020204" pitchFamily="34" charset="0"/>
              </a:rPr>
              <a:t>Treatment is held and G-CSF is initiated with improvement</a:t>
            </a:r>
          </a:p>
          <a:p>
            <a:pPr lvl="1"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She also endorses an increase of 5-6 loose bowel movements per day over baseline (grade 2 diarrhea)</a:t>
            </a:r>
          </a:p>
          <a:p>
            <a:pPr lvl="1" algn="just">
              <a:buFont typeface="Wingdings" pitchFamily="2" charset="2"/>
              <a:buChar char="§"/>
            </a:pPr>
            <a:r>
              <a:rPr lang="en-US" sz="2400" dirty="0">
                <a:latin typeface="Arial" panose="020B0604020202020204" pitchFamily="34" charset="0"/>
                <a:cs typeface="Arial" panose="020B0604020202020204" pitchFamily="34" charset="0"/>
              </a:rPr>
              <a:t>She had not started the loperamide she was prescribed</a:t>
            </a:r>
          </a:p>
          <a:p>
            <a:pPr lvl="1" algn="just">
              <a:buFont typeface="Wingdings" pitchFamily="2" charset="2"/>
              <a:buChar char="§"/>
            </a:pPr>
            <a:r>
              <a:rPr lang="en-US" sz="2400" dirty="0">
                <a:latin typeface="Arial" panose="020B0604020202020204" pitchFamily="34" charset="0"/>
                <a:cs typeface="Arial" panose="020B0604020202020204" pitchFamily="34" charset="0"/>
              </a:rPr>
              <a:t>She initiates loperamide BID with improvement to grade 1</a:t>
            </a:r>
          </a:p>
        </p:txBody>
      </p:sp>
    </p:spTree>
    <p:extLst>
      <p:ext uri="{BB962C8B-B14F-4D97-AF65-F5344CB8AC3E}">
        <p14:creationId xmlns:p14="http://schemas.microsoft.com/office/powerpoint/2010/main" val="10008609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ctrTitle" idx="4294967295"/>
          </p:nvPr>
        </p:nvSpPr>
        <p:spPr>
          <a:xfrm>
            <a:off x="540333" y="280426"/>
            <a:ext cx="10629894" cy="450937"/>
          </a:xfrm>
        </p:spPr>
        <p:txBody>
          <a:bodyPr>
            <a:normAutofit fontScale="90000"/>
          </a:bodyPr>
          <a:lstStyle/>
          <a:p>
            <a:pPr algn="l" eaLnBrk="1" hangingPunct="1"/>
            <a:r>
              <a:rPr lang="en-US" b="1" dirty="0">
                <a:solidFill>
                  <a:srgbClr val="014D87"/>
                </a:solidFill>
                <a:latin typeface="Arial" panose="020B0604020202020204" pitchFamily="34" charset="0"/>
                <a:ea typeface="ＭＳ Ｐゴシック" charset="0"/>
                <a:cs typeface="Arial" panose="020B0604020202020204" pitchFamily="34" charset="0"/>
              </a:rPr>
              <a:t>TROP2 antibody-drug conjugates</a:t>
            </a:r>
          </a:p>
        </p:txBody>
      </p:sp>
      <p:pic>
        <p:nvPicPr>
          <p:cNvPr id="20" name="Picture 19" descr="A diagram of a cell&#10;&#10;AI-generated content may be incorrect.">
            <a:extLst>
              <a:ext uri="{FF2B5EF4-FFF2-40B4-BE49-F238E27FC236}">
                <a16:creationId xmlns:a16="http://schemas.microsoft.com/office/drawing/2014/main" id="{B52608C8-5D9E-9D29-9501-EB9BBE8CC78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l="62878" t="7060" r="13434"/>
          <a:stretch/>
        </p:blipFill>
        <p:spPr>
          <a:xfrm>
            <a:off x="4494005" y="846314"/>
            <a:ext cx="1819519" cy="2131576"/>
          </a:xfrm>
          <a:prstGeom prst="rect">
            <a:avLst/>
          </a:prstGeom>
        </p:spPr>
      </p:pic>
      <p:grpSp>
        <p:nvGrpSpPr>
          <p:cNvPr id="3" name="Group 2">
            <a:extLst>
              <a:ext uri="{FF2B5EF4-FFF2-40B4-BE49-F238E27FC236}">
                <a16:creationId xmlns:a16="http://schemas.microsoft.com/office/drawing/2014/main" id="{C561179E-69F6-427B-9302-796252EB4DAE}"/>
              </a:ext>
            </a:extLst>
          </p:cNvPr>
          <p:cNvGrpSpPr/>
          <p:nvPr/>
        </p:nvGrpSpPr>
        <p:grpSpPr>
          <a:xfrm>
            <a:off x="7838116" y="976745"/>
            <a:ext cx="3143095" cy="1910222"/>
            <a:chOff x="7666700" y="1396818"/>
            <a:chExt cx="2434842" cy="1479780"/>
          </a:xfrm>
        </p:grpSpPr>
        <p:grpSp>
          <p:nvGrpSpPr>
            <p:cNvPr id="26" name="Group 25">
              <a:extLst>
                <a:ext uri="{FF2B5EF4-FFF2-40B4-BE49-F238E27FC236}">
                  <a16:creationId xmlns:a16="http://schemas.microsoft.com/office/drawing/2014/main" id="{AA84B330-A335-F002-BBC6-46F2C5B6E810}"/>
                </a:ext>
              </a:extLst>
            </p:cNvPr>
            <p:cNvGrpSpPr/>
            <p:nvPr/>
          </p:nvGrpSpPr>
          <p:grpSpPr>
            <a:xfrm>
              <a:off x="7666700" y="1785550"/>
              <a:ext cx="2434842" cy="1091048"/>
              <a:chOff x="8859795" y="1470454"/>
              <a:chExt cx="2434842" cy="1091048"/>
            </a:xfrm>
          </p:grpSpPr>
          <p:grpSp>
            <p:nvGrpSpPr>
              <p:cNvPr id="24" name="Group 23">
                <a:extLst>
                  <a:ext uri="{FF2B5EF4-FFF2-40B4-BE49-F238E27FC236}">
                    <a16:creationId xmlns:a16="http://schemas.microsoft.com/office/drawing/2014/main" id="{20255AB2-A592-39B4-EA7C-1A966417763D}"/>
                  </a:ext>
                </a:extLst>
              </p:cNvPr>
              <p:cNvGrpSpPr/>
              <p:nvPr/>
            </p:nvGrpSpPr>
            <p:grpSpPr>
              <a:xfrm>
                <a:off x="8859795" y="1470454"/>
                <a:ext cx="1766411" cy="1091048"/>
                <a:chOff x="8859795" y="1470454"/>
                <a:chExt cx="1766411" cy="1091048"/>
              </a:xfrm>
            </p:grpSpPr>
            <p:pic>
              <p:nvPicPr>
                <p:cNvPr id="22" name="Picture 21" descr="A diagram of a drug linker&#10;&#10;AI-generated content may be incorrect.">
                  <a:extLst>
                    <a:ext uri="{FF2B5EF4-FFF2-40B4-BE49-F238E27FC236}">
                      <a16:creationId xmlns:a16="http://schemas.microsoft.com/office/drawing/2014/main" id="{9F9E9818-F4EB-8A40-EB8F-9D311AD1D65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16114"/>
                <a:stretch/>
              </p:blipFill>
              <p:spPr>
                <a:xfrm>
                  <a:off x="9083384" y="1470454"/>
                  <a:ext cx="1542822" cy="1091048"/>
                </a:xfrm>
                <a:prstGeom prst="rect">
                  <a:avLst/>
                </a:prstGeom>
              </p:spPr>
            </p:pic>
            <p:sp>
              <p:nvSpPr>
                <p:cNvPr id="23" name="TextBox 22">
                  <a:extLst>
                    <a:ext uri="{FF2B5EF4-FFF2-40B4-BE49-F238E27FC236}">
                      <a16:creationId xmlns:a16="http://schemas.microsoft.com/office/drawing/2014/main" id="{8E7426FB-4F2B-20AC-1AA3-C1E0AEC53816}"/>
                    </a:ext>
                  </a:extLst>
                </p:cNvPr>
                <p:cNvSpPr txBox="1"/>
                <p:nvPr/>
              </p:nvSpPr>
              <p:spPr>
                <a:xfrm>
                  <a:off x="8859795" y="2100649"/>
                  <a:ext cx="939113" cy="460853"/>
                </a:xfrm>
                <a:prstGeom prst="rect">
                  <a:avLst/>
                </a:prstGeom>
                <a:solidFill>
                  <a:schemeClr val="bg1"/>
                </a:solidFill>
              </p:spPr>
              <p:txBody>
                <a:bodyPr wrap="squar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5" name="TextBox 24">
                <a:extLst>
                  <a:ext uri="{FF2B5EF4-FFF2-40B4-BE49-F238E27FC236}">
                    <a16:creationId xmlns:a16="http://schemas.microsoft.com/office/drawing/2014/main" id="{BD4FC1D6-6CEC-83FB-81AB-D4F61C4A7DFB}"/>
                  </a:ext>
                </a:extLst>
              </p:cNvPr>
              <p:cNvSpPr txBox="1"/>
              <p:nvPr/>
            </p:nvSpPr>
            <p:spPr>
              <a:xfrm>
                <a:off x="10355524" y="1785551"/>
                <a:ext cx="939113" cy="307777"/>
              </a:xfrm>
              <a:prstGeom prst="rect">
                <a:avLst/>
              </a:prstGeom>
              <a:solidFill>
                <a:schemeClr val="bg1"/>
              </a:solidFill>
            </p:spPr>
            <p:txBody>
              <a:bodyPr wrap="squar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7" name="TextBox 26">
              <a:extLst>
                <a:ext uri="{FF2B5EF4-FFF2-40B4-BE49-F238E27FC236}">
                  <a16:creationId xmlns:a16="http://schemas.microsoft.com/office/drawing/2014/main" id="{CF9C0ACF-D9AE-514D-D345-4DF3C79FD942}"/>
                </a:ext>
              </a:extLst>
            </p:cNvPr>
            <p:cNvSpPr txBox="1"/>
            <p:nvPr/>
          </p:nvSpPr>
          <p:spPr>
            <a:xfrm>
              <a:off x="7890289" y="1396818"/>
              <a:ext cx="1814671" cy="338554"/>
            </a:xfrm>
            <a:prstGeom prst="rect">
              <a:avLst/>
            </a:prstGeom>
            <a:noFill/>
          </p:spPr>
          <p:txBody>
            <a:bodyPr wrap="square" rtlCol="0">
              <a:spAutoFit/>
            </a:bodyPr>
            <a:lstStyle/>
            <a:p>
              <a:pPr marL="0" marR="0" lvl="0" indent="0" algn="ctr" defTabSz="45711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Datopotamab deruxtecan </a:t>
              </a:r>
            </a:p>
            <a:p>
              <a:pPr marL="0" marR="0" lvl="0" indent="0" algn="ctr" defTabSz="45711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(Dato-DXd)</a:t>
              </a:r>
            </a:p>
          </p:txBody>
        </p:sp>
      </p:grpSp>
      <p:graphicFrame>
        <p:nvGraphicFramePr>
          <p:cNvPr id="2" name="object 4">
            <a:extLst>
              <a:ext uri="{FF2B5EF4-FFF2-40B4-BE49-F238E27FC236}">
                <a16:creationId xmlns:a16="http://schemas.microsoft.com/office/drawing/2014/main" id="{CEEACDE3-29A6-7A34-6075-51766FE42C39}"/>
              </a:ext>
            </a:extLst>
          </p:cNvPr>
          <p:cNvGraphicFramePr>
            <a:graphicFrameLocks noGrp="1"/>
          </p:cNvGraphicFramePr>
          <p:nvPr/>
        </p:nvGraphicFramePr>
        <p:xfrm>
          <a:off x="1075493" y="3068812"/>
          <a:ext cx="9909182" cy="3283293"/>
        </p:xfrm>
        <a:graphic>
          <a:graphicData uri="http://schemas.openxmlformats.org/drawingml/2006/table">
            <a:tbl>
              <a:tblPr firstRow="1" bandRow="1">
                <a:tableStyleId>{2D5ABB26-0587-4C30-8999-92F81FD0307C}</a:tableStyleId>
              </a:tblPr>
              <a:tblGrid>
                <a:gridCol w="2471602">
                  <a:extLst>
                    <a:ext uri="{9D8B030D-6E8A-4147-A177-3AD203B41FA5}">
                      <a16:colId xmlns:a16="http://schemas.microsoft.com/office/drawing/2014/main" val="20000"/>
                    </a:ext>
                  </a:extLst>
                </a:gridCol>
                <a:gridCol w="3894494">
                  <a:extLst>
                    <a:ext uri="{9D8B030D-6E8A-4147-A177-3AD203B41FA5}">
                      <a16:colId xmlns:a16="http://schemas.microsoft.com/office/drawing/2014/main" val="20003"/>
                    </a:ext>
                  </a:extLst>
                </a:gridCol>
                <a:gridCol w="3543086">
                  <a:extLst>
                    <a:ext uri="{9D8B030D-6E8A-4147-A177-3AD203B41FA5}">
                      <a16:colId xmlns:a16="http://schemas.microsoft.com/office/drawing/2014/main" val="20005"/>
                    </a:ext>
                  </a:extLst>
                </a:gridCol>
              </a:tblGrid>
              <a:tr h="588421">
                <a:tc>
                  <a:txBody>
                    <a:bodyPr/>
                    <a:lstStyle/>
                    <a:p>
                      <a:pPr>
                        <a:lnSpc>
                          <a:spcPct val="100000"/>
                        </a:lnSpc>
                      </a:pPr>
                      <a:endParaRPr sz="13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285597"/>
                    </a:solidFill>
                  </a:tcPr>
                </a:tc>
                <a:tc>
                  <a:txBody>
                    <a:bodyPr/>
                    <a:lstStyle/>
                    <a:p>
                      <a:pPr marL="353695" marR="347345" algn="ctr">
                        <a:lnSpc>
                          <a:spcPct val="100000"/>
                        </a:lnSpc>
                        <a:spcBef>
                          <a:spcPts val="254"/>
                        </a:spcBef>
                      </a:pPr>
                      <a:r>
                        <a:rPr sz="1300" b="1" spc="-10" dirty="0">
                          <a:solidFill>
                            <a:srgbClr val="FFFFFF"/>
                          </a:solidFill>
                          <a:latin typeface="Arial"/>
                          <a:cs typeface="Arial"/>
                        </a:rPr>
                        <a:t>Sacituzumab Govitecan </a:t>
                      </a:r>
                      <a:endParaRPr lang="en-US" sz="1300" b="1" spc="-10" dirty="0">
                        <a:solidFill>
                          <a:srgbClr val="FFFFFF"/>
                        </a:solidFill>
                        <a:latin typeface="Arial"/>
                        <a:cs typeface="Arial"/>
                      </a:endParaRPr>
                    </a:p>
                    <a:p>
                      <a:pPr marL="353695" marR="347345" algn="ctr">
                        <a:lnSpc>
                          <a:spcPct val="100000"/>
                        </a:lnSpc>
                        <a:spcBef>
                          <a:spcPts val="254"/>
                        </a:spcBef>
                      </a:pPr>
                      <a:r>
                        <a:rPr sz="1300" b="1" spc="-20" dirty="0">
                          <a:solidFill>
                            <a:srgbClr val="FFFFFF"/>
                          </a:solidFill>
                          <a:latin typeface="Arial"/>
                          <a:cs typeface="Arial"/>
                        </a:rPr>
                        <a:t>(SG)</a:t>
                      </a:r>
                      <a:endParaRPr sz="1300" dirty="0">
                        <a:latin typeface="Arial"/>
                        <a:cs typeface="Arial"/>
                      </a:endParaRPr>
                    </a:p>
                  </a:txBody>
                  <a:tcPr marL="0" marR="0" marT="43179"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285597"/>
                    </a:solidFill>
                  </a:tcPr>
                </a:tc>
                <a:tc>
                  <a:txBody>
                    <a:bodyPr/>
                    <a:lstStyle/>
                    <a:p>
                      <a:pPr marL="401320" marR="332105" indent="-60960" algn="ctr">
                        <a:lnSpc>
                          <a:spcPct val="100000"/>
                        </a:lnSpc>
                        <a:spcBef>
                          <a:spcPts val="254"/>
                        </a:spcBef>
                      </a:pPr>
                      <a:r>
                        <a:rPr sz="1300" b="1" spc="-10" dirty="0">
                          <a:solidFill>
                            <a:srgbClr val="FFFFFF"/>
                          </a:solidFill>
                          <a:latin typeface="Arial"/>
                          <a:cs typeface="Arial"/>
                        </a:rPr>
                        <a:t>Datopotamab Deruxtecan </a:t>
                      </a:r>
                      <a:br>
                        <a:rPr lang="en-US" sz="1300" b="1" spc="-10" dirty="0">
                          <a:solidFill>
                            <a:srgbClr val="FFFFFF"/>
                          </a:solidFill>
                          <a:latin typeface="Arial"/>
                          <a:cs typeface="Arial"/>
                        </a:rPr>
                      </a:br>
                      <a:r>
                        <a:rPr sz="1300" b="1" spc="-10" dirty="0">
                          <a:solidFill>
                            <a:srgbClr val="FFFFFF"/>
                          </a:solidFill>
                          <a:latin typeface="Arial"/>
                          <a:cs typeface="Arial"/>
                        </a:rPr>
                        <a:t>(Dato-</a:t>
                      </a:r>
                      <a:r>
                        <a:rPr sz="1300" b="1" spc="-20" dirty="0">
                          <a:solidFill>
                            <a:srgbClr val="FFFFFF"/>
                          </a:solidFill>
                          <a:latin typeface="Arial"/>
                          <a:cs typeface="Arial"/>
                        </a:rPr>
                        <a:t>DXd)</a:t>
                      </a:r>
                      <a:endParaRPr sz="1300" dirty="0">
                        <a:latin typeface="Arial"/>
                        <a:cs typeface="Arial"/>
                      </a:endParaRPr>
                    </a:p>
                  </a:txBody>
                  <a:tcPr marL="0" marR="0" marT="43179" marB="0">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285597"/>
                    </a:solidFill>
                  </a:tcPr>
                </a:tc>
                <a:extLst>
                  <a:ext uri="{0D108BD9-81ED-4DB2-BD59-A6C34878D82A}">
                    <a16:rowId xmlns:a16="http://schemas.microsoft.com/office/drawing/2014/main" val="10000"/>
                  </a:ext>
                </a:extLst>
              </a:tr>
              <a:tr h="560166">
                <a:tc>
                  <a:txBody>
                    <a:bodyPr/>
                    <a:lstStyle/>
                    <a:p>
                      <a:pPr>
                        <a:lnSpc>
                          <a:spcPct val="100000"/>
                        </a:lnSpc>
                        <a:spcBef>
                          <a:spcPts val="210"/>
                        </a:spcBef>
                      </a:pPr>
                      <a:endParaRPr sz="1300" dirty="0">
                        <a:latin typeface="Times New Roman"/>
                        <a:cs typeface="Times New Roman"/>
                      </a:endParaRPr>
                    </a:p>
                    <a:p>
                      <a:pPr algn="ctr">
                        <a:lnSpc>
                          <a:spcPct val="100000"/>
                        </a:lnSpc>
                      </a:pPr>
                      <a:r>
                        <a:rPr sz="1300" b="1" dirty="0">
                          <a:latin typeface="Arial"/>
                          <a:cs typeface="Arial"/>
                        </a:rPr>
                        <a:t>Linker</a:t>
                      </a:r>
                      <a:r>
                        <a:rPr sz="1300" b="1" spc="-15" dirty="0">
                          <a:latin typeface="Arial"/>
                          <a:cs typeface="Arial"/>
                        </a:rPr>
                        <a:t> </a:t>
                      </a:r>
                      <a:r>
                        <a:rPr sz="1300" b="1" spc="-10" dirty="0">
                          <a:latin typeface="Arial"/>
                          <a:cs typeface="Arial"/>
                        </a:rPr>
                        <a:t>cleavage</a:t>
                      </a:r>
                      <a:endParaRPr sz="1300" dirty="0">
                        <a:latin typeface="Arial"/>
                        <a:cs typeface="Arial"/>
                      </a:endParaRPr>
                    </a:p>
                  </a:txBody>
                  <a:tcPr marL="0" marR="0" marT="35560" marB="0">
                    <a:lnL w="12700">
                      <a:solidFill>
                        <a:srgbClr val="FFFFFF"/>
                      </a:solidFill>
                      <a:prstDash val="solid"/>
                    </a:lnL>
                    <a:lnR w="12700" cap="flat" cmpd="sng" algn="ctr">
                      <a:solidFill>
                        <a:srgbClr val="285597"/>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a:solidFill>
                        <a:srgbClr val="FFFFFF"/>
                      </a:solidFill>
                      <a:prstDash val="solid"/>
                    </a:lnB>
                    <a:solidFill>
                      <a:srgbClr val="EAEBED"/>
                    </a:solidFill>
                  </a:tcPr>
                </a:tc>
                <a:tc>
                  <a:txBody>
                    <a:bodyPr/>
                    <a:lstStyle/>
                    <a:p>
                      <a:pPr>
                        <a:lnSpc>
                          <a:spcPct val="100000"/>
                        </a:lnSpc>
                        <a:spcBef>
                          <a:spcPts val="210"/>
                        </a:spcBef>
                      </a:pPr>
                      <a:endParaRPr sz="1300" dirty="0">
                        <a:latin typeface="Times New Roman"/>
                        <a:cs typeface="Times New Roman"/>
                      </a:endParaRPr>
                    </a:p>
                    <a:p>
                      <a:pPr algn="ctr">
                        <a:lnSpc>
                          <a:spcPct val="100000"/>
                        </a:lnSpc>
                      </a:pPr>
                      <a:r>
                        <a:rPr sz="1300" dirty="0">
                          <a:latin typeface="Arial"/>
                          <a:cs typeface="Arial"/>
                        </a:rPr>
                        <a:t>pH</a:t>
                      </a:r>
                      <a:r>
                        <a:rPr sz="1300" spc="-20" dirty="0">
                          <a:latin typeface="Arial"/>
                          <a:cs typeface="Arial"/>
                        </a:rPr>
                        <a:t> </a:t>
                      </a:r>
                      <a:r>
                        <a:rPr sz="1300" dirty="0">
                          <a:latin typeface="Arial"/>
                          <a:cs typeface="Arial"/>
                        </a:rPr>
                        <a:t>and</a:t>
                      </a:r>
                      <a:r>
                        <a:rPr sz="1300" spc="-20" dirty="0">
                          <a:latin typeface="Arial"/>
                          <a:cs typeface="Arial"/>
                        </a:rPr>
                        <a:t> </a:t>
                      </a:r>
                      <a:r>
                        <a:rPr sz="1300" spc="-10" dirty="0">
                          <a:latin typeface="Arial"/>
                          <a:cs typeface="Arial"/>
                        </a:rPr>
                        <a:t>enzymatic</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cap="flat" cmpd="sng" algn="ctr">
                      <a:solidFill>
                        <a:srgbClr val="285597"/>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BED"/>
                    </a:solidFill>
                  </a:tcPr>
                </a:tc>
                <a:tc>
                  <a:txBody>
                    <a:bodyPr/>
                    <a:lstStyle/>
                    <a:p>
                      <a:pPr>
                        <a:lnSpc>
                          <a:spcPct val="100000"/>
                        </a:lnSpc>
                        <a:spcBef>
                          <a:spcPts val="210"/>
                        </a:spcBef>
                      </a:pPr>
                      <a:endParaRPr sz="1300" dirty="0">
                        <a:latin typeface="Times New Roman"/>
                        <a:cs typeface="Times New Roman"/>
                      </a:endParaRPr>
                    </a:p>
                    <a:p>
                      <a:pPr marL="1270" algn="ctr">
                        <a:lnSpc>
                          <a:spcPct val="100000"/>
                        </a:lnSpc>
                      </a:pPr>
                      <a:r>
                        <a:rPr sz="1300" spc="-25" dirty="0">
                          <a:latin typeface="Arial"/>
                          <a:cs typeface="Arial"/>
                        </a:rPr>
                        <a:t>Yes</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BED"/>
                    </a:solidFill>
                  </a:tcPr>
                </a:tc>
                <a:extLst>
                  <a:ext uri="{0D108BD9-81ED-4DB2-BD59-A6C34878D82A}">
                    <a16:rowId xmlns:a16="http://schemas.microsoft.com/office/drawing/2014/main" val="10002"/>
                  </a:ext>
                </a:extLst>
              </a:tr>
              <a:tr h="560166">
                <a:tc>
                  <a:txBody>
                    <a:bodyPr/>
                    <a:lstStyle/>
                    <a:p>
                      <a:pPr algn="ctr">
                        <a:lnSpc>
                          <a:spcPct val="100000"/>
                        </a:lnSpc>
                        <a:spcBef>
                          <a:spcPts val="760"/>
                        </a:spcBef>
                      </a:pPr>
                      <a:r>
                        <a:rPr sz="1300" b="1" spc="-10" dirty="0">
                          <a:latin typeface="Arial"/>
                          <a:cs typeface="Arial"/>
                        </a:rPr>
                        <a:t>Membrane-</a:t>
                      </a:r>
                      <a:endParaRPr sz="1300" dirty="0">
                        <a:latin typeface="Arial"/>
                        <a:cs typeface="Arial"/>
                      </a:endParaRPr>
                    </a:p>
                    <a:p>
                      <a:pPr algn="ctr">
                        <a:lnSpc>
                          <a:spcPct val="100000"/>
                        </a:lnSpc>
                      </a:pPr>
                      <a:r>
                        <a:rPr sz="1300" b="1" dirty="0">
                          <a:latin typeface="Arial"/>
                          <a:cs typeface="Arial"/>
                        </a:rPr>
                        <a:t>permeable</a:t>
                      </a:r>
                      <a:r>
                        <a:rPr sz="1300" b="1" spc="-30" dirty="0">
                          <a:latin typeface="Arial"/>
                          <a:cs typeface="Arial"/>
                        </a:rPr>
                        <a:t> </a:t>
                      </a:r>
                      <a:r>
                        <a:rPr sz="1300" b="1" spc="-10" dirty="0">
                          <a:latin typeface="Arial"/>
                          <a:cs typeface="Arial"/>
                        </a:rPr>
                        <a:t>payload</a:t>
                      </a:r>
                      <a:endParaRPr sz="1300" dirty="0">
                        <a:latin typeface="Arial"/>
                        <a:cs typeface="Arial"/>
                      </a:endParaRPr>
                    </a:p>
                  </a:txBody>
                  <a:tcPr marL="0" marR="0" marT="128693" marB="0">
                    <a:lnL w="12700">
                      <a:solidFill>
                        <a:srgbClr val="FFFFFF"/>
                      </a:solidFill>
                      <a:prstDash val="solid"/>
                    </a:lnL>
                    <a:lnR w="12700">
                      <a:solidFill>
                        <a:srgbClr val="285597"/>
                      </a:solidFill>
                      <a:prstDash val="solid"/>
                    </a:lnR>
                    <a:lnT w="12700">
                      <a:solidFill>
                        <a:srgbClr val="FFFFFF"/>
                      </a:solidFill>
                      <a:prstDash val="solid"/>
                    </a:lnT>
                    <a:lnB w="12700">
                      <a:solidFill>
                        <a:srgbClr val="FFFFFF"/>
                      </a:solidFill>
                      <a:prstDash val="solid"/>
                    </a:lnB>
                    <a:solidFill>
                      <a:srgbClr val="D2D5DC"/>
                    </a:solidFill>
                  </a:tcPr>
                </a:tc>
                <a:tc>
                  <a:txBody>
                    <a:bodyPr/>
                    <a:lstStyle/>
                    <a:p>
                      <a:pPr>
                        <a:lnSpc>
                          <a:spcPct val="100000"/>
                        </a:lnSpc>
                        <a:spcBef>
                          <a:spcPts val="210"/>
                        </a:spcBef>
                      </a:pPr>
                      <a:endParaRPr sz="1300" dirty="0">
                        <a:latin typeface="Times New Roman"/>
                        <a:cs typeface="Times New Roman"/>
                      </a:endParaRPr>
                    </a:p>
                    <a:p>
                      <a:pPr algn="ctr">
                        <a:lnSpc>
                          <a:spcPct val="100000"/>
                        </a:lnSpc>
                      </a:pPr>
                      <a:r>
                        <a:rPr sz="1300" spc="-25" dirty="0">
                          <a:latin typeface="Arial"/>
                          <a:cs typeface="Arial"/>
                        </a:rPr>
                        <a:t>Yes</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285597"/>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5DC"/>
                    </a:solidFill>
                  </a:tcPr>
                </a:tc>
                <a:tc>
                  <a:txBody>
                    <a:bodyPr/>
                    <a:lstStyle/>
                    <a:p>
                      <a:pPr>
                        <a:lnSpc>
                          <a:spcPct val="100000"/>
                        </a:lnSpc>
                        <a:spcBef>
                          <a:spcPts val="210"/>
                        </a:spcBef>
                      </a:pPr>
                      <a:endParaRPr sz="1300" dirty="0">
                        <a:latin typeface="Times New Roman"/>
                        <a:cs typeface="Times New Roman"/>
                      </a:endParaRPr>
                    </a:p>
                    <a:p>
                      <a:pPr marL="1270" algn="ctr">
                        <a:lnSpc>
                          <a:spcPct val="100000"/>
                        </a:lnSpc>
                      </a:pPr>
                      <a:r>
                        <a:rPr sz="1300" spc="-25" dirty="0">
                          <a:latin typeface="Arial"/>
                          <a:cs typeface="Arial"/>
                        </a:rPr>
                        <a:t>Yes</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5DC"/>
                    </a:solidFill>
                  </a:tcPr>
                </a:tc>
                <a:extLst>
                  <a:ext uri="{0D108BD9-81ED-4DB2-BD59-A6C34878D82A}">
                    <a16:rowId xmlns:a16="http://schemas.microsoft.com/office/drawing/2014/main" val="10003"/>
                  </a:ext>
                </a:extLst>
              </a:tr>
              <a:tr h="560166">
                <a:tc>
                  <a:txBody>
                    <a:bodyPr/>
                    <a:lstStyle/>
                    <a:p>
                      <a:pPr>
                        <a:lnSpc>
                          <a:spcPct val="100000"/>
                        </a:lnSpc>
                        <a:spcBef>
                          <a:spcPts val="210"/>
                        </a:spcBef>
                      </a:pPr>
                      <a:endParaRPr sz="1300" dirty="0">
                        <a:latin typeface="Times New Roman"/>
                        <a:cs typeface="Times New Roman"/>
                      </a:endParaRPr>
                    </a:p>
                    <a:p>
                      <a:pPr marL="3175" algn="ctr">
                        <a:lnSpc>
                          <a:spcPct val="100000"/>
                        </a:lnSpc>
                      </a:pPr>
                      <a:r>
                        <a:rPr sz="1300" b="1" dirty="0">
                          <a:latin typeface="Arial"/>
                          <a:cs typeface="Arial"/>
                        </a:rPr>
                        <a:t>Payload</a:t>
                      </a:r>
                      <a:r>
                        <a:rPr sz="1300" b="1" spc="-40" dirty="0">
                          <a:latin typeface="Arial"/>
                          <a:cs typeface="Arial"/>
                        </a:rPr>
                        <a:t> </a:t>
                      </a:r>
                      <a:r>
                        <a:rPr sz="1300" b="1" spc="-25" dirty="0">
                          <a:latin typeface="Arial"/>
                          <a:cs typeface="Arial"/>
                        </a:rPr>
                        <a:t>MOA</a:t>
                      </a:r>
                      <a:endParaRPr sz="1300" dirty="0">
                        <a:latin typeface="Arial"/>
                        <a:cs typeface="Arial"/>
                      </a:endParaRPr>
                    </a:p>
                  </a:txBody>
                  <a:tcPr marL="0" marR="0" marT="35560" marB="0">
                    <a:lnL w="12700">
                      <a:solidFill>
                        <a:srgbClr val="FFFFFF"/>
                      </a:solidFill>
                      <a:prstDash val="solid"/>
                    </a:lnL>
                    <a:lnR w="12700">
                      <a:solidFill>
                        <a:srgbClr val="285597"/>
                      </a:solidFill>
                      <a:prstDash val="solid"/>
                    </a:lnR>
                    <a:lnT w="12700">
                      <a:solidFill>
                        <a:srgbClr val="FFFFFF"/>
                      </a:solidFill>
                      <a:prstDash val="solid"/>
                    </a:lnT>
                    <a:lnB w="12700">
                      <a:solidFill>
                        <a:srgbClr val="FFFFFF"/>
                      </a:solidFill>
                      <a:prstDash val="solid"/>
                    </a:lnB>
                    <a:solidFill>
                      <a:srgbClr val="EAEBED"/>
                    </a:solidFill>
                  </a:tcPr>
                </a:tc>
                <a:tc>
                  <a:txBody>
                    <a:bodyPr/>
                    <a:lstStyle/>
                    <a:p>
                      <a:pPr>
                        <a:lnSpc>
                          <a:spcPct val="100000"/>
                        </a:lnSpc>
                        <a:spcBef>
                          <a:spcPts val="210"/>
                        </a:spcBef>
                      </a:pPr>
                      <a:endParaRPr sz="1300" dirty="0">
                        <a:latin typeface="Times New Roman"/>
                        <a:cs typeface="Times New Roman"/>
                      </a:endParaRPr>
                    </a:p>
                    <a:p>
                      <a:pPr algn="ctr">
                        <a:lnSpc>
                          <a:spcPct val="100000"/>
                        </a:lnSpc>
                      </a:pPr>
                      <a:r>
                        <a:rPr sz="1300" spc="-10" dirty="0">
                          <a:latin typeface="Arial"/>
                          <a:cs typeface="Arial"/>
                        </a:rPr>
                        <a:t>SN-</a:t>
                      </a:r>
                      <a:r>
                        <a:rPr sz="1300" dirty="0">
                          <a:latin typeface="Arial"/>
                          <a:cs typeface="Arial"/>
                        </a:rPr>
                        <a:t>38/Topo</a:t>
                      </a:r>
                      <a:r>
                        <a:rPr sz="1300" spc="-25" dirty="0">
                          <a:latin typeface="Arial"/>
                          <a:cs typeface="Arial"/>
                        </a:rPr>
                        <a:t> </a:t>
                      </a:r>
                      <a:r>
                        <a:rPr sz="1300" dirty="0">
                          <a:latin typeface="Arial"/>
                          <a:cs typeface="Arial"/>
                        </a:rPr>
                        <a:t>1</a:t>
                      </a:r>
                      <a:r>
                        <a:rPr sz="1300" spc="-10" dirty="0">
                          <a:latin typeface="Arial"/>
                          <a:cs typeface="Arial"/>
                        </a:rPr>
                        <a:t> inhibitor</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285597"/>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BED"/>
                    </a:solidFill>
                  </a:tcPr>
                </a:tc>
                <a:tc>
                  <a:txBody>
                    <a:bodyPr/>
                    <a:lstStyle/>
                    <a:p>
                      <a:pPr marL="524510" marR="516890" algn="ctr">
                        <a:lnSpc>
                          <a:spcPct val="100000"/>
                        </a:lnSpc>
                        <a:spcBef>
                          <a:spcPts val="760"/>
                        </a:spcBef>
                      </a:pPr>
                      <a:r>
                        <a:rPr sz="1300" dirty="0">
                          <a:latin typeface="Arial"/>
                          <a:cs typeface="Arial"/>
                        </a:rPr>
                        <a:t>Topo</a:t>
                      </a:r>
                      <a:r>
                        <a:rPr sz="1300" spc="-40" dirty="0">
                          <a:latin typeface="Arial"/>
                          <a:cs typeface="Arial"/>
                        </a:rPr>
                        <a:t> </a:t>
                      </a:r>
                      <a:r>
                        <a:rPr sz="1300" spc="-50" dirty="0">
                          <a:latin typeface="Arial"/>
                          <a:cs typeface="Arial"/>
                        </a:rPr>
                        <a:t>1 </a:t>
                      </a:r>
                      <a:r>
                        <a:rPr sz="1300" spc="-10" dirty="0">
                          <a:latin typeface="Arial"/>
                          <a:cs typeface="Arial"/>
                        </a:rPr>
                        <a:t>inhibitor</a:t>
                      </a:r>
                      <a:endParaRPr sz="1300" dirty="0">
                        <a:latin typeface="Arial"/>
                        <a:cs typeface="Arial"/>
                      </a:endParaRPr>
                    </a:p>
                  </a:txBody>
                  <a:tcPr marL="0" marR="0" marT="128693" marB="0">
                    <a:lnL w="12700" cap="flat" cmpd="sng" algn="ctr">
                      <a:solidFill>
                        <a:srgbClr val="285597"/>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BED"/>
                    </a:solidFill>
                  </a:tcPr>
                </a:tc>
                <a:extLst>
                  <a:ext uri="{0D108BD9-81ED-4DB2-BD59-A6C34878D82A}">
                    <a16:rowId xmlns:a16="http://schemas.microsoft.com/office/drawing/2014/main" val="10004"/>
                  </a:ext>
                </a:extLst>
              </a:tr>
              <a:tr h="559460">
                <a:tc>
                  <a:txBody>
                    <a:bodyPr/>
                    <a:lstStyle/>
                    <a:p>
                      <a:pPr>
                        <a:lnSpc>
                          <a:spcPct val="100000"/>
                        </a:lnSpc>
                        <a:spcBef>
                          <a:spcPts val="210"/>
                        </a:spcBef>
                      </a:pPr>
                      <a:endParaRPr sz="1300" dirty="0">
                        <a:latin typeface="Times New Roman"/>
                        <a:cs typeface="Times New Roman"/>
                      </a:endParaRPr>
                    </a:p>
                    <a:p>
                      <a:pPr algn="ctr">
                        <a:lnSpc>
                          <a:spcPct val="100000"/>
                        </a:lnSpc>
                      </a:pPr>
                      <a:r>
                        <a:rPr sz="1300" b="1" spc="-10" dirty="0">
                          <a:latin typeface="Arial"/>
                          <a:cs typeface="Arial"/>
                        </a:rPr>
                        <a:t>Drug-</a:t>
                      </a:r>
                      <a:r>
                        <a:rPr sz="1300" b="1" dirty="0">
                          <a:latin typeface="Arial"/>
                          <a:cs typeface="Arial"/>
                        </a:rPr>
                        <a:t>antibody</a:t>
                      </a:r>
                      <a:r>
                        <a:rPr sz="1300" b="1" spc="-5" dirty="0">
                          <a:latin typeface="Arial"/>
                          <a:cs typeface="Arial"/>
                        </a:rPr>
                        <a:t> </a:t>
                      </a:r>
                      <a:r>
                        <a:rPr sz="1300" b="1" spc="-20" dirty="0">
                          <a:latin typeface="Arial"/>
                          <a:cs typeface="Arial"/>
                        </a:rPr>
                        <a:t>ratio</a:t>
                      </a:r>
                      <a:endParaRPr sz="1300" dirty="0">
                        <a:latin typeface="Arial"/>
                        <a:cs typeface="Arial"/>
                      </a:endParaRPr>
                    </a:p>
                  </a:txBody>
                  <a:tcPr marL="0" marR="0" marT="35560" marB="0">
                    <a:lnL w="12700">
                      <a:solidFill>
                        <a:srgbClr val="FFFFFF"/>
                      </a:solidFill>
                      <a:prstDash val="solid"/>
                    </a:lnL>
                    <a:lnR w="12700">
                      <a:solidFill>
                        <a:srgbClr val="285597"/>
                      </a:solidFill>
                      <a:prstDash val="solid"/>
                    </a:lnR>
                    <a:lnT w="12700">
                      <a:solidFill>
                        <a:srgbClr val="FFFFFF"/>
                      </a:solidFill>
                      <a:prstDash val="solid"/>
                    </a:lnT>
                    <a:lnB w="12700">
                      <a:solidFill>
                        <a:srgbClr val="FFFFFF"/>
                      </a:solidFill>
                      <a:prstDash val="solid"/>
                    </a:lnB>
                    <a:solidFill>
                      <a:srgbClr val="D2D5DC"/>
                    </a:solidFill>
                  </a:tcPr>
                </a:tc>
                <a:tc>
                  <a:txBody>
                    <a:bodyPr/>
                    <a:lstStyle/>
                    <a:p>
                      <a:pPr>
                        <a:lnSpc>
                          <a:spcPct val="100000"/>
                        </a:lnSpc>
                        <a:spcBef>
                          <a:spcPts val="210"/>
                        </a:spcBef>
                      </a:pPr>
                      <a:endParaRPr sz="1300" dirty="0">
                        <a:latin typeface="Times New Roman"/>
                        <a:cs typeface="Times New Roman"/>
                      </a:endParaRPr>
                    </a:p>
                    <a:p>
                      <a:pPr marL="635" algn="ctr">
                        <a:lnSpc>
                          <a:spcPct val="100000"/>
                        </a:lnSpc>
                      </a:pPr>
                      <a:r>
                        <a:rPr sz="1300" spc="-10" dirty="0">
                          <a:latin typeface="Arial"/>
                          <a:cs typeface="Arial"/>
                        </a:rPr>
                        <a:t>7.6:1</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285597"/>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5DC"/>
                    </a:solidFill>
                  </a:tcPr>
                </a:tc>
                <a:tc>
                  <a:txBody>
                    <a:bodyPr/>
                    <a:lstStyle/>
                    <a:p>
                      <a:pPr>
                        <a:lnSpc>
                          <a:spcPct val="100000"/>
                        </a:lnSpc>
                        <a:spcBef>
                          <a:spcPts val="210"/>
                        </a:spcBef>
                      </a:pPr>
                      <a:endParaRPr sz="1300" dirty="0">
                        <a:latin typeface="Times New Roman"/>
                        <a:cs typeface="Times New Roman"/>
                      </a:endParaRPr>
                    </a:p>
                    <a:p>
                      <a:pPr algn="ctr">
                        <a:lnSpc>
                          <a:spcPct val="100000"/>
                        </a:lnSpc>
                      </a:pPr>
                      <a:r>
                        <a:rPr sz="1300" spc="-25" dirty="0">
                          <a:latin typeface="Arial"/>
                          <a:cs typeface="Arial"/>
                        </a:rPr>
                        <a:t>4:1</a:t>
                      </a:r>
                      <a:endParaRPr sz="1300" dirty="0">
                        <a:latin typeface="Arial"/>
                        <a:cs typeface="Arial"/>
                      </a:endParaRPr>
                    </a:p>
                  </a:txBody>
                  <a:tcPr marL="0" marR="0" marT="35560" marB="0">
                    <a:lnL w="12700" cap="flat" cmpd="sng" algn="ctr">
                      <a:solidFill>
                        <a:srgbClr val="285597"/>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5DC"/>
                    </a:solidFill>
                  </a:tcPr>
                </a:tc>
                <a:extLst>
                  <a:ext uri="{0D108BD9-81ED-4DB2-BD59-A6C34878D82A}">
                    <a16:rowId xmlns:a16="http://schemas.microsoft.com/office/drawing/2014/main" val="10005"/>
                  </a:ext>
                </a:extLst>
              </a:tr>
              <a:tr h="454914">
                <a:tc>
                  <a:txBody>
                    <a:bodyPr/>
                    <a:lstStyle/>
                    <a:p>
                      <a:pPr algn="ctr">
                        <a:lnSpc>
                          <a:spcPct val="100000"/>
                        </a:lnSpc>
                        <a:spcBef>
                          <a:spcPts val="990"/>
                        </a:spcBef>
                      </a:pPr>
                      <a:r>
                        <a:rPr lang="en-US" sz="1300" b="1" spc="-10" dirty="0">
                          <a:latin typeface="Arial"/>
                          <a:cs typeface="Arial"/>
                        </a:rPr>
                        <a:t>Key </a:t>
                      </a:r>
                      <a:r>
                        <a:rPr sz="1300" b="1" spc="-10" dirty="0">
                          <a:latin typeface="Arial"/>
                          <a:cs typeface="Arial"/>
                        </a:rPr>
                        <a:t>Toxicities</a:t>
                      </a:r>
                      <a:endParaRPr sz="1300" dirty="0">
                        <a:latin typeface="Arial"/>
                        <a:cs typeface="Arial"/>
                      </a:endParaRPr>
                    </a:p>
                  </a:txBody>
                  <a:tcPr marL="0" marR="0" marT="167640" marB="0">
                    <a:lnL w="12700">
                      <a:solidFill>
                        <a:srgbClr val="FFFFFF"/>
                      </a:solidFill>
                      <a:prstDash val="solid"/>
                    </a:lnL>
                    <a:lnR w="12700">
                      <a:solidFill>
                        <a:srgbClr val="285597"/>
                      </a:solidFill>
                      <a:prstDash val="solid"/>
                    </a:lnR>
                    <a:lnT w="12700">
                      <a:solidFill>
                        <a:srgbClr val="FFFFFF"/>
                      </a:solidFill>
                      <a:prstDash val="solid"/>
                    </a:lnT>
                    <a:lnB w="12700">
                      <a:solidFill>
                        <a:srgbClr val="FFFFFF"/>
                      </a:solidFill>
                      <a:prstDash val="solid"/>
                    </a:lnB>
                    <a:solidFill>
                      <a:srgbClr val="D2D5DC"/>
                    </a:solidFill>
                  </a:tcPr>
                </a:tc>
                <a:tc>
                  <a:txBody>
                    <a:bodyPr/>
                    <a:lstStyle/>
                    <a:p>
                      <a:pPr marL="635" algn="ctr">
                        <a:lnSpc>
                          <a:spcPct val="100000"/>
                        </a:lnSpc>
                        <a:spcBef>
                          <a:spcPts val="990"/>
                        </a:spcBef>
                      </a:pPr>
                      <a:r>
                        <a:rPr lang="en-US" sz="1300" dirty="0">
                          <a:latin typeface="Arial"/>
                          <a:cs typeface="Arial"/>
                        </a:rPr>
                        <a:t>Neutropenia</a:t>
                      </a:r>
                      <a:r>
                        <a:rPr sz="1300" dirty="0">
                          <a:latin typeface="Arial"/>
                          <a:cs typeface="Arial"/>
                        </a:rPr>
                        <a:t>,</a:t>
                      </a:r>
                      <a:r>
                        <a:rPr sz="1300" spc="-15" dirty="0">
                          <a:latin typeface="Arial"/>
                          <a:cs typeface="Arial"/>
                        </a:rPr>
                        <a:t> </a:t>
                      </a:r>
                      <a:r>
                        <a:rPr sz="1300" spc="-10" dirty="0">
                          <a:latin typeface="Arial"/>
                          <a:cs typeface="Arial"/>
                        </a:rPr>
                        <a:t>diarrhea</a:t>
                      </a:r>
                      <a:r>
                        <a:rPr lang="en-US" sz="1300" spc="-10" dirty="0">
                          <a:latin typeface="Arial"/>
                          <a:cs typeface="Arial"/>
                        </a:rPr>
                        <a:t>, nausea, fatigue</a:t>
                      </a:r>
                      <a:endParaRPr sz="1300" dirty="0">
                        <a:latin typeface="Arial"/>
                        <a:cs typeface="Arial"/>
                      </a:endParaRPr>
                    </a:p>
                  </a:txBody>
                  <a:tcPr marL="0" marR="0" marT="167640" marB="0">
                    <a:lnL w="12700" cap="flat" cmpd="sng" algn="ctr">
                      <a:solidFill>
                        <a:srgbClr val="285597"/>
                      </a:solidFill>
                      <a:prstDash val="solid"/>
                      <a:round/>
                      <a:headEnd type="none" w="med" len="med"/>
                      <a:tailEnd type="none" w="med" len="med"/>
                    </a:lnL>
                    <a:lnR w="12700">
                      <a:solidFill>
                        <a:srgbClr val="285597"/>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D2D5DC"/>
                    </a:solidFill>
                  </a:tcPr>
                </a:tc>
                <a:tc>
                  <a:txBody>
                    <a:bodyPr/>
                    <a:lstStyle/>
                    <a:p>
                      <a:pPr algn="ctr">
                        <a:lnSpc>
                          <a:spcPct val="100000"/>
                        </a:lnSpc>
                        <a:spcBef>
                          <a:spcPts val="990"/>
                        </a:spcBef>
                      </a:pPr>
                      <a:r>
                        <a:rPr lang="en-US" sz="1300" dirty="0">
                          <a:latin typeface="Arial"/>
                          <a:cs typeface="Arial"/>
                        </a:rPr>
                        <a:t>Nausea, ocular toxicity, stomatitis</a:t>
                      </a:r>
                      <a:r>
                        <a:rPr sz="1300" dirty="0">
                          <a:latin typeface="Arial"/>
                          <a:cs typeface="Arial"/>
                        </a:rPr>
                        <a:t>,</a:t>
                      </a:r>
                      <a:r>
                        <a:rPr sz="1300" spc="-35" dirty="0">
                          <a:latin typeface="Arial"/>
                          <a:cs typeface="Arial"/>
                        </a:rPr>
                        <a:t> </a:t>
                      </a:r>
                      <a:r>
                        <a:rPr sz="1300" spc="-25" dirty="0">
                          <a:latin typeface="Arial"/>
                          <a:cs typeface="Arial"/>
                        </a:rPr>
                        <a:t>ILD</a:t>
                      </a:r>
                      <a:endParaRPr sz="1300" dirty="0">
                        <a:latin typeface="Arial"/>
                        <a:cs typeface="Arial"/>
                      </a:endParaRPr>
                    </a:p>
                  </a:txBody>
                  <a:tcPr marL="0" marR="0" marT="167640" marB="0">
                    <a:lnL w="12700" cap="flat" cmpd="sng" algn="ctr">
                      <a:solidFill>
                        <a:srgbClr val="285597"/>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D2D5D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859265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D8FE9-3FDE-E746-9F8D-F350FD6A3C7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888765" y="1243198"/>
            <a:ext cx="8414470" cy="4055774"/>
          </a:xfrm>
          <a:prstGeom prst="rect">
            <a:avLst/>
          </a:prstGeom>
          <a:effectLst>
            <a:outerShdw blurRad="50800" dist="38100" dir="2700000" algn="tl" rotWithShape="0">
              <a:prstClr val="black">
                <a:alpha val="40000"/>
              </a:prstClr>
            </a:outerShdw>
          </a:effectLst>
        </p:spPr>
      </p:pic>
      <p:sp>
        <p:nvSpPr>
          <p:cNvPr id="5" name="Down Arrow 4">
            <a:extLst>
              <a:ext uri="{FF2B5EF4-FFF2-40B4-BE49-F238E27FC236}">
                <a16:creationId xmlns:a16="http://schemas.microsoft.com/office/drawing/2014/main" id="{FFE8CDC8-59B1-D040-B4F1-4DE2C67F3286}"/>
              </a:ext>
            </a:extLst>
          </p:cNvPr>
          <p:cNvSpPr/>
          <p:nvPr/>
        </p:nvSpPr>
        <p:spPr bwMode="auto">
          <a:xfrm>
            <a:off x="5529255" y="3808490"/>
            <a:ext cx="582980" cy="1001317"/>
          </a:xfrm>
          <a:prstGeom prst="downArrow">
            <a:avLst/>
          </a:pr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Tx/>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pic>
        <p:nvPicPr>
          <p:cNvPr id="6" name="Picture 5" descr="A screenshot of a cell phone&#10;&#10;Description automatically generated">
            <a:extLst>
              <a:ext uri="{FF2B5EF4-FFF2-40B4-BE49-F238E27FC236}">
                <a16:creationId xmlns:a16="http://schemas.microsoft.com/office/drawing/2014/main" id="{58B8D492-DCA3-934B-91B5-8797BB9A4D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8512" y="2443853"/>
            <a:ext cx="1984364" cy="2264004"/>
          </a:xfrm>
          <a:prstGeom prst="rect">
            <a:avLst/>
          </a:prstGeom>
          <a:effectLst>
            <a:outerShdw blurRad="50800" dist="38100" dir="2700000" algn="tl" rotWithShape="0">
              <a:prstClr val="black">
                <a:alpha val="40000"/>
              </a:prstClr>
            </a:outerShdw>
          </a:effectLst>
        </p:spPr>
      </p:pic>
      <p:sp>
        <p:nvSpPr>
          <p:cNvPr id="9" name="Title 1">
            <a:extLst>
              <a:ext uri="{FF2B5EF4-FFF2-40B4-BE49-F238E27FC236}">
                <a16:creationId xmlns:a16="http://schemas.microsoft.com/office/drawing/2014/main" id="{7626B5EF-EA08-4E47-BD9D-1CDAE7383C3B}"/>
              </a:ext>
            </a:extLst>
          </p:cNvPr>
          <p:cNvSpPr txBox="1">
            <a:spLocks/>
          </p:cNvSpPr>
          <p:nvPr/>
        </p:nvSpPr>
        <p:spPr bwMode="auto">
          <a:xfrm>
            <a:off x="0" y="42222"/>
            <a:ext cx="12192000" cy="1200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000" b="1">
                <a:solidFill>
                  <a:srgbClr val="BBE0E3"/>
                </a:solidFill>
                <a:latin typeface="+mj-lt"/>
                <a:ea typeface="+mj-ea"/>
                <a:cs typeface="+mj-cs"/>
              </a:defRPr>
            </a:lvl1pPr>
            <a:lvl2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2pPr>
            <a:lvl3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3pPr>
            <a:lvl4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4pPr>
            <a:lvl5pPr algn="l" rtl="0" eaLnBrk="0" fontAlgn="base" hangingPunct="0">
              <a:spcBef>
                <a:spcPct val="0"/>
              </a:spcBef>
              <a:spcAft>
                <a:spcPct val="0"/>
              </a:spcAft>
              <a:defRPr sz="2600" b="1">
                <a:solidFill>
                  <a:srgbClr val="BBE0E3"/>
                </a:solidFill>
                <a:latin typeface="Arial" charset="0"/>
                <a:ea typeface="ＭＳ Ｐゴシック" charset="0"/>
                <a:cs typeface="ＭＳ Ｐゴシック" charset="0"/>
              </a:defRPr>
            </a:lvl5pPr>
            <a:lvl6pPr marL="457189" algn="l" rtl="0" fontAlgn="base">
              <a:spcBef>
                <a:spcPct val="0"/>
              </a:spcBef>
              <a:spcAft>
                <a:spcPct val="0"/>
              </a:spcAft>
              <a:defRPr sz="2600" b="1">
                <a:solidFill>
                  <a:srgbClr val="EFC53D"/>
                </a:solidFill>
                <a:latin typeface="Arial" charset="0"/>
                <a:ea typeface="ＭＳ Ｐゴシック" charset="0"/>
                <a:cs typeface="ＭＳ Ｐゴシック" charset="0"/>
              </a:defRPr>
            </a:lvl6pPr>
            <a:lvl7pPr marL="914377" algn="l" rtl="0" fontAlgn="base">
              <a:spcBef>
                <a:spcPct val="0"/>
              </a:spcBef>
              <a:spcAft>
                <a:spcPct val="0"/>
              </a:spcAft>
              <a:defRPr sz="2600" b="1">
                <a:solidFill>
                  <a:srgbClr val="EFC53D"/>
                </a:solidFill>
                <a:latin typeface="Arial" charset="0"/>
                <a:ea typeface="ＭＳ Ｐゴシック" charset="0"/>
                <a:cs typeface="ＭＳ Ｐゴシック" charset="0"/>
              </a:defRPr>
            </a:lvl7pPr>
            <a:lvl8pPr marL="1371566" algn="l" rtl="0" fontAlgn="base">
              <a:spcBef>
                <a:spcPct val="0"/>
              </a:spcBef>
              <a:spcAft>
                <a:spcPct val="0"/>
              </a:spcAft>
              <a:defRPr sz="2600" b="1">
                <a:solidFill>
                  <a:srgbClr val="EFC53D"/>
                </a:solidFill>
                <a:latin typeface="Arial" charset="0"/>
                <a:ea typeface="ＭＳ Ｐゴシック" charset="0"/>
                <a:cs typeface="ＭＳ Ｐゴシック" charset="0"/>
              </a:defRPr>
            </a:lvl8pPr>
            <a:lvl9pPr marL="1828754" algn="l" rtl="0" fontAlgn="base">
              <a:spcBef>
                <a:spcPct val="0"/>
              </a:spcBef>
              <a:spcAft>
                <a:spcPct val="0"/>
              </a:spcAft>
              <a:defRPr sz="2600" b="1">
                <a:solidFill>
                  <a:srgbClr val="EFC53D"/>
                </a:solidFill>
                <a:latin typeface="Arial" charset="0"/>
                <a:ea typeface="ＭＳ Ｐゴシック" charset="0"/>
                <a:cs typeface="ＭＳ Ｐゴシック" charset="0"/>
              </a:defRPr>
            </a:lvl9pPr>
          </a:lstStyle>
          <a:p>
            <a:pPr marL="0" marR="0" lvl="0" indent="0" algn="ctr" defTabSz="455613" rtl="0" eaLnBrk="0" fontAlgn="base" latinLnBrk="0" hangingPunct="0">
              <a:lnSpc>
                <a:spcPct val="100000"/>
              </a:lnSpc>
              <a:spcBef>
                <a:spcPts val="1800"/>
              </a:spcBef>
              <a:spcAft>
                <a:spcPct val="0"/>
              </a:spcAft>
              <a:buClrTx/>
              <a:buSzTx/>
              <a:buFontTx/>
              <a:buNone/>
              <a:tabLst/>
              <a:defRPr/>
            </a:pPr>
            <a:r>
              <a:rPr kumimoji="0" lang="en-US" sz="3000" b="1" i="0" u="none" strike="noStrike" kern="0" cap="none" spc="0" normalizeH="0" baseline="0" noProof="0" dirty="0">
                <a:ln>
                  <a:noFill/>
                </a:ln>
                <a:solidFill>
                  <a:srgbClr val="0432FF"/>
                </a:solidFill>
                <a:effectLst/>
                <a:uLnTx/>
                <a:uFillTx/>
                <a:latin typeface="Calibri"/>
                <a:ea typeface="+mj-ea"/>
                <a:cs typeface="+mj-cs"/>
              </a:rPr>
              <a:t>We Encourage Clinicians in Practice to </a:t>
            </a:r>
            <a:r>
              <a:rPr kumimoji="0" lang="en-US" sz="3000" b="1" i="0" u="none" strike="noStrike" kern="0" cap="none" spc="0" normalizeH="0" baseline="0" noProof="0">
                <a:ln>
                  <a:noFill/>
                </a:ln>
                <a:solidFill>
                  <a:srgbClr val="0432FF"/>
                </a:solidFill>
                <a:effectLst/>
                <a:uLnTx/>
                <a:uFillTx/>
                <a:latin typeface="Calibri"/>
                <a:ea typeface="+mj-ea"/>
                <a:cs typeface="+mj-cs"/>
              </a:rPr>
              <a:t>Submit Questions</a:t>
            </a:r>
            <a:endParaRPr kumimoji="0" lang="en-US" sz="3000" b="1" i="0" u="none" strike="noStrike" kern="0" cap="none" spc="0" normalizeH="0" baseline="0" noProof="0" dirty="0">
              <a:ln>
                <a:noFill/>
              </a:ln>
              <a:solidFill>
                <a:srgbClr val="0432FF"/>
              </a:solidFill>
              <a:effectLst/>
              <a:uLnTx/>
              <a:uFillTx/>
              <a:latin typeface="Arial"/>
              <a:ea typeface="ＭＳ Ｐゴシック"/>
              <a:cs typeface="+mj-cs"/>
            </a:endParaRPr>
          </a:p>
        </p:txBody>
      </p:sp>
      <p:sp>
        <p:nvSpPr>
          <p:cNvPr id="2" name="Rectangle 1">
            <a:extLst>
              <a:ext uri="{FF2B5EF4-FFF2-40B4-BE49-F238E27FC236}">
                <a16:creationId xmlns:a16="http://schemas.microsoft.com/office/drawing/2014/main" id="{FF5CFF8F-21AA-0440-94F9-3A9E5FF588FE}"/>
              </a:ext>
            </a:extLst>
          </p:cNvPr>
          <p:cNvSpPr/>
          <p:nvPr/>
        </p:nvSpPr>
        <p:spPr>
          <a:xfrm>
            <a:off x="1888766" y="5483043"/>
            <a:ext cx="8414470" cy="892552"/>
          </a:xfrm>
          <a:prstGeom prst="rect">
            <a:avLst/>
          </a:prstGeom>
        </p:spPr>
        <p:txBody>
          <a:bodyPr wrap="square">
            <a:spAutoFit/>
          </a:bodyPr>
          <a:lstStyle/>
          <a:p>
            <a:pPr marL="0" marR="0" lvl="0" indent="0" algn="ctr" defTabSz="455613" rtl="0" eaLnBrk="1" fontAlgn="base" latinLnBrk="0" hangingPunct="1">
              <a:lnSpc>
                <a:spcPct val="100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432FF"/>
                </a:solidFill>
                <a:effectLst/>
                <a:uLnTx/>
                <a:uFillTx/>
                <a:latin typeface="Calibri" panose="020F0502020204030204" pitchFamily="34" charset="0"/>
                <a:ea typeface="MS PGothic" charset="0"/>
                <a:cs typeface="Calibri" panose="020F0502020204030204" pitchFamily="34" charset="0"/>
              </a:rPr>
              <a:t>Feel free to submit questions now before the program begins and throughout the program.</a:t>
            </a:r>
          </a:p>
        </p:txBody>
      </p:sp>
    </p:spTree>
    <p:extLst>
      <p:ext uri="{BB962C8B-B14F-4D97-AF65-F5344CB8AC3E}">
        <p14:creationId xmlns:p14="http://schemas.microsoft.com/office/powerpoint/2010/main" val="12442890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D375A-FE01-2244-1129-A83190AA8FD3}"/>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65999BA8-6F72-25B3-462F-9FE5A9B8011E}"/>
              </a:ext>
            </a:extLst>
          </p:cNvPr>
          <p:cNvSpPr txBox="1">
            <a:spLocks noChangeArrowheads="1"/>
          </p:cNvSpPr>
          <p:nvPr/>
        </p:nvSpPr>
        <p:spPr>
          <a:xfrm>
            <a:off x="641269" y="329865"/>
            <a:ext cx="11058895" cy="4509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14D87"/>
                </a:solidFill>
                <a:effectLst/>
                <a:uLnTx/>
                <a:uFillTx/>
                <a:latin typeface="Arial" panose="020B0604020202020204" pitchFamily="34" charset="0"/>
                <a:ea typeface="ＭＳ Ｐゴシック" charset="0"/>
                <a:cs typeface="Arial" panose="020B0604020202020204" pitchFamily="34" charset="0"/>
              </a:rPr>
              <a:t>ASCENT-03</a:t>
            </a:r>
          </a:p>
        </p:txBody>
      </p:sp>
      <p:grpSp>
        <p:nvGrpSpPr>
          <p:cNvPr id="5" name="Group 4">
            <a:extLst>
              <a:ext uri="{FF2B5EF4-FFF2-40B4-BE49-F238E27FC236}">
                <a16:creationId xmlns:a16="http://schemas.microsoft.com/office/drawing/2014/main" id="{2BEA6F3E-A8A0-91E9-811F-3BDE5190A864}"/>
              </a:ext>
            </a:extLst>
          </p:cNvPr>
          <p:cNvGrpSpPr/>
          <p:nvPr/>
        </p:nvGrpSpPr>
        <p:grpSpPr>
          <a:xfrm>
            <a:off x="269571" y="883227"/>
            <a:ext cx="11922429" cy="5974773"/>
            <a:chOff x="269571" y="883227"/>
            <a:chExt cx="11922429" cy="5974773"/>
          </a:xfrm>
        </p:grpSpPr>
        <p:pic>
          <p:nvPicPr>
            <p:cNvPr id="4" name="Picture 3" descr="A screenshot of a medical report&#10;&#10;AI-generated content may be incorrect.">
              <a:extLst>
                <a:ext uri="{FF2B5EF4-FFF2-40B4-BE49-F238E27FC236}">
                  <a16:creationId xmlns:a16="http://schemas.microsoft.com/office/drawing/2014/main" id="{50A1FC24-448E-0EFE-F97C-056EE9D606AD}"/>
                </a:ext>
              </a:extLst>
            </p:cNvPr>
            <p:cNvPicPr>
              <a:picLocks noChangeAspect="1"/>
            </p:cNvPicPr>
            <p:nvPr/>
          </p:nvPicPr>
          <p:blipFill>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a:fillRect/>
            </a:stretch>
          </p:blipFill>
          <p:spPr>
            <a:xfrm>
              <a:off x="269571" y="883227"/>
              <a:ext cx="11922429" cy="5974773"/>
            </a:xfrm>
            <a:prstGeom prst="rect">
              <a:avLst/>
            </a:prstGeom>
            <a:noFill/>
          </p:spPr>
        </p:pic>
        <p:sp>
          <p:nvSpPr>
            <p:cNvPr id="3" name="Rectangle 2">
              <a:extLst>
                <a:ext uri="{FF2B5EF4-FFF2-40B4-BE49-F238E27FC236}">
                  <a16:creationId xmlns:a16="http://schemas.microsoft.com/office/drawing/2014/main" id="{C1605AFE-3131-D54D-3B3D-8A964B823732}"/>
                </a:ext>
              </a:extLst>
            </p:cNvPr>
            <p:cNvSpPr/>
            <p:nvPr/>
          </p:nvSpPr>
          <p:spPr>
            <a:xfrm>
              <a:off x="1051560" y="6477000"/>
              <a:ext cx="5044440" cy="2133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119"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6" name="TextBox 5">
            <a:extLst>
              <a:ext uri="{FF2B5EF4-FFF2-40B4-BE49-F238E27FC236}">
                <a16:creationId xmlns:a16="http://schemas.microsoft.com/office/drawing/2014/main" id="{6C6DC6E4-6606-29C6-1DB2-FBC203F9F90F}"/>
              </a:ext>
            </a:extLst>
          </p:cNvPr>
          <p:cNvSpPr txBox="1"/>
          <p:nvPr/>
        </p:nvSpPr>
        <p:spPr>
          <a:xfrm>
            <a:off x="641269" y="6477000"/>
            <a:ext cx="2772041" cy="276999"/>
          </a:xfrm>
          <a:prstGeom prst="rect">
            <a:avLst/>
          </a:prstGeom>
          <a:noFill/>
        </p:spPr>
        <p:txBody>
          <a:bodyPr wrap="non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Cortes J et al. ESMO 2025;Abstract LBA20</a:t>
            </a:r>
          </a:p>
        </p:txBody>
      </p:sp>
    </p:spTree>
    <p:extLst>
      <p:ext uri="{BB962C8B-B14F-4D97-AF65-F5344CB8AC3E}">
        <p14:creationId xmlns:p14="http://schemas.microsoft.com/office/powerpoint/2010/main" val="13527573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091348" y="981287"/>
            <a:ext cx="0" cy="3523827"/>
          </a:xfrm>
          <a:custGeom>
            <a:avLst/>
            <a:gdLst/>
            <a:ahLst/>
            <a:cxnLst/>
            <a:rect l="l" t="t" r="r" b="b"/>
            <a:pathLst>
              <a:path h="2642870">
                <a:moveTo>
                  <a:pt x="0" y="0"/>
                </a:moveTo>
                <a:lnTo>
                  <a:pt x="0" y="2642743"/>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 name="object 3"/>
          <p:cNvSpPr/>
          <p:nvPr/>
        </p:nvSpPr>
        <p:spPr>
          <a:xfrm>
            <a:off x="3852672" y="4253823"/>
            <a:ext cx="0" cy="251460"/>
          </a:xfrm>
          <a:custGeom>
            <a:avLst/>
            <a:gdLst/>
            <a:ahLst/>
            <a:cxnLst/>
            <a:rect l="l" t="t" r="r" b="b"/>
            <a:pathLst>
              <a:path h="188595">
                <a:moveTo>
                  <a:pt x="0" y="0"/>
                </a:moveTo>
                <a:lnTo>
                  <a:pt x="0" y="188340"/>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4" name="object 4"/>
          <p:cNvGrpSpPr/>
          <p:nvPr/>
        </p:nvGrpSpPr>
        <p:grpSpPr>
          <a:xfrm>
            <a:off x="3586480" y="981287"/>
            <a:ext cx="4718472" cy="3523827"/>
            <a:chOff x="2689860" y="735965"/>
            <a:chExt cx="3538854" cy="2642870"/>
          </a:xfrm>
        </p:grpSpPr>
        <p:sp>
          <p:nvSpPr>
            <p:cNvPr id="5" name="object 5"/>
            <p:cNvSpPr/>
            <p:nvPr/>
          </p:nvSpPr>
          <p:spPr>
            <a:xfrm>
              <a:off x="2889504" y="735965"/>
              <a:ext cx="2854960" cy="2642870"/>
            </a:xfrm>
            <a:custGeom>
              <a:avLst/>
              <a:gdLst/>
              <a:ahLst/>
              <a:cxnLst/>
              <a:rect l="l" t="t" r="r" b="b"/>
              <a:pathLst>
                <a:path w="2854960" h="2642870">
                  <a:moveTo>
                    <a:pt x="0" y="0"/>
                  </a:moveTo>
                  <a:lnTo>
                    <a:pt x="0" y="2023516"/>
                  </a:lnTo>
                </a:path>
                <a:path w="2854960" h="2642870">
                  <a:moveTo>
                    <a:pt x="571499" y="183007"/>
                  </a:moveTo>
                  <a:lnTo>
                    <a:pt x="571499" y="2642743"/>
                  </a:lnTo>
                </a:path>
                <a:path w="2854960" h="2642870">
                  <a:moveTo>
                    <a:pt x="571499" y="0"/>
                  </a:moveTo>
                  <a:lnTo>
                    <a:pt x="571499" y="36702"/>
                  </a:lnTo>
                </a:path>
                <a:path w="2854960" h="2642870">
                  <a:moveTo>
                    <a:pt x="1141475" y="183007"/>
                  </a:moveTo>
                  <a:lnTo>
                    <a:pt x="1141475" y="2642743"/>
                  </a:lnTo>
                </a:path>
                <a:path w="2854960" h="2642870">
                  <a:moveTo>
                    <a:pt x="1141475" y="0"/>
                  </a:moveTo>
                  <a:lnTo>
                    <a:pt x="1141475" y="36702"/>
                  </a:lnTo>
                </a:path>
                <a:path w="2854960" h="2642870">
                  <a:moveTo>
                    <a:pt x="2282951" y="0"/>
                  </a:moveTo>
                  <a:lnTo>
                    <a:pt x="2282951" y="36702"/>
                  </a:lnTo>
                </a:path>
                <a:path w="2854960" h="2642870">
                  <a:moveTo>
                    <a:pt x="2282951" y="183007"/>
                  </a:moveTo>
                  <a:lnTo>
                    <a:pt x="2282951" y="2642743"/>
                  </a:lnTo>
                </a:path>
                <a:path w="2854960" h="2642870">
                  <a:moveTo>
                    <a:pt x="2854451" y="0"/>
                  </a:moveTo>
                  <a:lnTo>
                    <a:pt x="2854451" y="36702"/>
                  </a:lnTo>
                </a:path>
                <a:path w="2854960" h="2642870">
                  <a:moveTo>
                    <a:pt x="2854451" y="183007"/>
                  </a:moveTo>
                  <a:lnTo>
                    <a:pt x="2854451" y="2642743"/>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 name="object 6"/>
            <p:cNvSpPr/>
            <p:nvPr/>
          </p:nvSpPr>
          <p:spPr>
            <a:xfrm>
              <a:off x="3374136" y="772667"/>
              <a:ext cx="1228725" cy="2569845"/>
            </a:xfrm>
            <a:custGeom>
              <a:avLst/>
              <a:gdLst/>
              <a:ahLst/>
              <a:cxnLst/>
              <a:rect l="l" t="t" r="r" b="b"/>
              <a:pathLst>
                <a:path w="1228725" h="2569845">
                  <a:moveTo>
                    <a:pt x="1228344" y="2423160"/>
                  </a:moveTo>
                  <a:lnTo>
                    <a:pt x="1199388" y="2423160"/>
                  </a:lnTo>
                  <a:lnTo>
                    <a:pt x="1199388" y="2569464"/>
                  </a:lnTo>
                  <a:lnTo>
                    <a:pt x="1228344" y="2569464"/>
                  </a:lnTo>
                  <a:lnTo>
                    <a:pt x="1228344" y="2423160"/>
                  </a:lnTo>
                  <a:close/>
                </a:path>
                <a:path w="1228725" h="2569845">
                  <a:moveTo>
                    <a:pt x="1228344" y="2202180"/>
                  </a:moveTo>
                  <a:lnTo>
                    <a:pt x="1199388" y="2202180"/>
                  </a:lnTo>
                  <a:lnTo>
                    <a:pt x="1199388" y="2348484"/>
                  </a:lnTo>
                  <a:lnTo>
                    <a:pt x="1228344" y="2348484"/>
                  </a:lnTo>
                  <a:lnTo>
                    <a:pt x="1228344" y="2202180"/>
                  </a:lnTo>
                  <a:close/>
                </a:path>
                <a:path w="1228725" h="2569845">
                  <a:moveTo>
                    <a:pt x="1228344" y="1982724"/>
                  </a:moveTo>
                  <a:lnTo>
                    <a:pt x="1143000" y="1982724"/>
                  </a:lnTo>
                  <a:lnTo>
                    <a:pt x="1143000" y="2129028"/>
                  </a:lnTo>
                  <a:lnTo>
                    <a:pt x="1228344" y="2129028"/>
                  </a:lnTo>
                  <a:lnTo>
                    <a:pt x="1228344" y="1982724"/>
                  </a:lnTo>
                  <a:close/>
                </a:path>
                <a:path w="1228725" h="2569845">
                  <a:moveTo>
                    <a:pt x="1228344" y="1761744"/>
                  </a:moveTo>
                  <a:lnTo>
                    <a:pt x="1170432" y="1761744"/>
                  </a:lnTo>
                  <a:lnTo>
                    <a:pt x="1170432" y="1908048"/>
                  </a:lnTo>
                  <a:lnTo>
                    <a:pt x="1228344" y="1908048"/>
                  </a:lnTo>
                  <a:lnTo>
                    <a:pt x="1228344" y="1761744"/>
                  </a:lnTo>
                  <a:close/>
                </a:path>
                <a:path w="1228725" h="2569845">
                  <a:moveTo>
                    <a:pt x="1228344" y="1542288"/>
                  </a:moveTo>
                  <a:lnTo>
                    <a:pt x="1028700" y="1542288"/>
                  </a:lnTo>
                  <a:lnTo>
                    <a:pt x="1028700" y="1688592"/>
                  </a:lnTo>
                  <a:lnTo>
                    <a:pt x="1228344" y="1688592"/>
                  </a:lnTo>
                  <a:lnTo>
                    <a:pt x="1228344" y="1542288"/>
                  </a:lnTo>
                  <a:close/>
                </a:path>
                <a:path w="1228725" h="2569845">
                  <a:moveTo>
                    <a:pt x="1228344" y="1101864"/>
                  </a:moveTo>
                  <a:lnTo>
                    <a:pt x="1114044" y="1101864"/>
                  </a:lnTo>
                  <a:lnTo>
                    <a:pt x="1114044" y="1248156"/>
                  </a:lnTo>
                  <a:lnTo>
                    <a:pt x="1228344" y="1248156"/>
                  </a:lnTo>
                  <a:lnTo>
                    <a:pt x="1228344" y="1101864"/>
                  </a:lnTo>
                  <a:close/>
                </a:path>
                <a:path w="1228725" h="2569845">
                  <a:moveTo>
                    <a:pt x="1228344" y="880872"/>
                  </a:moveTo>
                  <a:lnTo>
                    <a:pt x="1143000" y="880872"/>
                  </a:lnTo>
                  <a:lnTo>
                    <a:pt x="1143000" y="1027176"/>
                  </a:lnTo>
                  <a:lnTo>
                    <a:pt x="1228344" y="1027176"/>
                  </a:lnTo>
                  <a:lnTo>
                    <a:pt x="1228344" y="880872"/>
                  </a:lnTo>
                  <a:close/>
                </a:path>
                <a:path w="1228725" h="2569845">
                  <a:moveTo>
                    <a:pt x="1228344" y="661416"/>
                  </a:moveTo>
                  <a:lnTo>
                    <a:pt x="970788" y="661416"/>
                  </a:lnTo>
                  <a:lnTo>
                    <a:pt x="970788" y="807720"/>
                  </a:lnTo>
                  <a:lnTo>
                    <a:pt x="1228344" y="807720"/>
                  </a:lnTo>
                  <a:lnTo>
                    <a:pt x="1228344" y="661416"/>
                  </a:lnTo>
                  <a:close/>
                </a:path>
                <a:path w="1228725" h="2569845">
                  <a:moveTo>
                    <a:pt x="1228344" y="220980"/>
                  </a:moveTo>
                  <a:lnTo>
                    <a:pt x="1170432" y="220980"/>
                  </a:lnTo>
                  <a:lnTo>
                    <a:pt x="1170432" y="367284"/>
                  </a:lnTo>
                  <a:lnTo>
                    <a:pt x="1228344" y="367284"/>
                  </a:lnTo>
                  <a:lnTo>
                    <a:pt x="1228344" y="220980"/>
                  </a:lnTo>
                  <a:close/>
                </a:path>
                <a:path w="1228725" h="2569845">
                  <a:moveTo>
                    <a:pt x="1228344" y="0"/>
                  </a:moveTo>
                  <a:lnTo>
                    <a:pt x="0" y="0"/>
                  </a:lnTo>
                  <a:lnTo>
                    <a:pt x="0" y="146304"/>
                  </a:lnTo>
                  <a:lnTo>
                    <a:pt x="1228344" y="146304"/>
                  </a:lnTo>
                  <a:lnTo>
                    <a:pt x="1228344" y="0"/>
                  </a:lnTo>
                  <a:close/>
                </a:path>
              </a:pathLst>
            </a:custGeom>
            <a:solidFill>
              <a:srgbClr val="3B577E"/>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7" name="object 7"/>
            <p:cNvSpPr/>
            <p:nvPr/>
          </p:nvSpPr>
          <p:spPr>
            <a:xfrm>
              <a:off x="2689860" y="772667"/>
              <a:ext cx="1912620" cy="2569845"/>
            </a:xfrm>
            <a:custGeom>
              <a:avLst/>
              <a:gdLst/>
              <a:ahLst/>
              <a:cxnLst/>
              <a:rect l="l" t="t" r="r" b="b"/>
              <a:pathLst>
                <a:path w="1912620" h="2569845">
                  <a:moveTo>
                    <a:pt x="684276" y="0"/>
                  </a:moveTo>
                  <a:lnTo>
                    <a:pt x="0" y="0"/>
                  </a:lnTo>
                  <a:lnTo>
                    <a:pt x="0" y="146304"/>
                  </a:lnTo>
                  <a:lnTo>
                    <a:pt x="684276" y="146304"/>
                  </a:lnTo>
                  <a:lnTo>
                    <a:pt x="684276" y="0"/>
                  </a:lnTo>
                  <a:close/>
                </a:path>
                <a:path w="1912620" h="2569845">
                  <a:moveTo>
                    <a:pt x="1655064" y="661416"/>
                  </a:moveTo>
                  <a:lnTo>
                    <a:pt x="370332" y="661416"/>
                  </a:lnTo>
                  <a:lnTo>
                    <a:pt x="370332" y="807720"/>
                  </a:lnTo>
                  <a:lnTo>
                    <a:pt x="1655064" y="807720"/>
                  </a:lnTo>
                  <a:lnTo>
                    <a:pt x="1655064" y="661416"/>
                  </a:lnTo>
                  <a:close/>
                </a:path>
                <a:path w="1912620" h="2569845">
                  <a:moveTo>
                    <a:pt x="1712976" y="1542288"/>
                  </a:moveTo>
                  <a:lnTo>
                    <a:pt x="1197864" y="1542288"/>
                  </a:lnTo>
                  <a:lnTo>
                    <a:pt x="1197864" y="1688592"/>
                  </a:lnTo>
                  <a:lnTo>
                    <a:pt x="1712976" y="1688592"/>
                  </a:lnTo>
                  <a:lnTo>
                    <a:pt x="1712976" y="1542288"/>
                  </a:lnTo>
                  <a:close/>
                </a:path>
                <a:path w="1912620" h="2569845">
                  <a:moveTo>
                    <a:pt x="1798320" y="1101864"/>
                  </a:moveTo>
                  <a:lnTo>
                    <a:pt x="798576" y="1101864"/>
                  </a:lnTo>
                  <a:lnTo>
                    <a:pt x="798576" y="1248156"/>
                  </a:lnTo>
                  <a:lnTo>
                    <a:pt x="1798320" y="1248156"/>
                  </a:lnTo>
                  <a:lnTo>
                    <a:pt x="1798320" y="1101864"/>
                  </a:lnTo>
                  <a:close/>
                </a:path>
                <a:path w="1912620" h="2569845">
                  <a:moveTo>
                    <a:pt x="1827276" y="1982724"/>
                  </a:moveTo>
                  <a:lnTo>
                    <a:pt x="1341120" y="1982724"/>
                  </a:lnTo>
                  <a:lnTo>
                    <a:pt x="1341120" y="2129028"/>
                  </a:lnTo>
                  <a:lnTo>
                    <a:pt x="1827276" y="2129028"/>
                  </a:lnTo>
                  <a:lnTo>
                    <a:pt x="1827276" y="1982724"/>
                  </a:lnTo>
                  <a:close/>
                </a:path>
                <a:path w="1912620" h="2569845">
                  <a:moveTo>
                    <a:pt x="1827276" y="880872"/>
                  </a:moveTo>
                  <a:lnTo>
                    <a:pt x="569976" y="880872"/>
                  </a:lnTo>
                  <a:lnTo>
                    <a:pt x="569976" y="1027176"/>
                  </a:lnTo>
                  <a:lnTo>
                    <a:pt x="1827276" y="1027176"/>
                  </a:lnTo>
                  <a:lnTo>
                    <a:pt x="1827276" y="880872"/>
                  </a:lnTo>
                  <a:close/>
                </a:path>
                <a:path w="1912620" h="2569845">
                  <a:moveTo>
                    <a:pt x="1854708" y="1761744"/>
                  </a:moveTo>
                  <a:lnTo>
                    <a:pt x="1197864" y="1761744"/>
                  </a:lnTo>
                  <a:lnTo>
                    <a:pt x="1197864" y="1908048"/>
                  </a:lnTo>
                  <a:lnTo>
                    <a:pt x="1854708" y="1908048"/>
                  </a:lnTo>
                  <a:lnTo>
                    <a:pt x="1854708" y="1761744"/>
                  </a:lnTo>
                  <a:close/>
                </a:path>
                <a:path w="1912620" h="2569845">
                  <a:moveTo>
                    <a:pt x="1854708" y="220980"/>
                  </a:moveTo>
                  <a:lnTo>
                    <a:pt x="170688" y="220980"/>
                  </a:lnTo>
                  <a:lnTo>
                    <a:pt x="170688" y="367284"/>
                  </a:lnTo>
                  <a:lnTo>
                    <a:pt x="1854708" y="367284"/>
                  </a:lnTo>
                  <a:lnTo>
                    <a:pt x="1854708" y="220980"/>
                  </a:lnTo>
                  <a:close/>
                </a:path>
                <a:path w="1912620" h="2569845">
                  <a:moveTo>
                    <a:pt x="1883664" y="2423160"/>
                  </a:moveTo>
                  <a:lnTo>
                    <a:pt x="1798320" y="2423160"/>
                  </a:lnTo>
                  <a:lnTo>
                    <a:pt x="1798320" y="2569464"/>
                  </a:lnTo>
                  <a:lnTo>
                    <a:pt x="1883664" y="2569464"/>
                  </a:lnTo>
                  <a:lnTo>
                    <a:pt x="1883664" y="2423160"/>
                  </a:lnTo>
                  <a:close/>
                </a:path>
                <a:path w="1912620" h="2569845">
                  <a:moveTo>
                    <a:pt x="1883664" y="2202180"/>
                  </a:moveTo>
                  <a:lnTo>
                    <a:pt x="1426464" y="2202180"/>
                  </a:lnTo>
                  <a:lnTo>
                    <a:pt x="1426464" y="2348484"/>
                  </a:lnTo>
                  <a:lnTo>
                    <a:pt x="1883664" y="2348484"/>
                  </a:lnTo>
                  <a:lnTo>
                    <a:pt x="1883664" y="2202180"/>
                  </a:lnTo>
                  <a:close/>
                </a:path>
                <a:path w="1912620" h="2569845">
                  <a:moveTo>
                    <a:pt x="1912620" y="1321308"/>
                  </a:moveTo>
                  <a:lnTo>
                    <a:pt x="827532" y="1321308"/>
                  </a:lnTo>
                  <a:lnTo>
                    <a:pt x="827532" y="1467612"/>
                  </a:lnTo>
                  <a:lnTo>
                    <a:pt x="1912620" y="1467612"/>
                  </a:lnTo>
                  <a:lnTo>
                    <a:pt x="1912620" y="1321308"/>
                  </a:lnTo>
                  <a:close/>
                </a:path>
                <a:path w="1912620" h="2569845">
                  <a:moveTo>
                    <a:pt x="1912620" y="440436"/>
                  </a:moveTo>
                  <a:lnTo>
                    <a:pt x="342900" y="440436"/>
                  </a:lnTo>
                  <a:lnTo>
                    <a:pt x="342900" y="586740"/>
                  </a:lnTo>
                  <a:lnTo>
                    <a:pt x="1912620" y="586740"/>
                  </a:lnTo>
                  <a:lnTo>
                    <a:pt x="1912620" y="440436"/>
                  </a:lnTo>
                  <a:close/>
                </a:path>
              </a:pathLst>
            </a:custGeom>
            <a:solidFill>
              <a:srgbClr val="3B577E">
                <a:alpha val="54901"/>
              </a:srgbClr>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8" name="object 8"/>
            <p:cNvSpPr/>
            <p:nvPr/>
          </p:nvSpPr>
          <p:spPr>
            <a:xfrm>
              <a:off x="4602480" y="772667"/>
              <a:ext cx="1170940" cy="2569845"/>
            </a:xfrm>
            <a:custGeom>
              <a:avLst/>
              <a:gdLst/>
              <a:ahLst/>
              <a:cxnLst/>
              <a:rect l="l" t="t" r="r" b="b"/>
              <a:pathLst>
                <a:path w="1170939" h="2569845">
                  <a:moveTo>
                    <a:pt x="10668" y="220980"/>
                  </a:moveTo>
                  <a:lnTo>
                    <a:pt x="0" y="220980"/>
                  </a:lnTo>
                  <a:lnTo>
                    <a:pt x="0" y="367284"/>
                  </a:lnTo>
                  <a:lnTo>
                    <a:pt x="10668" y="367284"/>
                  </a:lnTo>
                  <a:lnTo>
                    <a:pt x="10668" y="220980"/>
                  </a:lnTo>
                  <a:close/>
                </a:path>
                <a:path w="1170939" h="2569845">
                  <a:moveTo>
                    <a:pt x="27432" y="1761744"/>
                  </a:moveTo>
                  <a:lnTo>
                    <a:pt x="0" y="1761744"/>
                  </a:lnTo>
                  <a:lnTo>
                    <a:pt x="0" y="1908048"/>
                  </a:lnTo>
                  <a:lnTo>
                    <a:pt x="27432" y="1908048"/>
                  </a:lnTo>
                  <a:lnTo>
                    <a:pt x="27432" y="1761744"/>
                  </a:lnTo>
                  <a:close/>
                </a:path>
                <a:path w="1170939" h="2569845">
                  <a:moveTo>
                    <a:pt x="27432" y="661416"/>
                  </a:moveTo>
                  <a:lnTo>
                    <a:pt x="0" y="661416"/>
                  </a:lnTo>
                  <a:lnTo>
                    <a:pt x="0" y="807720"/>
                  </a:lnTo>
                  <a:lnTo>
                    <a:pt x="27432" y="807720"/>
                  </a:lnTo>
                  <a:lnTo>
                    <a:pt x="27432" y="661416"/>
                  </a:lnTo>
                  <a:close/>
                </a:path>
                <a:path w="1170939" h="2569845">
                  <a:moveTo>
                    <a:pt x="85344" y="2202180"/>
                  </a:moveTo>
                  <a:lnTo>
                    <a:pt x="0" y="2202180"/>
                  </a:lnTo>
                  <a:lnTo>
                    <a:pt x="0" y="2348484"/>
                  </a:lnTo>
                  <a:lnTo>
                    <a:pt x="85344" y="2348484"/>
                  </a:lnTo>
                  <a:lnTo>
                    <a:pt x="85344" y="2202180"/>
                  </a:lnTo>
                  <a:close/>
                </a:path>
                <a:path w="1170939" h="2569845">
                  <a:moveTo>
                    <a:pt x="114300" y="880872"/>
                  </a:moveTo>
                  <a:lnTo>
                    <a:pt x="0" y="880872"/>
                  </a:lnTo>
                  <a:lnTo>
                    <a:pt x="0" y="1027176"/>
                  </a:lnTo>
                  <a:lnTo>
                    <a:pt x="114300" y="1027176"/>
                  </a:lnTo>
                  <a:lnTo>
                    <a:pt x="114300" y="880872"/>
                  </a:lnTo>
                  <a:close/>
                </a:path>
                <a:path w="1170939" h="2569845">
                  <a:moveTo>
                    <a:pt x="170688" y="1982724"/>
                  </a:moveTo>
                  <a:lnTo>
                    <a:pt x="0" y="1982724"/>
                  </a:lnTo>
                  <a:lnTo>
                    <a:pt x="0" y="2129028"/>
                  </a:lnTo>
                  <a:lnTo>
                    <a:pt x="170688" y="2129028"/>
                  </a:lnTo>
                  <a:lnTo>
                    <a:pt x="170688" y="1982724"/>
                  </a:lnTo>
                  <a:close/>
                </a:path>
                <a:path w="1170939" h="2569845">
                  <a:moveTo>
                    <a:pt x="341376" y="2423160"/>
                  </a:moveTo>
                  <a:lnTo>
                    <a:pt x="0" y="2423160"/>
                  </a:lnTo>
                  <a:lnTo>
                    <a:pt x="0" y="2569464"/>
                  </a:lnTo>
                  <a:lnTo>
                    <a:pt x="341376" y="2569464"/>
                  </a:lnTo>
                  <a:lnTo>
                    <a:pt x="341376" y="2423160"/>
                  </a:lnTo>
                  <a:close/>
                </a:path>
                <a:path w="1170939" h="2569845">
                  <a:moveTo>
                    <a:pt x="370332" y="1542288"/>
                  </a:moveTo>
                  <a:lnTo>
                    <a:pt x="0" y="1542288"/>
                  </a:lnTo>
                  <a:lnTo>
                    <a:pt x="0" y="1688592"/>
                  </a:lnTo>
                  <a:lnTo>
                    <a:pt x="370332" y="1688592"/>
                  </a:lnTo>
                  <a:lnTo>
                    <a:pt x="370332" y="1542288"/>
                  </a:lnTo>
                  <a:close/>
                </a:path>
                <a:path w="1170939" h="2569845">
                  <a:moveTo>
                    <a:pt x="455676" y="1101864"/>
                  </a:moveTo>
                  <a:lnTo>
                    <a:pt x="0" y="1101864"/>
                  </a:lnTo>
                  <a:lnTo>
                    <a:pt x="0" y="1248156"/>
                  </a:lnTo>
                  <a:lnTo>
                    <a:pt x="455676" y="1248156"/>
                  </a:lnTo>
                  <a:lnTo>
                    <a:pt x="455676" y="1101864"/>
                  </a:lnTo>
                  <a:close/>
                </a:path>
                <a:path w="1170939" h="2569845">
                  <a:moveTo>
                    <a:pt x="1170432" y="0"/>
                  </a:moveTo>
                  <a:lnTo>
                    <a:pt x="0" y="0"/>
                  </a:lnTo>
                  <a:lnTo>
                    <a:pt x="0" y="146304"/>
                  </a:lnTo>
                  <a:lnTo>
                    <a:pt x="1170432" y="146304"/>
                  </a:lnTo>
                  <a:lnTo>
                    <a:pt x="1170432" y="0"/>
                  </a:lnTo>
                  <a:close/>
                </a:path>
              </a:pathLst>
            </a:custGeom>
            <a:solidFill>
              <a:srgbClr val="871221"/>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object 9"/>
            <p:cNvSpPr/>
            <p:nvPr/>
          </p:nvSpPr>
          <p:spPr>
            <a:xfrm>
              <a:off x="4602480" y="772667"/>
              <a:ext cx="1626235" cy="2569845"/>
            </a:xfrm>
            <a:custGeom>
              <a:avLst/>
              <a:gdLst/>
              <a:ahLst/>
              <a:cxnLst/>
              <a:rect l="l" t="t" r="r" b="b"/>
              <a:pathLst>
                <a:path w="1626235" h="2569845">
                  <a:moveTo>
                    <a:pt x="370332" y="1761744"/>
                  </a:moveTo>
                  <a:lnTo>
                    <a:pt x="27432" y="1761744"/>
                  </a:lnTo>
                  <a:lnTo>
                    <a:pt x="27432" y="1908048"/>
                  </a:lnTo>
                  <a:lnTo>
                    <a:pt x="370332" y="1908048"/>
                  </a:lnTo>
                  <a:lnTo>
                    <a:pt x="370332" y="1761744"/>
                  </a:lnTo>
                  <a:close/>
                </a:path>
                <a:path w="1626235" h="2569845">
                  <a:moveTo>
                    <a:pt x="569976" y="661416"/>
                  </a:moveTo>
                  <a:lnTo>
                    <a:pt x="27432" y="661416"/>
                  </a:lnTo>
                  <a:lnTo>
                    <a:pt x="27432" y="807720"/>
                  </a:lnTo>
                  <a:lnTo>
                    <a:pt x="569976" y="807720"/>
                  </a:lnTo>
                  <a:lnTo>
                    <a:pt x="569976" y="661416"/>
                  </a:lnTo>
                  <a:close/>
                </a:path>
                <a:path w="1626235" h="2569845">
                  <a:moveTo>
                    <a:pt x="713232" y="2202180"/>
                  </a:moveTo>
                  <a:lnTo>
                    <a:pt x="85344" y="2202180"/>
                  </a:lnTo>
                  <a:lnTo>
                    <a:pt x="85344" y="2348484"/>
                  </a:lnTo>
                  <a:lnTo>
                    <a:pt x="713232" y="2348484"/>
                  </a:lnTo>
                  <a:lnTo>
                    <a:pt x="713232" y="2202180"/>
                  </a:lnTo>
                  <a:close/>
                </a:path>
                <a:path w="1626235" h="2569845">
                  <a:moveTo>
                    <a:pt x="713232" y="1542288"/>
                  </a:moveTo>
                  <a:lnTo>
                    <a:pt x="370332" y="1542288"/>
                  </a:lnTo>
                  <a:lnTo>
                    <a:pt x="370332" y="1688592"/>
                  </a:lnTo>
                  <a:lnTo>
                    <a:pt x="713232" y="1688592"/>
                  </a:lnTo>
                  <a:lnTo>
                    <a:pt x="713232" y="1542288"/>
                  </a:lnTo>
                  <a:close/>
                </a:path>
                <a:path w="1626235" h="2569845">
                  <a:moveTo>
                    <a:pt x="713232" y="1321308"/>
                  </a:moveTo>
                  <a:lnTo>
                    <a:pt x="0" y="1321308"/>
                  </a:lnTo>
                  <a:lnTo>
                    <a:pt x="0" y="1467612"/>
                  </a:lnTo>
                  <a:lnTo>
                    <a:pt x="713232" y="1467612"/>
                  </a:lnTo>
                  <a:lnTo>
                    <a:pt x="713232" y="1321308"/>
                  </a:lnTo>
                  <a:close/>
                </a:path>
                <a:path w="1626235" h="2569845">
                  <a:moveTo>
                    <a:pt x="769620" y="440436"/>
                  </a:moveTo>
                  <a:lnTo>
                    <a:pt x="0" y="440436"/>
                  </a:lnTo>
                  <a:lnTo>
                    <a:pt x="0" y="586740"/>
                  </a:lnTo>
                  <a:lnTo>
                    <a:pt x="769620" y="586740"/>
                  </a:lnTo>
                  <a:lnTo>
                    <a:pt x="769620" y="440436"/>
                  </a:lnTo>
                  <a:close/>
                </a:path>
                <a:path w="1626235" h="2569845">
                  <a:moveTo>
                    <a:pt x="798576" y="2423160"/>
                  </a:moveTo>
                  <a:lnTo>
                    <a:pt x="341376" y="2423160"/>
                  </a:lnTo>
                  <a:lnTo>
                    <a:pt x="341376" y="2569464"/>
                  </a:lnTo>
                  <a:lnTo>
                    <a:pt x="798576" y="2569464"/>
                  </a:lnTo>
                  <a:lnTo>
                    <a:pt x="798576" y="2423160"/>
                  </a:lnTo>
                  <a:close/>
                </a:path>
                <a:path w="1626235" h="2569845">
                  <a:moveTo>
                    <a:pt x="827532" y="1982724"/>
                  </a:moveTo>
                  <a:lnTo>
                    <a:pt x="170688" y="1982724"/>
                  </a:lnTo>
                  <a:lnTo>
                    <a:pt x="170688" y="2129028"/>
                  </a:lnTo>
                  <a:lnTo>
                    <a:pt x="827532" y="2129028"/>
                  </a:lnTo>
                  <a:lnTo>
                    <a:pt x="827532" y="1982724"/>
                  </a:lnTo>
                  <a:close/>
                </a:path>
                <a:path w="1626235" h="2569845">
                  <a:moveTo>
                    <a:pt x="970788" y="220980"/>
                  </a:moveTo>
                  <a:lnTo>
                    <a:pt x="10668" y="220980"/>
                  </a:lnTo>
                  <a:lnTo>
                    <a:pt x="10668" y="367284"/>
                  </a:lnTo>
                  <a:lnTo>
                    <a:pt x="970788" y="367284"/>
                  </a:lnTo>
                  <a:lnTo>
                    <a:pt x="970788" y="220980"/>
                  </a:lnTo>
                  <a:close/>
                </a:path>
                <a:path w="1626235" h="2569845">
                  <a:moveTo>
                    <a:pt x="1341120" y="880872"/>
                  </a:moveTo>
                  <a:lnTo>
                    <a:pt x="114300" y="880872"/>
                  </a:lnTo>
                  <a:lnTo>
                    <a:pt x="114300" y="1027176"/>
                  </a:lnTo>
                  <a:lnTo>
                    <a:pt x="1341120" y="1027176"/>
                  </a:lnTo>
                  <a:lnTo>
                    <a:pt x="1341120" y="880872"/>
                  </a:lnTo>
                  <a:close/>
                </a:path>
                <a:path w="1626235" h="2569845">
                  <a:moveTo>
                    <a:pt x="1426464" y="1101864"/>
                  </a:moveTo>
                  <a:lnTo>
                    <a:pt x="455676" y="1101864"/>
                  </a:lnTo>
                  <a:lnTo>
                    <a:pt x="455676" y="1248156"/>
                  </a:lnTo>
                  <a:lnTo>
                    <a:pt x="1426464" y="1248156"/>
                  </a:lnTo>
                  <a:lnTo>
                    <a:pt x="1426464" y="1101864"/>
                  </a:lnTo>
                  <a:close/>
                </a:path>
                <a:path w="1626235" h="2569845">
                  <a:moveTo>
                    <a:pt x="1626108" y="0"/>
                  </a:moveTo>
                  <a:lnTo>
                    <a:pt x="1170432" y="0"/>
                  </a:lnTo>
                  <a:lnTo>
                    <a:pt x="1170432" y="146304"/>
                  </a:lnTo>
                  <a:lnTo>
                    <a:pt x="1626108" y="146304"/>
                  </a:lnTo>
                  <a:lnTo>
                    <a:pt x="1626108" y="0"/>
                  </a:lnTo>
                  <a:close/>
                </a:path>
              </a:pathLst>
            </a:custGeom>
            <a:solidFill>
              <a:srgbClr val="871221">
                <a:alpha val="54901"/>
              </a:srgbClr>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0" name="object 10"/>
            <p:cNvSpPr/>
            <p:nvPr/>
          </p:nvSpPr>
          <p:spPr>
            <a:xfrm>
              <a:off x="4602099" y="735965"/>
              <a:ext cx="0" cy="2642870"/>
            </a:xfrm>
            <a:custGeom>
              <a:avLst/>
              <a:gdLst/>
              <a:ahLst/>
              <a:cxnLst/>
              <a:rect l="l" t="t" r="r" b="b"/>
              <a:pathLst>
                <a:path h="2642870">
                  <a:moveTo>
                    <a:pt x="0" y="0"/>
                  </a:moveTo>
                  <a:lnTo>
                    <a:pt x="0" y="2642743"/>
                  </a:lnTo>
                </a:path>
              </a:pathLst>
            </a:custGeom>
            <a:ln w="12700">
              <a:solidFill>
                <a:srgbClr val="000000"/>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11" name="object 11"/>
          <p:cNvSpPr/>
          <p:nvPr/>
        </p:nvSpPr>
        <p:spPr>
          <a:xfrm>
            <a:off x="8420607" y="4206239"/>
            <a:ext cx="0" cy="298872"/>
          </a:xfrm>
          <a:custGeom>
            <a:avLst/>
            <a:gdLst/>
            <a:ahLst/>
            <a:cxnLst/>
            <a:rect l="l" t="t" r="r" b="b"/>
            <a:pathLst>
              <a:path h="224154">
                <a:moveTo>
                  <a:pt x="0" y="0"/>
                </a:moveTo>
                <a:lnTo>
                  <a:pt x="0" y="224027"/>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2" name="object 12"/>
          <p:cNvSpPr/>
          <p:nvPr/>
        </p:nvSpPr>
        <p:spPr>
          <a:xfrm>
            <a:off x="8420607" y="981288"/>
            <a:ext cx="0" cy="2650913"/>
          </a:xfrm>
          <a:custGeom>
            <a:avLst/>
            <a:gdLst/>
            <a:ahLst/>
            <a:cxnLst/>
            <a:rect l="l" t="t" r="r" b="b"/>
            <a:pathLst>
              <a:path h="1988185">
                <a:moveTo>
                  <a:pt x="0" y="0"/>
                </a:moveTo>
                <a:lnTo>
                  <a:pt x="0" y="1987829"/>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3" name="object 13"/>
          <p:cNvSpPr/>
          <p:nvPr/>
        </p:nvSpPr>
        <p:spPr>
          <a:xfrm>
            <a:off x="9180913" y="981287"/>
            <a:ext cx="0" cy="3523827"/>
          </a:xfrm>
          <a:custGeom>
            <a:avLst/>
            <a:gdLst/>
            <a:ahLst/>
            <a:cxnLst/>
            <a:rect l="l" t="t" r="r" b="b"/>
            <a:pathLst>
              <a:path h="2642870">
                <a:moveTo>
                  <a:pt x="0" y="0"/>
                </a:moveTo>
                <a:lnTo>
                  <a:pt x="0" y="2642743"/>
                </a:lnTo>
              </a:path>
            </a:pathLst>
          </a:custGeom>
          <a:ln w="9525">
            <a:solidFill>
              <a:srgbClr val="D9D9D9"/>
            </a:solidFill>
          </a:ln>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4" name="object 14"/>
          <p:cNvSpPr txBox="1"/>
          <p:nvPr/>
        </p:nvSpPr>
        <p:spPr>
          <a:xfrm>
            <a:off x="2981281" y="4618593"/>
            <a:ext cx="221827" cy="218008"/>
          </a:xfrm>
          <a:prstGeom prst="rect">
            <a:avLst/>
          </a:prstGeom>
        </p:spPr>
        <p:txBody>
          <a:bodyPr vert="horz" wrap="square" lIns="0" tIns="0" rIns="0" bIns="0" rtlCol="0">
            <a:spAutoFit/>
          </a:bodyPr>
          <a:lstStyle/>
          <a:p>
            <a:pPr marL="0" marR="0" lvl="0" indent="0" algn="l" defTabSz="1219170" rtl="0" eaLnBrk="1" fontAlgn="auto" latinLnBrk="0" hangingPunct="1">
              <a:lnSpc>
                <a:spcPts val="1673"/>
              </a:lnSpc>
              <a:spcBef>
                <a:spcPts val="0"/>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47" normalizeH="0" baseline="0" noProof="0" dirty="0">
                <a:ln>
                  <a:noFill/>
                </a:ln>
                <a:solidFill>
                  <a:sysClr val="windowText" lastClr="000000"/>
                </a:solidFill>
                <a:effectLst/>
                <a:uLnTx/>
                <a:uFillTx/>
                <a:latin typeface="Arial Narrow"/>
                <a:ea typeface="+mn-ea"/>
                <a:cs typeface="Arial Narrow"/>
              </a:rPr>
              <a:t>80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5" name="object 15"/>
          <p:cNvSpPr txBox="1"/>
          <p:nvPr/>
        </p:nvSpPr>
        <p:spPr>
          <a:xfrm>
            <a:off x="3742943" y="4618593"/>
            <a:ext cx="221827" cy="218008"/>
          </a:xfrm>
          <a:prstGeom prst="rect">
            <a:avLst/>
          </a:prstGeom>
        </p:spPr>
        <p:txBody>
          <a:bodyPr vert="horz" wrap="square" lIns="0" tIns="0" rIns="0" bIns="0" rtlCol="0">
            <a:spAutoFit/>
          </a:bodyPr>
          <a:lstStyle/>
          <a:p>
            <a:pPr marL="0" marR="0" lvl="0" indent="0" algn="l" defTabSz="1219170" rtl="0" eaLnBrk="1" fontAlgn="auto" latinLnBrk="0" hangingPunct="1">
              <a:lnSpc>
                <a:spcPts val="1673"/>
              </a:lnSpc>
              <a:spcBef>
                <a:spcPts val="0"/>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47" normalizeH="0" baseline="0" noProof="0" dirty="0">
                <a:ln>
                  <a:noFill/>
                </a:ln>
                <a:solidFill>
                  <a:sysClr val="windowText" lastClr="000000"/>
                </a:solidFill>
                <a:effectLst/>
                <a:uLnTx/>
                <a:uFillTx/>
                <a:latin typeface="Arial Narrow"/>
                <a:ea typeface="+mn-ea"/>
                <a:cs typeface="Arial Narrow"/>
              </a:rPr>
              <a:t>60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6" name="object 16"/>
          <p:cNvSpPr txBox="1"/>
          <p:nvPr/>
        </p:nvSpPr>
        <p:spPr>
          <a:xfrm>
            <a:off x="4504096" y="4618593"/>
            <a:ext cx="221827" cy="218008"/>
          </a:xfrm>
          <a:prstGeom prst="rect">
            <a:avLst/>
          </a:prstGeom>
        </p:spPr>
        <p:txBody>
          <a:bodyPr vert="horz" wrap="square" lIns="0" tIns="0" rIns="0" bIns="0" rtlCol="0">
            <a:spAutoFit/>
          </a:bodyPr>
          <a:lstStyle/>
          <a:p>
            <a:pPr marL="0" marR="0" lvl="0" indent="0" algn="l" defTabSz="1219170" rtl="0" eaLnBrk="1" fontAlgn="auto" latinLnBrk="0" hangingPunct="1">
              <a:lnSpc>
                <a:spcPts val="1673"/>
              </a:lnSpc>
              <a:spcBef>
                <a:spcPts val="0"/>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47" normalizeH="0" baseline="0" noProof="0" dirty="0">
                <a:ln>
                  <a:noFill/>
                </a:ln>
                <a:solidFill>
                  <a:sysClr val="windowText" lastClr="000000"/>
                </a:solidFill>
                <a:effectLst/>
                <a:uLnTx/>
                <a:uFillTx/>
                <a:latin typeface="Arial Narrow"/>
                <a:ea typeface="+mn-ea"/>
                <a:cs typeface="Arial Narrow"/>
              </a:rPr>
              <a:t>40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7" name="object 17"/>
          <p:cNvSpPr txBox="1"/>
          <p:nvPr/>
        </p:nvSpPr>
        <p:spPr>
          <a:xfrm>
            <a:off x="5265251" y="4618593"/>
            <a:ext cx="221827" cy="218008"/>
          </a:xfrm>
          <a:prstGeom prst="rect">
            <a:avLst/>
          </a:prstGeom>
        </p:spPr>
        <p:txBody>
          <a:bodyPr vert="horz" wrap="square" lIns="0" tIns="0" rIns="0" bIns="0" rtlCol="0">
            <a:spAutoFit/>
          </a:bodyPr>
          <a:lstStyle/>
          <a:p>
            <a:pPr marL="0" marR="0" lvl="0" indent="0" algn="l" defTabSz="1219170" rtl="0" eaLnBrk="1" fontAlgn="auto" latinLnBrk="0" hangingPunct="1">
              <a:lnSpc>
                <a:spcPts val="1673"/>
              </a:lnSpc>
              <a:spcBef>
                <a:spcPts val="0"/>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47" normalizeH="0" baseline="0" noProof="0" dirty="0">
                <a:ln>
                  <a:noFill/>
                </a:ln>
                <a:solidFill>
                  <a:sysClr val="windowText" lastClr="000000"/>
                </a:solidFill>
                <a:effectLst/>
                <a:uLnTx/>
                <a:uFillTx/>
                <a:latin typeface="Arial Narrow"/>
                <a:ea typeface="+mn-ea"/>
                <a:cs typeface="Arial Narrow"/>
              </a:rPr>
              <a:t>20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8" name="object 18"/>
          <p:cNvSpPr txBox="1"/>
          <p:nvPr/>
        </p:nvSpPr>
        <p:spPr>
          <a:xfrm>
            <a:off x="5695356" y="4589612"/>
            <a:ext cx="960120" cy="481456"/>
          </a:xfrm>
          <a:prstGeom prst="rect">
            <a:avLst/>
          </a:prstGeom>
        </p:spPr>
        <p:txBody>
          <a:bodyPr vert="horz" wrap="square" lIns="0" tIns="16933" rIns="0" bIns="0" rtlCol="0">
            <a:spAutoFit/>
          </a:bodyPr>
          <a:lstStyle/>
          <a:p>
            <a:pPr marL="0" marR="66038" lvl="0" indent="0" algn="ctr"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67" normalizeH="0" baseline="0" noProof="0" dirty="0">
                <a:ln>
                  <a:noFill/>
                </a:ln>
                <a:solidFill>
                  <a:sysClr val="windowText" lastClr="000000"/>
                </a:solidFill>
                <a:effectLst/>
                <a:uLnTx/>
                <a:uFillTx/>
                <a:latin typeface="Arial Narrow"/>
                <a:ea typeface="+mn-ea"/>
                <a:cs typeface="Arial Narrow"/>
              </a:rPr>
              <a:t>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a:p>
            <a:pPr marL="0" marR="0" lvl="0" indent="0" algn="ctr" defTabSz="1219170" rtl="0" eaLnBrk="1" fontAlgn="auto" latinLnBrk="0" hangingPunct="1">
              <a:lnSpc>
                <a:spcPct val="100000"/>
              </a:lnSpc>
              <a:spcBef>
                <a:spcPts val="60"/>
              </a:spcBef>
              <a:spcAft>
                <a:spcPts val="0"/>
              </a:spcAft>
              <a:buClrTx/>
              <a:buSzTx/>
              <a:buFontTx/>
              <a:buNone/>
              <a:tabLst/>
              <a:defRPr/>
            </a:pPr>
            <a:r>
              <a:rPr kumimoji="0" sz="1467" b="1" i="0" u="none" strike="noStrike" kern="0" cap="none" spc="0" normalizeH="0" baseline="0" noProof="0" dirty="0">
                <a:ln>
                  <a:noFill/>
                </a:ln>
                <a:solidFill>
                  <a:sysClr val="windowText" lastClr="000000"/>
                </a:solidFill>
                <a:effectLst/>
                <a:uLnTx/>
                <a:uFillTx/>
                <a:latin typeface="Arial Narrow"/>
                <a:ea typeface="+mn-ea"/>
                <a:cs typeface="Arial Narrow"/>
              </a:rPr>
              <a:t>TEAEs,</a:t>
            </a:r>
            <a:r>
              <a:rPr kumimoji="0" sz="1400" b="1" i="0" u="none" strike="noStrike" kern="0" cap="none" spc="0" normalizeH="0" baseline="27777" noProof="0" dirty="0">
                <a:ln>
                  <a:noFill/>
                </a:ln>
                <a:solidFill>
                  <a:sysClr val="windowText" lastClr="000000"/>
                </a:solidFill>
                <a:effectLst/>
                <a:uLnTx/>
                <a:uFillTx/>
                <a:latin typeface="Arial Narrow"/>
                <a:ea typeface="+mn-ea"/>
                <a:cs typeface="Arial Narrow"/>
              </a:rPr>
              <a:t>a,b</a:t>
            </a:r>
            <a:r>
              <a:rPr kumimoji="0" sz="1400" b="1" i="0" u="none" strike="noStrike" kern="0" cap="none" spc="149" normalizeH="0" baseline="27777" noProof="0" dirty="0">
                <a:ln>
                  <a:noFill/>
                </a:ln>
                <a:solidFill>
                  <a:sysClr val="windowText" lastClr="000000"/>
                </a:solidFill>
                <a:effectLst/>
                <a:uLnTx/>
                <a:uFillTx/>
                <a:latin typeface="Arial Narrow"/>
                <a:ea typeface="+mn-ea"/>
                <a:cs typeface="Arial Narrow"/>
              </a:rPr>
              <a:t> </a:t>
            </a:r>
            <a:r>
              <a:rPr kumimoji="0" sz="1467" b="1" i="0" u="none" strike="noStrike" kern="0" cap="none" spc="-67" normalizeH="0" baseline="0" noProof="0" dirty="0">
                <a:ln>
                  <a:noFill/>
                </a:ln>
                <a:solidFill>
                  <a:sysClr val="windowText" lastClr="000000"/>
                </a:solidFill>
                <a:effectLst/>
                <a:uLnTx/>
                <a:uFillTx/>
                <a:latin typeface="Arial Narrow"/>
                <a:ea typeface="+mn-ea"/>
                <a:cs typeface="Arial Narrow"/>
              </a:rPr>
              <a:t>%</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9" name="object 19"/>
          <p:cNvSpPr txBox="1"/>
          <p:nvPr/>
        </p:nvSpPr>
        <p:spPr>
          <a:xfrm>
            <a:off x="6796362" y="4589611"/>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20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0" name="object 20"/>
          <p:cNvSpPr txBox="1"/>
          <p:nvPr/>
        </p:nvSpPr>
        <p:spPr>
          <a:xfrm>
            <a:off x="7558023" y="4589611"/>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40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1" name="object 21"/>
          <p:cNvSpPr txBox="1"/>
          <p:nvPr/>
        </p:nvSpPr>
        <p:spPr>
          <a:xfrm>
            <a:off x="8319178" y="4589611"/>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60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2" name="object 22"/>
          <p:cNvSpPr txBox="1"/>
          <p:nvPr/>
        </p:nvSpPr>
        <p:spPr>
          <a:xfrm>
            <a:off x="9080330" y="4589611"/>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80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3" name="object 23"/>
          <p:cNvSpPr txBox="1"/>
          <p:nvPr/>
        </p:nvSpPr>
        <p:spPr>
          <a:xfrm>
            <a:off x="1647273" y="916228"/>
            <a:ext cx="1300480" cy="3535475"/>
          </a:xfrm>
          <a:prstGeom prst="rect">
            <a:avLst/>
          </a:prstGeom>
        </p:spPr>
        <p:txBody>
          <a:bodyPr vert="horz" wrap="square" lIns="0" tIns="87205" rIns="0" bIns="0" rtlCol="0">
            <a:spAutoFit/>
          </a:bodyPr>
          <a:lstStyle/>
          <a:p>
            <a:pPr marL="0" marR="6773" lvl="0" indent="0" algn="r" defTabSz="1219170" rtl="0" eaLnBrk="1" fontAlgn="auto" latinLnBrk="0" hangingPunct="1">
              <a:lnSpc>
                <a:spcPct val="100000"/>
              </a:lnSpc>
              <a:spcBef>
                <a:spcPts val="687"/>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Neutropenia</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a:p>
            <a:pPr marL="431789" marR="6773" lvl="0" indent="322572" algn="r" defTabSz="1219170" rtl="0" eaLnBrk="1" fontAlgn="auto" latinLnBrk="0" hangingPunct="1">
              <a:lnSpc>
                <a:spcPct val="131400"/>
              </a:lnSpc>
              <a:spcBef>
                <a:spcPts val="0"/>
              </a:spcBef>
              <a:spcAft>
                <a:spcPts val="0"/>
              </a:spcAft>
              <a:buClrTx/>
              <a:buSzTx/>
              <a:buFontTx/>
              <a:buNone/>
              <a:tabLst/>
              <a:defRPr/>
            </a:pP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Nausea Alopecia Diarrhea Fatigue Anemia Constipation Leukopenia Vomiting</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a:p>
            <a:pPr marL="16933" marR="6773" lvl="0" indent="279393" algn="r" defTabSz="1219170" rtl="0" eaLnBrk="1" fontAlgn="auto" latinLnBrk="0" hangingPunct="1">
              <a:lnSpc>
                <a:spcPct val="131400"/>
              </a:lnSpc>
              <a:spcBef>
                <a:spcPts val="0"/>
              </a:spcBef>
              <a:spcAft>
                <a:spcPts val="0"/>
              </a:spcAft>
              <a:buClrTx/>
              <a:buSzTx/>
              <a:buFontTx/>
              <a:buNone/>
              <a:tabLst/>
              <a:defRPr/>
            </a:pP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ALT</a:t>
            </a:r>
            <a:r>
              <a:rPr kumimoji="0" sz="1467" b="0" i="0" u="none" strike="noStrike" kern="0" cap="none" spc="-7"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increased </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AST</a:t>
            </a: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 increased Thrombocytopenia</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4" name="object 24"/>
          <p:cNvSpPr/>
          <p:nvPr/>
        </p:nvSpPr>
        <p:spPr>
          <a:xfrm>
            <a:off x="9537530" y="2354670"/>
            <a:ext cx="95673" cy="95673"/>
          </a:xfrm>
          <a:custGeom>
            <a:avLst/>
            <a:gdLst/>
            <a:ahLst/>
            <a:cxnLst/>
            <a:rect l="l" t="t" r="r" b="b"/>
            <a:pathLst>
              <a:path w="71754" h="71755">
                <a:moveTo>
                  <a:pt x="71179" y="0"/>
                </a:moveTo>
                <a:lnTo>
                  <a:pt x="0" y="0"/>
                </a:lnTo>
                <a:lnTo>
                  <a:pt x="0" y="71179"/>
                </a:lnTo>
                <a:lnTo>
                  <a:pt x="71179" y="71179"/>
                </a:lnTo>
                <a:lnTo>
                  <a:pt x="71179" y="0"/>
                </a:lnTo>
                <a:close/>
              </a:path>
            </a:pathLst>
          </a:custGeom>
          <a:solidFill>
            <a:srgbClr val="3B577E"/>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5" name="object 25"/>
          <p:cNvSpPr txBox="1"/>
          <p:nvPr/>
        </p:nvSpPr>
        <p:spPr>
          <a:xfrm>
            <a:off x="9658265" y="2177932"/>
            <a:ext cx="730673" cy="1234120"/>
          </a:xfrm>
          <a:prstGeom prst="rect">
            <a:avLst/>
          </a:prstGeom>
        </p:spPr>
        <p:txBody>
          <a:bodyPr vert="horz" wrap="square" lIns="0" tIns="15240" rIns="0" bIns="0" rtlCol="0">
            <a:spAutoFit/>
          </a:bodyPr>
          <a:lstStyle/>
          <a:p>
            <a:pPr marL="16933" marR="6773" lvl="0" indent="0" algn="just" defTabSz="1219170" rtl="0" eaLnBrk="1" fontAlgn="auto" latinLnBrk="0" hangingPunct="1">
              <a:lnSpc>
                <a:spcPct val="138600"/>
              </a:lnSpc>
              <a:spcBef>
                <a:spcPts val="120"/>
              </a:spcBef>
              <a:spcAft>
                <a:spcPts val="0"/>
              </a:spcAft>
              <a:buClrTx/>
              <a:buSzTx/>
              <a:buFontTx/>
              <a:buNone/>
              <a:tabLst/>
              <a:defRPr/>
            </a:pP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Grade</a:t>
            </a: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20"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67" normalizeH="0" baseline="0" noProof="0" dirty="0">
                <a:ln>
                  <a:noFill/>
                </a:ln>
                <a:solidFill>
                  <a:sysClr val="windowText" lastClr="000000"/>
                </a:solidFill>
                <a:effectLst/>
                <a:uLnTx/>
                <a:uFillTx/>
                <a:latin typeface="Arial Narrow"/>
                <a:ea typeface="+mn-ea"/>
                <a:cs typeface="Arial Narrow"/>
              </a:rPr>
              <a:t>3</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 Any</a:t>
            </a:r>
            <a:r>
              <a:rPr kumimoji="0" sz="1467" b="0" i="0" u="none" strike="noStrike" kern="0" cap="none" spc="-27"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grade </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Grade</a:t>
            </a: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a:t>
            </a:r>
            <a:r>
              <a:rPr kumimoji="0" sz="1467" b="0" i="0" u="none" strike="noStrike" kern="0" cap="none" spc="-20"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67" normalizeH="0" baseline="0" noProof="0" dirty="0">
                <a:ln>
                  <a:noFill/>
                </a:ln>
                <a:solidFill>
                  <a:sysClr val="windowText" lastClr="000000"/>
                </a:solidFill>
                <a:effectLst/>
                <a:uLnTx/>
                <a:uFillTx/>
                <a:latin typeface="Arial Narrow"/>
                <a:ea typeface="+mn-ea"/>
                <a:cs typeface="Arial Narrow"/>
              </a:rPr>
              <a:t>3</a:t>
            </a:r>
            <a:r>
              <a:rPr kumimoji="0" sz="1467" b="0" i="0" u="none" strike="noStrike" kern="0" cap="none" spc="0" normalizeH="0" baseline="0" noProof="0" dirty="0">
                <a:ln>
                  <a:noFill/>
                </a:ln>
                <a:solidFill>
                  <a:sysClr val="windowText" lastClr="000000"/>
                </a:solidFill>
                <a:effectLst/>
                <a:uLnTx/>
                <a:uFillTx/>
                <a:latin typeface="Arial Narrow"/>
                <a:ea typeface="+mn-ea"/>
                <a:cs typeface="Arial Narrow"/>
              </a:rPr>
              <a:t> Any</a:t>
            </a:r>
            <a:r>
              <a:rPr kumimoji="0" sz="1467" b="0" i="0" u="none" strike="noStrike" kern="0" cap="none" spc="-27" normalizeH="0" baseline="0" noProof="0" dirty="0">
                <a:ln>
                  <a:noFill/>
                </a:ln>
                <a:solidFill>
                  <a:sysClr val="windowText" lastClr="000000"/>
                </a:solidFill>
                <a:effectLst/>
                <a:uLnTx/>
                <a:uFillTx/>
                <a:latin typeface="Arial Narrow"/>
                <a:ea typeface="+mn-ea"/>
                <a:cs typeface="Arial Narrow"/>
              </a:rPr>
              <a:t> </a:t>
            </a:r>
            <a:r>
              <a:rPr kumimoji="0" sz="1467" b="0" i="0" u="none" strike="noStrike" kern="0" cap="none" spc="-13" normalizeH="0" baseline="0" noProof="0" dirty="0">
                <a:ln>
                  <a:noFill/>
                </a:ln>
                <a:solidFill>
                  <a:sysClr val="windowText" lastClr="000000"/>
                </a:solidFill>
                <a:effectLst/>
                <a:uLnTx/>
                <a:uFillTx/>
                <a:latin typeface="Arial Narrow"/>
                <a:ea typeface="+mn-ea"/>
                <a:cs typeface="Arial Narrow"/>
              </a:rPr>
              <a:t>grade</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26" name="object 26"/>
          <p:cNvSpPr/>
          <p:nvPr/>
        </p:nvSpPr>
        <p:spPr>
          <a:xfrm>
            <a:off x="9537530" y="2665058"/>
            <a:ext cx="95673" cy="95673"/>
          </a:xfrm>
          <a:custGeom>
            <a:avLst/>
            <a:gdLst/>
            <a:ahLst/>
            <a:cxnLst/>
            <a:rect l="l" t="t" r="r" b="b"/>
            <a:pathLst>
              <a:path w="71754" h="71755">
                <a:moveTo>
                  <a:pt x="71179" y="0"/>
                </a:moveTo>
                <a:lnTo>
                  <a:pt x="0" y="0"/>
                </a:lnTo>
                <a:lnTo>
                  <a:pt x="0" y="71179"/>
                </a:lnTo>
                <a:lnTo>
                  <a:pt x="71179" y="71179"/>
                </a:lnTo>
                <a:lnTo>
                  <a:pt x="71179" y="0"/>
                </a:lnTo>
                <a:close/>
              </a:path>
            </a:pathLst>
          </a:custGeom>
          <a:solidFill>
            <a:srgbClr val="3B577E">
              <a:alpha val="54901"/>
            </a:srgbClr>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7" name="object 27"/>
          <p:cNvSpPr/>
          <p:nvPr/>
        </p:nvSpPr>
        <p:spPr>
          <a:xfrm>
            <a:off x="9537530" y="2975446"/>
            <a:ext cx="95673" cy="95673"/>
          </a:xfrm>
          <a:custGeom>
            <a:avLst/>
            <a:gdLst/>
            <a:ahLst/>
            <a:cxnLst/>
            <a:rect l="l" t="t" r="r" b="b"/>
            <a:pathLst>
              <a:path w="71754" h="71755">
                <a:moveTo>
                  <a:pt x="71179" y="0"/>
                </a:moveTo>
                <a:lnTo>
                  <a:pt x="0" y="0"/>
                </a:lnTo>
                <a:lnTo>
                  <a:pt x="0" y="71179"/>
                </a:lnTo>
                <a:lnTo>
                  <a:pt x="71179" y="71179"/>
                </a:lnTo>
                <a:lnTo>
                  <a:pt x="71179" y="0"/>
                </a:lnTo>
                <a:close/>
              </a:path>
            </a:pathLst>
          </a:custGeom>
          <a:solidFill>
            <a:srgbClr val="871221"/>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8" name="object 28"/>
          <p:cNvSpPr/>
          <p:nvPr/>
        </p:nvSpPr>
        <p:spPr>
          <a:xfrm>
            <a:off x="9537530" y="3285834"/>
            <a:ext cx="95673" cy="95673"/>
          </a:xfrm>
          <a:custGeom>
            <a:avLst/>
            <a:gdLst/>
            <a:ahLst/>
            <a:cxnLst/>
            <a:rect l="l" t="t" r="r" b="b"/>
            <a:pathLst>
              <a:path w="71754" h="71755">
                <a:moveTo>
                  <a:pt x="71179" y="0"/>
                </a:moveTo>
                <a:lnTo>
                  <a:pt x="0" y="0"/>
                </a:lnTo>
                <a:lnTo>
                  <a:pt x="0" y="71179"/>
                </a:lnTo>
                <a:lnTo>
                  <a:pt x="71179" y="71179"/>
                </a:lnTo>
                <a:lnTo>
                  <a:pt x="71179" y="0"/>
                </a:lnTo>
                <a:close/>
              </a:path>
            </a:pathLst>
          </a:custGeom>
          <a:solidFill>
            <a:srgbClr val="871221">
              <a:alpha val="54901"/>
            </a:srgbClr>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29" name="object 29" descr="$PPTXTitle"/>
          <p:cNvSpPr txBox="1">
            <a:spLocks noGrp="1"/>
          </p:cNvSpPr>
          <p:nvPr>
            <p:ph type="title"/>
          </p:nvPr>
        </p:nvSpPr>
        <p:spPr>
          <a:xfrm>
            <a:off x="773964" y="338215"/>
            <a:ext cx="14081760" cy="594971"/>
          </a:xfrm>
          <a:prstGeom prst="rect">
            <a:avLst/>
          </a:prstGeom>
        </p:spPr>
        <p:txBody>
          <a:bodyPr vert="horz" wrap="square" lIns="0" tIns="20320" rIns="0" bIns="0" rtlCol="0">
            <a:spAutoFit/>
          </a:bodyPr>
          <a:lstStyle/>
          <a:p>
            <a:pPr marL="16933">
              <a:spcBef>
                <a:spcPts val="160"/>
              </a:spcBef>
            </a:pPr>
            <a:r>
              <a:rPr lang="en-US" dirty="0"/>
              <a:t>ASCENT-03</a:t>
            </a:r>
            <a:r>
              <a:rPr dirty="0"/>
              <a:t>:</a:t>
            </a:r>
            <a:r>
              <a:rPr spc="-33" dirty="0"/>
              <a:t> </a:t>
            </a:r>
            <a:r>
              <a:rPr dirty="0"/>
              <a:t>Most</a:t>
            </a:r>
            <a:r>
              <a:rPr spc="-40" dirty="0"/>
              <a:t> </a:t>
            </a:r>
            <a:r>
              <a:rPr dirty="0"/>
              <a:t>Common</a:t>
            </a:r>
            <a:r>
              <a:rPr spc="-140" dirty="0"/>
              <a:t> </a:t>
            </a:r>
            <a:r>
              <a:rPr dirty="0"/>
              <a:t>Adverse</a:t>
            </a:r>
            <a:r>
              <a:rPr spc="-27" dirty="0"/>
              <a:t> </a:t>
            </a:r>
            <a:r>
              <a:rPr spc="-13" dirty="0"/>
              <a:t>Events</a:t>
            </a:r>
          </a:p>
        </p:txBody>
      </p:sp>
      <p:sp>
        <p:nvSpPr>
          <p:cNvPr id="30" name="object 30"/>
          <p:cNvSpPr/>
          <p:nvPr/>
        </p:nvSpPr>
        <p:spPr>
          <a:xfrm>
            <a:off x="457200" y="5138759"/>
            <a:ext cx="11328400" cy="474133"/>
          </a:xfrm>
          <a:custGeom>
            <a:avLst/>
            <a:gdLst/>
            <a:ahLst/>
            <a:cxnLst/>
            <a:rect l="l" t="t" r="r" b="b"/>
            <a:pathLst>
              <a:path w="8496300" h="355600">
                <a:moveTo>
                  <a:pt x="8436737" y="0"/>
                </a:moveTo>
                <a:lnTo>
                  <a:pt x="59258" y="0"/>
                </a:lnTo>
                <a:lnTo>
                  <a:pt x="36192" y="4648"/>
                </a:lnTo>
                <a:lnTo>
                  <a:pt x="17356" y="17330"/>
                </a:lnTo>
                <a:lnTo>
                  <a:pt x="4656" y="36149"/>
                </a:lnTo>
                <a:lnTo>
                  <a:pt x="0" y="59207"/>
                </a:lnTo>
                <a:lnTo>
                  <a:pt x="0" y="296265"/>
                </a:lnTo>
                <a:lnTo>
                  <a:pt x="4656" y="319331"/>
                </a:lnTo>
                <a:lnTo>
                  <a:pt x="17356" y="338167"/>
                </a:lnTo>
                <a:lnTo>
                  <a:pt x="36192" y="350867"/>
                </a:lnTo>
                <a:lnTo>
                  <a:pt x="59258" y="355523"/>
                </a:lnTo>
                <a:lnTo>
                  <a:pt x="8436737" y="355523"/>
                </a:lnTo>
                <a:lnTo>
                  <a:pt x="8459827" y="350867"/>
                </a:lnTo>
                <a:lnTo>
                  <a:pt x="8478678" y="338167"/>
                </a:lnTo>
                <a:lnTo>
                  <a:pt x="8491386" y="319331"/>
                </a:lnTo>
                <a:lnTo>
                  <a:pt x="8496046" y="296265"/>
                </a:lnTo>
                <a:lnTo>
                  <a:pt x="8496046" y="59207"/>
                </a:lnTo>
                <a:lnTo>
                  <a:pt x="8491386" y="36149"/>
                </a:lnTo>
                <a:lnTo>
                  <a:pt x="8478678" y="17330"/>
                </a:lnTo>
                <a:lnTo>
                  <a:pt x="8459827" y="4648"/>
                </a:lnTo>
                <a:lnTo>
                  <a:pt x="8436737" y="0"/>
                </a:lnTo>
                <a:close/>
              </a:path>
            </a:pathLst>
          </a:custGeom>
          <a:solidFill>
            <a:srgbClr val="2C425F"/>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1" name="object 31"/>
          <p:cNvSpPr txBox="1"/>
          <p:nvPr/>
        </p:nvSpPr>
        <p:spPr>
          <a:xfrm>
            <a:off x="3140794" y="5212215"/>
            <a:ext cx="5956300" cy="304421"/>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867" b="0" i="0" u="none" strike="noStrike" kern="0" cap="none" spc="0" normalizeH="0" baseline="0" noProof="0" dirty="0">
                <a:ln>
                  <a:noFill/>
                </a:ln>
                <a:solidFill>
                  <a:srgbClr val="FFFFFF"/>
                </a:solidFill>
                <a:effectLst/>
                <a:uLnTx/>
                <a:uFillTx/>
                <a:latin typeface="Arial Narrow"/>
                <a:ea typeface="+mn-ea"/>
                <a:cs typeface="Arial Narrow"/>
              </a:rPr>
              <a:t>The</a:t>
            </a:r>
            <a:r>
              <a:rPr kumimoji="0" sz="1867" b="0" i="0" u="none" strike="noStrike" kern="0" cap="none" spc="-4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AEs</a:t>
            </a:r>
            <a:r>
              <a:rPr kumimoji="0" sz="1867" b="0" i="0" u="none" strike="noStrike" kern="0" cap="none" spc="-4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observed</a:t>
            </a:r>
            <a:r>
              <a:rPr kumimoji="0" sz="1867" b="0" i="0" u="none" strike="noStrike" kern="0" cap="none" spc="-2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are</a:t>
            </a:r>
            <a:r>
              <a:rPr kumimoji="0" sz="1867" b="0" i="0" u="none" strike="noStrike" kern="0" cap="none" spc="-33"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consistent</a:t>
            </a:r>
            <a:r>
              <a:rPr kumimoji="0" sz="1867" b="0" i="0" u="none" strike="noStrike" kern="0" cap="none" spc="-2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with</a:t>
            </a:r>
            <a:r>
              <a:rPr kumimoji="0" sz="1867" b="0" i="0" u="none" strike="noStrike" kern="0" cap="none" spc="-4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the</a:t>
            </a:r>
            <a:r>
              <a:rPr kumimoji="0" sz="1867" b="0" i="0" u="none" strike="noStrike" kern="0" cap="none" spc="-27"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known</a:t>
            </a:r>
            <a:r>
              <a:rPr kumimoji="0" sz="1867" b="0" i="0" u="none" strike="noStrike" kern="0" cap="none" spc="-40"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safety</a:t>
            </a:r>
            <a:r>
              <a:rPr kumimoji="0" sz="1867" b="0" i="0" u="none" strike="noStrike" kern="0" cap="none" spc="-27"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profile</a:t>
            </a:r>
            <a:r>
              <a:rPr kumimoji="0" sz="1867" b="0" i="0" u="none" strike="noStrike" kern="0" cap="none" spc="-27" normalizeH="0" baseline="0" noProof="0" dirty="0">
                <a:ln>
                  <a:noFill/>
                </a:ln>
                <a:solidFill>
                  <a:srgbClr val="FFFFFF"/>
                </a:solidFill>
                <a:effectLst/>
                <a:uLnTx/>
                <a:uFillTx/>
                <a:latin typeface="Arial Narrow"/>
                <a:ea typeface="+mn-ea"/>
                <a:cs typeface="Arial Narrow"/>
              </a:rPr>
              <a:t> </a:t>
            </a:r>
            <a:r>
              <a:rPr kumimoji="0" sz="1867" b="0" i="0" u="none" strike="noStrike" kern="0" cap="none" spc="0" normalizeH="0" baseline="0" noProof="0" dirty="0">
                <a:ln>
                  <a:noFill/>
                </a:ln>
                <a:solidFill>
                  <a:srgbClr val="FFFFFF"/>
                </a:solidFill>
                <a:effectLst/>
                <a:uLnTx/>
                <a:uFillTx/>
                <a:latin typeface="Arial Narrow"/>
                <a:ea typeface="+mn-ea"/>
                <a:cs typeface="Arial Narrow"/>
              </a:rPr>
              <a:t>of</a:t>
            </a:r>
            <a:r>
              <a:rPr kumimoji="0" sz="1867" b="0" i="0" u="none" strike="noStrike" kern="0" cap="none" spc="-27" normalizeH="0" baseline="0" noProof="0" dirty="0">
                <a:ln>
                  <a:noFill/>
                </a:ln>
                <a:solidFill>
                  <a:srgbClr val="FFFFFF"/>
                </a:solidFill>
                <a:effectLst/>
                <a:uLnTx/>
                <a:uFillTx/>
                <a:latin typeface="Arial Narrow"/>
                <a:ea typeface="+mn-ea"/>
                <a:cs typeface="Arial Narrow"/>
              </a:rPr>
              <a:t> </a:t>
            </a:r>
            <a:r>
              <a:rPr kumimoji="0" sz="1867" b="0" i="0" u="none" strike="noStrike" kern="0" cap="none" spc="-33" normalizeH="0" baseline="0" noProof="0" dirty="0">
                <a:ln>
                  <a:noFill/>
                </a:ln>
                <a:solidFill>
                  <a:srgbClr val="FFFFFF"/>
                </a:solidFill>
                <a:effectLst/>
                <a:uLnTx/>
                <a:uFillTx/>
                <a:latin typeface="Arial Narrow"/>
                <a:ea typeface="+mn-ea"/>
                <a:cs typeface="Arial Narrow"/>
              </a:rPr>
              <a:t>SG</a:t>
            </a:r>
            <a:endParaRPr kumimoji="0" sz="18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2" name="object 32"/>
          <p:cNvSpPr txBox="1"/>
          <p:nvPr/>
        </p:nvSpPr>
        <p:spPr>
          <a:xfrm>
            <a:off x="3898731" y="3720253"/>
            <a:ext cx="254847"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1" i="0" u="none" strike="noStrike" kern="0" cap="none" spc="-33" normalizeH="0" baseline="0" noProof="0" dirty="0">
                <a:ln>
                  <a:noFill/>
                </a:ln>
                <a:solidFill>
                  <a:srgbClr val="3B577E"/>
                </a:solidFill>
                <a:effectLst/>
                <a:uLnTx/>
                <a:uFillTx/>
                <a:latin typeface="Arial Narrow"/>
                <a:ea typeface="+mn-ea"/>
                <a:cs typeface="Arial Narrow"/>
              </a:rPr>
              <a:t>SG</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3" name="object 33"/>
          <p:cNvSpPr txBox="1"/>
          <p:nvPr/>
        </p:nvSpPr>
        <p:spPr>
          <a:xfrm>
            <a:off x="3687402" y="3944281"/>
            <a:ext cx="676487"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1" i="0" u="none" strike="noStrike" kern="0" cap="none" spc="0" normalizeH="0" baseline="0" noProof="0" dirty="0">
                <a:ln>
                  <a:noFill/>
                </a:ln>
                <a:solidFill>
                  <a:srgbClr val="3B577E"/>
                </a:solidFill>
                <a:effectLst/>
                <a:uLnTx/>
                <a:uFillTx/>
                <a:latin typeface="Arial Narrow"/>
                <a:ea typeface="+mn-ea"/>
                <a:cs typeface="Arial Narrow"/>
              </a:rPr>
              <a:t>(N</a:t>
            </a:r>
            <a:r>
              <a:rPr kumimoji="0" sz="1467" b="1" i="0" u="none" strike="noStrike" kern="0" cap="none" spc="-13" normalizeH="0" baseline="0" noProof="0" dirty="0">
                <a:ln>
                  <a:noFill/>
                </a:ln>
                <a:solidFill>
                  <a:srgbClr val="3B577E"/>
                </a:solidFill>
                <a:effectLst/>
                <a:uLnTx/>
                <a:uFillTx/>
                <a:latin typeface="Arial Narrow"/>
                <a:ea typeface="+mn-ea"/>
                <a:cs typeface="Arial Narrow"/>
              </a:rPr>
              <a:t> </a:t>
            </a:r>
            <a:r>
              <a:rPr kumimoji="0" sz="1467" b="1" i="0" u="none" strike="noStrike" kern="0" cap="none" spc="0" normalizeH="0" baseline="0" noProof="0" dirty="0">
                <a:ln>
                  <a:noFill/>
                </a:ln>
                <a:solidFill>
                  <a:srgbClr val="3B577E"/>
                </a:solidFill>
                <a:effectLst/>
                <a:uLnTx/>
                <a:uFillTx/>
                <a:latin typeface="Arial Narrow"/>
                <a:ea typeface="+mn-ea"/>
                <a:cs typeface="Arial Narrow"/>
              </a:rPr>
              <a:t>= </a:t>
            </a:r>
            <a:r>
              <a:rPr kumimoji="0" sz="1467" b="1" i="0" u="none" strike="noStrike" kern="0" cap="none" spc="-27" normalizeH="0" baseline="0" noProof="0" dirty="0">
                <a:ln>
                  <a:noFill/>
                </a:ln>
                <a:solidFill>
                  <a:srgbClr val="3B577E"/>
                </a:solidFill>
                <a:effectLst/>
                <a:uLnTx/>
                <a:uFillTx/>
                <a:latin typeface="Arial Narrow"/>
                <a:ea typeface="+mn-ea"/>
                <a:cs typeface="Arial Narrow"/>
              </a:rPr>
              <a:t>275)</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4" name="object 34"/>
          <p:cNvSpPr txBox="1"/>
          <p:nvPr/>
        </p:nvSpPr>
        <p:spPr>
          <a:xfrm>
            <a:off x="8019627" y="3672841"/>
            <a:ext cx="676487" cy="468632"/>
          </a:xfrm>
          <a:prstGeom prst="rect">
            <a:avLst/>
          </a:prstGeom>
        </p:spPr>
        <p:txBody>
          <a:bodyPr vert="horz" wrap="square" lIns="0" tIns="16933" rIns="0" bIns="0" rtlCol="0">
            <a:spAutoFit/>
          </a:bodyPr>
          <a:lstStyle/>
          <a:p>
            <a:pPr marL="16933" marR="6773" lvl="0" indent="62652" algn="l" defTabSz="1219170" rtl="0" eaLnBrk="1" fontAlgn="auto" latinLnBrk="0" hangingPunct="1">
              <a:lnSpc>
                <a:spcPct val="100000"/>
              </a:lnSpc>
              <a:spcBef>
                <a:spcPts val="133"/>
              </a:spcBef>
              <a:spcAft>
                <a:spcPts val="0"/>
              </a:spcAft>
              <a:buClrTx/>
              <a:buSzTx/>
              <a:buFontTx/>
              <a:buNone/>
              <a:tabLst/>
              <a:defRPr/>
            </a:pPr>
            <a:r>
              <a:rPr kumimoji="0" sz="1467" b="1" i="0" u="none" strike="noStrike" kern="0" cap="none" spc="-13" normalizeH="0" baseline="0" noProof="0" dirty="0">
                <a:ln>
                  <a:noFill/>
                </a:ln>
                <a:solidFill>
                  <a:srgbClr val="871221"/>
                </a:solidFill>
                <a:effectLst/>
                <a:uLnTx/>
                <a:uFillTx/>
                <a:latin typeface="Arial Narrow"/>
                <a:ea typeface="+mn-ea"/>
                <a:cs typeface="Arial Narrow"/>
              </a:rPr>
              <a:t>Chemo </a:t>
            </a:r>
            <a:r>
              <a:rPr kumimoji="0" sz="1467" b="1" i="0" u="none" strike="noStrike" kern="0" cap="none" spc="0" normalizeH="0" baseline="0" noProof="0" dirty="0">
                <a:ln>
                  <a:noFill/>
                </a:ln>
                <a:solidFill>
                  <a:srgbClr val="871221"/>
                </a:solidFill>
                <a:effectLst/>
                <a:uLnTx/>
                <a:uFillTx/>
                <a:latin typeface="Arial Narrow"/>
                <a:ea typeface="+mn-ea"/>
                <a:cs typeface="Arial Narrow"/>
              </a:rPr>
              <a:t>(N</a:t>
            </a:r>
            <a:r>
              <a:rPr kumimoji="0" sz="1467" b="1" i="0" u="none" strike="noStrike" kern="0" cap="none" spc="-13" normalizeH="0" baseline="0" noProof="0" dirty="0">
                <a:ln>
                  <a:noFill/>
                </a:ln>
                <a:solidFill>
                  <a:srgbClr val="871221"/>
                </a:solidFill>
                <a:effectLst/>
                <a:uLnTx/>
                <a:uFillTx/>
                <a:latin typeface="Arial Narrow"/>
                <a:ea typeface="+mn-ea"/>
                <a:cs typeface="Arial Narrow"/>
              </a:rPr>
              <a:t> </a:t>
            </a:r>
            <a:r>
              <a:rPr kumimoji="0" sz="1467" b="1" i="0" u="none" strike="noStrike" kern="0" cap="none" spc="0" normalizeH="0" baseline="0" noProof="0" dirty="0">
                <a:ln>
                  <a:noFill/>
                </a:ln>
                <a:solidFill>
                  <a:srgbClr val="871221"/>
                </a:solidFill>
                <a:effectLst/>
                <a:uLnTx/>
                <a:uFillTx/>
                <a:latin typeface="Arial Narrow"/>
                <a:ea typeface="+mn-ea"/>
                <a:cs typeface="Arial Narrow"/>
              </a:rPr>
              <a:t>= </a:t>
            </a:r>
            <a:r>
              <a:rPr kumimoji="0" sz="1467" b="1" i="0" u="none" strike="noStrike" kern="0" cap="none" spc="-27" normalizeH="0" baseline="0" noProof="0" dirty="0">
                <a:ln>
                  <a:noFill/>
                </a:ln>
                <a:solidFill>
                  <a:srgbClr val="871221"/>
                </a:solidFill>
                <a:effectLst/>
                <a:uLnTx/>
                <a:uFillTx/>
                <a:latin typeface="Arial Narrow"/>
                <a:ea typeface="+mn-ea"/>
                <a:cs typeface="Arial Narrow"/>
              </a:rPr>
              <a:t>276)</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5" name="object 35"/>
          <p:cNvSpPr/>
          <p:nvPr/>
        </p:nvSpPr>
        <p:spPr>
          <a:xfrm>
            <a:off x="5158402" y="4564565"/>
            <a:ext cx="417407" cy="348827"/>
          </a:xfrm>
          <a:custGeom>
            <a:avLst/>
            <a:gdLst/>
            <a:ahLst/>
            <a:cxnLst/>
            <a:rect l="l" t="t" r="r" b="b"/>
            <a:pathLst>
              <a:path w="313054" h="261620">
                <a:moveTo>
                  <a:pt x="312902" y="0"/>
                </a:moveTo>
                <a:lnTo>
                  <a:pt x="0" y="0"/>
                </a:lnTo>
                <a:lnTo>
                  <a:pt x="0" y="261607"/>
                </a:lnTo>
                <a:lnTo>
                  <a:pt x="312902" y="261607"/>
                </a:lnTo>
                <a:lnTo>
                  <a:pt x="312902" y="0"/>
                </a:lnTo>
                <a:close/>
              </a:path>
            </a:pathLst>
          </a:custGeom>
          <a:solidFill>
            <a:srgbClr val="FFFFFF"/>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6" name="object 36"/>
          <p:cNvSpPr txBox="1"/>
          <p:nvPr/>
        </p:nvSpPr>
        <p:spPr>
          <a:xfrm>
            <a:off x="5264235" y="4605867"/>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20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7" name="object 37"/>
          <p:cNvSpPr/>
          <p:nvPr/>
        </p:nvSpPr>
        <p:spPr>
          <a:xfrm>
            <a:off x="4401989" y="4564565"/>
            <a:ext cx="417407" cy="348827"/>
          </a:xfrm>
          <a:custGeom>
            <a:avLst/>
            <a:gdLst/>
            <a:ahLst/>
            <a:cxnLst/>
            <a:rect l="l" t="t" r="r" b="b"/>
            <a:pathLst>
              <a:path w="313054" h="261620">
                <a:moveTo>
                  <a:pt x="312902" y="0"/>
                </a:moveTo>
                <a:lnTo>
                  <a:pt x="0" y="0"/>
                </a:lnTo>
                <a:lnTo>
                  <a:pt x="0" y="261607"/>
                </a:lnTo>
                <a:lnTo>
                  <a:pt x="312902" y="261607"/>
                </a:lnTo>
                <a:lnTo>
                  <a:pt x="312902" y="0"/>
                </a:lnTo>
                <a:close/>
              </a:path>
            </a:pathLst>
          </a:custGeom>
          <a:solidFill>
            <a:srgbClr val="FFFFFF"/>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38" name="object 38"/>
          <p:cNvSpPr txBox="1"/>
          <p:nvPr/>
        </p:nvSpPr>
        <p:spPr>
          <a:xfrm>
            <a:off x="4507484" y="4605867"/>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40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39" name="object 39"/>
          <p:cNvSpPr/>
          <p:nvPr/>
        </p:nvSpPr>
        <p:spPr>
          <a:xfrm>
            <a:off x="3654214" y="4564565"/>
            <a:ext cx="417407" cy="348827"/>
          </a:xfrm>
          <a:custGeom>
            <a:avLst/>
            <a:gdLst/>
            <a:ahLst/>
            <a:cxnLst/>
            <a:rect l="l" t="t" r="r" b="b"/>
            <a:pathLst>
              <a:path w="313055" h="261620">
                <a:moveTo>
                  <a:pt x="312902" y="0"/>
                </a:moveTo>
                <a:lnTo>
                  <a:pt x="0" y="0"/>
                </a:lnTo>
                <a:lnTo>
                  <a:pt x="0" y="261607"/>
                </a:lnTo>
                <a:lnTo>
                  <a:pt x="312902" y="261607"/>
                </a:lnTo>
                <a:lnTo>
                  <a:pt x="312902" y="0"/>
                </a:lnTo>
                <a:close/>
              </a:path>
            </a:pathLst>
          </a:custGeom>
          <a:solidFill>
            <a:srgbClr val="FFFFFF"/>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0" name="object 40"/>
          <p:cNvSpPr txBox="1"/>
          <p:nvPr/>
        </p:nvSpPr>
        <p:spPr>
          <a:xfrm>
            <a:off x="3759707" y="4605867"/>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60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1" name="object 41"/>
          <p:cNvSpPr/>
          <p:nvPr/>
        </p:nvSpPr>
        <p:spPr>
          <a:xfrm>
            <a:off x="2882393" y="4564565"/>
            <a:ext cx="417407" cy="348827"/>
          </a:xfrm>
          <a:custGeom>
            <a:avLst/>
            <a:gdLst/>
            <a:ahLst/>
            <a:cxnLst/>
            <a:rect l="l" t="t" r="r" b="b"/>
            <a:pathLst>
              <a:path w="313055" h="261620">
                <a:moveTo>
                  <a:pt x="312902" y="0"/>
                </a:moveTo>
                <a:lnTo>
                  <a:pt x="0" y="0"/>
                </a:lnTo>
                <a:lnTo>
                  <a:pt x="0" y="261607"/>
                </a:lnTo>
                <a:lnTo>
                  <a:pt x="312902" y="261607"/>
                </a:lnTo>
                <a:lnTo>
                  <a:pt x="312902" y="0"/>
                </a:lnTo>
                <a:close/>
              </a:path>
            </a:pathLst>
          </a:custGeom>
          <a:solidFill>
            <a:srgbClr val="FFFFFF"/>
          </a:solid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42" name="object 42"/>
          <p:cNvSpPr txBox="1"/>
          <p:nvPr/>
        </p:nvSpPr>
        <p:spPr>
          <a:xfrm>
            <a:off x="2988056" y="4605867"/>
            <a:ext cx="204893" cy="24286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467" b="0" i="0" u="none" strike="noStrike" kern="0" cap="none" spc="-33" normalizeH="0" baseline="0" noProof="0" dirty="0">
                <a:ln>
                  <a:noFill/>
                </a:ln>
                <a:solidFill>
                  <a:sysClr val="windowText" lastClr="000000"/>
                </a:solidFill>
                <a:effectLst/>
                <a:uLnTx/>
                <a:uFillTx/>
                <a:latin typeface="Arial Narrow"/>
                <a:ea typeface="+mn-ea"/>
                <a:cs typeface="Arial Narrow"/>
              </a:rPr>
              <a:t>80</a:t>
            </a:r>
            <a:endParaRPr kumimoji="0" sz="1467"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72" name="object 72"/>
          <p:cNvSpPr txBox="1"/>
          <p:nvPr/>
        </p:nvSpPr>
        <p:spPr>
          <a:xfrm>
            <a:off x="432545" y="6016761"/>
            <a:ext cx="7940887" cy="346976"/>
          </a:xfrm>
          <a:prstGeom prst="rect">
            <a:avLst/>
          </a:prstGeom>
        </p:spPr>
        <p:txBody>
          <a:bodyPr vert="horz" wrap="square" lIns="0" tIns="8467" rIns="0" bIns="0" rtlCol="0">
            <a:spAutoFit/>
          </a:bodyPr>
          <a:lstStyle/>
          <a:p>
            <a:pPr marL="16933" marR="0" lvl="0" indent="0" algn="l" defTabSz="1219170" rtl="0" eaLnBrk="1" fontAlgn="auto" latinLnBrk="0" hangingPunct="1">
              <a:lnSpc>
                <a:spcPct val="100000"/>
              </a:lnSpc>
              <a:spcBef>
                <a:spcPts val="67"/>
              </a:spcBef>
              <a:spcAft>
                <a:spcPts val="0"/>
              </a:spcAft>
              <a:buClrTx/>
              <a:buSzTx/>
              <a:buFontTx/>
              <a:buNone/>
              <a:tabLst/>
              <a:defRPr/>
            </a:pPr>
            <a:r>
              <a:rPr kumimoji="0" sz="933" b="1" i="0" u="none" strike="noStrike" kern="0" cap="none" spc="0" normalizeH="0" baseline="0" noProof="0" dirty="0">
                <a:ln>
                  <a:noFill/>
                </a:ln>
                <a:solidFill>
                  <a:srgbClr val="002F5D"/>
                </a:solidFill>
                <a:effectLst/>
                <a:uLnTx/>
                <a:uFillTx/>
                <a:latin typeface="Arial Narrow"/>
                <a:ea typeface="+mn-ea"/>
                <a:cs typeface="Arial Narrow"/>
              </a:rPr>
              <a:t>AE</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adverse</a:t>
            </a:r>
            <a:r>
              <a:rPr kumimoji="0" sz="933" b="0" i="0" u="none" strike="noStrike" kern="0" cap="none" spc="3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event;</a:t>
            </a:r>
            <a:r>
              <a:rPr kumimoji="0" sz="933" b="0" i="0" u="none" strike="noStrike" kern="0" cap="none" spc="60" normalizeH="0" baseline="0" noProof="0" dirty="0">
                <a:ln>
                  <a:noFill/>
                </a:ln>
                <a:solidFill>
                  <a:srgbClr val="002F5D"/>
                </a:solidFill>
                <a:effectLst/>
                <a:uLnTx/>
                <a:uFillTx/>
                <a:latin typeface="Arial Narrow"/>
                <a:ea typeface="+mn-ea"/>
                <a:cs typeface="Arial Narrow"/>
              </a:rPr>
              <a:t> </a:t>
            </a:r>
            <a:r>
              <a:rPr kumimoji="0" sz="933" b="1" i="0" u="none" strike="noStrike" kern="0" cap="none" spc="0" normalizeH="0" baseline="0" noProof="0" dirty="0">
                <a:ln>
                  <a:noFill/>
                </a:ln>
                <a:solidFill>
                  <a:srgbClr val="002F5D"/>
                </a:solidFill>
                <a:effectLst/>
                <a:uLnTx/>
                <a:uFillTx/>
                <a:latin typeface="Arial Narrow"/>
                <a:ea typeface="+mn-ea"/>
                <a:cs typeface="Arial Narrow"/>
              </a:rPr>
              <a:t>ALT</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alanine</a:t>
            </a:r>
            <a:r>
              <a:rPr kumimoji="0" sz="933" b="0" i="0" u="none" strike="noStrike" kern="0" cap="none" spc="4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aminotransferase;</a:t>
            </a:r>
            <a:r>
              <a:rPr kumimoji="0" sz="933" b="0" i="0" u="none" strike="noStrike" kern="0" cap="none" spc="80" normalizeH="0" baseline="0" noProof="0" dirty="0">
                <a:ln>
                  <a:noFill/>
                </a:ln>
                <a:solidFill>
                  <a:srgbClr val="002F5D"/>
                </a:solidFill>
                <a:effectLst/>
                <a:uLnTx/>
                <a:uFillTx/>
                <a:latin typeface="Arial Narrow"/>
                <a:ea typeface="+mn-ea"/>
                <a:cs typeface="Arial Narrow"/>
              </a:rPr>
              <a:t> </a:t>
            </a:r>
            <a:r>
              <a:rPr kumimoji="0" sz="933" b="1" i="0" u="none" strike="noStrike" kern="0" cap="none" spc="0" normalizeH="0" baseline="0" noProof="0" dirty="0">
                <a:ln>
                  <a:noFill/>
                </a:ln>
                <a:solidFill>
                  <a:srgbClr val="002F5D"/>
                </a:solidFill>
                <a:effectLst/>
                <a:uLnTx/>
                <a:uFillTx/>
                <a:latin typeface="Arial Narrow"/>
                <a:ea typeface="+mn-ea"/>
                <a:cs typeface="Arial Narrow"/>
              </a:rPr>
              <a:t>AST</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aspartate</a:t>
            </a:r>
            <a:r>
              <a:rPr kumimoji="0" sz="933" b="0" i="0" u="none" strike="noStrike" kern="0" cap="none" spc="4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aminotransferase;</a:t>
            </a:r>
            <a:r>
              <a:rPr kumimoji="0" sz="933" b="0" i="0" u="none" strike="noStrike" kern="0" cap="none" spc="67" normalizeH="0" baseline="0" noProof="0" dirty="0">
                <a:ln>
                  <a:noFill/>
                </a:ln>
                <a:solidFill>
                  <a:srgbClr val="002F5D"/>
                </a:solidFill>
                <a:effectLst/>
                <a:uLnTx/>
                <a:uFillTx/>
                <a:latin typeface="Arial Narrow"/>
                <a:ea typeface="+mn-ea"/>
                <a:cs typeface="Arial Narrow"/>
              </a:rPr>
              <a:t> </a:t>
            </a:r>
            <a:r>
              <a:rPr kumimoji="0" sz="933" b="1" i="0" u="none" strike="noStrike" kern="0" cap="none" spc="0" normalizeH="0" baseline="0" noProof="0" dirty="0">
                <a:ln>
                  <a:noFill/>
                </a:ln>
                <a:solidFill>
                  <a:srgbClr val="002F5D"/>
                </a:solidFill>
                <a:effectLst/>
                <a:uLnTx/>
                <a:uFillTx/>
                <a:latin typeface="Arial Narrow"/>
                <a:ea typeface="+mn-ea"/>
                <a:cs typeface="Arial Narrow"/>
              </a:rPr>
              <a:t>chemo</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4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chemotherapy;</a:t>
            </a:r>
            <a:r>
              <a:rPr kumimoji="0" sz="933" b="0" i="0" u="none" strike="noStrike" kern="0" cap="none" spc="80" normalizeH="0" baseline="0" noProof="0" dirty="0">
                <a:ln>
                  <a:noFill/>
                </a:ln>
                <a:solidFill>
                  <a:srgbClr val="002F5D"/>
                </a:solidFill>
                <a:effectLst/>
                <a:uLnTx/>
                <a:uFillTx/>
                <a:latin typeface="Arial Narrow"/>
                <a:ea typeface="+mn-ea"/>
                <a:cs typeface="Arial Narrow"/>
              </a:rPr>
              <a:t> </a:t>
            </a:r>
            <a:r>
              <a:rPr kumimoji="0" sz="933" b="1" i="0" u="none" strike="noStrike" kern="0" cap="none" spc="0" normalizeH="0" baseline="0" noProof="0" dirty="0">
                <a:ln>
                  <a:noFill/>
                </a:ln>
                <a:solidFill>
                  <a:srgbClr val="002F5D"/>
                </a:solidFill>
                <a:effectLst/>
                <a:uLnTx/>
                <a:uFillTx/>
                <a:latin typeface="Arial Narrow"/>
                <a:ea typeface="+mn-ea"/>
                <a:cs typeface="Arial Narrow"/>
              </a:rPr>
              <a:t>SG</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sacituzumab</a:t>
            </a:r>
            <a:r>
              <a:rPr kumimoji="0" sz="933" b="0" i="0" u="none" strike="noStrike" kern="0" cap="none" spc="4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govitecan;</a:t>
            </a:r>
            <a:r>
              <a:rPr kumimoji="0" sz="933" b="0" i="0" u="none" strike="noStrike" kern="0" cap="none" spc="67" normalizeH="0" baseline="0" noProof="0" dirty="0">
                <a:ln>
                  <a:noFill/>
                </a:ln>
                <a:solidFill>
                  <a:srgbClr val="002F5D"/>
                </a:solidFill>
                <a:effectLst/>
                <a:uLnTx/>
                <a:uFillTx/>
                <a:latin typeface="Arial Narrow"/>
                <a:ea typeface="+mn-ea"/>
                <a:cs typeface="Arial Narrow"/>
              </a:rPr>
              <a:t> </a:t>
            </a:r>
            <a:r>
              <a:rPr kumimoji="0" sz="933" b="1" i="0" u="none" strike="noStrike" kern="0" cap="none" spc="0" normalizeH="0" baseline="0" noProof="0" dirty="0">
                <a:ln>
                  <a:noFill/>
                </a:ln>
                <a:solidFill>
                  <a:srgbClr val="002F5D"/>
                </a:solidFill>
                <a:effectLst/>
                <a:uLnTx/>
                <a:uFillTx/>
                <a:latin typeface="Arial Narrow"/>
                <a:ea typeface="+mn-ea"/>
                <a:cs typeface="Arial Narrow"/>
              </a:rPr>
              <a:t>TEAE</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treatment-</a:t>
            </a:r>
            <a:r>
              <a:rPr kumimoji="0" sz="933" b="0" i="0" u="none" strike="noStrike" kern="0" cap="none" spc="0" normalizeH="0" baseline="0" noProof="0" dirty="0">
                <a:ln>
                  <a:noFill/>
                </a:ln>
                <a:solidFill>
                  <a:srgbClr val="002F5D"/>
                </a:solidFill>
                <a:effectLst/>
                <a:uLnTx/>
                <a:uFillTx/>
                <a:latin typeface="Arial Narrow"/>
                <a:ea typeface="+mn-ea"/>
                <a:cs typeface="Arial Narrow"/>
              </a:rPr>
              <a:t>emergent</a:t>
            </a:r>
            <a:r>
              <a:rPr kumimoji="0" sz="933" b="0" i="0" u="none" strike="noStrike" kern="0" cap="none" spc="5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adverse</a:t>
            </a:r>
            <a:r>
              <a:rPr kumimoji="0" sz="933" b="0" i="0" u="none" strike="noStrike" kern="0" cap="none" spc="4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event.</a:t>
            </a:r>
            <a:endParaRPr kumimoji="0" sz="933"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641757" marR="0" lvl="0" indent="0" algn="l" defTabSz="1219170" rtl="0" eaLnBrk="1" fontAlgn="auto" latinLnBrk="0" hangingPunct="1">
              <a:lnSpc>
                <a:spcPct val="100000"/>
              </a:lnSpc>
              <a:spcBef>
                <a:spcPts val="407"/>
              </a:spcBef>
              <a:spcAft>
                <a:spcPts val="0"/>
              </a:spcAft>
              <a:buClrTx/>
              <a:buSzTx/>
              <a:buFontTx/>
              <a:buNone/>
              <a:tabLst/>
              <a:defRPr/>
            </a:pPr>
            <a:r>
              <a:rPr kumimoji="0" sz="933" b="1" i="0" u="none" strike="noStrike" kern="0" cap="none" spc="0" normalizeH="0" baseline="0" noProof="0" dirty="0">
                <a:ln>
                  <a:noFill/>
                </a:ln>
                <a:solidFill>
                  <a:srgbClr val="002F5D"/>
                </a:solidFill>
                <a:effectLst/>
                <a:uLnTx/>
                <a:uFillTx/>
                <a:latin typeface="Arial"/>
                <a:ea typeface="+mn-ea"/>
                <a:cs typeface="Arial"/>
              </a:rPr>
              <a:t>Javier</a:t>
            </a:r>
            <a:r>
              <a:rPr kumimoji="0" sz="933" b="1" i="0" u="none" strike="noStrike" kern="0" cap="none" spc="-33" normalizeH="0" baseline="0" noProof="0" dirty="0">
                <a:ln>
                  <a:noFill/>
                </a:ln>
                <a:solidFill>
                  <a:srgbClr val="002F5D"/>
                </a:solidFill>
                <a:effectLst/>
                <a:uLnTx/>
                <a:uFillTx/>
                <a:latin typeface="Arial"/>
                <a:ea typeface="+mn-ea"/>
                <a:cs typeface="Arial"/>
              </a:rPr>
              <a:t> </a:t>
            </a:r>
            <a:r>
              <a:rPr kumimoji="0" sz="933" b="1" i="0" u="none" strike="noStrike" kern="0" cap="none" spc="0" normalizeH="0" baseline="0" noProof="0" dirty="0">
                <a:ln>
                  <a:noFill/>
                </a:ln>
                <a:solidFill>
                  <a:srgbClr val="002F5D"/>
                </a:solidFill>
                <a:effectLst/>
                <a:uLnTx/>
                <a:uFillTx/>
                <a:latin typeface="Arial"/>
                <a:ea typeface="+mn-ea"/>
                <a:cs typeface="Arial"/>
              </a:rPr>
              <a:t>Cortés,</a:t>
            </a:r>
            <a:r>
              <a:rPr kumimoji="0" sz="933" b="1" i="0" u="none" strike="noStrike" kern="0" cap="none" spc="-40" normalizeH="0" baseline="0" noProof="0" dirty="0">
                <a:ln>
                  <a:noFill/>
                </a:ln>
                <a:solidFill>
                  <a:srgbClr val="002F5D"/>
                </a:solidFill>
                <a:effectLst/>
                <a:uLnTx/>
                <a:uFillTx/>
                <a:latin typeface="Arial"/>
                <a:ea typeface="+mn-ea"/>
                <a:cs typeface="Arial"/>
              </a:rPr>
              <a:t> </a:t>
            </a:r>
            <a:r>
              <a:rPr kumimoji="0" sz="933" b="1" i="0" u="none" strike="noStrike" kern="0" cap="none" spc="-33" normalizeH="0" baseline="0" noProof="0" dirty="0">
                <a:ln>
                  <a:noFill/>
                </a:ln>
                <a:solidFill>
                  <a:srgbClr val="002F5D"/>
                </a:solidFill>
                <a:effectLst/>
                <a:uLnTx/>
                <a:uFillTx/>
                <a:latin typeface="Arial"/>
                <a:ea typeface="+mn-ea"/>
                <a:cs typeface="Arial"/>
              </a:rPr>
              <a:t>MD</a:t>
            </a:r>
            <a:endParaRPr kumimoji="0" sz="933" b="0" i="0" u="none" strike="noStrike" kern="0" cap="none" spc="0" normalizeH="0" baseline="0" noProof="0" dirty="0">
              <a:ln>
                <a:noFill/>
              </a:ln>
              <a:solidFill>
                <a:sysClr val="windowText" lastClr="000000"/>
              </a:solidFill>
              <a:effectLst/>
              <a:uLnTx/>
              <a:uFillTx/>
              <a:latin typeface="Arial"/>
              <a:ea typeface="+mn-ea"/>
              <a:cs typeface="Arial"/>
            </a:endParaRPr>
          </a:p>
        </p:txBody>
      </p:sp>
      <p:sp>
        <p:nvSpPr>
          <p:cNvPr id="43" name="object 43"/>
          <p:cNvSpPr txBox="1"/>
          <p:nvPr/>
        </p:nvSpPr>
        <p:spPr>
          <a:xfrm>
            <a:off x="3586480" y="1030225"/>
            <a:ext cx="912707" cy="188086"/>
          </a:xfrm>
          <a:prstGeom prst="rect">
            <a:avLst/>
          </a:prstGeom>
        </p:spPr>
        <p:txBody>
          <a:bodyPr vert="horz" wrap="square" lIns="0" tIns="3387" rIns="0" bIns="0" rtlCol="0">
            <a:spAutoFit/>
          </a:bodyPr>
          <a:lstStyle/>
          <a:p>
            <a:pPr marL="129537" marR="0" lvl="0" indent="0" algn="l" defTabSz="1219170" rtl="0" eaLnBrk="1" fontAlgn="auto" latinLnBrk="0" hangingPunct="1">
              <a:lnSpc>
                <a:spcPct val="100000"/>
              </a:lnSpc>
              <a:spcBef>
                <a:spcPts val="27"/>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67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4" name="object 44"/>
          <p:cNvSpPr txBox="1"/>
          <p:nvPr/>
        </p:nvSpPr>
        <p:spPr>
          <a:xfrm>
            <a:off x="4610270" y="1017015"/>
            <a:ext cx="3580553"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2813403" algn="l"/>
                <a:tab pos="3424681" algn="l"/>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43</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33" normalizeH="0" baseline="0" noProof="0" dirty="0">
                <a:ln>
                  <a:noFill/>
                </a:ln>
                <a:solidFill>
                  <a:srgbClr val="FFFFFF"/>
                </a:solidFill>
                <a:effectLst/>
                <a:uLnTx/>
                <a:uFillTx/>
                <a:latin typeface="Arial Narrow"/>
                <a:ea typeface="+mn-ea"/>
                <a:cs typeface="Arial Narrow"/>
              </a:rPr>
              <a:t>41</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33" normalizeH="0" baseline="0" noProof="0" dirty="0">
                <a:ln>
                  <a:noFill/>
                </a:ln>
                <a:solidFill>
                  <a:srgbClr val="FFFFFF"/>
                </a:solidFill>
                <a:effectLst/>
                <a:uLnTx/>
                <a:uFillTx/>
                <a:latin typeface="Arial Narrow"/>
                <a:ea typeface="+mn-ea"/>
                <a:cs typeface="Arial Narrow"/>
              </a:rPr>
              <a:t>57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5" name="object 45"/>
          <p:cNvSpPr txBox="1"/>
          <p:nvPr/>
        </p:nvSpPr>
        <p:spPr>
          <a:xfrm>
            <a:off x="3932090" y="1307592"/>
            <a:ext cx="3384127"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2106454" algn="l"/>
                <a:tab pos="3227413" algn="l"/>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61</a:t>
            </a:r>
            <a:r>
              <a:rPr kumimoji="0" sz="1200" b="0" i="0" u="none" strike="noStrike" kern="0" cap="none" spc="0" normalizeH="0" baseline="0" noProof="0" dirty="0">
                <a:ln>
                  <a:noFill/>
                </a:ln>
                <a:solidFill>
                  <a:srgbClr val="FFFFFF"/>
                </a:solidFill>
                <a:effectLst/>
                <a:uLnTx/>
                <a:uFillTx/>
                <a:latin typeface="Arial Narrow"/>
                <a:ea typeface="+mn-ea"/>
                <a:cs typeface="Arial Narrow"/>
              </a:rPr>
              <a:t>	2</a:t>
            </a:r>
            <a:r>
              <a:rPr kumimoji="0" sz="1200" b="0" i="0" u="none" strike="noStrike" kern="0" cap="none" spc="47" normalizeH="0" baseline="0" noProof="0" dirty="0">
                <a:ln>
                  <a:noFill/>
                </a:ln>
                <a:solidFill>
                  <a:srgbClr val="FFFFFF"/>
                </a:solidFill>
                <a:effectLst/>
                <a:uLnTx/>
                <a:uFillTx/>
                <a:latin typeface="Arial Narrow"/>
                <a:ea typeface="+mn-ea"/>
                <a:cs typeface="Arial Narrow"/>
              </a:rPr>
              <a:t> </a:t>
            </a:r>
            <a:r>
              <a:rPr kumimoji="0" sz="1200" b="0" i="0" u="none" strike="noStrike" kern="0" cap="none" spc="0" normalizeH="0" baseline="0" noProof="0" dirty="0">
                <a:ln>
                  <a:noFill/>
                </a:ln>
                <a:solidFill>
                  <a:srgbClr val="FFFFFF"/>
                </a:solidFill>
                <a:effectLst/>
                <a:uLnTx/>
                <a:uFillTx/>
                <a:latin typeface="Arial Narrow"/>
                <a:ea typeface="+mn-ea"/>
                <a:cs typeface="Arial Narrow"/>
              </a:rPr>
              <a:t>&lt;</a:t>
            </a:r>
            <a:r>
              <a:rPr kumimoji="0" sz="1200" b="0" i="0" u="none" strike="noStrike" kern="0" cap="none" spc="-2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1</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33" normalizeH="0" baseline="0" noProof="0" dirty="0">
                <a:ln>
                  <a:noFill/>
                </a:ln>
                <a:solidFill>
                  <a:srgbClr val="FFFFFF"/>
                </a:solidFill>
                <a:effectLst/>
                <a:uLnTx/>
                <a:uFillTx/>
                <a:latin typeface="Arial Narrow"/>
                <a:ea typeface="+mn-ea"/>
                <a:cs typeface="Arial Narrow"/>
              </a:rPr>
              <a:t>34</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6" name="object 46"/>
          <p:cNvSpPr txBox="1"/>
          <p:nvPr/>
        </p:nvSpPr>
        <p:spPr>
          <a:xfrm>
            <a:off x="4043680" y="1617472"/>
            <a:ext cx="2092960" cy="188086"/>
          </a:xfrm>
          <a:prstGeom prst="rect">
            <a:avLst/>
          </a:prstGeom>
        </p:spPr>
        <p:txBody>
          <a:bodyPr vert="horz" wrap="square" lIns="0" tIns="3387" rIns="0" bIns="0" rtlCol="0">
            <a:spAutoFit/>
          </a:bodyPr>
          <a:lstStyle/>
          <a:p>
            <a:pPr marL="131230" marR="0" lvl="0" indent="0" algn="l" defTabSz="1219170" rtl="0" eaLnBrk="1" fontAlgn="auto" latinLnBrk="0" hangingPunct="1">
              <a:lnSpc>
                <a:spcPct val="100000"/>
              </a:lnSpc>
              <a:spcBef>
                <a:spcPts val="27"/>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55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7" name="object 47"/>
          <p:cNvSpPr txBox="1"/>
          <p:nvPr/>
        </p:nvSpPr>
        <p:spPr>
          <a:xfrm>
            <a:off x="6888141" y="1604263"/>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8" name="object 48"/>
          <p:cNvSpPr txBox="1"/>
          <p:nvPr/>
        </p:nvSpPr>
        <p:spPr>
          <a:xfrm>
            <a:off x="4080256" y="1912111"/>
            <a:ext cx="1713653" cy="189796"/>
          </a:xfrm>
          <a:prstGeom prst="rect">
            <a:avLst/>
          </a:prstGeom>
        </p:spPr>
        <p:txBody>
          <a:bodyPr vert="horz" wrap="square" lIns="0" tIns="5080" rIns="0" bIns="0" rtlCol="0">
            <a:spAutoFit/>
          </a:bodyPr>
          <a:lstStyle/>
          <a:p>
            <a:pPr marL="137157" marR="0" lvl="0" indent="0" algn="l" defTabSz="1219170" rtl="0" eaLnBrk="1" fontAlgn="auto" latinLnBrk="0" hangingPunct="1">
              <a:lnSpc>
                <a:spcPct val="100000"/>
              </a:lnSpc>
              <a:spcBef>
                <a:spcPts val="40"/>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54</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49" name="object 49"/>
          <p:cNvSpPr txBox="1"/>
          <p:nvPr/>
        </p:nvSpPr>
        <p:spPr>
          <a:xfrm>
            <a:off x="5860795" y="1900428"/>
            <a:ext cx="370840"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282780" algn="l"/>
              </a:tabLst>
              <a:defRPr/>
            </a:pPr>
            <a:r>
              <a:rPr kumimoji="0" sz="1200" b="0" i="0" u="none" strike="noStrike" kern="0" cap="none" spc="-67" normalizeH="0" baseline="0" noProof="0" dirty="0">
                <a:ln>
                  <a:noFill/>
                </a:ln>
                <a:solidFill>
                  <a:srgbClr val="FFFFFF"/>
                </a:solidFill>
                <a:effectLst/>
                <a:uLnTx/>
                <a:uFillTx/>
                <a:latin typeface="Arial Narrow"/>
                <a:ea typeface="+mn-ea"/>
                <a:cs typeface="Arial Narrow"/>
              </a:rPr>
              <a:t>9</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1</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0" name="object 50"/>
          <p:cNvSpPr txBox="1"/>
          <p:nvPr/>
        </p:nvSpPr>
        <p:spPr>
          <a:xfrm>
            <a:off x="6608571" y="1900428"/>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20</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1" name="object 51"/>
          <p:cNvSpPr txBox="1"/>
          <p:nvPr/>
        </p:nvSpPr>
        <p:spPr>
          <a:xfrm>
            <a:off x="4346447" y="2204719"/>
            <a:ext cx="1676400" cy="188940"/>
          </a:xfrm>
          <a:prstGeom prst="rect">
            <a:avLst/>
          </a:prstGeom>
        </p:spPr>
        <p:txBody>
          <a:bodyPr vert="horz" wrap="square" lIns="0" tIns="4233" rIns="0" bIns="0" rtlCol="0">
            <a:spAutoFit/>
          </a:bodyPr>
          <a:lstStyle/>
          <a:p>
            <a:pPr marL="133770" marR="0" lvl="0" indent="0" algn="l" defTabSz="1219170" rtl="0" eaLnBrk="1" fontAlgn="auto" latinLnBrk="0" hangingPunct="1">
              <a:lnSpc>
                <a:spcPct val="100000"/>
              </a:lnSpc>
              <a:spcBef>
                <a:spcPts val="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47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2" name="object 52"/>
          <p:cNvSpPr txBox="1"/>
          <p:nvPr/>
        </p:nvSpPr>
        <p:spPr>
          <a:xfrm>
            <a:off x="6008794" y="2191851"/>
            <a:ext cx="271780"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Narrow"/>
                <a:ea typeface="+mn-ea"/>
                <a:cs typeface="Arial Narrow"/>
              </a:rPr>
              <a:t>3</a:t>
            </a:r>
            <a:r>
              <a:rPr kumimoji="0" sz="1200" b="0" i="0" u="none" strike="noStrike" kern="0" cap="none" spc="48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4</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3" name="object 53"/>
          <p:cNvSpPr txBox="1"/>
          <p:nvPr/>
        </p:nvSpPr>
        <p:spPr>
          <a:xfrm>
            <a:off x="7636426" y="2191851"/>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47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4" name="object 54"/>
          <p:cNvSpPr txBox="1"/>
          <p:nvPr/>
        </p:nvSpPr>
        <p:spPr>
          <a:xfrm>
            <a:off x="4766055" y="2482427"/>
            <a:ext cx="1327573"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1240336" algn="l"/>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39</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4</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5" name="object 55"/>
          <p:cNvSpPr txBox="1"/>
          <p:nvPr/>
        </p:nvSpPr>
        <p:spPr>
          <a:xfrm>
            <a:off x="6461421" y="2482427"/>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16</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6" name="object 56"/>
          <p:cNvSpPr txBox="1"/>
          <p:nvPr/>
        </p:nvSpPr>
        <p:spPr>
          <a:xfrm>
            <a:off x="7753435" y="2482427"/>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50</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7" name="object 57"/>
          <p:cNvSpPr txBox="1"/>
          <p:nvPr/>
        </p:nvSpPr>
        <p:spPr>
          <a:xfrm>
            <a:off x="4689856" y="2791968"/>
            <a:ext cx="1446953" cy="179536"/>
          </a:xfrm>
          <a:prstGeom prst="rect">
            <a:avLst/>
          </a:prstGeom>
        </p:spPr>
        <p:txBody>
          <a:bodyPr vert="horz" wrap="square" lIns="0" tIns="0" rIns="0" bIns="0" rtlCol="0">
            <a:spAutoFit/>
          </a:bodyPr>
          <a:lstStyle/>
          <a:p>
            <a:pPr marL="126997" marR="0" lvl="0" indent="0" algn="l" defTabSz="1219170" rtl="0" eaLnBrk="1" fontAlgn="auto" latinLnBrk="0" hangingPunct="1">
              <a:lnSpc>
                <a:spcPts val="1393"/>
              </a:lnSpc>
              <a:spcBef>
                <a:spcPts val="0"/>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38</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8" name="object 58"/>
          <p:cNvSpPr txBox="1"/>
          <p:nvPr/>
        </p:nvSpPr>
        <p:spPr>
          <a:xfrm>
            <a:off x="6800087" y="2768939"/>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59" name="object 59"/>
          <p:cNvSpPr txBox="1"/>
          <p:nvPr/>
        </p:nvSpPr>
        <p:spPr>
          <a:xfrm>
            <a:off x="5183631" y="3086607"/>
            <a:ext cx="687493" cy="179536"/>
          </a:xfrm>
          <a:prstGeom prst="rect">
            <a:avLst/>
          </a:prstGeom>
        </p:spPr>
        <p:txBody>
          <a:bodyPr vert="horz" wrap="square" lIns="0" tIns="0" rIns="0" bIns="0" rtlCol="0">
            <a:spAutoFit/>
          </a:bodyPr>
          <a:lstStyle/>
          <a:p>
            <a:pPr marL="129537" marR="0" lvl="0" indent="0" algn="l" defTabSz="1219170" rtl="0" eaLnBrk="1" fontAlgn="auto" latinLnBrk="0" hangingPunct="1">
              <a:lnSpc>
                <a:spcPts val="1427"/>
              </a:lnSpc>
              <a:spcBef>
                <a:spcPts val="0"/>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0" name="object 60"/>
          <p:cNvSpPr txBox="1"/>
          <p:nvPr/>
        </p:nvSpPr>
        <p:spPr>
          <a:xfrm>
            <a:off x="5916846" y="3067980"/>
            <a:ext cx="104140"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67" normalizeH="0" baseline="0" noProof="0" dirty="0">
                <a:ln>
                  <a:noFill/>
                </a:ln>
                <a:solidFill>
                  <a:srgbClr val="FFFFFF"/>
                </a:solidFill>
                <a:effectLst/>
                <a:uLnTx/>
                <a:uFillTx/>
                <a:latin typeface="Arial Narrow"/>
                <a:ea typeface="+mn-ea"/>
                <a:cs typeface="Arial Narrow"/>
              </a:rPr>
              <a:t>7</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1" name="object 61"/>
          <p:cNvSpPr txBox="1"/>
          <p:nvPr/>
        </p:nvSpPr>
        <p:spPr>
          <a:xfrm>
            <a:off x="6345259" y="3067980"/>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13</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2" name="object 62"/>
          <p:cNvSpPr txBox="1"/>
          <p:nvPr/>
        </p:nvSpPr>
        <p:spPr>
          <a:xfrm>
            <a:off x="6798395" y="3067980"/>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3" name="object 63"/>
          <p:cNvSpPr txBox="1"/>
          <p:nvPr/>
        </p:nvSpPr>
        <p:spPr>
          <a:xfrm>
            <a:off x="5300471" y="3363976"/>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4" name="object 64"/>
          <p:cNvSpPr txBox="1"/>
          <p:nvPr/>
        </p:nvSpPr>
        <p:spPr>
          <a:xfrm>
            <a:off x="6015737" y="3366686"/>
            <a:ext cx="503767"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Narrow"/>
                <a:ea typeface="+mn-ea"/>
                <a:cs typeface="Arial Narrow"/>
              </a:rPr>
              <a:t>2</a:t>
            </a:r>
            <a:r>
              <a:rPr kumimoji="0" sz="1200" b="0" i="0" u="none" strike="noStrike" kern="0" cap="none" spc="47" normalizeH="0" baseline="0" noProof="0" dirty="0">
                <a:ln>
                  <a:noFill/>
                </a:ln>
                <a:solidFill>
                  <a:srgbClr val="FFFFFF"/>
                </a:solidFill>
                <a:effectLst/>
                <a:uLnTx/>
                <a:uFillTx/>
                <a:latin typeface="Arial Narrow"/>
                <a:ea typeface="+mn-ea"/>
                <a:cs typeface="Arial Narrow"/>
              </a:rPr>
              <a:t> </a:t>
            </a:r>
            <a:r>
              <a:rPr kumimoji="0" sz="1200" b="0" i="0" u="none" strike="noStrike" kern="0" cap="none" spc="0" normalizeH="0" baseline="0" noProof="0" dirty="0">
                <a:ln>
                  <a:noFill/>
                </a:ln>
                <a:solidFill>
                  <a:srgbClr val="FFFFFF"/>
                </a:solidFill>
                <a:effectLst/>
                <a:uLnTx/>
                <a:uFillTx/>
                <a:latin typeface="Arial Narrow"/>
                <a:ea typeface="+mn-ea"/>
                <a:cs typeface="Arial Narrow"/>
              </a:rPr>
              <a:t>1</a:t>
            </a:r>
            <a:r>
              <a:rPr kumimoji="0" sz="1200" b="0" i="0" u="none" strike="noStrike" kern="0" cap="none" spc="305" normalizeH="0" baseline="0" noProof="0" dirty="0">
                <a:ln>
                  <a:noFill/>
                </a:ln>
                <a:solidFill>
                  <a:srgbClr val="FFFFFF"/>
                </a:solidFill>
                <a:effectLst/>
                <a:uLnTx/>
                <a:uFillTx/>
                <a:latin typeface="Arial Narrow"/>
                <a:ea typeface="+mn-ea"/>
                <a:cs typeface="Arial Narrow"/>
              </a:rPr>
              <a:t>  </a:t>
            </a:r>
            <a:r>
              <a:rPr kumimoji="0" sz="1200" b="0" i="0" u="none" strike="noStrike" kern="0" cap="none" spc="-47" normalizeH="0" baseline="0" noProof="0" dirty="0">
                <a:ln>
                  <a:noFill/>
                </a:ln>
                <a:solidFill>
                  <a:srgbClr val="FFFFFF"/>
                </a:solidFill>
                <a:effectLst/>
                <a:uLnTx/>
                <a:uFillTx/>
                <a:latin typeface="Arial Narrow"/>
                <a:ea typeface="+mn-ea"/>
                <a:cs typeface="Arial Narrow"/>
              </a:rPr>
              <a:t>13</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5" name="object 65"/>
          <p:cNvSpPr txBox="1"/>
          <p:nvPr/>
        </p:nvSpPr>
        <p:spPr>
          <a:xfrm>
            <a:off x="5492157" y="3649134"/>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20</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6" name="object 66"/>
          <p:cNvSpPr txBox="1"/>
          <p:nvPr/>
        </p:nvSpPr>
        <p:spPr>
          <a:xfrm>
            <a:off x="6009131" y="3649134"/>
            <a:ext cx="301413"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0" normalizeH="0" baseline="0" noProof="0" dirty="0">
                <a:ln>
                  <a:noFill/>
                </a:ln>
                <a:solidFill>
                  <a:srgbClr val="FFFFFF"/>
                </a:solidFill>
                <a:effectLst/>
                <a:uLnTx/>
                <a:uFillTx/>
                <a:latin typeface="Arial Narrow"/>
                <a:ea typeface="+mn-ea"/>
                <a:cs typeface="Arial Narrow"/>
              </a:rPr>
              <a:t>3</a:t>
            </a:r>
            <a:r>
              <a:rPr kumimoji="0" sz="1200" b="0" i="0" u="none" strike="noStrike" kern="0" cap="none" spc="22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6</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7" name="object 67"/>
          <p:cNvSpPr txBox="1"/>
          <p:nvPr/>
        </p:nvSpPr>
        <p:spPr>
          <a:xfrm>
            <a:off x="6948423" y="3649134"/>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29</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8" name="object 68"/>
          <p:cNvSpPr txBox="1"/>
          <p:nvPr/>
        </p:nvSpPr>
        <p:spPr>
          <a:xfrm>
            <a:off x="6793146" y="3948684"/>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25</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9" name="object 69"/>
          <p:cNvSpPr txBox="1"/>
          <p:nvPr/>
        </p:nvSpPr>
        <p:spPr>
          <a:xfrm>
            <a:off x="5595112" y="3948684"/>
            <a:ext cx="922867" cy="501846"/>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tab pos="465655" algn="l"/>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17</a:t>
            </a:r>
            <a:r>
              <a:rPr kumimoji="0" sz="1200" b="0" i="0" u="none" strike="noStrike" kern="0" cap="none" spc="0" normalizeH="0" baseline="0" noProof="0" dirty="0">
                <a:ln>
                  <a:noFill/>
                </a:ln>
                <a:solidFill>
                  <a:srgbClr val="FFFFFF"/>
                </a:solidFill>
                <a:effectLst/>
                <a:uLnTx/>
                <a:uFillTx/>
                <a:latin typeface="Arial Narrow"/>
                <a:ea typeface="+mn-ea"/>
                <a:cs typeface="Arial Narrow"/>
              </a:rPr>
              <a:t>	1</a:t>
            </a:r>
            <a:r>
              <a:rPr kumimoji="0" sz="1200" b="0" i="0" u="none" strike="noStrike" kern="0" cap="none" spc="100" normalizeH="0" baseline="0" noProof="0" dirty="0">
                <a:ln>
                  <a:noFill/>
                </a:ln>
                <a:solidFill>
                  <a:srgbClr val="FFFFFF"/>
                </a:solidFill>
                <a:effectLst/>
                <a:uLnTx/>
                <a:uFillTx/>
                <a:latin typeface="Arial Narrow"/>
                <a:ea typeface="+mn-ea"/>
                <a:cs typeface="Arial Narrow"/>
              </a:rPr>
              <a:t> </a:t>
            </a:r>
            <a:r>
              <a:rPr kumimoji="0" sz="1200" b="0" i="0" u="none" strike="noStrike" kern="0" cap="none" spc="-67" normalizeH="0" baseline="0" noProof="0" dirty="0">
                <a:ln>
                  <a:noFill/>
                </a:ln>
                <a:solidFill>
                  <a:srgbClr val="FFFFFF"/>
                </a:solidFill>
                <a:effectLst/>
                <a:uLnTx/>
                <a:uFillTx/>
                <a:latin typeface="Arial Narrow"/>
                <a:ea typeface="+mn-ea"/>
                <a:cs typeface="Arial Narrow"/>
              </a:rPr>
              <a:t>3</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a:p>
            <a:pPr marL="398770" marR="0" lvl="0" indent="0" algn="l" defTabSz="1219170" rtl="0" eaLnBrk="1" fontAlgn="auto" latinLnBrk="0" hangingPunct="1">
              <a:lnSpc>
                <a:spcPct val="100000"/>
              </a:lnSpc>
              <a:spcBef>
                <a:spcPts val="867"/>
              </a:spcBef>
              <a:spcAft>
                <a:spcPts val="0"/>
              </a:spcAft>
              <a:buClrTx/>
              <a:buSzTx/>
              <a:buFontTx/>
              <a:buNone/>
              <a:tabLst>
                <a:tab pos="767061" algn="l"/>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41</a:t>
            </a:r>
            <a:r>
              <a:rPr kumimoji="0" sz="1200" b="0" i="0" u="none" strike="noStrike" kern="0" cap="none" spc="0" normalizeH="0" baseline="0" noProof="0" dirty="0">
                <a:ln>
                  <a:noFill/>
                </a:ln>
                <a:solidFill>
                  <a:srgbClr val="FFFFFF"/>
                </a:solidFill>
                <a:effectLst/>
                <a:uLnTx/>
                <a:uFillTx/>
                <a:latin typeface="Arial Narrow"/>
                <a:ea typeface="+mn-ea"/>
                <a:cs typeface="Arial Narrow"/>
              </a:rPr>
              <a:t>	</a:t>
            </a:r>
            <a:r>
              <a:rPr kumimoji="0" sz="1200" b="0" i="0" u="none" strike="noStrike" kern="0" cap="none" spc="-33" normalizeH="0" baseline="0" noProof="0" dirty="0">
                <a:ln>
                  <a:noFill/>
                </a:ln>
                <a:solidFill>
                  <a:srgbClr val="FFFFFF"/>
                </a:solidFill>
                <a:effectLst/>
                <a:uLnTx/>
                <a:uFillTx/>
                <a:latin typeface="Arial Narrow"/>
                <a:ea typeface="+mn-ea"/>
                <a:cs typeface="Arial Narrow"/>
              </a:rPr>
              <a:t>12</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70" name="object 70"/>
          <p:cNvSpPr txBox="1"/>
          <p:nvPr/>
        </p:nvSpPr>
        <p:spPr>
          <a:xfrm>
            <a:off x="6923531" y="4241800"/>
            <a:ext cx="172719" cy="201764"/>
          </a:xfrm>
          <a:prstGeom prst="rect">
            <a:avLst/>
          </a:prstGeom>
        </p:spPr>
        <p:txBody>
          <a:bodyPr vert="horz" wrap="square" lIns="0" tIns="16933" rIns="0" bIns="0" rtlCol="0">
            <a:spAutoFit/>
          </a:bodyPr>
          <a:lstStyle/>
          <a:p>
            <a:pPr marL="16933" marR="0" lvl="0" indent="0" algn="l" defTabSz="1219170" rtl="0" eaLnBrk="1" fontAlgn="auto" latinLnBrk="0" hangingPunct="1">
              <a:lnSpc>
                <a:spcPct val="100000"/>
              </a:lnSpc>
              <a:spcBef>
                <a:spcPts val="133"/>
              </a:spcBef>
              <a:spcAft>
                <a:spcPts val="0"/>
              </a:spcAft>
              <a:buClrTx/>
              <a:buSzTx/>
              <a:buFontTx/>
              <a:buNone/>
              <a:tabLst/>
              <a:defRPr/>
            </a:pPr>
            <a:r>
              <a:rPr kumimoji="0" sz="1200" b="0" i="0" u="none" strike="noStrike" kern="0" cap="none" spc="-33" normalizeH="0" baseline="0" noProof="0" dirty="0">
                <a:ln>
                  <a:noFill/>
                </a:ln>
                <a:solidFill>
                  <a:srgbClr val="FFFFFF"/>
                </a:solidFill>
                <a:effectLst/>
                <a:uLnTx/>
                <a:uFillTx/>
                <a:latin typeface="Arial Narrow"/>
                <a:ea typeface="+mn-ea"/>
                <a:cs typeface="Arial Narrow"/>
              </a:rPr>
              <a:t>28</a:t>
            </a:r>
            <a:endParaRPr kumimoji="0" sz="12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71" name="object 71"/>
          <p:cNvSpPr txBox="1"/>
          <p:nvPr/>
        </p:nvSpPr>
        <p:spPr>
          <a:xfrm>
            <a:off x="398678" y="5753134"/>
            <a:ext cx="11162453" cy="288113"/>
          </a:xfrm>
          <a:prstGeom prst="rect">
            <a:avLst/>
          </a:prstGeom>
        </p:spPr>
        <p:txBody>
          <a:bodyPr vert="horz" wrap="square" lIns="0" tIns="31327" rIns="0" bIns="0" rtlCol="0">
            <a:spAutoFit/>
          </a:bodyPr>
          <a:lstStyle/>
          <a:p>
            <a:pPr marL="50799" marR="40639" lvl="0" indent="0" algn="l" defTabSz="1219170" rtl="0" eaLnBrk="1" fontAlgn="auto" latinLnBrk="0" hangingPunct="1">
              <a:lnSpc>
                <a:spcPts val="1013"/>
              </a:lnSpc>
              <a:spcBef>
                <a:spcPts val="247"/>
              </a:spcBef>
              <a:spcAft>
                <a:spcPts val="0"/>
              </a:spcAft>
              <a:buClrTx/>
              <a:buSzTx/>
              <a:buFontTx/>
              <a:buNone/>
              <a:tabLst/>
              <a:defRPr/>
            </a:pPr>
            <a:r>
              <a:rPr kumimoji="0" sz="933" b="0" i="0" u="none" strike="noStrike" kern="0" cap="none" spc="0" normalizeH="0" baseline="0" noProof="0" dirty="0">
                <a:ln>
                  <a:noFill/>
                </a:ln>
                <a:solidFill>
                  <a:srgbClr val="002F5D"/>
                </a:solidFill>
                <a:effectLst/>
                <a:uLnTx/>
                <a:uFillTx/>
                <a:latin typeface="Arial Narrow"/>
                <a:ea typeface="+mn-ea"/>
                <a:cs typeface="Arial Narrow"/>
              </a:rPr>
              <a:t>Data</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cutoff</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date:</a:t>
            </a:r>
            <a:r>
              <a:rPr kumimoji="0" sz="933" b="0" i="0" u="none" strike="noStrike" kern="0" cap="none" spc="3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April</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2,</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2025.</a:t>
            </a:r>
            <a:r>
              <a:rPr kumimoji="0" sz="933" b="0" i="0" u="none" strike="noStrike" kern="0" cap="none" spc="67" normalizeH="0" baseline="0" noProof="0" dirty="0">
                <a:ln>
                  <a:noFill/>
                </a:ln>
                <a:solidFill>
                  <a:srgbClr val="002F5D"/>
                </a:solidFill>
                <a:effectLst/>
                <a:uLnTx/>
                <a:uFillTx/>
                <a:latin typeface="Arial Narrow"/>
                <a:ea typeface="+mn-ea"/>
                <a:cs typeface="Arial Narrow"/>
              </a:rPr>
              <a:t> </a:t>
            </a:r>
            <a:r>
              <a:rPr kumimoji="0" sz="900" b="0" i="0" u="none" strike="noStrike" kern="0" cap="none" spc="0" normalizeH="0" baseline="24691" noProof="0" dirty="0">
                <a:ln>
                  <a:noFill/>
                </a:ln>
                <a:solidFill>
                  <a:srgbClr val="002F5D"/>
                </a:solidFill>
                <a:effectLst/>
                <a:uLnTx/>
                <a:uFillTx/>
                <a:latin typeface="Arial Narrow"/>
                <a:ea typeface="+mn-ea"/>
                <a:cs typeface="Arial Narrow"/>
              </a:rPr>
              <a:t>a</a:t>
            </a:r>
            <a:r>
              <a:rPr kumimoji="0" sz="933" b="0" i="0" u="none" strike="noStrike" kern="0" cap="none" spc="0" normalizeH="0" baseline="0" noProof="0" dirty="0">
                <a:ln>
                  <a:noFill/>
                </a:ln>
                <a:solidFill>
                  <a:srgbClr val="002F5D"/>
                </a:solidFill>
                <a:effectLst/>
                <a:uLnTx/>
                <a:uFillTx/>
                <a:latin typeface="Arial Narrow"/>
                <a:ea typeface="+mn-ea"/>
                <a:cs typeface="Arial Narrow"/>
              </a:rPr>
              <a:t>TEAEs</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were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included</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if</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they</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occurred</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in</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20%</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of</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patients</a:t>
            </a:r>
            <a:r>
              <a:rPr kumimoji="0" sz="933" b="0" i="0" u="none" strike="noStrike" kern="0" cap="none" spc="4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in</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either</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group.</a:t>
            </a:r>
            <a:r>
              <a:rPr kumimoji="0" sz="933" b="0" i="0" u="none" strike="noStrike" kern="0" cap="none" spc="67" normalizeH="0" baseline="0" noProof="0" dirty="0">
                <a:ln>
                  <a:noFill/>
                </a:ln>
                <a:solidFill>
                  <a:srgbClr val="002F5D"/>
                </a:solidFill>
                <a:effectLst/>
                <a:uLnTx/>
                <a:uFillTx/>
                <a:latin typeface="Arial Narrow"/>
                <a:ea typeface="+mn-ea"/>
                <a:cs typeface="Arial Narrow"/>
              </a:rPr>
              <a:t> </a:t>
            </a:r>
            <a:r>
              <a:rPr kumimoji="0" sz="900" b="0" i="0" u="none" strike="noStrike" kern="0" cap="none" spc="-20" normalizeH="0" baseline="24691" noProof="0" dirty="0">
                <a:ln>
                  <a:noFill/>
                </a:ln>
                <a:solidFill>
                  <a:srgbClr val="002F5D"/>
                </a:solidFill>
                <a:effectLst/>
                <a:uLnTx/>
                <a:uFillTx/>
                <a:latin typeface="Arial Narrow"/>
                <a:ea typeface="+mn-ea"/>
                <a:cs typeface="Arial Narrow"/>
              </a:rPr>
              <a:t>b</a:t>
            </a:r>
            <a:r>
              <a:rPr kumimoji="0" sz="933" b="0" i="0" u="none" strike="noStrike" kern="0" cap="none" spc="-13" normalizeH="0" baseline="0" noProof="0" dirty="0">
                <a:ln>
                  <a:noFill/>
                </a:ln>
                <a:solidFill>
                  <a:srgbClr val="002F5D"/>
                </a:solidFill>
                <a:effectLst/>
                <a:uLnTx/>
                <a:uFillTx/>
                <a:latin typeface="Arial Narrow"/>
                <a:ea typeface="+mn-ea"/>
                <a:cs typeface="Arial Narrow"/>
              </a:rPr>
              <a:t>Combined</a:t>
            </a:r>
            <a:r>
              <a:rPr kumimoji="0" sz="933" b="0" i="0" u="none" strike="noStrike" kern="0" cap="none" spc="4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preferred</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terms</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of</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Neutropenia</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includes</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neutrophil</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count</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decreased,</a:t>
            </a:r>
            <a:r>
              <a:rPr kumimoji="0" sz="933" b="0" i="0" u="none" strike="noStrike" kern="0" cap="none" spc="5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Fatigue</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includes</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asthenia,</a:t>
            </a:r>
            <a:r>
              <a:rPr kumimoji="0" sz="933" b="0" i="0" u="none" strike="noStrike" kern="0" cap="none" spc="5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Anemia</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includes</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hemoglobin</a:t>
            </a:r>
            <a:r>
              <a:rPr kumimoji="0" sz="933" b="0" i="0" u="none" strike="noStrike" kern="0" cap="none" spc="4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decreased</a:t>
            </a:r>
            <a:r>
              <a:rPr kumimoji="0" sz="933" b="0" i="0" u="none" strike="noStrike" kern="0" cap="none" spc="66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and red</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blood</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cell</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count</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decreased,</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Leukopenia</a:t>
            </a:r>
            <a:r>
              <a:rPr kumimoji="0" sz="933" b="0" i="0" u="none" strike="noStrike" kern="0" cap="none" spc="4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includes</a:t>
            </a:r>
            <a:r>
              <a:rPr kumimoji="0" sz="933" b="0" i="0" u="none" strike="noStrike" kern="0" cap="none" spc="0" normalizeH="0" baseline="0" noProof="0" dirty="0">
                <a:ln>
                  <a:noFill/>
                </a:ln>
                <a:solidFill>
                  <a:srgbClr val="002F5D"/>
                </a:solidFill>
                <a:effectLst/>
                <a:uLnTx/>
                <a:uFillTx/>
                <a:latin typeface="Arial Narrow"/>
                <a:ea typeface="+mn-ea"/>
                <a:cs typeface="Arial Narrow"/>
              </a:rPr>
              <a:t> white</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blood</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cell</a:t>
            </a:r>
            <a:r>
              <a:rPr kumimoji="0" sz="933" b="0" i="0" u="none" strike="noStrike" kern="0" cap="none" spc="-3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count</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decreased,</a:t>
            </a:r>
            <a:r>
              <a:rPr kumimoji="0" sz="933" b="0" i="0" u="none" strike="noStrike" kern="0" cap="none" spc="4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and </a:t>
            </a:r>
            <a:r>
              <a:rPr kumimoji="0" sz="933" b="0" i="0" u="none" strike="noStrike" kern="0" cap="none" spc="-13" normalizeH="0" baseline="0" noProof="0" dirty="0">
                <a:ln>
                  <a:noFill/>
                </a:ln>
                <a:solidFill>
                  <a:srgbClr val="002F5D"/>
                </a:solidFill>
                <a:effectLst/>
                <a:uLnTx/>
                <a:uFillTx/>
                <a:latin typeface="Arial Narrow"/>
                <a:ea typeface="+mn-ea"/>
                <a:cs typeface="Arial Narrow"/>
              </a:rPr>
              <a:t>Thrombocytopenia</a:t>
            </a:r>
            <a:r>
              <a:rPr kumimoji="0" sz="933" b="0" i="0" u="none" strike="noStrike" kern="0" cap="none" spc="33"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includes</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platelet</a:t>
            </a:r>
            <a:r>
              <a:rPr kumimoji="0" sz="933" b="0" i="0" u="none" strike="noStrike" kern="0" cap="none" spc="7"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count</a:t>
            </a:r>
            <a:r>
              <a:rPr kumimoji="0" sz="933" b="0" i="0" u="none" strike="noStrike" kern="0" cap="none" spc="27" normalizeH="0" baseline="0" noProof="0" dirty="0">
                <a:ln>
                  <a:noFill/>
                </a:ln>
                <a:solidFill>
                  <a:srgbClr val="002F5D"/>
                </a:solidFill>
                <a:effectLst/>
                <a:uLnTx/>
                <a:uFillTx/>
                <a:latin typeface="Arial Narrow"/>
                <a:ea typeface="+mn-ea"/>
                <a:cs typeface="Arial Narrow"/>
              </a:rPr>
              <a:t> </a:t>
            </a:r>
            <a:r>
              <a:rPr kumimoji="0" sz="933" b="0" i="0" u="none" strike="noStrike" kern="0" cap="none" spc="-13" normalizeH="0" baseline="0" noProof="0" dirty="0">
                <a:ln>
                  <a:noFill/>
                </a:ln>
                <a:solidFill>
                  <a:srgbClr val="002F5D"/>
                </a:solidFill>
                <a:effectLst/>
                <a:uLnTx/>
                <a:uFillTx/>
                <a:latin typeface="Arial Narrow"/>
                <a:ea typeface="+mn-ea"/>
                <a:cs typeface="Arial Narrow"/>
              </a:rPr>
              <a:t>decreased.</a:t>
            </a:r>
            <a:endParaRPr kumimoji="0" sz="933" b="0" i="0" u="none" strike="noStrike" kern="0" cap="none" spc="0" normalizeH="0" baseline="0" noProof="0" dirty="0">
              <a:ln>
                <a:noFill/>
              </a:ln>
              <a:solidFill>
                <a:sysClr val="windowText" lastClr="000000"/>
              </a:solidFill>
              <a:effectLst/>
              <a:uLnTx/>
              <a:uFillTx/>
              <a:latin typeface="Arial Narrow"/>
              <a:ea typeface="+mn-ea"/>
              <a:cs typeface="Arial Narrow"/>
            </a:endParaRPr>
          </a:p>
        </p:txBody>
      </p:sp>
      <p:sp>
        <p:nvSpPr>
          <p:cNvPr id="73" name="TextBox 72">
            <a:extLst>
              <a:ext uri="{FF2B5EF4-FFF2-40B4-BE49-F238E27FC236}">
                <a16:creationId xmlns:a16="http://schemas.microsoft.com/office/drawing/2014/main" id="{08CDB55B-3E52-871F-8DBD-47D2A32B23D2}"/>
              </a:ext>
            </a:extLst>
          </p:cNvPr>
          <p:cNvSpPr txBox="1"/>
          <p:nvPr/>
        </p:nvSpPr>
        <p:spPr>
          <a:xfrm>
            <a:off x="641269" y="6477000"/>
            <a:ext cx="2772041" cy="276999"/>
          </a:xfrm>
          <a:prstGeom prst="rect">
            <a:avLst/>
          </a:prstGeom>
          <a:noFill/>
        </p:spPr>
        <p:txBody>
          <a:bodyPr wrap="none" rtlCol="0">
            <a:spAutoFit/>
          </a:bodyPr>
          <a:lstStyle/>
          <a:p>
            <a:pPr marL="0" marR="0" lvl="0" indent="0" algn="l" defTabSz="45711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Cortes J et al. ESMO 2025;Abstract LBA20</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DEE85-5E33-23F7-1E01-EFA0CFF1BA9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519BCCF-3398-5650-A9A6-97D0F33ED272}"/>
              </a:ext>
            </a:extLst>
          </p:cNvPr>
          <p:cNvSpPr>
            <a:spLocks noGrp="1"/>
          </p:cNvSpPr>
          <p:nvPr>
            <p:ph type="title"/>
          </p:nvPr>
        </p:nvSpPr>
        <p:spPr>
          <a:xfrm>
            <a:off x="557809" y="198871"/>
            <a:ext cx="10515600" cy="1325563"/>
          </a:xfrm>
        </p:spPr>
        <p:txBody>
          <a:bodyPr>
            <a:normAutofit/>
          </a:bodyPr>
          <a:lstStyle/>
          <a:p>
            <a:pPr algn="l"/>
            <a:r>
              <a:rPr lang="en-US" sz="3600" b="1" dirty="0">
                <a:solidFill>
                  <a:srgbClr val="3C6B9B"/>
                </a:solidFill>
                <a:latin typeface="Arial" panose="020B0604020202020204" pitchFamily="34" charset="0"/>
                <a:cs typeface="Arial" panose="020B0604020202020204" pitchFamily="34" charset="0"/>
              </a:rPr>
              <a:t>Sacituzumab govitecan toxicity management</a:t>
            </a:r>
          </a:p>
        </p:txBody>
      </p:sp>
      <p:sp>
        <p:nvSpPr>
          <p:cNvPr id="2" name="object 5">
            <a:extLst>
              <a:ext uri="{FF2B5EF4-FFF2-40B4-BE49-F238E27FC236}">
                <a16:creationId xmlns:a16="http://schemas.microsoft.com/office/drawing/2014/main" id="{4B85CA47-0F76-ABBC-5F35-A8221AC7FBA2}"/>
              </a:ext>
            </a:extLst>
          </p:cNvPr>
          <p:cNvSpPr txBox="1"/>
          <p:nvPr/>
        </p:nvSpPr>
        <p:spPr>
          <a:xfrm>
            <a:off x="838200" y="1218636"/>
            <a:ext cx="10795991" cy="5639364"/>
          </a:xfrm>
          <a:prstGeom prst="rect">
            <a:avLst/>
          </a:prstGeom>
        </p:spPr>
        <p:txBody>
          <a:bodyPr vert="horz" wrap="square" lIns="0" tIns="85725" rIns="0" bIns="0" rtlCol="0">
            <a:spAutoFit/>
          </a:bodyPr>
          <a:lstStyle/>
          <a:p>
            <a:pPr marL="342900" marR="0" lvl="0" indent="-342900" algn="l" defTabSz="457119" rtl="0" eaLnBrk="1" fontAlgn="auto" latinLnBrk="0" hangingPunct="1">
              <a:lnSpc>
                <a:spcPct val="100000"/>
              </a:lnSpc>
              <a:spcBef>
                <a:spcPts val="675"/>
              </a:spcBef>
              <a:spcAft>
                <a:spcPts val="0"/>
              </a:spcAft>
              <a:buClrTx/>
              <a:buSzTx/>
              <a:buFont typeface="Wingdings" pitchFamily="2"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Nausea</a:t>
            </a:r>
            <a:endParaRPr kumimoji="0"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75"/>
              </a:spcBef>
              <a:spcAft>
                <a:spcPts val="0"/>
              </a:spcAft>
              <a:buClrTx/>
              <a:buSzTx/>
              <a:buFont typeface="Wingdings" pitchFamily="2" charset="2"/>
              <a:buChar char="§"/>
              <a:tabLst>
                <a:tab pos="649605" algn="l"/>
              </a:tabLst>
              <a:defRPr/>
            </a:pPr>
            <a:r>
              <a:rPr kumimoji="0" sz="20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a:t>
            </a:r>
            <a:r>
              <a:rPr kumimoji="0"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emetogenic</a:t>
            </a:r>
            <a:r>
              <a:rPr kumimoji="0"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a:t>
            </a:r>
            <a:endParaRPr kumimoji="0"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75"/>
              </a:spcBef>
              <a:spcAft>
                <a:spcPts val="0"/>
              </a:spcAft>
              <a:buClrTx/>
              <a:buSzTx/>
              <a:buFont typeface="Wingdings" pitchFamily="2" charset="2"/>
              <a:buChar char="§"/>
              <a:tabLst>
                <a:tab pos="649605" algn="l"/>
              </a:tabLst>
              <a:defRPr/>
            </a:pPr>
            <a:r>
              <a:rPr kumimoji="0"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Premedicate:</a:t>
            </a:r>
            <a:r>
              <a:rPr kumimoji="0"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Dexamethasone</a:t>
            </a:r>
            <a:r>
              <a:rPr kumimoji="0"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r>
              <a:rPr kumimoji="0" sz="2000" b="0" i="0" u="none" strike="noStrike" kern="1200" cap="none" spc="-1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HT3</a:t>
            </a:r>
            <a:r>
              <a:rPr kumimoji="0"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receptor</a:t>
            </a:r>
            <a:r>
              <a:rPr kumimoji="0"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antagonist</a:t>
            </a:r>
            <a:r>
              <a:rPr kumimoji="0"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a:t>
            </a:r>
            <a:r>
              <a:rPr kumimoji="0" sz="20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NK1</a:t>
            </a:r>
            <a:r>
              <a:rPr kumimoji="0"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receptor</a:t>
            </a:r>
            <a:r>
              <a:rPr kumimoji="0"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antagonist</a:t>
            </a:r>
            <a:endParaRPr kumimoji="0"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119" rtl="0" eaLnBrk="1" fontAlgn="auto" latinLnBrk="0" hangingPunct="1">
              <a:lnSpc>
                <a:spcPct val="100000"/>
              </a:lnSpc>
              <a:spcBef>
                <a:spcPts val="50"/>
              </a:spcBef>
              <a:spcAft>
                <a:spcPts val="0"/>
              </a:spcAft>
              <a:buClr>
                <a:srgbClr val="595959"/>
              </a:buClr>
              <a:buSzTx/>
              <a:buFontTx/>
              <a:buNone/>
              <a:tabLst/>
              <a:defRPr/>
            </a:pPr>
            <a:endParaRPr kumimoji="0"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119" rtl="0" eaLnBrk="1" fontAlgn="auto" latinLnBrk="0" hangingPunct="1">
              <a:lnSpc>
                <a:spcPct val="100000"/>
              </a:lnSpc>
              <a:spcBef>
                <a:spcPts val="0"/>
              </a:spcBef>
              <a:spcAft>
                <a:spcPts val="0"/>
              </a:spcAft>
              <a:buClrTx/>
              <a:buSzTx/>
              <a:buFont typeface="Wingdings" pitchFamily="2" charset="2"/>
              <a:buChar char="§"/>
              <a:tabLst/>
              <a:defRPr/>
            </a:pPr>
            <a:r>
              <a:rPr kumimoji="0"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Neutropenia</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65"/>
              </a:spcBef>
              <a:spcAft>
                <a:spcPts val="0"/>
              </a:spcAft>
              <a:buClrTx/>
              <a:buSzTx/>
              <a:buFont typeface="Wingdings" pitchFamily="2" charset="2"/>
              <a:buChar char="§"/>
              <a:tabLst>
                <a:tab pos="649605" algn="l"/>
              </a:tabLst>
              <a:defRPr/>
            </a:pP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Intermediate</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a:t>
            </a:r>
            <a:r>
              <a:rPr kumimoji="0" lang="en-US"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a:t>
            </a:r>
            <a:r>
              <a:rPr kumimoji="0" lang="en-US" sz="20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1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NCCN</a:t>
            </a:r>
            <a:r>
              <a:rPr kumimoji="0" lang="en-US"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Guidelines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75"/>
              </a:spcBef>
              <a:spcAft>
                <a:spcPts val="0"/>
              </a:spcAft>
              <a:buClrTx/>
              <a:buSzTx/>
              <a:buFont typeface="Wingdings" pitchFamily="2" charset="2"/>
              <a:buChar char="§"/>
              <a:tabLst>
                <a:tab pos="649605" algn="l"/>
              </a:tabLst>
              <a:defRPr/>
            </a:pPr>
            <a:r>
              <a:rPr kumimoji="0" lang="en-US"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a:t>
            </a:r>
            <a:r>
              <a:rPr kumimoji="0" lang="en-US"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prophylaxis</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patients</a:t>
            </a:r>
            <a:r>
              <a:rPr kumimoji="0" lang="en-US" sz="20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a:t>
            </a:r>
            <a:r>
              <a:rPr kumimoji="0" lang="en-US"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risk</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factors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278255" marR="0" lvl="1" indent="-342900" algn="l" defTabSz="457119" rtl="0" eaLnBrk="1" fontAlgn="auto" latinLnBrk="0" hangingPunct="1">
              <a:lnSpc>
                <a:spcPct val="100000"/>
              </a:lnSpc>
              <a:spcBef>
                <a:spcPts val="620"/>
              </a:spcBef>
              <a:spcAft>
                <a:spcPts val="0"/>
              </a:spcAft>
              <a:buClrTx/>
              <a:buSzTx/>
              <a:buFont typeface="Wingdings" pitchFamily="2" charset="2"/>
              <a:buChar char="§"/>
              <a:tabLst>
                <a:tab pos="1057275" algn="l"/>
              </a:tabLst>
              <a:defRPr/>
            </a:pPr>
            <a:r>
              <a:rPr kumimoji="0" lang="en-US"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chemotherapy</a:t>
            </a:r>
            <a:r>
              <a:rPr kumimoji="0" lang="en-US" sz="20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 </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neutropenia, </a:t>
            </a:r>
            <a:r>
              <a:rPr kumimoji="0" lang="en-US"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older</a:t>
            </a:r>
            <a:r>
              <a:rPr kumimoji="0" lang="en-US"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patients,</a:t>
            </a:r>
            <a:r>
              <a:rPr kumimoji="0" lang="en-US" sz="20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organ</a:t>
            </a:r>
            <a:r>
              <a:rPr kumimoji="0" lang="en-US"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dysfunction,</a:t>
            </a:r>
            <a:r>
              <a:rPr kumimoji="0" lang="en-US"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poor</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PFS</a:t>
            </a:r>
          </a:p>
          <a:p>
            <a:pPr marL="1278255" marR="0" lvl="1" indent="-342900" algn="l" defTabSz="457119" rtl="0" eaLnBrk="1" fontAlgn="auto" latinLnBrk="0" hangingPunct="1">
              <a:lnSpc>
                <a:spcPct val="100000"/>
              </a:lnSpc>
              <a:spcBef>
                <a:spcPts val="620"/>
              </a:spcBef>
              <a:spcAft>
                <a:spcPts val="0"/>
              </a:spcAft>
              <a:buClrTx/>
              <a:buSzTx/>
              <a:buFont typeface="Wingdings" pitchFamily="2" charset="2"/>
              <a:buChar char="§"/>
              <a:tabLst>
                <a:tab pos="1057275" algn="l"/>
              </a:tabLst>
              <a:defRPr/>
            </a:pPr>
            <a:endParaRPr kumimoji="0" lang="en-US" sz="1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119" rtl="0" eaLnBrk="1" fontAlgn="auto" latinLnBrk="0" hangingPunct="1">
              <a:lnSpc>
                <a:spcPct val="100000"/>
              </a:lnSpc>
              <a:spcBef>
                <a:spcPts val="0"/>
              </a:spcBef>
              <a:spcAft>
                <a:spcPts val="0"/>
              </a:spcAft>
              <a:buClrTx/>
              <a:buSzTx/>
              <a:buFont typeface="Wingdings" pitchFamily="2" charset="2"/>
              <a:buChar char="§"/>
              <a:tabLst/>
              <a:defRPr/>
            </a:pP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Diarrhea</a:t>
            </a:r>
          </a:p>
          <a:p>
            <a:pPr marL="800019" marR="0" lvl="1" indent="-342900" algn="l" defTabSz="457119" rtl="0" eaLnBrk="1" fontAlgn="auto" latinLnBrk="0" hangingPunct="1">
              <a:lnSpc>
                <a:spcPct val="100000"/>
              </a:lnSpc>
              <a:spcBef>
                <a:spcPts val="0"/>
              </a:spcBef>
              <a:spcAft>
                <a:spcPts val="0"/>
              </a:spcAft>
              <a:buClrTx/>
              <a:buSzTx/>
              <a:buFont typeface="Wingdings" pitchFamily="2" charset="2"/>
              <a:buChar char="§"/>
              <a:tabLst/>
              <a:defRPr/>
            </a:pP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Rule out infection</a:t>
            </a:r>
          </a:p>
          <a:p>
            <a:pPr marL="800019" marR="0" lvl="1" indent="-342900" algn="l" defTabSz="457119" rtl="0" eaLnBrk="1" fontAlgn="auto" latinLnBrk="0" hangingPunct="1">
              <a:lnSpc>
                <a:spcPct val="100000"/>
              </a:lnSpc>
              <a:spcBef>
                <a:spcPts val="0"/>
              </a:spcBef>
              <a:spcAft>
                <a:spcPts val="0"/>
              </a:spcAft>
              <a:buClrTx/>
              <a:buSzTx/>
              <a:buFont typeface="Wingdings" pitchFamily="2" charset="2"/>
              <a:buChar char="§"/>
              <a:tabLst/>
              <a:defRPr/>
            </a:pP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Initiate loperamide and supportive measures</a:t>
            </a:r>
          </a:p>
          <a:p>
            <a:pPr marL="0" marR="0" lvl="0" indent="0" algn="l" defTabSz="457119"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119" rtl="0" eaLnBrk="1" fontAlgn="auto" latinLnBrk="0" hangingPunct="1">
              <a:lnSpc>
                <a:spcPct val="100000"/>
              </a:lnSpc>
              <a:spcBef>
                <a:spcPts val="0"/>
              </a:spcBef>
              <a:spcAft>
                <a:spcPts val="0"/>
              </a:spcAft>
              <a:buClrTx/>
              <a:buSzTx/>
              <a:buFont typeface="Wingdings" pitchFamily="2" charset="2"/>
              <a:buChar char="§"/>
              <a:tabLst/>
              <a:defRPr/>
            </a:pPr>
            <a:r>
              <a:rPr kumimoji="0" lang="en-US" sz="2000" b="0" i="0" u="none" strike="noStrike" kern="1200" cap="none" spc="-6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a:t>
            </a:r>
            <a:r>
              <a:rPr kumimoji="0" lang="en-US" sz="20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premedications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80"/>
              </a:spcBef>
              <a:spcAft>
                <a:spcPts val="0"/>
              </a:spcAft>
              <a:buClrTx/>
              <a:buSzTx/>
              <a:buFont typeface="Wingdings" pitchFamily="2" charset="2"/>
              <a:buChar char="§"/>
              <a:tabLst>
                <a:tab pos="649605" algn="l"/>
              </a:tabLst>
              <a:defRPr/>
            </a:pPr>
            <a:r>
              <a:rPr kumimoji="0" lang="en-US"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a:t>
            </a:r>
            <a:r>
              <a:rPr kumimoji="0" lang="en-US"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infusion</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reaction:</a:t>
            </a:r>
            <a:r>
              <a:rPr kumimoji="0" lang="en-US" sz="20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antipyretic,</a:t>
            </a:r>
            <a:r>
              <a:rPr kumimoji="0" lang="en-US" sz="20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H1/H2</a:t>
            </a:r>
            <a:r>
              <a:rPr kumimoji="0" lang="en-US"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6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blockers,</a:t>
            </a:r>
            <a:r>
              <a:rPr kumimoji="0" lang="en-US" sz="2000" b="0" i="0" u="none" strike="noStrike" kern="1200" cap="none" spc="-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corticosteroid</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30580" marR="0" lvl="0" indent="-342900" algn="l" defTabSz="457119" rtl="0" eaLnBrk="1" fontAlgn="auto" latinLnBrk="0" hangingPunct="1">
              <a:lnSpc>
                <a:spcPct val="100000"/>
              </a:lnSpc>
              <a:spcBef>
                <a:spcPts val="560"/>
              </a:spcBef>
              <a:spcAft>
                <a:spcPts val="0"/>
              </a:spcAft>
              <a:buClrTx/>
              <a:buSzTx/>
              <a:buFont typeface="Wingdings" pitchFamily="2" charset="2"/>
              <a:buChar char="§"/>
              <a:tabLst>
                <a:tab pos="649605" algn="l"/>
              </a:tabLst>
              <a:defRPr/>
            </a:pPr>
            <a:r>
              <a:rPr kumimoji="0" lang="en-US" sz="20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a:t>
            </a:r>
            <a:r>
              <a:rPr kumimoji="0" lang="en-US" sz="20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of</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cholinergic</a:t>
            </a:r>
            <a:r>
              <a:rPr kumimoji="0" lang="en-US" sz="20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reaction:</a:t>
            </a:r>
            <a:r>
              <a:rPr kumimoji="0" lang="en-US" sz="20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Atropine</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457119" rtl="0" eaLnBrk="1" fontAlgn="auto" latinLnBrk="0" hangingPunct="1">
              <a:lnSpc>
                <a:spcPct val="100000"/>
              </a:lnSpc>
              <a:spcBef>
                <a:spcPts val="0"/>
              </a:spcBef>
              <a:spcAft>
                <a:spcPts val="0"/>
              </a:spcAft>
              <a:buClrTx/>
              <a:buSzTx/>
              <a:buFont typeface="Wingdings" pitchFamily="2" charset="2"/>
              <a:buChar char="§"/>
              <a:tabLst/>
              <a:defRPr/>
            </a:pPr>
            <a:endParaRPr kumimoji="0" lang="en-US" sz="20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255020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855D0074-4F04-ED40-9EF8-E7B1E8146D81}"/>
              </a:ext>
            </a:extLst>
          </p:cNvPr>
          <p:cNvSpPr txBox="1">
            <a:spLocks/>
          </p:cNvSpPr>
          <p:nvPr/>
        </p:nvSpPr>
        <p:spPr bwMode="auto">
          <a:xfrm>
            <a:off x="294753" y="176949"/>
            <a:ext cx="11584649" cy="75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noAutofit/>
          </a:bodyPr>
          <a:lstStyle>
            <a:lvl1pPr algn="l" defTabSz="457200" rtl="0" eaLnBrk="1" fontAlgn="base" hangingPunct="1">
              <a:spcBef>
                <a:spcPct val="0"/>
              </a:spcBef>
              <a:spcAft>
                <a:spcPct val="0"/>
              </a:spcAft>
              <a:defRPr sz="2400" b="1" kern="1200" cap="all" baseline="0">
                <a:solidFill>
                  <a:schemeClr val="tx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0" marR="0" lvl="0" indent="0" algn="ctr" defTabSz="60957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rPr>
              <a:t>SG: PRIMED Strategy</a:t>
            </a:r>
            <a:endParaRPr kumimoji="0" lang="en-US" sz="2800" b="1" i="0" u="none" strike="noStrike" kern="1200" cap="none" spc="0" normalizeH="0" baseline="3000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endParaRPr>
          </a:p>
        </p:txBody>
      </p:sp>
      <p:grpSp>
        <p:nvGrpSpPr>
          <p:cNvPr id="3" name="Group 83">
            <a:extLst>
              <a:ext uri="{FF2B5EF4-FFF2-40B4-BE49-F238E27FC236}">
                <a16:creationId xmlns:a16="http://schemas.microsoft.com/office/drawing/2014/main" id="{7098F64F-0A0E-C258-A90F-7EDB6277D864}"/>
              </a:ext>
            </a:extLst>
          </p:cNvPr>
          <p:cNvGrpSpPr/>
          <p:nvPr/>
        </p:nvGrpSpPr>
        <p:grpSpPr>
          <a:xfrm>
            <a:off x="722593" y="935881"/>
            <a:ext cx="2304996" cy="2264216"/>
            <a:chOff x="503518" y="1448494"/>
            <a:chExt cx="2468880" cy="2264216"/>
          </a:xfrm>
        </p:grpSpPr>
        <p:sp>
          <p:nvSpPr>
            <p:cNvPr id="5" name="TextBox 84">
              <a:extLst>
                <a:ext uri="{FF2B5EF4-FFF2-40B4-BE49-F238E27FC236}">
                  <a16:creationId xmlns:a16="http://schemas.microsoft.com/office/drawing/2014/main" id="{324DFFC7-0983-C564-1C68-A6AB36688A54}"/>
                </a:ext>
              </a:extLst>
            </p:cNvPr>
            <p:cNvSpPr txBox="1"/>
            <p:nvPr/>
          </p:nvSpPr>
          <p:spPr>
            <a:xfrm>
              <a:off x="610310" y="1448494"/>
              <a:ext cx="2255297" cy="18466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C587F"/>
                  </a:solidFill>
                  <a:effectLst/>
                  <a:uLnTx/>
                  <a:uFillTx/>
                  <a:latin typeface="Trebuchet MS" panose="020B0603020202020204"/>
                  <a:ea typeface="MS PGothic" charset="0"/>
                  <a:cs typeface="Arial" panose="020B0604020202020204" pitchFamily="34" charset="0"/>
                </a:rPr>
                <a:t>Key Eligibility Criteria</a:t>
              </a:r>
            </a:p>
          </p:txBody>
        </p:sp>
        <p:sp>
          <p:nvSpPr>
            <p:cNvPr id="8" name="TextBox 85">
              <a:extLst>
                <a:ext uri="{FF2B5EF4-FFF2-40B4-BE49-F238E27FC236}">
                  <a16:creationId xmlns:a16="http://schemas.microsoft.com/office/drawing/2014/main" id="{4D8C214B-8890-55FF-83CC-0E1607DFA038}"/>
                </a:ext>
              </a:extLst>
            </p:cNvPr>
            <p:cNvSpPr txBox="1"/>
            <p:nvPr/>
          </p:nvSpPr>
          <p:spPr>
            <a:xfrm>
              <a:off x="503518" y="1673249"/>
              <a:ext cx="2468880" cy="2039461"/>
            </a:xfrm>
            <a:prstGeom prst="rect">
              <a:avLst/>
            </a:prstGeom>
            <a:gradFill flip="none" rotWithShape="1">
              <a:gsLst>
                <a:gs pos="100000">
                  <a:schemeClr val="accent1">
                    <a:lumMod val="20000"/>
                    <a:lumOff val="80000"/>
                  </a:schemeClr>
                </a:gs>
                <a:gs pos="0">
                  <a:schemeClr val="accent1">
                    <a:lumMod val="20000"/>
                    <a:lumOff val="80000"/>
                    <a:alpha val="0"/>
                  </a:schemeClr>
                </a:gs>
              </a:gsLst>
              <a:lin ang="16200000" scaled="1"/>
              <a:tileRect/>
            </a:gradFill>
          </p:spPr>
          <p:txBody>
            <a:bodyPr wrap="square" lIns="91440" tIns="91440" rIns="27432" bIns="45720" anchor="t" anchorCtr="0">
              <a:noAutofit/>
            </a:bodyPr>
            <a:lstStyle/>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Patients ≥18 years old with </a:t>
              </a:r>
              <a:r>
                <a:rPr kumimoji="0" lang="en-US" sz="1200" b="1" i="0" u="sng"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mTNBC or metastatic HR+/HER2- breast cancer</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Received at least 1 and up to 2 prior SOC chemotherapy regimens for metastatic disease</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ECOG PS ≤1</a:t>
              </a:r>
              <a:endParaRPr kumimoji="0" lang="en-US" sz="14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endParaRPr>
            </a:p>
          </p:txBody>
        </p:sp>
        <p:cxnSp>
          <p:nvCxnSpPr>
            <p:cNvPr id="10" name="Straight Connector 86">
              <a:extLst>
                <a:ext uri="{FF2B5EF4-FFF2-40B4-BE49-F238E27FC236}">
                  <a16:creationId xmlns:a16="http://schemas.microsoft.com/office/drawing/2014/main" id="{F05C9920-ECD0-F02E-2155-A80B4CD1A39D}"/>
                </a:ext>
              </a:extLst>
            </p:cNvPr>
            <p:cNvCxnSpPr>
              <a:cxnSpLocks/>
            </p:cNvCxnSpPr>
            <p:nvPr/>
          </p:nvCxnSpPr>
          <p:spPr>
            <a:xfrm>
              <a:off x="503518" y="1673250"/>
              <a:ext cx="24669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2" name="Group 87">
            <a:extLst>
              <a:ext uri="{FF2B5EF4-FFF2-40B4-BE49-F238E27FC236}">
                <a16:creationId xmlns:a16="http://schemas.microsoft.com/office/drawing/2014/main" id="{1292409D-BD96-C743-F1F9-74196727E9FA}"/>
              </a:ext>
            </a:extLst>
          </p:cNvPr>
          <p:cNvGrpSpPr/>
          <p:nvPr/>
        </p:nvGrpSpPr>
        <p:grpSpPr>
          <a:xfrm>
            <a:off x="7584059" y="935881"/>
            <a:ext cx="3864991" cy="2264216"/>
            <a:chOff x="503518" y="1448494"/>
            <a:chExt cx="4241812" cy="2264216"/>
          </a:xfrm>
        </p:grpSpPr>
        <p:sp>
          <p:nvSpPr>
            <p:cNvPr id="13" name="TextBox 88">
              <a:extLst>
                <a:ext uri="{FF2B5EF4-FFF2-40B4-BE49-F238E27FC236}">
                  <a16:creationId xmlns:a16="http://schemas.microsoft.com/office/drawing/2014/main" id="{3D8B74CD-29A8-440A-BD14-083527D3736B}"/>
                </a:ext>
              </a:extLst>
            </p:cNvPr>
            <p:cNvSpPr txBox="1"/>
            <p:nvPr/>
          </p:nvSpPr>
          <p:spPr>
            <a:xfrm>
              <a:off x="1497252" y="1448494"/>
              <a:ext cx="2255297" cy="18466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C587F"/>
                  </a:solidFill>
                  <a:effectLst/>
                  <a:uLnTx/>
                  <a:uFillTx/>
                  <a:latin typeface="Trebuchet MS" panose="020B0603020202020204"/>
                  <a:ea typeface="MS PGothic" charset="0"/>
                  <a:cs typeface="Arial" panose="020B0604020202020204" pitchFamily="34" charset="0"/>
                </a:rPr>
                <a:t>Study Endpoints </a:t>
              </a:r>
            </a:p>
          </p:txBody>
        </p:sp>
        <p:sp>
          <p:nvSpPr>
            <p:cNvPr id="14" name="TextBox 89">
              <a:extLst>
                <a:ext uri="{FF2B5EF4-FFF2-40B4-BE49-F238E27FC236}">
                  <a16:creationId xmlns:a16="http://schemas.microsoft.com/office/drawing/2014/main" id="{9EB21D58-EA38-8D1E-7924-256B81CBC366}"/>
                </a:ext>
              </a:extLst>
            </p:cNvPr>
            <p:cNvSpPr txBox="1"/>
            <p:nvPr/>
          </p:nvSpPr>
          <p:spPr>
            <a:xfrm>
              <a:off x="503518" y="1673249"/>
              <a:ext cx="4240860" cy="2039461"/>
            </a:xfrm>
            <a:prstGeom prst="rect">
              <a:avLst/>
            </a:prstGeom>
            <a:gradFill flip="none" rotWithShape="1">
              <a:gsLst>
                <a:gs pos="100000">
                  <a:schemeClr val="accent1">
                    <a:lumMod val="20000"/>
                    <a:lumOff val="80000"/>
                  </a:schemeClr>
                </a:gs>
                <a:gs pos="0">
                  <a:schemeClr val="accent1">
                    <a:lumMod val="20000"/>
                    <a:lumOff val="80000"/>
                    <a:alpha val="0"/>
                  </a:schemeClr>
                </a:gs>
              </a:gsLst>
              <a:lin ang="16200000" scaled="1"/>
              <a:tileRect/>
            </a:gradFill>
          </p:spPr>
          <p:txBody>
            <a:bodyPr wrap="square" lIns="91440" tIns="91440" rIns="27432" anchor="t" anchorCtr="0">
              <a:noAutofit/>
            </a:bodyPr>
            <a:lstStyle/>
            <a:p>
              <a:pPr marL="0" marR="0" lvl="0" indent="0" algn="l" defTabSz="914400" rtl="0" eaLnBrk="1" fontAlgn="auto" latinLnBrk="0" hangingPunct="1">
                <a:lnSpc>
                  <a:spcPct val="95000"/>
                </a:lnSpc>
                <a:spcBef>
                  <a:spcPts val="600"/>
                </a:spcBef>
                <a:spcAft>
                  <a:spcPts val="0"/>
                </a:spcAft>
                <a:buClr>
                  <a:srgbClr val="3C587F"/>
                </a:buClr>
                <a:buSzTx/>
                <a:buFontTx/>
                <a:buNone/>
                <a:tabLst/>
                <a:defRPr/>
              </a:pPr>
              <a:r>
                <a:rPr kumimoji="0" lang="en-US" sz="1200" b="1" i="0" u="none" strike="noStrike" kern="1200" cap="none" spc="0" normalizeH="0" baseline="0" noProof="0" dirty="0">
                  <a:ln>
                    <a:noFill/>
                  </a:ln>
                  <a:solidFill>
                    <a:srgbClr val="3C587F"/>
                  </a:solidFill>
                  <a:effectLst/>
                  <a:uLnTx/>
                  <a:uFillTx/>
                  <a:latin typeface="Trebuchet MS" panose="020B0603020202020204"/>
                  <a:ea typeface="MS PGothic" charset="0"/>
                  <a:cs typeface="Arial" panose="020B0604020202020204" pitchFamily="34" charset="0"/>
                </a:rPr>
                <a:t>Primary endpoints</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Co-primary endpoints are incidence of grade ≥2 diarrhea and grade ≥3 neutropenia at cycle 2</a:t>
              </a:r>
            </a:p>
            <a:p>
              <a:pPr marL="0" marR="0" lvl="0" indent="0" algn="l" defTabSz="914400" rtl="0" eaLnBrk="1" fontAlgn="auto" latinLnBrk="0" hangingPunct="1">
                <a:lnSpc>
                  <a:spcPct val="95000"/>
                </a:lnSpc>
                <a:spcBef>
                  <a:spcPts val="400"/>
                </a:spcBef>
                <a:spcAft>
                  <a:spcPts val="0"/>
                </a:spcAft>
                <a:buClr>
                  <a:srgbClr val="3C587F"/>
                </a:buClr>
                <a:buSzTx/>
                <a:buFontTx/>
                <a:buNone/>
                <a:tabLst/>
                <a:defRPr/>
              </a:pPr>
              <a:r>
                <a:rPr kumimoji="0" lang="en-US" sz="1200" b="1" i="0" u="none" strike="noStrike" kern="1200" cap="none" spc="0" normalizeH="0" baseline="0" noProof="0" dirty="0">
                  <a:ln>
                    <a:noFill/>
                  </a:ln>
                  <a:solidFill>
                    <a:srgbClr val="3C587F"/>
                  </a:solidFill>
                  <a:effectLst/>
                  <a:uLnTx/>
                  <a:uFillTx/>
                  <a:latin typeface="Trebuchet MS" panose="020B0603020202020204"/>
                  <a:ea typeface="MS PGothic" charset="0"/>
                  <a:cs typeface="Arial" panose="020B0604020202020204" pitchFamily="34" charset="0"/>
                </a:rPr>
                <a:t>Secondary endpoints</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Tolerability and safety per NCI-CTCAE v5 at cycle 2</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Discontinuation and dose reductions</a:t>
              </a:r>
            </a:p>
            <a:p>
              <a:pPr marL="228600" marR="0" lvl="0" indent="-228600" algn="l" defTabSz="914400" rtl="0" eaLnBrk="1" fontAlgn="auto" latinLnBrk="0" hangingPunct="1">
                <a:lnSpc>
                  <a:spcPct val="95000"/>
                </a:lnSpc>
                <a:spcBef>
                  <a:spcPts val="400"/>
                </a:spcBef>
                <a:spcAft>
                  <a:spcPts val="0"/>
                </a:spcAft>
                <a:buClr>
                  <a:srgbClr val="3C587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rPr>
                <a:t>Efficacy in terms of PFS, ORR, clinical benefit rate, time to response, DOR, and best percentage of change in tumor burden</a:t>
              </a:r>
              <a:endParaRPr kumimoji="0" lang="en-US" sz="1400" b="0" i="0" u="none" strike="noStrike" kern="1200" cap="none" spc="0" normalizeH="0" baseline="0" noProof="0" dirty="0">
                <a:ln>
                  <a:noFill/>
                </a:ln>
                <a:solidFill>
                  <a:srgbClr val="54565B"/>
                </a:solidFill>
                <a:effectLst/>
                <a:uLnTx/>
                <a:uFillTx/>
                <a:latin typeface="Trebuchet MS" panose="020B0603020202020204"/>
                <a:ea typeface="MS PGothic" charset="0"/>
                <a:cs typeface="Arial" panose="020B0604020202020204" pitchFamily="34" charset="0"/>
              </a:endParaRPr>
            </a:p>
          </p:txBody>
        </p:sp>
        <p:cxnSp>
          <p:nvCxnSpPr>
            <p:cNvPr id="15" name="Straight Connector 90">
              <a:extLst>
                <a:ext uri="{FF2B5EF4-FFF2-40B4-BE49-F238E27FC236}">
                  <a16:creationId xmlns:a16="http://schemas.microsoft.com/office/drawing/2014/main" id="{44E96A76-5AE8-2207-FC61-46977FA7B5CD}"/>
                </a:ext>
              </a:extLst>
            </p:cNvPr>
            <p:cNvCxnSpPr>
              <a:cxnSpLocks/>
            </p:cNvCxnSpPr>
            <p:nvPr/>
          </p:nvCxnSpPr>
          <p:spPr>
            <a:xfrm>
              <a:off x="504470" y="1673250"/>
              <a:ext cx="424086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6" name="Group 91">
            <a:extLst>
              <a:ext uri="{FF2B5EF4-FFF2-40B4-BE49-F238E27FC236}">
                <a16:creationId xmlns:a16="http://schemas.microsoft.com/office/drawing/2014/main" id="{4B0593C9-FA48-AD49-54CA-302E504F6A74}"/>
              </a:ext>
            </a:extLst>
          </p:cNvPr>
          <p:cNvGrpSpPr/>
          <p:nvPr/>
        </p:nvGrpSpPr>
        <p:grpSpPr>
          <a:xfrm>
            <a:off x="3176662" y="935881"/>
            <a:ext cx="4258326" cy="2391613"/>
            <a:chOff x="503518" y="1448494"/>
            <a:chExt cx="4241812" cy="2391613"/>
          </a:xfrm>
        </p:grpSpPr>
        <p:sp>
          <p:nvSpPr>
            <p:cNvPr id="17" name="TextBox 92">
              <a:extLst>
                <a:ext uri="{FF2B5EF4-FFF2-40B4-BE49-F238E27FC236}">
                  <a16:creationId xmlns:a16="http://schemas.microsoft.com/office/drawing/2014/main" id="{C5E63588-7177-EF8F-B785-E74CB33D1AA4}"/>
                </a:ext>
              </a:extLst>
            </p:cNvPr>
            <p:cNvSpPr txBox="1"/>
            <p:nvPr/>
          </p:nvSpPr>
          <p:spPr>
            <a:xfrm>
              <a:off x="1497252" y="1448494"/>
              <a:ext cx="2255297" cy="184666"/>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Trebuchet MS" panose="020B0603020202020204"/>
                  <a:ea typeface="MS PGothic" charset="0"/>
                  <a:cs typeface="Arial" panose="020B0604020202020204" pitchFamily="34" charset="0"/>
                </a:rPr>
                <a:t>Study Treatment</a:t>
              </a:r>
            </a:p>
          </p:txBody>
        </p:sp>
        <p:sp>
          <p:nvSpPr>
            <p:cNvPr id="21" name="TextBox 93">
              <a:extLst>
                <a:ext uri="{FF2B5EF4-FFF2-40B4-BE49-F238E27FC236}">
                  <a16:creationId xmlns:a16="http://schemas.microsoft.com/office/drawing/2014/main" id="{00008ED3-456E-CBD4-198C-A5193977CCE5}"/>
                </a:ext>
              </a:extLst>
            </p:cNvPr>
            <p:cNvSpPr txBox="1"/>
            <p:nvPr/>
          </p:nvSpPr>
          <p:spPr>
            <a:xfrm>
              <a:off x="503518" y="1673249"/>
              <a:ext cx="4240860" cy="2166858"/>
            </a:xfrm>
            <a:prstGeom prst="rect">
              <a:avLst/>
            </a:prstGeom>
            <a:gradFill>
              <a:gsLst>
                <a:gs pos="47000">
                  <a:schemeClr val="accent2"/>
                </a:gs>
                <a:gs pos="0">
                  <a:schemeClr val="accent2">
                    <a:lumMod val="60000"/>
                    <a:lumOff val="40000"/>
                  </a:schemeClr>
                </a:gs>
              </a:gsLst>
              <a:lin ang="162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prstClr val="white"/>
                  </a:solidFill>
                  <a:effectLst/>
                  <a:uLnTx/>
                  <a:uFillTx/>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Sacituzumab </a:t>
              </a:r>
              <a:r>
                <a:rPr kumimoji="0" lang="en-US" sz="1200" b="1" i="0" u="none" strike="noStrike" kern="1200" cap="none" spc="0" normalizeH="0" baseline="0" noProof="0" dirty="0" err="1">
                  <a:ln>
                    <a:noFill/>
                  </a:ln>
                  <a:solidFill>
                    <a:prstClr val="white"/>
                  </a:solidFill>
                  <a:effectLst/>
                  <a:uLnTx/>
                  <a:uFillTx/>
                  <a:latin typeface="Trebuchet MS" panose="020B0603020202020204"/>
                  <a:ea typeface="+mn-ea"/>
                  <a:cs typeface="Calibri" panose="020F0502020204030204" pitchFamily="34" charset="0"/>
                </a:rPr>
                <a:t>govitecan</a:t>
              </a: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10 mg/kg IV D1 and D8 </a:t>
              </a: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endPar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Loperamide</a:t>
              </a: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2 mg PO BID, or 4 mg QD on D2, D3, D4, and D9, D10, D11 (First two cycles*)</a:t>
              </a: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endPar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G-CSF</a:t>
              </a: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0.5 MU/kg/day SC QD on D3, D4, and D10, D11 </a:t>
              </a:r>
              <a:b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br>
              <a:r>
                <a:rPr kumimoji="0" lang="en-US" sz="1200" b="1" i="0" u="none" strike="noStrike" kern="1200" cap="none" spc="0" normalizeH="0" baseline="0" noProof="0" dirty="0">
                  <a:ln>
                    <a:noFill/>
                  </a:ln>
                  <a:solidFill>
                    <a:prstClr val="white"/>
                  </a:solidFill>
                  <a:effectLst/>
                  <a:uLnTx/>
                  <a:uFillTx/>
                  <a:latin typeface="Trebuchet MS" panose="020B0603020202020204"/>
                  <a:ea typeface="+mn-ea"/>
                  <a:cs typeface="Calibri" panose="020F0502020204030204" pitchFamily="34" charset="0"/>
                </a:rPr>
                <a:t>(First two cycles*)</a:t>
              </a:r>
            </a:p>
          </p:txBody>
        </p:sp>
        <p:cxnSp>
          <p:nvCxnSpPr>
            <p:cNvPr id="22" name="Straight Connector 94">
              <a:extLst>
                <a:ext uri="{FF2B5EF4-FFF2-40B4-BE49-F238E27FC236}">
                  <a16:creationId xmlns:a16="http://schemas.microsoft.com/office/drawing/2014/main" id="{D93E9174-9AAC-7DEA-6C63-E71504DAF228}"/>
                </a:ext>
              </a:extLst>
            </p:cNvPr>
            <p:cNvCxnSpPr>
              <a:cxnSpLocks/>
            </p:cNvCxnSpPr>
            <p:nvPr/>
          </p:nvCxnSpPr>
          <p:spPr>
            <a:xfrm>
              <a:off x="504470" y="1673250"/>
              <a:ext cx="4240860"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95">
            <a:extLst>
              <a:ext uri="{FF2B5EF4-FFF2-40B4-BE49-F238E27FC236}">
                <a16:creationId xmlns:a16="http://schemas.microsoft.com/office/drawing/2014/main" id="{F3D67824-2B3C-84EE-2E9A-0BE8439AAB5E}"/>
              </a:ext>
            </a:extLst>
          </p:cNvPr>
          <p:cNvGrpSpPr/>
          <p:nvPr/>
        </p:nvGrpSpPr>
        <p:grpSpPr>
          <a:xfrm>
            <a:off x="5216148" y="1632431"/>
            <a:ext cx="174243" cy="182880"/>
            <a:chOff x="5315036" y="3972356"/>
            <a:chExt cx="128415" cy="128418"/>
          </a:xfrm>
        </p:grpSpPr>
        <p:sp>
          <p:nvSpPr>
            <p:cNvPr id="24" name="Oval 96">
              <a:extLst>
                <a:ext uri="{FF2B5EF4-FFF2-40B4-BE49-F238E27FC236}">
                  <a16:creationId xmlns:a16="http://schemas.microsoft.com/office/drawing/2014/main" id="{984936CC-9B3C-6B71-CC59-A6E63E60C741}"/>
                </a:ext>
              </a:extLst>
            </p:cNvPr>
            <p:cNvSpPr>
              <a:spLocks noChangeAspect="1"/>
            </p:cNvSpPr>
            <p:nvPr/>
          </p:nvSpPr>
          <p:spPr>
            <a:xfrm>
              <a:off x="5315036" y="3972356"/>
              <a:ext cx="128415" cy="128418"/>
            </a:xfrm>
            <a:prstGeom prst="ellipse">
              <a:avLst/>
            </a:prstGeom>
            <a:solidFill>
              <a:schemeClr val="accent2">
                <a:lumMod val="75000"/>
              </a:schemeClr>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661"/>
                  </a:solidFill>
                  <a:effectLst/>
                  <a:uLnTx/>
                  <a:uFillTx/>
                  <a:latin typeface="Trebuchet MS" panose="020B0603020202020204"/>
                  <a:ea typeface="+mn-ea"/>
                  <a:cs typeface="+mn-cs"/>
                </a:rPr>
                <a:t> </a:t>
              </a:r>
            </a:p>
          </p:txBody>
        </p:sp>
        <p:pic>
          <p:nvPicPr>
            <p:cNvPr id="25" name="Graphic 97">
              <a:extLst>
                <a:ext uri="{FF2B5EF4-FFF2-40B4-BE49-F238E27FC236}">
                  <a16:creationId xmlns:a16="http://schemas.microsoft.com/office/drawing/2014/main" id="{62C4DBCF-FF35-7D65-90D7-14C9E4B66D29}"/>
                </a:ext>
              </a:extLst>
            </p:cNvPr>
            <p:cNvPicPr>
              <a:picLocks/>
            </p:cNvPicPr>
            <p:nvPr/>
          </p:nvPicPr>
          <p:blipFill>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8542" y="3988543"/>
              <a:ext cx="101085" cy="96314"/>
            </a:xfrm>
            <a:prstGeom prst="rect">
              <a:avLst/>
            </a:prstGeom>
          </p:spPr>
        </p:pic>
      </p:grpSp>
      <p:grpSp>
        <p:nvGrpSpPr>
          <p:cNvPr id="26" name="Group 98">
            <a:extLst>
              <a:ext uri="{FF2B5EF4-FFF2-40B4-BE49-F238E27FC236}">
                <a16:creationId xmlns:a16="http://schemas.microsoft.com/office/drawing/2014/main" id="{2A388B4C-B98C-0D5C-66C0-FA8B97C5EAF1}"/>
              </a:ext>
            </a:extLst>
          </p:cNvPr>
          <p:cNvGrpSpPr/>
          <p:nvPr/>
        </p:nvGrpSpPr>
        <p:grpSpPr>
          <a:xfrm>
            <a:off x="5205513" y="2449056"/>
            <a:ext cx="174243" cy="182880"/>
            <a:chOff x="5315036" y="3972356"/>
            <a:chExt cx="128415" cy="128418"/>
          </a:xfrm>
        </p:grpSpPr>
        <p:sp>
          <p:nvSpPr>
            <p:cNvPr id="27" name="Oval 99">
              <a:extLst>
                <a:ext uri="{FF2B5EF4-FFF2-40B4-BE49-F238E27FC236}">
                  <a16:creationId xmlns:a16="http://schemas.microsoft.com/office/drawing/2014/main" id="{385FE5BB-CDDE-4894-3F5A-72E9807DEBBE}"/>
                </a:ext>
              </a:extLst>
            </p:cNvPr>
            <p:cNvSpPr>
              <a:spLocks noChangeAspect="1"/>
            </p:cNvSpPr>
            <p:nvPr/>
          </p:nvSpPr>
          <p:spPr>
            <a:xfrm>
              <a:off x="5315036" y="3972356"/>
              <a:ext cx="128415" cy="128418"/>
            </a:xfrm>
            <a:prstGeom prst="ellipse">
              <a:avLst/>
            </a:prstGeom>
            <a:solidFill>
              <a:schemeClr val="accent2">
                <a:lumMod val="75000"/>
              </a:schemeClr>
            </a:solidFill>
            <a:ln>
              <a:no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3661"/>
                  </a:solidFill>
                  <a:effectLst/>
                  <a:uLnTx/>
                  <a:uFillTx/>
                  <a:latin typeface="Trebuchet MS" panose="020B0603020202020204"/>
                  <a:ea typeface="+mn-ea"/>
                  <a:cs typeface="+mn-cs"/>
                </a:rPr>
                <a:t> </a:t>
              </a:r>
            </a:p>
          </p:txBody>
        </p:sp>
        <p:pic>
          <p:nvPicPr>
            <p:cNvPr id="28" name="Graphic 100">
              <a:extLst>
                <a:ext uri="{FF2B5EF4-FFF2-40B4-BE49-F238E27FC236}">
                  <a16:creationId xmlns:a16="http://schemas.microsoft.com/office/drawing/2014/main" id="{5BBB8FE4-42F4-9B9C-55A3-B57FF89DB313}"/>
                </a:ext>
              </a:extLst>
            </p:cNvPr>
            <p:cNvPicPr>
              <a:picLocks/>
            </p:cNvPicPr>
            <p:nvPr/>
          </p:nvPicPr>
          <p:blipFill>
            <a:blip r:embed="rId3" cstate="hq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28542" y="3988543"/>
              <a:ext cx="101085" cy="96314"/>
            </a:xfrm>
            <a:prstGeom prst="rect">
              <a:avLst/>
            </a:prstGeom>
          </p:spPr>
        </p:pic>
      </p:grpSp>
      <p:sp>
        <p:nvSpPr>
          <p:cNvPr id="29" name="Rectangle 1">
            <a:extLst>
              <a:ext uri="{FF2B5EF4-FFF2-40B4-BE49-F238E27FC236}">
                <a16:creationId xmlns:a16="http://schemas.microsoft.com/office/drawing/2014/main" id="{0990660F-15F4-E64F-0745-2B71E59E4047}"/>
              </a:ext>
            </a:extLst>
          </p:cNvPr>
          <p:cNvSpPr/>
          <p:nvPr/>
        </p:nvSpPr>
        <p:spPr>
          <a:xfrm>
            <a:off x="3176662" y="1792644"/>
            <a:ext cx="4257370" cy="153484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CuadroTexto 29">
            <a:extLst>
              <a:ext uri="{FF2B5EF4-FFF2-40B4-BE49-F238E27FC236}">
                <a16:creationId xmlns:a16="http://schemas.microsoft.com/office/drawing/2014/main" id="{D03548DE-E770-0915-81F2-4CE4DBA3126E}"/>
              </a:ext>
            </a:extLst>
          </p:cNvPr>
          <p:cNvSpPr txBox="1"/>
          <p:nvPr/>
        </p:nvSpPr>
        <p:spPr>
          <a:xfrm>
            <a:off x="1670686" y="6543890"/>
            <a:ext cx="10161489" cy="276999"/>
          </a:xfrm>
          <a:prstGeom prst="rect">
            <a:avLst/>
          </a:prstGeom>
          <a:noFill/>
        </p:spPr>
        <p:txBody>
          <a:bodyPr wrap="square" rtlCol="0">
            <a:spAutoFit/>
          </a:bodyPr>
          <a:lstStyle/>
          <a:p>
            <a:pPr marL="0" marR="0" lvl="0" indent="0" algn="r"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Perez-Garcia-J, et al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S PGothic" charset="0"/>
                <a:cs typeface="Arial" panose="020B0604020202020204" pitchFamily="34" charset="0"/>
              </a:rPr>
              <a:t>EClinicalMedicine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 2025</a:t>
            </a:r>
          </a:p>
        </p:txBody>
      </p:sp>
      <p:graphicFrame>
        <p:nvGraphicFramePr>
          <p:cNvPr id="31" name="Table 3">
            <a:extLst>
              <a:ext uri="{FF2B5EF4-FFF2-40B4-BE49-F238E27FC236}">
                <a16:creationId xmlns:a16="http://schemas.microsoft.com/office/drawing/2014/main" id="{D6E89344-3AF1-9124-EC17-CD3D082BD5AA}"/>
              </a:ext>
            </a:extLst>
          </p:cNvPr>
          <p:cNvGraphicFramePr>
            <a:graphicFrameLocks noGrp="1"/>
          </p:cNvGraphicFramePr>
          <p:nvPr/>
        </p:nvGraphicFramePr>
        <p:xfrm>
          <a:off x="429768" y="3797945"/>
          <a:ext cx="11449634" cy="2020700"/>
        </p:xfrm>
        <a:graphic>
          <a:graphicData uri="http://schemas.openxmlformats.org/drawingml/2006/table">
            <a:tbl>
              <a:tblPr firstRow="1" bandRow="1">
                <a:tableStyleId>{5C22544A-7EE6-4342-B048-85BDC9FD1C3A}</a:tableStyleId>
              </a:tblPr>
              <a:tblGrid>
                <a:gridCol w="3105505">
                  <a:extLst>
                    <a:ext uri="{9D8B030D-6E8A-4147-A177-3AD203B41FA5}">
                      <a16:colId xmlns:a16="http://schemas.microsoft.com/office/drawing/2014/main" val="1708406620"/>
                    </a:ext>
                  </a:extLst>
                </a:gridCol>
                <a:gridCol w="2596194">
                  <a:extLst>
                    <a:ext uri="{9D8B030D-6E8A-4147-A177-3AD203B41FA5}">
                      <a16:colId xmlns:a16="http://schemas.microsoft.com/office/drawing/2014/main" val="592742086"/>
                    </a:ext>
                  </a:extLst>
                </a:gridCol>
                <a:gridCol w="1882448">
                  <a:extLst>
                    <a:ext uri="{9D8B030D-6E8A-4147-A177-3AD203B41FA5}">
                      <a16:colId xmlns:a16="http://schemas.microsoft.com/office/drawing/2014/main" val="2586114088"/>
                    </a:ext>
                  </a:extLst>
                </a:gridCol>
                <a:gridCol w="1882448">
                  <a:extLst>
                    <a:ext uri="{9D8B030D-6E8A-4147-A177-3AD203B41FA5}">
                      <a16:colId xmlns:a16="http://schemas.microsoft.com/office/drawing/2014/main" val="2973710943"/>
                    </a:ext>
                  </a:extLst>
                </a:gridCol>
                <a:gridCol w="1983039">
                  <a:extLst>
                    <a:ext uri="{9D8B030D-6E8A-4147-A177-3AD203B41FA5}">
                      <a16:colId xmlns:a16="http://schemas.microsoft.com/office/drawing/2014/main" val="1729828141"/>
                    </a:ext>
                  </a:extLst>
                </a:gridCol>
              </a:tblGrid>
              <a:tr h="6467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latin typeface="Arial" panose="020B0604020202020204" pitchFamily="34" charset="0"/>
                          <a:cs typeface="Arial" panose="020B0604020202020204" pitchFamily="34" charset="0"/>
                        </a:rPr>
                        <a:t>Incidence in first 2 cycles,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latin typeface="Arial" panose="020B0604020202020204" pitchFamily="34" charset="0"/>
                          <a:cs typeface="Arial" panose="020B0604020202020204" pitchFamily="34" charset="0"/>
                        </a:rPr>
                        <a:t>n (%)</a:t>
                      </a:r>
                    </a:p>
                  </a:txBody>
                  <a:tcPr anchor="ctr">
                    <a:lnL w="12700" cap="flat" cmpd="sng" algn="ctr">
                      <a:solidFill>
                        <a:schemeClr val="tx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661"/>
                    </a:solidFill>
                  </a:tcPr>
                </a:tc>
                <a:tc>
                  <a:txBody>
                    <a:bodyPr/>
                    <a:lstStyle/>
                    <a:p>
                      <a:pPr marL="0" marR="0" algn="ctr">
                        <a:spcBef>
                          <a:spcPts val="0"/>
                        </a:spcBef>
                        <a:spcAft>
                          <a:spcPts val="0"/>
                        </a:spcAft>
                      </a:pPr>
                      <a:r>
                        <a:rPr lang="en-US" sz="1800" b="1" dirty="0">
                          <a:effectLst/>
                          <a:latin typeface="Arial" panose="020B0604020202020204" pitchFamily="34" charset="0"/>
                          <a:ea typeface="Calibri"/>
                          <a:cs typeface="Arial" panose="020B0604020202020204" pitchFamily="34" charset="0"/>
                        </a:rPr>
                        <a:t>Any grade</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661"/>
                    </a:solidFill>
                  </a:tcPr>
                </a:tc>
                <a:tc>
                  <a:txBody>
                    <a:bodyPr/>
                    <a:lstStyle/>
                    <a:p>
                      <a:pPr marL="0" marR="0" algn="ctr">
                        <a:spcBef>
                          <a:spcPts val="0"/>
                        </a:spcBef>
                        <a:spcAft>
                          <a:spcPts val="0"/>
                        </a:spcAft>
                      </a:pPr>
                      <a:r>
                        <a:rPr lang="en-US" sz="1800" b="1" dirty="0">
                          <a:effectLst/>
                          <a:latin typeface="Arial" panose="020B0604020202020204" pitchFamily="34" charset="0"/>
                          <a:ea typeface="Calibri"/>
                          <a:cs typeface="Arial" panose="020B0604020202020204" pitchFamily="34" charset="0"/>
                        </a:rPr>
                        <a:t>Grade 2</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661"/>
                    </a:solidFill>
                  </a:tcPr>
                </a:tc>
                <a:tc>
                  <a:txBody>
                    <a:bodyPr/>
                    <a:lstStyle/>
                    <a:p>
                      <a:pPr marL="0" marR="0" algn="ctr">
                        <a:spcBef>
                          <a:spcPts val="0"/>
                        </a:spcBef>
                        <a:spcAft>
                          <a:spcPts val="0"/>
                        </a:spcAft>
                      </a:pPr>
                      <a:r>
                        <a:rPr lang="en-US" sz="1800" b="1" dirty="0">
                          <a:effectLst/>
                          <a:latin typeface="Arial" panose="020B0604020202020204" pitchFamily="34" charset="0"/>
                          <a:ea typeface="Calibri"/>
                          <a:cs typeface="Arial" panose="020B0604020202020204" pitchFamily="34" charset="0"/>
                        </a:rPr>
                        <a:t>Grade 3</a:t>
                      </a: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661"/>
                    </a:solidFill>
                  </a:tcPr>
                </a:tc>
                <a:tc>
                  <a:txBody>
                    <a:bodyPr/>
                    <a:lstStyle/>
                    <a:p>
                      <a:pPr marL="0" marR="0" algn="ctr">
                        <a:spcBef>
                          <a:spcPts val="0"/>
                        </a:spcBef>
                        <a:spcAft>
                          <a:spcPts val="0"/>
                        </a:spcAft>
                      </a:pPr>
                      <a:r>
                        <a:rPr lang="en-US" sz="1800" b="1" i="0" dirty="0">
                          <a:effectLst/>
                          <a:latin typeface="Arial" panose="020B0604020202020204" pitchFamily="34" charset="0"/>
                          <a:ea typeface="+mn-ea"/>
                          <a:cs typeface="Arial" panose="020B0604020202020204" pitchFamily="34" charset="0"/>
                        </a:rPr>
                        <a:t>Grade 4</a:t>
                      </a:r>
                    </a:p>
                  </a:txBody>
                  <a:tcPr marL="68580" marR="68580" marT="0" marB="0" anchor="ctr">
                    <a:lnL w="1905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661"/>
                    </a:solidFill>
                  </a:tcPr>
                </a:tc>
                <a:extLst>
                  <a:ext uri="{0D108BD9-81ED-4DB2-BD59-A6C34878D82A}">
                    <a16:rowId xmlns:a16="http://schemas.microsoft.com/office/drawing/2014/main" val="1012503031"/>
                  </a:ext>
                </a:extLst>
              </a:tr>
              <a:tr h="682069">
                <a:tc>
                  <a:txBody>
                    <a:bodyPr/>
                    <a:lstStyle/>
                    <a:p>
                      <a:pPr marL="0" marR="0" algn="l">
                        <a:spcBef>
                          <a:spcPts val="0"/>
                        </a:spcBef>
                        <a:spcAft>
                          <a:spcPts val="0"/>
                        </a:spcAft>
                      </a:pPr>
                      <a:r>
                        <a:rPr lang="en-US" sz="1800" b="1" dirty="0">
                          <a:solidFill>
                            <a:schemeClr val="tx1"/>
                          </a:solidFill>
                          <a:effectLst/>
                          <a:latin typeface="Arial" panose="020B0604020202020204" pitchFamily="34" charset="0"/>
                          <a:ea typeface="Calibri"/>
                          <a:cs typeface="Arial" panose="020B0604020202020204" pitchFamily="34" charset="0"/>
                        </a:rPr>
                        <a:t>Neutropenia</a:t>
                      </a:r>
                    </a:p>
                  </a:txBody>
                  <a:tcPr marR="68580" marT="0" marB="0" anchor="ctr">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5EBF7"/>
                    </a:solidFill>
                  </a:tcPr>
                </a:tc>
                <a:tc>
                  <a:txBody>
                    <a:bodyPr/>
                    <a:lstStyle/>
                    <a:p>
                      <a:pPr marL="0" marR="0" algn="ctr">
                        <a:spcBef>
                          <a:spcPts val="0"/>
                        </a:spcBef>
                        <a:spcAft>
                          <a:spcPts val="0"/>
                        </a:spcAft>
                      </a:pPr>
                      <a:r>
                        <a:rPr lang="en-US" sz="1800" b="1" dirty="0">
                          <a:solidFill>
                            <a:schemeClr val="tx1"/>
                          </a:solidFill>
                          <a:effectLst/>
                          <a:latin typeface="Arial" panose="020B0604020202020204" pitchFamily="34" charset="0"/>
                          <a:ea typeface="+mn-ea"/>
                          <a:cs typeface="Arial" panose="020B0604020202020204" pitchFamily="34" charset="0"/>
                        </a:rPr>
                        <a:t>14 (28.0)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4 (8.0)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6 (12.0)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5EB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2 (4.0)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5EBF7"/>
                    </a:solidFill>
                  </a:tcPr>
                </a:tc>
                <a:extLst>
                  <a:ext uri="{0D108BD9-81ED-4DB2-BD59-A6C34878D82A}">
                    <a16:rowId xmlns:a16="http://schemas.microsoft.com/office/drawing/2014/main" val="2974439901"/>
                  </a:ext>
                </a:extLst>
              </a:tr>
              <a:tr h="691930">
                <a:tc>
                  <a:txBody>
                    <a:bodyPr/>
                    <a:lstStyle/>
                    <a:p>
                      <a:pPr marL="0" marR="0" algn="l">
                        <a:spcBef>
                          <a:spcPts val="0"/>
                        </a:spcBef>
                        <a:spcAft>
                          <a:spcPts val="0"/>
                        </a:spcAft>
                      </a:pPr>
                      <a:r>
                        <a:rPr lang="en-US" sz="1800" b="1" dirty="0">
                          <a:solidFill>
                            <a:schemeClr val="tx1"/>
                          </a:solidFill>
                          <a:effectLst/>
                          <a:latin typeface="Arial" panose="020B0604020202020204" pitchFamily="34" charset="0"/>
                          <a:ea typeface="Calibri"/>
                          <a:cs typeface="Arial" panose="020B0604020202020204" pitchFamily="34" charset="0"/>
                        </a:rPr>
                        <a:t>Diarrhea</a:t>
                      </a:r>
                    </a:p>
                  </a:txBody>
                  <a:tcPr marR="68580" marT="0" marB="0" anchor="ctr">
                    <a:lnL w="12700" cap="flat" cmpd="sng" algn="ctr">
                      <a:solidFill>
                        <a:schemeClr val="tx1"/>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0366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17 (34.0)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0366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Calibri"/>
                          <a:cs typeface="Arial" panose="020B0604020202020204" pitchFamily="34" charset="0"/>
                        </a:rPr>
                        <a:t>6 (12.0)</a:t>
                      </a: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0366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2 (4.0)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905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0366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effectLst/>
                          <a:latin typeface="Arial" panose="020B0604020202020204" pitchFamily="34" charset="0"/>
                          <a:ea typeface="+mn-ea"/>
                          <a:cs typeface="Arial" panose="020B0604020202020204" pitchFamily="34" charset="0"/>
                        </a:rPr>
                        <a:t>0</a:t>
                      </a:r>
                      <a:endParaRPr lang="en-US" sz="1800" b="1" dirty="0">
                        <a:solidFill>
                          <a:schemeClr val="tx1"/>
                        </a:solidFill>
                        <a:effectLst/>
                        <a:latin typeface="Arial" panose="020B0604020202020204" pitchFamily="34" charset="0"/>
                        <a:ea typeface="Calibri"/>
                        <a:cs typeface="Arial" panose="020B0604020202020204" pitchFamily="34" charset="0"/>
                      </a:endParaRPr>
                    </a:p>
                  </a:txBody>
                  <a:tcPr marL="68580" marR="68580" marT="0" marB="0" anchor="ctr">
                    <a:lnL w="19050" cap="flat" cmpd="sng" algn="ctr">
                      <a:solidFill>
                        <a:schemeClr val="accent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0366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3890784"/>
                  </a:ext>
                </a:extLst>
              </a:tr>
            </a:tbl>
          </a:graphicData>
        </a:graphic>
      </p:graphicFrame>
      <p:sp>
        <p:nvSpPr>
          <p:cNvPr id="4" name="TextBox 3">
            <a:extLst>
              <a:ext uri="{FF2B5EF4-FFF2-40B4-BE49-F238E27FC236}">
                <a16:creationId xmlns:a16="http://schemas.microsoft.com/office/drawing/2014/main" id="{2219B86C-31F7-1AE1-297C-89FA7CF15B4D}"/>
              </a:ext>
            </a:extLst>
          </p:cNvPr>
          <p:cNvSpPr txBox="1"/>
          <p:nvPr/>
        </p:nvSpPr>
        <p:spPr>
          <a:xfrm>
            <a:off x="1521" y="6581001"/>
            <a:ext cx="235199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Courtesy of Javier Cortés, MD, PhD</a:t>
            </a:r>
          </a:p>
        </p:txBody>
      </p:sp>
    </p:spTree>
    <p:extLst>
      <p:ext uri="{BB962C8B-B14F-4D97-AF65-F5344CB8AC3E}">
        <p14:creationId xmlns:p14="http://schemas.microsoft.com/office/powerpoint/2010/main" val="799453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855D0074-4F04-ED40-9EF8-E7B1E8146D81}"/>
              </a:ext>
            </a:extLst>
          </p:cNvPr>
          <p:cNvSpPr txBox="1">
            <a:spLocks/>
          </p:cNvSpPr>
          <p:nvPr/>
        </p:nvSpPr>
        <p:spPr bwMode="auto">
          <a:xfrm>
            <a:off x="294753" y="176949"/>
            <a:ext cx="11584649" cy="758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b" anchorCtr="0" compatLnSpc="1">
            <a:prstTxWarp prst="textNoShape">
              <a:avLst/>
            </a:prstTxWarp>
            <a:noAutofit/>
          </a:bodyPr>
          <a:lstStyle>
            <a:lvl1pPr algn="l" defTabSz="457200" rtl="0" eaLnBrk="1" fontAlgn="base" hangingPunct="1">
              <a:spcBef>
                <a:spcPct val="0"/>
              </a:spcBef>
              <a:spcAft>
                <a:spcPct val="0"/>
              </a:spcAft>
              <a:defRPr sz="2400" b="1" kern="1200" cap="all" baseline="0">
                <a:solidFill>
                  <a:schemeClr val="tx1"/>
                </a:solidFill>
                <a:latin typeface="Arial" panose="020B0604020202020204" pitchFamily="34" charset="0"/>
                <a:ea typeface="MS PGothic" pitchFamily="34" charset="-128"/>
                <a:cs typeface="Arial" panose="020B0604020202020204" pitchFamily="34" charset="0"/>
              </a:defRPr>
            </a:lvl1pPr>
            <a:lvl2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2pPr>
            <a:lvl3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3pPr>
            <a:lvl4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4pPr>
            <a:lvl5pPr algn="l" defTabSz="457200" rtl="0" eaLnBrk="1" fontAlgn="base" hangingPunct="1">
              <a:spcBef>
                <a:spcPct val="0"/>
              </a:spcBef>
              <a:spcAft>
                <a:spcPct val="0"/>
              </a:spcAft>
              <a:defRPr sz="4000" b="1">
                <a:solidFill>
                  <a:srgbClr val="81104F"/>
                </a:solidFill>
                <a:latin typeface="Arial Narrow" charset="0"/>
                <a:ea typeface="MS PGothic" pitchFamily="34" charset="-128"/>
                <a:cs typeface="Arial Narrow" panose="020B0606020202030204" pitchFamily="34" charset="0"/>
              </a:defRPr>
            </a:lvl5pPr>
            <a:lvl6pPr marL="457200" algn="l" defTabSz="457200" rtl="0" eaLnBrk="1" fontAlgn="base" hangingPunct="1">
              <a:spcBef>
                <a:spcPct val="0"/>
              </a:spcBef>
              <a:spcAft>
                <a:spcPct val="0"/>
              </a:spcAft>
              <a:defRPr sz="4000" b="1">
                <a:solidFill>
                  <a:srgbClr val="81104F"/>
                </a:solidFill>
                <a:latin typeface="Arial Narrow" charset="0"/>
                <a:ea typeface="ＭＳ Ｐゴシック" charset="0"/>
              </a:defRPr>
            </a:lvl6pPr>
            <a:lvl7pPr marL="914400" algn="l" defTabSz="457200" rtl="0" eaLnBrk="1" fontAlgn="base" hangingPunct="1">
              <a:spcBef>
                <a:spcPct val="0"/>
              </a:spcBef>
              <a:spcAft>
                <a:spcPct val="0"/>
              </a:spcAft>
              <a:defRPr sz="4000" b="1">
                <a:solidFill>
                  <a:srgbClr val="81104F"/>
                </a:solidFill>
                <a:latin typeface="Arial Narrow" charset="0"/>
                <a:ea typeface="ＭＳ Ｐゴシック" charset="0"/>
              </a:defRPr>
            </a:lvl7pPr>
            <a:lvl8pPr marL="1371600" algn="l" defTabSz="457200" rtl="0" eaLnBrk="1" fontAlgn="base" hangingPunct="1">
              <a:spcBef>
                <a:spcPct val="0"/>
              </a:spcBef>
              <a:spcAft>
                <a:spcPct val="0"/>
              </a:spcAft>
              <a:defRPr sz="4000" b="1">
                <a:solidFill>
                  <a:srgbClr val="81104F"/>
                </a:solidFill>
                <a:latin typeface="Arial Narrow" charset="0"/>
                <a:ea typeface="ＭＳ Ｐゴシック" charset="0"/>
              </a:defRPr>
            </a:lvl8pPr>
            <a:lvl9pPr marL="1828800" algn="l" defTabSz="457200" rtl="0" eaLnBrk="1" fontAlgn="base" hangingPunct="1">
              <a:spcBef>
                <a:spcPct val="0"/>
              </a:spcBef>
              <a:spcAft>
                <a:spcPct val="0"/>
              </a:spcAft>
              <a:defRPr sz="4000" b="1">
                <a:solidFill>
                  <a:srgbClr val="81104F"/>
                </a:solidFill>
                <a:latin typeface="Arial Narrow" charset="0"/>
                <a:ea typeface="ＭＳ Ｐゴシック" charset="0"/>
              </a:defRPr>
            </a:lvl9pPr>
          </a:lstStyle>
          <a:p>
            <a:pPr marL="0" marR="0" lvl="0" indent="0" algn="ctr" defTabSz="60957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rPr>
              <a:t>SG: PRIMED Strategy vs. ASCENT vs. TROPiCS-02</a:t>
            </a:r>
            <a:endParaRPr kumimoji="0" lang="en-US" sz="2800" b="1" i="0" u="none" strike="noStrike" kern="1200" cap="none" spc="0" normalizeH="0" baseline="30000" noProof="0" dirty="0">
              <a:ln>
                <a:noFill/>
              </a:ln>
              <a:solidFill>
                <a:srgbClr val="3C6B9B"/>
              </a:solidFill>
              <a:effectLst/>
              <a:uLnTx/>
              <a:uFillTx/>
              <a:latin typeface="Arial" panose="020B0604020202020204" pitchFamily="34" charset="0"/>
              <a:ea typeface="MS PGothic" pitchFamily="34" charset="-128"/>
              <a:cs typeface="Arial" panose="020B0604020202020204" pitchFamily="34" charset="0"/>
            </a:endParaRPr>
          </a:p>
        </p:txBody>
      </p:sp>
      <p:sp>
        <p:nvSpPr>
          <p:cNvPr id="30" name="CuadroTexto 29">
            <a:extLst>
              <a:ext uri="{FF2B5EF4-FFF2-40B4-BE49-F238E27FC236}">
                <a16:creationId xmlns:a16="http://schemas.microsoft.com/office/drawing/2014/main" id="{D03548DE-E770-0915-81F2-4CE4DBA3126E}"/>
              </a:ext>
            </a:extLst>
          </p:cNvPr>
          <p:cNvSpPr txBox="1"/>
          <p:nvPr/>
        </p:nvSpPr>
        <p:spPr>
          <a:xfrm>
            <a:off x="1670686" y="6543890"/>
            <a:ext cx="10161489" cy="276999"/>
          </a:xfrm>
          <a:prstGeom prst="rect">
            <a:avLst/>
          </a:prstGeom>
          <a:noFill/>
        </p:spPr>
        <p:txBody>
          <a:bodyPr wrap="square" rtlCol="0">
            <a:spAutoFit/>
          </a:bodyPr>
          <a:lstStyle/>
          <a:p>
            <a:pPr marL="0" marR="0" lvl="0" indent="0" algn="r" defTabSz="60963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Bardia A, et al. NEJM 2021; Rugo H, et al. JCO 2022; Perez-Garcia-J, et al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S PGothic" charset="0"/>
                <a:cs typeface="Arial" panose="020B0604020202020204" pitchFamily="34" charset="0"/>
              </a:rPr>
              <a:t>EClinicalMedicine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 2025</a:t>
            </a:r>
          </a:p>
        </p:txBody>
      </p:sp>
      <p:pic>
        <p:nvPicPr>
          <p:cNvPr id="2" name="Imagen 1">
            <a:extLst>
              <a:ext uri="{FF2B5EF4-FFF2-40B4-BE49-F238E27FC236}">
                <a16:creationId xmlns:a16="http://schemas.microsoft.com/office/drawing/2014/main" id="{4E385CEF-BAA0-59E2-CF71-4F6332E6B93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05502" y="1116612"/>
            <a:ext cx="11426673" cy="5037300"/>
          </a:xfrm>
          <a:prstGeom prst="rect">
            <a:avLst/>
          </a:prstGeom>
        </p:spPr>
      </p:pic>
      <p:sp>
        <p:nvSpPr>
          <p:cNvPr id="4" name="TextBox 3">
            <a:extLst>
              <a:ext uri="{FF2B5EF4-FFF2-40B4-BE49-F238E27FC236}">
                <a16:creationId xmlns:a16="http://schemas.microsoft.com/office/drawing/2014/main" id="{3AAE36C8-4DF1-C886-83BF-3D1D0A0A6637}"/>
              </a:ext>
            </a:extLst>
          </p:cNvPr>
          <p:cNvSpPr txBox="1"/>
          <p:nvPr/>
        </p:nvSpPr>
        <p:spPr>
          <a:xfrm>
            <a:off x="1521" y="6581001"/>
            <a:ext cx="2351991"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S PGothic" charset="0"/>
                <a:cs typeface="Calibri" panose="020F0502020204030204" pitchFamily="34" charset="0"/>
              </a:rPr>
              <a:t>Courtesy of Javier Cortés, MD, PhD</a:t>
            </a:r>
          </a:p>
        </p:txBody>
      </p:sp>
    </p:spTree>
    <p:extLst>
      <p:ext uri="{BB962C8B-B14F-4D97-AF65-F5344CB8AC3E}">
        <p14:creationId xmlns:p14="http://schemas.microsoft.com/office/powerpoint/2010/main" val="3383663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FA5D-208A-1149-AF9B-23BFDBCC3AB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69A1105-7BFF-99C2-579D-4E286A56CCF5}"/>
              </a:ext>
            </a:extLst>
          </p:cNvPr>
          <p:cNvSpPr>
            <a:spLocks noGrp="1"/>
          </p:cNvSpPr>
          <p:nvPr>
            <p:ph type="title"/>
          </p:nvPr>
        </p:nvSpPr>
        <p:spPr/>
        <p:txBody>
          <a:bodyPr>
            <a:normAutofit/>
          </a:bodyPr>
          <a:lstStyle/>
          <a:p>
            <a:pPr algn="l"/>
            <a:r>
              <a:rPr lang="en-US" b="1" dirty="0">
                <a:solidFill>
                  <a:schemeClr val="tx2"/>
                </a:solidFill>
                <a:latin typeface="Arial" panose="020B0604020202020204" pitchFamily="34" charset="0"/>
                <a:cs typeface="Arial" panose="020B0604020202020204" pitchFamily="34" charset="0"/>
              </a:rPr>
              <a:t>Patient Case:</a:t>
            </a:r>
          </a:p>
        </p:txBody>
      </p:sp>
      <p:sp>
        <p:nvSpPr>
          <p:cNvPr id="8" name="Content Placeholder 7">
            <a:extLst>
              <a:ext uri="{FF2B5EF4-FFF2-40B4-BE49-F238E27FC236}">
                <a16:creationId xmlns:a16="http://schemas.microsoft.com/office/drawing/2014/main" id="{35D612CE-4BDA-0C31-0F6A-8BEFC3051FEB}"/>
              </a:ext>
            </a:extLst>
          </p:cNvPr>
          <p:cNvSpPr>
            <a:spLocks noGrp="1"/>
          </p:cNvSpPr>
          <p:nvPr>
            <p:ph idx="1"/>
          </p:nvPr>
        </p:nvSpPr>
        <p:spPr>
          <a:xfrm>
            <a:off x="768626" y="1417638"/>
            <a:ext cx="10340652" cy="4983161"/>
          </a:xfrm>
        </p:spPr>
        <p:txBody>
          <a:bodyPr>
            <a:noAutofit/>
          </a:bodyPr>
          <a:lstStyle/>
          <a:p>
            <a:pPr algn="just">
              <a:buFont typeface="Wingdings" pitchFamily="2" charset="2"/>
              <a:buChar char="§"/>
            </a:pPr>
            <a:r>
              <a:rPr lang="en-US" sz="2400" dirty="0">
                <a:latin typeface="Arial" panose="020B0604020202020204" pitchFamily="34" charset="0"/>
                <a:cs typeface="Arial" panose="020B0604020202020204" pitchFamily="34" charset="0"/>
              </a:rPr>
              <a:t>A 54-year-old woman self-palpates a right breast mass</a:t>
            </a:r>
          </a:p>
          <a:p>
            <a:pPr algn="just">
              <a:buFont typeface="Wingdings" pitchFamily="2" charset="2"/>
              <a:buChar char="§"/>
            </a:pPr>
            <a:endParaRPr lang="en-US" sz="8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Diagnostic mammogram shows 4.8 cm right breast mass and ultrasound demonstrates multiple atypical axillary nodes</a:t>
            </a:r>
          </a:p>
          <a:p>
            <a:pPr algn="just">
              <a:buFont typeface="Wingdings" pitchFamily="2" charset="2"/>
              <a:buChar char="§"/>
            </a:pPr>
            <a:endParaRPr lang="en-US" sz="8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Core biopsy reveals grade 3 IDC:</a:t>
            </a:r>
          </a:p>
          <a:p>
            <a:pPr lvl="1" algn="just">
              <a:buFont typeface="Wingdings" pitchFamily="2" charset="2"/>
              <a:buChar char="§"/>
            </a:pPr>
            <a:r>
              <a:rPr lang="en-US" sz="2000" dirty="0">
                <a:latin typeface="Arial" panose="020B0604020202020204" pitchFamily="34" charset="0"/>
                <a:cs typeface="Arial" panose="020B0604020202020204" pitchFamily="34" charset="0"/>
              </a:rPr>
              <a:t>ER 0%</a:t>
            </a:r>
          </a:p>
          <a:p>
            <a:pPr lvl="1" algn="just">
              <a:buFont typeface="Wingdings" pitchFamily="2" charset="2"/>
              <a:buChar char="§"/>
            </a:pPr>
            <a:r>
              <a:rPr lang="en-US" sz="2000" dirty="0">
                <a:latin typeface="Arial" panose="020B0604020202020204" pitchFamily="34" charset="0"/>
                <a:cs typeface="Arial" panose="020B0604020202020204" pitchFamily="34" charset="0"/>
              </a:rPr>
              <a:t>PR 0%</a:t>
            </a:r>
          </a:p>
          <a:p>
            <a:pPr lvl="1" algn="just">
              <a:buFont typeface="Wingdings" pitchFamily="2" charset="2"/>
              <a:buChar char="§"/>
            </a:pPr>
            <a:r>
              <a:rPr lang="en-US" sz="2000" dirty="0">
                <a:latin typeface="Arial" panose="020B0604020202020204" pitchFamily="34" charset="0"/>
                <a:cs typeface="Arial" panose="020B0604020202020204" pitchFamily="34" charset="0"/>
              </a:rPr>
              <a:t>HER2 IHC 1+</a:t>
            </a:r>
          </a:p>
          <a:p>
            <a:pPr lvl="1" algn="just">
              <a:buFont typeface="Wingdings" pitchFamily="2" charset="2"/>
              <a:buChar char="§"/>
            </a:pPr>
            <a:r>
              <a:rPr lang="en-US" sz="2000" dirty="0">
                <a:latin typeface="Arial" panose="020B0604020202020204" pitchFamily="34" charset="0"/>
                <a:cs typeface="Arial" panose="020B0604020202020204" pitchFamily="34" charset="0"/>
              </a:rPr>
              <a:t>HER2 FISH negative</a:t>
            </a:r>
          </a:p>
          <a:p>
            <a:pPr lvl="1" algn="just">
              <a:buFont typeface="Wingdings" pitchFamily="2" charset="2"/>
              <a:buChar char="§"/>
            </a:pPr>
            <a:endParaRPr lang="en-US" sz="8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Staging PET/CT demonstrates FDG avid disease in the right breast, axilla, and internal mammary region</a:t>
            </a:r>
          </a:p>
          <a:p>
            <a:pPr algn="just">
              <a:buFont typeface="Wingdings" pitchFamily="2" charset="2"/>
              <a:buChar char="§"/>
            </a:pPr>
            <a:endParaRPr lang="en-US" sz="8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Clinical anatomic stage is T2N3M0 (stage 3C)</a:t>
            </a:r>
          </a:p>
        </p:txBody>
      </p:sp>
    </p:spTree>
    <p:extLst>
      <p:ext uri="{BB962C8B-B14F-4D97-AF65-F5344CB8AC3E}">
        <p14:creationId xmlns:p14="http://schemas.microsoft.com/office/powerpoint/2010/main" val="168831725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05BC4-7851-57FE-B52F-7241487DC70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FB59FE4-497C-9C23-61E6-22AB5667CF3F}"/>
              </a:ext>
            </a:extLst>
          </p:cNvPr>
          <p:cNvSpPr>
            <a:spLocks noGrp="1"/>
          </p:cNvSpPr>
          <p:nvPr>
            <p:ph type="title"/>
          </p:nvPr>
        </p:nvSpPr>
        <p:spPr/>
        <p:txBody>
          <a:bodyPr>
            <a:normAutofit/>
          </a:bodyPr>
          <a:lstStyle/>
          <a:p>
            <a:pPr algn="l"/>
            <a:r>
              <a:rPr lang="en-US" b="1" dirty="0">
                <a:solidFill>
                  <a:schemeClr val="tx2"/>
                </a:solidFill>
                <a:latin typeface="Arial" panose="020B0604020202020204" pitchFamily="34" charset="0"/>
                <a:cs typeface="Arial" panose="020B0604020202020204" pitchFamily="34" charset="0"/>
              </a:rPr>
              <a:t>Patient Case:</a:t>
            </a:r>
          </a:p>
        </p:txBody>
      </p:sp>
      <p:sp>
        <p:nvSpPr>
          <p:cNvPr id="8" name="Content Placeholder 7">
            <a:extLst>
              <a:ext uri="{FF2B5EF4-FFF2-40B4-BE49-F238E27FC236}">
                <a16:creationId xmlns:a16="http://schemas.microsoft.com/office/drawing/2014/main" id="{7152CD63-3908-3067-4878-BE5FAE0FB967}"/>
              </a:ext>
            </a:extLst>
          </p:cNvPr>
          <p:cNvSpPr>
            <a:spLocks noGrp="1"/>
          </p:cNvSpPr>
          <p:nvPr>
            <p:ph idx="1"/>
          </p:nvPr>
        </p:nvSpPr>
        <p:spPr>
          <a:xfrm>
            <a:off x="768626" y="1417638"/>
            <a:ext cx="7484725" cy="4983161"/>
          </a:xfrm>
        </p:spPr>
        <p:txBody>
          <a:bodyPr>
            <a:noAutofit/>
          </a:bodyPr>
          <a:lstStyle/>
          <a:p>
            <a:pPr>
              <a:buFont typeface="Wingdings" pitchFamily="2" charset="2"/>
              <a:buChar char="§"/>
            </a:pPr>
            <a:r>
              <a:rPr lang="en-US" sz="2400" dirty="0">
                <a:latin typeface="Arial" panose="020B0604020202020204" pitchFamily="34" charset="0"/>
                <a:cs typeface="Arial" panose="020B0604020202020204" pitchFamily="34" charset="0"/>
              </a:rPr>
              <a:t>She initiates neoadjuvant chemotherapy and pembrolizumab per KN-522 with clinical response</a:t>
            </a:r>
          </a:p>
          <a:p>
            <a:pPr>
              <a:buFont typeface="Wingdings" pitchFamily="2" charset="2"/>
              <a:buChar char="§"/>
            </a:pPr>
            <a:endParaRPr lang="en-US" sz="800" dirty="0">
              <a:latin typeface="Arial" panose="020B0604020202020204" pitchFamily="34" charset="0"/>
              <a:cs typeface="Arial" panose="020B0604020202020204" pitchFamily="34" charset="0"/>
            </a:endParaRPr>
          </a:p>
          <a:p>
            <a:pPr>
              <a:buFont typeface="Wingdings" pitchFamily="2" charset="2"/>
              <a:buChar char="§"/>
            </a:pPr>
            <a:r>
              <a:rPr lang="en-US" sz="2400" dirty="0">
                <a:latin typeface="Arial" panose="020B0604020202020204" pitchFamily="34" charset="0"/>
                <a:cs typeface="Arial" panose="020B0604020202020204" pitchFamily="34" charset="0"/>
              </a:rPr>
              <a:t>She undergoes right mastectomy and ALND:</a:t>
            </a:r>
          </a:p>
          <a:p>
            <a:pPr marL="800100" lvl="1" indent="-342900">
              <a:buFont typeface="Wingdings" pitchFamily="2" charset="2"/>
              <a:buChar char="§"/>
            </a:pPr>
            <a:r>
              <a:rPr lang="en-US" sz="2400" dirty="0">
                <a:latin typeface="Arial" panose="020B0604020202020204" pitchFamily="34" charset="0"/>
                <a:cs typeface="Arial" panose="020B0604020202020204" pitchFamily="34" charset="0"/>
              </a:rPr>
              <a:t>No residual primary tumor</a:t>
            </a:r>
          </a:p>
          <a:p>
            <a:pPr marL="800100" lvl="1" indent="-342900">
              <a:buFont typeface="Wingdings" pitchFamily="2" charset="2"/>
              <a:buChar char="§"/>
            </a:pPr>
            <a:r>
              <a:rPr lang="en-US" sz="2400" dirty="0">
                <a:latin typeface="Arial" panose="020B0604020202020204" pitchFamily="34" charset="0"/>
                <a:cs typeface="Arial" panose="020B0604020202020204" pitchFamily="34" charset="0"/>
              </a:rPr>
              <a:t>12/21 lymph nodes involved, largest focus 1.8 cm, extensive </a:t>
            </a:r>
            <a:r>
              <a:rPr lang="en-US" sz="2400" dirty="0" err="1">
                <a:latin typeface="Arial" panose="020B0604020202020204" pitchFamily="34" charset="0"/>
                <a:cs typeface="Arial" panose="020B0604020202020204" pitchFamily="34" charset="0"/>
              </a:rPr>
              <a:t>lymphovascular</a:t>
            </a:r>
            <a:r>
              <a:rPr lang="en-US" sz="2400" dirty="0">
                <a:latin typeface="Arial" panose="020B0604020202020204" pitchFamily="34" charset="0"/>
                <a:cs typeface="Arial" panose="020B0604020202020204" pitchFamily="34" charset="0"/>
              </a:rPr>
              <a:t> invasion</a:t>
            </a:r>
          </a:p>
          <a:p>
            <a:pPr marL="800100" lvl="1" indent="-342900">
              <a:buFont typeface="Wingdings" pitchFamily="2" charset="2"/>
              <a:buChar char="§"/>
            </a:pPr>
            <a:r>
              <a:rPr lang="en-US" sz="2400" dirty="0">
                <a:latin typeface="Arial" panose="020B0604020202020204" pitchFamily="34" charset="0"/>
                <a:cs typeface="Arial" panose="020B0604020202020204" pitchFamily="34" charset="0"/>
              </a:rPr>
              <a:t>Pathologic Stage = ypT0 ypN3</a:t>
            </a:r>
          </a:p>
          <a:p>
            <a:pPr marL="800100" lvl="1" indent="-342900">
              <a:buFont typeface="Wingdings" pitchFamily="2" charset="2"/>
              <a:buChar char="§"/>
            </a:pPr>
            <a:endParaRPr lang="en-US" sz="800" dirty="0">
              <a:latin typeface="Arial" panose="020B0604020202020204" pitchFamily="34" charset="0"/>
              <a:cs typeface="Arial" panose="020B0604020202020204" pitchFamily="34" charset="0"/>
            </a:endParaRPr>
          </a:p>
          <a:p>
            <a:pPr>
              <a:buFont typeface="Wingdings" pitchFamily="2" charset="2"/>
              <a:buChar char="§"/>
            </a:pPr>
            <a:r>
              <a:rPr lang="en-US" sz="2400" dirty="0">
                <a:latin typeface="Arial" panose="020B0604020202020204" pitchFamily="34" charset="0"/>
                <a:cs typeface="Arial" panose="020B0604020202020204" pitchFamily="34" charset="0"/>
              </a:rPr>
              <a:t>While receiving post-mastectomy radiation, she develops biopsy-proven chest wall recurrence</a:t>
            </a:r>
          </a:p>
          <a:p>
            <a:pPr>
              <a:buFont typeface="Wingdings" pitchFamily="2" charset="2"/>
              <a:buChar char="§"/>
            </a:pPr>
            <a:endParaRPr lang="en-US" sz="800" dirty="0">
              <a:latin typeface="Arial" panose="020B0604020202020204" pitchFamily="34" charset="0"/>
              <a:cs typeface="Arial" panose="020B0604020202020204" pitchFamily="34" charset="0"/>
            </a:endParaRPr>
          </a:p>
          <a:p>
            <a:pPr>
              <a:buFont typeface="Wingdings" pitchFamily="2" charset="2"/>
              <a:buChar char="§"/>
            </a:pPr>
            <a:r>
              <a:rPr lang="en-US" sz="2400" dirty="0">
                <a:latin typeface="Arial" panose="020B0604020202020204" pitchFamily="34" charset="0"/>
                <a:cs typeface="Arial" panose="020B0604020202020204" pitchFamily="34" charset="0"/>
              </a:rPr>
              <a:t>Restaging PET/CT shows new mediastinal nodes and pulmonary nodules</a:t>
            </a:r>
          </a:p>
        </p:txBody>
      </p:sp>
      <p:pic>
        <p:nvPicPr>
          <p:cNvPr id="2" name="Picture 1">
            <a:extLst>
              <a:ext uri="{FF2B5EF4-FFF2-40B4-BE49-F238E27FC236}">
                <a16:creationId xmlns:a16="http://schemas.microsoft.com/office/drawing/2014/main" id="{6BD06114-ED19-52E6-A923-54527EC3F52C}"/>
              </a:ext>
            </a:extLst>
          </p:cNvPr>
          <p:cNvPicPr>
            <a:picLocks noChangeAspect="1"/>
          </p:cNvPicPr>
          <p:nvPr/>
        </p:nvPicPr>
        <p:blipFill>
          <a:blip r:embed="rId2"/>
          <a:stretch>
            <a:fillRect/>
          </a:stretch>
        </p:blipFill>
        <p:spPr>
          <a:xfrm>
            <a:off x="8412377" y="1959428"/>
            <a:ext cx="3470564" cy="3558288"/>
          </a:xfrm>
          <a:prstGeom prst="rect">
            <a:avLst/>
          </a:prstGeom>
        </p:spPr>
      </p:pic>
    </p:spTree>
    <p:extLst>
      <p:ext uri="{BB962C8B-B14F-4D97-AF65-F5344CB8AC3E}">
        <p14:creationId xmlns:p14="http://schemas.microsoft.com/office/powerpoint/2010/main" val="5420861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19498-B33F-9712-9C5F-A89E3FAFF08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D01E2D0-2309-B1CA-D073-9EBF392996C5}"/>
              </a:ext>
            </a:extLst>
          </p:cNvPr>
          <p:cNvSpPr>
            <a:spLocks noGrp="1"/>
          </p:cNvSpPr>
          <p:nvPr>
            <p:ph type="title"/>
          </p:nvPr>
        </p:nvSpPr>
        <p:spPr/>
        <p:txBody>
          <a:bodyPr>
            <a:normAutofit/>
          </a:bodyPr>
          <a:lstStyle/>
          <a:p>
            <a:pPr algn="l"/>
            <a:r>
              <a:rPr lang="en-US" b="1" dirty="0">
                <a:solidFill>
                  <a:schemeClr val="tx2"/>
                </a:solidFill>
                <a:latin typeface="Arial" panose="020B0604020202020204" pitchFamily="34" charset="0"/>
                <a:cs typeface="Arial" panose="020B0604020202020204" pitchFamily="34" charset="0"/>
              </a:rPr>
              <a:t>Patient Case:</a:t>
            </a:r>
          </a:p>
        </p:txBody>
      </p:sp>
      <p:sp>
        <p:nvSpPr>
          <p:cNvPr id="8" name="Content Placeholder 7">
            <a:extLst>
              <a:ext uri="{FF2B5EF4-FFF2-40B4-BE49-F238E27FC236}">
                <a16:creationId xmlns:a16="http://schemas.microsoft.com/office/drawing/2014/main" id="{94DBC874-A17A-2C50-9C94-578B47239B33}"/>
              </a:ext>
            </a:extLst>
          </p:cNvPr>
          <p:cNvSpPr>
            <a:spLocks noGrp="1"/>
          </p:cNvSpPr>
          <p:nvPr>
            <p:ph idx="1"/>
          </p:nvPr>
        </p:nvSpPr>
        <p:spPr>
          <a:xfrm>
            <a:off x="768626" y="1417638"/>
            <a:ext cx="10340652" cy="4983161"/>
          </a:xfrm>
        </p:spPr>
        <p:txBody>
          <a:bodyPr>
            <a:noAutofit/>
          </a:bodyPr>
          <a:lstStyle/>
          <a:p>
            <a:pPr algn="just">
              <a:buFont typeface="Wingdings" pitchFamily="2" charset="2"/>
              <a:buChar char="§"/>
            </a:pPr>
            <a:r>
              <a:rPr lang="en-US" sz="2400" dirty="0">
                <a:latin typeface="Arial" panose="020B0604020202020204" pitchFamily="34" charset="0"/>
                <a:cs typeface="Arial" panose="020B0604020202020204" pitchFamily="34" charset="0"/>
              </a:rPr>
              <a:t>She initiates datopotamab deruxtecan 6 mg/kg IV every 3 weeks</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She completes 2 cycles with clinical response on her chest wall, but presents for cycle 3 reporting increased oral pain with mouth sores</a:t>
            </a:r>
          </a:p>
          <a:p>
            <a:pPr algn="just">
              <a:buFont typeface="Wingdings" pitchFamily="2" charset="2"/>
              <a:buChar char="§"/>
            </a:pPr>
            <a:endParaRPr lang="en-US" sz="600" dirty="0">
              <a:latin typeface="Arial" panose="020B0604020202020204" pitchFamily="34" charset="0"/>
              <a:cs typeface="Arial" panose="020B0604020202020204" pitchFamily="34" charset="0"/>
            </a:endParaRPr>
          </a:p>
          <a:p>
            <a:pPr lvl="1" algn="just">
              <a:buFont typeface="Wingdings" pitchFamily="2" charset="2"/>
              <a:buChar char="§"/>
            </a:pPr>
            <a:r>
              <a:rPr lang="en-US" sz="2200" dirty="0">
                <a:latin typeface="Arial" panose="020B0604020202020204" pitchFamily="34" charset="0"/>
                <a:cs typeface="Arial" panose="020B0604020202020204" pitchFamily="34" charset="0"/>
              </a:rPr>
              <a:t>She is able to eat, but is experiencing pain and can only tolerate liquids and soft foods</a:t>
            </a:r>
          </a:p>
          <a:p>
            <a:pPr algn="just">
              <a:buFont typeface="Wingdings" pitchFamily="2" charset="2"/>
              <a:buChar char="§"/>
            </a:pPr>
            <a:endParaRPr lang="en-US" sz="2400" dirty="0">
              <a:latin typeface="Arial" panose="020B0604020202020204" pitchFamily="34" charset="0"/>
              <a:cs typeface="Arial" panose="020B0604020202020204" pitchFamily="34" charset="0"/>
            </a:endParaRPr>
          </a:p>
          <a:p>
            <a:pPr algn="just">
              <a:buFont typeface="Wingdings" pitchFamily="2" charset="2"/>
              <a:buChar char="§"/>
            </a:pPr>
            <a:r>
              <a:rPr lang="en-US" sz="2400" dirty="0">
                <a:latin typeface="Arial" panose="020B0604020202020204" pitchFamily="34" charset="0"/>
                <a:cs typeface="Arial" panose="020B0604020202020204" pitchFamily="34" charset="0"/>
              </a:rPr>
              <a:t>She states that she has not been using her prescribed dexamethasone oral solution regularly</a:t>
            </a:r>
          </a:p>
        </p:txBody>
      </p:sp>
    </p:spTree>
    <p:extLst>
      <p:ext uri="{BB962C8B-B14F-4D97-AF65-F5344CB8AC3E}">
        <p14:creationId xmlns:p14="http://schemas.microsoft.com/office/powerpoint/2010/main" val="283701267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41666" y="300228"/>
            <a:ext cx="10067995" cy="585331"/>
          </a:xfrm>
          <a:prstGeom prst="rect">
            <a:avLst/>
          </a:prstGeom>
        </p:spPr>
        <p:txBody>
          <a:bodyPr vert="horz" wrap="square" lIns="0" tIns="10583" rIns="0" bIns="0" rtlCol="0">
            <a:spAutoFit/>
          </a:bodyPr>
          <a:lstStyle/>
          <a:p>
            <a:pPr marL="8467">
              <a:spcBef>
                <a:spcPts val="83"/>
              </a:spcBef>
            </a:pPr>
            <a:r>
              <a:rPr lang="en-US" dirty="0"/>
              <a:t>TROPION-Breast02 </a:t>
            </a:r>
            <a:r>
              <a:rPr dirty="0"/>
              <a:t>Overall</a:t>
            </a:r>
            <a:r>
              <a:rPr spc="-10" dirty="0"/>
              <a:t> </a:t>
            </a:r>
            <a:r>
              <a:rPr dirty="0"/>
              <a:t>Safety</a:t>
            </a:r>
            <a:r>
              <a:rPr spc="-10" dirty="0"/>
              <a:t> </a:t>
            </a:r>
            <a:r>
              <a:rPr spc="-7" dirty="0"/>
              <a:t>Summary</a:t>
            </a:r>
          </a:p>
        </p:txBody>
      </p:sp>
      <p:graphicFrame>
        <p:nvGraphicFramePr>
          <p:cNvPr id="3" name="object 3"/>
          <p:cNvGraphicFramePr>
            <a:graphicFrameLocks noGrp="1"/>
          </p:cNvGraphicFramePr>
          <p:nvPr/>
        </p:nvGraphicFramePr>
        <p:xfrm>
          <a:off x="5761397" y="1220555"/>
          <a:ext cx="5759449" cy="4403510"/>
        </p:xfrm>
        <a:graphic>
          <a:graphicData uri="http://schemas.openxmlformats.org/drawingml/2006/table">
            <a:tbl>
              <a:tblPr firstRow="1" bandRow="1">
                <a:tableStyleId>{2D5ABB26-0587-4C30-8999-92F81FD0307C}</a:tableStyleId>
              </a:tblPr>
              <a:tblGrid>
                <a:gridCol w="3396403">
                  <a:extLst>
                    <a:ext uri="{9D8B030D-6E8A-4147-A177-3AD203B41FA5}">
                      <a16:colId xmlns:a16="http://schemas.microsoft.com/office/drawing/2014/main" val="20000"/>
                    </a:ext>
                  </a:extLst>
                </a:gridCol>
                <a:gridCol w="1181523">
                  <a:extLst>
                    <a:ext uri="{9D8B030D-6E8A-4147-A177-3AD203B41FA5}">
                      <a16:colId xmlns:a16="http://schemas.microsoft.com/office/drawing/2014/main" val="20001"/>
                    </a:ext>
                  </a:extLst>
                </a:gridCol>
                <a:gridCol w="1181523">
                  <a:extLst>
                    <a:ext uri="{9D8B030D-6E8A-4147-A177-3AD203B41FA5}">
                      <a16:colId xmlns:a16="http://schemas.microsoft.com/office/drawing/2014/main" val="20002"/>
                    </a:ext>
                  </a:extLst>
                </a:gridCol>
              </a:tblGrid>
              <a:tr h="752263">
                <a:tc>
                  <a:txBody>
                    <a:bodyPr/>
                    <a:lstStyle/>
                    <a:p>
                      <a:pPr marL="46355">
                        <a:lnSpc>
                          <a:spcPct val="100000"/>
                        </a:lnSpc>
                        <a:spcBef>
                          <a:spcPts val="2700"/>
                        </a:spcBef>
                      </a:pPr>
                      <a:r>
                        <a:rPr sz="1900" b="1" spc="-20" dirty="0">
                          <a:solidFill>
                            <a:srgbClr val="002F5D"/>
                          </a:solidFill>
                          <a:latin typeface="Arial Narrow"/>
                          <a:cs typeface="Arial Narrow"/>
                        </a:rPr>
                        <a:t>Treatment-</a:t>
                      </a:r>
                      <a:r>
                        <a:rPr sz="1900" b="1" dirty="0">
                          <a:solidFill>
                            <a:srgbClr val="002F5D"/>
                          </a:solidFill>
                          <a:latin typeface="Arial Narrow"/>
                          <a:cs typeface="Arial Narrow"/>
                        </a:rPr>
                        <a:t>related</a:t>
                      </a:r>
                      <a:r>
                        <a:rPr sz="1900" b="1" spc="-110" dirty="0">
                          <a:solidFill>
                            <a:srgbClr val="002F5D"/>
                          </a:solidFill>
                          <a:latin typeface="Arial Narrow"/>
                          <a:cs typeface="Arial Narrow"/>
                        </a:rPr>
                        <a:t> </a:t>
                      </a:r>
                      <a:r>
                        <a:rPr sz="1900" b="1" dirty="0">
                          <a:solidFill>
                            <a:srgbClr val="002F5D"/>
                          </a:solidFill>
                          <a:latin typeface="Arial Narrow"/>
                          <a:cs typeface="Arial Narrow"/>
                        </a:rPr>
                        <a:t>AEs,</a:t>
                      </a:r>
                      <a:r>
                        <a:rPr sz="1900" b="1" spc="15" dirty="0">
                          <a:solidFill>
                            <a:srgbClr val="002F5D"/>
                          </a:solidFill>
                          <a:latin typeface="Arial Narrow"/>
                          <a:cs typeface="Arial Narrow"/>
                        </a:rPr>
                        <a:t> </a:t>
                      </a:r>
                      <a:r>
                        <a:rPr sz="1900" b="1" dirty="0">
                          <a:solidFill>
                            <a:srgbClr val="002F5D"/>
                          </a:solidFill>
                          <a:latin typeface="Arial Narrow"/>
                          <a:cs typeface="Arial Narrow"/>
                        </a:rPr>
                        <a:t>n</a:t>
                      </a:r>
                      <a:r>
                        <a:rPr sz="1900" b="1" spc="-5" dirty="0">
                          <a:solidFill>
                            <a:srgbClr val="002F5D"/>
                          </a:solidFill>
                          <a:latin typeface="Arial Narrow"/>
                          <a:cs typeface="Arial Narrow"/>
                        </a:rPr>
                        <a:t> </a:t>
                      </a:r>
                      <a:r>
                        <a:rPr sz="1900" b="1" spc="-25" dirty="0">
                          <a:solidFill>
                            <a:srgbClr val="002F5D"/>
                          </a:solidFill>
                          <a:latin typeface="Arial Narrow"/>
                          <a:cs typeface="Arial Narrow"/>
                        </a:rPr>
                        <a:t>(%)</a:t>
                      </a:r>
                      <a:endParaRPr sz="1900">
                        <a:latin typeface="Arial Narrow"/>
                        <a:cs typeface="Arial Narrow"/>
                      </a:endParaRPr>
                    </a:p>
                  </a:txBody>
                  <a:tcPr marL="0" marR="0" marT="228600" marB="0">
                    <a:lnT w="12700">
                      <a:solidFill>
                        <a:srgbClr val="000000"/>
                      </a:solidFill>
                      <a:prstDash val="solid"/>
                    </a:lnT>
                    <a:lnB w="12700">
                      <a:solidFill>
                        <a:srgbClr val="000000"/>
                      </a:solidFill>
                      <a:prstDash val="solid"/>
                    </a:lnB>
                  </a:tcPr>
                </a:tc>
                <a:tc>
                  <a:txBody>
                    <a:bodyPr/>
                    <a:lstStyle/>
                    <a:p>
                      <a:pPr marL="372110" marR="213995" indent="-149860">
                        <a:lnSpc>
                          <a:spcPct val="100000"/>
                        </a:lnSpc>
                        <a:spcBef>
                          <a:spcPts val="1019"/>
                        </a:spcBef>
                      </a:pPr>
                      <a:r>
                        <a:rPr sz="1900" b="1" spc="-10" dirty="0">
                          <a:solidFill>
                            <a:srgbClr val="FFFFFF"/>
                          </a:solidFill>
                          <a:latin typeface="Arial Narrow"/>
                          <a:cs typeface="Arial Narrow"/>
                        </a:rPr>
                        <a:t>Dato-</a:t>
                      </a:r>
                      <a:r>
                        <a:rPr sz="1900" b="1" spc="-25" dirty="0">
                          <a:solidFill>
                            <a:srgbClr val="FFFFFF"/>
                          </a:solidFill>
                          <a:latin typeface="Arial Narrow"/>
                          <a:cs typeface="Arial Narrow"/>
                        </a:rPr>
                        <a:t>DXd </a:t>
                      </a:r>
                      <a:r>
                        <a:rPr sz="1900" b="1" spc="-10" dirty="0">
                          <a:solidFill>
                            <a:srgbClr val="FFFFFF"/>
                          </a:solidFill>
                          <a:latin typeface="Arial Narrow"/>
                          <a:cs typeface="Arial Narrow"/>
                        </a:rPr>
                        <a:t>(n=319)</a:t>
                      </a:r>
                      <a:endParaRPr sz="1900">
                        <a:latin typeface="Arial Narrow"/>
                        <a:cs typeface="Arial Narrow"/>
                      </a:endParaRPr>
                    </a:p>
                  </a:txBody>
                  <a:tcPr marL="0" marR="0" marT="86359" marB="0">
                    <a:lnT w="12700">
                      <a:solidFill>
                        <a:srgbClr val="000000"/>
                      </a:solidFill>
                      <a:prstDash val="solid"/>
                    </a:lnT>
                    <a:lnB w="12700">
                      <a:solidFill>
                        <a:srgbClr val="000000"/>
                      </a:solidFill>
                      <a:prstDash val="solid"/>
                    </a:lnB>
                    <a:solidFill>
                      <a:srgbClr val="125AA1"/>
                    </a:solidFill>
                  </a:tcPr>
                </a:tc>
                <a:tc>
                  <a:txBody>
                    <a:bodyPr/>
                    <a:lstStyle/>
                    <a:p>
                      <a:pPr marL="372110" marR="363855" indent="263525">
                        <a:lnSpc>
                          <a:spcPct val="100000"/>
                        </a:lnSpc>
                        <a:spcBef>
                          <a:spcPts val="1019"/>
                        </a:spcBef>
                      </a:pPr>
                      <a:r>
                        <a:rPr sz="1900" b="1" spc="-25" dirty="0">
                          <a:solidFill>
                            <a:srgbClr val="FFFFFF"/>
                          </a:solidFill>
                          <a:latin typeface="Arial Narrow"/>
                          <a:cs typeface="Arial Narrow"/>
                        </a:rPr>
                        <a:t>ICC </a:t>
                      </a:r>
                      <a:r>
                        <a:rPr sz="1900" b="1" spc="-10" dirty="0">
                          <a:solidFill>
                            <a:srgbClr val="FFFFFF"/>
                          </a:solidFill>
                          <a:latin typeface="Arial Narrow"/>
                          <a:cs typeface="Arial Narrow"/>
                        </a:rPr>
                        <a:t>(n=309)</a:t>
                      </a:r>
                      <a:endParaRPr sz="1900">
                        <a:latin typeface="Arial Narrow"/>
                        <a:cs typeface="Arial Narrow"/>
                      </a:endParaRPr>
                    </a:p>
                  </a:txBody>
                  <a:tcPr marL="0" marR="0" marT="86359" marB="0">
                    <a:lnT w="12700">
                      <a:solidFill>
                        <a:srgbClr val="000000"/>
                      </a:solidFill>
                      <a:prstDash val="solid"/>
                    </a:lnT>
                    <a:lnB w="12700">
                      <a:solidFill>
                        <a:srgbClr val="000000"/>
                      </a:solidFill>
                      <a:prstDash val="solid"/>
                    </a:lnB>
                    <a:solidFill>
                      <a:srgbClr val="71AC3B"/>
                    </a:solidFill>
                  </a:tcPr>
                </a:tc>
                <a:extLst>
                  <a:ext uri="{0D108BD9-81ED-4DB2-BD59-A6C34878D82A}">
                    <a16:rowId xmlns:a16="http://schemas.microsoft.com/office/drawing/2014/main" val="10000"/>
                  </a:ext>
                </a:extLst>
              </a:tr>
              <a:tr h="451273">
                <a:tc>
                  <a:txBody>
                    <a:bodyPr/>
                    <a:lstStyle/>
                    <a:p>
                      <a:pPr marL="46355">
                        <a:lnSpc>
                          <a:spcPct val="100000"/>
                        </a:lnSpc>
                        <a:spcBef>
                          <a:spcPts val="925"/>
                        </a:spcBef>
                      </a:pPr>
                      <a:r>
                        <a:rPr sz="1900" b="1" dirty="0">
                          <a:solidFill>
                            <a:srgbClr val="002F5D"/>
                          </a:solidFill>
                          <a:latin typeface="Arial Narrow"/>
                          <a:cs typeface="Arial Narrow"/>
                        </a:rPr>
                        <a:t>Any</a:t>
                      </a:r>
                      <a:r>
                        <a:rPr sz="1900" b="1" spc="-50" dirty="0">
                          <a:solidFill>
                            <a:srgbClr val="002F5D"/>
                          </a:solidFill>
                          <a:latin typeface="Arial Narrow"/>
                          <a:cs typeface="Arial Narrow"/>
                        </a:rPr>
                        <a:t> </a:t>
                      </a:r>
                      <a:r>
                        <a:rPr sz="1900" b="1" spc="-20" dirty="0">
                          <a:solidFill>
                            <a:srgbClr val="002F5D"/>
                          </a:solidFill>
                          <a:latin typeface="Arial Narrow"/>
                          <a:cs typeface="Arial Narrow"/>
                        </a:rPr>
                        <a:t>grade</a:t>
                      </a:r>
                      <a:endParaRPr sz="1900">
                        <a:latin typeface="Arial Narrow"/>
                        <a:cs typeface="Arial Narrow"/>
                      </a:endParaRPr>
                    </a:p>
                  </a:txBody>
                  <a:tcPr marL="0" marR="0" marT="78317" marB="0">
                    <a:lnT w="12700">
                      <a:solidFill>
                        <a:srgbClr val="000000"/>
                      </a:solidFill>
                      <a:prstDash val="solid"/>
                    </a:lnT>
                    <a:solidFill>
                      <a:srgbClr val="DBDBDB"/>
                    </a:solidFill>
                  </a:tcPr>
                </a:tc>
                <a:tc>
                  <a:txBody>
                    <a:bodyPr/>
                    <a:lstStyle/>
                    <a:p>
                      <a:pPr marR="294640" algn="r">
                        <a:lnSpc>
                          <a:spcPct val="100000"/>
                        </a:lnSpc>
                        <a:spcBef>
                          <a:spcPts val="950"/>
                        </a:spcBef>
                      </a:pPr>
                      <a:r>
                        <a:rPr sz="1900" dirty="0">
                          <a:solidFill>
                            <a:srgbClr val="002F5D"/>
                          </a:solidFill>
                          <a:latin typeface="Arial Narrow"/>
                          <a:cs typeface="Arial Narrow"/>
                        </a:rPr>
                        <a:t>296</a:t>
                      </a:r>
                      <a:r>
                        <a:rPr sz="1900" spc="-15" dirty="0">
                          <a:solidFill>
                            <a:srgbClr val="002F5D"/>
                          </a:solidFill>
                          <a:latin typeface="Arial Narrow"/>
                          <a:cs typeface="Arial Narrow"/>
                        </a:rPr>
                        <a:t> </a:t>
                      </a:r>
                      <a:r>
                        <a:rPr sz="1900" spc="-20" dirty="0">
                          <a:solidFill>
                            <a:srgbClr val="002F5D"/>
                          </a:solidFill>
                          <a:latin typeface="Arial Narrow"/>
                          <a:cs typeface="Arial Narrow"/>
                        </a:rPr>
                        <a:t>(93)</a:t>
                      </a:r>
                      <a:endParaRPr sz="1900">
                        <a:latin typeface="Arial Narrow"/>
                        <a:cs typeface="Arial Narrow"/>
                      </a:endParaRPr>
                    </a:p>
                  </a:txBody>
                  <a:tcPr marL="0" marR="0" marT="80433" marB="0">
                    <a:lnT w="12700">
                      <a:solidFill>
                        <a:srgbClr val="000000"/>
                      </a:solidFill>
                      <a:prstDash val="solid"/>
                    </a:lnT>
                    <a:solidFill>
                      <a:srgbClr val="DBDBDB"/>
                    </a:solidFill>
                  </a:tcPr>
                </a:tc>
                <a:tc>
                  <a:txBody>
                    <a:bodyPr/>
                    <a:lstStyle/>
                    <a:p>
                      <a:pPr marL="385445">
                        <a:lnSpc>
                          <a:spcPct val="100000"/>
                        </a:lnSpc>
                        <a:spcBef>
                          <a:spcPts val="950"/>
                        </a:spcBef>
                      </a:pPr>
                      <a:r>
                        <a:rPr sz="1900" dirty="0">
                          <a:solidFill>
                            <a:srgbClr val="002F5D"/>
                          </a:solidFill>
                          <a:latin typeface="Arial Narrow"/>
                          <a:cs typeface="Arial Narrow"/>
                        </a:rPr>
                        <a:t>257</a:t>
                      </a:r>
                      <a:r>
                        <a:rPr sz="1900" spc="-15" dirty="0">
                          <a:solidFill>
                            <a:srgbClr val="002F5D"/>
                          </a:solidFill>
                          <a:latin typeface="Arial Narrow"/>
                          <a:cs typeface="Arial Narrow"/>
                        </a:rPr>
                        <a:t> </a:t>
                      </a:r>
                      <a:r>
                        <a:rPr sz="1900" spc="-20" dirty="0">
                          <a:solidFill>
                            <a:srgbClr val="002F5D"/>
                          </a:solidFill>
                          <a:latin typeface="Arial Narrow"/>
                          <a:cs typeface="Arial Narrow"/>
                        </a:rPr>
                        <a:t>(83)</a:t>
                      </a:r>
                      <a:endParaRPr sz="1900">
                        <a:latin typeface="Arial Narrow"/>
                        <a:cs typeface="Arial Narrow"/>
                      </a:endParaRPr>
                    </a:p>
                  </a:txBody>
                  <a:tcPr marL="0" marR="0" marT="80433" marB="0">
                    <a:lnT w="12700">
                      <a:solidFill>
                        <a:srgbClr val="000000"/>
                      </a:solidFill>
                      <a:prstDash val="solid"/>
                    </a:lnT>
                    <a:solidFill>
                      <a:srgbClr val="DBDBDB"/>
                    </a:solidFill>
                  </a:tcPr>
                </a:tc>
                <a:extLst>
                  <a:ext uri="{0D108BD9-81ED-4DB2-BD59-A6C34878D82A}">
                    <a16:rowId xmlns:a16="http://schemas.microsoft.com/office/drawing/2014/main" val="10001"/>
                  </a:ext>
                </a:extLst>
              </a:tr>
              <a:tr h="451273">
                <a:tc>
                  <a:txBody>
                    <a:bodyPr/>
                    <a:lstStyle/>
                    <a:p>
                      <a:pPr marL="46355">
                        <a:lnSpc>
                          <a:spcPct val="100000"/>
                        </a:lnSpc>
                        <a:spcBef>
                          <a:spcPts val="925"/>
                        </a:spcBef>
                      </a:pPr>
                      <a:r>
                        <a:rPr sz="1900" b="1" dirty="0">
                          <a:solidFill>
                            <a:srgbClr val="002F5D"/>
                          </a:solidFill>
                          <a:latin typeface="Arial Narrow"/>
                          <a:cs typeface="Arial Narrow"/>
                        </a:rPr>
                        <a:t>Grade</a:t>
                      </a:r>
                      <a:r>
                        <a:rPr sz="1900" b="1" spc="-25" dirty="0">
                          <a:solidFill>
                            <a:srgbClr val="002F5D"/>
                          </a:solidFill>
                          <a:latin typeface="Arial Narrow"/>
                          <a:cs typeface="Arial Narrow"/>
                        </a:rPr>
                        <a:t> ≥3</a:t>
                      </a:r>
                      <a:endParaRPr sz="1900">
                        <a:latin typeface="Arial Narrow"/>
                        <a:cs typeface="Arial Narrow"/>
                      </a:endParaRPr>
                    </a:p>
                  </a:txBody>
                  <a:tcPr marL="0" marR="0" marT="78317" marB="0"/>
                </a:tc>
                <a:tc>
                  <a:txBody>
                    <a:bodyPr/>
                    <a:lstStyle/>
                    <a:p>
                      <a:pPr marR="334645" algn="r">
                        <a:lnSpc>
                          <a:spcPct val="100000"/>
                        </a:lnSpc>
                        <a:spcBef>
                          <a:spcPts val="950"/>
                        </a:spcBef>
                      </a:pPr>
                      <a:r>
                        <a:rPr sz="1900" dirty="0">
                          <a:solidFill>
                            <a:srgbClr val="002F5D"/>
                          </a:solidFill>
                          <a:latin typeface="Arial Narrow"/>
                          <a:cs typeface="Arial Narrow"/>
                        </a:rPr>
                        <a:t>105</a:t>
                      </a:r>
                      <a:r>
                        <a:rPr sz="1900" spc="-10" dirty="0">
                          <a:solidFill>
                            <a:srgbClr val="002F5D"/>
                          </a:solidFill>
                          <a:latin typeface="Arial Narrow"/>
                          <a:cs typeface="Arial Narrow"/>
                        </a:rPr>
                        <a:t> </a:t>
                      </a:r>
                      <a:r>
                        <a:rPr sz="1900" spc="-20" dirty="0">
                          <a:solidFill>
                            <a:srgbClr val="002F5D"/>
                          </a:solidFill>
                          <a:latin typeface="Arial Narrow"/>
                          <a:cs typeface="Arial Narrow"/>
                        </a:rPr>
                        <a:t>(33)</a:t>
                      </a:r>
                      <a:endParaRPr sz="1900">
                        <a:latin typeface="Arial Narrow"/>
                        <a:cs typeface="Arial Narrow"/>
                      </a:endParaRPr>
                    </a:p>
                  </a:txBody>
                  <a:tcPr marL="0" marR="0" marT="80433" marB="0"/>
                </a:tc>
                <a:tc>
                  <a:txBody>
                    <a:bodyPr/>
                    <a:lstStyle/>
                    <a:p>
                      <a:pPr marL="466725">
                        <a:lnSpc>
                          <a:spcPct val="100000"/>
                        </a:lnSpc>
                        <a:spcBef>
                          <a:spcPts val="950"/>
                        </a:spcBef>
                      </a:pPr>
                      <a:r>
                        <a:rPr sz="1900" dirty="0">
                          <a:solidFill>
                            <a:srgbClr val="002F5D"/>
                          </a:solidFill>
                          <a:latin typeface="Arial Narrow"/>
                          <a:cs typeface="Arial Narrow"/>
                        </a:rPr>
                        <a:t>89</a:t>
                      </a:r>
                      <a:r>
                        <a:rPr sz="1900" spc="-10" dirty="0">
                          <a:solidFill>
                            <a:srgbClr val="002F5D"/>
                          </a:solidFill>
                          <a:latin typeface="Arial Narrow"/>
                          <a:cs typeface="Arial Narrow"/>
                        </a:rPr>
                        <a:t> </a:t>
                      </a:r>
                      <a:r>
                        <a:rPr sz="1900" spc="-20" dirty="0">
                          <a:solidFill>
                            <a:srgbClr val="002F5D"/>
                          </a:solidFill>
                          <a:latin typeface="Arial Narrow"/>
                          <a:cs typeface="Arial Narrow"/>
                        </a:rPr>
                        <a:t>(29)</a:t>
                      </a:r>
                      <a:endParaRPr sz="1900">
                        <a:latin typeface="Arial Narrow"/>
                        <a:cs typeface="Arial Narrow"/>
                      </a:endParaRPr>
                    </a:p>
                  </a:txBody>
                  <a:tcPr marL="0" marR="0" marT="80433" marB="0"/>
                </a:tc>
                <a:extLst>
                  <a:ext uri="{0D108BD9-81ED-4DB2-BD59-A6C34878D82A}">
                    <a16:rowId xmlns:a16="http://schemas.microsoft.com/office/drawing/2014/main" val="10002"/>
                  </a:ext>
                </a:extLst>
              </a:tr>
              <a:tr h="451273">
                <a:tc>
                  <a:txBody>
                    <a:bodyPr/>
                    <a:lstStyle/>
                    <a:p>
                      <a:pPr marL="46355">
                        <a:lnSpc>
                          <a:spcPct val="100000"/>
                        </a:lnSpc>
                        <a:spcBef>
                          <a:spcPts val="925"/>
                        </a:spcBef>
                      </a:pPr>
                      <a:r>
                        <a:rPr sz="1900" b="1" dirty="0">
                          <a:solidFill>
                            <a:srgbClr val="002F5D"/>
                          </a:solidFill>
                          <a:latin typeface="Arial Narrow"/>
                          <a:cs typeface="Arial Narrow"/>
                        </a:rPr>
                        <a:t>Serious</a:t>
                      </a:r>
                      <a:r>
                        <a:rPr sz="1900" b="1" spc="-65" dirty="0">
                          <a:solidFill>
                            <a:srgbClr val="002F5D"/>
                          </a:solidFill>
                          <a:latin typeface="Arial Narrow"/>
                          <a:cs typeface="Arial Narrow"/>
                        </a:rPr>
                        <a:t> </a:t>
                      </a:r>
                      <a:r>
                        <a:rPr sz="1900" b="1" spc="-10" dirty="0">
                          <a:solidFill>
                            <a:srgbClr val="002F5D"/>
                          </a:solidFill>
                          <a:latin typeface="Arial Narrow"/>
                          <a:cs typeface="Arial Narrow"/>
                        </a:rPr>
                        <a:t>TRAEs</a:t>
                      </a:r>
                      <a:endParaRPr sz="1900">
                        <a:latin typeface="Arial Narrow"/>
                        <a:cs typeface="Arial Narrow"/>
                      </a:endParaRPr>
                    </a:p>
                  </a:txBody>
                  <a:tcPr marL="0" marR="0" marT="78317" marB="0">
                    <a:solidFill>
                      <a:srgbClr val="DBDBDB"/>
                    </a:solidFill>
                  </a:tcPr>
                </a:tc>
                <a:tc>
                  <a:txBody>
                    <a:bodyPr/>
                    <a:lstStyle/>
                    <a:p>
                      <a:pPr marL="505459">
                        <a:lnSpc>
                          <a:spcPct val="100000"/>
                        </a:lnSpc>
                        <a:spcBef>
                          <a:spcPts val="950"/>
                        </a:spcBef>
                      </a:pPr>
                      <a:r>
                        <a:rPr sz="1900" dirty="0">
                          <a:solidFill>
                            <a:srgbClr val="002F5D"/>
                          </a:solidFill>
                          <a:latin typeface="Arial Narrow"/>
                          <a:cs typeface="Arial Narrow"/>
                        </a:rPr>
                        <a:t>29</a:t>
                      </a:r>
                      <a:r>
                        <a:rPr sz="1900" spc="-5" dirty="0">
                          <a:solidFill>
                            <a:srgbClr val="002F5D"/>
                          </a:solidFill>
                          <a:latin typeface="Arial Narrow"/>
                          <a:cs typeface="Arial Narrow"/>
                        </a:rPr>
                        <a:t> </a:t>
                      </a:r>
                      <a:r>
                        <a:rPr sz="1900" spc="-25" dirty="0">
                          <a:solidFill>
                            <a:srgbClr val="002F5D"/>
                          </a:solidFill>
                          <a:latin typeface="Arial Narrow"/>
                          <a:cs typeface="Arial Narrow"/>
                        </a:rPr>
                        <a:t>(9)</a:t>
                      </a:r>
                      <a:endParaRPr sz="1900">
                        <a:latin typeface="Arial Narrow"/>
                        <a:cs typeface="Arial Narrow"/>
                      </a:endParaRPr>
                    </a:p>
                  </a:txBody>
                  <a:tcPr marL="0" marR="0" marT="80433" marB="0">
                    <a:solidFill>
                      <a:srgbClr val="DBDBDB"/>
                    </a:solidFill>
                  </a:tcPr>
                </a:tc>
                <a:tc>
                  <a:txBody>
                    <a:bodyPr/>
                    <a:lstStyle/>
                    <a:p>
                      <a:pPr marL="547370">
                        <a:lnSpc>
                          <a:spcPct val="100000"/>
                        </a:lnSpc>
                        <a:spcBef>
                          <a:spcPts val="950"/>
                        </a:spcBef>
                      </a:pPr>
                      <a:r>
                        <a:rPr sz="1900" dirty="0">
                          <a:solidFill>
                            <a:srgbClr val="002F5D"/>
                          </a:solidFill>
                          <a:latin typeface="Arial Narrow"/>
                          <a:cs typeface="Arial Narrow"/>
                        </a:rPr>
                        <a:t>26</a:t>
                      </a:r>
                      <a:r>
                        <a:rPr sz="1900" spc="-10" dirty="0">
                          <a:solidFill>
                            <a:srgbClr val="002F5D"/>
                          </a:solidFill>
                          <a:latin typeface="Arial Narrow"/>
                          <a:cs typeface="Arial Narrow"/>
                        </a:rPr>
                        <a:t> </a:t>
                      </a:r>
                      <a:r>
                        <a:rPr sz="1900" spc="-25" dirty="0">
                          <a:solidFill>
                            <a:srgbClr val="002F5D"/>
                          </a:solidFill>
                          <a:latin typeface="Arial Narrow"/>
                          <a:cs typeface="Arial Narrow"/>
                        </a:rPr>
                        <a:t>(8)</a:t>
                      </a:r>
                      <a:endParaRPr sz="1900">
                        <a:latin typeface="Arial Narrow"/>
                        <a:cs typeface="Arial Narrow"/>
                      </a:endParaRPr>
                    </a:p>
                  </a:txBody>
                  <a:tcPr marL="0" marR="0" marT="80433" marB="0">
                    <a:solidFill>
                      <a:srgbClr val="DBDBDB"/>
                    </a:solidFill>
                  </a:tcPr>
                </a:tc>
                <a:extLst>
                  <a:ext uri="{0D108BD9-81ED-4DB2-BD59-A6C34878D82A}">
                    <a16:rowId xmlns:a16="http://schemas.microsoft.com/office/drawing/2014/main" val="10003"/>
                  </a:ext>
                </a:extLst>
              </a:tr>
              <a:tr h="451273">
                <a:tc>
                  <a:txBody>
                    <a:bodyPr/>
                    <a:lstStyle/>
                    <a:p>
                      <a:pPr marL="46355">
                        <a:lnSpc>
                          <a:spcPct val="100000"/>
                        </a:lnSpc>
                        <a:spcBef>
                          <a:spcPts val="925"/>
                        </a:spcBef>
                      </a:pPr>
                      <a:r>
                        <a:rPr sz="1900" b="1" dirty="0">
                          <a:solidFill>
                            <a:srgbClr val="002F5D"/>
                          </a:solidFill>
                          <a:latin typeface="Arial Narrow"/>
                          <a:cs typeface="Arial Narrow"/>
                        </a:rPr>
                        <a:t>Associated</a:t>
                      </a:r>
                      <a:r>
                        <a:rPr sz="1900" b="1" spc="-35" dirty="0">
                          <a:solidFill>
                            <a:srgbClr val="002F5D"/>
                          </a:solidFill>
                          <a:latin typeface="Arial Narrow"/>
                          <a:cs typeface="Arial Narrow"/>
                        </a:rPr>
                        <a:t> </a:t>
                      </a:r>
                      <a:r>
                        <a:rPr sz="1900" b="1" dirty="0">
                          <a:solidFill>
                            <a:srgbClr val="002F5D"/>
                          </a:solidFill>
                          <a:latin typeface="Arial Narrow"/>
                          <a:cs typeface="Arial Narrow"/>
                        </a:rPr>
                        <a:t>with</a:t>
                      </a:r>
                      <a:r>
                        <a:rPr sz="1900" b="1" spc="-35" dirty="0">
                          <a:solidFill>
                            <a:srgbClr val="002F5D"/>
                          </a:solidFill>
                          <a:latin typeface="Arial Narrow"/>
                          <a:cs typeface="Arial Narrow"/>
                        </a:rPr>
                        <a:t> </a:t>
                      </a:r>
                      <a:r>
                        <a:rPr sz="1900" b="1" dirty="0">
                          <a:solidFill>
                            <a:srgbClr val="002F5D"/>
                          </a:solidFill>
                          <a:latin typeface="Arial Narrow"/>
                          <a:cs typeface="Arial Narrow"/>
                        </a:rPr>
                        <a:t>dose</a:t>
                      </a:r>
                      <a:r>
                        <a:rPr sz="1900" b="1" spc="-30" dirty="0">
                          <a:solidFill>
                            <a:srgbClr val="002F5D"/>
                          </a:solidFill>
                          <a:latin typeface="Arial Narrow"/>
                          <a:cs typeface="Arial Narrow"/>
                        </a:rPr>
                        <a:t> </a:t>
                      </a:r>
                      <a:r>
                        <a:rPr sz="1900" b="1" spc="-10" dirty="0">
                          <a:solidFill>
                            <a:srgbClr val="002F5D"/>
                          </a:solidFill>
                          <a:latin typeface="Arial Narrow"/>
                          <a:cs typeface="Arial Narrow"/>
                        </a:rPr>
                        <a:t>interruption</a:t>
                      </a:r>
                      <a:endParaRPr sz="1900">
                        <a:latin typeface="Arial Narrow"/>
                        <a:cs typeface="Arial Narrow"/>
                      </a:endParaRPr>
                    </a:p>
                  </a:txBody>
                  <a:tcPr marL="0" marR="0" marT="78317" marB="0"/>
                </a:tc>
                <a:tc>
                  <a:txBody>
                    <a:bodyPr/>
                    <a:lstStyle/>
                    <a:p>
                      <a:pPr marL="424815">
                        <a:lnSpc>
                          <a:spcPct val="100000"/>
                        </a:lnSpc>
                        <a:spcBef>
                          <a:spcPts val="950"/>
                        </a:spcBef>
                      </a:pPr>
                      <a:r>
                        <a:rPr sz="1900" dirty="0">
                          <a:solidFill>
                            <a:srgbClr val="002F5D"/>
                          </a:solidFill>
                          <a:latin typeface="Arial Narrow"/>
                          <a:cs typeface="Arial Narrow"/>
                        </a:rPr>
                        <a:t>76</a:t>
                      </a:r>
                      <a:r>
                        <a:rPr sz="1900" spc="-10" dirty="0">
                          <a:solidFill>
                            <a:srgbClr val="002F5D"/>
                          </a:solidFill>
                          <a:latin typeface="Arial Narrow"/>
                          <a:cs typeface="Arial Narrow"/>
                        </a:rPr>
                        <a:t> </a:t>
                      </a:r>
                      <a:r>
                        <a:rPr sz="1900" spc="-20" dirty="0">
                          <a:solidFill>
                            <a:srgbClr val="002F5D"/>
                          </a:solidFill>
                          <a:latin typeface="Arial Narrow"/>
                          <a:cs typeface="Arial Narrow"/>
                        </a:rPr>
                        <a:t>(24)</a:t>
                      </a:r>
                      <a:endParaRPr sz="1900">
                        <a:latin typeface="Arial Narrow"/>
                        <a:cs typeface="Arial Narrow"/>
                      </a:endParaRPr>
                    </a:p>
                  </a:txBody>
                  <a:tcPr marL="0" marR="0" marT="80433" marB="0"/>
                </a:tc>
                <a:tc>
                  <a:txBody>
                    <a:bodyPr/>
                    <a:lstStyle/>
                    <a:p>
                      <a:pPr marL="425450">
                        <a:lnSpc>
                          <a:spcPct val="100000"/>
                        </a:lnSpc>
                        <a:spcBef>
                          <a:spcPts val="950"/>
                        </a:spcBef>
                      </a:pPr>
                      <a:r>
                        <a:rPr sz="1900" dirty="0">
                          <a:solidFill>
                            <a:srgbClr val="002F5D"/>
                          </a:solidFill>
                          <a:latin typeface="Arial Narrow"/>
                          <a:cs typeface="Arial Narrow"/>
                        </a:rPr>
                        <a:t>60</a:t>
                      </a:r>
                      <a:r>
                        <a:rPr sz="1900" spc="-10" dirty="0">
                          <a:solidFill>
                            <a:srgbClr val="002F5D"/>
                          </a:solidFill>
                          <a:latin typeface="Arial Narrow"/>
                          <a:cs typeface="Arial Narrow"/>
                        </a:rPr>
                        <a:t> </a:t>
                      </a:r>
                      <a:r>
                        <a:rPr sz="1900" spc="-20" dirty="0">
                          <a:solidFill>
                            <a:srgbClr val="002F5D"/>
                          </a:solidFill>
                          <a:latin typeface="Arial Narrow"/>
                          <a:cs typeface="Arial Narrow"/>
                        </a:rPr>
                        <a:t>(19)</a:t>
                      </a:r>
                      <a:endParaRPr sz="1900">
                        <a:latin typeface="Arial Narrow"/>
                        <a:cs typeface="Arial Narrow"/>
                      </a:endParaRPr>
                    </a:p>
                  </a:txBody>
                  <a:tcPr marL="0" marR="0" marT="80433" marB="0"/>
                </a:tc>
                <a:extLst>
                  <a:ext uri="{0D108BD9-81ED-4DB2-BD59-A6C34878D82A}">
                    <a16:rowId xmlns:a16="http://schemas.microsoft.com/office/drawing/2014/main" val="10004"/>
                  </a:ext>
                </a:extLst>
              </a:tr>
              <a:tr h="451273">
                <a:tc>
                  <a:txBody>
                    <a:bodyPr/>
                    <a:lstStyle/>
                    <a:p>
                      <a:pPr marL="46355">
                        <a:lnSpc>
                          <a:spcPct val="100000"/>
                        </a:lnSpc>
                        <a:spcBef>
                          <a:spcPts val="930"/>
                        </a:spcBef>
                      </a:pPr>
                      <a:r>
                        <a:rPr sz="1900" b="1" dirty="0">
                          <a:solidFill>
                            <a:srgbClr val="002F5D"/>
                          </a:solidFill>
                          <a:latin typeface="Arial Narrow"/>
                          <a:cs typeface="Arial Narrow"/>
                        </a:rPr>
                        <a:t>Associated</a:t>
                      </a:r>
                      <a:r>
                        <a:rPr sz="1900" b="1" spc="-55" dirty="0">
                          <a:solidFill>
                            <a:srgbClr val="002F5D"/>
                          </a:solidFill>
                          <a:latin typeface="Arial Narrow"/>
                          <a:cs typeface="Arial Narrow"/>
                        </a:rPr>
                        <a:t> </a:t>
                      </a:r>
                      <a:r>
                        <a:rPr sz="1900" b="1" dirty="0">
                          <a:solidFill>
                            <a:srgbClr val="002F5D"/>
                          </a:solidFill>
                          <a:latin typeface="Arial Narrow"/>
                          <a:cs typeface="Arial Narrow"/>
                        </a:rPr>
                        <a:t>with</a:t>
                      </a:r>
                      <a:r>
                        <a:rPr sz="1900" b="1" spc="-75" dirty="0">
                          <a:solidFill>
                            <a:srgbClr val="002F5D"/>
                          </a:solidFill>
                          <a:latin typeface="Arial Narrow"/>
                          <a:cs typeface="Arial Narrow"/>
                        </a:rPr>
                        <a:t> </a:t>
                      </a:r>
                      <a:r>
                        <a:rPr sz="1900" b="1" dirty="0">
                          <a:solidFill>
                            <a:srgbClr val="002F5D"/>
                          </a:solidFill>
                          <a:latin typeface="Arial Narrow"/>
                          <a:cs typeface="Arial Narrow"/>
                        </a:rPr>
                        <a:t>dose</a:t>
                      </a:r>
                      <a:r>
                        <a:rPr sz="1900" b="1" spc="-65" dirty="0">
                          <a:solidFill>
                            <a:srgbClr val="002F5D"/>
                          </a:solidFill>
                          <a:latin typeface="Arial Narrow"/>
                          <a:cs typeface="Arial Narrow"/>
                        </a:rPr>
                        <a:t> </a:t>
                      </a:r>
                      <a:r>
                        <a:rPr sz="1900" b="1" spc="-10" dirty="0">
                          <a:solidFill>
                            <a:srgbClr val="002F5D"/>
                          </a:solidFill>
                          <a:latin typeface="Arial Narrow"/>
                          <a:cs typeface="Arial Narrow"/>
                        </a:rPr>
                        <a:t>reduction</a:t>
                      </a:r>
                      <a:endParaRPr sz="1900">
                        <a:latin typeface="Arial Narrow"/>
                        <a:cs typeface="Arial Narrow"/>
                      </a:endParaRPr>
                    </a:p>
                  </a:txBody>
                  <a:tcPr marL="0" marR="0" marT="78740" marB="0">
                    <a:solidFill>
                      <a:srgbClr val="DBDBDB"/>
                    </a:solidFill>
                  </a:tcPr>
                </a:tc>
                <a:tc>
                  <a:txBody>
                    <a:bodyPr/>
                    <a:lstStyle/>
                    <a:p>
                      <a:pPr marL="424815">
                        <a:lnSpc>
                          <a:spcPct val="100000"/>
                        </a:lnSpc>
                        <a:spcBef>
                          <a:spcPts val="950"/>
                        </a:spcBef>
                      </a:pPr>
                      <a:r>
                        <a:rPr sz="1900" dirty="0">
                          <a:solidFill>
                            <a:srgbClr val="002F5D"/>
                          </a:solidFill>
                          <a:latin typeface="Arial Narrow"/>
                          <a:cs typeface="Arial Narrow"/>
                        </a:rPr>
                        <a:t>85</a:t>
                      </a:r>
                      <a:r>
                        <a:rPr sz="1900" spc="-5" dirty="0">
                          <a:solidFill>
                            <a:srgbClr val="002F5D"/>
                          </a:solidFill>
                          <a:latin typeface="Arial Narrow"/>
                          <a:cs typeface="Arial Narrow"/>
                        </a:rPr>
                        <a:t> </a:t>
                      </a:r>
                      <a:r>
                        <a:rPr sz="1900" spc="-20" dirty="0">
                          <a:solidFill>
                            <a:srgbClr val="002F5D"/>
                          </a:solidFill>
                          <a:latin typeface="Arial Narrow"/>
                          <a:cs typeface="Arial Narrow"/>
                        </a:rPr>
                        <a:t>(27)</a:t>
                      </a:r>
                      <a:endParaRPr sz="1900">
                        <a:latin typeface="Arial Narrow"/>
                        <a:cs typeface="Arial Narrow"/>
                      </a:endParaRPr>
                    </a:p>
                  </a:txBody>
                  <a:tcPr marL="0" marR="0" marT="80433" marB="0">
                    <a:solidFill>
                      <a:srgbClr val="DBDBDB"/>
                    </a:solidFill>
                  </a:tcPr>
                </a:tc>
                <a:tc>
                  <a:txBody>
                    <a:bodyPr/>
                    <a:lstStyle/>
                    <a:p>
                      <a:pPr marL="425450">
                        <a:lnSpc>
                          <a:spcPct val="100000"/>
                        </a:lnSpc>
                        <a:spcBef>
                          <a:spcPts val="950"/>
                        </a:spcBef>
                      </a:pPr>
                      <a:r>
                        <a:rPr sz="1900" dirty="0">
                          <a:solidFill>
                            <a:srgbClr val="002F5D"/>
                          </a:solidFill>
                          <a:latin typeface="Arial Narrow"/>
                          <a:cs typeface="Arial Narrow"/>
                        </a:rPr>
                        <a:t>56</a:t>
                      </a:r>
                      <a:r>
                        <a:rPr sz="1900" spc="-10" dirty="0">
                          <a:solidFill>
                            <a:srgbClr val="002F5D"/>
                          </a:solidFill>
                          <a:latin typeface="Arial Narrow"/>
                          <a:cs typeface="Arial Narrow"/>
                        </a:rPr>
                        <a:t> </a:t>
                      </a:r>
                      <a:r>
                        <a:rPr sz="1900" spc="-20" dirty="0">
                          <a:solidFill>
                            <a:srgbClr val="002F5D"/>
                          </a:solidFill>
                          <a:latin typeface="Arial Narrow"/>
                          <a:cs typeface="Arial Narrow"/>
                        </a:rPr>
                        <a:t>(18)</a:t>
                      </a:r>
                      <a:endParaRPr sz="1900">
                        <a:latin typeface="Arial Narrow"/>
                        <a:cs typeface="Arial Narrow"/>
                      </a:endParaRPr>
                    </a:p>
                  </a:txBody>
                  <a:tcPr marL="0" marR="0" marT="80433" marB="0">
                    <a:solidFill>
                      <a:srgbClr val="DBDBDB"/>
                    </a:solidFill>
                  </a:tcPr>
                </a:tc>
                <a:extLst>
                  <a:ext uri="{0D108BD9-81ED-4DB2-BD59-A6C34878D82A}">
                    <a16:rowId xmlns:a16="http://schemas.microsoft.com/office/drawing/2014/main" val="10005"/>
                  </a:ext>
                </a:extLst>
              </a:tr>
              <a:tr h="451273">
                <a:tc>
                  <a:txBody>
                    <a:bodyPr/>
                    <a:lstStyle/>
                    <a:p>
                      <a:pPr marL="46355">
                        <a:lnSpc>
                          <a:spcPct val="100000"/>
                        </a:lnSpc>
                        <a:spcBef>
                          <a:spcPts val="930"/>
                        </a:spcBef>
                      </a:pPr>
                      <a:r>
                        <a:rPr sz="1900" b="1" dirty="0">
                          <a:solidFill>
                            <a:srgbClr val="002F5D"/>
                          </a:solidFill>
                          <a:latin typeface="Arial Narrow"/>
                          <a:cs typeface="Arial Narrow"/>
                        </a:rPr>
                        <a:t>Associated</a:t>
                      </a:r>
                      <a:r>
                        <a:rPr sz="1900" b="1" spc="-80" dirty="0">
                          <a:solidFill>
                            <a:srgbClr val="002F5D"/>
                          </a:solidFill>
                          <a:latin typeface="Arial Narrow"/>
                          <a:cs typeface="Arial Narrow"/>
                        </a:rPr>
                        <a:t> </a:t>
                      </a:r>
                      <a:r>
                        <a:rPr sz="1900" b="1" dirty="0">
                          <a:solidFill>
                            <a:srgbClr val="002F5D"/>
                          </a:solidFill>
                          <a:latin typeface="Arial Narrow"/>
                          <a:cs typeface="Arial Narrow"/>
                        </a:rPr>
                        <a:t>with</a:t>
                      </a:r>
                      <a:r>
                        <a:rPr sz="1900" b="1" spc="-95" dirty="0">
                          <a:solidFill>
                            <a:srgbClr val="002F5D"/>
                          </a:solidFill>
                          <a:latin typeface="Arial Narrow"/>
                          <a:cs typeface="Arial Narrow"/>
                        </a:rPr>
                        <a:t> </a:t>
                      </a:r>
                      <a:r>
                        <a:rPr sz="1900" b="1" spc="-10" dirty="0">
                          <a:solidFill>
                            <a:srgbClr val="002F5D"/>
                          </a:solidFill>
                          <a:latin typeface="Arial Narrow"/>
                          <a:cs typeface="Arial Narrow"/>
                        </a:rPr>
                        <a:t>discontinuation</a:t>
                      </a:r>
                      <a:endParaRPr sz="1900">
                        <a:latin typeface="Arial Narrow"/>
                        <a:cs typeface="Arial Narrow"/>
                      </a:endParaRPr>
                    </a:p>
                  </a:txBody>
                  <a:tcPr marL="0" marR="0" marT="78740" marB="0"/>
                </a:tc>
                <a:tc>
                  <a:txBody>
                    <a:bodyPr/>
                    <a:lstStyle/>
                    <a:p>
                      <a:pPr marL="546735">
                        <a:lnSpc>
                          <a:spcPct val="100000"/>
                        </a:lnSpc>
                        <a:spcBef>
                          <a:spcPts val="950"/>
                        </a:spcBef>
                      </a:pPr>
                      <a:r>
                        <a:rPr sz="1900" dirty="0">
                          <a:solidFill>
                            <a:srgbClr val="002F5D"/>
                          </a:solidFill>
                          <a:latin typeface="Arial Narrow"/>
                          <a:cs typeface="Arial Narrow"/>
                        </a:rPr>
                        <a:t>14</a:t>
                      </a:r>
                      <a:r>
                        <a:rPr sz="1900" spc="-10" dirty="0">
                          <a:solidFill>
                            <a:srgbClr val="002F5D"/>
                          </a:solidFill>
                          <a:latin typeface="Arial Narrow"/>
                          <a:cs typeface="Arial Narrow"/>
                        </a:rPr>
                        <a:t> </a:t>
                      </a:r>
                      <a:r>
                        <a:rPr sz="1900" spc="-25" dirty="0">
                          <a:solidFill>
                            <a:srgbClr val="002F5D"/>
                          </a:solidFill>
                          <a:latin typeface="Arial Narrow"/>
                          <a:cs typeface="Arial Narrow"/>
                        </a:rPr>
                        <a:t>(4)</a:t>
                      </a:r>
                      <a:endParaRPr sz="1900">
                        <a:latin typeface="Arial Narrow"/>
                        <a:cs typeface="Arial Narrow"/>
                      </a:endParaRPr>
                    </a:p>
                  </a:txBody>
                  <a:tcPr marL="0" marR="0" marT="80433" marB="0"/>
                </a:tc>
                <a:tc>
                  <a:txBody>
                    <a:bodyPr/>
                    <a:lstStyle/>
                    <a:p>
                      <a:pPr marL="547370">
                        <a:lnSpc>
                          <a:spcPct val="100000"/>
                        </a:lnSpc>
                        <a:spcBef>
                          <a:spcPts val="950"/>
                        </a:spcBef>
                      </a:pPr>
                      <a:r>
                        <a:rPr sz="1900" dirty="0">
                          <a:solidFill>
                            <a:srgbClr val="002F5D"/>
                          </a:solidFill>
                          <a:latin typeface="Arial Narrow"/>
                          <a:cs typeface="Arial Narrow"/>
                        </a:rPr>
                        <a:t>23</a:t>
                      </a:r>
                      <a:r>
                        <a:rPr sz="1900" spc="-10" dirty="0">
                          <a:solidFill>
                            <a:srgbClr val="002F5D"/>
                          </a:solidFill>
                          <a:latin typeface="Arial Narrow"/>
                          <a:cs typeface="Arial Narrow"/>
                        </a:rPr>
                        <a:t> </a:t>
                      </a:r>
                      <a:r>
                        <a:rPr sz="1900" spc="-25" dirty="0">
                          <a:solidFill>
                            <a:srgbClr val="002F5D"/>
                          </a:solidFill>
                          <a:latin typeface="Arial Narrow"/>
                          <a:cs typeface="Arial Narrow"/>
                        </a:rPr>
                        <a:t>(7)</a:t>
                      </a:r>
                      <a:endParaRPr sz="1900">
                        <a:latin typeface="Arial Narrow"/>
                        <a:cs typeface="Arial Narrow"/>
                      </a:endParaRPr>
                    </a:p>
                  </a:txBody>
                  <a:tcPr marL="0" marR="0" marT="80433" marB="0"/>
                </a:tc>
                <a:extLst>
                  <a:ext uri="{0D108BD9-81ED-4DB2-BD59-A6C34878D82A}">
                    <a16:rowId xmlns:a16="http://schemas.microsoft.com/office/drawing/2014/main" val="10006"/>
                  </a:ext>
                </a:extLst>
              </a:tr>
              <a:tr h="451273">
                <a:tc>
                  <a:txBody>
                    <a:bodyPr/>
                    <a:lstStyle/>
                    <a:p>
                      <a:pPr marL="46355">
                        <a:lnSpc>
                          <a:spcPct val="100000"/>
                        </a:lnSpc>
                        <a:spcBef>
                          <a:spcPts val="930"/>
                        </a:spcBef>
                      </a:pPr>
                      <a:r>
                        <a:rPr sz="1900" b="1" dirty="0">
                          <a:solidFill>
                            <a:srgbClr val="002F5D"/>
                          </a:solidFill>
                          <a:latin typeface="Arial Narrow"/>
                          <a:cs typeface="Arial Narrow"/>
                        </a:rPr>
                        <a:t>Associated</a:t>
                      </a:r>
                      <a:r>
                        <a:rPr sz="1900" b="1" spc="-40" dirty="0">
                          <a:solidFill>
                            <a:srgbClr val="002F5D"/>
                          </a:solidFill>
                          <a:latin typeface="Arial Narrow"/>
                          <a:cs typeface="Arial Narrow"/>
                        </a:rPr>
                        <a:t> </a:t>
                      </a:r>
                      <a:r>
                        <a:rPr sz="1900" b="1" dirty="0">
                          <a:solidFill>
                            <a:srgbClr val="002F5D"/>
                          </a:solidFill>
                          <a:latin typeface="Arial Narrow"/>
                          <a:cs typeface="Arial Narrow"/>
                        </a:rPr>
                        <a:t>with</a:t>
                      </a:r>
                      <a:r>
                        <a:rPr sz="1900" b="1" spc="-40" dirty="0">
                          <a:solidFill>
                            <a:srgbClr val="002F5D"/>
                          </a:solidFill>
                          <a:latin typeface="Arial Narrow"/>
                          <a:cs typeface="Arial Narrow"/>
                        </a:rPr>
                        <a:t> </a:t>
                      </a:r>
                      <a:r>
                        <a:rPr sz="1900" b="1" spc="-10" dirty="0">
                          <a:solidFill>
                            <a:srgbClr val="002F5D"/>
                          </a:solidFill>
                          <a:latin typeface="Arial Narrow"/>
                          <a:cs typeface="Arial Narrow"/>
                        </a:rPr>
                        <a:t>death</a:t>
                      </a:r>
                      <a:endParaRPr sz="1900">
                        <a:latin typeface="Arial Narrow"/>
                        <a:cs typeface="Arial Narrow"/>
                      </a:endParaRPr>
                    </a:p>
                  </a:txBody>
                  <a:tcPr marL="0" marR="0" marT="78740" marB="0">
                    <a:lnB w="12700">
                      <a:solidFill>
                        <a:srgbClr val="000000"/>
                      </a:solidFill>
                      <a:prstDash val="solid"/>
                    </a:lnB>
                    <a:solidFill>
                      <a:srgbClr val="DBDBDB"/>
                    </a:solidFill>
                  </a:tcPr>
                </a:tc>
                <a:tc>
                  <a:txBody>
                    <a:bodyPr/>
                    <a:lstStyle/>
                    <a:p>
                      <a:pPr marL="3175" algn="ctr">
                        <a:lnSpc>
                          <a:spcPct val="100000"/>
                        </a:lnSpc>
                        <a:spcBef>
                          <a:spcPts val="930"/>
                        </a:spcBef>
                      </a:pPr>
                      <a:r>
                        <a:rPr sz="1900" spc="-50" dirty="0">
                          <a:solidFill>
                            <a:srgbClr val="002F5D"/>
                          </a:solidFill>
                          <a:latin typeface="Arial Narrow"/>
                          <a:cs typeface="Arial Narrow"/>
                        </a:rPr>
                        <a:t>0</a:t>
                      </a:r>
                      <a:endParaRPr sz="1900">
                        <a:latin typeface="Arial Narrow"/>
                        <a:cs typeface="Arial Narrow"/>
                      </a:endParaRPr>
                    </a:p>
                  </a:txBody>
                  <a:tcPr marL="0" marR="0" marT="78740" marB="0">
                    <a:lnB w="12700">
                      <a:solidFill>
                        <a:srgbClr val="000000"/>
                      </a:solidFill>
                      <a:prstDash val="solid"/>
                    </a:lnB>
                    <a:solidFill>
                      <a:srgbClr val="DBDBDB"/>
                    </a:solidFill>
                  </a:tcPr>
                </a:tc>
                <a:tc>
                  <a:txBody>
                    <a:bodyPr/>
                    <a:lstStyle/>
                    <a:p>
                      <a:pPr marL="3175" algn="ctr">
                        <a:lnSpc>
                          <a:spcPct val="100000"/>
                        </a:lnSpc>
                        <a:spcBef>
                          <a:spcPts val="930"/>
                        </a:spcBef>
                      </a:pPr>
                      <a:r>
                        <a:rPr sz="1900" spc="-50" dirty="0">
                          <a:solidFill>
                            <a:srgbClr val="002F5D"/>
                          </a:solidFill>
                          <a:latin typeface="Arial Narrow"/>
                          <a:cs typeface="Arial Narrow"/>
                        </a:rPr>
                        <a:t>0</a:t>
                      </a:r>
                      <a:endParaRPr sz="1900">
                        <a:latin typeface="Arial Narrow"/>
                        <a:cs typeface="Arial Narrow"/>
                      </a:endParaRPr>
                    </a:p>
                  </a:txBody>
                  <a:tcPr marL="0" marR="0" marT="78740" marB="0">
                    <a:lnB w="12700">
                      <a:solidFill>
                        <a:srgbClr val="000000"/>
                      </a:solidFill>
                      <a:prstDash val="solid"/>
                    </a:lnB>
                    <a:solidFill>
                      <a:srgbClr val="DBDBDB"/>
                    </a:solidFill>
                  </a:tcPr>
                </a:tc>
                <a:extLst>
                  <a:ext uri="{0D108BD9-81ED-4DB2-BD59-A6C34878D82A}">
                    <a16:rowId xmlns:a16="http://schemas.microsoft.com/office/drawing/2014/main" val="10007"/>
                  </a:ext>
                </a:extLst>
              </a:tr>
            </a:tbl>
          </a:graphicData>
        </a:graphic>
      </p:graphicFrame>
      <p:grpSp>
        <p:nvGrpSpPr>
          <p:cNvPr id="4" name="object 4"/>
          <p:cNvGrpSpPr/>
          <p:nvPr/>
        </p:nvGrpSpPr>
        <p:grpSpPr>
          <a:xfrm>
            <a:off x="674370" y="5276088"/>
            <a:ext cx="11517630" cy="1581997"/>
            <a:chOff x="1011555" y="7914131"/>
            <a:chExt cx="17276445" cy="2372995"/>
          </a:xfrm>
        </p:grpSpPr>
        <p:pic>
          <p:nvPicPr>
            <p:cNvPr id="5" name="object 5"/>
            <p:cNvPicPr/>
            <p:nvPr/>
          </p:nvPicPr>
          <p:blipFill>
            <a:blip r:embed="rId2" cstate="print"/>
            <a:stretch>
              <a:fillRect/>
            </a:stretch>
          </p:blipFill>
          <p:spPr>
            <a:xfrm>
              <a:off x="15276110" y="9271511"/>
              <a:ext cx="3011889" cy="1015486"/>
            </a:xfrm>
            <a:prstGeom prst="rect">
              <a:avLst/>
            </a:prstGeom>
          </p:spPr>
        </p:pic>
        <p:sp>
          <p:nvSpPr>
            <p:cNvPr id="6" name="object 6"/>
            <p:cNvSpPr/>
            <p:nvPr/>
          </p:nvSpPr>
          <p:spPr>
            <a:xfrm>
              <a:off x="1011555" y="7914131"/>
              <a:ext cx="16275050" cy="1315720"/>
            </a:xfrm>
            <a:custGeom>
              <a:avLst/>
              <a:gdLst/>
              <a:ahLst/>
              <a:cxnLst/>
              <a:rect l="l" t="t" r="r" b="b"/>
              <a:pathLst>
                <a:path w="16275050" h="1315720">
                  <a:moveTo>
                    <a:pt x="16055848" y="0"/>
                  </a:moveTo>
                  <a:lnTo>
                    <a:pt x="219227" y="0"/>
                  </a:lnTo>
                  <a:lnTo>
                    <a:pt x="168958" y="5790"/>
                  </a:lnTo>
                  <a:lnTo>
                    <a:pt x="122814" y="22285"/>
                  </a:lnTo>
                  <a:lnTo>
                    <a:pt x="82109" y="48165"/>
                  </a:lnTo>
                  <a:lnTo>
                    <a:pt x="48159" y="82115"/>
                  </a:lnTo>
                  <a:lnTo>
                    <a:pt x="22281" y="122816"/>
                  </a:lnTo>
                  <a:lnTo>
                    <a:pt x="5789" y="168950"/>
                  </a:lnTo>
                  <a:lnTo>
                    <a:pt x="0" y="219202"/>
                  </a:lnTo>
                  <a:lnTo>
                    <a:pt x="0" y="1096137"/>
                  </a:lnTo>
                  <a:lnTo>
                    <a:pt x="5789" y="1146396"/>
                  </a:lnTo>
                  <a:lnTo>
                    <a:pt x="22281" y="1192536"/>
                  </a:lnTo>
                  <a:lnTo>
                    <a:pt x="48159" y="1233239"/>
                  </a:lnTo>
                  <a:lnTo>
                    <a:pt x="82109" y="1267188"/>
                  </a:lnTo>
                  <a:lnTo>
                    <a:pt x="122814" y="1293068"/>
                  </a:lnTo>
                  <a:lnTo>
                    <a:pt x="168958" y="1309561"/>
                  </a:lnTo>
                  <a:lnTo>
                    <a:pt x="219227" y="1315351"/>
                  </a:lnTo>
                  <a:lnTo>
                    <a:pt x="16055848" y="1315351"/>
                  </a:lnTo>
                  <a:lnTo>
                    <a:pt x="16106099" y="1309561"/>
                  </a:lnTo>
                  <a:lnTo>
                    <a:pt x="16152233" y="1293068"/>
                  </a:lnTo>
                  <a:lnTo>
                    <a:pt x="16192934" y="1267188"/>
                  </a:lnTo>
                  <a:lnTo>
                    <a:pt x="16226884" y="1233239"/>
                  </a:lnTo>
                  <a:lnTo>
                    <a:pt x="16252764" y="1192536"/>
                  </a:lnTo>
                  <a:lnTo>
                    <a:pt x="16269259" y="1146396"/>
                  </a:lnTo>
                  <a:lnTo>
                    <a:pt x="16275050" y="1096137"/>
                  </a:lnTo>
                  <a:lnTo>
                    <a:pt x="16275050" y="219202"/>
                  </a:lnTo>
                  <a:lnTo>
                    <a:pt x="16269259" y="168950"/>
                  </a:lnTo>
                  <a:lnTo>
                    <a:pt x="16252764" y="122816"/>
                  </a:lnTo>
                  <a:lnTo>
                    <a:pt x="16226884" y="82115"/>
                  </a:lnTo>
                  <a:lnTo>
                    <a:pt x="16192934" y="48165"/>
                  </a:lnTo>
                  <a:lnTo>
                    <a:pt x="16152233" y="22285"/>
                  </a:lnTo>
                  <a:lnTo>
                    <a:pt x="16106099" y="5790"/>
                  </a:lnTo>
                  <a:lnTo>
                    <a:pt x="16055848" y="0"/>
                  </a:lnTo>
                  <a:close/>
                </a:path>
              </a:pathLst>
            </a:custGeom>
            <a:solidFill>
              <a:srgbClr val="CAE6F5"/>
            </a:solidFill>
          </p:spPr>
          <p:txBody>
            <a:bodyPr wrap="square" lIns="0" tIns="0" rIns="0" bIns="0" rtlCol="0"/>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7" name="object 7"/>
          <p:cNvSpPr txBox="1"/>
          <p:nvPr/>
        </p:nvSpPr>
        <p:spPr>
          <a:xfrm>
            <a:off x="744593" y="1549115"/>
            <a:ext cx="10617623" cy="4568473"/>
          </a:xfrm>
          <a:prstGeom prst="rect">
            <a:avLst/>
          </a:prstGeom>
        </p:spPr>
        <p:txBody>
          <a:bodyPr vert="horz" wrap="square" lIns="0" tIns="160443" rIns="0" bIns="0" rtlCol="0">
            <a:spAutoFit/>
          </a:bodyPr>
          <a:lstStyle/>
          <a:p>
            <a:pPr marL="187123" marR="0" lvl="0" indent="-178656" algn="l" defTabSz="609630" rtl="0" eaLnBrk="1" fontAlgn="auto" latinLnBrk="0" hangingPunct="1">
              <a:lnSpc>
                <a:spcPct val="100000"/>
              </a:lnSpc>
              <a:spcBef>
                <a:spcPts val="1263"/>
              </a:spcBef>
              <a:spcAft>
                <a:spcPts val="0"/>
              </a:spcAft>
              <a:buClr>
                <a:srgbClr val="057043"/>
              </a:buClr>
              <a:buSzTx/>
              <a:buFont typeface="Arial"/>
              <a:buChar char="•"/>
              <a:tabLst>
                <a:tab pos="187123" algn="l"/>
              </a:tabLst>
              <a:defRPr/>
            </a:pPr>
            <a:r>
              <a:rPr kumimoji="0" sz="2000" b="1" i="0" u="none" strike="noStrike" kern="0" cap="none" spc="0" normalizeH="0" baseline="0" noProof="0" dirty="0">
                <a:ln>
                  <a:noFill/>
                </a:ln>
                <a:solidFill>
                  <a:srgbClr val="002F5D"/>
                </a:solidFill>
                <a:effectLst/>
                <a:uLnTx/>
                <a:uFillTx/>
                <a:latin typeface="Arial Narrow"/>
                <a:ea typeface="+mn-ea"/>
                <a:cs typeface="Arial Narrow"/>
              </a:rPr>
              <a:t>Median</a:t>
            </a:r>
            <a:r>
              <a:rPr kumimoji="0" sz="2000" b="1" i="0" u="none" strike="noStrike" kern="0" cap="none" spc="-50"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total</a:t>
            </a:r>
            <a:r>
              <a:rPr kumimoji="0" sz="2000" b="1" i="0" u="none" strike="noStrike" kern="0" cap="none" spc="-20"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treatment</a:t>
            </a:r>
            <a:r>
              <a:rPr kumimoji="0" sz="2000" b="1" i="0" u="none" strike="noStrike" kern="0" cap="none" spc="-27" normalizeH="0" baseline="0" noProof="0" dirty="0">
                <a:ln>
                  <a:noFill/>
                </a:ln>
                <a:solidFill>
                  <a:srgbClr val="002F5D"/>
                </a:solidFill>
                <a:effectLst/>
                <a:uLnTx/>
                <a:uFillTx/>
                <a:latin typeface="Arial Narrow"/>
                <a:ea typeface="+mn-ea"/>
                <a:cs typeface="Arial Narrow"/>
              </a:rPr>
              <a:t> </a:t>
            </a:r>
            <a:r>
              <a:rPr kumimoji="0" sz="2000" b="1" i="0" u="none" strike="noStrike" kern="0" cap="none" spc="-7" normalizeH="0" baseline="0" noProof="0" dirty="0">
                <a:ln>
                  <a:noFill/>
                </a:ln>
                <a:solidFill>
                  <a:srgbClr val="002F5D"/>
                </a:solidFill>
                <a:effectLst/>
                <a:uLnTx/>
                <a:uFillTx/>
                <a:latin typeface="Arial Narrow"/>
                <a:ea typeface="+mn-ea"/>
                <a:cs typeface="Arial Narrow"/>
              </a:rPr>
              <a:t>duration:</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454683" marR="0" lvl="1" indent="-179079" algn="l" defTabSz="609630" rtl="0" eaLnBrk="1" fontAlgn="auto" latinLnBrk="0" hangingPunct="1">
              <a:lnSpc>
                <a:spcPct val="100000"/>
              </a:lnSpc>
              <a:spcBef>
                <a:spcPts val="1193"/>
              </a:spcBef>
              <a:spcAft>
                <a:spcPts val="0"/>
              </a:spcAft>
              <a:buClr>
                <a:srgbClr val="057043"/>
              </a:buClr>
              <a:buSzTx/>
              <a:buFont typeface="Arial"/>
              <a:buChar char="–"/>
              <a:tabLst>
                <a:tab pos="454683" algn="l"/>
              </a:tabLst>
              <a:defRPr/>
            </a:pPr>
            <a:r>
              <a:rPr kumimoji="0" sz="2000" b="1" i="0" u="none" strike="noStrike" kern="0" cap="none" spc="-7" normalizeH="0" baseline="0" noProof="0" dirty="0">
                <a:ln>
                  <a:noFill/>
                </a:ln>
                <a:solidFill>
                  <a:srgbClr val="125AA1"/>
                </a:solidFill>
                <a:effectLst/>
                <a:uLnTx/>
                <a:uFillTx/>
                <a:latin typeface="Arial Narrow"/>
                <a:ea typeface="+mn-ea"/>
                <a:cs typeface="Arial Narrow"/>
              </a:rPr>
              <a:t>Dato-</a:t>
            </a:r>
            <a:r>
              <a:rPr kumimoji="0" sz="2000" b="1" i="0" u="none" strike="noStrike" kern="0" cap="none" spc="0" normalizeH="0" baseline="0" noProof="0" dirty="0">
                <a:ln>
                  <a:noFill/>
                </a:ln>
                <a:solidFill>
                  <a:srgbClr val="125AA1"/>
                </a:solidFill>
                <a:effectLst/>
                <a:uLnTx/>
                <a:uFillTx/>
                <a:latin typeface="Arial Narrow"/>
                <a:ea typeface="+mn-ea"/>
                <a:cs typeface="Arial Narrow"/>
              </a:rPr>
              <a:t>DXd:</a:t>
            </a:r>
            <a:r>
              <a:rPr kumimoji="0" sz="2000" b="1" i="0" u="none" strike="noStrike" kern="0" cap="none" spc="3" normalizeH="0" baseline="0" noProof="0" dirty="0">
                <a:ln>
                  <a:noFill/>
                </a:ln>
                <a:solidFill>
                  <a:srgbClr val="125AA1"/>
                </a:solidFill>
                <a:effectLst/>
                <a:uLnTx/>
                <a:uFillTx/>
                <a:latin typeface="Arial Narrow"/>
                <a:ea typeface="+mn-ea"/>
                <a:cs typeface="Arial Narrow"/>
              </a:rPr>
              <a:t> </a:t>
            </a:r>
            <a:r>
              <a:rPr kumimoji="0" sz="2000" b="1" i="0" u="none" strike="noStrike" kern="0" cap="none" spc="0" normalizeH="0" baseline="0" noProof="0" dirty="0">
                <a:ln>
                  <a:noFill/>
                </a:ln>
                <a:solidFill>
                  <a:srgbClr val="125AA1"/>
                </a:solidFill>
                <a:effectLst/>
                <a:uLnTx/>
                <a:uFillTx/>
                <a:latin typeface="Arial Narrow"/>
                <a:ea typeface="+mn-ea"/>
                <a:cs typeface="Arial Narrow"/>
              </a:rPr>
              <a:t>8.5</a:t>
            </a:r>
            <a:r>
              <a:rPr kumimoji="0" sz="2000" b="1" i="0" u="none" strike="noStrike" kern="0" cap="none" spc="-7" normalizeH="0" baseline="0" noProof="0" dirty="0">
                <a:ln>
                  <a:noFill/>
                </a:ln>
                <a:solidFill>
                  <a:srgbClr val="125AA1"/>
                </a:solidFill>
                <a:effectLst/>
                <a:uLnTx/>
                <a:uFillTx/>
                <a:latin typeface="Arial Narrow"/>
                <a:ea typeface="+mn-ea"/>
                <a:cs typeface="Arial Narrow"/>
              </a:rPr>
              <a:t> </a:t>
            </a:r>
            <a:r>
              <a:rPr kumimoji="0" sz="2000" b="1" i="0" u="none" strike="noStrike" kern="0" cap="none" spc="0" normalizeH="0" baseline="0" noProof="0" dirty="0">
                <a:ln>
                  <a:noFill/>
                </a:ln>
                <a:solidFill>
                  <a:srgbClr val="125AA1"/>
                </a:solidFill>
                <a:effectLst/>
                <a:uLnTx/>
                <a:uFillTx/>
                <a:latin typeface="Arial Narrow"/>
                <a:ea typeface="+mn-ea"/>
                <a:cs typeface="Arial Narrow"/>
              </a:rPr>
              <a:t>months</a:t>
            </a:r>
            <a:r>
              <a:rPr kumimoji="0" sz="2000" b="1" i="0" u="none" strike="noStrike" kern="0" cap="none" spc="-3" normalizeH="0" baseline="0" noProof="0" dirty="0">
                <a:ln>
                  <a:noFill/>
                </a:ln>
                <a:solidFill>
                  <a:srgbClr val="125AA1"/>
                </a:solidFill>
                <a:effectLst/>
                <a:uLnTx/>
                <a:uFillTx/>
                <a:latin typeface="Arial Narrow"/>
                <a:ea typeface="+mn-ea"/>
                <a:cs typeface="Arial Narrow"/>
              </a:rPr>
              <a:t> </a:t>
            </a:r>
            <a:r>
              <a:rPr kumimoji="0" sz="2000" b="0" i="0" u="none" strike="noStrike" kern="0" cap="none" spc="0" normalizeH="0" baseline="0" noProof="0" dirty="0">
                <a:ln>
                  <a:noFill/>
                </a:ln>
                <a:solidFill>
                  <a:srgbClr val="002F5D"/>
                </a:solidFill>
                <a:effectLst/>
                <a:uLnTx/>
                <a:uFillTx/>
                <a:latin typeface="Arial Narrow"/>
                <a:ea typeface="+mn-ea"/>
                <a:cs typeface="Arial Narrow"/>
              </a:rPr>
              <a:t>(range</a:t>
            </a:r>
            <a:r>
              <a:rPr kumimoji="0" sz="2000" b="0" i="0" u="none" strike="noStrike" kern="0" cap="none" spc="-7" normalizeH="0" baseline="0" noProof="0" dirty="0">
                <a:ln>
                  <a:noFill/>
                </a:ln>
                <a:solidFill>
                  <a:srgbClr val="002F5D"/>
                </a:solidFill>
                <a:effectLst/>
                <a:uLnTx/>
                <a:uFillTx/>
                <a:latin typeface="Arial Narrow"/>
                <a:ea typeface="+mn-ea"/>
                <a:cs typeface="Arial Narrow"/>
              </a:rPr>
              <a:t> 0.7–38.0)</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454683" marR="0" lvl="1" indent="-179079" algn="l" defTabSz="609630" rtl="0" eaLnBrk="1" fontAlgn="auto" latinLnBrk="0" hangingPunct="1">
              <a:lnSpc>
                <a:spcPct val="100000"/>
              </a:lnSpc>
              <a:spcBef>
                <a:spcPts val="1200"/>
              </a:spcBef>
              <a:spcAft>
                <a:spcPts val="0"/>
              </a:spcAft>
              <a:buClr>
                <a:srgbClr val="057043"/>
              </a:buClr>
              <a:buSzTx/>
              <a:buFont typeface="Arial"/>
              <a:buChar char="–"/>
              <a:tabLst>
                <a:tab pos="454683" algn="l"/>
              </a:tabLst>
              <a:defRPr/>
            </a:pPr>
            <a:r>
              <a:rPr kumimoji="0" sz="2000" b="1" i="0" u="none" strike="noStrike" kern="0" cap="none" spc="0" normalizeH="0" baseline="0" noProof="0" dirty="0">
                <a:ln>
                  <a:noFill/>
                </a:ln>
                <a:solidFill>
                  <a:srgbClr val="5A872F"/>
                </a:solidFill>
                <a:effectLst/>
                <a:uLnTx/>
                <a:uFillTx/>
                <a:latin typeface="Arial Narrow"/>
                <a:ea typeface="+mn-ea"/>
                <a:cs typeface="Arial Narrow"/>
              </a:rPr>
              <a:t>ICC:</a:t>
            </a:r>
            <a:r>
              <a:rPr kumimoji="0" sz="2000" b="1" i="0" u="none" strike="noStrike" kern="0" cap="none" spc="-17" normalizeH="0" baseline="0" noProof="0" dirty="0">
                <a:ln>
                  <a:noFill/>
                </a:ln>
                <a:solidFill>
                  <a:srgbClr val="5A872F"/>
                </a:solidFill>
                <a:effectLst/>
                <a:uLnTx/>
                <a:uFillTx/>
                <a:latin typeface="Arial Narrow"/>
                <a:ea typeface="+mn-ea"/>
                <a:cs typeface="Arial Narrow"/>
              </a:rPr>
              <a:t> </a:t>
            </a:r>
            <a:r>
              <a:rPr kumimoji="0" sz="2000" b="1" i="0" u="none" strike="noStrike" kern="0" cap="none" spc="0" normalizeH="0" baseline="0" noProof="0" dirty="0">
                <a:ln>
                  <a:noFill/>
                </a:ln>
                <a:solidFill>
                  <a:srgbClr val="5A872F"/>
                </a:solidFill>
                <a:effectLst/>
                <a:uLnTx/>
                <a:uFillTx/>
                <a:latin typeface="Arial Narrow"/>
                <a:ea typeface="+mn-ea"/>
                <a:cs typeface="Arial Narrow"/>
              </a:rPr>
              <a:t>4.1</a:t>
            </a:r>
            <a:r>
              <a:rPr kumimoji="0" sz="2000" b="1" i="0" u="none" strike="noStrike" kern="0" cap="none" spc="-17" normalizeH="0" baseline="0" noProof="0" dirty="0">
                <a:ln>
                  <a:noFill/>
                </a:ln>
                <a:solidFill>
                  <a:srgbClr val="5A872F"/>
                </a:solidFill>
                <a:effectLst/>
                <a:uLnTx/>
                <a:uFillTx/>
                <a:latin typeface="Arial Narrow"/>
                <a:ea typeface="+mn-ea"/>
                <a:cs typeface="Arial Narrow"/>
              </a:rPr>
              <a:t> </a:t>
            </a:r>
            <a:r>
              <a:rPr kumimoji="0" sz="2000" b="1" i="0" u="none" strike="noStrike" kern="0" cap="none" spc="0" normalizeH="0" baseline="0" noProof="0" dirty="0">
                <a:ln>
                  <a:noFill/>
                </a:ln>
                <a:solidFill>
                  <a:srgbClr val="5A872F"/>
                </a:solidFill>
                <a:effectLst/>
                <a:uLnTx/>
                <a:uFillTx/>
                <a:latin typeface="Arial Narrow"/>
                <a:ea typeface="+mn-ea"/>
                <a:cs typeface="Arial Narrow"/>
              </a:rPr>
              <a:t>months</a:t>
            </a:r>
            <a:r>
              <a:rPr kumimoji="0" sz="2000" b="1" i="0" u="none" strike="noStrike" kern="0" cap="none" spc="-7" normalizeH="0" baseline="0" noProof="0" dirty="0">
                <a:ln>
                  <a:noFill/>
                </a:ln>
                <a:solidFill>
                  <a:srgbClr val="5A872F"/>
                </a:solidFill>
                <a:effectLst/>
                <a:uLnTx/>
                <a:uFillTx/>
                <a:latin typeface="Arial Narrow"/>
                <a:ea typeface="+mn-ea"/>
                <a:cs typeface="Arial Narrow"/>
              </a:rPr>
              <a:t> </a:t>
            </a:r>
            <a:r>
              <a:rPr kumimoji="0" sz="2000" b="0" i="0" u="none" strike="noStrike" kern="0" cap="none" spc="0" normalizeH="0" baseline="0" noProof="0" dirty="0">
                <a:ln>
                  <a:noFill/>
                </a:ln>
                <a:solidFill>
                  <a:srgbClr val="002F5D"/>
                </a:solidFill>
                <a:effectLst/>
                <a:uLnTx/>
                <a:uFillTx/>
                <a:latin typeface="Arial Narrow"/>
                <a:ea typeface="+mn-ea"/>
                <a:cs typeface="Arial Narrow"/>
              </a:rPr>
              <a:t>(range</a:t>
            </a:r>
            <a:r>
              <a:rPr kumimoji="0" sz="2000" b="0" i="0" u="none" strike="noStrike" kern="0" cap="none" spc="-17" normalizeH="0" baseline="0" noProof="0" dirty="0">
                <a:ln>
                  <a:noFill/>
                </a:ln>
                <a:solidFill>
                  <a:srgbClr val="002F5D"/>
                </a:solidFill>
                <a:effectLst/>
                <a:uLnTx/>
                <a:uFillTx/>
                <a:latin typeface="Arial Narrow"/>
                <a:ea typeface="+mn-ea"/>
                <a:cs typeface="Arial Narrow"/>
              </a:rPr>
              <a:t> </a:t>
            </a:r>
            <a:r>
              <a:rPr kumimoji="0" sz="2000" b="0" i="0" u="none" strike="noStrike" kern="0" cap="none" spc="-7" normalizeH="0" baseline="0" noProof="0" dirty="0">
                <a:ln>
                  <a:noFill/>
                </a:ln>
                <a:solidFill>
                  <a:srgbClr val="002F5D"/>
                </a:solidFill>
                <a:effectLst/>
                <a:uLnTx/>
                <a:uFillTx/>
                <a:latin typeface="Arial Narrow"/>
                <a:ea typeface="+mn-ea"/>
                <a:cs typeface="Arial Narrow"/>
              </a:rPr>
              <a:t>0.1–32.0)</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0" marR="0" lvl="1" indent="0" algn="l" defTabSz="609630" rtl="0" eaLnBrk="1" fontAlgn="auto" latinLnBrk="0" hangingPunct="1">
              <a:lnSpc>
                <a:spcPct val="100000"/>
              </a:lnSpc>
              <a:spcBef>
                <a:spcPts val="0"/>
              </a:spcBef>
              <a:spcAft>
                <a:spcPts val="0"/>
              </a:spcAft>
              <a:buClr>
                <a:srgbClr val="057043"/>
              </a:buClr>
              <a:buSzTx/>
              <a:buFont typeface="Arial"/>
              <a:buChar char="–"/>
              <a:tabLst/>
              <a:defRPr/>
            </a:pP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0" marR="0" lvl="1" indent="0" algn="l" defTabSz="609630" rtl="0" eaLnBrk="1" fontAlgn="auto" latinLnBrk="0" hangingPunct="1">
              <a:lnSpc>
                <a:spcPct val="100000"/>
              </a:lnSpc>
              <a:spcBef>
                <a:spcPts val="217"/>
              </a:spcBef>
              <a:spcAft>
                <a:spcPts val="0"/>
              </a:spcAft>
              <a:buClr>
                <a:srgbClr val="057043"/>
              </a:buClr>
              <a:buSzTx/>
              <a:buFont typeface="Arial"/>
              <a:buChar char="–"/>
              <a:tabLst/>
              <a:defRPr/>
            </a:pP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187123" marR="0" lvl="0" indent="-178656" algn="l" defTabSz="609630" rtl="0" eaLnBrk="1" fontAlgn="auto" latinLnBrk="0" hangingPunct="1">
              <a:lnSpc>
                <a:spcPct val="100000"/>
              </a:lnSpc>
              <a:spcBef>
                <a:spcPts val="3"/>
              </a:spcBef>
              <a:spcAft>
                <a:spcPts val="0"/>
              </a:spcAft>
              <a:buClr>
                <a:srgbClr val="057043"/>
              </a:buClr>
              <a:buSzTx/>
              <a:buFont typeface="Arial"/>
              <a:buChar char="•"/>
              <a:tabLst>
                <a:tab pos="187123" algn="l"/>
              </a:tabLst>
              <a:defRPr/>
            </a:pPr>
            <a:r>
              <a:rPr kumimoji="0" sz="2000" b="1" i="0" u="none" strike="noStrike" kern="0" cap="none" spc="0" normalizeH="0" baseline="0" noProof="0" dirty="0">
                <a:ln>
                  <a:noFill/>
                </a:ln>
                <a:solidFill>
                  <a:srgbClr val="002F5D"/>
                </a:solidFill>
                <a:effectLst/>
                <a:uLnTx/>
                <a:uFillTx/>
                <a:latin typeface="Arial Narrow"/>
                <a:ea typeface="+mn-ea"/>
                <a:cs typeface="Arial Narrow"/>
              </a:rPr>
              <a:t>Patients</a:t>
            </a:r>
            <a:r>
              <a:rPr kumimoji="0" sz="2000" b="1" i="0" u="none" strike="noStrike" kern="0" cap="none" spc="-33"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with</a:t>
            </a:r>
            <a:r>
              <a:rPr kumimoji="0" sz="2000" b="1" i="0" u="none" strike="noStrike" kern="0" cap="none" spc="-27"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total</a:t>
            </a:r>
            <a:r>
              <a:rPr kumimoji="0" sz="2000" b="1" i="0" u="none" strike="noStrike" kern="0" cap="none" spc="-17"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exposure</a:t>
            </a:r>
            <a:r>
              <a:rPr kumimoji="0" sz="2000" b="1" i="0" u="none" strike="noStrike" kern="0" cap="none" spc="-43" normalizeH="0" baseline="0" noProof="0" dirty="0">
                <a:ln>
                  <a:noFill/>
                </a:ln>
                <a:solidFill>
                  <a:srgbClr val="002F5D"/>
                </a:solidFill>
                <a:effectLst/>
                <a:uLnTx/>
                <a:uFillTx/>
                <a:latin typeface="Arial Narrow"/>
                <a:ea typeface="+mn-ea"/>
                <a:cs typeface="Arial Narrow"/>
              </a:rPr>
              <a:t> </a:t>
            </a:r>
            <a:r>
              <a:rPr kumimoji="0" sz="2000" b="1" i="0" u="none" strike="noStrike" kern="0" cap="none" spc="0" normalizeH="0" baseline="0" noProof="0" dirty="0">
                <a:ln>
                  <a:noFill/>
                </a:ln>
                <a:solidFill>
                  <a:srgbClr val="002F5D"/>
                </a:solidFill>
                <a:effectLst/>
                <a:uLnTx/>
                <a:uFillTx/>
                <a:latin typeface="Arial Narrow"/>
                <a:ea typeface="+mn-ea"/>
                <a:cs typeface="Arial Narrow"/>
              </a:rPr>
              <a:t>&gt;12</a:t>
            </a:r>
            <a:r>
              <a:rPr kumimoji="0" sz="2000" b="1" i="0" u="none" strike="noStrike" kern="0" cap="none" spc="-33" normalizeH="0" baseline="0" noProof="0" dirty="0">
                <a:ln>
                  <a:noFill/>
                </a:ln>
                <a:solidFill>
                  <a:srgbClr val="002F5D"/>
                </a:solidFill>
                <a:effectLst/>
                <a:uLnTx/>
                <a:uFillTx/>
                <a:latin typeface="Arial Narrow"/>
                <a:ea typeface="+mn-ea"/>
                <a:cs typeface="Arial Narrow"/>
              </a:rPr>
              <a:t> </a:t>
            </a:r>
            <a:r>
              <a:rPr kumimoji="0" sz="2000" b="1" i="0" u="none" strike="noStrike" kern="0" cap="none" spc="-7" normalizeH="0" baseline="0" noProof="0" dirty="0">
                <a:ln>
                  <a:noFill/>
                </a:ln>
                <a:solidFill>
                  <a:srgbClr val="002F5D"/>
                </a:solidFill>
                <a:effectLst/>
                <a:uLnTx/>
                <a:uFillTx/>
                <a:latin typeface="Arial Narrow"/>
                <a:ea typeface="+mn-ea"/>
                <a:cs typeface="Arial Narrow"/>
              </a:rPr>
              <a:t>months:</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454683" marR="0" lvl="1" indent="-179079" algn="l" defTabSz="609630" rtl="0" eaLnBrk="1" fontAlgn="auto" latinLnBrk="0" hangingPunct="1">
              <a:lnSpc>
                <a:spcPct val="100000"/>
              </a:lnSpc>
              <a:spcBef>
                <a:spcPts val="1200"/>
              </a:spcBef>
              <a:spcAft>
                <a:spcPts val="0"/>
              </a:spcAft>
              <a:buClr>
                <a:srgbClr val="057043"/>
              </a:buClr>
              <a:buSzTx/>
              <a:buFont typeface="Arial"/>
              <a:buChar char="–"/>
              <a:tabLst>
                <a:tab pos="454683" algn="l"/>
              </a:tabLst>
              <a:defRPr/>
            </a:pPr>
            <a:r>
              <a:rPr kumimoji="0" sz="2000" b="1" i="0" u="none" strike="noStrike" kern="0" cap="none" spc="-7" normalizeH="0" baseline="0" noProof="0" dirty="0">
                <a:ln>
                  <a:noFill/>
                </a:ln>
                <a:solidFill>
                  <a:srgbClr val="125AA1"/>
                </a:solidFill>
                <a:effectLst/>
                <a:uLnTx/>
                <a:uFillTx/>
                <a:latin typeface="Arial Narrow"/>
                <a:ea typeface="+mn-ea"/>
                <a:cs typeface="Arial Narrow"/>
              </a:rPr>
              <a:t>Dato-</a:t>
            </a:r>
            <a:r>
              <a:rPr kumimoji="0" sz="2000" b="1" i="0" u="none" strike="noStrike" kern="0" cap="none" spc="0" normalizeH="0" baseline="0" noProof="0" dirty="0">
                <a:ln>
                  <a:noFill/>
                </a:ln>
                <a:solidFill>
                  <a:srgbClr val="125AA1"/>
                </a:solidFill>
                <a:effectLst/>
                <a:uLnTx/>
                <a:uFillTx/>
                <a:latin typeface="Arial Narrow"/>
                <a:ea typeface="+mn-ea"/>
                <a:cs typeface="Arial Narrow"/>
              </a:rPr>
              <a:t>DXd:</a:t>
            </a:r>
            <a:r>
              <a:rPr kumimoji="0" sz="2000" b="1" i="0" u="none" strike="noStrike" kern="0" cap="none" spc="23" normalizeH="0" baseline="0" noProof="0" dirty="0">
                <a:ln>
                  <a:noFill/>
                </a:ln>
                <a:solidFill>
                  <a:srgbClr val="125AA1"/>
                </a:solidFill>
                <a:effectLst/>
                <a:uLnTx/>
                <a:uFillTx/>
                <a:latin typeface="Arial Narrow"/>
                <a:ea typeface="+mn-ea"/>
                <a:cs typeface="Arial Narrow"/>
              </a:rPr>
              <a:t> </a:t>
            </a:r>
            <a:r>
              <a:rPr kumimoji="0" sz="2000" b="1" i="0" u="none" strike="noStrike" kern="0" cap="none" spc="-7" normalizeH="0" baseline="0" noProof="0" dirty="0">
                <a:ln>
                  <a:noFill/>
                </a:ln>
                <a:solidFill>
                  <a:srgbClr val="125AA1"/>
                </a:solidFill>
                <a:effectLst/>
                <a:uLnTx/>
                <a:uFillTx/>
                <a:latin typeface="Arial Narrow"/>
                <a:ea typeface="+mn-ea"/>
                <a:cs typeface="Arial Narrow"/>
              </a:rPr>
              <a:t>35.1%</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454259" marR="0" lvl="1" indent="-178656" algn="l" defTabSz="609630" rtl="0" eaLnBrk="1" fontAlgn="auto" latinLnBrk="0" hangingPunct="1">
              <a:lnSpc>
                <a:spcPct val="100000"/>
              </a:lnSpc>
              <a:spcBef>
                <a:spcPts val="1200"/>
              </a:spcBef>
              <a:spcAft>
                <a:spcPts val="0"/>
              </a:spcAft>
              <a:buClr>
                <a:srgbClr val="057043"/>
              </a:buClr>
              <a:buSzTx/>
              <a:buFont typeface="Arial"/>
              <a:buChar char="–"/>
              <a:tabLst>
                <a:tab pos="454259" algn="l"/>
              </a:tabLst>
              <a:defRPr/>
            </a:pPr>
            <a:r>
              <a:rPr kumimoji="0" sz="2000" b="1" i="0" u="none" strike="noStrike" kern="0" cap="none" spc="0" normalizeH="0" baseline="0" noProof="0" dirty="0">
                <a:ln>
                  <a:noFill/>
                </a:ln>
                <a:solidFill>
                  <a:srgbClr val="5A872F"/>
                </a:solidFill>
                <a:effectLst/>
                <a:uLnTx/>
                <a:uFillTx/>
                <a:latin typeface="Arial Narrow"/>
                <a:ea typeface="+mn-ea"/>
                <a:cs typeface="Arial Narrow"/>
              </a:rPr>
              <a:t>ICC:</a:t>
            </a:r>
            <a:r>
              <a:rPr kumimoji="0" sz="2000" b="1" i="0" u="none" strike="noStrike" kern="0" cap="none" spc="-37" normalizeH="0" baseline="0" noProof="0" dirty="0">
                <a:ln>
                  <a:noFill/>
                </a:ln>
                <a:solidFill>
                  <a:srgbClr val="5A872F"/>
                </a:solidFill>
                <a:effectLst/>
                <a:uLnTx/>
                <a:uFillTx/>
                <a:latin typeface="Arial Narrow"/>
                <a:ea typeface="+mn-ea"/>
                <a:cs typeface="Arial Narrow"/>
              </a:rPr>
              <a:t> </a:t>
            </a:r>
            <a:r>
              <a:rPr kumimoji="0" sz="2000" b="1" i="0" u="none" strike="noStrike" kern="0" cap="none" spc="-13" normalizeH="0" baseline="0" noProof="0" dirty="0">
                <a:ln>
                  <a:noFill/>
                </a:ln>
                <a:solidFill>
                  <a:srgbClr val="5A872F"/>
                </a:solidFill>
                <a:effectLst/>
                <a:uLnTx/>
                <a:uFillTx/>
                <a:latin typeface="Arial Narrow"/>
                <a:ea typeface="+mn-ea"/>
                <a:cs typeface="Arial Narrow"/>
              </a:rPr>
              <a:t>9.4%</a:t>
            </a: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0" marR="0" lvl="0" indent="0" algn="l" defTabSz="609630" rtl="0" eaLnBrk="1" fontAlgn="auto" latinLnBrk="0" hangingPunct="1">
              <a:lnSpc>
                <a:spcPct val="100000"/>
              </a:lnSpc>
              <a:spcBef>
                <a:spcPts val="423"/>
              </a:spcBef>
              <a:spcAft>
                <a:spcPts val="0"/>
              </a:spcAft>
              <a:buClrTx/>
              <a:buSzTx/>
              <a:buFontTx/>
              <a:buNone/>
              <a:tabLst/>
              <a:defRPr/>
            </a:pPr>
            <a:endParaRPr kumimoji="0" sz="2000"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91868" marR="0" lvl="0" indent="0" algn="ctr" defTabSz="609630" rtl="0" eaLnBrk="1" fontAlgn="auto" latinLnBrk="0" hangingPunct="1">
              <a:lnSpc>
                <a:spcPct val="100000"/>
              </a:lnSpc>
              <a:spcBef>
                <a:spcPts val="3"/>
              </a:spcBef>
              <a:spcAft>
                <a:spcPts val="0"/>
              </a:spcAft>
              <a:buClrTx/>
              <a:buSzTx/>
              <a:buFontTx/>
              <a:buNone/>
              <a:tabLst/>
              <a:defRPr/>
            </a:pP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Despite</a:t>
            </a:r>
            <a:r>
              <a:rPr kumimoji="0" sz="2067" b="1" i="0" u="none" strike="noStrike" kern="0" cap="none" spc="-4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more</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than</a:t>
            </a:r>
            <a:r>
              <a:rPr kumimoji="0" sz="2067" b="1" i="0" u="none" strike="noStrike" kern="0" cap="none" spc="-4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double</a:t>
            </a:r>
            <a:r>
              <a:rPr kumimoji="0" sz="2067" b="1" i="0" u="none" strike="noStrike" kern="0" cap="none" spc="-3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the</a:t>
            </a:r>
            <a:r>
              <a:rPr kumimoji="0" sz="2067" b="1" i="0" u="none" strike="noStrike" kern="0" cap="none" spc="-3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median</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duration</a:t>
            </a:r>
            <a:r>
              <a:rPr kumimoji="0" sz="2067" b="1" i="0" u="none" strike="noStrike" kern="0" cap="none" spc="-3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of</a:t>
            </a:r>
            <a:r>
              <a:rPr kumimoji="0" sz="2067" b="1" i="0" u="none" strike="noStrike" kern="0" cap="none" spc="-4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treatment</a:t>
            </a:r>
            <a:r>
              <a:rPr kumimoji="0" sz="2067" b="1" i="0" u="none" strike="noStrike" kern="0" cap="none" spc="-2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in</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the</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7" normalizeH="0" baseline="0" noProof="0" dirty="0">
                <a:ln>
                  <a:noFill/>
                </a:ln>
                <a:solidFill>
                  <a:sysClr val="windowText" lastClr="000000"/>
                </a:solidFill>
                <a:effectLst/>
                <a:uLnTx/>
                <a:uFillTx/>
                <a:latin typeface="Arial Narrow"/>
                <a:ea typeface="+mn-ea"/>
                <a:cs typeface="Arial Narrow"/>
              </a:rPr>
              <a:t>Dato-</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DXd</a:t>
            </a:r>
            <a:r>
              <a:rPr kumimoji="0" sz="2067" b="1" i="0" u="none" strike="noStrike" kern="0" cap="none" spc="-2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arm,</a:t>
            </a:r>
            <a:r>
              <a:rPr kumimoji="0" sz="2067" b="1" i="0" u="none" strike="noStrike" kern="0" cap="none" spc="-3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rates</a:t>
            </a:r>
            <a:r>
              <a:rPr kumimoji="0" sz="2067" b="1" i="0" u="none" strike="noStrike" kern="0" cap="none" spc="-4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of</a:t>
            </a:r>
            <a:r>
              <a:rPr kumimoji="0" sz="2067" b="1" i="0" u="none" strike="noStrike" kern="0" cap="none" spc="-2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grade</a:t>
            </a:r>
            <a:r>
              <a:rPr kumimoji="0" sz="2067" b="1" i="0" u="none" strike="noStrike" kern="0" cap="none" spc="-4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≥3</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17" normalizeH="0" baseline="0" noProof="0" dirty="0">
                <a:ln>
                  <a:noFill/>
                </a:ln>
                <a:solidFill>
                  <a:sysClr val="windowText" lastClr="000000"/>
                </a:solidFill>
                <a:effectLst/>
                <a:uLnTx/>
                <a:uFillTx/>
                <a:latin typeface="Arial Narrow"/>
                <a:ea typeface="+mn-ea"/>
                <a:cs typeface="Arial Narrow"/>
              </a:rPr>
              <a:t>and</a:t>
            </a:r>
            <a:endParaRPr kumimoji="0" sz="2067" b="0" i="0" u="none" strike="noStrike" kern="0" cap="none" spc="0" normalizeH="0" baseline="0" noProof="0" dirty="0">
              <a:ln>
                <a:noFill/>
              </a:ln>
              <a:solidFill>
                <a:sysClr val="windowText" lastClr="000000"/>
              </a:solidFill>
              <a:effectLst/>
              <a:uLnTx/>
              <a:uFillTx/>
              <a:latin typeface="Arial Narrow"/>
              <a:ea typeface="+mn-ea"/>
              <a:cs typeface="Arial Narrow"/>
            </a:endParaRPr>
          </a:p>
          <a:p>
            <a:pPr marL="91021" marR="0" lvl="0" indent="0" algn="ctr" defTabSz="609630" rtl="0" eaLnBrk="1" fontAlgn="auto" latinLnBrk="0" hangingPunct="1">
              <a:lnSpc>
                <a:spcPct val="100000"/>
              </a:lnSpc>
              <a:spcBef>
                <a:spcPts val="0"/>
              </a:spcBef>
              <a:spcAft>
                <a:spcPts val="0"/>
              </a:spcAft>
              <a:buClrTx/>
              <a:buSzTx/>
              <a:buFontTx/>
              <a:buNone/>
              <a:tabLst/>
              <a:defRPr/>
            </a:pP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serious</a:t>
            </a:r>
            <a:r>
              <a:rPr kumimoji="0" sz="2067" b="1" i="0" u="none" strike="noStrike" kern="0" cap="none" spc="-6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13" normalizeH="0" baseline="0" noProof="0" dirty="0">
                <a:ln>
                  <a:noFill/>
                </a:ln>
                <a:solidFill>
                  <a:sysClr val="windowText" lastClr="000000"/>
                </a:solidFill>
                <a:effectLst/>
                <a:uLnTx/>
                <a:uFillTx/>
                <a:latin typeface="Arial Narrow"/>
                <a:ea typeface="+mn-ea"/>
                <a:cs typeface="Arial Narrow"/>
              </a:rPr>
              <a:t>treatment-</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related</a:t>
            </a:r>
            <a:r>
              <a:rPr kumimoji="0" sz="2067" b="1" i="0" u="none" strike="noStrike" kern="0" cap="none" spc="-7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AEs</a:t>
            </a:r>
            <a:r>
              <a:rPr kumimoji="0" sz="2067" b="1" i="0" u="none" strike="noStrike" kern="0" cap="none" spc="-5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were</a:t>
            </a:r>
            <a:r>
              <a:rPr kumimoji="0" sz="2067" b="1" i="0" u="none" strike="noStrike" kern="0" cap="none" spc="-5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7" normalizeH="0" baseline="0" noProof="0" dirty="0">
                <a:ln>
                  <a:noFill/>
                </a:ln>
                <a:solidFill>
                  <a:sysClr val="windowText" lastClr="000000"/>
                </a:solidFill>
                <a:effectLst/>
                <a:uLnTx/>
                <a:uFillTx/>
                <a:latin typeface="Arial Narrow"/>
                <a:ea typeface="+mn-ea"/>
                <a:cs typeface="Arial Narrow"/>
              </a:rPr>
              <a:t>similar,</a:t>
            </a:r>
            <a:r>
              <a:rPr kumimoji="0" sz="2067" b="1" i="0" u="none" strike="noStrike" kern="0" cap="none" spc="-4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and</a:t>
            </a:r>
            <a:r>
              <a:rPr kumimoji="0" sz="2067" b="1" i="0" u="none" strike="noStrike" kern="0" cap="none" spc="-5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discontinuations</a:t>
            </a:r>
            <a:r>
              <a:rPr kumimoji="0" sz="2067" b="1" i="0" u="none" strike="noStrike" kern="0" cap="none" spc="-3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were</a:t>
            </a:r>
            <a:r>
              <a:rPr kumimoji="0" sz="2067" b="1" i="0" u="none" strike="noStrike" kern="0" cap="none" spc="-5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7" normalizeH="0" baseline="0" noProof="0" dirty="0">
                <a:ln>
                  <a:noFill/>
                </a:ln>
                <a:solidFill>
                  <a:sysClr val="windowText" lastClr="000000"/>
                </a:solidFill>
                <a:effectLst/>
                <a:uLnTx/>
                <a:uFillTx/>
                <a:latin typeface="Arial Narrow"/>
                <a:ea typeface="+mn-ea"/>
                <a:cs typeface="Arial Narrow"/>
              </a:rPr>
              <a:t>lower,</a:t>
            </a:r>
            <a:r>
              <a:rPr kumimoji="0" sz="2067" b="1" i="0" u="none" strike="noStrike" kern="0" cap="none" spc="-4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with</a:t>
            </a:r>
            <a:r>
              <a:rPr kumimoji="0" sz="2067" b="1" i="0" u="none" strike="noStrike" kern="0" cap="none" spc="-53"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7" normalizeH="0" baseline="0" noProof="0" dirty="0">
                <a:ln>
                  <a:noFill/>
                </a:ln>
                <a:solidFill>
                  <a:sysClr val="windowText" lastClr="000000"/>
                </a:solidFill>
                <a:effectLst/>
                <a:uLnTx/>
                <a:uFillTx/>
                <a:latin typeface="Arial Narrow"/>
                <a:ea typeface="+mn-ea"/>
                <a:cs typeface="Arial Narrow"/>
              </a:rPr>
              <a:t>Dato-</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DXd</a:t>
            </a:r>
            <a:r>
              <a:rPr kumimoji="0" sz="2067" b="1" i="0" u="none" strike="noStrike" kern="0" cap="none" spc="-37"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0" normalizeH="0" baseline="0" noProof="0" dirty="0">
                <a:ln>
                  <a:noFill/>
                </a:ln>
                <a:solidFill>
                  <a:sysClr val="windowText" lastClr="000000"/>
                </a:solidFill>
                <a:effectLst/>
                <a:uLnTx/>
                <a:uFillTx/>
                <a:latin typeface="Arial Narrow"/>
                <a:ea typeface="+mn-ea"/>
                <a:cs typeface="Arial Narrow"/>
              </a:rPr>
              <a:t>vs</a:t>
            </a:r>
            <a:r>
              <a:rPr kumimoji="0" sz="2067" b="1" i="0" u="none" strike="noStrike" kern="0" cap="none" spc="-50" normalizeH="0" baseline="0" noProof="0" dirty="0">
                <a:ln>
                  <a:noFill/>
                </a:ln>
                <a:solidFill>
                  <a:sysClr val="windowText" lastClr="000000"/>
                </a:solidFill>
                <a:effectLst/>
                <a:uLnTx/>
                <a:uFillTx/>
                <a:latin typeface="Arial Narrow"/>
                <a:ea typeface="+mn-ea"/>
                <a:cs typeface="Arial Narrow"/>
              </a:rPr>
              <a:t> </a:t>
            </a:r>
            <a:r>
              <a:rPr kumimoji="0" sz="2067" b="1" i="0" u="none" strike="noStrike" kern="0" cap="none" spc="-17" normalizeH="0" baseline="0" noProof="0" dirty="0">
                <a:ln>
                  <a:noFill/>
                </a:ln>
                <a:solidFill>
                  <a:sysClr val="windowText" lastClr="000000"/>
                </a:solidFill>
                <a:effectLst/>
                <a:uLnTx/>
                <a:uFillTx/>
                <a:latin typeface="Arial Narrow"/>
                <a:ea typeface="+mn-ea"/>
                <a:cs typeface="Arial Narrow"/>
              </a:rPr>
              <a:t>ICC</a:t>
            </a:r>
            <a:endParaRPr kumimoji="0" sz="2067" b="0" i="0" u="none" strike="noStrike" kern="0" cap="none" spc="0" normalizeH="0" baseline="0" noProof="0" dirty="0">
              <a:ln>
                <a:noFill/>
              </a:ln>
              <a:solidFill>
                <a:sysClr val="windowText" lastClr="000000"/>
              </a:solidFill>
              <a:effectLst/>
              <a:uLnTx/>
              <a:uFillTx/>
              <a:latin typeface="Arial Narrow"/>
              <a:ea typeface="+mn-ea"/>
              <a:cs typeface="Arial Narrow"/>
            </a:endParaRPr>
          </a:p>
        </p:txBody>
      </p:sp>
      <p:sp>
        <p:nvSpPr>
          <p:cNvPr id="9" name="object 9"/>
          <p:cNvSpPr txBox="1"/>
          <p:nvPr/>
        </p:nvSpPr>
        <p:spPr>
          <a:xfrm>
            <a:off x="6092190" y="6563368"/>
            <a:ext cx="1835997" cy="144421"/>
          </a:xfrm>
          <a:prstGeom prst="rect">
            <a:avLst/>
          </a:prstGeom>
        </p:spPr>
        <p:txBody>
          <a:bodyPr vert="horz" wrap="square" lIns="0" tIns="847" rIns="0" bIns="0" rtlCol="0">
            <a:spAutoFit/>
          </a:bodyPr>
          <a:lstStyle/>
          <a:p>
            <a:pPr marL="8467" marR="0" lvl="0" indent="0" algn="l" defTabSz="609630" rtl="0" eaLnBrk="1" fontAlgn="auto" latinLnBrk="0" hangingPunct="1">
              <a:lnSpc>
                <a:spcPct val="100000"/>
              </a:lnSpc>
              <a:spcBef>
                <a:spcPts val="7"/>
              </a:spcBef>
              <a:spcAft>
                <a:spcPts val="0"/>
              </a:spcAft>
              <a:buClrTx/>
              <a:buSzTx/>
              <a:buFontTx/>
              <a:buNone/>
              <a:tabLst/>
              <a:defRPr/>
            </a:pPr>
            <a:r>
              <a:rPr kumimoji="0" sz="933" b="0" i="0" u="none" strike="noStrike" kern="0" cap="none" spc="0" normalizeH="0" baseline="0" noProof="0" dirty="0">
                <a:ln>
                  <a:noFill/>
                </a:ln>
                <a:solidFill>
                  <a:srgbClr val="002F5D"/>
                </a:solidFill>
                <a:effectLst/>
                <a:uLnTx/>
                <a:uFillTx/>
                <a:latin typeface="Arial Narrow"/>
                <a:ea typeface="+mn-ea"/>
                <a:cs typeface="Arial Narrow"/>
              </a:rPr>
              <a:t>TRAEs,</a:t>
            </a:r>
            <a:r>
              <a:rPr kumimoji="0" sz="933" b="0" i="0" u="none" strike="noStrike" kern="0" cap="none" spc="-20" normalizeH="0" baseline="0" noProof="0" dirty="0">
                <a:ln>
                  <a:noFill/>
                </a:ln>
                <a:solidFill>
                  <a:srgbClr val="002F5D"/>
                </a:solidFill>
                <a:effectLst/>
                <a:uLnTx/>
                <a:uFillTx/>
                <a:latin typeface="Arial Narrow"/>
                <a:ea typeface="+mn-ea"/>
                <a:cs typeface="Arial Narrow"/>
              </a:rPr>
              <a:t> </a:t>
            </a:r>
            <a:r>
              <a:rPr kumimoji="0" sz="933" b="0" i="0" u="none" strike="noStrike" kern="0" cap="none" spc="-7" normalizeH="0" baseline="0" noProof="0" dirty="0">
                <a:ln>
                  <a:noFill/>
                </a:ln>
                <a:solidFill>
                  <a:srgbClr val="002F5D"/>
                </a:solidFill>
                <a:effectLst/>
                <a:uLnTx/>
                <a:uFillTx/>
                <a:latin typeface="Arial Narrow"/>
                <a:ea typeface="+mn-ea"/>
                <a:cs typeface="Arial Narrow"/>
              </a:rPr>
              <a:t>treatment-</a:t>
            </a:r>
            <a:r>
              <a:rPr kumimoji="0" sz="933" b="0" i="0" u="none" strike="noStrike" kern="0" cap="none" spc="0" normalizeH="0" baseline="0" noProof="0" dirty="0">
                <a:ln>
                  <a:noFill/>
                </a:ln>
                <a:solidFill>
                  <a:srgbClr val="002F5D"/>
                </a:solidFill>
                <a:effectLst/>
                <a:uLnTx/>
                <a:uFillTx/>
                <a:latin typeface="Arial Narrow"/>
                <a:ea typeface="+mn-ea"/>
                <a:cs typeface="Arial Narrow"/>
              </a:rPr>
              <a:t>related</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0" normalizeH="0" baseline="0" noProof="0" dirty="0">
                <a:ln>
                  <a:noFill/>
                </a:ln>
                <a:solidFill>
                  <a:srgbClr val="002F5D"/>
                </a:solidFill>
                <a:effectLst/>
                <a:uLnTx/>
                <a:uFillTx/>
                <a:latin typeface="Arial Narrow"/>
                <a:ea typeface="+mn-ea"/>
                <a:cs typeface="Arial Narrow"/>
              </a:rPr>
              <a:t>adverse</a:t>
            </a:r>
            <a:r>
              <a:rPr kumimoji="0" sz="933" b="0" i="0" u="none" strike="noStrike" kern="0" cap="none" spc="-13" normalizeH="0" baseline="0" noProof="0" dirty="0">
                <a:ln>
                  <a:noFill/>
                </a:ln>
                <a:solidFill>
                  <a:srgbClr val="002F5D"/>
                </a:solidFill>
                <a:effectLst/>
                <a:uLnTx/>
                <a:uFillTx/>
                <a:latin typeface="Arial Narrow"/>
                <a:ea typeface="+mn-ea"/>
                <a:cs typeface="Arial Narrow"/>
              </a:rPr>
              <a:t> </a:t>
            </a:r>
            <a:r>
              <a:rPr kumimoji="0" sz="933" b="0" i="0" u="none" strike="noStrike" kern="0" cap="none" spc="-7" normalizeH="0" baseline="0" noProof="0" dirty="0">
                <a:ln>
                  <a:noFill/>
                </a:ln>
                <a:solidFill>
                  <a:srgbClr val="002F5D"/>
                </a:solidFill>
                <a:effectLst/>
                <a:uLnTx/>
                <a:uFillTx/>
                <a:latin typeface="Arial Narrow"/>
                <a:ea typeface="+mn-ea"/>
                <a:cs typeface="Arial Narrow"/>
              </a:rPr>
              <a:t>events.</a:t>
            </a:r>
            <a:endParaRPr kumimoji="0" sz="933"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10" name="TextBox 9">
            <a:extLst>
              <a:ext uri="{FF2B5EF4-FFF2-40B4-BE49-F238E27FC236}">
                <a16:creationId xmlns:a16="http://schemas.microsoft.com/office/drawing/2014/main" id="{F2925320-6E15-C76A-BC7E-FBD7CE39A0A0}"/>
              </a:ext>
            </a:extLst>
          </p:cNvPr>
          <p:cNvSpPr txBox="1"/>
          <p:nvPr/>
        </p:nvSpPr>
        <p:spPr>
          <a:xfrm>
            <a:off x="674370" y="6335496"/>
            <a:ext cx="3744936" cy="300082"/>
          </a:xfrm>
          <a:prstGeom prst="rect">
            <a:avLst/>
          </a:prstGeom>
          <a:noFill/>
        </p:spPr>
        <p:txBody>
          <a:bodyPr wrap="none" rtlCol="0">
            <a:spAutoFit/>
          </a:bodyPr>
          <a:lstStyle/>
          <a:p>
            <a:pPr marL="0" marR="0" lvl="0" indent="0" algn="l" defTabSz="685800" rtl="0" eaLnBrk="1" fontAlgn="auto" latinLnBrk="0" hangingPunct="1">
              <a:lnSpc>
                <a:spcPct val="90000"/>
              </a:lnSpc>
              <a:spcBef>
                <a:spcPts val="750"/>
              </a:spcBef>
              <a:spcAft>
                <a:spcPts val="0"/>
              </a:spcAft>
              <a:buClr>
                <a:srgbClr val="E8931A"/>
              </a:buClr>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Dent R et al ESMO 2025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Abstract LBA21.</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632658" y="1213020"/>
          <a:ext cx="10877974" cy="4316304"/>
        </p:xfrm>
        <a:graphic>
          <a:graphicData uri="http://schemas.openxmlformats.org/drawingml/2006/table">
            <a:tbl>
              <a:tblPr firstRow="1" bandRow="1">
                <a:tableStyleId>{2D5ABB26-0587-4C30-8999-92F81FD0307C}</a:tableStyleId>
              </a:tblPr>
              <a:tblGrid>
                <a:gridCol w="25400">
                  <a:extLst>
                    <a:ext uri="{9D8B030D-6E8A-4147-A177-3AD203B41FA5}">
                      <a16:colId xmlns:a16="http://schemas.microsoft.com/office/drawing/2014/main" val="20000"/>
                    </a:ext>
                  </a:extLst>
                </a:gridCol>
                <a:gridCol w="3121237">
                  <a:extLst>
                    <a:ext uri="{9D8B030D-6E8A-4147-A177-3AD203B41FA5}">
                      <a16:colId xmlns:a16="http://schemas.microsoft.com/office/drawing/2014/main" val="20001"/>
                    </a:ext>
                  </a:extLst>
                </a:gridCol>
                <a:gridCol w="1960880">
                  <a:extLst>
                    <a:ext uri="{9D8B030D-6E8A-4147-A177-3AD203B41FA5}">
                      <a16:colId xmlns:a16="http://schemas.microsoft.com/office/drawing/2014/main" val="20002"/>
                    </a:ext>
                  </a:extLst>
                </a:gridCol>
                <a:gridCol w="1904577">
                  <a:extLst>
                    <a:ext uri="{9D8B030D-6E8A-4147-A177-3AD203B41FA5}">
                      <a16:colId xmlns:a16="http://schemas.microsoft.com/office/drawing/2014/main" val="20003"/>
                    </a:ext>
                  </a:extLst>
                </a:gridCol>
                <a:gridCol w="1961303">
                  <a:extLst>
                    <a:ext uri="{9D8B030D-6E8A-4147-A177-3AD203B41FA5}">
                      <a16:colId xmlns:a16="http://schemas.microsoft.com/office/drawing/2014/main" val="20004"/>
                    </a:ext>
                  </a:extLst>
                </a:gridCol>
                <a:gridCol w="1904577">
                  <a:extLst>
                    <a:ext uri="{9D8B030D-6E8A-4147-A177-3AD203B41FA5}">
                      <a16:colId xmlns:a16="http://schemas.microsoft.com/office/drawing/2014/main" val="20005"/>
                    </a:ext>
                  </a:extLst>
                </a:gridCol>
              </a:tblGrid>
              <a:tr h="308610">
                <a:tc rowSpan="5">
                  <a:txBody>
                    <a:bodyPr/>
                    <a:lstStyle/>
                    <a:p>
                      <a:pPr>
                        <a:lnSpc>
                          <a:spcPct val="100000"/>
                        </a:lnSpc>
                      </a:pPr>
                      <a:endParaRPr sz="1100">
                        <a:latin typeface="Times New Roman"/>
                        <a:cs typeface="Times New Roman"/>
                      </a:endParaRPr>
                    </a:p>
                  </a:txBody>
                  <a:tcPr marL="0" marR="0" marT="0" marB="0">
                    <a:lnB w="57150">
                      <a:solidFill>
                        <a:srgbClr val="66D1B7"/>
                      </a:solidFill>
                      <a:prstDash val="solid"/>
                    </a:lnB>
                    <a:solidFill>
                      <a:srgbClr val="DBDBDB"/>
                    </a:solidFill>
                  </a:tcPr>
                </a:tc>
                <a:tc rowSpan="2">
                  <a:txBody>
                    <a:bodyPr/>
                    <a:lstStyle/>
                    <a:p>
                      <a:pPr marL="72390">
                        <a:lnSpc>
                          <a:spcPct val="100000"/>
                        </a:lnSpc>
                        <a:spcBef>
                          <a:spcPts val="2135"/>
                        </a:spcBef>
                      </a:pPr>
                      <a:r>
                        <a:rPr sz="1600" b="1" spc="-25" dirty="0">
                          <a:solidFill>
                            <a:srgbClr val="002F5D"/>
                          </a:solidFill>
                          <a:latin typeface="Arial Narrow"/>
                          <a:cs typeface="Arial Narrow"/>
                        </a:rPr>
                        <a:t>Treatment-</a:t>
                      </a:r>
                      <a:r>
                        <a:rPr sz="1600" b="1" spc="-10" dirty="0">
                          <a:solidFill>
                            <a:srgbClr val="002F5D"/>
                          </a:solidFill>
                          <a:latin typeface="Arial Narrow"/>
                          <a:cs typeface="Arial Narrow"/>
                        </a:rPr>
                        <a:t>related</a:t>
                      </a:r>
                      <a:r>
                        <a:rPr sz="1600" b="1" spc="-85" dirty="0">
                          <a:solidFill>
                            <a:srgbClr val="002F5D"/>
                          </a:solidFill>
                          <a:latin typeface="Arial Narrow"/>
                          <a:cs typeface="Arial Narrow"/>
                        </a:rPr>
                        <a:t> </a:t>
                      </a:r>
                      <a:r>
                        <a:rPr sz="1600" b="1" dirty="0">
                          <a:solidFill>
                            <a:srgbClr val="002F5D"/>
                          </a:solidFill>
                          <a:latin typeface="Arial Narrow"/>
                          <a:cs typeface="Arial Narrow"/>
                        </a:rPr>
                        <a:t>AEs,</a:t>
                      </a:r>
                      <a:r>
                        <a:rPr sz="1600" b="1" spc="30" dirty="0">
                          <a:solidFill>
                            <a:srgbClr val="002F5D"/>
                          </a:solidFill>
                          <a:latin typeface="Arial Narrow"/>
                          <a:cs typeface="Arial Narrow"/>
                        </a:rPr>
                        <a:t> </a:t>
                      </a:r>
                      <a:r>
                        <a:rPr sz="1600" b="1" dirty="0">
                          <a:solidFill>
                            <a:srgbClr val="002F5D"/>
                          </a:solidFill>
                          <a:latin typeface="Arial Narrow"/>
                          <a:cs typeface="Arial Narrow"/>
                        </a:rPr>
                        <a:t>n</a:t>
                      </a:r>
                      <a:r>
                        <a:rPr sz="1600" b="1" spc="5" dirty="0">
                          <a:solidFill>
                            <a:srgbClr val="002F5D"/>
                          </a:solidFill>
                          <a:latin typeface="Arial Narrow"/>
                          <a:cs typeface="Arial Narrow"/>
                        </a:rPr>
                        <a:t> </a:t>
                      </a:r>
                      <a:r>
                        <a:rPr sz="1600" b="1" spc="-25" dirty="0">
                          <a:solidFill>
                            <a:srgbClr val="002F5D"/>
                          </a:solidFill>
                          <a:latin typeface="Arial Narrow"/>
                          <a:cs typeface="Arial Narrow"/>
                        </a:rPr>
                        <a:t>(%)</a:t>
                      </a:r>
                      <a:endParaRPr sz="1600">
                        <a:latin typeface="Arial Narrow"/>
                        <a:cs typeface="Arial Narrow"/>
                      </a:endParaRPr>
                    </a:p>
                  </a:txBody>
                  <a:tcPr marL="0" marR="0" marT="180763" marB="0">
                    <a:lnT w="12700">
                      <a:solidFill>
                        <a:srgbClr val="000000"/>
                      </a:solidFill>
                      <a:prstDash val="solid"/>
                    </a:lnT>
                    <a:lnB w="57150">
                      <a:solidFill>
                        <a:srgbClr val="66D1B7"/>
                      </a:solidFill>
                      <a:prstDash val="solid"/>
                    </a:lnB>
                  </a:tcPr>
                </a:tc>
                <a:tc gridSpan="2">
                  <a:txBody>
                    <a:bodyPr/>
                    <a:lstStyle/>
                    <a:p>
                      <a:pPr marL="1270" algn="ctr">
                        <a:lnSpc>
                          <a:spcPct val="100000"/>
                        </a:lnSpc>
                        <a:spcBef>
                          <a:spcPts val="335"/>
                        </a:spcBef>
                      </a:pPr>
                      <a:r>
                        <a:rPr sz="1600" b="1" spc="-10" dirty="0">
                          <a:solidFill>
                            <a:srgbClr val="FFFFFF"/>
                          </a:solidFill>
                          <a:latin typeface="Arial Narrow"/>
                          <a:cs typeface="Arial Narrow"/>
                        </a:rPr>
                        <a:t>Dato-</a:t>
                      </a:r>
                      <a:r>
                        <a:rPr sz="1600" b="1" dirty="0">
                          <a:solidFill>
                            <a:srgbClr val="FFFFFF"/>
                          </a:solidFill>
                          <a:latin typeface="Arial Narrow"/>
                          <a:cs typeface="Arial Narrow"/>
                        </a:rPr>
                        <a:t>DXd</a:t>
                      </a:r>
                      <a:r>
                        <a:rPr sz="1600" b="1" spc="-30" dirty="0">
                          <a:solidFill>
                            <a:srgbClr val="FFFFFF"/>
                          </a:solidFill>
                          <a:latin typeface="Arial Narrow"/>
                          <a:cs typeface="Arial Narrow"/>
                        </a:rPr>
                        <a:t> </a:t>
                      </a:r>
                      <a:r>
                        <a:rPr sz="1600" b="1" spc="-10" dirty="0">
                          <a:solidFill>
                            <a:srgbClr val="FFFFFF"/>
                          </a:solidFill>
                          <a:latin typeface="Arial Narrow"/>
                          <a:cs typeface="Arial Narrow"/>
                        </a:rPr>
                        <a:t>(n=319)</a:t>
                      </a:r>
                      <a:endParaRPr sz="1600">
                        <a:latin typeface="Arial Narrow"/>
                        <a:cs typeface="Arial Narrow"/>
                      </a:endParaRPr>
                    </a:p>
                  </a:txBody>
                  <a:tcPr marL="0" marR="0" marT="28363" marB="0">
                    <a:lnT w="12700">
                      <a:solidFill>
                        <a:srgbClr val="000000"/>
                      </a:solidFill>
                      <a:prstDash val="solid"/>
                    </a:lnT>
                    <a:lnB w="12700">
                      <a:solidFill>
                        <a:srgbClr val="000000"/>
                      </a:solidFill>
                      <a:prstDash val="solid"/>
                    </a:lnB>
                    <a:solidFill>
                      <a:srgbClr val="125AA1"/>
                    </a:solidFill>
                  </a:tcPr>
                </a:tc>
                <a:tc hMerge="1">
                  <a:txBody>
                    <a:bodyPr/>
                    <a:lstStyle/>
                    <a:p>
                      <a:endParaRPr/>
                    </a:p>
                  </a:txBody>
                  <a:tcPr marL="0" marR="0" marT="0" marB="0"/>
                </a:tc>
                <a:tc gridSpan="2">
                  <a:txBody>
                    <a:bodyPr/>
                    <a:lstStyle/>
                    <a:p>
                      <a:pPr algn="ctr">
                        <a:lnSpc>
                          <a:spcPct val="100000"/>
                        </a:lnSpc>
                        <a:spcBef>
                          <a:spcPts val="335"/>
                        </a:spcBef>
                      </a:pPr>
                      <a:r>
                        <a:rPr sz="1600" b="1" dirty="0">
                          <a:solidFill>
                            <a:srgbClr val="FFFFFF"/>
                          </a:solidFill>
                          <a:latin typeface="Arial Narrow"/>
                          <a:cs typeface="Arial Narrow"/>
                        </a:rPr>
                        <a:t>ICC</a:t>
                      </a:r>
                      <a:r>
                        <a:rPr sz="1600" b="1" spc="-25" dirty="0">
                          <a:solidFill>
                            <a:srgbClr val="FFFFFF"/>
                          </a:solidFill>
                          <a:latin typeface="Arial Narrow"/>
                          <a:cs typeface="Arial Narrow"/>
                        </a:rPr>
                        <a:t> </a:t>
                      </a:r>
                      <a:r>
                        <a:rPr sz="1600" b="1" spc="-10" dirty="0">
                          <a:solidFill>
                            <a:srgbClr val="FFFFFF"/>
                          </a:solidFill>
                          <a:latin typeface="Arial Narrow"/>
                          <a:cs typeface="Arial Narrow"/>
                        </a:rPr>
                        <a:t>(n=309)</a:t>
                      </a:r>
                      <a:endParaRPr sz="1600">
                        <a:latin typeface="Arial Narrow"/>
                        <a:cs typeface="Arial Narrow"/>
                      </a:endParaRPr>
                    </a:p>
                  </a:txBody>
                  <a:tcPr marL="0" marR="0" marT="28363" marB="0">
                    <a:lnT w="12700">
                      <a:solidFill>
                        <a:srgbClr val="000000"/>
                      </a:solidFill>
                      <a:prstDash val="solid"/>
                    </a:lnT>
                    <a:lnB w="12700">
                      <a:solidFill>
                        <a:srgbClr val="000000"/>
                      </a:solidFill>
                      <a:prstDash val="solid"/>
                    </a:lnB>
                    <a:solidFill>
                      <a:srgbClr val="71AC3B"/>
                    </a:solidFill>
                  </a:tcPr>
                </a:tc>
                <a:tc hMerge="1">
                  <a:txBody>
                    <a:bodyPr/>
                    <a:lstStyle/>
                    <a:p>
                      <a:endParaRPr/>
                    </a:p>
                  </a:txBody>
                  <a:tcPr marL="0" marR="0" marT="0" marB="0"/>
                </a:tc>
                <a:extLst>
                  <a:ext uri="{0D108BD9-81ED-4DB2-BD59-A6C34878D82A}">
                    <a16:rowId xmlns:a16="http://schemas.microsoft.com/office/drawing/2014/main" val="10000"/>
                  </a:ext>
                </a:extLst>
              </a:tr>
              <a:tr h="311997">
                <a:tc vMerge="1">
                  <a:txBody>
                    <a:bodyPr/>
                    <a:lstStyle/>
                    <a:p>
                      <a:endParaRPr/>
                    </a:p>
                  </a:txBody>
                  <a:tcPr marL="0" marR="0" marT="0" marB="0">
                    <a:lnB w="57150">
                      <a:solidFill>
                        <a:srgbClr val="66D1B7"/>
                      </a:solidFill>
                      <a:prstDash val="solid"/>
                    </a:lnB>
                    <a:solidFill>
                      <a:srgbClr val="DBDBDB"/>
                    </a:solidFill>
                  </a:tcPr>
                </a:tc>
                <a:tc vMerge="1">
                  <a:txBody>
                    <a:bodyPr/>
                    <a:lstStyle/>
                    <a:p>
                      <a:endParaRPr/>
                    </a:p>
                  </a:txBody>
                  <a:tcPr marL="0" marR="0" marT="271145" marB="0">
                    <a:lnT w="12700">
                      <a:solidFill>
                        <a:srgbClr val="000000"/>
                      </a:solidFill>
                      <a:prstDash val="solid"/>
                    </a:lnT>
                    <a:lnB w="57150">
                      <a:solidFill>
                        <a:srgbClr val="66D1B7"/>
                      </a:solidFill>
                      <a:prstDash val="solid"/>
                    </a:lnB>
                  </a:tcPr>
                </a:tc>
                <a:tc>
                  <a:txBody>
                    <a:bodyPr/>
                    <a:lstStyle/>
                    <a:p>
                      <a:pPr marR="32384" algn="ctr">
                        <a:lnSpc>
                          <a:spcPct val="100000"/>
                        </a:lnSpc>
                        <a:spcBef>
                          <a:spcPts val="295"/>
                        </a:spcBef>
                      </a:pPr>
                      <a:r>
                        <a:rPr sz="1600" b="1" dirty="0">
                          <a:solidFill>
                            <a:srgbClr val="FFFFFF"/>
                          </a:solidFill>
                          <a:latin typeface="Arial Narrow"/>
                          <a:cs typeface="Arial Narrow"/>
                        </a:rPr>
                        <a:t>Any</a:t>
                      </a:r>
                      <a:r>
                        <a:rPr sz="1600" b="1" spc="-50" dirty="0">
                          <a:solidFill>
                            <a:srgbClr val="FFFFFF"/>
                          </a:solidFill>
                          <a:latin typeface="Arial Narrow"/>
                          <a:cs typeface="Arial Narrow"/>
                        </a:rPr>
                        <a:t> </a:t>
                      </a:r>
                      <a:r>
                        <a:rPr sz="1600" b="1" spc="-10" dirty="0">
                          <a:solidFill>
                            <a:srgbClr val="FFFFFF"/>
                          </a:solidFill>
                          <a:latin typeface="Arial Narrow"/>
                          <a:cs typeface="Arial Narrow"/>
                        </a:rPr>
                        <a:t>Grade</a:t>
                      </a:r>
                      <a:endParaRPr sz="1600">
                        <a:latin typeface="Arial Narrow"/>
                        <a:cs typeface="Arial Narrow"/>
                      </a:endParaRPr>
                    </a:p>
                  </a:txBody>
                  <a:tcPr marL="0" marR="0" marT="24977" marB="0">
                    <a:lnT w="12700">
                      <a:solidFill>
                        <a:srgbClr val="000000"/>
                      </a:solidFill>
                      <a:prstDash val="solid"/>
                    </a:lnT>
                    <a:lnB w="57150">
                      <a:solidFill>
                        <a:srgbClr val="66D1B7"/>
                      </a:solidFill>
                      <a:prstDash val="solid"/>
                    </a:lnB>
                    <a:solidFill>
                      <a:srgbClr val="125AA1"/>
                    </a:solidFill>
                  </a:tcPr>
                </a:tc>
                <a:tc>
                  <a:txBody>
                    <a:bodyPr/>
                    <a:lstStyle/>
                    <a:p>
                      <a:pPr marR="33020" algn="ctr">
                        <a:lnSpc>
                          <a:spcPct val="100000"/>
                        </a:lnSpc>
                        <a:spcBef>
                          <a:spcPts val="295"/>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25" dirty="0">
                          <a:solidFill>
                            <a:srgbClr val="FFFFFF"/>
                          </a:solidFill>
                          <a:latin typeface="Arial Narrow"/>
                          <a:cs typeface="Arial Narrow"/>
                        </a:rPr>
                        <a:t>≥3</a:t>
                      </a:r>
                      <a:endParaRPr sz="1600">
                        <a:latin typeface="Arial Narrow"/>
                        <a:cs typeface="Arial Narrow"/>
                      </a:endParaRPr>
                    </a:p>
                  </a:txBody>
                  <a:tcPr marL="0" marR="0" marT="24977" marB="0">
                    <a:lnT w="12700">
                      <a:solidFill>
                        <a:srgbClr val="000000"/>
                      </a:solidFill>
                      <a:prstDash val="solid"/>
                    </a:lnT>
                    <a:lnB w="57150">
                      <a:solidFill>
                        <a:srgbClr val="66D1B7"/>
                      </a:solidFill>
                      <a:prstDash val="solid"/>
                    </a:lnB>
                    <a:solidFill>
                      <a:srgbClr val="125AA1"/>
                    </a:solidFill>
                  </a:tcPr>
                </a:tc>
                <a:tc>
                  <a:txBody>
                    <a:bodyPr/>
                    <a:lstStyle/>
                    <a:p>
                      <a:pPr marR="31750" algn="ctr">
                        <a:lnSpc>
                          <a:spcPct val="100000"/>
                        </a:lnSpc>
                        <a:spcBef>
                          <a:spcPts val="295"/>
                        </a:spcBef>
                      </a:pPr>
                      <a:r>
                        <a:rPr sz="1600" b="1" dirty="0">
                          <a:solidFill>
                            <a:srgbClr val="FFFFFF"/>
                          </a:solidFill>
                          <a:latin typeface="Arial Narrow"/>
                          <a:cs typeface="Arial Narrow"/>
                        </a:rPr>
                        <a:t>Any</a:t>
                      </a:r>
                      <a:r>
                        <a:rPr sz="1600" b="1" spc="-50" dirty="0">
                          <a:solidFill>
                            <a:srgbClr val="FFFFFF"/>
                          </a:solidFill>
                          <a:latin typeface="Arial Narrow"/>
                          <a:cs typeface="Arial Narrow"/>
                        </a:rPr>
                        <a:t> </a:t>
                      </a:r>
                      <a:r>
                        <a:rPr sz="1600" b="1" spc="-10" dirty="0">
                          <a:solidFill>
                            <a:srgbClr val="FFFFFF"/>
                          </a:solidFill>
                          <a:latin typeface="Arial Narrow"/>
                          <a:cs typeface="Arial Narrow"/>
                        </a:rPr>
                        <a:t>Grade</a:t>
                      </a:r>
                      <a:endParaRPr sz="1600">
                        <a:latin typeface="Arial Narrow"/>
                        <a:cs typeface="Arial Narrow"/>
                      </a:endParaRPr>
                    </a:p>
                  </a:txBody>
                  <a:tcPr marL="0" marR="0" marT="24977" marB="0">
                    <a:lnT w="12700">
                      <a:solidFill>
                        <a:srgbClr val="000000"/>
                      </a:solidFill>
                      <a:prstDash val="solid"/>
                    </a:lnT>
                    <a:lnB w="57150">
                      <a:solidFill>
                        <a:srgbClr val="66D1B7"/>
                      </a:solidFill>
                      <a:prstDash val="solid"/>
                    </a:lnB>
                    <a:solidFill>
                      <a:srgbClr val="71AC3B"/>
                    </a:solidFill>
                  </a:tcPr>
                </a:tc>
                <a:tc>
                  <a:txBody>
                    <a:bodyPr/>
                    <a:lstStyle/>
                    <a:p>
                      <a:pPr marR="37465" algn="ctr">
                        <a:lnSpc>
                          <a:spcPct val="100000"/>
                        </a:lnSpc>
                        <a:spcBef>
                          <a:spcPts val="295"/>
                        </a:spcBef>
                      </a:pPr>
                      <a:r>
                        <a:rPr sz="1600" b="1" dirty="0">
                          <a:solidFill>
                            <a:srgbClr val="FFFFFF"/>
                          </a:solidFill>
                          <a:latin typeface="Arial Narrow"/>
                          <a:cs typeface="Arial Narrow"/>
                        </a:rPr>
                        <a:t>Grade</a:t>
                      </a:r>
                      <a:r>
                        <a:rPr sz="1600" b="1" spc="-60" dirty="0">
                          <a:solidFill>
                            <a:srgbClr val="FFFFFF"/>
                          </a:solidFill>
                          <a:latin typeface="Arial Narrow"/>
                          <a:cs typeface="Arial Narrow"/>
                        </a:rPr>
                        <a:t> </a:t>
                      </a:r>
                      <a:r>
                        <a:rPr sz="1600" b="1" spc="-25" dirty="0">
                          <a:solidFill>
                            <a:srgbClr val="FFFFFF"/>
                          </a:solidFill>
                          <a:latin typeface="Arial Narrow"/>
                          <a:cs typeface="Arial Narrow"/>
                        </a:rPr>
                        <a:t>≥3</a:t>
                      </a:r>
                      <a:endParaRPr sz="1600">
                        <a:latin typeface="Arial Narrow"/>
                        <a:cs typeface="Arial Narrow"/>
                      </a:endParaRPr>
                    </a:p>
                  </a:txBody>
                  <a:tcPr marL="0" marR="0" marT="24977" marB="0">
                    <a:lnT w="12700">
                      <a:solidFill>
                        <a:srgbClr val="000000"/>
                      </a:solidFill>
                      <a:prstDash val="solid"/>
                    </a:lnT>
                    <a:lnB w="57150">
                      <a:solidFill>
                        <a:srgbClr val="66D1B7"/>
                      </a:solidFill>
                      <a:prstDash val="solid"/>
                    </a:lnB>
                    <a:solidFill>
                      <a:srgbClr val="71AC3B"/>
                    </a:solidFill>
                  </a:tcPr>
                </a:tc>
                <a:extLst>
                  <a:ext uri="{0D108BD9-81ED-4DB2-BD59-A6C34878D82A}">
                    <a16:rowId xmlns:a16="http://schemas.microsoft.com/office/drawing/2014/main" val="10001"/>
                  </a:ext>
                </a:extLst>
              </a:tr>
              <a:tr h="300989">
                <a:tc vMerge="1">
                  <a:txBody>
                    <a:bodyPr/>
                    <a:lstStyle/>
                    <a:p>
                      <a:endParaRPr/>
                    </a:p>
                  </a:txBody>
                  <a:tcPr marL="0" marR="0" marT="0" marB="0">
                    <a:lnB w="57150">
                      <a:solidFill>
                        <a:srgbClr val="66D1B7"/>
                      </a:solidFill>
                      <a:prstDash val="solid"/>
                    </a:lnB>
                    <a:solidFill>
                      <a:srgbClr val="DBDBDB"/>
                    </a:solidFill>
                  </a:tcPr>
                </a:tc>
                <a:tc>
                  <a:txBody>
                    <a:bodyPr/>
                    <a:lstStyle/>
                    <a:p>
                      <a:pPr marL="72390">
                        <a:lnSpc>
                          <a:spcPct val="100000"/>
                        </a:lnSpc>
                        <a:spcBef>
                          <a:spcPts val="245"/>
                        </a:spcBef>
                      </a:pPr>
                      <a:r>
                        <a:rPr sz="1600" b="1" dirty="0">
                          <a:solidFill>
                            <a:srgbClr val="002F5D"/>
                          </a:solidFill>
                          <a:latin typeface="Arial Narrow"/>
                          <a:cs typeface="Arial Narrow"/>
                        </a:rPr>
                        <a:t>Dry</a:t>
                      </a:r>
                      <a:r>
                        <a:rPr sz="1600" b="1" spc="-40" dirty="0">
                          <a:solidFill>
                            <a:srgbClr val="002F5D"/>
                          </a:solidFill>
                          <a:latin typeface="Arial Narrow"/>
                          <a:cs typeface="Arial Narrow"/>
                        </a:rPr>
                        <a:t> </a:t>
                      </a:r>
                      <a:r>
                        <a:rPr sz="1600" b="1" spc="-20" dirty="0">
                          <a:solidFill>
                            <a:srgbClr val="002F5D"/>
                          </a:solidFill>
                          <a:latin typeface="Arial Narrow"/>
                          <a:cs typeface="Arial Narrow"/>
                        </a:rPr>
                        <a:t>eye*</a:t>
                      </a:r>
                      <a:endParaRPr sz="1600">
                        <a:latin typeface="Arial Narrow"/>
                        <a:cs typeface="Arial Narrow"/>
                      </a:endParaRPr>
                    </a:p>
                  </a:txBody>
                  <a:tcPr marL="0" marR="0" marT="20743" marB="0">
                    <a:lnL w="57150">
                      <a:solidFill>
                        <a:srgbClr val="66D1B7"/>
                      </a:solidFill>
                      <a:prstDash val="solid"/>
                    </a:lnL>
                    <a:lnT w="57150">
                      <a:solidFill>
                        <a:srgbClr val="66D1B7"/>
                      </a:solidFill>
                      <a:prstDash val="solid"/>
                    </a:lnT>
                    <a:solidFill>
                      <a:srgbClr val="DBDBDB"/>
                    </a:solidFill>
                  </a:tcPr>
                </a:tc>
                <a:tc>
                  <a:txBody>
                    <a:bodyPr/>
                    <a:lstStyle/>
                    <a:p>
                      <a:pPr marR="35560" algn="ctr">
                        <a:lnSpc>
                          <a:spcPct val="100000"/>
                        </a:lnSpc>
                        <a:spcBef>
                          <a:spcPts val="259"/>
                        </a:spcBef>
                      </a:pPr>
                      <a:r>
                        <a:rPr sz="1600" dirty="0">
                          <a:solidFill>
                            <a:srgbClr val="002F5D"/>
                          </a:solidFill>
                          <a:latin typeface="Arial Narrow"/>
                          <a:cs typeface="Arial Narrow"/>
                        </a:rPr>
                        <a:t>76</a:t>
                      </a:r>
                      <a:r>
                        <a:rPr sz="1600" spc="-25" dirty="0">
                          <a:solidFill>
                            <a:srgbClr val="002F5D"/>
                          </a:solidFill>
                          <a:latin typeface="Arial Narrow"/>
                          <a:cs typeface="Arial Narrow"/>
                        </a:rPr>
                        <a:t> </a:t>
                      </a:r>
                      <a:r>
                        <a:rPr sz="1600" spc="-20" dirty="0">
                          <a:solidFill>
                            <a:srgbClr val="002F5D"/>
                          </a:solidFill>
                          <a:latin typeface="Arial Narrow"/>
                          <a:cs typeface="Arial Narrow"/>
                        </a:rPr>
                        <a:t>(24)</a:t>
                      </a:r>
                      <a:endParaRPr sz="1600">
                        <a:latin typeface="Arial Narrow"/>
                        <a:cs typeface="Arial Narrow"/>
                      </a:endParaRPr>
                    </a:p>
                  </a:txBody>
                  <a:tcPr marL="0" marR="0" marT="22013" marB="0">
                    <a:lnT w="57150">
                      <a:solidFill>
                        <a:srgbClr val="66D1B7"/>
                      </a:solidFill>
                      <a:prstDash val="solid"/>
                    </a:lnT>
                    <a:solidFill>
                      <a:srgbClr val="DBDBDB"/>
                    </a:solidFill>
                  </a:tcPr>
                </a:tc>
                <a:tc>
                  <a:txBody>
                    <a:bodyPr/>
                    <a:lstStyle/>
                    <a:p>
                      <a:pPr marR="33020" algn="ctr">
                        <a:lnSpc>
                          <a:spcPct val="100000"/>
                        </a:lnSpc>
                        <a:spcBef>
                          <a:spcPts val="259"/>
                        </a:spcBef>
                      </a:pPr>
                      <a:r>
                        <a:rPr sz="1600" dirty="0">
                          <a:solidFill>
                            <a:srgbClr val="002F5D"/>
                          </a:solidFill>
                          <a:latin typeface="Arial Narrow"/>
                          <a:cs typeface="Arial Narrow"/>
                        </a:rPr>
                        <a:t>4</a:t>
                      </a:r>
                      <a:r>
                        <a:rPr sz="1600" spc="-20" dirty="0">
                          <a:solidFill>
                            <a:srgbClr val="002F5D"/>
                          </a:solidFill>
                          <a:latin typeface="Arial Narrow"/>
                          <a:cs typeface="Arial Narrow"/>
                        </a:rPr>
                        <a:t> </a:t>
                      </a:r>
                      <a:r>
                        <a:rPr sz="1600" spc="-25" dirty="0">
                          <a:solidFill>
                            <a:srgbClr val="002F5D"/>
                          </a:solidFill>
                          <a:latin typeface="Arial Narrow"/>
                          <a:cs typeface="Arial Narrow"/>
                        </a:rPr>
                        <a:t>(1)</a:t>
                      </a:r>
                      <a:endParaRPr sz="1600">
                        <a:latin typeface="Arial Narrow"/>
                        <a:cs typeface="Arial Narrow"/>
                      </a:endParaRPr>
                    </a:p>
                  </a:txBody>
                  <a:tcPr marL="0" marR="0" marT="22013" marB="0">
                    <a:lnT w="57150">
                      <a:solidFill>
                        <a:srgbClr val="66D1B7"/>
                      </a:solidFill>
                      <a:prstDash val="solid"/>
                    </a:lnT>
                    <a:solidFill>
                      <a:srgbClr val="DBDBDB"/>
                    </a:solidFill>
                  </a:tcPr>
                </a:tc>
                <a:tc>
                  <a:txBody>
                    <a:bodyPr/>
                    <a:lstStyle/>
                    <a:p>
                      <a:pPr marR="33655" algn="ctr">
                        <a:lnSpc>
                          <a:spcPct val="100000"/>
                        </a:lnSpc>
                        <a:spcBef>
                          <a:spcPts val="259"/>
                        </a:spcBef>
                      </a:pPr>
                      <a:r>
                        <a:rPr sz="1600" dirty="0">
                          <a:solidFill>
                            <a:srgbClr val="002F5D"/>
                          </a:solidFill>
                          <a:latin typeface="Arial Narrow"/>
                          <a:cs typeface="Arial Narrow"/>
                        </a:rPr>
                        <a:t>9</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22013" marB="0">
                    <a:lnT w="57150">
                      <a:solidFill>
                        <a:srgbClr val="66D1B7"/>
                      </a:solidFill>
                      <a:prstDash val="solid"/>
                    </a:lnT>
                    <a:solidFill>
                      <a:srgbClr val="DBDBDB"/>
                    </a:solidFill>
                  </a:tcPr>
                </a:tc>
                <a:tc>
                  <a:txBody>
                    <a:bodyPr/>
                    <a:lstStyle/>
                    <a:p>
                      <a:pPr marR="38735" algn="ctr">
                        <a:lnSpc>
                          <a:spcPct val="100000"/>
                        </a:lnSpc>
                        <a:spcBef>
                          <a:spcPts val="259"/>
                        </a:spcBef>
                      </a:pPr>
                      <a:r>
                        <a:rPr sz="1600" spc="-50" dirty="0">
                          <a:solidFill>
                            <a:srgbClr val="002F5D"/>
                          </a:solidFill>
                          <a:latin typeface="Arial Narrow"/>
                          <a:cs typeface="Arial Narrow"/>
                        </a:rPr>
                        <a:t>0</a:t>
                      </a:r>
                      <a:endParaRPr sz="1600">
                        <a:latin typeface="Arial Narrow"/>
                        <a:cs typeface="Arial Narrow"/>
                      </a:endParaRPr>
                    </a:p>
                  </a:txBody>
                  <a:tcPr marL="0" marR="0" marT="22013" marB="0">
                    <a:lnR w="57150">
                      <a:solidFill>
                        <a:srgbClr val="66D1B7"/>
                      </a:solidFill>
                      <a:prstDash val="solid"/>
                    </a:lnR>
                    <a:lnT w="57150">
                      <a:solidFill>
                        <a:srgbClr val="66D1B7"/>
                      </a:solidFill>
                      <a:prstDash val="solid"/>
                    </a:lnT>
                    <a:solidFill>
                      <a:srgbClr val="DBDBDB"/>
                    </a:solidFill>
                  </a:tcPr>
                </a:tc>
                <a:extLst>
                  <a:ext uri="{0D108BD9-81ED-4DB2-BD59-A6C34878D82A}">
                    <a16:rowId xmlns:a16="http://schemas.microsoft.com/office/drawing/2014/main" val="10002"/>
                  </a:ext>
                </a:extLst>
              </a:tr>
              <a:tr h="308610">
                <a:tc vMerge="1">
                  <a:txBody>
                    <a:bodyPr/>
                    <a:lstStyle/>
                    <a:p>
                      <a:endParaRPr/>
                    </a:p>
                  </a:txBody>
                  <a:tcPr marL="0" marR="0" marT="0" marB="0">
                    <a:lnB w="57150">
                      <a:solidFill>
                        <a:srgbClr val="66D1B7"/>
                      </a:solidFill>
                      <a:prstDash val="solid"/>
                    </a:lnB>
                    <a:solidFill>
                      <a:srgbClr val="DBDBDB"/>
                    </a:solidFill>
                  </a:tcPr>
                </a:tc>
                <a:tc>
                  <a:txBody>
                    <a:bodyPr/>
                    <a:lstStyle/>
                    <a:p>
                      <a:pPr marL="72390">
                        <a:lnSpc>
                          <a:spcPct val="100000"/>
                        </a:lnSpc>
                        <a:spcBef>
                          <a:spcPts val="340"/>
                        </a:spcBef>
                      </a:pPr>
                      <a:r>
                        <a:rPr sz="1600" b="1" spc="-10" dirty="0">
                          <a:solidFill>
                            <a:srgbClr val="002F5D"/>
                          </a:solidFill>
                          <a:latin typeface="Arial Narrow"/>
                          <a:cs typeface="Arial Narrow"/>
                        </a:rPr>
                        <a:t>Stomatitis</a:t>
                      </a:r>
                      <a:endParaRPr sz="1600">
                        <a:latin typeface="Arial Narrow"/>
                        <a:cs typeface="Arial Narrow"/>
                      </a:endParaRPr>
                    </a:p>
                  </a:txBody>
                  <a:tcPr marL="0" marR="0" marT="28787" marB="0">
                    <a:lnL w="57150">
                      <a:solidFill>
                        <a:srgbClr val="66D1B7"/>
                      </a:solidFill>
                      <a:prstDash val="solid"/>
                    </a:lnL>
                  </a:tcPr>
                </a:tc>
                <a:tc>
                  <a:txBody>
                    <a:bodyPr/>
                    <a:lstStyle/>
                    <a:p>
                      <a:pPr marR="35560" algn="ctr">
                        <a:lnSpc>
                          <a:spcPct val="100000"/>
                        </a:lnSpc>
                        <a:spcBef>
                          <a:spcPts val="350"/>
                        </a:spcBef>
                      </a:pPr>
                      <a:r>
                        <a:rPr sz="1600" dirty="0">
                          <a:solidFill>
                            <a:srgbClr val="002F5D"/>
                          </a:solidFill>
                          <a:latin typeface="Arial Narrow"/>
                          <a:cs typeface="Arial Narrow"/>
                        </a:rPr>
                        <a:t>182</a:t>
                      </a:r>
                      <a:r>
                        <a:rPr sz="1600" spc="-30" dirty="0">
                          <a:solidFill>
                            <a:srgbClr val="002F5D"/>
                          </a:solidFill>
                          <a:latin typeface="Arial Narrow"/>
                          <a:cs typeface="Arial Narrow"/>
                        </a:rPr>
                        <a:t> </a:t>
                      </a:r>
                      <a:r>
                        <a:rPr sz="1600" spc="-20" dirty="0">
                          <a:solidFill>
                            <a:srgbClr val="002F5D"/>
                          </a:solidFill>
                          <a:latin typeface="Arial Narrow"/>
                          <a:cs typeface="Arial Narrow"/>
                        </a:rPr>
                        <a:t>(57)</a:t>
                      </a:r>
                      <a:endParaRPr sz="1600">
                        <a:latin typeface="Arial Narrow"/>
                        <a:cs typeface="Arial Narrow"/>
                      </a:endParaRPr>
                    </a:p>
                  </a:txBody>
                  <a:tcPr marL="0" marR="0" marT="29633" marB="0"/>
                </a:tc>
                <a:tc>
                  <a:txBody>
                    <a:bodyPr/>
                    <a:lstStyle/>
                    <a:p>
                      <a:pPr marR="33655" algn="ctr">
                        <a:lnSpc>
                          <a:spcPct val="100000"/>
                        </a:lnSpc>
                        <a:spcBef>
                          <a:spcPts val="350"/>
                        </a:spcBef>
                      </a:pPr>
                      <a:r>
                        <a:rPr sz="1600" dirty="0">
                          <a:solidFill>
                            <a:srgbClr val="002F5D"/>
                          </a:solidFill>
                          <a:latin typeface="Arial Narrow"/>
                          <a:cs typeface="Arial Narrow"/>
                        </a:rPr>
                        <a:t>27</a:t>
                      </a:r>
                      <a:r>
                        <a:rPr sz="1600" spc="-25" dirty="0">
                          <a:solidFill>
                            <a:srgbClr val="002F5D"/>
                          </a:solidFill>
                          <a:latin typeface="Arial Narrow"/>
                          <a:cs typeface="Arial Narrow"/>
                        </a:rPr>
                        <a:t> (8)</a:t>
                      </a:r>
                      <a:endParaRPr sz="1600">
                        <a:latin typeface="Arial Narrow"/>
                        <a:cs typeface="Arial Narrow"/>
                      </a:endParaRPr>
                    </a:p>
                  </a:txBody>
                  <a:tcPr marL="0" marR="0" marT="29633" marB="0"/>
                </a:tc>
                <a:tc>
                  <a:txBody>
                    <a:bodyPr/>
                    <a:lstStyle/>
                    <a:p>
                      <a:pPr marR="34925" algn="ctr">
                        <a:lnSpc>
                          <a:spcPct val="100000"/>
                        </a:lnSpc>
                        <a:spcBef>
                          <a:spcPts val="350"/>
                        </a:spcBef>
                      </a:pPr>
                      <a:r>
                        <a:rPr sz="1600" dirty="0">
                          <a:solidFill>
                            <a:srgbClr val="002F5D"/>
                          </a:solidFill>
                          <a:latin typeface="Arial Narrow"/>
                          <a:cs typeface="Arial Narrow"/>
                        </a:rPr>
                        <a:t>27</a:t>
                      </a:r>
                      <a:r>
                        <a:rPr sz="1600" spc="-25" dirty="0">
                          <a:solidFill>
                            <a:srgbClr val="002F5D"/>
                          </a:solidFill>
                          <a:latin typeface="Arial Narrow"/>
                          <a:cs typeface="Arial Narrow"/>
                        </a:rPr>
                        <a:t> (9)</a:t>
                      </a:r>
                      <a:endParaRPr sz="1600">
                        <a:latin typeface="Arial Narrow"/>
                        <a:cs typeface="Arial Narrow"/>
                      </a:endParaRPr>
                    </a:p>
                  </a:txBody>
                  <a:tcPr marL="0" marR="0" marT="29633" marB="0"/>
                </a:tc>
                <a:tc>
                  <a:txBody>
                    <a:bodyPr/>
                    <a:lstStyle/>
                    <a:p>
                      <a:pPr marR="38735" algn="ctr">
                        <a:lnSpc>
                          <a:spcPct val="100000"/>
                        </a:lnSpc>
                        <a:spcBef>
                          <a:spcPts val="350"/>
                        </a:spcBef>
                      </a:pPr>
                      <a:r>
                        <a:rPr sz="1600" spc="-50" dirty="0">
                          <a:solidFill>
                            <a:srgbClr val="002F5D"/>
                          </a:solidFill>
                          <a:latin typeface="Arial Narrow"/>
                          <a:cs typeface="Arial Narrow"/>
                        </a:rPr>
                        <a:t>0</a:t>
                      </a:r>
                      <a:endParaRPr sz="1600">
                        <a:latin typeface="Arial Narrow"/>
                        <a:cs typeface="Arial Narrow"/>
                      </a:endParaRPr>
                    </a:p>
                  </a:txBody>
                  <a:tcPr marL="0" marR="0" marT="29633" marB="0">
                    <a:lnR w="57150">
                      <a:solidFill>
                        <a:srgbClr val="66D1B7"/>
                      </a:solidFill>
                      <a:prstDash val="solid"/>
                    </a:lnR>
                  </a:tcPr>
                </a:tc>
                <a:extLst>
                  <a:ext uri="{0D108BD9-81ED-4DB2-BD59-A6C34878D82A}">
                    <a16:rowId xmlns:a16="http://schemas.microsoft.com/office/drawing/2014/main" val="10003"/>
                  </a:ext>
                </a:extLst>
              </a:tr>
              <a:tr h="325543">
                <a:tc vMerge="1">
                  <a:txBody>
                    <a:bodyPr/>
                    <a:lstStyle/>
                    <a:p>
                      <a:endParaRPr/>
                    </a:p>
                  </a:txBody>
                  <a:tcPr marL="0" marR="0" marT="0" marB="0">
                    <a:lnB w="57150">
                      <a:solidFill>
                        <a:srgbClr val="66D1B7"/>
                      </a:solidFill>
                      <a:prstDash val="solid"/>
                    </a:lnB>
                    <a:solidFill>
                      <a:srgbClr val="DBDBDB"/>
                    </a:solidFill>
                  </a:tcPr>
                </a:tc>
                <a:tc>
                  <a:txBody>
                    <a:bodyPr/>
                    <a:lstStyle/>
                    <a:p>
                      <a:pPr marL="72390">
                        <a:lnSpc>
                          <a:spcPct val="100000"/>
                        </a:lnSpc>
                        <a:spcBef>
                          <a:spcPts val="340"/>
                        </a:spcBef>
                      </a:pPr>
                      <a:r>
                        <a:rPr sz="1600" b="1" spc="-10" dirty="0">
                          <a:solidFill>
                            <a:srgbClr val="002F5D"/>
                          </a:solidFill>
                          <a:latin typeface="Arial Narrow"/>
                          <a:cs typeface="Arial Narrow"/>
                        </a:rPr>
                        <a:t>Nausea</a:t>
                      </a:r>
                      <a:endParaRPr sz="1600">
                        <a:latin typeface="Arial Narrow"/>
                        <a:cs typeface="Arial Narrow"/>
                      </a:endParaRPr>
                    </a:p>
                  </a:txBody>
                  <a:tcPr marL="0" marR="0" marT="28787" marB="0">
                    <a:lnL w="57150">
                      <a:solidFill>
                        <a:srgbClr val="66D1B7"/>
                      </a:solidFill>
                      <a:prstDash val="solid"/>
                    </a:lnL>
                    <a:lnB w="57150">
                      <a:solidFill>
                        <a:srgbClr val="66D1B7"/>
                      </a:solidFill>
                      <a:prstDash val="solid"/>
                    </a:lnB>
                    <a:solidFill>
                      <a:srgbClr val="DBDBDB"/>
                    </a:solidFill>
                  </a:tcPr>
                </a:tc>
                <a:tc>
                  <a:txBody>
                    <a:bodyPr/>
                    <a:lstStyle/>
                    <a:p>
                      <a:pPr marR="35560" algn="ctr">
                        <a:lnSpc>
                          <a:spcPct val="100000"/>
                        </a:lnSpc>
                        <a:spcBef>
                          <a:spcPts val="350"/>
                        </a:spcBef>
                      </a:pPr>
                      <a:r>
                        <a:rPr sz="1600" dirty="0">
                          <a:solidFill>
                            <a:srgbClr val="002F5D"/>
                          </a:solidFill>
                          <a:latin typeface="Arial Narrow"/>
                          <a:cs typeface="Arial Narrow"/>
                        </a:rPr>
                        <a:t>142</a:t>
                      </a:r>
                      <a:r>
                        <a:rPr sz="1600" spc="-30" dirty="0">
                          <a:solidFill>
                            <a:srgbClr val="002F5D"/>
                          </a:solidFill>
                          <a:latin typeface="Arial Narrow"/>
                          <a:cs typeface="Arial Narrow"/>
                        </a:rPr>
                        <a:t> </a:t>
                      </a:r>
                      <a:r>
                        <a:rPr sz="1600" spc="-20" dirty="0">
                          <a:solidFill>
                            <a:srgbClr val="002F5D"/>
                          </a:solidFill>
                          <a:latin typeface="Arial Narrow"/>
                          <a:cs typeface="Arial Narrow"/>
                        </a:rPr>
                        <a:t>(45)</a:t>
                      </a:r>
                      <a:endParaRPr sz="1600">
                        <a:latin typeface="Arial Narrow"/>
                        <a:cs typeface="Arial Narrow"/>
                      </a:endParaRPr>
                    </a:p>
                  </a:txBody>
                  <a:tcPr marL="0" marR="0" marT="29633" marB="0">
                    <a:lnB w="57150">
                      <a:solidFill>
                        <a:srgbClr val="66D1B7"/>
                      </a:solidFill>
                      <a:prstDash val="solid"/>
                    </a:lnB>
                    <a:solidFill>
                      <a:srgbClr val="DBDBDB"/>
                    </a:solidFill>
                  </a:tcPr>
                </a:tc>
                <a:tc>
                  <a:txBody>
                    <a:bodyPr/>
                    <a:lstStyle/>
                    <a:p>
                      <a:pPr marR="33655" algn="ctr">
                        <a:lnSpc>
                          <a:spcPct val="100000"/>
                        </a:lnSpc>
                        <a:spcBef>
                          <a:spcPts val="350"/>
                        </a:spcBef>
                      </a:pPr>
                      <a:r>
                        <a:rPr sz="1600" dirty="0">
                          <a:solidFill>
                            <a:srgbClr val="002F5D"/>
                          </a:solidFill>
                          <a:latin typeface="Arial Narrow"/>
                          <a:cs typeface="Arial Narrow"/>
                        </a:rPr>
                        <a:t>2</a:t>
                      </a:r>
                      <a:r>
                        <a:rPr sz="1600" spc="-20" dirty="0">
                          <a:solidFill>
                            <a:srgbClr val="002F5D"/>
                          </a:solidFill>
                          <a:latin typeface="Arial Narrow"/>
                          <a:cs typeface="Arial Narrow"/>
                        </a:rPr>
                        <a:t> (&lt;1)</a:t>
                      </a:r>
                      <a:endParaRPr sz="1600">
                        <a:latin typeface="Arial Narrow"/>
                        <a:cs typeface="Arial Narrow"/>
                      </a:endParaRPr>
                    </a:p>
                  </a:txBody>
                  <a:tcPr marL="0" marR="0" marT="29633" marB="0">
                    <a:lnB w="57150">
                      <a:solidFill>
                        <a:srgbClr val="66D1B7"/>
                      </a:solidFill>
                      <a:prstDash val="solid"/>
                    </a:lnB>
                    <a:solidFill>
                      <a:srgbClr val="DBDBDB"/>
                    </a:solidFill>
                  </a:tcPr>
                </a:tc>
                <a:tc>
                  <a:txBody>
                    <a:bodyPr/>
                    <a:lstStyle/>
                    <a:p>
                      <a:pPr marR="34925" algn="ctr">
                        <a:lnSpc>
                          <a:spcPct val="100000"/>
                        </a:lnSpc>
                        <a:spcBef>
                          <a:spcPts val="350"/>
                        </a:spcBef>
                      </a:pPr>
                      <a:r>
                        <a:rPr sz="1600" dirty="0">
                          <a:solidFill>
                            <a:srgbClr val="002F5D"/>
                          </a:solidFill>
                          <a:latin typeface="Arial Narrow"/>
                          <a:cs typeface="Arial Narrow"/>
                        </a:rPr>
                        <a:t>53</a:t>
                      </a:r>
                      <a:r>
                        <a:rPr sz="1600" spc="-25" dirty="0">
                          <a:solidFill>
                            <a:srgbClr val="002F5D"/>
                          </a:solidFill>
                          <a:latin typeface="Arial Narrow"/>
                          <a:cs typeface="Arial Narrow"/>
                        </a:rPr>
                        <a:t> </a:t>
                      </a:r>
                      <a:r>
                        <a:rPr sz="1600" spc="-20" dirty="0">
                          <a:solidFill>
                            <a:srgbClr val="002F5D"/>
                          </a:solidFill>
                          <a:latin typeface="Arial Narrow"/>
                          <a:cs typeface="Arial Narrow"/>
                        </a:rPr>
                        <a:t>(17)</a:t>
                      </a:r>
                      <a:endParaRPr sz="1600">
                        <a:latin typeface="Arial Narrow"/>
                        <a:cs typeface="Arial Narrow"/>
                      </a:endParaRPr>
                    </a:p>
                  </a:txBody>
                  <a:tcPr marL="0" marR="0" marT="29633" marB="0">
                    <a:lnB w="57150">
                      <a:solidFill>
                        <a:srgbClr val="66D1B7"/>
                      </a:solidFill>
                      <a:prstDash val="solid"/>
                    </a:lnB>
                    <a:solidFill>
                      <a:srgbClr val="DBDBDB"/>
                    </a:solidFill>
                  </a:tcPr>
                </a:tc>
                <a:tc>
                  <a:txBody>
                    <a:bodyPr/>
                    <a:lstStyle/>
                    <a:p>
                      <a:pPr marR="38735" algn="ctr">
                        <a:lnSpc>
                          <a:spcPct val="100000"/>
                        </a:lnSpc>
                        <a:spcBef>
                          <a:spcPts val="350"/>
                        </a:spcBef>
                      </a:pPr>
                      <a:r>
                        <a:rPr sz="1600" dirty="0">
                          <a:solidFill>
                            <a:srgbClr val="002F5D"/>
                          </a:solidFill>
                          <a:latin typeface="Arial Narrow"/>
                          <a:cs typeface="Arial Narrow"/>
                        </a:rPr>
                        <a:t>2</a:t>
                      </a:r>
                      <a:r>
                        <a:rPr sz="1600" spc="-20" dirty="0">
                          <a:solidFill>
                            <a:srgbClr val="002F5D"/>
                          </a:solidFill>
                          <a:latin typeface="Arial Narrow"/>
                          <a:cs typeface="Arial Narrow"/>
                        </a:rPr>
                        <a:t> (&lt;1)</a:t>
                      </a:r>
                      <a:endParaRPr sz="1600">
                        <a:latin typeface="Arial Narrow"/>
                        <a:cs typeface="Arial Narrow"/>
                      </a:endParaRPr>
                    </a:p>
                  </a:txBody>
                  <a:tcPr marL="0" marR="0" marT="29633" marB="0">
                    <a:lnR w="57150">
                      <a:solidFill>
                        <a:srgbClr val="66D1B7"/>
                      </a:solidFill>
                      <a:prstDash val="solid"/>
                    </a:lnR>
                    <a:lnB w="57150">
                      <a:solidFill>
                        <a:srgbClr val="66D1B7"/>
                      </a:solidFill>
                      <a:prstDash val="solid"/>
                    </a:lnB>
                    <a:solidFill>
                      <a:srgbClr val="DBDBDB"/>
                    </a:solidFill>
                  </a:tcPr>
                </a:tc>
                <a:extLst>
                  <a:ext uri="{0D108BD9-81ED-4DB2-BD59-A6C34878D82A}">
                    <a16:rowId xmlns:a16="http://schemas.microsoft.com/office/drawing/2014/main" val="10004"/>
                  </a:ext>
                </a:extLst>
              </a:tr>
              <a:tr h="291677">
                <a:tc>
                  <a:txBody>
                    <a:bodyPr/>
                    <a:lstStyle/>
                    <a:p>
                      <a:pPr>
                        <a:lnSpc>
                          <a:spcPct val="100000"/>
                        </a:lnSpc>
                      </a:pPr>
                      <a:endParaRPr sz="1100">
                        <a:latin typeface="Times New Roman"/>
                        <a:cs typeface="Times New Roman"/>
                      </a:endParaRPr>
                    </a:p>
                  </a:txBody>
                  <a:tcPr marL="0" marR="0" marT="0" marB="0">
                    <a:lnT w="57150">
                      <a:solidFill>
                        <a:srgbClr val="66D1B7"/>
                      </a:solidFill>
                      <a:prstDash val="solid"/>
                    </a:lnT>
                  </a:tcPr>
                </a:tc>
                <a:tc>
                  <a:txBody>
                    <a:bodyPr/>
                    <a:lstStyle/>
                    <a:p>
                      <a:pPr marL="48895">
                        <a:lnSpc>
                          <a:spcPct val="100000"/>
                        </a:lnSpc>
                        <a:spcBef>
                          <a:spcPts val="140"/>
                        </a:spcBef>
                      </a:pPr>
                      <a:r>
                        <a:rPr sz="1600" b="1" spc="-10" dirty="0">
                          <a:solidFill>
                            <a:srgbClr val="002F5D"/>
                          </a:solidFill>
                          <a:latin typeface="Arial Narrow"/>
                          <a:cs typeface="Arial Narrow"/>
                        </a:rPr>
                        <a:t>Constipation</a:t>
                      </a:r>
                      <a:endParaRPr sz="1600">
                        <a:latin typeface="Arial Narrow"/>
                        <a:cs typeface="Arial Narrow"/>
                      </a:endParaRPr>
                    </a:p>
                  </a:txBody>
                  <a:tcPr marL="0" marR="0" marT="11853" marB="0">
                    <a:lnT w="57150">
                      <a:solidFill>
                        <a:srgbClr val="66D1B7"/>
                      </a:solidFill>
                      <a:prstDash val="solid"/>
                    </a:lnT>
                  </a:tcPr>
                </a:tc>
                <a:tc>
                  <a:txBody>
                    <a:bodyPr/>
                    <a:lstStyle/>
                    <a:p>
                      <a:pPr marR="34925" algn="ctr">
                        <a:lnSpc>
                          <a:spcPct val="100000"/>
                        </a:lnSpc>
                        <a:spcBef>
                          <a:spcPts val="125"/>
                        </a:spcBef>
                      </a:pPr>
                      <a:r>
                        <a:rPr sz="1600" dirty="0">
                          <a:solidFill>
                            <a:srgbClr val="002F5D"/>
                          </a:solidFill>
                          <a:latin typeface="Arial Narrow"/>
                          <a:cs typeface="Arial Narrow"/>
                        </a:rPr>
                        <a:t>72</a:t>
                      </a:r>
                      <a:r>
                        <a:rPr sz="1600" spc="-25" dirty="0">
                          <a:solidFill>
                            <a:srgbClr val="002F5D"/>
                          </a:solidFill>
                          <a:latin typeface="Arial Narrow"/>
                          <a:cs typeface="Arial Narrow"/>
                        </a:rPr>
                        <a:t> </a:t>
                      </a:r>
                      <a:r>
                        <a:rPr sz="1600" spc="-20" dirty="0">
                          <a:solidFill>
                            <a:srgbClr val="002F5D"/>
                          </a:solidFill>
                          <a:latin typeface="Arial Narrow"/>
                          <a:cs typeface="Arial Narrow"/>
                        </a:rPr>
                        <a:t>(23)</a:t>
                      </a:r>
                      <a:endParaRPr sz="1600">
                        <a:latin typeface="Arial Narrow"/>
                        <a:cs typeface="Arial Narrow"/>
                      </a:endParaRPr>
                    </a:p>
                  </a:txBody>
                  <a:tcPr marL="0" marR="0" marT="10583" marB="0">
                    <a:lnT w="57150">
                      <a:solidFill>
                        <a:srgbClr val="66D1B7"/>
                      </a:solidFill>
                      <a:prstDash val="solid"/>
                    </a:lnT>
                  </a:tcPr>
                </a:tc>
                <a:tc>
                  <a:txBody>
                    <a:bodyPr/>
                    <a:lstStyle/>
                    <a:p>
                      <a:pPr marR="33020" algn="ctr">
                        <a:lnSpc>
                          <a:spcPct val="100000"/>
                        </a:lnSpc>
                        <a:spcBef>
                          <a:spcPts val="125"/>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10583" marB="0">
                    <a:lnT w="57150">
                      <a:solidFill>
                        <a:srgbClr val="66D1B7"/>
                      </a:solidFill>
                      <a:prstDash val="solid"/>
                    </a:lnT>
                  </a:tcPr>
                </a:tc>
                <a:tc>
                  <a:txBody>
                    <a:bodyPr/>
                    <a:lstStyle/>
                    <a:p>
                      <a:pPr marR="34925" algn="ctr">
                        <a:lnSpc>
                          <a:spcPct val="100000"/>
                        </a:lnSpc>
                        <a:spcBef>
                          <a:spcPts val="125"/>
                        </a:spcBef>
                      </a:pPr>
                      <a:r>
                        <a:rPr sz="1600" dirty="0">
                          <a:solidFill>
                            <a:srgbClr val="002F5D"/>
                          </a:solidFill>
                          <a:latin typeface="Arial Narrow"/>
                          <a:cs typeface="Arial Narrow"/>
                        </a:rPr>
                        <a:t>31</a:t>
                      </a:r>
                      <a:r>
                        <a:rPr sz="1600" spc="-25" dirty="0">
                          <a:solidFill>
                            <a:srgbClr val="002F5D"/>
                          </a:solidFill>
                          <a:latin typeface="Arial Narrow"/>
                          <a:cs typeface="Arial Narrow"/>
                        </a:rPr>
                        <a:t> </a:t>
                      </a:r>
                      <a:r>
                        <a:rPr sz="1600" spc="-20" dirty="0">
                          <a:solidFill>
                            <a:srgbClr val="002F5D"/>
                          </a:solidFill>
                          <a:latin typeface="Arial Narrow"/>
                          <a:cs typeface="Arial Narrow"/>
                        </a:rPr>
                        <a:t>(10)</a:t>
                      </a:r>
                      <a:endParaRPr sz="1600">
                        <a:latin typeface="Arial Narrow"/>
                        <a:cs typeface="Arial Narrow"/>
                      </a:endParaRPr>
                    </a:p>
                  </a:txBody>
                  <a:tcPr marL="0" marR="0" marT="10583" marB="0">
                    <a:lnT w="57150">
                      <a:solidFill>
                        <a:srgbClr val="66D1B7"/>
                      </a:solidFill>
                      <a:prstDash val="solid"/>
                    </a:lnT>
                  </a:tcPr>
                </a:tc>
                <a:tc>
                  <a:txBody>
                    <a:bodyPr/>
                    <a:lstStyle/>
                    <a:p>
                      <a:pPr marR="33020" algn="ctr">
                        <a:lnSpc>
                          <a:spcPct val="100000"/>
                        </a:lnSpc>
                        <a:spcBef>
                          <a:spcPts val="125"/>
                        </a:spcBef>
                      </a:pPr>
                      <a:r>
                        <a:rPr sz="1600" spc="-50" dirty="0">
                          <a:solidFill>
                            <a:srgbClr val="002F5D"/>
                          </a:solidFill>
                          <a:latin typeface="Arial Narrow"/>
                          <a:cs typeface="Arial Narrow"/>
                        </a:rPr>
                        <a:t>0</a:t>
                      </a:r>
                      <a:endParaRPr sz="1600">
                        <a:latin typeface="Arial Narrow"/>
                        <a:cs typeface="Arial Narrow"/>
                      </a:endParaRPr>
                    </a:p>
                  </a:txBody>
                  <a:tcPr marL="0" marR="0" marT="10583" marB="0">
                    <a:lnT w="57150">
                      <a:solidFill>
                        <a:srgbClr val="66D1B7"/>
                      </a:solidFill>
                      <a:prstDash val="solid"/>
                    </a:lnT>
                  </a:tcPr>
                </a:tc>
                <a:extLst>
                  <a:ext uri="{0D108BD9-81ED-4DB2-BD59-A6C34878D82A}">
                    <a16:rowId xmlns:a16="http://schemas.microsoft.com/office/drawing/2014/main" val="10005"/>
                  </a:ext>
                </a:extLst>
              </a:tr>
              <a:tr h="308610">
                <a:tc>
                  <a:txBody>
                    <a:bodyPr/>
                    <a:lstStyle/>
                    <a:p>
                      <a:pPr>
                        <a:lnSpc>
                          <a:spcPct val="100000"/>
                        </a:lnSpc>
                      </a:pPr>
                      <a:endParaRPr sz="1100">
                        <a:latin typeface="Times New Roman"/>
                        <a:cs typeface="Times New Roman"/>
                      </a:endParaRPr>
                    </a:p>
                  </a:txBody>
                  <a:tcPr marL="0" marR="0" marT="0" marB="0">
                    <a:solidFill>
                      <a:srgbClr val="DBDBDB"/>
                    </a:solidFill>
                  </a:tcPr>
                </a:tc>
                <a:tc>
                  <a:txBody>
                    <a:bodyPr/>
                    <a:lstStyle/>
                    <a:p>
                      <a:pPr marL="45085">
                        <a:lnSpc>
                          <a:spcPct val="100000"/>
                        </a:lnSpc>
                        <a:spcBef>
                          <a:spcPts val="340"/>
                        </a:spcBef>
                      </a:pPr>
                      <a:r>
                        <a:rPr sz="1600" b="1" spc="-10" dirty="0">
                          <a:solidFill>
                            <a:srgbClr val="002F5D"/>
                          </a:solidFill>
                          <a:latin typeface="Arial Narrow"/>
                          <a:cs typeface="Arial Narrow"/>
                        </a:rPr>
                        <a:t>Vomiting</a:t>
                      </a:r>
                      <a:endParaRPr sz="1600">
                        <a:latin typeface="Arial Narrow"/>
                        <a:cs typeface="Arial Narrow"/>
                      </a:endParaRPr>
                    </a:p>
                  </a:txBody>
                  <a:tcPr marL="0" marR="0" marT="28787" marB="0">
                    <a:solidFill>
                      <a:srgbClr val="DBDBDB"/>
                    </a:solidFill>
                  </a:tcPr>
                </a:tc>
                <a:tc>
                  <a:txBody>
                    <a:bodyPr/>
                    <a:lstStyle/>
                    <a:p>
                      <a:pPr marR="34925" algn="ctr">
                        <a:lnSpc>
                          <a:spcPct val="100000"/>
                        </a:lnSpc>
                        <a:spcBef>
                          <a:spcPts val="330"/>
                        </a:spcBef>
                      </a:pPr>
                      <a:r>
                        <a:rPr sz="1600" dirty="0">
                          <a:solidFill>
                            <a:srgbClr val="002F5D"/>
                          </a:solidFill>
                          <a:latin typeface="Arial Narrow"/>
                          <a:cs typeface="Arial Narrow"/>
                        </a:rPr>
                        <a:t>65</a:t>
                      </a:r>
                      <a:r>
                        <a:rPr sz="1600" spc="-25" dirty="0">
                          <a:solidFill>
                            <a:srgbClr val="002F5D"/>
                          </a:solidFill>
                          <a:latin typeface="Arial Narrow"/>
                          <a:cs typeface="Arial Narrow"/>
                        </a:rPr>
                        <a:t> </a:t>
                      </a:r>
                      <a:r>
                        <a:rPr sz="1600" spc="-20" dirty="0">
                          <a:solidFill>
                            <a:srgbClr val="002F5D"/>
                          </a:solidFill>
                          <a:latin typeface="Arial Narrow"/>
                          <a:cs typeface="Arial Narrow"/>
                        </a:rPr>
                        <a:t>(20)</a:t>
                      </a:r>
                      <a:endParaRPr sz="1600">
                        <a:latin typeface="Arial Narrow"/>
                        <a:cs typeface="Arial Narrow"/>
                      </a:endParaRPr>
                    </a:p>
                  </a:txBody>
                  <a:tcPr marL="0" marR="0" marT="27940" marB="0">
                    <a:solidFill>
                      <a:srgbClr val="DBDBDB"/>
                    </a:solidFill>
                  </a:tcPr>
                </a:tc>
                <a:tc>
                  <a:txBody>
                    <a:bodyPr/>
                    <a:lstStyle/>
                    <a:p>
                      <a:pPr marR="33020" algn="ctr">
                        <a:lnSpc>
                          <a:spcPct val="100000"/>
                        </a:lnSpc>
                        <a:spcBef>
                          <a:spcPts val="330"/>
                        </a:spcBef>
                      </a:pPr>
                      <a:r>
                        <a:rPr sz="1600" dirty="0">
                          <a:solidFill>
                            <a:srgbClr val="002F5D"/>
                          </a:solidFill>
                          <a:latin typeface="Arial Narrow"/>
                          <a:cs typeface="Arial Narrow"/>
                        </a:rPr>
                        <a:t>4</a:t>
                      </a:r>
                      <a:r>
                        <a:rPr sz="1600" spc="-20" dirty="0">
                          <a:solidFill>
                            <a:srgbClr val="002F5D"/>
                          </a:solidFill>
                          <a:latin typeface="Arial Narrow"/>
                          <a:cs typeface="Arial Narrow"/>
                        </a:rPr>
                        <a:t> </a:t>
                      </a:r>
                      <a:r>
                        <a:rPr sz="1600" spc="-25" dirty="0">
                          <a:solidFill>
                            <a:srgbClr val="002F5D"/>
                          </a:solidFill>
                          <a:latin typeface="Arial Narrow"/>
                          <a:cs typeface="Arial Narrow"/>
                        </a:rPr>
                        <a:t>(1)</a:t>
                      </a:r>
                      <a:endParaRPr sz="1600">
                        <a:latin typeface="Arial Narrow"/>
                        <a:cs typeface="Arial Narrow"/>
                      </a:endParaRPr>
                    </a:p>
                  </a:txBody>
                  <a:tcPr marL="0" marR="0" marT="27940" marB="0">
                    <a:solidFill>
                      <a:srgbClr val="DBDBDB"/>
                    </a:solidFill>
                  </a:tcPr>
                </a:tc>
                <a:tc>
                  <a:txBody>
                    <a:bodyPr/>
                    <a:lstStyle/>
                    <a:p>
                      <a:pPr marR="34290" algn="ctr">
                        <a:lnSpc>
                          <a:spcPct val="100000"/>
                        </a:lnSpc>
                        <a:spcBef>
                          <a:spcPts val="330"/>
                        </a:spcBef>
                      </a:pPr>
                      <a:r>
                        <a:rPr sz="1600" dirty="0">
                          <a:solidFill>
                            <a:srgbClr val="002F5D"/>
                          </a:solidFill>
                          <a:latin typeface="Arial Narrow"/>
                          <a:cs typeface="Arial Narrow"/>
                        </a:rPr>
                        <a:t>23</a:t>
                      </a:r>
                      <a:r>
                        <a:rPr sz="1600" spc="-10" dirty="0">
                          <a:solidFill>
                            <a:srgbClr val="002F5D"/>
                          </a:solidFill>
                          <a:latin typeface="Arial Narrow"/>
                          <a:cs typeface="Arial Narrow"/>
                        </a:rPr>
                        <a:t> </a:t>
                      </a:r>
                      <a:r>
                        <a:rPr sz="1600" dirty="0">
                          <a:solidFill>
                            <a:srgbClr val="002F5D"/>
                          </a:solidFill>
                          <a:latin typeface="Arial Narrow"/>
                          <a:cs typeface="Arial Narrow"/>
                        </a:rPr>
                        <a:t>(</a:t>
                      </a:r>
                      <a:r>
                        <a:rPr sz="1600" spc="-15" dirty="0">
                          <a:solidFill>
                            <a:srgbClr val="002F5D"/>
                          </a:solidFill>
                          <a:latin typeface="Arial Narrow"/>
                          <a:cs typeface="Arial Narrow"/>
                        </a:rPr>
                        <a:t> </a:t>
                      </a:r>
                      <a:r>
                        <a:rPr sz="1600" spc="-25" dirty="0">
                          <a:solidFill>
                            <a:srgbClr val="002F5D"/>
                          </a:solidFill>
                          <a:latin typeface="Arial Narrow"/>
                          <a:cs typeface="Arial Narrow"/>
                        </a:rPr>
                        <a:t>7)</a:t>
                      </a:r>
                      <a:endParaRPr sz="1600">
                        <a:latin typeface="Arial Narrow"/>
                        <a:cs typeface="Arial Narrow"/>
                      </a:endParaRPr>
                    </a:p>
                  </a:txBody>
                  <a:tcPr marL="0" marR="0" marT="27940" marB="0">
                    <a:solidFill>
                      <a:srgbClr val="DBDBDB"/>
                    </a:solidFill>
                  </a:tcPr>
                </a:tc>
                <a:tc>
                  <a:txBody>
                    <a:bodyPr/>
                    <a:lstStyle/>
                    <a:p>
                      <a:pPr marR="32384" algn="ctr">
                        <a:lnSpc>
                          <a:spcPct val="100000"/>
                        </a:lnSpc>
                        <a:spcBef>
                          <a:spcPts val="330"/>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27940" marB="0">
                    <a:solidFill>
                      <a:srgbClr val="DBDBDB"/>
                    </a:solidFill>
                  </a:tcPr>
                </a:tc>
                <a:extLst>
                  <a:ext uri="{0D108BD9-81ED-4DB2-BD59-A6C34878D82A}">
                    <a16:rowId xmlns:a16="http://schemas.microsoft.com/office/drawing/2014/main" val="10006"/>
                  </a:ext>
                </a:extLst>
              </a:tr>
              <a:tr h="334856">
                <a:tc>
                  <a:txBody>
                    <a:bodyPr/>
                    <a:lstStyle/>
                    <a:p>
                      <a:pPr>
                        <a:lnSpc>
                          <a:spcPct val="100000"/>
                        </a:lnSpc>
                      </a:pPr>
                      <a:endParaRPr sz="1100">
                        <a:latin typeface="Times New Roman"/>
                        <a:cs typeface="Times New Roman"/>
                      </a:endParaRPr>
                    </a:p>
                  </a:txBody>
                  <a:tcPr marL="0" marR="0" marT="0" marB="0">
                    <a:lnB w="57150">
                      <a:solidFill>
                        <a:srgbClr val="66D1B7"/>
                      </a:solidFill>
                      <a:prstDash val="solid"/>
                    </a:lnB>
                  </a:tcPr>
                </a:tc>
                <a:tc>
                  <a:txBody>
                    <a:bodyPr/>
                    <a:lstStyle/>
                    <a:p>
                      <a:pPr marL="48895">
                        <a:lnSpc>
                          <a:spcPct val="100000"/>
                        </a:lnSpc>
                        <a:spcBef>
                          <a:spcPts val="340"/>
                        </a:spcBef>
                      </a:pPr>
                      <a:r>
                        <a:rPr sz="1600" b="1" dirty="0">
                          <a:solidFill>
                            <a:srgbClr val="002F5D"/>
                          </a:solidFill>
                          <a:latin typeface="Arial Narrow"/>
                          <a:cs typeface="Arial Narrow"/>
                        </a:rPr>
                        <a:t>Decreased</a:t>
                      </a:r>
                      <a:r>
                        <a:rPr sz="1600" b="1" spc="-80" dirty="0">
                          <a:solidFill>
                            <a:srgbClr val="002F5D"/>
                          </a:solidFill>
                          <a:latin typeface="Arial Narrow"/>
                          <a:cs typeface="Arial Narrow"/>
                        </a:rPr>
                        <a:t> </a:t>
                      </a:r>
                      <a:r>
                        <a:rPr sz="1600" b="1" spc="-10" dirty="0">
                          <a:solidFill>
                            <a:srgbClr val="002F5D"/>
                          </a:solidFill>
                          <a:latin typeface="Arial Narrow"/>
                          <a:cs typeface="Arial Narrow"/>
                        </a:rPr>
                        <a:t>appetite</a:t>
                      </a:r>
                      <a:endParaRPr sz="1600">
                        <a:latin typeface="Arial Narrow"/>
                        <a:cs typeface="Arial Narrow"/>
                      </a:endParaRPr>
                    </a:p>
                  </a:txBody>
                  <a:tcPr marL="0" marR="0" marT="28787" marB="0">
                    <a:lnB w="57150">
                      <a:solidFill>
                        <a:srgbClr val="66D1B7"/>
                      </a:solidFill>
                      <a:prstDash val="solid"/>
                    </a:lnB>
                  </a:tcPr>
                </a:tc>
                <a:tc>
                  <a:txBody>
                    <a:bodyPr/>
                    <a:lstStyle/>
                    <a:p>
                      <a:pPr marR="34925" algn="ctr">
                        <a:lnSpc>
                          <a:spcPct val="100000"/>
                        </a:lnSpc>
                        <a:spcBef>
                          <a:spcPts val="330"/>
                        </a:spcBef>
                      </a:pPr>
                      <a:r>
                        <a:rPr sz="1600" dirty="0">
                          <a:solidFill>
                            <a:srgbClr val="002F5D"/>
                          </a:solidFill>
                          <a:latin typeface="Arial Narrow"/>
                          <a:cs typeface="Arial Narrow"/>
                        </a:rPr>
                        <a:t>49</a:t>
                      </a:r>
                      <a:r>
                        <a:rPr sz="1600" spc="-25" dirty="0">
                          <a:solidFill>
                            <a:srgbClr val="002F5D"/>
                          </a:solidFill>
                          <a:latin typeface="Arial Narrow"/>
                          <a:cs typeface="Arial Narrow"/>
                        </a:rPr>
                        <a:t> </a:t>
                      </a:r>
                      <a:r>
                        <a:rPr sz="1600" spc="-20" dirty="0">
                          <a:solidFill>
                            <a:srgbClr val="002F5D"/>
                          </a:solidFill>
                          <a:latin typeface="Arial Narrow"/>
                          <a:cs typeface="Arial Narrow"/>
                        </a:rPr>
                        <a:t>(15)</a:t>
                      </a:r>
                      <a:endParaRPr sz="1600">
                        <a:latin typeface="Arial Narrow"/>
                        <a:cs typeface="Arial Narrow"/>
                      </a:endParaRPr>
                    </a:p>
                  </a:txBody>
                  <a:tcPr marL="0" marR="0" marT="27940" marB="0">
                    <a:lnB w="57150">
                      <a:solidFill>
                        <a:srgbClr val="66D1B7"/>
                      </a:solidFill>
                      <a:prstDash val="solid"/>
                    </a:lnB>
                  </a:tcPr>
                </a:tc>
                <a:tc>
                  <a:txBody>
                    <a:bodyPr/>
                    <a:lstStyle/>
                    <a:p>
                      <a:pPr marR="33020" algn="ctr">
                        <a:lnSpc>
                          <a:spcPct val="100000"/>
                        </a:lnSpc>
                        <a:spcBef>
                          <a:spcPts val="330"/>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27940" marB="0">
                    <a:lnB w="57150">
                      <a:solidFill>
                        <a:srgbClr val="66D1B7"/>
                      </a:solidFill>
                      <a:prstDash val="solid"/>
                    </a:lnB>
                  </a:tcPr>
                </a:tc>
                <a:tc>
                  <a:txBody>
                    <a:bodyPr/>
                    <a:lstStyle/>
                    <a:p>
                      <a:pPr marR="33655" algn="ctr">
                        <a:lnSpc>
                          <a:spcPct val="100000"/>
                        </a:lnSpc>
                        <a:spcBef>
                          <a:spcPts val="330"/>
                        </a:spcBef>
                      </a:pPr>
                      <a:r>
                        <a:rPr sz="1600" dirty="0">
                          <a:solidFill>
                            <a:srgbClr val="002F5D"/>
                          </a:solidFill>
                          <a:latin typeface="Arial Narrow"/>
                          <a:cs typeface="Arial Narrow"/>
                        </a:rPr>
                        <a:t>20</a:t>
                      </a:r>
                      <a:r>
                        <a:rPr sz="1600" spc="-25" dirty="0">
                          <a:solidFill>
                            <a:srgbClr val="002F5D"/>
                          </a:solidFill>
                          <a:latin typeface="Arial Narrow"/>
                          <a:cs typeface="Arial Narrow"/>
                        </a:rPr>
                        <a:t> (6)</a:t>
                      </a:r>
                      <a:endParaRPr sz="1600">
                        <a:latin typeface="Arial Narrow"/>
                        <a:cs typeface="Arial Narrow"/>
                      </a:endParaRPr>
                    </a:p>
                  </a:txBody>
                  <a:tcPr marL="0" marR="0" marT="27940" marB="0">
                    <a:lnB w="57150">
                      <a:solidFill>
                        <a:srgbClr val="66D1B7"/>
                      </a:solidFill>
                      <a:prstDash val="solid"/>
                    </a:lnB>
                  </a:tcPr>
                </a:tc>
                <a:tc>
                  <a:txBody>
                    <a:bodyPr/>
                    <a:lstStyle/>
                    <a:p>
                      <a:pPr marR="33020" algn="ctr">
                        <a:lnSpc>
                          <a:spcPct val="100000"/>
                        </a:lnSpc>
                        <a:spcBef>
                          <a:spcPts val="330"/>
                        </a:spcBef>
                      </a:pPr>
                      <a:r>
                        <a:rPr sz="1600" dirty="0">
                          <a:solidFill>
                            <a:srgbClr val="002F5D"/>
                          </a:solidFill>
                          <a:latin typeface="Arial Narrow"/>
                          <a:cs typeface="Arial Narrow"/>
                        </a:rPr>
                        <a:t>1</a:t>
                      </a:r>
                      <a:r>
                        <a:rPr sz="1600" spc="-20" dirty="0">
                          <a:solidFill>
                            <a:srgbClr val="002F5D"/>
                          </a:solidFill>
                          <a:latin typeface="Arial Narrow"/>
                          <a:cs typeface="Arial Narrow"/>
                        </a:rPr>
                        <a:t> (&lt;1)</a:t>
                      </a:r>
                      <a:endParaRPr sz="1600">
                        <a:latin typeface="Arial Narrow"/>
                        <a:cs typeface="Arial Narrow"/>
                      </a:endParaRPr>
                    </a:p>
                  </a:txBody>
                  <a:tcPr marL="0" marR="0" marT="27940" marB="0">
                    <a:lnB w="57150">
                      <a:solidFill>
                        <a:srgbClr val="66D1B7"/>
                      </a:solidFill>
                      <a:prstDash val="solid"/>
                    </a:lnB>
                  </a:tcPr>
                </a:tc>
                <a:extLst>
                  <a:ext uri="{0D108BD9-81ED-4DB2-BD59-A6C34878D82A}">
                    <a16:rowId xmlns:a16="http://schemas.microsoft.com/office/drawing/2014/main" val="10007"/>
                  </a:ext>
                </a:extLst>
              </a:tr>
              <a:tr h="282363">
                <a:tc rowSpan="3">
                  <a:txBody>
                    <a:bodyPr/>
                    <a:lstStyle/>
                    <a:p>
                      <a:pPr>
                        <a:lnSpc>
                          <a:spcPct val="100000"/>
                        </a:lnSpc>
                      </a:pPr>
                      <a:endParaRPr sz="1100">
                        <a:latin typeface="Times New Roman"/>
                        <a:cs typeface="Times New Roman"/>
                      </a:endParaRPr>
                    </a:p>
                  </a:txBody>
                  <a:tcPr marL="0" marR="0" marT="0" marB="0">
                    <a:lnL w="57150">
                      <a:solidFill>
                        <a:srgbClr val="66D1B7"/>
                      </a:solidFill>
                      <a:prstDash val="solid"/>
                    </a:lnL>
                    <a:lnR w="57150">
                      <a:solidFill>
                        <a:srgbClr val="66D1B7"/>
                      </a:solidFill>
                      <a:prstDash val="solid"/>
                    </a:lnR>
                    <a:lnT w="57150">
                      <a:solidFill>
                        <a:srgbClr val="66D1B7"/>
                      </a:solidFill>
                      <a:prstDash val="solid"/>
                    </a:lnT>
                    <a:lnB w="57150">
                      <a:solidFill>
                        <a:srgbClr val="66D1B7"/>
                      </a:solidFill>
                      <a:prstDash val="solid"/>
                    </a:lnB>
                  </a:tcPr>
                </a:tc>
                <a:tc>
                  <a:txBody>
                    <a:bodyPr/>
                    <a:lstStyle/>
                    <a:p>
                      <a:pPr marL="74295">
                        <a:lnSpc>
                          <a:spcPct val="100000"/>
                        </a:lnSpc>
                        <a:spcBef>
                          <a:spcPts val="30"/>
                        </a:spcBef>
                      </a:pPr>
                      <a:r>
                        <a:rPr sz="1600" b="1" spc="-10" dirty="0">
                          <a:solidFill>
                            <a:srgbClr val="002F5D"/>
                          </a:solidFill>
                          <a:latin typeface="Arial Narrow"/>
                          <a:cs typeface="Arial Narrow"/>
                        </a:rPr>
                        <a:t>Neutropenia</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2540" marB="0">
                    <a:lnL w="57150">
                      <a:solidFill>
                        <a:srgbClr val="66D1B7"/>
                      </a:solidFill>
                      <a:prstDash val="solid"/>
                    </a:lnL>
                    <a:lnT w="57150">
                      <a:solidFill>
                        <a:srgbClr val="66D1B7"/>
                      </a:solidFill>
                      <a:prstDash val="solid"/>
                    </a:lnT>
                    <a:solidFill>
                      <a:srgbClr val="DBDBDB"/>
                    </a:solidFill>
                  </a:tcPr>
                </a:tc>
                <a:tc>
                  <a:txBody>
                    <a:bodyPr/>
                    <a:lstStyle/>
                    <a:p>
                      <a:pPr marR="34925" algn="ctr">
                        <a:lnSpc>
                          <a:spcPct val="100000"/>
                        </a:lnSpc>
                        <a:spcBef>
                          <a:spcPts val="20"/>
                        </a:spcBef>
                      </a:pPr>
                      <a:r>
                        <a:rPr sz="1600" dirty="0">
                          <a:solidFill>
                            <a:srgbClr val="002F5D"/>
                          </a:solidFill>
                          <a:latin typeface="Arial Narrow"/>
                          <a:cs typeface="Arial Narrow"/>
                        </a:rPr>
                        <a:t>39</a:t>
                      </a:r>
                      <a:r>
                        <a:rPr sz="1600" spc="-25" dirty="0">
                          <a:solidFill>
                            <a:srgbClr val="002F5D"/>
                          </a:solidFill>
                          <a:latin typeface="Arial Narrow"/>
                          <a:cs typeface="Arial Narrow"/>
                        </a:rPr>
                        <a:t> </a:t>
                      </a:r>
                      <a:r>
                        <a:rPr sz="1600" spc="-20" dirty="0">
                          <a:solidFill>
                            <a:srgbClr val="002F5D"/>
                          </a:solidFill>
                          <a:latin typeface="Arial Narrow"/>
                          <a:cs typeface="Arial Narrow"/>
                        </a:rPr>
                        <a:t>(12)</a:t>
                      </a:r>
                      <a:endParaRPr sz="1600">
                        <a:latin typeface="Arial Narrow"/>
                        <a:cs typeface="Arial Narrow"/>
                      </a:endParaRPr>
                    </a:p>
                  </a:txBody>
                  <a:tcPr marL="0" marR="0" marT="1693" marB="0">
                    <a:lnT w="57150">
                      <a:solidFill>
                        <a:srgbClr val="66D1B7"/>
                      </a:solidFill>
                      <a:prstDash val="solid"/>
                    </a:lnT>
                    <a:solidFill>
                      <a:srgbClr val="DBDBDB"/>
                    </a:solidFill>
                  </a:tcPr>
                </a:tc>
                <a:tc>
                  <a:txBody>
                    <a:bodyPr/>
                    <a:lstStyle/>
                    <a:p>
                      <a:pPr marR="34290" algn="ctr">
                        <a:lnSpc>
                          <a:spcPct val="100000"/>
                        </a:lnSpc>
                        <a:spcBef>
                          <a:spcPts val="20"/>
                        </a:spcBef>
                      </a:pPr>
                      <a:r>
                        <a:rPr sz="1600" dirty="0">
                          <a:solidFill>
                            <a:srgbClr val="002F5D"/>
                          </a:solidFill>
                          <a:latin typeface="Arial Narrow"/>
                          <a:cs typeface="Arial Narrow"/>
                        </a:rPr>
                        <a:t>10</a:t>
                      </a:r>
                      <a:r>
                        <a:rPr sz="1600" spc="-25" dirty="0">
                          <a:solidFill>
                            <a:srgbClr val="002F5D"/>
                          </a:solidFill>
                          <a:latin typeface="Arial Narrow"/>
                          <a:cs typeface="Arial Narrow"/>
                        </a:rPr>
                        <a:t> (3)</a:t>
                      </a:r>
                      <a:endParaRPr sz="1600">
                        <a:latin typeface="Arial Narrow"/>
                        <a:cs typeface="Arial Narrow"/>
                      </a:endParaRPr>
                    </a:p>
                  </a:txBody>
                  <a:tcPr marL="0" marR="0" marT="1693" marB="0">
                    <a:lnT w="57150">
                      <a:solidFill>
                        <a:srgbClr val="66D1B7"/>
                      </a:solidFill>
                      <a:prstDash val="solid"/>
                    </a:lnT>
                    <a:solidFill>
                      <a:srgbClr val="DBDBDB"/>
                    </a:solidFill>
                  </a:tcPr>
                </a:tc>
                <a:tc>
                  <a:txBody>
                    <a:bodyPr/>
                    <a:lstStyle/>
                    <a:p>
                      <a:pPr marR="34925" algn="ctr">
                        <a:lnSpc>
                          <a:spcPct val="100000"/>
                        </a:lnSpc>
                        <a:spcBef>
                          <a:spcPts val="20"/>
                        </a:spcBef>
                      </a:pPr>
                      <a:r>
                        <a:rPr sz="1600" dirty="0">
                          <a:solidFill>
                            <a:srgbClr val="002F5D"/>
                          </a:solidFill>
                          <a:latin typeface="Arial Narrow"/>
                          <a:cs typeface="Arial Narrow"/>
                        </a:rPr>
                        <a:t>90</a:t>
                      </a:r>
                      <a:r>
                        <a:rPr sz="1600" spc="-25" dirty="0">
                          <a:solidFill>
                            <a:srgbClr val="002F5D"/>
                          </a:solidFill>
                          <a:latin typeface="Arial Narrow"/>
                          <a:cs typeface="Arial Narrow"/>
                        </a:rPr>
                        <a:t> </a:t>
                      </a:r>
                      <a:r>
                        <a:rPr sz="1600" spc="-20" dirty="0">
                          <a:solidFill>
                            <a:srgbClr val="002F5D"/>
                          </a:solidFill>
                          <a:latin typeface="Arial Narrow"/>
                          <a:cs typeface="Arial Narrow"/>
                        </a:rPr>
                        <a:t>(29)</a:t>
                      </a:r>
                      <a:endParaRPr sz="1600">
                        <a:latin typeface="Arial Narrow"/>
                        <a:cs typeface="Arial Narrow"/>
                      </a:endParaRPr>
                    </a:p>
                  </a:txBody>
                  <a:tcPr marL="0" marR="0" marT="1693" marB="0">
                    <a:lnT w="57150">
                      <a:solidFill>
                        <a:srgbClr val="66D1B7"/>
                      </a:solidFill>
                      <a:prstDash val="solid"/>
                    </a:lnT>
                    <a:solidFill>
                      <a:srgbClr val="DBDBDB"/>
                    </a:solidFill>
                  </a:tcPr>
                </a:tc>
                <a:tc>
                  <a:txBody>
                    <a:bodyPr/>
                    <a:lstStyle/>
                    <a:p>
                      <a:pPr marR="37465" algn="ctr">
                        <a:lnSpc>
                          <a:spcPct val="100000"/>
                        </a:lnSpc>
                        <a:spcBef>
                          <a:spcPts val="20"/>
                        </a:spcBef>
                      </a:pPr>
                      <a:r>
                        <a:rPr sz="1600" dirty="0">
                          <a:solidFill>
                            <a:srgbClr val="002F5D"/>
                          </a:solidFill>
                          <a:latin typeface="Arial Narrow"/>
                          <a:cs typeface="Arial Narrow"/>
                        </a:rPr>
                        <a:t>40</a:t>
                      </a:r>
                      <a:r>
                        <a:rPr sz="1600" spc="-25" dirty="0">
                          <a:solidFill>
                            <a:srgbClr val="002F5D"/>
                          </a:solidFill>
                          <a:latin typeface="Arial Narrow"/>
                          <a:cs typeface="Arial Narrow"/>
                        </a:rPr>
                        <a:t> </a:t>
                      </a:r>
                      <a:r>
                        <a:rPr sz="1600" spc="-20" dirty="0">
                          <a:solidFill>
                            <a:srgbClr val="002F5D"/>
                          </a:solidFill>
                          <a:latin typeface="Arial Narrow"/>
                          <a:cs typeface="Arial Narrow"/>
                        </a:rPr>
                        <a:t>(13)</a:t>
                      </a:r>
                      <a:endParaRPr sz="1600">
                        <a:latin typeface="Arial Narrow"/>
                        <a:cs typeface="Arial Narrow"/>
                      </a:endParaRPr>
                    </a:p>
                  </a:txBody>
                  <a:tcPr marL="0" marR="0" marT="1693" marB="0">
                    <a:lnR w="57150">
                      <a:solidFill>
                        <a:srgbClr val="66D1B7"/>
                      </a:solidFill>
                      <a:prstDash val="solid"/>
                    </a:lnR>
                    <a:lnT w="57150">
                      <a:solidFill>
                        <a:srgbClr val="66D1B7"/>
                      </a:solidFill>
                      <a:prstDash val="solid"/>
                    </a:lnT>
                    <a:solidFill>
                      <a:srgbClr val="DBDBDB"/>
                    </a:solidFill>
                  </a:tcPr>
                </a:tc>
                <a:extLst>
                  <a:ext uri="{0D108BD9-81ED-4DB2-BD59-A6C34878D82A}">
                    <a16:rowId xmlns:a16="http://schemas.microsoft.com/office/drawing/2014/main" val="10008"/>
                  </a:ext>
                </a:extLst>
              </a:tr>
              <a:tr h="308610">
                <a:tc vMerge="1">
                  <a:txBody>
                    <a:bodyPr/>
                    <a:lstStyle/>
                    <a:p>
                      <a:endParaRPr/>
                    </a:p>
                  </a:txBody>
                  <a:tcPr marL="0" marR="0" marT="0" marB="0">
                    <a:lnL w="57150">
                      <a:solidFill>
                        <a:srgbClr val="66D1B7"/>
                      </a:solidFill>
                      <a:prstDash val="solid"/>
                    </a:lnL>
                    <a:lnR w="57150">
                      <a:solidFill>
                        <a:srgbClr val="66D1B7"/>
                      </a:solidFill>
                      <a:prstDash val="solid"/>
                    </a:lnR>
                    <a:lnT w="57150">
                      <a:solidFill>
                        <a:srgbClr val="66D1B7"/>
                      </a:solidFill>
                      <a:prstDash val="solid"/>
                    </a:lnT>
                    <a:lnB w="57150">
                      <a:solidFill>
                        <a:srgbClr val="66D1B7"/>
                      </a:solidFill>
                      <a:prstDash val="solid"/>
                    </a:lnB>
                  </a:tcPr>
                </a:tc>
                <a:tc>
                  <a:txBody>
                    <a:bodyPr/>
                    <a:lstStyle/>
                    <a:p>
                      <a:pPr marL="74295">
                        <a:lnSpc>
                          <a:spcPct val="100000"/>
                        </a:lnSpc>
                        <a:spcBef>
                          <a:spcPts val="340"/>
                        </a:spcBef>
                      </a:pPr>
                      <a:r>
                        <a:rPr sz="1600" b="1" spc="-10" dirty="0">
                          <a:solidFill>
                            <a:srgbClr val="002F5D"/>
                          </a:solidFill>
                          <a:latin typeface="Arial Narrow"/>
                          <a:cs typeface="Arial Narrow"/>
                        </a:rPr>
                        <a:t>Anaemia</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28787" marB="0">
                    <a:lnL w="57150">
                      <a:solidFill>
                        <a:srgbClr val="66D1B7"/>
                      </a:solidFill>
                      <a:prstDash val="solid"/>
                    </a:lnL>
                  </a:tcPr>
                </a:tc>
                <a:tc>
                  <a:txBody>
                    <a:bodyPr/>
                    <a:lstStyle/>
                    <a:p>
                      <a:pPr marR="34925" algn="ctr">
                        <a:lnSpc>
                          <a:spcPct val="100000"/>
                        </a:lnSpc>
                        <a:spcBef>
                          <a:spcPts val="330"/>
                        </a:spcBef>
                      </a:pPr>
                      <a:r>
                        <a:rPr sz="1600" dirty="0">
                          <a:solidFill>
                            <a:srgbClr val="002F5D"/>
                          </a:solidFill>
                          <a:latin typeface="Arial Narrow"/>
                          <a:cs typeface="Arial Narrow"/>
                        </a:rPr>
                        <a:t>48</a:t>
                      </a:r>
                      <a:r>
                        <a:rPr sz="1600" spc="-25" dirty="0">
                          <a:solidFill>
                            <a:srgbClr val="002F5D"/>
                          </a:solidFill>
                          <a:latin typeface="Arial Narrow"/>
                          <a:cs typeface="Arial Narrow"/>
                        </a:rPr>
                        <a:t> </a:t>
                      </a:r>
                      <a:r>
                        <a:rPr sz="1600" spc="-20" dirty="0">
                          <a:solidFill>
                            <a:srgbClr val="002F5D"/>
                          </a:solidFill>
                          <a:latin typeface="Arial Narrow"/>
                          <a:cs typeface="Arial Narrow"/>
                        </a:rPr>
                        <a:t>(15)</a:t>
                      </a:r>
                      <a:endParaRPr sz="1600">
                        <a:latin typeface="Arial Narrow"/>
                        <a:cs typeface="Arial Narrow"/>
                      </a:endParaRPr>
                    </a:p>
                  </a:txBody>
                  <a:tcPr marL="0" marR="0" marT="27940" marB="0"/>
                </a:tc>
                <a:tc>
                  <a:txBody>
                    <a:bodyPr/>
                    <a:lstStyle/>
                    <a:p>
                      <a:pPr marR="33020" algn="ctr">
                        <a:lnSpc>
                          <a:spcPct val="100000"/>
                        </a:lnSpc>
                        <a:spcBef>
                          <a:spcPts val="330"/>
                        </a:spcBef>
                      </a:pPr>
                      <a:r>
                        <a:rPr sz="1600" dirty="0">
                          <a:solidFill>
                            <a:srgbClr val="002F5D"/>
                          </a:solidFill>
                          <a:latin typeface="Arial Narrow"/>
                          <a:cs typeface="Arial Narrow"/>
                        </a:rPr>
                        <a:t>6</a:t>
                      </a:r>
                      <a:r>
                        <a:rPr sz="1600" spc="-20"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27940" marB="0"/>
                </a:tc>
                <a:tc>
                  <a:txBody>
                    <a:bodyPr/>
                    <a:lstStyle/>
                    <a:p>
                      <a:pPr marR="34925" algn="ctr">
                        <a:lnSpc>
                          <a:spcPct val="100000"/>
                        </a:lnSpc>
                        <a:spcBef>
                          <a:spcPts val="330"/>
                        </a:spcBef>
                      </a:pPr>
                      <a:r>
                        <a:rPr sz="1600" dirty="0">
                          <a:solidFill>
                            <a:srgbClr val="002F5D"/>
                          </a:solidFill>
                          <a:latin typeface="Arial Narrow"/>
                          <a:cs typeface="Arial Narrow"/>
                        </a:rPr>
                        <a:t>64</a:t>
                      </a:r>
                      <a:r>
                        <a:rPr sz="1600" spc="-25" dirty="0">
                          <a:solidFill>
                            <a:srgbClr val="002F5D"/>
                          </a:solidFill>
                          <a:latin typeface="Arial Narrow"/>
                          <a:cs typeface="Arial Narrow"/>
                        </a:rPr>
                        <a:t> </a:t>
                      </a:r>
                      <a:r>
                        <a:rPr sz="1600" spc="-20" dirty="0">
                          <a:solidFill>
                            <a:srgbClr val="002F5D"/>
                          </a:solidFill>
                          <a:latin typeface="Arial Narrow"/>
                          <a:cs typeface="Arial Narrow"/>
                        </a:rPr>
                        <a:t>(21)</a:t>
                      </a:r>
                      <a:endParaRPr sz="1600">
                        <a:latin typeface="Arial Narrow"/>
                        <a:cs typeface="Arial Narrow"/>
                      </a:endParaRPr>
                    </a:p>
                  </a:txBody>
                  <a:tcPr marL="0" marR="0" marT="27940" marB="0"/>
                </a:tc>
                <a:tc>
                  <a:txBody>
                    <a:bodyPr/>
                    <a:lstStyle/>
                    <a:p>
                      <a:pPr marR="36195" algn="ctr">
                        <a:lnSpc>
                          <a:spcPct val="100000"/>
                        </a:lnSpc>
                        <a:spcBef>
                          <a:spcPts val="330"/>
                        </a:spcBef>
                      </a:pPr>
                      <a:r>
                        <a:rPr sz="1600" dirty="0">
                          <a:solidFill>
                            <a:srgbClr val="002F5D"/>
                          </a:solidFill>
                          <a:latin typeface="Arial Narrow"/>
                          <a:cs typeface="Arial Narrow"/>
                        </a:rPr>
                        <a:t>10</a:t>
                      </a:r>
                      <a:r>
                        <a:rPr sz="1600" spc="-25" dirty="0">
                          <a:solidFill>
                            <a:srgbClr val="002F5D"/>
                          </a:solidFill>
                          <a:latin typeface="Arial Narrow"/>
                          <a:cs typeface="Arial Narrow"/>
                        </a:rPr>
                        <a:t> (3)</a:t>
                      </a:r>
                      <a:endParaRPr sz="1600">
                        <a:latin typeface="Arial Narrow"/>
                        <a:cs typeface="Arial Narrow"/>
                      </a:endParaRPr>
                    </a:p>
                  </a:txBody>
                  <a:tcPr marL="0" marR="0" marT="27940" marB="0">
                    <a:lnR w="57150">
                      <a:solidFill>
                        <a:srgbClr val="66D1B7"/>
                      </a:solidFill>
                      <a:prstDash val="solid"/>
                    </a:lnR>
                  </a:tcPr>
                </a:tc>
                <a:extLst>
                  <a:ext uri="{0D108BD9-81ED-4DB2-BD59-A6C34878D82A}">
                    <a16:rowId xmlns:a16="http://schemas.microsoft.com/office/drawing/2014/main" val="10009"/>
                  </a:ext>
                </a:extLst>
              </a:tr>
              <a:tr h="320463">
                <a:tc vMerge="1">
                  <a:txBody>
                    <a:bodyPr/>
                    <a:lstStyle/>
                    <a:p>
                      <a:endParaRPr/>
                    </a:p>
                  </a:txBody>
                  <a:tcPr marL="0" marR="0" marT="0" marB="0">
                    <a:lnL w="57150">
                      <a:solidFill>
                        <a:srgbClr val="66D1B7"/>
                      </a:solidFill>
                      <a:prstDash val="solid"/>
                    </a:lnL>
                    <a:lnR w="57150">
                      <a:solidFill>
                        <a:srgbClr val="66D1B7"/>
                      </a:solidFill>
                      <a:prstDash val="solid"/>
                    </a:lnR>
                    <a:lnT w="57150">
                      <a:solidFill>
                        <a:srgbClr val="66D1B7"/>
                      </a:solidFill>
                      <a:prstDash val="solid"/>
                    </a:lnT>
                    <a:lnB w="57150">
                      <a:solidFill>
                        <a:srgbClr val="66D1B7"/>
                      </a:solidFill>
                      <a:prstDash val="solid"/>
                    </a:lnB>
                  </a:tcPr>
                </a:tc>
                <a:tc>
                  <a:txBody>
                    <a:bodyPr/>
                    <a:lstStyle/>
                    <a:p>
                      <a:pPr marL="74295">
                        <a:lnSpc>
                          <a:spcPct val="100000"/>
                        </a:lnSpc>
                        <a:spcBef>
                          <a:spcPts val="340"/>
                        </a:spcBef>
                      </a:pPr>
                      <a:r>
                        <a:rPr sz="1600" b="1" spc="-10" dirty="0">
                          <a:solidFill>
                            <a:srgbClr val="002F5D"/>
                          </a:solidFill>
                          <a:latin typeface="Arial Narrow"/>
                          <a:cs typeface="Arial Narrow"/>
                        </a:rPr>
                        <a:t>Leukopenia</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28787" marB="0">
                    <a:lnL w="57150">
                      <a:solidFill>
                        <a:srgbClr val="66D1B7"/>
                      </a:solidFill>
                      <a:prstDash val="solid"/>
                    </a:lnL>
                    <a:lnB w="57150">
                      <a:solidFill>
                        <a:srgbClr val="66D1B7"/>
                      </a:solidFill>
                      <a:prstDash val="solid"/>
                    </a:lnB>
                    <a:solidFill>
                      <a:srgbClr val="DBDBDB"/>
                    </a:solidFill>
                  </a:tcPr>
                </a:tc>
                <a:tc>
                  <a:txBody>
                    <a:bodyPr/>
                    <a:lstStyle/>
                    <a:p>
                      <a:pPr marR="33655" algn="ctr">
                        <a:lnSpc>
                          <a:spcPct val="100000"/>
                        </a:lnSpc>
                        <a:spcBef>
                          <a:spcPts val="330"/>
                        </a:spcBef>
                      </a:pPr>
                      <a:r>
                        <a:rPr sz="1600" dirty="0">
                          <a:solidFill>
                            <a:srgbClr val="002F5D"/>
                          </a:solidFill>
                          <a:latin typeface="Arial Narrow"/>
                          <a:cs typeface="Arial Narrow"/>
                        </a:rPr>
                        <a:t>27</a:t>
                      </a:r>
                      <a:r>
                        <a:rPr sz="1600" spc="-25" dirty="0">
                          <a:solidFill>
                            <a:srgbClr val="002F5D"/>
                          </a:solidFill>
                          <a:latin typeface="Arial Narrow"/>
                          <a:cs typeface="Arial Narrow"/>
                        </a:rPr>
                        <a:t> (8)</a:t>
                      </a:r>
                      <a:endParaRPr sz="1600">
                        <a:latin typeface="Arial Narrow"/>
                        <a:cs typeface="Arial Narrow"/>
                      </a:endParaRPr>
                    </a:p>
                  </a:txBody>
                  <a:tcPr marL="0" marR="0" marT="27940" marB="0">
                    <a:lnB w="57150">
                      <a:solidFill>
                        <a:srgbClr val="66D1B7"/>
                      </a:solidFill>
                      <a:prstDash val="solid"/>
                    </a:lnB>
                    <a:solidFill>
                      <a:srgbClr val="DBDBDB"/>
                    </a:solidFill>
                  </a:tcPr>
                </a:tc>
                <a:tc>
                  <a:txBody>
                    <a:bodyPr/>
                    <a:lstStyle/>
                    <a:p>
                      <a:pPr marR="33020" algn="ctr">
                        <a:lnSpc>
                          <a:spcPct val="100000"/>
                        </a:lnSpc>
                        <a:spcBef>
                          <a:spcPts val="330"/>
                        </a:spcBef>
                      </a:pPr>
                      <a:r>
                        <a:rPr sz="1600" dirty="0">
                          <a:solidFill>
                            <a:srgbClr val="002F5D"/>
                          </a:solidFill>
                          <a:latin typeface="Arial Narrow"/>
                          <a:cs typeface="Arial Narrow"/>
                        </a:rPr>
                        <a:t>3</a:t>
                      </a:r>
                      <a:r>
                        <a:rPr sz="1600" spc="-20" dirty="0">
                          <a:solidFill>
                            <a:srgbClr val="002F5D"/>
                          </a:solidFill>
                          <a:latin typeface="Arial Narrow"/>
                          <a:cs typeface="Arial Narrow"/>
                        </a:rPr>
                        <a:t> (&lt;1)</a:t>
                      </a:r>
                      <a:endParaRPr sz="1600">
                        <a:latin typeface="Arial Narrow"/>
                        <a:cs typeface="Arial Narrow"/>
                      </a:endParaRPr>
                    </a:p>
                  </a:txBody>
                  <a:tcPr marL="0" marR="0" marT="27940" marB="0">
                    <a:lnB w="57150">
                      <a:solidFill>
                        <a:srgbClr val="66D1B7"/>
                      </a:solidFill>
                      <a:prstDash val="solid"/>
                    </a:lnB>
                    <a:solidFill>
                      <a:srgbClr val="DBDBDB"/>
                    </a:solidFill>
                  </a:tcPr>
                </a:tc>
                <a:tc>
                  <a:txBody>
                    <a:bodyPr/>
                    <a:lstStyle/>
                    <a:p>
                      <a:pPr marR="34925" algn="ctr">
                        <a:lnSpc>
                          <a:spcPct val="100000"/>
                        </a:lnSpc>
                        <a:spcBef>
                          <a:spcPts val="330"/>
                        </a:spcBef>
                      </a:pPr>
                      <a:r>
                        <a:rPr sz="1600" dirty="0">
                          <a:solidFill>
                            <a:srgbClr val="002F5D"/>
                          </a:solidFill>
                          <a:latin typeface="Arial Narrow"/>
                          <a:cs typeface="Arial Narrow"/>
                        </a:rPr>
                        <a:t>55</a:t>
                      </a:r>
                      <a:r>
                        <a:rPr sz="1600" spc="-25" dirty="0">
                          <a:solidFill>
                            <a:srgbClr val="002F5D"/>
                          </a:solidFill>
                          <a:latin typeface="Arial Narrow"/>
                          <a:cs typeface="Arial Narrow"/>
                        </a:rPr>
                        <a:t> </a:t>
                      </a:r>
                      <a:r>
                        <a:rPr sz="1600" spc="-20" dirty="0">
                          <a:solidFill>
                            <a:srgbClr val="002F5D"/>
                          </a:solidFill>
                          <a:latin typeface="Arial Narrow"/>
                          <a:cs typeface="Arial Narrow"/>
                        </a:rPr>
                        <a:t>(18)</a:t>
                      </a:r>
                      <a:endParaRPr sz="1600">
                        <a:latin typeface="Arial Narrow"/>
                        <a:cs typeface="Arial Narrow"/>
                      </a:endParaRPr>
                    </a:p>
                  </a:txBody>
                  <a:tcPr marL="0" marR="0" marT="27940" marB="0">
                    <a:lnB w="57150">
                      <a:solidFill>
                        <a:srgbClr val="66D1B7"/>
                      </a:solidFill>
                      <a:prstDash val="solid"/>
                    </a:lnB>
                    <a:solidFill>
                      <a:srgbClr val="DBDBDB"/>
                    </a:solidFill>
                  </a:tcPr>
                </a:tc>
                <a:tc>
                  <a:txBody>
                    <a:bodyPr/>
                    <a:lstStyle/>
                    <a:p>
                      <a:pPr marR="36195" algn="ctr">
                        <a:lnSpc>
                          <a:spcPct val="100000"/>
                        </a:lnSpc>
                        <a:spcBef>
                          <a:spcPts val="355"/>
                        </a:spcBef>
                      </a:pPr>
                      <a:r>
                        <a:rPr sz="1600" dirty="0">
                          <a:solidFill>
                            <a:srgbClr val="002F5D"/>
                          </a:solidFill>
                          <a:latin typeface="Arial Narrow"/>
                          <a:cs typeface="Arial Narrow"/>
                        </a:rPr>
                        <a:t>13</a:t>
                      </a:r>
                      <a:r>
                        <a:rPr sz="1600" spc="-25" dirty="0">
                          <a:solidFill>
                            <a:srgbClr val="002F5D"/>
                          </a:solidFill>
                          <a:latin typeface="Arial Narrow"/>
                          <a:cs typeface="Arial Narrow"/>
                        </a:rPr>
                        <a:t> (4)</a:t>
                      </a:r>
                      <a:endParaRPr sz="1600">
                        <a:latin typeface="Arial Narrow"/>
                        <a:cs typeface="Arial Narrow"/>
                      </a:endParaRPr>
                    </a:p>
                  </a:txBody>
                  <a:tcPr marL="0" marR="0" marT="30057" marB="0">
                    <a:lnR w="57150">
                      <a:solidFill>
                        <a:srgbClr val="66D1B7"/>
                      </a:solidFill>
                      <a:prstDash val="solid"/>
                    </a:lnR>
                    <a:lnB w="57150">
                      <a:solidFill>
                        <a:srgbClr val="66D1B7"/>
                      </a:solidFill>
                      <a:prstDash val="solid"/>
                    </a:lnB>
                    <a:solidFill>
                      <a:srgbClr val="DBDBDB"/>
                    </a:solidFill>
                  </a:tcPr>
                </a:tc>
                <a:extLst>
                  <a:ext uri="{0D108BD9-81ED-4DB2-BD59-A6C34878D82A}">
                    <a16:rowId xmlns:a16="http://schemas.microsoft.com/office/drawing/2014/main" val="10010"/>
                  </a:ext>
                </a:extLst>
              </a:tr>
              <a:tr h="296756">
                <a:tc>
                  <a:txBody>
                    <a:bodyPr/>
                    <a:lstStyle/>
                    <a:p>
                      <a:pPr>
                        <a:lnSpc>
                          <a:spcPct val="100000"/>
                        </a:lnSpc>
                      </a:pPr>
                      <a:endParaRPr sz="1100">
                        <a:latin typeface="Times New Roman"/>
                        <a:cs typeface="Times New Roman"/>
                      </a:endParaRPr>
                    </a:p>
                  </a:txBody>
                  <a:tcPr marL="0" marR="0" marT="0" marB="0">
                    <a:lnT w="57150">
                      <a:solidFill>
                        <a:srgbClr val="66D1B7"/>
                      </a:solidFill>
                      <a:prstDash val="solid"/>
                    </a:lnT>
                  </a:tcPr>
                </a:tc>
                <a:tc>
                  <a:txBody>
                    <a:bodyPr/>
                    <a:lstStyle/>
                    <a:p>
                      <a:pPr marL="48895">
                        <a:lnSpc>
                          <a:spcPct val="100000"/>
                        </a:lnSpc>
                        <a:spcBef>
                          <a:spcPts val="204"/>
                        </a:spcBef>
                      </a:pPr>
                      <a:r>
                        <a:rPr sz="1600" b="1" dirty="0">
                          <a:solidFill>
                            <a:srgbClr val="002F5D"/>
                          </a:solidFill>
                          <a:latin typeface="Arial Narrow"/>
                          <a:cs typeface="Arial Narrow"/>
                        </a:rPr>
                        <a:t>Peripheral</a:t>
                      </a:r>
                      <a:r>
                        <a:rPr sz="1600" b="1" spc="-65" dirty="0">
                          <a:solidFill>
                            <a:srgbClr val="002F5D"/>
                          </a:solidFill>
                          <a:latin typeface="Arial Narrow"/>
                          <a:cs typeface="Arial Narrow"/>
                        </a:rPr>
                        <a:t> </a:t>
                      </a:r>
                      <a:r>
                        <a:rPr sz="1600" b="1" spc="-10" dirty="0">
                          <a:solidFill>
                            <a:srgbClr val="002F5D"/>
                          </a:solidFill>
                          <a:latin typeface="Arial Narrow"/>
                          <a:cs typeface="Arial Narrow"/>
                        </a:rPr>
                        <a:t>neuropathy</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17356" marB="0">
                    <a:lnT w="57150">
                      <a:solidFill>
                        <a:srgbClr val="66D1B7"/>
                      </a:solidFill>
                      <a:prstDash val="solid"/>
                    </a:lnT>
                  </a:tcPr>
                </a:tc>
                <a:tc>
                  <a:txBody>
                    <a:bodyPr/>
                    <a:lstStyle/>
                    <a:p>
                      <a:pPr marR="33655" algn="ctr">
                        <a:lnSpc>
                          <a:spcPct val="100000"/>
                        </a:lnSpc>
                        <a:spcBef>
                          <a:spcPts val="190"/>
                        </a:spcBef>
                      </a:pPr>
                      <a:r>
                        <a:rPr sz="1600" dirty="0">
                          <a:solidFill>
                            <a:srgbClr val="002F5D"/>
                          </a:solidFill>
                          <a:latin typeface="Arial Narrow"/>
                          <a:cs typeface="Arial Narrow"/>
                        </a:rPr>
                        <a:t>14</a:t>
                      </a:r>
                      <a:r>
                        <a:rPr sz="1600" spc="-25" dirty="0">
                          <a:solidFill>
                            <a:srgbClr val="002F5D"/>
                          </a:solidFill>
                          <a:latin typeface="Arial Narrow"/>
                          <a:cs typeface="Arial Narrow"/>
                        </a:rPr>
                        <a:t> (4)</a:t>
                      </a:r>
                      <a:endParaRPr sz="1600">
                        <a:latin typeface="Arial Narrow"/>
                        <a:cs typeface="Arial Narrow"/>
                      </a:endParaRPr>
                    </a:p>
                  </a:txBody>
                  <a:tcPr marL="0" marR="0" marT="16087" marB="0">
                    <a:lnT w="57150">
                      <a:solidFill>
                        <a:srgbClr val="66D1B7"/>
                      </a:solidFill>
                      <a:prstDash val="solid"/>
                    </a:lnT>
                  </a:tcPr>
                </a:tc>
                <a:tc>
                  <a:txBody>
                    <a:bodyPr/>
                    <a:lstStyle/>
                    <a:p>
                      <a:pPr marR="33020" algn="ctr">
                        <a:lnSpc>
                          <a:spcPct val="100000"/>
                        </a:lnSpc>
                        <a:spcBef>
                          <a:spcPts val="190"/>
                        </a:spcBef>
                      </a:pPr>
                      <a:r>
                        <a:rPr sz="1600" spc="-50" dirty="0">
                          <a:solidFill>
                            <a:srgbClr val="002F5D"/>
                          </a:solidFill>
                          <a:latin typeface="Arial Narrow"/>
                          <a:cs typeface="Arial Narrow"/>
                        </a:rPr>
                        <a:t>0</a:t>
                      </a:r>
                      <a:endParaRPr sz="1600">
                        <a:latin typeface="Arial Narrow"/>
                        <a:cs typeface="Arial Narrow"/>
                      </a:endParaRPr>
                    </a:p>
                  </a:txBody>
                  <a:tcPr marL="0" marR="0" marT="16087" marB="0">
                    <a:lnT w="57150">
                      <a:solidFill>
                        <a:srgbClr val="66D1B7"/>
                      </a:solidFill>
                      <a:prstDash val="solid"/>
                    </a:lnT>
                  </a:tcPr>
                </a:tc>
                <a:tc>
                  <a:txBody>
                    <a:bodyPr/>
                    <a:lstStyle/>
                    <a:p>
                      <a:pPr marR="34290" algn="ctr">
                        <a:lnSpc>
                          <a:spcPct val="100000"/>
                        </a:lnSpc>
                        <a:spcBef>
                          <a:spcPts val="190"/>
                        </a:spcBef>
                      </a:pPr>
                      <a:r>
                        <a:rPr sz="1600" dirty="0">
                          <a:solidFill>
                            <a:srgbClr val="002F5D"/>
                          </a:solidFill>
                          <a:latin typeface="Arial Narrow"/>
                          <a:cs typeface="Arial Narrow"/>
                        </a:rPr>
                        <a:t>75</a:t>
                      </a:r>
                      <a:r>
                        <a:rPr sz="1600" spc="-25" dirty="0">
                          <a:solidFill>
                            <a:srgbClr val="002F5D"/>
                          </a:solidFill>
                          <a:latin typeface="Arial Narrow"/>
                          <a:cs typeface="Arial Narrow"/>
                        </a:rPr>
                        <a:t> </a:t>
                      </a:r>
                      <a:r>
                        <a:rPr sz="1600" spc="-20" dirty="0">
                          <a:solidFill>
                            <a:srgbClr val="002F5D"/>
                          </a:solidFill>
                          <a:latin typeface="Arial Narrow"/>
                          <a:cs typeface="Arial Narrow"/>
                        </a:rPr>
                        <a:t>(24)</a:t>
                      </a:r>
                      <a:endParaRPr sz="1600">
                        <a:latin typeface="Arial Narrow"/>
                        <a:cs typeface="Arial Narrow"/>
                      </a:endParaRPr>
                    </a:p>
                  </a:txBody>
                  <a:tcPr marL="0" marR="0" marT="16087" marB="0">
                    <a:lnT w="57150">
                      <a:solidFill>
                        <a:srgbClr val="66D1B7"/>
                      </a:solidFill>
                      <a:prstDash val="solid"/>
                    </a:lnT>
                  </a:tcPr>
                </a:tc>
                <a:tc>
                  <a:txBody>
                    <a:bodyPr/>
                    <a:lstStyle/>
                    <a:p>
                      <a:pPr marR="32384" algn="ctr">
                        <a:lnSpc>
                          <a:spcPct val="100000"/>
                        </a:lnSpc>
                        <a:spcBef>
                          <a:spcPts val="215"/>
                        </a:spcBef>
                      </a:pPr>
                      <a:r>
                        <a:rPr sz="1600" dirty="0">
                          <a:solidFill>
                            <a:srgbClr val="002F5D"/>
                          </a:solidFill>
                          <a:latin typeface="Arial Narrow"/>
                          <a:cs typeface="Arial Narrow"/>
                        </a:rPr>
                        <a:t>5</a:t>
                      </a:r>
                      <a:r>
                        <a:rPr sz="1600" spc="-15" dirty="0">
                          <a:solidFill>
                            <a:srgbClr val="002F5D"/>
                          </a:solidFill>
                          <a:latin typeface="Arial Narrow"/>
                          <a:cs typeface="Arial Narrow"/>
                        </a:rPr>
                        <a:t> </a:t>
                      </a:r>
                      <a:r>
                        <a:rPr sz="1600" spc="-25" dirty="0">
                          <a:solidFill>
                            <a:srgbClr val="002F5D"/>
                          </a:solidFill>
                          <a:latin typeface="Arial Narrow"/>
                          <a:cs typeface="Arial Narrow"/>
                        </a:rPr>
                        <a:t>(2)</a:t>
                      </a:r>
                      <a:endParaRPr sz="1600">
                        <a:latin typeface="Arial Narrow"/>
                        <a:cs typeface="Arial Narrow"/>
                      </a:endParaRPr>
                    </a:p>
                  </a:txBody>
                  <a:tcPr marL="0" marR="0" marT="18203" marB="0">
                    <a:lnT w="57150">
                      <a:solidFill>
                        <a:srgbClr val="66D1B7"/>
                      </a:solidFill>
                      <a:prstDash val="solid"/>
                    </a:lnT>
                  </a:tcPr>
                </a:tc>
                <a:extLst>
                  <a:ext uri="{0D108BD9-81ED-4DB2-BD59-A6C34878D82A}">
                    <a16:rowId xmlns:a16="http://schemas.microsoft.com/office/drawing/2014/main" val="10011"/>
                  </a:ext>
                </a:extLst>
              </a:tr>
              <a:tr h="308610">
                <a:tc>
                  <a:txBody>
                    <a:bodyPr/>
                    <a:lstStyle/>
                    <a:p>
                      <a:pPr>
                        <a:lnSpc>
                          <a:spcPct val="100000"/>
                        </a:lnSpc>
                      </a:pPr>
                      <a:endParaRPr sz="1100">
                        <a:latin typeface="Times New Roman"/>
                        <a:cs typeface="Times New Roman"/>
                      </a:endParaRPr>
                    </a:p>
                  </a:txBody>
                  <a:tcPr marL="0" marR="0" marT="0" marB="0">
                    <a:solidFill>
                      <a:srgbClr val="DBDBDB"/>
                    </a:solidFill>
                  </a:tcPr>
                </a:tc>
                <a:tc>
                  <a:txBody>
                    <a:bodyPr/>
                    <a:lstStyle/>
                    <a:p>
                      <a:pPr marL="45085">
                        <a:lnSpc>
                          <a:spcPct val="100000"/>
                        </a:lnSpc>
                        <a:spcBef>
                          <a:spcPts val="345"/>
                        </a:spcBef>
                      </a:pPr>
                      <a:r>
                        <a:rPr sz="1600" b="1" spc="-10" dirty="0">
                          <a:solidFill>
                            <a:srgbClr val="002F5D"/>
                          </a:solidFill>
                          <a:latin typeface="Arial Narrow"/>
                          <a:cs typeface="Arial Narrow"/>
                        </a:rPr>
                        <a:t>Alopecia</a:t>
                      </a:r>
                      <a:endParaRPr sz="1600">
                        <a:latin typeface="Arial Narrow"/>
                        <a:cs typeface="Arial Narrow"/>
                      </a:endParaRPr>
                    </a:p>
                  </a:txBody>
                  <a:tcPr marL="0" marR="0" marT="29210" marB="0">
                    <a:solidFill>
                      <a:srgbClr val="DBDBDB"/>
                    </a:solidFill>
                  </a:tcPr>
                </a:tc>
                <a:tc>
                  <a:txBody>
                    <a:bodyPr/>
                    <a:lstStyle/>
                    <a:p>
                      <a:pPr marR="35560" algn="ctr">
                        <a:lnSpc>
                          <a:spcPct val="100000"/>
                        </a:lnSpc>
                        <a:spcBef>
                          <a:spcPts val="355"/>
                        </a:spcBef>
                      </a:pPr>
                      <a:r>
                        <a:rPr sz="1600" dirty="0">
                          <a:solidFill>
                            <a:srgbClr val="002F5D"/>
                          </a:solidFill>
                          <a:latin typeface="Arial Narrow"/>
                          <a:cs typeface="Arial Narrow"/>
                        </a:rPr>
                        <a:t>130</a:t>
                      </a:r>
                      <a:r>
                        <a:rPr sz="1600" spc="-30" dirty="0">
                          <a:solidFill>
                            <a:srgbClr val="002F5D"/>
                          </a:solidFill>
                          <a:latin typeface="Arial Narrow"/>
                          <a:cs typeface="Arial Narrow"/>
                        </a:rPr>
                        <a:t> </a:t>
                      </a:r>
                      <a:r>
                        <a:rPr sz="1600" spc="-20" dirty="0">
                          <a:solidFill>
                            <a:srgbClr val="002F5D"/>
                          </a:solidFill>
                          <a:latin typeface="Arial Narrow"/>
                          <a:cs typeface="Arial Narrow"/>
                        </a:rPr>
                        <a:t>(41)</a:t>
                      </a:r>
                      <a:endParaRPr sz="1600">
                        <a:latin typeface="Arial Narrow"/>
                        <a:cs typeface="Arial Narrow"/>
                      </a:endParaRPr>
                    </a:p>
                  </a:txBody>
                  <a:tcPr marL="0" marR="0" marT="30057" marB="0">
                    <a:solidFill>
                      <a:srgbClr val="DBDBDB"/>
                    </a:solidFill>
                  </a:tcPr>
                </a:tc>
                <a:tc>
                  <a:txBody>
                    <a:bodyPr/>
                    <a:lstStyle/>
                    <a:p>
                      <a:pPr marR="33655" algn="ctr">
                        <a:lnSpc>
                          <a:spcPct val="100000"/>
                        </a:lnSpc>
                        <a:spcBef>
                          <a:spcPts val="355"/>
                        </a:spcBef>
                      </a:pPr>
                      <a:r>
                        <a:rPr sz="1600" spc="-50" dirty="0">
                          <a:solidFill>
                            <a:srgbClr val="002F5D"/>
                          </a:solidFill>
                          <a:latin typeface="Arial Narrow"/>
                          <a:cs typeface="Arial Narrow"/>
                        </a:rPr>
                        <a:t>0</a:t>
                      </a:r>
                      <a:endParaRPr sz="1600">
                        <a:latin typeface="Arial Narrow"/>
                        <a:cs typeface="Arial Narrow"/>
                      </a:endParaRPr>
                    </a:p>
                  </a:txBody>
                  <a:tcPr marL="0" marR="0" marT="30057" marB="0">
                    <a:solidFill>
                      <a:srgbClr val="DBDBDB"/>
                    </a:solidFill>
                  </a:tcPr>
                </a:tc>
                <a:tc>
                  <a:txBody>
                    <a:bodyPr/>
                    <a:lstStyle/>
                    <a:p>
                      <a:pPr marR="34925" algn="ctr">
                        <a:lnSpc>
                          <a:spcPct val="100000"/>
                        </a:lnSpc>
                        <a:spcBef>
                          <a:spcPts val="355"/>
                        </a:spcBef>
                      </a:pPr>
                      <a:r>
                        <a:rPr sz="1600" dirty="0">
                          <a:solidFill>
                            <a:srgbClr val="002F5D"/>
                          </a:solidFill>
                          <a:latin typeface="Arial Narrow"/>
                          <a:cs typeface="Arial Narrow"/>
                        </a:rPr>
                        <a:t>96</a:t>
                      </a:r>
                      <a:r>
                        <a:rPr sz="1600" spc="-25" dirty="0">
                          <a:solidFill>
                            <a:srgbClr val="002F5D"/>
                          </a:solidFill>
                          <a:latin typeface="Arial Narrow"/>
                          <a:cs typeface="Arial Narrow"/>
                        </a:rPr>
                        <a:t> </a:t>
                      </a:r>
                      <a:r>
                        <a:rPr sz="1600" spc="-20" dirty="0">
                          <a:solidFill>
                            <a:srgbClr val="002F5D"/>
                          </a:solidFill>
                          <a:latin typeface="Arial Narrow"/>
                          <a:cs typeface="Arial Narrow"/>
                        </a:rPr>
                        <a:t>(31)</a:t>
                      </a:r>
                      <a:endParaRPr sz="1600">
                        <a:latin typeface="Arial Narrow"/>
                        <a:cs typeface="Arial Narrow"/>
                      </a:endParaRPr>
                    </a:p>
                  </a:txBody>
                  <a:tcPr marL="0" marR="0" marT="30057" marB="0">
                    <a:solidFill>
                      <a:srgbClr val="DBDBDB"/>
                    </a:solidFill>
                  </a:tcPr>
                </a:tc>
                <a:tc>
                  <a:txBody>
                    <a:bodyPr/>
                    <a:lstStyle/>
                    <a:p>
                      <a:pPr marR="34290" algn="ctr">
                        <a:lnSpc>
                          <a:spcPct val="100000"/>
                        </a:lnSpc>
                        <a:spcBef>
                          <a:spcPts val="334"/>
                        </a:spcBef>
                      </a:pPr>
                      <a:r>
                        <a:rPr sz="1600" dirty="0">
                          <a:solidFill>
                            <a:srgbClr val="002F5D"/>
                          </a:solidFill>
                          <a:latin typeface="Arial Narrow"/>
                          <a:cs typeface="Arial Narrow"/>
                        </a:rPr>
                        <a:t>1</a:t>
                      </a:r>
                      <a:r>
                        <a:rPr sz="1600" spc="-20" dirty="0">
                          <a:solidFill>
                            <a:srgbClr val="002F5D"/>
                          </a:solidFill>
                          <a:latin typeface="Arial Narrow"/>
                          <a:cs typeface="Arial Narrow"/>
                        </a:rPr>
                        <a:t> </a:t>
                      </a:r>
                      <a:r>
                        <a:rPr sz="1600" spc="-10" dirty="0">
                          <a:solidFill>
                            <a:srgbClr val="002F5D"/>
                          </a:solidFill>
                          <a:latin typeface="Arial Narrow"/>
                          <a:cs typeface="Arial Narrow"/>
                        </a:rPr>
                        <a:t>(&lt;1)</a:t>
                      </a:r>
                      <a:r>
                        <a:rPr sz="1600" spc="-15" baseline="24305" dirty="0">
                          <a:solidFill>
                            <a:srgbClr val="002F5D"/>
                          </a:solidFill>
                          <a:latin typeface="Arial"/>
                          <a:cs typeface="Arial"/>
                        </a:rPr>
                        <a:t>ǁ</a:t>
                      </a:r>
                      <a:endParaRPr sz="1600" baseline="24305">
                        <a:latin typeface="Arial"/>
                        <a:cs typeface="Arial"/>
                      </a:endParaRPr>
                    </a:p>
                  </a:txBody>
                  <a:tcPr marL="0" marR="0" marT="28363" marB="0">
                    <a:solidFill>
                      <a:srgbClr val="DBDBDB"/>
                    </a:solidFill>
                  </a:tcPr>
                </a:tc>
                <a:extLst>
                  <a:ext uri="{0D108BD9-81ED-4DB2-BD59-A6C34878D82A}">
                    <a16:rowId xmlns:a16="http://schemas.microsoft.com/office/drawing/2014/main" val="10012"/>
                  </a:ext>
                </a:extLst>
              </a:tr>
              <a:tr h="308610">
                <a:tc>
                  <a:txBody>
                    <a:bodyPr/>
                    <a:lstStyle/>
                    <a:p>
                      <a:pPr>
                        <a:lnSpc>
                          <a:spcPct val="100000"/>
                        </a:lnSpc>
                      </a:pPr>
                      <a:endParaRPr sz="1100">
                        <a:latin typeface="Times New Roman"/>
                        <a:cs typeface="Times New Roman"/>
                      </a:endParaRPr>
                    </a:p>
                  </a:txBody>
                  <a:tcPr marL="0" marR="0" marT="0" marB="0"/>
                </a:tc>
                <a:tc>
                  <a:txBody>
                    <a:bodyPr/>
                    <a:lstStyle/>
                    <a:p>
                      <a:pPr marL="48895">
                        <a:lnSpc>
                          <a:spcPct val="100000"/>
                        </a:lnSpc>
                        <a:spcBef>
                          <a:spcPts val="345"/>
                        </a:spcBef>
                      </a:pPr>
                      <a:r>
                        <a:rPr sz="1600" b="1" spc="-10" dirty="0">
                          <a:solidFill>
                            <a:srgbClr val="002F5D"/>
                          </a:solidFill>
                          <a:latin typeface="Arial Narrow"/>
                          <a:cs typeface="Arial Narrow"/>
                        </a:rPr>
                        <a:t>Fatigue</a:t>
                      </a:r>
                      <a:r>
                        <a:rPr sz="1600" b="1" spc="-15" baseline="24305" dirty="0">
                          <a:solidFill>
                            <a:srgbClr val="002F5D"/>
                          </a:solidFill>
                          <a:latin typeface="Arial Narrow"/>
                          <a:cs typeface="Arial Narrow"/>
                        </a:rPr>
                        <a:t>#</a:t>
                      </a:r>
                      <a:endParaRPr sz="1600" baseline="24305">
                        <a:latin typeface="Arial Narrow"/>
                        <a:cs typeface="Arial Narrow"/>
                      </a:endParaRPr>
                    </a:p>
                  </a:txBody>
                  <a:tcPr marL="0" marR="0" marT="29210" marB="0">
                    <a:lnB w="12700">
                      <a:solidFill>
                        <a:srgbClr val="000000"/>
                      </a:solidFill>
                      <a:prstDash val="solid"/>
                    </a:lnB>
                  </a:tcPr>
                </a:tc>
                <a:tc>
                  <a:txBody>
                    <a:bodyPr/>
                    <a:lstStyle/>
                    <a:p>
                      <a:pPr marR="34925" algn="ctr">
                        <a:lnSpc>
                          <a:spcPct val="100000"/>
                        </a:lnSpc>
                        <a:spcBef>
                          <a:spcPts val="334"/>
                        </a:spcBef>
                      </a:pPr>
                      <a:r>
                        <a:rPr sz="1600" dirty="0">
                          <a:solidFill>
                            <a:srgbClr val="002F5D"/>
                          </a:solidFill>
                          <a:latin typeface="Arial Narrow"/>
                          <a:cs typeface="Arial Narrow"/>
                        </a:rPr>
                        <a:t>101</a:t>
                      </a:r>
                      <a:r>
                        <a:rPr sz="1600" spc="-30" dirty="0">
                          <a:solidFill>
                            <a:srgbClr val="002F5D"/>
                          </a:solidFill>
                          <a:latin typeface="Arial Narrow"/>
                          <a:cs typeface="Arial Narrow"/>
                        </a:rPr>
                        <a:t> </a:t>
                      </a:r>
                      <a:r>
                        <a:rPr sz="1600" spc="-20" dirty="0">
                          <a:solidFill>
                            <a:srgbClr val="002F5D"/>
                          </a:solidFill>
                          <a:latin typeface="Arial Narrow"/>
                          <a:cs typeface="Arial Narrow"/>
                        </a:rPr>
                        <a:t>(32)</a:t>
                      </a:r>
                      <a:endParaRPr sz="1600">
                        <a:latin typeface="Arial Narrow"/>
                        <a:cs typeface="Arial Narrow"/>
                      </a:endParaRPr>
                    </a:p>
                  </a:txBody>
                  <a:tcPr marL="0" marR="0" marT="28363" marB="0">
                    <a:lnB w="12700">
                      <a:solidFill>
                        <a:srgbClr val="000000"/>
                      </a:solidFill>
                      <a:prstDash val="solid"/>
                    </a:lnB>
                  </a:tcPr>
                </a:tc>
                <a:tc>
                  <a:txBody>
                    <a:bodyPr/>
                    <a:lstStyle/>
                    <a:p>
                      <a:pPr marR="33020" algn="ctr">
                        <a:lnSpc>
                          <a:spcPct val="100000"/>
                        </a:lnSpc>
                        <a:spcBef>
                          <a:spcPts val="334"/>
                        </a:spcBef>
                      </a:pPr>
                      <a:r>
                        <a:rPr sz="1600" dirty="0">
                          <a:solidFill>
                            <a:srgbClr val="002F5D"/>
                          </a:solidFill>
                          <a:latin typeface="Arial Narrow"/>
                          <a:cs typeface="Arial Narrow"/>
                        </a:rPr>
                        <a:t>8</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28363" marB="0">
                    <a:lnB w="12700">
                      <a:solidFill>
                        <a:srgbClr val="000000"/>
                      </a:solidFill>
                      <a:prstDash val="solid"/>
                    </a:lnB>
                  </a:tcPr>
                </a:tc>
                <a:tc>
                  <a:txBody>
                    <a:bodyPr/>
                    <a:lstStyle/>
                    <a:p>
                      <a:pPr marR="34925" algn="ctr">
                        <a:lnSpc>
                          <a:spcPct val="100000"/>
                        </a:lnSpc>
                        <a:spcBef>
                          <a:spcPts val="334"/>
                        </a:spcBef>
                      </a:pPr>
                      <a:r>
                        <a:rPr sz="1600" dirty="0">
                          <a:solidFill>
                            <a:srgbClr val="002F5D"/>
                          </a:solidFill>
                          <a:latin typeface="Arial Narrow"/>
                          <a:cs typeface="Arial Narrow"/>
                        </a:rPr>
                        <a:t>86</a:t>
                      </a:r>
                      <a:r>
                        <a:rPr sz="1600" spc="-25" dirty="0">
                          <a:solidFill>
                            <a:srgbClr val="002F5D"/>
                          </a:solidFill>
                          <a:latin typeface="Arial Narrow"/>
                          <a:cs typeface="Arial Narrow"/>
                        </a:rPr>
                        <a:t> </a:t>
                      </a:r>
                      <a:r>
                        <a:rPr sz="1600" spc="-20" dirty="0">
                          <a:solidFill>
                            <a:srgbClr val="002F5D"/>
                          </a:solidFill>
                          <a:latin typeface="Arial Narrow"/>
                          <a:cs typeface="Arial Narrow"/>
                        </a:rPr>
                        <a:t>(28)</a:t>
                      </a:r>
                      <a:endParaRPr sz="1600">
                        <a:latin typeface="Arial Narrow"/>
                        <a:cs typeface="Arial Narrow"/>
                      </a:endParaRPr>
                    </a:p>
                  </a:txBody>
                  <a:tcPr marL="0" marR="0" marT="28363" marB="0">
                    <a:lnB w="12700">
                      <a:solidFill>
                        <a:srgbClr val="000000"/>
                      </a:solidFill>
                      <a:prstDash val="solid"/>
                    </a:lnB>
                  </a:tcPr>
                </a:tc>
                <a:tc>
                  <a:txBody>
                    <a:bodyPr/>
                    <a:lstStyle/>
                    <a:p>
                      <a:pPr marR="32384" algn="ctr">
                        <a:lnSpc>
                          <a:spcPct val="100000"/>
                        </a:lnSpc>
                        <a:spcBef>
                          <a:spcPts val="355"/>
                        </a:spcBef>
                      </a:pPr>
                      <a:r>
                        <a:rPr sz="1600" dirty="0">
                          <a:solidFill>
                            <a:srgbClr val="002F5D"/>
                          </a:solidFill>
                          <a:latin typeface="Arial Narrow"/>
                          <a:cs typeface="Arial Narrow"/>
                        </a:rPr>
                        <a:t>9</a:t>
                      </a:r>
                      <a:r>
                        <a:rPr sz="1600" spc="-20" dirty="0">
                          <a:solidFill>
                            <a:srgbClr val="002F5D"/>
                          </a:solidFill>
                          <a:latin typeface="Arial Narrow"/>
                          <a:cs typeface="Arial Narrow"/>
                        </a:rPr>
                        <a:t> </a:t>
                      </a:r>
                      <a:r>
                        <a:rPr sz="1600" spc="-25" dirty="0">
                          <a:solidFill>
                            <a:srgbClr val="002F5D"/>
                          </a:solidFill>
                          <a:latin typeface="Arial Narrow"/>
                          <a:cs typeface="Arial Narrow"/>
                        </a:rPr>
                        <a:t>(3)</a:t>
                      </a:r>
                      <a:endParaRPr sz="1600">
                        <a:latin typeface="Arial Narrow"/>
                        <a:cs typeface="Arial Narrow"/>
                      </a:endParaRPr>
                    </a:p>
                  </a:txBody>
                  <a:tcPr marL="0" marR="0" marT="30057" marB="0">
                    <a:lnB w="12700">
                      <a:solidFill>
                        <a:srgbClr val="000000"/>
                      </a:solidFill>
                      <a:prstDash val="solid"/>
                    </a:lnB>
                  </a:tcPr>
                </a:tc>
                <a:extLst>
                  <a:ext uri="{0D108BD9-81ED-4DB2-BD59-A6C34878D82A}">
                    <a16:rowId xmlns:a16="http://schemas.microsoft.com/office/drawing/2014/main" val="10013"/>
                  </a:ext>
                </a:extLst>
              </a:tr>
            </a:tbl>
          </a:graphicData>
        </a:graphic>
      </p:graphicFrame>
      <p:sp>
        <p:nvSpPr>
          <p:cNvPr id="3" name="object 3" descr="$PPTXTitle"/>
          <p:cNvSpPr txBox="1">
            <a:spLocks noGrp="1"/>
          </p:cNvSpPr>
          <p:nvPr>
            <p:ph type="title"/>
          </p:nvPr>
        </p:nvSpPr>
        <p:spPr>
          <a:xfrm>
            <a:off x="443881" y="158954"/>
            <a:ext cx="11255528" cy="995571"/>
          </a:xfrm>
          <a:prstGeom prst="rect">
            <a:avLst/>
          </a:prstGeom>
        </p:spPr>
        <p:txBody>
          <a:bodyPr vert="horz" wrap="square" lIns="0" tIns="10583" rIns="0" bIns="0" rtlCol="0">
            <a:spAutoFit/>
          </a:bodyPr>
          <a:lstStyle/>
          <a:p>
            <a:pPr marL="8467">
              <a:spcBef>
                <a:spcPts val="83"/>
              </a:spcBef>
            </a:pPr>
            <a:r>
              <a:rPr lang="en-US" sz="3200" dirty="0">
                <a:solidFill>
                  <a:srgbClr val="002F5E"/>
                </a:solidFill>
              </a:rPr>
              <a:t>TROPION-Breast02 </a:t>
            </a:r>
            <a:br>
              <a:rPr lang="en-US" sz="3200" dirty="0">
                <a:solidFill>
                  <a:srgbClr val="002F5E"/>
                </a:solidFill>
              </a:rPr>
            </a:br>
            <a:r>
              <a:rPr sz="3200" dirty="0">
                <a:solidFill>
                  <a:srgbClr val="002F5E"/>
                </a:solidFill>
              </a:rPr>
              <a:t>Most</a:t>
            </a:r>
            <a:r>
              <a:rPr sz="3200" spc="13" dirty="0">
                <a:solidFill>
                  <a:srgbClr val="002F5E"/>
                </a:solidFill>
              </a:rPr>
              <a:t> </a:t>
            </a:r>
            <a:r>
              <a:rPr sz="3200" dirty="0">
                <a:solidFill>
                  <a:srgbClr val="002F5E"/>
                </a:solidFill>
              </a:rPr>
              <a:t>Common</a:t>
            </a:r>
            <a:r>
              <a:rPr sz="3200" spc="13" dirty="0">
                <a:solidFill>
                  <a:srgbClr val="002F5E"/>
                </a:solidFill>
              </a:rPr>
              <a:t> </a:t>
            </a:r>
            <a:r>
              <a:rPr sz="3200" spc="-23" dirty="0">
                <a:solidFill>
                  <a:srgbClr val="002F5E"/>
                </a:solidFill>
              </a:rPr>
              <a:t>Treatment-</a:t>
            </a:r>
            <a:r>
              <a:rPr sz="3200" dirty="0">
                <a:solidFill>
                  <a:srgbClr val="002F5E"/>
                </a:solidFill>
              </a:rPr>
              <a:t>Related</a:t>
            </a:r>
            <a:r>
              <a:rPr sz="3200" spc="-97" dirty="0">
                <a:solidFill>
                  <a:srgbClr val="002F5E"/>
                </a:solidFill>
              </a:rPr>
              <a:t> </a:t>
            </a:r>
            <a:r>
              <a:rPr sz="3200" dirty="0">
                <a:solidFill>
                  <a:srgbClr val="002F5E"/>
                </a:solidFill>
              </a:rPr>
              <a:t>AEs</a:t>
            </a:r>
            <a:r>
              <a:rPr sz="3200" spc="13" dirty="0">
                <a:solidFill>
                  <a:srgbClr val="002F5E"/>
                </a:solidFill>
              </a:rPr>
              <a:t> </a:t>
            </a:r>
            <a:r>
              <a:rPr sz="3200" dirty="0">
                <a:solidFill>
                  <a:srgbClr val="002F5E"/>
                </a:solidFill>
              </a:rPr>
              <a:t>(≥15%</a:t>
            </a:r>
            <a:r>
              <a:rPr sz="3200" spc="13" dirty="0">
                <a:solidFill>
                  <a:srgbClr val="002F5E"/>
                </a:solidFill>
              </a:rPr>
              <a:t> </a:t>
            </a:r>
            <a:r>
              <a:rPr sz="3200" dirty="0">
                <a:solidFill>
                  <a:srgbClr val="002F5E"/>
                </a:solidFill>
              </a:rPr>
              <a:t>of</a:t>
            </a:r>
            <a:r>
              <a:rPr sz="3200" spc="17" dirty="0">
                <a:solidFill>
                  <a:srgbClr val="002F5E"/>
                </a:solidFill>
              </a:rPr>
              <a:t> </a:t>
            </a:r>
            <a:r>
              <a:rPr sz="3200" spc="-7" dirty="0">
                <a:solidFill>
                  <a:srgbClr val="002F5E"/>
                </a:solidFill>
              </a:rPr>
              <a:t>Patients)</a:t>
            </a:r>
          </a:p>
        </p:txBody>
      </p:sp>
      <p:sp>
        <p:nvSpPr>
          <p:cNvPr id="4" name="object 4"/>
          <p:cNvSpPr txBox="1"/>
          <p:nvPr/>
        </p:nvSpPr>
        <p:spPr>
          <a:xfrm>
            <a:off x="656539" y="5700268"/>
            <a:ext cx="10583333" cy="500992"/>
          </a:xfrm>
          <a:prstGeom prst="rect">
            <a:avLst/>
          </a:prstGeom>
        </p:spPr>
        <p:txBody>
          <a:bodyPr vert="horz" wrap="square" lIns="0" tIns="8467" rIns="0" bIns="0" rtlCol="0">
            <a:spAutoFit/>
          </a:bodyPr>
          <a:lstStyle/>
          <a:p>
            <a:pPr marL="25401" marR="0" lvl="0" indent="0" algn="l" defTabSz="609630" rtl="0" eaLnBrk="1" fontAlgn="auto" latinLnBrk="0" hangingPunct="1">
              <a:lnSpc>
                <a:spcPct val="100000"/>
              </a:lnSpc>
              <a:spcBef>
                <a:spcPts val="67"/>
              </a:spcBef>
              <a:spcAft>
                <a:spcPts val="0"/>
              </a:spcAft>
              <a:buClrTx/>
              <a:buSzTx/>
              <a:buFontTx/>
              <a:buNone/>
              <a:tabLst/>
              <a:defRPr/>
            </a:pPr>
            <a:r>
              <a:rPr kumimoji="0" sz="800" b="0" i="0" u="none" strike="noStrike" kern="0" cap="none" spc="0" normalizeH="0" baseline="0" noProof="0" dirty="0">
                <a:ln>
                  <a:noFill/>
                </a:ln>
                <a:solidFill>
                  <a:srgbClr val="002F5F"/>
                </a:solidFill>
                <a:effectLst/>
                <a:uLnTx/>
                <a:uFillTx/>
                <a:latin typeface="Arial Narrow"/>
                <a:ea typeface="+mn-ea"/>
                <a:cs typeface="Arial Narrow"/>
              </a:rPr>
              <a:t>*In</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the</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Dato-</a:t>
            </a:r>
            <a:r>
              <a:rPr kumimoji="0" sz="800" b="0" i="0" u="none" strike="noStrike" kern="0" cap="none" spc="0" normalizeH="0" baseline="0" noProof="0" dirty="0">
                <a:ln>
                  <a:noFill/>
                </a:ln>
                <a:solidFill>
                  <a:srgbClr val="002F5F"/>
                </a:solidFill>
                <a:effectLst/>
                <a:uLnTx/>
                <a:uFillTx/>
                <a:latin typeface="Arial Narrow"/>
                <a:ea typeface="+mn-ea"/>
                <a:cs typeface="Arial Narrow"/>
              </a:rPr>
              <a:t>DXd arm</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only,</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ophthalmologic</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assessments</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were</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required</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every</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3</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cycles</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while</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on</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therapy;</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this</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was</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not</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required</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in</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the</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ICC</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arm. For</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all</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patients</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in</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both</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arms,</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ophthalmologic</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assessments</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were</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required</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at</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baseline,</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as</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clinically</a:t>
            </a:r>
            <a:r>
              <a:rPr kumimoji="0" sz="800" b="0" i="0" u="none" strike="noStrike" kern="0" cap="none" spc="-3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indicated,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3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at</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end</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therapy.</a:t>
            </a:r>
            <a:endParaRPr kumimoji="0" sz="800" b="0" i="0" u="none" strike="noStrike" kern="0" cap="none" spc="0" normalizeH="0" baseline="0" noProof="0">
              <a:ln>
                <a:noFill/>
              </a:ln>
              <a:solidFill>
                <a:sysClr val="windowText" lastClr="000000"/>
              </a:solidFill>
              <a:effectLst/>
              <a:uLnTx/>
              <a:uFillTx/>
              <a:latin typeface="Arial Narrow"/>
              <a:ea typeface="+mn-ea"/>
              <a:cs typeface="Arial Narrow"/>
            </a:endParaRPr>
          </a:p>
          <a:p>
            <a:pPr marL="25401" marR="20321" lvl="0" indent="0" algn="l" defTabSz="609630" rtl="0" eaLnBrk="1" fontAlgn="auto" latinLnBrk="0" hangingPunct="1">
              <a:lnSpc>
                <a:spcPct val="100000"/>
              </a:lnSpc>
              <a:spcBef>
                <a:spcPts val="0"/>
              </a:spcBef>
              <a:spcAft>
                <a:spcPts val="0"/>
              </a:spcAft>
              <a:buClrTx/>
              <a:buSzTx/>
              <a:buFontTx/>
              <a:buNone/>
              <a:tabLst/>
              <a:defRPr/>
            </a:pPr>
            <a:r>
              <a:rPr kumimoji="0" sz="800" b="0" i="0" u="none" strike="noStrike" kern="0" cap="none" spc="0" normalizeH="0" baseline="24305" noProof="0" dirty="0">
                <a:ln>
                  <a:noFill/>
                </a:ln>
                <a:solidFill>
                  <a:srgbClr val="002F5F"/>
                </a:solidFill>
                <a:effectLst/>
                <a:uLnTx/>
                <a:uFillTx/>
                <a:latin typeface="Arial Narrow"/>
                <a:ea typeface="+mn-ea"/>
                <a:cs typeface="Arial Narrow"/>
              </a:rPr>
              <a:t>†</a:t>
            </a:r>
            <a:r>
              <a:rPr kumimoji="0" sz="800" b="0" i="0" u="none" strike="noStrike" kern="0" cap="none" spc="0" normalizeH="0" baseline="0" noProof="0" dirty="0">
                <a:ln>
                  <a:noFill/>
                </a:ln>
                <a:solidFill>
                  <a:srgbClr val="002F5F"/>
                </a:solidFill>
                <a:effectLst/>
                <a:uLnTx/>
                <a:uFillTx/>
                <a:latin typeface="Arial Narrow"/>
                <a:ea typeface="+mn-ea"/>
                <a:cs typeface="Arial Narrow"/>
              </a:rPr>
              <a:t>Grouped</a:t>
            </a:r>
            <a:r>
              <a:rPr kumimoji="0" sz="800" b="0" i="0" u="none" strike="noStrike" kern="0" cap="none" spc="-3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comprising</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terms</a:t>
            </a:r>
            <a:r>
              <a:rPr kumimoji="0" sz="800" b="0" i="0" u="none" strike="noStrike" kern="0" cap="none" spc="-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neutropenia</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neutrophil</a:t>
            </a:r>
            <a:r>
              <a:rPr kumimoji="0" sz="800" b="0" i="0" u="none" strike="noStrike" kern="0" cap="none" spc="-3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count</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decreased. </a:t>
            </a:r>
            <a:r>
              <a:rPr kumimoji="0" sz="800" b="0" i="0" u="none" strike="noStrike" kern="0" cap="none" spc="0" normalizeH="0" baseline="24305" noProof="0" dirty="0">
                <a:ln>
                  <a:noFill/>
                </a:ln>
                <a:solidFill>
                  <a:srgbClr val="002F5F"/>
                </a:solidFill>
                <a:effectLst/>
                <a:uLnTx/>
                <a:uFillTx/>
                <a:latin typeface="Arial Narrow"/>
                <a:ea typeface="+mn-ea"/>
                <a:cs typeface="Arial Narrow"/>
              </a:rPr>
              <a:t>‡</a:t>
            </a:r>
            <a:r>
              <a:rPr kumimoji="0" sz="800" b="0" i="0" u="none" strike="noStrike" kern="0" cap="none" spc="0" normalizeH="0" baseline="0" noProof="0" dirty="0">
                <a:ln>
                  <a:noFill/>
                </a:ln>
                <a:solidFill>
                  <a:srgbClr val="002F5F"/>
                </a:solidFill>
                <a:effectLst/>
                <a:uLnTx/>
                <a:uFillTx/>
                <a:latin typeface="Arial Narrow"/>
                <a:ea typeface="+mn-ea"/>
                <a:cs typeface="Arial Narrow"/>
              </a:rPr>
              <a:t>Grouped</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comprising</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terms</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haemoglobin</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decreased,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red</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blood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cell</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count</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decreased,</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anaemia,</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haematocrit</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decreased.</a:t>
            </a:r>
            <a:r>
              <a:rPr kumimoji="0" sz="800" b="0" i="0" u="none" strike="noStrike" kern="0" cap="none" spc="-6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24305" noProof="0" dirty="0">
                <a:ln>
                  <a:noFill/>
                </a:ln>
                <a:solidFill>
                  <a:srgbClr val="002F5F"/>
                </a:solidFill>
                <a:effectLst/>
                <a:uLnTx/>
                <a:uFillTx/>
                <a:latin typeface="Arial Narrow"/>
                <a:ea typeface="+mn-ea"/>
                <a:cs typeface="Arial Narrow"/>
              </a:rPr>
              <a:t>§</a:t>
            </a:r>
            <a:r>
              <a:rPr kumimoji="0" sz="800" b="0" i="0" u="none" strike="noStrike" kern="0" cap="none" spc="0" normalizeH="0" baseline="0" noProof="0" dirty="0">
                <a:ln>
                  <a:noFill/>
                </a:ln>
                <a:solidFill>
                  <a:srgbClr val="002F5F"/>
                </a:solidFill>
                <a:effectLst/>
                <a:uLnTx/>
                <a:uFillTx/>
                <a:latin typeface="Arial Narrow"/>
                <a:ea typeface="+mn-ea"/>
                <a:cs typeface="Arial Narrow"/>
              </a:rPr>
              <a:t>Grouped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comprising</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preferred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terms</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white </a:t>
            </a:r>
            <a:r>
              <a:rPr kumimoji="0" sz="800" b="0" i="0" u="none" strike="noStrike" kern="0" cap="none" spc="0" normalizeH="0" baseline="0" noProof="0" dirty="0">
                <a:ln>
                  <a:noFill/>
                </a:ln>
                <a:solidFill>
                  <a:srgbClr val="002F5F"/>
                </a:solidFill>
                <a:effectLst/>
                <a:uLnTx/>
                <a:uFillTx/>
                <a:latin typeface="Arial Narrow"/>
                <a:ea typeface="+mn-ea"/>
                <a:cs typeface="Arial Narrow"/>
              </a:rPr>
              <a:t>blood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cell</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count</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decreased</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leukopenia.</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24305" noProof="0" dirty="0">
                <a:ln>
                  <a:noFill/>
                </a:ln>
                <a:solidFill>
                  <a:srgbClr val="002F5F"/>
                </a:solidFill>
                <a:effectLst/>
                <a:uLnTx/>
                <a:uFillTx/>
                <a:latin typeface="Arial Narrow"/>
                <a:ea typeface="+mn-ea"/>
                <a:cs typeface="Arial Narrow"/>
              </a:rPr>
              <a:t>¶</a:t>
            </a:r>
            <a:r>
              <a:rPr kumimoji="0" sz="800" b="0" i="0" u="none" strike="noStrike" kern="0" cap="none" spc="0" normalizeH="0" baseline="0" noProof="0" dirty="0">
                <a:ln>
                  <a:noFill/>
                </a:ln>
                <a:solidFill>
                  <a:srgbClr val="002F5F"/>
                </a:solidFill>
                <a:effectLst/>
                <a:uLnTx/>
                <a:uFillTx/>
                <a:latin typeface="Arial Narrow"/>
                <a:ea typeface="+mn-ea"/>
                <a:cs typeface="Arial Narrow"/>
              </a:rPr>
              <a:t>Grouped</a:t>
            </a:r>
            <a:r>
              <a:rPr kumimoji="0" sz="800" b="0" i="0" u="none" strike="noStrike" kern="0" cap="none" spc="-3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comprising</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preferred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terms</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neuropathy</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peripheral,</a:t>
            </a:r>
            <a:r>
              <a:rPr kumimoji="0" sz="800" b="0" i="0" u="none" strike="noStrike" kern="0" cap="none" spc="-3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peripheral</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motor</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neuropathy,</a:t>
            </a:r>
            <a:r>
              <a:rPr kumimoji="0" sz="800" b="0" i="0" u="none" strike="noStrike" kern="0" cap="none" spc="-3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polyneuropathy,</a:t>
            </a:r>
            <a:r>
              <a:rPr kumimoji="0" sz="800" b="0" i="0" u="none" strike="noStrike" kern="0" cap="none" spc="-3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paraesthesia,</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13"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peripheral</a:t>
            </a:r>
            <a:r>
              <a:rPr kumimoji="0" sz="800" b="0" i="0" u="none" strike="noStrike" kern="0" cap="none" spc="-3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sensory</a:t>
            </a:r>
            <a:r>
              <a:rPr kumimoji="0" sz="800" b="0" i="0" u="none" strike="noStrike" kern="0" cap="none" spc="-37"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neuropathy.</a:t>
            </a:r>
            <a:r>
              <a:rPr kumimoji="0" sz="800" b="0" i="0" u="none" strike="noStrike" kern="0" cap="none" spc="-1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24305" noProof="0" dirty="0">
                <a:ln>
                  <a:noFill/>
                </a:ln>
                <a:solidFill>
                  <a:srgbClr val="002F5F"/>
                </a:solidFill>
                <a:effectLst/>
                <a:uLnTx/>
                <a:uFillTx/>
                <a:latin typeface="Arial Narrow"/>
                <a:ea typeface="+mn-ea"/>
                <a:cs typeface="Arial Narrow"/>
              </a:rPr>
              <a:t>#</a:t>
            </a:r>
            <a:r>
              <a:rPr kumimoji="0" sz="800" b="0" i="0" u="none" strike="noStrike" kern="0" cap="none" spc="0" normalizeH="0" baseline="0" noProof="0" dirty="0">
                <a:ln>
                  <a:noFill/>
                </a:ln>
                <a:solidFill>
                  <a:srgbClr val="002F5F"/>
                </a:solidFill>
                <a:effectLst/>
                <a:uLnTx/>
                <a:uFillTx/>
                <a:latin typeface="Arial Narrow"/>
                <a:ea typeface="+mn-ea"/>
                <a:cs typeface="Arial Narrow"/>
              </a:rPr>
              <a:t>Grouped</a:t>
            </a:r>
            <a:r>
              <a:rPr kumimoji="0" sz="800" b="0" i="0" u="none" strike="noStrike" kern="0" cap="none" spc="-2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comprising</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preferred</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terms</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of</a:t>
            </a:r>
            <a:r>
              <a:rPr kumimoji="0" sz="800" b="0" i="0" u="none" strike="noStrike" kern="0" cap="none" spc="-17"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fatigue,</a:t>
            </a:r>
            <a:r>
              <a:rPr kumimoji="0" sz="800" b="0" i="0" u="none" strike="noStrike" kern="0" cap="none" spc="-23"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asthenia,</a:t>
            </a:r>
            <a:r>
              <a:rPr kumimoji="0" sz="800" b="0" i="0" u="none" strike="noStrike" kern="0" cap="none" spc="-30" normalizeH="0" baseline="0" noProof="0" dirty="0">
                <a:ln>
                  <a:noFill/>
                </a:ln>
                <a:solidFill>
                  <a:srgbClr val="002F5F"/>
                </a:solidFill>
                <a:effectLst/>
                <a:uLnTx/>
                <a:uFillTx/>
                <a:latin typeface="Arial Narrow"/>
                <a:ea typeface="+mn-ea"/>
                <a:cs typeface="Arial Narrow"/>
              </a:rPr>
              <a:t> </a:t>
            </a:r>
            <a:r>
              <a:rPr kumimoji="0" sz="800" b="0" i="0" u="none" strike="noStrike" kern="0" cap="none" spc="0" normalizeH="0" baseline="0" noProof="0" dirty="0">
                <a:ln>
                  <a:noFill/>
                </a:ln>
                <a:solidFill>
                  <a:srgbClr val="002F5F"/>
                </a:solidFill>
                <a:effectLst/>
                <a:uLnTx/>
                <a:uFillTx/>
                <a:latin typeface="Arial Narrow"/>
                <a:ea typeface="+mn-ea"/>
                <a:cs typeface="Arial Narrow"/>
              </a:rPr>
              <a:t>and</a:t>
            </a:r>
            <a:r>
              <a:rPr kumimoji="0" sz="800" b="0" i="0" u="none" strike="noStrike" kern="0" cap="none" spc="-20" normalizeH="0" baseline="0" noProof="0" dirty="0">
                <a:ln>
                  <a:noFill/>
                </a:ln>
                <a:solidFill>
                  <a:srgbClr val="002F5F"/>
                </a:solidFill>
                <a:effectLst/>
                <a:uLnTx/>
                <a:uFillTx/>
                <a:latin typeface="Arial Narrow"/>
                <a:ea typeface="+mn-ea"/>
                <a:cs typeface="Arial Narrow"/>
              </a:rPr>
              <a:t> </a:t>
            </a:r>
            <a:r>
              <a:rPr kumimoji="0" sz="800" b="0" i="0" u="none" strike="noStrike" kern="0" cap="none" spc="-7" normalizeH="0" baseline="0" noProof="0" dirty="0">
                <a:ln>
                  <a:noFill/>
                </a:ln>
                <a:solidFill>
                  <a:srgbClr val="002F5F"/>
                </a:solidFill>
                <a:effectLst/>
                <a:uLnTx/>
                <a:uFillTx/>
                <a:latin typeface="Arial Narrow"/>
                <a:ea typeface="+mn-ea"/>
                <a:cs typeface="Arial Narrow"/>
              </a:rPr>
              <a:t>malaise. </a:t>
            </a:r>
            <a:r>
              <a:rPr kumimoji="0" sz="800" b="0" i="0" u="none" strike="noStrike" kern="0" cap="none" spc="0" normalizeH="0" baseline="24305" noProof="0" dirty="0">
                <a:ln>
                  <a:noFill/>
                </a:ln>
                <a:solidFill>
                  <a:srgbClr val="002F5D"/>
                </a:solidFill>
                <a:effectLst/>
                <a:uLnTx/>
                <a:uFillTx/>
                <a:latin typeface="Arial"/>
                <a:ea typeface="+mn-ea"/>
                <a:cs typeface="Arial"/>
              </a:rPr>
              <a:t>ǁ</a:t>
            </a:r>
            <a:r>
              <a:rPr kumimoji="0" sz="800" b="0" i="0" u="none" strike="noStrike" kern="0" cap="none" spc="0" normalizeH="0" baseline="0" noProof="0" dirty="0">
                <a:ln>
                  <a:noFill/>
                </a:ln>
                <a:solidFill>
                  <a:srgbClr val="002F5D"/>
                </a:solidFill>
                <a:effectLst/>
                <a:uLnTx/>
                <a:uFillTx/>
                <a:latin typeface="Arial Narrow"/>
                <a:ea typeface="+mn-ea"/>
                <a:cs typeface="Arial Narrow"/>
              </a:rPr>
              <a:t>Per</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Common</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7" normalizeH="0" baseline="0" noProof="0" dirty="0">
                <a:ln>
                  <a:noFill/>
                </a:ln>
                <a:solidFill>
                  <a:srgbClr val="002F5D"/>
                </a:solidFill>
                <a:effectLst/>
                <a:uLnTx/>
                <a:uFillTx/>
                <a:latin typeface="Arial Narrow"/>
                <a:ea typeface="+mn-ea"/>
                <a:cs typeface="Arial Narrow"/>
              </a:rPr>
              <a:t>Terminology</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Criteria</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for</a:t>
            </a:r>
            <a:r>
              <a:rPr kumimoji="0" sz="800" b="0" i="0" u="none" strike="noStrike" kern="0" cap="none" spc="-4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Adverse</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Events</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version</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5.0,</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the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maximum</a:t>
            </a:r>
            <a:r>
              <a:rPr kumimoji="0" sz="800" b="0" i="0" u="none" strike="noStrike" kern="0" cap="none" spc="-1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grade</a:t>
            </a:r>
            <a:r>
              <a:rPr kumimoji="0" sz="800" b="0" i="0" u="none" strike="noStrike" kern="0" cap="none" spc="-23"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for</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alopecia</a:t>
            </a:r>
            <a:r>
              <a:rPr kumimoji="0" sz="800" b="0" i="0" u="none" strike="noStrike" kern="0" cap="none" spc="-30"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is</a:t>
            </a:r>
            <a:r>
              <a:rPr kumimoji="0" sz="800" b="0" i="0" u="none" strike="noStrike" kern="0" cap="none" spc="-27" normalizeH="0" baseline="0" noProof="0" dirty="0">
                <a:ln>
                  <a:noFill/>
                </a:ln>
                <a:solidFill>
                  <a:srgbClr val="002F5D"/>
                </a:solidFill>
                <a:effectLst/>
                <a:uLnTx/>
                <a:uFillTx/>
                <a:latin typeface="Arial Narrow"/>
                <a:ea typeface="+mn-ea"/>
                <a:cs typeface="Arial Narrow"/>
              </a:rPr>
              <a:t> </a:t>
            </a:r>
            <a:r>
              <a:rPr kumimoji="0" sz="800" b="0" i="0" u="none" strike="noStrike" kern="0" cap="none" spc="0" normalizeH="0" baseline="0" noProof="0" dirty="0">
                <a:ln>
                  <a:noFill/>
                </a:ln>
                <a:solidFill>
                  <a:srgbClr val="002F5D"/>
                </a:solidFill>
                <a:effectLst/>
                <a:uLnTx/>
                <a:uFillTx/>
                <a:latin typeface="Arial Narrow"/>
                <a:ea typeface="+mn-ea"/>
                <a:cs typeface="Arial Narrow"/>
              </a:rPr>
              <a:t>grade</a:t>
            </a:r>
            <a:r>
              <a:rPr kumimoji="0" sz="800" b="0" i="0" u="none" strike="noStrike" kern="0" cap="none" spc="-20" normalizeH="0" baseline="0" noProof="0" dirty="0">
                <a:ln>
                  <a:noFill/>
                </a:ln>
                <a:solidFill>
                  <a:srgbClr val="002F5D"/>
                </a:solidFill>
                <a:effectLst/>
                <a:uLnTx/>
                <a:uFillTx/>
                <a:latin typeface="Arial Narrow"/>
                <a:ea typeface="+mn-ea"/>
                <a:cs typeface="Arial Narrow"/>
              </a:rPr>
              <a:t> </a:t>
            </a:r>
            <a:r>
              <a:rPr kumimoji="0" sz="800" b="0" i="0" u="none" strike="noStrike" kern="0" cap="none" spc="-17" normalizeH="0" baseline="0" noProof="0" dirty="0">
                <a:ln>
                  <a:noFill/>
                </a:ln>
                <a:solidFill>
                  <a:srgbClr val="002F5D"/>
                </a:solidFill>
                <a:effectLst/>
                <a:uLnTx/>
                <a:uFillTx/>
                <a:latin typeface="Arial Narrow"/>
                <a:ea typeface="+mn-ea"/>
                <a:cs typeface="Arial Narrow"/>
              </a:rPr>
              <a:t>2.</a:t>
            </a:r>
            <a:endParaRPr kumimoji="0" sz="800" b="0" i="0" u="none" strike="noStrike" kern="0" cap="none" spc="0" normalizeH="0" baseline="0" noProof="0">
              <a:ln>
                <a:noFill/>
              </a:ln>
              <a:solidFill>
                <a:sysClr val="windowText" lastClr="000000"/>
              </a:solidFill>
              <a:effectLst/>
              <a:uLnTx/>
              <a:uFillTx/>
              <a:latin typeface="Arial Narrow"/>
              <a:ea typeface="+mn-ea"/>
              <a:cs typeface="Arial Narrow"/>
            </a:endParaRPr>
          </a:p>
        </p:txBody>
      </p:sp>
      <p:sp>
        <p:nvSpPr>
          <p:cNvPr id="6" name="TextBox 5">
            <a:extLst>
              <a:ext uri="{FF2B5EF4-FFF2-40B4-BE49-F238E27FC236}">
                <a16:creationId xmlns:a16="http://schemas.microsoft.com/office/drawing/2014/main" id="{0D5EB98C-EF5A-0B2D-FDDF-F64E064755CF}"/>
              </a:ext>
            </a:extLst>
          </p:cNvPr>
          <p:cNvSpPr txBox="1"/>
          <p:nvPr/>
        </p:nvSpPr>
        <p:spPr>
          <a:xfrm>
            <a:off x="674370" y="6335496"/>
            <a:ext cx="3744936" cy="300082"/>
          </a:xfrm>
          <a:prstGeom prst="rect">
            <a:avLst/>
          </a:prstGeom>
          <a:noFill/>
        </p:spPr>
        <p:txBody>
          <a:bodyPr wrap="none" rtlCol="0">
            <a:spAutoFit/>
          </a:bodyPr>
          <a:lstStyle/>
          <a:p>
            <a:pPr marL="0" marR="0" lvl="0" indent="0" algn="l" defTabSz="685800" rtl="0" eaLnBrk="1" fontAlgn="auto" latinLnBrk="0" hangingPunct="1">
              <a:lnSpc>
                <a:spcPct val="90000"/>
              </a:lnSpc>
              <a:spcBef>
                <a:spcPts val="750"/>
              </a:spcBef>
              <a:spcAft>
                <a:spcPts val="0"/>
              </a:spcAft>
              <a:buClr>
                <a:srgbClr val="E8931A"/>
              </a:buClr>
              <a:buSzTx/>
              <a:buFontTx/>
              <a:buNone/>
              <a:tabLst/>
              <a:defRPr/>
            </a:pP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Dent R et al ESMO 2025</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500" b="0" i="0" u="none" strike="noStrike" kern="1200" cap="none" spc="0" normalizeH="0" baseline="0" noProof="0" dirty="0">
                <a:ln>
                  <a:noFill/>
                </a:ln>
                <a:solidFill>
                  <a:prstClr val="black"/>
                </a:solidFill>
                <a:effectLst/>
                <a:uLnTx/>
                <a:uFillTx/>
                <a:latin typeface="Arial" panose="020B0604020202020204" pitchFamily="34" charset="0"/>
                <a:ea typeface="MS PGothic" charset="0"/>
                <a:cs typeface="Arial" panose="020B0604020202020204" pitchFamily="34" charset="0"/>
              </a:rPr>
              <a:t>Abstract LBA21.</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89"/>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20.xml><?xml version="1.0" encoding="utf-8"?>
<p:tagLst xmlns:a="http://schemas.openxmlformats.org/drawingml/2006/main" xmlns:r="http://schemas.openxmlformats.org/officeDocument/2006/relationships" xmlns:p="http://schemas.openxmlformats.org/presentationml/2006/main">
  <p:tag name="KPI_HAS_CHART" val="false"/>
</p:tagLst>
</file>

<file path=ppt/tags/tag21.xml><?xml version="1.0" encoding="utf-8"?>
<p:tagLst xmlns:a="http://schemas.openxmlformats.org/drawingml/2006/main" xmlns:r="http://schemas.openxmlformats.org/officeDocument/2006/relationships" xmlns:p="http://schemas.openxmlformats.org/presentationml/2006/main">
  <p:tag name="KPI_HAS_CHART" val="false"/>
</p:tagLst>
</file>

<file path=ppt/tags/tag22.xml><?xml version="1.0" encoding="utf-8"?>
<p:tagLst xmlns:a="http://schemas.openxmlformats.org/drawingml/2006/main" xmlns:r="http://schemas.openxmlformats.org/officeDocument/2006/relationships" xmlns:p="http://schemas.openxmlformats.org/presentationml/2006/main">
  <p:tag name="KPI_HAS_CHART" val="false"/>
</p:tagLst>
</file>

<file path=ppt/tags/tag23.xml><?xml version="1.0" encoding="utf-8"?>
<p:tagLst xmlns:a="http://schemas.openxmlformats.org/drawingml/2006/main" xmlns:r="http://schemas.openxmlformats.org/officeDocument/2006/relationships" xmlns:p="http://schemas.openxmlformats.org/presentationml/2006/main">
  <p:tag name="KPI_HAS_CHART" val="false"/>
</p:tagLst>
</file>

<file path=ppt/tags/tag24.xml><?xml version="1.0" encoding="utf-8"?>
<p:tagLst xmlns:a="http://schemas.openxmlformats.org/drawingml/2006/main" xmlns:r="http://schemas.openxmlformats.org/officeDocument/2006/relationships" xmlns:p="http://schemas.openxmlformats.org/presentationml/2006/main">
  <p:tag name="KPI_HAS_CHART" val="false"/>
</p:tagLst>
</file>

<file path=ppt/tags/tag25.xml><?xml version="1.0" encoding="utf-8"?>
<p:tagLst xmlns:a="http://schemas.openxmlformats.org/drawingml/2006/main" xmlns:r="http://schemas.openxmlformats.org/officeDocument/2006/relationships" xmlns:p="http://schemas.openxmlformats.org/presentationml/2006/main">
  <p:tag name="KPI_HAS_CHART" val="false"/>
</p:tagLst>
</file>

<file path=ppt/tags/tag26.xml><?xml version="1.0" encoding="utf-8"?>
<p:tagLst xmlns:a="http://schemas.openxmlformats.org/drawingml/2006/main" xmlns:r="http://schemas.openxmlformats.org/officeDocument/2006/relationships" xmlns:p="http://schemas.openxmlformats.org/presentationml/2006/main">
  <p:tag name="KPI_HAS_CHART" val="false"/>
</p:tagLst>
</file>

<file path=ppt/tags/tag27.xml><?xml version="1.0" encoding="utf-8"?>
<p:tagLst xmlns:a="http://schemas.openxmlformats.org/drawingml/2006/main" xmlns:r="http://schemas.openxmlformats.org/officeDocument/2006/relationships" xmlns:p="http://schemas.openxmlformats.org/presentationml/2006/main">
  <p:tag name="KPI_HAS_CHART" val="false"/>
</p:tagLst>
</file>

<file path=ppt/tags/tag28.xml><?xml version="1.0" encoding="utf-8"?>
<p:tagLst xmlns:a="http://schemas.openxmlformats.org/drawingml/2006/main" xmlns:r="http://schemas.openxmlformats.org/officeDocument/2006/relationships" xmlns:p="http://schemas.openxmlformats.org/presentationml/2006/main">
  <p:tag name="KPI_HAS_CHART" val="false"/>
</p:tagLst>
</file>

<file path=ppt/tags/tag29.xml><?xml version="1.0" encoding="utf-8"?>
<p:tagLst xmlns:a="http://schemas.openxmlformats.org/drawingml/2006/main" xmlns:r="http://schemas.openxmlformats.org/officeDocument/2006/relationships" xmlns:p="http://schemas.openxmlformats.org/presentationml/2006/main">
  <p:tag name="KPI_HAS_CHART" val="fals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0.xml><?xml version="1.0" encoding="utf-8"?>
<p:tagLst xmlns:a="http://schemas.openxmlformats.org/drawingml/2006/main" xmlns:r="http://schemas.openxmlformats.org/officeDocument/2006/relationships" xmlns:p="http://schemas.openxmlformats.org/presentationml/2006/main">
  <p:tag name="KPI_HAS_CHART" val="false"/>
</p:tagLst>
</file>

<file path=ppt/tags/tag31.xml><?xml version="1.0" encoding="utf-8"?>
<p:tagLst xmlns:a="http://schemas.openxmlformats.org/drawingml/2006/main" xmlns:r="http://schemas.openxmlformats.org/officeDocument/2006/relationships" xmlns:p="http://schemas.openxmlformats.org/presentationml/2006/main">
  <p:tag name="KPI_HAS_CHART" val="false"/>
</p:tagLst>
</file>

<file path=ppt/tags/tag32.xml><?xml version="1.0" encoding="utf-8"?>
<p:tagLst xmlns:a="http://schemas.openxmlformats.org/drawingml/2006/main" xmlns:r="http://schemas.openxmlformats.org/officeDocument/2006/relationships" xmlns:p="http://schemas.openxmlformats.org/presentationml/2006/main">
  <p:tag name="KPI_HAS_CHART" val="false"/>
</p:tagLst>
</file>

<file path=ppt/tags/tag33.xml><?xml version="1.0" encoding="utf-8"?>
<p:tagLst xmlns:a="http://schemas.openxmlformats.org/drawingml/2006/main" xmlns:r="http://schemas.openxmlformats.org/officeDocument/2006/relationships" xmlns:p="http://schemas.openxmlformats.org/presentationml/2006/main">
  <p:tag name="KPI_HAS_CHART" val="false"/>
</p:tagLst>
</file>

<file path=ppt/tags/tag34.xml><?xml version="1.0" encoding="utf-8"?>
<p:tagLst xmlns:a="http://schemas.openxmlformats.org/drawingml/2006/main" xmlns:r="http://schemas.openxmlformats.org/officeDocument/2006/relationships" xmlns:p="http://schemas.openxmlformats.org/presentationml/2006/main">
  <p:tag name="KPI_HAS_CHART" val="false"/>
</p:tagLst>
</file>

<file path=ppt/tags/tag35.xml><?xml version="1.0" encoding="utf-8"?>
<p:tagLst xmlns:a="http://schemas.openxmlformats.org/drawingml/2006/main" xmlns:r="http://schemas.openxmlformats.org/officeDocument/2006/relationships" xmlns:p="http://schemas.openxmlformats.org/presentationml/2006/main">
  <p:tag name="KPI_HAS_CHART" val="false"/>
</p:tagLst>
</file>

<file path=ppt/tags/tag36.xml><?xml version="1.0" encoding="utf-8"?>
<p:tagLst xmlns:a="http://schemas.openxmlformats.org/drawingml/2006/main" xmlns:r="http://schemas.openxmlformats.org/officeDocument/2006/relationships" xmlns:p="http://schemas.openxmlformats.org/presentationml/2006/main">
  <p:tag name="KPI_HAS_CHART" val="false"/>
</p:tagLst>
</file>

<file path=ppt/tags/tag37.xml><?xml version="1.0" encoding="utf-8"?>
<p:tagLst xmlns:a="http://schemas.openxmlformats.org/drawingml/2006/main" xmlns:r="http://schemas.openxmlformats.org/officeDocument/2006/relationships" xmlns:p="http://schemas.openxmlformats.org/presentationml/2006/main">
  <p:tag name="KPI_HAS_CHART" val="false"/>
</p:tagLst>
</file>

<file path=ppt/tags/tag38.xml><?xml version="1.0" encoding="utf-8"?>
<p:tagLst xmlns:a="http://schemas.openxmlformats.org/drawingml/2006/main" xmlns:r="http://schemas.openxmlformats.org/officeDocument/2006/relationships" xmlns:p="http://schemas.openxmlformats.org/presentationml/2006/main">
  <p:tag name="KPI_HAS_CHART" val="false"/>
</p:tagLst>
</file>

<file path=ppt/tags/tag39.xml><?xml version="1.0" encoding="utf-8"?>
<p:tagLst xmlns:a="http://schemas.openxmlformats.org/drawingml/2006/main" xmlns:r="http://schemas.openxmlformats.org/officeDocument/2006/relationships" xmlns:p="http://schemas.openxmlformats.org/presentationml/2006/main">
  <p:tag name="KPI_HAS_CHART" val="false"/>
</p:tagLst>
</file>

<file path=ppt/tags/tag4.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0.xml><?xml version="1.0" encoding="utf-8"?>
<p:tagLst xmlns:a="http://schemas.openxmlformats.org/drawingml/2006/main" xmlns:r="http://schemas.openxmlformats.org/officeDocument/2006/relationships" xmlns:p="http://schemas.openxmlformats.org/presentationml/2006/main">
  <p:tag name="KPI_HAS_CHART" val="false"/>
</p:tagLst>
</file>

<file path=ppt/tags/tag41.xml><?xml version="1.0" encoding="utf-8"?>
<p:tagLst xmlns:a="http://schemas.openxmlformats.org/drawingml/2006/main" xmlns:r="http://schemas.openxmlformats.org/officeDocument/2006/relationships" xmlns:p="http://schemas.openxmlformats.org/presentationml/2006/main">
  <p:tag name="KPI_HAS_CHART" val="fals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SSET_SIZE_ON_INSERT" val="3676.5,997.5"/>
</p:tagLst>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1_Office Theme">
  <a:themeElements>
    <a:clrScheme name="Custom 4">
      <a:dk1>
        <a:srgbClr val="013865"/>
      </a:dk1>
      <a:lt1>
        <a:sysClr val="window" lastClr="FFFFFF"/>
      </a:lt1>
      <a:dk2>
        <a:srgbClr val="013865"/>
      </a:dk2>
      <a:lt2>
        <a:srgbClr val="FFFFFF"/>
      </a:lt2>
      <a:accent1>
        <a:srgbClr val="830051"/>
      </a:accent1>
      <a:accent2>
        <a:srgbClr val="C6D600"/>
      </a:accent2>
      <a:accent3>
        <a:srgbClr val="68D2E4"/>
      </a:accent3>
      <a:accent4>
        <a:srgbClr val="F0AB00"/>
      </a:accent4>
      <a:accent5>
        <a:srgbClr val="3F4444"/>
      </a:accent5>
      <a:accent6>
        <a:srgbClr val="D0006F"/>
      </a:accent6>
      <a:hlink>
        <a:srgbClr val="9DA7AC"/>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smtClean="0">
            <a:solidFill>
              <a:schemeClr val="bg1"/>
            </a:solidFill>
          </a:defRPr>
        </a:defPPr>
      </a:lstStyle>
    </a:txDef>
  </a:objectDefaults>
  <a:extraClrSchemeLst/>
</a:theme>
</file>

<file path=ppt/theme/theme11.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theme/theme1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1"/>
          </a:solidFill>
          <a:prstDash val="solid"/>
          <a:round/>
          <a:headEnd type="none" w="med" len="med"/>
          <a:tailEnd type="none" w="lg"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7_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theme/theme15.xml><?xml version="1.0" encoding="utf-8"?>
<a:theme xmlns:a="http://schemas.openxmlformats.org/drawingml/2006/main" name="13_Office Theme">
  <a:themeElements>
    <a:clrScheme name="Custom 4">
      <a:dk1>
        <a:srgbClr val="013865"/>
      </a:dk1>
      <a:lt1>
        <a:sysClr val="window" lastClr="FFFFFF"/>
      </a:lt1>
      <a:dk2>
        <a:srgbClr val="013865"/>
      </a:dk2>
      <a:lt2>
        <a:srgbClr val="FFFFFF"/>
      </a:lt2>
      <a:accent1>
        <a:srgbClr val="830051"/>
      </a:accent1>
      <a:accent2>
        <a:srgbClr val="C6D600"/>
      </a:accent2>
      <a:accent3>
        <a:srgbClr val="68D2E4"/>
      </a:accent3>
      <a:accent4>
        <a:srgbClr val="F0AB00"/>
      </a:accent4>
      <a:accent5>
        <a:srgbClr val="3F4444"/>
      </a:accent5>
      <a:accent6>
        <a:srgbClr val="D0006F"/>
      </a:accent6>
      <a:hlink>
        <a:srgbClr val="9DA7AC"/>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dirty="0" smtClean="0">
            <a:solidFill>
              <a:schemeClr val="bg1"/>
            </a:solidFill>
          </a:defRPr>
        </a:defPPr>
      </a:lstStyle>
    </a:txDef>
  </a:objectDefaults>
  <a:extraClrSchemeLst/>
</a:theme>
</file>

<file path=ppt/theme/theme16.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7.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8.xml><?xml version="1.0" encoding="utf-8"?>
<a:theme xmlns:a="http://schemas.openxmlformats.org/drawingml/2006/main" name="18_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theme/theme19.xml><?xml version="1.0" encoding="utf-8"?>
<a:theme xmlns:a="http://schemas.openxmlformats.org/drawingml/2006/main" name="AstraZeneca Standard Template">
  <a:themeElements>
    <a:clrScheme name="AstraZeneca 2024">
      <a:dk1>
        <a:srgbClr val="3F4444"/>
      </a:dk1>
      <a:lt1>
        <a:srgbClr val="FFFFFF"/>
      </a:lt1>
      <a:dk2>
        <a:srgbClr val="003865"/>
      </a:dk2>
      <a:lt2>
        <a:srgbClr val="9DB0AC"/>
      </a:lt2>
      <a:accent1>
        <a:srgbClr val="830051"/>
      </a:accent1>
      <a:accent2>
        <a:srgbClr val="4D0030"/>
      </a:accent2>
      <a:accent3>
        <a:srgbClr val="D0006F"/>
      </a:accent3>
      <a:accent4>
        <a:srgbClr val="F0AB00"/>
      </a:accent4>
      <a:accent5>
        <a:srgbClr val="C4D600"/>
      </a:accent5>
      <a:accent6>
        <a:srgbClr val="68D2DF"/>
      </a:accent6>
      <a:hlink>
        <a:srgbClr val="D0006F"/>
      </a:hlink>
      <a:folHlink>
        <a:srgbClr val="4D0030"/>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normAutofit/>
      </a:bodyPr>
      <a:lstStyle>
        <a:defPPr algn="ctr">
          <a:lnSpc>
            <a:spcPct val="90000"/>
          </a:lnSpc>
          <a:spcAft>
            <a:spcPts val="6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lnSpc>
            <a:spcPct val="90000"/>
          </a:lnSpc>
          <a:spcAft>
            <a:spcPts val="600"/>
          </a:spcAft>
          <a:defRPr dirty="0" err="1" smtClean="0"/>
        </a:defPPr>
      </a:lstStyle>
    </a:txDef>
  </a:objectDefaults>
  <a:extraClrSchemeLst/>
  <a:custClrLst>
    <a:custClr name="Purple">
      <a:srgbClr val="3C1053"/>
    </a:custClr>
    <a:custClr name="Graphite, Lighter 60%">
      <a:srgbClr val="B2B4B4"/>
    </a:custClr>
    <a:custClr name="Platinum, Lighter 60%">
      <a:srgbClr val="D8DFDE"/>
    </a:custClr>
    <a:custClr name="Navy, Lighter 60%">
      <a:srgbClr val="99AFC1"/>
    </a:custClr>
    <a:custClr name="Mulberry, Lighter 60%">
      <a:srgbClr val="CD99B9"/>
    </a:custClr>
    <a:custClr name="Dark Mulberry, Lighter 60%">
      <a:srgbClr val="B899AC"/>
    </a:custClr>
    <a:custClr name="Magenta, Lighter 60%">
      <a:srgbClr val="EC99C5"/>
    </a:custClr>
    <a:custClr name="Gold, Lighter 60%">
      <a:srgbClr val="F9DD99"/>
    </a:custClr>
    <a:custClr name="Lime Green, Lighter 60%">
      <a:srgbClr val="E7EF99"/>
    </a:custClr>
    <a:custClr name="Light Blue, Lighter 60%">
      <a:srgbClr val="C3EDF2"/>
    </a:custClr>
    <a:custClr name="Purple, Lighter 60%">
      <a:srgbClr val="B19FBA"/>
    </a:custClr>
    <a:custClr name="Graphite, Lighter 40%">
      <a:srgbClr val="8C8F8F"/>
    </a:custClr>
    <a:custClr name="Platinum, Lighter 40%">
      <a:srgbClr val="C4D0CD"/>
    </a:custClr>
    <a:custClr name="Navy, Lighter 40%">
      <a:srgbClr val="6688A3"/>
    </a:custClr>
    <a:custClr name="Mulberry, Lighter 40%">
      <a:srgbClr val="B56697"/>
    </a:custClr>
    <a:custClr name="Dark Mulberry, Lighter 40%">
      <a:srgbClr val="946683"/>
    </a:custClr>
    <a:custClr name="Magenta, Lighter 40%">
      <a:srgbClr val="E366A9"/>
    </a:custClr>
    <a:custClr name="Gold, Lighter 40%">
      <a:srgbClr val="F6CD66"/>
    </a:custClr>
    <a:custClr name="Lime Green, Lighter 40%">
      <a:srgbClr val="DCE666"/>
    </a:custClr>
    <a:custClr name="Light Blue, Lighter 40%">
      <a:srgbClr val="A4E4EC"/>
    </a:custClr>
    <a:custClr name="Purple, Lighter 40%">
      <a:srgbClr val="8A7098"/>
    </a:custClr>
    <a:custClr name="Graphite, Darker 40%">
      <a:srgbClr val="262929"/>
    </a:custClr>
    <a:custClr name="Platinum, Darker 40%">
      <a:srgbClr val="5E6A67"/>
    </a:custClr>
    <a:custClr name="Navy, Darker 40%">
      <a:srgbClr val="00223D"/>
    </a:custClr>
    <a:custClr name="Mulberry, Darker 40%">
      <a:srgbClr val="4F0031"/>
    </a:custClr>
    <a:custClr name="Dark Mulberry, Darker 40%">
      <a:srgbClr val="370421"/>
    </a:custClr>
    <a:custClr name="Magenta, Darker 40%">
      <a:srgbClr val="7D0043"/>
    </a:custClr>
    <a:custClr name="Gold, Darker 40%">
      <a:srgbClr val="906700"/>
    </a:custClr>
    <a:custClr name="Lime Green, Darker 40%">
      <a:srgbClr val="768000"/>
    </a:custClr>
    <a:custClr name="Light Blue, Darker 40%">
      <a:srgbClr val="3E7E86"/>
    </a:custClr>
    <a:custClr name="Purple, Darker 40%">
      <a:srgbClr val="240A32"/>
    </a:custClr>
    <a:custClr name="Graphite, Darker 60%">
      <a:srgbClr val="191B1B"/>
    </a:custClr>
    <a:custClr name="Platinum, Darker 60%">
      <a:srgbClr val="3F4645"/>
    </a:custClr>
    <a:custClr name="Navy, Darker 60%">
      <a:srgbClr val="001628"/>
    </a:custClr>
    <a:custClr name="Mulberry, Darker 60%">
      <a:srgbClr val="340020"/>
    </a:custClr>
    <a:custClr name="Dark Mulberry, Darker 60%">
      <a:srgbClr val="2C0017"/>
    </a:custClr>
    <a:custClr name="Magenta, Darker 60%">
      <a:srgbClr val="53002C"/>
    </a:custClr>
    <a:custClr name="Gold, Darker 60%">
      <a:srgbClr val="604400"/>
    </a:custClr>
    <a:custClr name="Lime Green, Darker 60%">
      <a:srgbClr val="4E5600"/>
    </a:custClr>
    <a:custClr name="Light Blue, Darker 60%">
      <a:srgbClr val="2A5459"/>
    </a:custClr>
  </a:custClrLst>
  <a:extLst>
    <a:ext uri="{05A4C25C-085E-4340-85A3-A5531E510DB2}">
      <thm15:themeFamily xmlns:thm15="http://schemas.microsoft.com/office/thememl/2012/main" name="ASTR 00000 - 2024 Template Updates 06.pptx" id="{13347634-B1C7-4BF3-8B96-7A28308A4953}" vid="{A607FC6E-2830-4884-B5EB-CE4D480CB8E4}"/>
    </a:ext>
  </a:ext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2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2F5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016 RESEARCH Widescreen Template">
  <a:themeElements>
    <a:clrScheme name="2014 OSUCCC - James">
      <a:dk1>
        <a:srgbClr val="000000"/>
      </a:dk1>
      <a:lt1>
        <a:srgbClr val="FFFFFF"/>
      </a:lt1>
      <a:dk2>
        <a:srgbClr val="717070"/>
      </a:dk2>
      <a:lt2>
        <a:srgbClr val="FFFFFF"/>
      </a:lt2>
      <a:accent1>
        <a:srgbClr val="BB0000"/>
      </a:accent1>
      <a:accent2>
        <a:srgbClr val="D25F15"/>
      </a:accent2>
      <a:accent3>
        <a:srgbClr val="365D66"/>
      </a:accent3>
      <a:accent4>
        <a:srgbClr val="740061"/>
      </a:accent4>
      <a:accent5>
        <a:srgbClr val="85B9AE"/>
      </a:accent5>
      <a:accent6>
        <a:srgbClr val="F2DE90"/>
      </a:accent6>
      <a:hlink>
        <a:srgbClr val="A3B5D1"/>
      </a:hlink>
      <a:folHlink>
        <a:srgbClr val="97930E"/>
      </a:folHlink>
    </a:clrScheme>
    <a:fontScheme name="RESEARCH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SEARCH Template 1">
        <a:dk1>
          <a:srgbClr val="000000"/>
        </a:dk1>
        <a:lt1>
          <a:srgbClr val="FFFFFF"/>
        </a:lt1>
        <a:dk2>
          <a:srgbClr val="000000"/>
        </a:dk2>
        <a:lt2>
          <a:srgbClr val="A89487"/>
        </a:lt2>
        <a:accent1>
          <a:srgbClr val="006191"/>
        </a:accent1>
        <a:accent2>
          <a:srgbClr val="6B8C2C"/>
        </a:accent2>
        <a:accent3>
          <a:srgbClr val="FFFFFF"/>
        </a:accent3>
        <a:accent4>
          <a:srgbClr val="000000"/>
        </a:accent4>
        <a:accent5>
          <a:srgbClr val="AAB7C7"/>
        </a:accent5>
        <a:accent6>
          <a:srgbClr val="607E27"/>
        </a:accent6>
        <a:hlink>
          <a:srgbClr val="DA6F2B"/>
        </a:hlink>
        <a:folHlink>
          <a:srgbClr val="C91648"/>
        </a:folHlink>
      </a:clrScheme>
      <a:clrMap bg1="lt1" tx1="dk1" bg2="lt2" tx2="dk2" accent1="accent1" accent2="accent2" accent3="accent3" accent4="accent4" accent5="accent5" accent6="accent6" hlink="hlink" folHlink="folHlink"/>
    </a:extraClrScheme>
    <a:extraClrScheme>
      <a:clrScheme name="RESEARCH Template 2">
        <a:dk1>
          <a:srgbClr val="000000"/>
        </a:dk1>
        <a:lt1>
          <a:srgbClr val="FFFFFF"/>
        </a:lt1>
        <a:dk2>
          <a:srgbClr val="000000"/>
        </a:dk2>
        <a:lt2>
          <a:srgbClr val="A89487"/>
        </a:lt2>
        <a:accent1>
          <a:srgbClr val="006191"/>
        </a:accent1>
        <a:accent2>
          <a:srgbClr val="C91648"/>
        </a:accent2>
        <a:accent3>
          <a:srgbClr val="FFFFFF"/>
        </a:accent3>
        <a:accent4>
          <a:srgbClr val="000000"/>
        </a:accent4>
        <a:accent5>
          <a:srgbClr val="AAB7C7"/>
        </a:accent5>
        <a:accent6>
          <a:srgbClr val="B61340"/>
        </a:accent6>
        <a:hlink>
          <a:srgbClr val="DA6F2B"/>
        </a:hlink>
        <a:folHlink>
          <a:srgbClr val="6B8C2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theme/theme7.xml><?xml version="1.0" encoding="utf-8"?>
<a:theme xmlns:a="http://schemas.openxmlformats.org/drawingml/2006/main" name="Roche with Icons">
  <a:themeElements>
    <a:clrScheme name="Roch Updated 2012">
      <a:dk1>
        <a:srgbClr val="000000"/>
      </a:dk1>
      <a:lt1>
        <a:srgbClr val="FFFFFF"/>
      </a:lt1>
      <a:dk2>
        <a:srgbClr val="BABABA"/>
      </a:dk2>
      <a:lt2>
        <a:srgbClr val="009900"/>
      </a:lt2>
      <a:accent1>
        <a:srgbClr val="FF7F00"/>
      </a:accent1>
      <a:accent2>
        <a:srgbClr val="0066CC"/>
      </a:accent2>
      <a:accent3>
        <a:srgbClr val="FFCC00"/>
      </a:accent3>
      <a:accent4>
        <a:srgbClr val="000000"/>
      </a:accent4>
      <a:accent5>
        <a:srgbClr val="FFC0AA"/>
      </a:accent5>
      <a:accent6>
        <a:srgbClr val="0066CC"/>
      </a:accent6>
      <a:hlink>
        <a:srgbClr val="0069BD"/>
      </a:hlink>
      <a:folHlink>
        <a:srgbClr val="990099"/>
      </a:folHlink>
    </a:clrScheme>
    <a:fontScheme name="Custom 13">
      <a:majorFont>
        <a:latin typeface="Imago-Medium"/>
        <a:ea typeface="MS PGothic"/>
        <a:cs typeface=""/>
      </a:majorFont>
      <a:minorFont>
        <a:latin typeface="Imag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1" u="none" strike="noStrike" cap="none" normalizeH="0" baseline="0" smtClean="0">
            <a:ln>
              <a:noFill/>
            </a:ln>
            <a:solidFill>
              <a:schemeClr val="tx1"/>
            </a:solidFill>
            <a:effectLst/>
            <a:latin typeface="Imago-Medium" pitchFamily="2" charset="0"/>
            <a:ea typeface="MS PGothic"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1" u="none" strike="noStrike" cap="none" normalizeH="0" baseline="0" smtClean="0">
            <a:ln>
              <a:noFill/>
            </a:ln>
            <a:solidFill>
              <a:schemeClr val="tx1"/>
            </a:solidFill>
            <a:effectLst/>
            <a:latin typeface="Imago-Medium" pitchFamily="2" charset="0"/>
            <a:ea typeface="MS PGothic" pitchFamily="34" charset="-128"/>
          </a:defRPr>
        </a:defPPr>
      </a:lstStyle>
    </a:lnDef>
    <a:txDef>
      <a:spPr>
        <a:noFill/>
      </a:spPr>
      <a:bodyPr wrap="none" rtlCol="0">
        <a:spAutoFit/>
      </a:bodyPr>
      <a:lstStyle>
        <a:defPPr algn="ctr">
          <a:defRPr sz="1200" i="0" dirty="0" smtClean="0">
            <a:latin typeface="Imago" pitchFamily="2" charset="0"/>
          </a:defRPr>
        </a:defPPr>
      </a:lstStyle>
    </a:txDef>
  </a:objectDefaults>
  <a:extraClrSchemeLst>
    <a:extraClrScheme>
      <a:clrScheme name="Roche 1">
        <a:dk1>
          <a:srgbClr val="000000"/>
        </a:dk1>
        <a:lt1>
          <a:srgbClr val="FFFFFF"/>
        </a:lt1>
        <a:dk2>
          <a:srgbClr val="0079C2"/>
        </a:dk2>
        <a:lt2>
          <a:srgbClr val="D9D9D9"/>
        </a:lt2>
        <a:accent1>
          <a:srgbClr val="FB6D13"/>
        </a:accent1>
        <a:accent2>
          <a:srgbClr val="068D05"/>
        </a:accent2>
        <a:accent3>
          <a:srgbClr val="FFFFFF"/>
        </a:accent3>
        <a:accent4>
          <a:srgbClr val="000000"/>
        </a:accent4>
        <a:accent5>
          <a:srgbClr val="FDBAAA"/>
        </a:accent5>
        <a:accent6>
          <a:srgbClr val="057F04"/>
        </a:accent6>
        <a:hlink>
          <a:srgbClr val="7F7F7F"/>
        </a:hlink>
        <a:folHlink>
          <a:srgbClr val="D5E1EF"/>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theme/theme9.xml><?xml version="1.0" encoding="utf-8"?>
<a:theme xmlns:a="http://schemas.openxmlformats.org/drawingml/2006/main" name="5_Office Theme">
  <a:themeElements>
    <a:clrScheme name="Custom 29">
      <a:dk1>
        <a:sysClr val="windowText" lastClr="000000"/>
      </a:dk1>
      <a:lt1>
        <a:sysClr val="window" lastClr="FFFFFF"/>
      </a:lt1>
      <a:dk2>
        <a:srgbClr val="6E1E50"/>
      </a:dk2>
      <a:lt2>
        <a:srgbClr val="EEECE1"/>
      </a:lt2>
      <a:accent1>
        <a:srgbClr val="1E325F"/>
      </a:accent1>
      <a:accent2>
        <a:srgbClr val="6E1E50"/>
      </a:accent2>
      <a:accent3>
        <a:srgbClr val="7D8232"/>
      </a:accent3>
      <a:accent4>
        <a:srgbClr val="32502D"/>
      </a:accent4>
      <a:accent5>
        <a:srgbClr val="8795A0"/>
      </a:accent5>
      <a:accent6>
        <a:srgbClr val="56639D"/>
      </a:accent6>
      <a:hlink>
        <a:srgbClr val="000000"/>
      </a:hlink>
      <a:folHlink>
        <a:srgbClr val="000000"/>
      </a:folHlink>
    </a:clrScheme>
    <a:fontScheme name="Custom 6">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smtClean="0">
            <a:latin typeface="+mn-lt"/>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marR="0" indent="0" algn="l" defTabSz="457200" rtl="0" eaLnBrk="1" fontAlgn="auto" latinLnBrk="0" hangingPunct="1">
          <a:lnSpc>
            <a:spcPct val="100000"/>
          </a:lnSpc>
          <a:spcBef>
            <a:spcPts val="0"/>
          </a:spcBef>
          <a:spcAft>
            <a:spcPts val="0"/>
          </a:spcAft>
          <a:buClrTx/>
          <a:buSzTx/>
          <a:buFontTx/>
          <a:buNone/>
          <a:tabLst/>
          <a:defRPr i="0" u="none" strike="noStrike" kern="1200" baseline="0" dirty="0" smtClean="0">
            <a:latin typeface="Arial Narrow"/>
            <a:ea typeface="+mn-ea"/>
            <a:cs typeface="Arial Narrow"/>
          </a:defRPr>
        </a:defPPr>
      </a:lstStyle>
    </a:tx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6AE3ED0-88AD-654E-A7F9-02CCBF82E761}">
  <we:reference id="wa200004709" version="1.1.0.2" store="en-GB" storeType="OMEX"/>
  <we:alternateReferences>
    <we:reference id="wa200004709" version="1.1.0.2" store="en-GB" storeType="OMEX"/>
  </we:alternateReferences>
  <we:properties>
    <we:property name="Office.AutoShowTaskpaneWithDocument" value="tru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6CFF285B972B489588099F06F32541" ma:contentTypeVersion="16" ma:contentTypeDescription="Create a new document." ma:contentTypeScope="" ma:versionID="0d51651336e984c44fb39df8d2d435f4">
  <xsd:schema xmlns:xsd="http://www.w3.org/2001/XMLSchema" xmlns:xs="http://www.w3.org/2001/XMLSchema" xmlns:p="http://schemas.microsoft.com/office/2006/metadata/properties" xmlns:ns2="7d689f85-9540-4145-9f5c-6f24686bb201" xmlns:ns3="f06c4294-987e-46bd-a550-858175ea534c" targetNamespace="http://schemas.microsoft.com/office/2006/metadata/properties" ma:root="true" ma:fieldsID="544027e73a786e3819d402807ba95325" ns2:_="" ns3:_="">
    <xsd:import namespace="7d689f85-9540-4145-9f5c-6f24686bb201"/>
    <xsd:import namespace="f06c4294-987e-46bd-a550-858175ea534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Permissiontowrite_x003f_"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89f85-9540-4145-9f5c-6f24686bb2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Permissiontowrite_x003f_" ma:index="21" nillable="true" ma:displayName="Permission to write?" ma:default="1" ma:format="Dropdown" ma:internalName="Permissiontowrite_x003f_">
      <xsd:simpleType>
        <xsd:restriction base="dms:Boolea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6c4294-987e-46bd-a550-858175ea534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ermissiontowrite_x003f_ xmlns="7d689f85-9540-4145-9f5c-6f24686bb201">true</Permissiontowrite_x003f_>
  </documentManagement>
</p:properties>
</file>

<file path=customXml/item4.xml><?xml version="1.0" encoding="utf-8"?>
<BrandIn lastLayout="1"/>
</file>

<file path=customXml/itemProps1.xml><?xml version="1.0" encoding="utf-8"?>
<ds:datastoreItem xmlns:ds="http://schemas.openxmlformats.org/officeDocument/2006/customXml" ds:itemID="{B404603C-A0E0-448A-A97A-6402B617C2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89f85-9540-4145-9f5c-6f24686bb201"/>
    <ds:schemaRef ds:uri="f06c4294-987e-46bd-a550-858175ea53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DFEC1B-B51C-49DD-8493-06631544BF15}">
  <ds:schemaRefs>
    <ds:schemaRef ds:uri="http://schemas.microsoft.com/sharepoint/v3/contenttype/forms"/>
  </ds:schemaRefs>
</ds:datastoreItem>
</file>

<file path=customXml/itemProps3.xml><?xml version="1.0" encoding="utf-8"?>
<ds:datastoreItem xmlns:ds="http://schemas.openxmlformats.org/officeDocument/2006/customXml" ds:itemID="{A577527F-3217-405A-9AE5-DA452DBA0E94}">
  <ds:schemaRefs>
    <ds:schemaRef ds:uri="http://purl.org/dc/dcmitype/"/>
    <ds:schemaRef ds:uri="http://purl.org/dc/elements/1.1/"/>
    <ds:schemaRef ds:uri="http://schemas.microsoft.com/office/2006/metadata/properties"/>
    <ds:schemaRef ds:uri="http://schemas.openxmlformats.org/package/2006/metadata/core-properties"/>
    <ds:schemaRef ds:uri="http://www.w3.org/XML/1998/namespace"/>
    <ds:schemaRef ds:uri="7d689f85-9540-4145-9f5c-6f24686bb201"/>
    <ds:schemaRef ds:uri="http://schemas.microsoft.com/office/infopath/2007/PartnerControls"/>
    <ds:schemaRef ds:uri="http://schemas.microsoft.com/office/2006/documentManagement/types"/>
    <ds:schemaRef ds:uri="f06c4294-987e-46bd-a550-858175ea534c"/>
    <ds:schemaRef ds:uri="http://purl.org/dc/terms/"/>
  </ds:schemaRefs>
</ds:datastoreItem>
</file>

<file path=customXml/itemProps4.xml><?xml version="1.0" encoding="utf-8"?>
<ds:datastoreItem xmlns:ds="http://schemas.openxmlformats.org/officeDocument/2006/customXml" ds:itemID="{2749D051-2CC6-FB47-AAE3-D085CF89FD43}">
  <ds:schemaRefs/>
</ds:datastoreItem>
</file>

<file path=docProps/app.xml><?xml version="1.0" encoding="utf-8"?>
<Properties xmlns="http://schemas.openxmlformats.org/officeDocument/2006/extended-properties" xmlns:vt="http://schemas.openxmlformats.org/officeDocument/2006/docPropsVTypes">
  <TotalTime>39850</TotalTime>
  <Words>9593</Words>
  <Application>Microsoft Macintosh PowerPoint</Application>
  <PresentationFormat>Widescreen</PresentationFormat>
  <Paragraphs>1427</Paragraphs>
  <Slides>113</Slides>
  <Notes>62</Notes>
  <HiddenSlides>0</HiddenSlides>
  <MMClips>0</MMClips>
  <ScaleCrop>false</ScaleCrop>
  <HeadingPairs>
    <vt:vector size="6" baseType="variant">
      <vt:variant>
        <vt:lpstr>Fonts Used</vt:lpstr>
      </vt:variant>
      <vt:variant>
        <vt:i4>22</vt:i4>
      </vt:variant>
      <vt:variant>
        <vt:lpstr>Theme</vt:lpstr>
      </vt:variant>
      <vt:variant>
        <vt:i4>25</vt:i4>
      </vt:variant>
      <vt:variant>
        <vt:lpstr>Slide Titles</vt:lpstr>
      </vt:variant>
      <vt:variant>
        <vt:i4>113</vt:i4>
      </vt:variant>
    </vt:vector>
  </HeadingPairs>
  <TitlesOfParts>
    <vt:vector size="160" baseType="lpstr">
      <vt:lpstr>ＭＳ Ｐゴシック</vt:lpstr>
      <vt:lpstr>Aptos</vt:lpstr>
      <vt:lpstr>Arial</vt:lpstr>
      <vt:lpstr>Arial Narrow</vt:lpstr>
      <vt:lpstr>Arial Narrow Bold</vt:lpstr>
      <vt:lpstr>Arial Narrow Regular</vt:lpstr>
      <vt:lpstr>Arial Regular</vt:lpstr>
      <vt:lpstr>Avenir</vt:lpstr>
      <vt:lpstr>Calibri</vt:lpstr>
      <vt:lpstr>Calibri Light</vt:lpstr>
      <vt:lpstr>Calisto MT</vt:lpstr>
      <vt:lpstr>Franklin Gothic Book</vt:lpstr>
      <vt:lpstr>Imago</vt:lpstr>
      <vt:lpstr>Imago-Medium</vt:lpstr>
      <vt:lpstr>Montserrat SemiBold</vt:lpstr>
      <vt:lpstr>Osaka</vt:lpstr>
      <vt:lpstr>Roboto Cn</vt:lpstr>
      <vt:lpstr>StarSymbol</vt:lpstr>
      <vt:lpstr>Symbol</vt:lpstr>
      <vt:lpstr>Times New Roman</vt:lpstr>
      <vt:lpstr>Trebuchet MS</vt:lpstr>
      <vt:lpstr>Wingdings</vt:lpstr>
      <vt:lpstr>3_Default Design</vt:lpstr>
      <vt:lpstr>6_Default Design</vt:lpstr>
      <vt:lpstr>2016 RESEARCH Widescreen Template</vt:lpstr>
      <vt:lpstr>8_Default Design</vt:lpstr>
      <vt:lpstr>5_Default Design</vt:lpstr>
      <vt:lpstr>Office Theme</vt:lpstr>
      <vt:lpstr>Roche with Icons</vt:lpstr>
      <vt:lpstr>8_Office Theme</vt:lpstr>
      <vt:lpstr>5_Office Theme</vt:lpstr>
      <vt:lpstr>11_Office Theme</vt:lpstr>
      <vt:lpstr>7_Default Design</vt:lpstr>
      <vt:lpstr>3_Office Theme</vt:lpstr>
      <vt:lpstr>4_Default Design</vt:lpstr>
      <vt:lpstr>17_Office Theme</vt:lpstr>
      <vt:lpstr>13_Office Theme</vt:lpstr>
      <vt:lpstr>Office 2013 - 2022 Theme</vt:lpstr>
      <vt:lpstr>1_Office 2013 - 2022 Theme</vt:lpstr>
      <vt:lpstr>18_Office Theme</vt:lpstr>
      <vt:lpstr>AstraZeneca Standard Template</vt:lpstr>
      <vt:lpstr>2_Default Design</vt:lpstr>
      <vt:lpstr>5_Blank Presentation</vt:lpstr>
      <vt:lpstr>1_Office Theme</vt:lpstr>
      <vt:lpstr>2_Office 2013 - 2022 Theme</vt:lpstr>
      <vt:lpstr>2_Office Theme</vt:lpstr>
      <vt:lpstr>4_Office Theme</vt:lpstr>
      <vt:lpstr>Patterns of Care: Exploring How  Community Oncologists Manage  Metastatic Triple-Negative Breast Cancer</vt:lpstr>
      <vt:lpstr>Faculty</vt:lpstr>
      <vt:lpstr>Commercial Support</vt:lpstr>
      <vt:lpstr>Dr Love — Disclosures</vt:lpstr>
      <vt:lpstr>Research To Practice CME Planning Committee Members,  Staff and Reviewers</vt:lpstr>
      <vt:lpstr>Prof Schmid— Disclosures</vt:lpstr>
      <vt:lpstr>Dr Telli — Disclosures</vt:lpstr>
      <vt:lpstr>PowerPoint Presentation</vt:lpstr>
      <vt:lpstr>PowerPoint Presentation</vt:lpstr>
      <vt:lpstr>PowerPoint Presentation</vt:lpstr>
      <vt:lpstr>PowerPoint Presentation</vt:lpstr>
      <vt:lpstr>Clinicians in the Audience, Please Complete  the Pre- and Postmeeting Surveys</vt:lpstr>
      <vt:lpstr>PowerPoint Presentation</vt:lpstr>
      <vt:lpstr>Bringing the Investigator into the Equation  — Optimal Use of Hormonal Therapy in the  Care of Patients with Prostate Cancer</vt:lpstr>
      <vt:lpstr>The Implications of Recent Datasets  for the Current and Future Management  of Breast Cancer — An ASCO 2026 Review</vt:lpstr>
      <vt:lpstr>Integrating New Advances into  the Care of Patients with Cancer  A Multitumor Symposium Hosted in Conjunction with the American Oncology Network</vt:lpstr>
      <vt:lpstr>Grand Rounds</vt:lpstr>
      <vt:lpstr>Thank you for joining us! Please take a moment  to complete the survey currently up on Zoom.  Your feedback is very important to us.  Information on how to obtain CME, ABIM MOC  and ABS credit will be provided at the conclusion  of the activity in the Zoom chat room. Attendees  will also receive an email in 1 to 3 business days  with these instructions.</vt:lpstr>
      <vt:lpstr>Patterns of Care: Exploring How  Community Oncologists Manage  Metastatic Triple-Negative Breast Cancer</vt:lpstr>
      <vt:lpstr>Faculty</vt:lpstr>
      <vt:lpstr>PowerPoint Presentation</vt:lpstr>
      <vt:lpstr>Clinicians in the Audience, Please Complete  the Pre- and Postmeeting Surveys</vt:lpstr>
      <vt:lpstr>PowerPoint Presentation</vt:lpstr>
      <vt:lpstr>Bringing the Investigator into the Equation  — Optimal Use of Hormonal Therapy in the  Care of Patients with Prostate Cancer</vt:lpstr>
      <vt:lpstr>The Implications of Recent Datasets  for the Current and Future Management  of Breast Cancer — An ASCO 2026 Review</vt:lpstr>
      <vt:lpstr>Integrating New Advances into  the Care of Patients with Cancer  A Multitumor Symposium Hosted in Conjunction with the American Oncology Network</vt:lpstr>
      <vt:lpstr>Grand Rounds</vt:lpstr>
      <vt:lpstr>Patterns of Care: Exploring How  Community Oncologists Manage  Metastatic Triple-Negative Breast Cancer</vt:lpstr>
      <vt:lpstr>Prof Schmid— Disclosures</vt:lpstr>
      <vt:lpstr>Dr Telli — Disclosures</vt:lpstr>
      <vt:lpstr>Dr Love — Disclosures</vt:lpstr>
      <vt:lpstr>Commercial Support</vt:lpstr>
      <vt:lpstr>PowerPoint Presentation</vt:lpstr>
      <vt:lpstr>Agenda: Metastatic Triple-Negative Breast Cancer (mTNBC)</vt:lpstr>
      <vt:lpstr>RTP Education Elements</vt:lpstr>
      <vt:lpstr>Survey of 50 Community-Based  General Medical Oncologists  </vt:lpstr>
      <vt:lpstr>Agenda: Metastatic Triple-Negative Breast Cancer (mTNBC)</vt:lpstr>
      <vt:lpstr>PowerPoint Presentation</vt:lpstr>
      <vt:lpstr>PowerPoint Presentation</vt:lpstr>
      <vt:lpstr>PowerPoint Presentation</vt:lpstr>
      <vt:lpstr>PowerPoint Presentation</vt:lpstr>
      <vt:lpstr>Immunotherapy provides OS benefit in PDL1+ mTNBC </vt:lpstr>
      <vt:lpstr>New antibody–drug conjugates</vt:lpstr>
      <vt:lpstr>PowerPoint Presentation</vt:lpstr>
      <vt:lpstr>Agenda: Metastatic Triple-Negative Breast Cancer (mTNBC)</vt:lpstr>
      <vt:lpstr>PowerPoint Presentation</vt:lpstr>
      <vt:lpstr>PowerPoint Presentation</vt:lpstr>
      <vt:lpstr>PowerPoint Presentation</vt:lpstr>
      <vt:lpstr>PowerPoint Presentation</vt:lpstr>
      <vt:lpstr>Datopotamab-Deruxtecan (Dato-DXd) in 1L TNBC</vt:lpstr>
      <vt:lpstr>Datopotamab-Deruxtecan (Dato-DXd) in 1L TNBC</vt:lpstr>
      <vt:lpstr>TROPION-Breast02: Summary of safety profile</vt:lpstr>
      <vt:lpstr>TROPION-Breast02: PROs and QoL</vt:lpstr>
      <vt:lpstr>Sacituzumab Govitecan (SG) in 1L TNBC</vt:lpstr>
      <vt:lpstr>PowerPoint Presentation</vt:lpstr>
      <vt:lpstr>Sacituzumab Govitecan in 1L TNBC: Safety</vt:lpstr>
      <vt:lpstr>A 65-year-old woman presents with de novo HR-negative,  HER2 IHC 1+, PD-L1-negative (combined positive score [CPS] 0), BRCA wild-type metastatic breast cancer (mBC).  Regulatory and reimbursement issues aside, which first-line therapy would you most likely recommend in each of the following scenarios?</vt:lpstr>
      <vt:lpstr>A 65-year-old woman presents with de novo HR-negative,  HER2 IHC 1+, PD-L1-negative (CPS 0), BRCA-mutated mBC. Regulatory and reimbursement issues aside, which first-line therapy would you most likely recommend in each of the following scenarios?</vt:lpstr>
      <vt:lpstr>PowerPoint Presentation</vt:lpstr>
      <vt:lpstr>PowerPoint Presentation</vt:lpstr>
      <vt:lpstr>Agenda: Metastatic Triple-Negative Breast Cancer (mTNBC)</vt:lpstr>
      <vt:lpstr>PowerPoint Presentation</vt:lpstr>
      <vt:lpstr>PowerPoint Presentation</vt:lpstr>
      <vt:lpstr>Sacituzumab Govitecan + Pembro in PDL1+ 1L TNBC</vt:lpstr>
      <vt:lpstr>Sacituzumab Govitecan + Pembro in PDL1+ 1L TNBC</vt:lpstr>
      <vt:lpstr>Sacituzumab Govitecan + Pembro: Safety and PROs</vt:lpstr>
      <vt:lpstr>PowerPoint Presentation</vt:lpstr>
      <vt:lpstr>A 65-year-old woman presents with de novo hormone receptor  (HR)-negative, HER2 IHC 1+, PD-L1-positive (CPS 10),  BRCA wild-type mBC. Regulatory and reimbursement issues aside, which first-line therapy would you most likely recommend in each of the following scenarios?</vt:lpstr>
      <vt:lpstr>A 65-year-old woman with HR-negative, HER2 IHC 1+, BRCA wild-type breast cancer receives the KEYNOTE-522 regimen (neoadjuvant pembrolizumab/chemotherapy and adjuvant pembrolizumab) but experiences relapse after completing adjuvant pembrolizumab: PD-L1-positive (CPS 10).  Regulatory and reimbursement issues aside, which first-line therapy would you most likely recommend in each of the following scenarios?</vt:lpstr>
      <vt:lpstr>A 65-year-old woman with a BRCA germline mutation presents with de novo HR-negative, HER2 IHC 1+, PD-L1-positive (CPS 10) mBC.  Regulatory and reimbursement issues aside, which first-line therapy would you most likely recommend in each of the following scenarios?</vt:lpstr>
      <vt:lpstr>Agenda: Metastatic Triple-Negative Breast Cancer (mTNBC)</vt:lpstr>
      <vt:lpstr>PowerPoint Presentation</vt:lpstr>
      <vt:lpstr>PowerPoint Presentation</vt:lpstr>
      <vt:lpstr>PowerPoint Presentation</vt:lpstr>
      <vt:lpstr>PowerPoint Presentation</vt:lpstr>
      <vt:lpstr>PowerPoint Presentation</vt:lpstr>
      <vt:lpstr>Sacituzumab Tirumotecan (Sac-TMT) in mTNBC</vt:lpstr>
      <vt:lpstr>PowerPoint Presentation</vt:lpstr>
      <vt:lpstr>A 65-year-old woman presenting with PD-L1-positive,  BRCA wild-type, HER2-low (IHC 1+) mTNBC receives the following first-line therapy.  Regulatory and reimbursement issues aside, which systemic therapy would you most likely recommend next?</vt:lpstr>
      <vt:lpstr>A 65-year-old woman presenting with PD-L1-negative,  BRCA wild-type, HER2-low (IHC 1+) mTNBC receives the following first-line therapy.  Regulatory and reimbursement issues aside, which systemic therapy would you most likely recommend next?</vt:lpstr>
      <vt:lpstr>A 65-year-old woman presenting with PD-L1-positive,  BRCA-mutated, HER2-low (IHC 1+) mTNBC receives the following first-line therapy.  Regulatory and reimbursement issues aside, which systemic therapy would you most likely recommend next?</vt:lpstr>
      <vt:lpstr>A 65-year-old woman presenting with PD-L1-negative,  BRCA-mutated, HER2-low (IHC 1+) mTNBC receives the following first-line therapy.  Regulatory and reimbursement issues aside, which systemic therapy would you most likely recommend next?</vt:lpstr>
      <vt:lpstr>PowerPoint Presentation</vt:lpstr>
      <vt:lpstr>Agenda: Metastatic Triple-Negative Breast Cancer (mTNBC)</vt:lpstr>
      <vt:lpstr>Mitigation and Management of Toxicities with TROP2-Targeted ADCs      </vt:lpstr>
      <vt:lpstr>Patient Case:</vt:lpstr>
      <vt:lpstr>Patient Case:</vt:lpstr>
      <vt:lpstr>Patient Case:</vt:lpstr>
      <vt:lpstr>TROP2 antibody-drug conjugates</vt:lpstr>
      <vt:lpstr>PowerPoint Presentation</vt:lpstr>
      <vt:lpstr>ASCENT-03: Most Common Adverse Events</vt:lpstr>
      <vt:lpstr>Sacituzumab govitecan toxicity management</vt:lpstr>
      <vt:lpstr>PowerPoint Presentation</vt:lpstr>
      <vt:lpstr>PowerPoint Presentation</vt:lpstr>
      <vt:lpstr>Patient Case:</vt:lpstr>
      <vt:lpstr>Patient Case:</vt:lpstr>
      <vt:lpstr>Patient Case:</vt:lpstr>
      <vt:lpstr>TROPION-Breast02 Overall Safety Summary</vt:lpstr>
      <vt:lpstr>TROPION-Breast02  Most Common Treatment-Related AEs (≥15% of Patients)</vt:lpstr>
      <vt:lpstr>TROPION-Breast02 Treatment-Related AESIs for Dato-DXd</vt:lpstr>
      <vt:lpstr>Managing Dato-DXd Adverse Events </vt:lpstr>
      <vt:lpstr>PowerPoint Presentation</vt:lpstr>
      <vt:lpstr>PowerPoint Presentation</vt:lpstr>
      <vt:lpstr>Management Recommendations for Stomatitis</vt:lpstr>
      <vt:lpstr>PowerPoint Presentation</vt:lpstr>
      <vt:lpstr>PowerPoint Presentation</vt:lpstr>
      <vt:lpstr>PowerPoint Presentation</vt:lpstr>
      <vt:lpstr>PowerPoint Presentation</vt:lpstr>
      <vt:lpstr>Dato-DXd plus Durvalumab  in 1st line mTNBC (87% PDL1-negative)</vt:lpstr>
      <vt:lpstr>PowerPoint Presentation</vt:lpstr>
      <vt:lpstr>PowerPoint Presentation</vt:lpstr>
      <vt:lpstr>Bringing the Investigator into the Equation  — Optimal Use of Hormonal Therapy in the  Care of Patients with Prostate Cancer</vt:lpstr>
      <vt:lpstr>Thank you for joining us!   Please take a moment to complete the survey currently up on Zoom. Your feedback is very important to us.  The survey will remain open for  5 minutes after the meeting ends.   Information on how to obtain CME, ABIM MOC  and ABS credit is provided in the Zoom chat room.  Attendees will also receive an email in 1 to 3 business days with these instructions.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In Review Prostate Cancer  Wednesday, November 18, 2020 2:00 PM – 3:30 PM ET</dc:title>
  <dc:creator>Rick Kaderman</dc:creator>
  <cp:lastModifiedBy>Silvana Izquierdo</cp:lastModifiedBy>
  <cp:revision>2286</cp:revision>
  <cp:lastPrinted>2026-07-01T18:32:06Z</cp:lastPrinted>
  <dcterms:created xsi:type="dcterms:W3CDTF">2020-11-13T19:02:13Z</dcterms:created>
  <dcterms:modified xsi:type="dcterms:W3CDTF">2026-07-21T20:04:40Z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738600.000000000</vt:lpwstr>
  </property>
  <property fmtid="{D5CDD505-2E9C-101B-9397-08002B2CF9AE}" pid="3" name="ContentTypeId">
    <vt:lpwstr>0x010100F56CFF285B972B489588099F06F32541</vt:lpwstr>
  </property>
</Properties>
</file>