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9.xml" ContentType="application/vnd.openxmlformats-officedocument.theme+xml"/>
  <Override PartName="/ppt/tags/tag17.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0.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2.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4.xml" ContentType="application/vnd.openxmlformats-officedocument.theme+xml"/>
  <Override PartName="/ppt/tags/tag18.xml" ContentType="application/vnd.openxmlformats-officedocument.presentationml.tags+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5.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8.xml" ContentType="application/vnd.openxmlformats-officedocument.presentationml.tags+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5" r:id="rId1"/>
    <p:sldMasterId id="2147485907" r:id="rId2"/>
    <p:sldMasterId id="2147486003" r:id="rId3"/>
    <p:sldMasterId id="2147486022" r:id="rId4"/>
    <p:sldMasterId id="2147486117" r:id="rId5"/>
    <p:sldMasterId id="2147486134" r:id="rId6"/>
    <p:sldMasterId id="2147486212" r:id="rId7"/>
    <p:sldMasterId id="2147486498" r:id="rId8"/>
    <p:sldMasterId id="2147486772" r:id="rId9"/>
    <p:sldMasterId id="2147486792" r:id="rId10"/>
    <p:sldMasterId id="2147486816" r:id="rId11"/>
    <p:sldMasterId id="2147486829" r:id="rId12"/>
    <p:sldMasterId id="2147486844" r:id="rId13"/>
    <p:sldMasterId id="2147486869" r:id="rId14"/>
    <p:sldMasterId id="2147486887" r:id="rId15"/>
  </p:sldMasterIdLst>
  <p:notesMasterIdLst>
    <p:notesMasterId r:id="rId129"/>
  </p:notesMasterIdLst>
  <p:handoutMasterIdLst>
    <p:handoutMasterId r:id="rId130"/>
  </p:handoutMasterIdLst>
  <p:sldIdLst>
    <p:sldId id="2147483604" r:id="rId16"/>
    <p:sldId id="2147483605" r:id="rId17"/>
    <p:sldId id="2147483606" r:id="rId18"/>
    <p:sldId id="2147480708" r:id="rId19"/>
    <p:sldId id="2147483607" r:id="rId20"/>
    <p:sldId id="2147483608" r:id="rId21"/>
    <p:sldId id="2147483609" r:id="rId22"/>
    <p:sldId id="2147483610" r:id="rId23"/>
    <p:sldId id="2147470659" r:id="rId24"/>
    <p:sldId id="13108" r:id="rId25"/>
    <p:sldId id="2147483611" r:id="rId26"/>
    <p:sldId id="2147483612" r:id="rId27"/>
    <p:sldId id="2147483613" r:id="rId28"/>
    <p:sldId id="2147483614" r:id="rId29"/>
    <p:sldId id="2147483615" r:id="rId30"/>
    <p:sldId id="2147483616" r:id="rId31"/>
    <p:sldId id="2147483617" r:id="rId32"/>
    <p:sldId id="2147483618" r:id="rId33"/>
    <p:sldId id="256" r:id="rId34"/>
    <p:sldId id="2147480705" r:id="rId35"/>
    <p:sldId id="257" r:id="rId36"/>
    <p:sldId id="13106" r:id="rId37"/>
    <p:sldId id="3335" r:id="rId38"/>
    <p:sldId id="284" r:id="rId39"/>
    <p:sldId id="2147483581" r:id="rId40"/>
    <p:sldId id="2147483583" r:id="rId41"/>
    <p:sldId id="2147483584" r:id="rId42"/>
    <p:sldId id="304" r:id="rId43"/>
    <p:sldId id="2147483582" r:id="rId44"/>
    <p:sldId id="2147480706" r:id="rId45"/>
    <p:sldId id="2147472026" r:id="rId46"/>
    <p:sldId id="279" r:id="rId47"/>
    <p:sldId id="286" r:id="rId48"/>
    <p:sldId id="2147480151" r:id="rId49"/>
    <p:sldId id="2147480704" r:id="rId50"/>
    <p:sldId id="261" r:id="rId51"/>
    <p:sldId id="283" r:id="rId52"/>
    <p:sldId id="262" r:id="rId53"/>
    <p:sldId id="263" r:id="rId54"/>
    <p:sldId id="264" r:id="rId55"/>
    <p:sldId id="281" r:id="rId56"/>
    <p:sldId id="2147483597" r:id="rId57"/>
    <p:sldId id="2147483514" r:id="rId58"/>
    <p:sldId id="2147483598" r:id="rId59"/>
    <p:sldId id="2147478884" r:id="rId60"/>
    <p:sldId id="1345" r:id="rId61"/>
    <p:sldId id="1349" r:id="rId62"/>
    <p:sldId id="2147483571" r:id="rId63"/>
    <p:sldId id="2147483578" r:id="rId64"/>
    <p:sldId id="2147483579" r:id="rId65"/>
    <p:sldId id="2147483570" r:id="rId66"/>
    <p:sldId id="2147483565" r:id="rId67"/>
    <p:sldId id="2147483566" r:id="rId68"/>
    <p:sldId id="2147483568" r:id="rId69"/>
    <p:sldId id="370" r:id="rId70"/>
    <p:sldId id="2147483547" r:id="rId71"/>
    <p:sldId id="2147483548" r:id="rId72"/>
    <p:sldId id="2147483572" r:id="rId73"/>
    <p:sldId id="2147483599" r:id="rId74"/>
    <p:sldId id="2147197152" r:id="rId75"/>
    <p:sldId id="2147483556" r:id="rId76"/>
    <p:sldId id="2147483561" r:id="rId77"/>
    <p:sldId id="2147483563" r:id="rId78"/>
    <p:sldId id="2147483564" r:id="rId79"/>
    <p:sldId id="2147483574" r:id="rId80"/>
    <p:sldId id="2147483575" r:id="rId81"/>
    <p:sldId id="2147483576" r:id="rId82"/>
    <p:sldId id="2147483600" r:id="rId83"/>
    <p:sldId id="2147483557" r:id="rId84"/>
    <p:sldId id="2147483553" r:id="rId85"/>
    <p:sldId id="2147483601" r:id="rId86"/>
    <p:sldId id="2147483489" r:id="rId87"/>
    <p:sldId id="2147483490" r:id="rId88"/>
    <p:sldId id="2147483491" r:id="rId89"/>
    <p:sldId id="2147483492" r:id="rId90"/>
    <p:sldId id="2147483493" r:id="rId91"/>
    <p:sldId id="2147483494" r:id="rId92"/>
    <p:sldId id="2147483496" r:id="rId93"/>
    <p:sldId id="2147483497" r:id="rId94"/>
    <p:sldId id="2147483498" r:id="rId95"/>
    <p:sldId id="2147483499" r:id="rId96"/>
    <p:sldId id="2147483500" r:id="rId97"/>
    <p:sldId id="2147483501" r:id="rId98"/>
    <p:sldId id="2147483502" r:id="rId99"/>
    <p:sldId id="2147483602" r:id="rId100"/>
    <p:sldId id="1881839523" r:id="rId101"/>
    <p:sldId id="1881839384" r:id="rId102"/>
    <p:sldId id="2147483503" r:id="rId103"/>
    <p:sldId id="2147483504" r:id="rId104"/>
    <p:sldId id="2147483505" r:id="rId105"/>
    <p:sldId id="1881839528" r:id="rId106"/>
    <p:sldId id="2147483506" r:id="rId107"/>
    <p:sldId id="2147483507" r:id="rId108"/>
    <p:sldId id="2147483508" r:id="rId109"/>
    <p:sldId id="2147483509" r:id="rId110"/>
    <p:sldId id="2147483473" r:id="rId111"/>
    <p:sldId id="2147483510" r:id="rId112"/>
    <p:sldId id="2147483511" r:id="rId113"/>
    <p:sldId id="2147483479" r:id="rId114"/>
    <p:sldId id="2147483512" r:id="rId115"/>
    <p:sldId id="2147483480" r:id="rId116"/>
    <p:sldId id="2147483513" r:id="rId117"/>
    <p:sldId id="2147483603" r:id="rId118"/>
    <p:sldId id="2147483516" r:id="rId119"/>
    <p:sldId id="2147483517" r:id="rId120"/>
    <p:sldId id="2147483518" r:id="rId121"/>
    <p:sldId id="2147483519" r:id="rId122"/>
    <p:sldId id="2147483521" r:id="rId123"/>
    <p:sldId id="2147483520" r:id="rId124"/>
    <p:sldId id="2147483522" r:id="rId125"/>
    <p:sldId id="2147483523" r:id="rId126"/>
    <p:sldId id="2147483586" r:id="rId127"/>
    <p:sldId id="278" r:id="rId128"/>
  </p:sldIdLst>
  <p:sldSz cx="12192000" cy="6858000"/>
  <p:notesSz cx="7772400" cy="10058400"/>
  <p:custDataLst>
    <p:tags r:id="rId13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F15522"/>
    <a:srgbClr val="092F3D"/>
    <a:srgbClr val="A11E62"/>
    <a:srgbClr val="FFFFFF"/>
    <a:srgbClr val="092F3B"/>
    <a:srgbClr val="145227"/>
    <a:srgbClr val="0C3253"/>
    <a:srgbClr val="0D3062"/>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2A7578-FB88-A94A-B2A9-273E58299CED}" v="18" dt="2026-06-30T14:18:37.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4" autoAdjust="0"/>
    <p:restoredTop sz="94267" autoAdjust="0"/>
  </p:normalViewPr>
  <p:slideViewPr>
    <p:cSldViewPr>
      <p:cViewPr varScale="1">
        <p:scale>
          <a:sx n="119" d="100"/>
          <a:sy n="119" d="100"/>
        </p:scale>
        <p:origin x="784" y="176"/>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microsoft.com/office/2015/10/relationships/revisionInfo" Target="revisionInfo.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viewProps" Target="viewProp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notesMaster" Target="notesMasters/notesMaster1.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handoutMaster" Target="handoutMasters/handoutMaster1.xml"/><Relationship Id="rId135"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tags" Target="tags/tag1.xml"/><Relationship Id="rId136" Type="http://schemas.openxmlformats.org/officeDocument/2006/relationships/tableStyles" Target="tableStyle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microsoft.com/office/2016/11/relationships/changesInfo" Target="changesInfos/changesInfo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commentAuthors" Target="commentAuthors.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Kelly" userId="a12c0ab9-2f3a-4498-970f-fb0779248367" providerId="ADAL" clId="{B02A7578-FB88-A94A-B2A9-273E58299CED}"/>
    <pc:docChg chg="addSld delSld modSld sldOrd delMainMaster modMainMaster">
      <pc:chgData name="Gloria Kelly" userId="a12c0ab9-2f3a-4498-970f-fb0779248367" providerId="ADAL" clId="{B02A7578-FB88-A94A-B2A9-273E58299CED}" dt="2026-06-30T14:18:44.977" v="327" actId="2696"/>
      <pc:docMkLst>
        <pc:docMk/>
      </pc:docMkLst>
      <pc:sldChg chg="del">
        <pc:chgData name="Gloria Kelly" userId="a12c0ab9-2f3a-4498-970f-fb0779248367" providerId="ADAL" clId="{B02A7578-FB88-A94A-B2A9-273E58299CED}" dt="2026-06-30T14:13:05.802" v="280" actId="2696"/>
        <pc:sldMkLst>
          <pc:docMk/>
          <pc:sldMk cId="3593186216" sldId="256"/>
        </pc:sldMkLst>
      </pc:sldChg>
      <pc:sldChg chg="modSp mod">
        <pc:chgData name="Gloria Kelly" userId="a12c0ab9-2f3a-4498-970f-fb0779248367" providerId="ADAL" clId="{B02A7578-FB88-A94A-B2A9-273E58299CED}" dt="2026-06-30T14:01:56.807" v="212" actId="20577"/>
        <pc:sldMkLst>
          <pc:docMk/>
          <pc:sldMk cId="3111666478" sldId="281"/>
        </pc:sldMkLst>
        <pc:spChg chg="mod">
          <ac:chgData name="Gloria Kelly" userId="a12c0ab9-2f3a-4498-970f-fb0779248367" providerId="ADAL" clId="{B02A7578-FB88-A94A-B2A9-273E58299CED}" dt="2026-06-30T14:01:56.807" v="212" actId="20577"/>
          <ac:spMkLst>
            <pc:docMk/>
            <pc:sldMk cId="3111666478" sldId="281"/>
            <ac:spMk id="6" creationId="{8A29F2D2-30F3-798E-73AE-2140AEFE9899}"/>
          </ac:spMkLst>
        </pc:spChg>
      </pc:sldChg>
      <pc:sldChg chg="del">
        <pc:chgData name="Gloria Kelly" userId="a12c0ab9-2f3a-4498-970f-fb0779248367" providerId="ADAL" clId="{B02A7578-FB88-A94A-B2A9-273E58299CED}" dt="2026-06-30T14:03:25.078" v="239" actId="2696"/>
        <pc:sldMkLst>
          <pc:docMk/>
          <pc:sldMk cId="14760462" sldId="343"/>
        </pc:sldMkLst>
      </pc:sldChg>
      <pc:sldChg chg="addSp modSp del mod">
        <pc:chgData name="Gloria Kelly" userId="a12c0ab9-2f3a-4498-970f-fb0779248367" providerId="ADAL" clId="{B02A7578-FB88-A94A-B2A9-273E58299CED}" dt="2026-06-30T14:13:09.037" v="281" actId="2696"/>
        <pc:sldMkLst>
          <pc:docMk/>
          <pc:sldMk cId="4180459450" sldId="2147483461"/>
        </pc:sldMkLst>
        <pc:spChg chg="add mod">
          <ac:chgData name="Gloria Kelly" userId="a12c0ab9-2f3a-4498-970f-fb0779248367" providerId="ADAL" clId="{B02A7578-FB88-A94A-B2A9-273E58299CED}" dt="2026-06-30T13:55:48.534" v="11" actId="1076"/>
          <ac:spMkLst>
            <pc:docMk/>
            <pc:sldMk cId="4180459450" sldId="2147483461"/>
            <ac:spMk id="3" creationId="{928B1A9E-1D8D-3ECA-0368-0FE97DFE417B}"/>
          </ac:spMkLst>
        </pc:spChg>
      </pc:sldChg>
      <pc:sldChg chg="del">
        <pc:chgData name="Gloria Kelly" userId="a12c0ab9-2f3a-4498-970f-fb0779248367" providerId="ADAL" clId="{B02A7578-FB88-A94A-B2A9-273E58299CED}" dt="2026-06-30T14:17:47.218" v="310" actId="2696"/>
        <pc:sldMkLst>
          <pc:docMk/>
          <pc:sldMk cId="2103635810" sldId="2147483495"/>
        </pc:sldMkLst>
      </pc:sldChg>
      <pc:sldChg chg="del">
        <pc:chgData name="Gloria Kelly" userId="a12c0ab9-2f3a-4498-970f-fb0779248367" providerId="ADAL" clId="{B02A7578-FB88-A94A-B2A9-273E58299CED}" dt="2026-06-30T14:18:44.977" v="327" actId="2696"/>
        <pc:sldMkLst>
          <pc:docMk/>
          <pc:sldMk cId="2931347862" sldId="2147483515"/>
        </pc:sldMkLst>
      </pc:sldChg>
      <pc:sldChg chg="del">
        <pc:chgData name="Gloria Kelly" userId="a12c0ab9-2f3a-4498-970f-fb0779248367" providerId="ADAL" clId="{B02A7578-FB88-A94A-B2A9-273E58299CED}" dt="2026-06-30T14:03:27.263" v="240" actId="2696"/>
        <pc:sldMkLst>
          <pc:docMk/>
          <pc:sldMk cId="3024508550" sldId="2147483551"/>
        </pc:sldMkLst>
      </pc:sldChg>
      <pc:sldChg chg="del">
        <pc:chgData name="Gloria Kelly" userId="a12c0ab9-2f3a-4498-970f-fb0779248367" providerId="ADAL" clId="{B02A7578-FB88-A94A-B2A9-273E58299CED}" dt="2026-06-30T14:03:48.951" v="243" actId="2696"/>
        <pc:sldMkLst>
          <pc:docMk/>
          <pc:sldMk cId="178431056" sldId="2147483552"/>
        </pc:sldMkLst>
      </pc:sldChg>
      <pc:sldChg chg="del">
        <pc:chgData name="Gloria Kelly" userId="a12c0ab9-2f3a-4498-970f-fb0779248367" providerId="ADAL" clId="{B02A7578-FB88-A94A-B2A9-273E58299CED}" dt="2026-06-30T14:04:41.611" v="261" actId="2696"/>
        <pc:sldMkLst>
          <pc:docMk/>
          <pc:sldMk cId="1252100826" sldId="2147483558"/>
        </pc:sldMkLst>
      </pc:sldChg>
      <pc:sldChg chg="del">
        <pc:chgData name="Gloria Kelly" userId="a12c0ab9-2f3a-4498-970f-fb0779248367" providerId="ADAL" clId="{B02A7578-FB88-A94A-B2A9-273E58299CED}" dt="2026-06-30T14:02:50.672" v="222" actId="2696"/>
        <pc:sldMkLst>
          <pc:docMk/>
          <pc:sldMk cId="2653154494" sldId="2147483587"/>
        </pc:sldMkLst>
      </pc:sldChg>
      <pc:sldChg chg="del">
        <pc:chgData name="Gloria Kelly" userId="a12c0ab9-2f3a-4498-970f-fb0779248367" providerId="ADAL" clId="{B02A7578-FB88-A94A-B2A9-273E58299CED}" dt="2026-06-30T14:03:22.675" v="238" actId="2696"/>
        <pc:sldMkLst>
          <pc:docMk/>
          <pc:sldMk cId="2943122626" sldId="2147483588"/>
        </pc:sldMkLst>
      </pc:sldChg>
      <pc:sldChg chg="del">
        <pc:chgData name="Gloria Kelly" userId="a12c0ab9-2f3a-4498-970f-fb0779248367" providerId="ADAL" clId="{B02A7578-FB88-A94A-B2A9-273E58299CED}" dt="2026-06-30T14:13:03.449" v="279" actId="2696"/>
        <pc:sldMkLst>
          <pc:docMk/>
          <pc:sldMk cId="127787387" sldId="2147483589"/>
        </pc:sldMkLst>
      </pc:sldChg>
      <pc:sldChg chg="addSp modSp add mod">
        <pc:chgData name="Gloria Kelly" userId="a12c0ab9-2f3a-4498-970f-fb0779248367" providerId="ADAL" clId="{B02A7578-FB88-A94A-B2A9-273E58299CED}" dt="2026-06-30T14:02:43.924" v="221" actId="207"/>
        <pc:sldMkLst>
          <pc:docMk/>
          <pc:sldMk cId="2503020442" sldId="2147483590"/>
        </pc:sldMkLst>
        <pc:spChg chg="add mod">
          <ac:chgData name="Gloria Kelly" userId="a12c0ab9-2f3a-4498-970f-fb0779248367" providerId="ADAL" clId="{B02A7578-FB88-A94A-B2A9-273E58299CED}" dt="2026-06-30T14:02:37.721" v="220" actId="167"/>
          <ac:spMkLst>
            <pc:docMk/>
            <pc:sldMk cId="2503020442" sldId="2147483590"/>
            <ac:spMk id="3" creationId="{8314DE90-8486-6AB2-AF1B-D03CD1B232E8}"/>
          </ac:spMkLst>
        </pc:spChg>
        <pc:spChg chg="mod">
          <ac:chgData name="Gloria Kelly" userId="a12c0ab9-2f3a-4498-970f-fb0779248367" providerId="ADAL" clId="{B02A7578-FB88-A94A-B2A9-273E58299CED}" dt="2026-06-30T14:02:43.924" v="221" actId="207"/>
          <ac:spMkLst>
            <pc:docMk/>
            <pc:sldMk cId="2503020442" sldId="2147483590"/>
            <ac:spMk id="6" creationId="{636B372B-EBE7-9F3B-DD94-C33AFEBED446}"/>
          </ac:spMkLst>
        </pc:spChg>
      </pc:sldChg>
      <pc:sldChg chg="addSp modSp add mod ord">
        <pc:chgData name="Gloria Kelly" userId="a12c0ab9-2f3a-4498-970f-fb0779248367" providerId="ADAL" clId="{B02A7578-FB88-A94A-B2A9-273E58299CED}" dt="2026-06-30T14:03:16.136" v="237" actId="207"/>
        <pc:sldMkLst>
          <pc:docMk/>
          <pc:sldMk cId="3587232318" sldId="2147483591"/>
        </pc:sldMkLst>
        <pc:spChg chg="add mod">
          <ac:chgData name="Gloria Kelly" userId="a12c0ab9-2f3a-4498-970f-fb0779248367" providerId="ADAL" clId="{B02A7578-FB88-A94A-B2A9-273E58299CED}" dt="2026-06-30T14:03:11.678" v="236" actId="167"/>
          <ac:spMkLst>
            <pc:docMk/>
            <pc:sldMk cId="3587232318" sldId="2147483591"/>
            <ac:spMk id="3" creationId="{1A30E876-844C-9BA5-9374-7DDD823F2574}"/>
          </ac:spMkLst>
        </pc:spChg>
        <pc:spChg chg="mod">
          <ac:chgData name="Gloria Kelly" userId="a12c0ab9-2f3a-4498-970f-fb0779248367" providerId="ADAL" clId="{B02A7578-FB88-A94A-B2A9-273E58299CED}" dt="2026-06-30T14:03:16.136" v="237" actId="207"/>
          <ac:spMkLst>
            <pc:docMk/>
            <pc:sldMk cId="3587232318" sldId="2147483591"/>
            <ac:spMk id="6" creationId="{376189B4-B81F-81D9-C223-C8D6914E5141}"/>
          </ac:spMkLst>
        </pc:spChg>
      </pc:sldChg>
      <pc:sldChg chg="addSp modSp add mod ord">
        <pc:chgData name="Gloria Kelly" userId="a12c0ab9-2f3a-4498-970f-fb0779248367" providerId="ADAL" clId="{B02A7578-FB88-A94A-B2A9-273E58299CED}" dt="2026-06-30T14:04:15.211" v="258" actId="207"/>
        <pc:sldMkLst>
          <pc:docMk/>
          <pc:sldMk cId="2151689912" sldId="2147483592"/>
        </pc:sldMkLst>
        <pc:spChg chg="add mod">
          <ac:chgData name="Gloria Kelly" userId="a12c0ab9-2f3a-4498-970f-fb0779248367" providerId="ADAL" clId="{B02A7578-FB88-A94A-B2A9-273E58299CED}" dt="2026-06-30T14:04:11.265" v="257" actId="1035"/>
          <ac:spMkLst>
            <pc:docMk/>
            <pc:sldMk cId="2151689912" sldId="2147483592"/>
            <ac:spMk id="3" creationId="{8DE77C12-6F68-1F74-4581-99CFD77E8DB9}"/>
          </ac:spMkLst>
        </pc:spChg>
        <pc:spChg chg="mod">
          <ac:chgData name="Gloria Kelly" userId="a12c0ab9-2f3a-4498-970f-fb0779248367" providerId="ADAL" clId="{B02A7578-FB88-A94A-B2A9-273E58299CED}" dt="2026-06-30T14:04:15.211" v="258" actId="207"/>
          <ac:spMkLst>
            <pc:docMk/>
            <pc:sldMk cId="2151689912" sldId="2147483592"/>
            <ac:spMk id="6" creationId="{F4A81C75-2525-08BA-A295-AA420C306D98}"/>
          </ac:spMkLst>
        </pc:spChg>
      </pc:sldChg>
      <pc:sldChg chg="addSp modSp add mod ord">
        <pc:chgData name="Gloria Kelly" userId="a12c0ab9-2f3a-4498-970f-fb0779248367" providerId="ADAL" clId="{B02A7578-FB88-A94A-B2A9-273E58299CED}" dt="2026-06-30T14:05:04.661" v="276" actId="207"/>
        <pc:sldMkLst>
          <pc:docMk/>
          <pc:sldMk cId="1776900999" sldId="2147483593"/>
        </pc:sldMkLst>
        <pc:spChg chg="add mod">
          <ac:chgData name="Gloria Kelly" userId="a12c0ab9-2f3a-4498-970f-fb0779248367" providerId="ADAL" clId="{B02A7578-FB88-A94A-B2A9-273E58299CED}" dt="2026-06-30T14:05:00.688" v="275" actId="1035"/>
          <ac:spMkLst>
            <pc:docMk/>
            <pc:sldMk cId="1776900999" sldId="2147483593"/>
            <ac:spMk id="3" creationId="{E51784D8-8859-C1C3-B15C-30B2598D7A1E}"/>
          </ac:spMkLst>
        </pc:spChg>
        <pc:spChg chg="mod">
          <ac:chgData name="Gloria Kelly" userId="a12c0ab9-2f3a-4498-970f-fb0779248367" providerId="ADAL" clId="{B02A7578-FB88-A94A-B2A9-273E58299CED}" dt="2026-06-30T14:05:04.661" v="276" actId="207"/>
          <ac:spMkLst>
            <pc:docMk/>
            <pc:sldMk cId="1776900999" sldId="2147483593"/>
            <ac:spMk id="6" creationId="{535BF4C5-5E69-D638-12C9-E873240F0748}"/>
          </ac:spMkLst>
        </pc:spChg>
      </pc:sldChg>
      <pc:sldChg chg="addSp modSp add mod ord">
        <pc:chgData name="Gloria Kelly" userId="a12c0ab9-2f3a-4498-970f-fb0779248367" providerId="ADAL" clId="{B02A7578-FB88-A94A-B2A9-273E58299CED}" dt="2026-06-30T14:14:45.506" v="294" actId="207"/>
        <pc:sldMkLst>
          <pc:docMk/>
          <pc:sldMk cId="879023984" sldId="2147483594"/>
        </pc:sldMkLst>
        <pc:spChg chg="add mod">
          <ac:chgData name="Gloria Kelly" userId="a12c0ab9-2f3a-4498-970f-fb0779248367" providerId="ADAL" clId="{B02A7578-FB88-A94A-B2A9-273E58299CED}" dt="2026-06-30T14:14:41.590" v="293" actId="167"/>
          <ac:spMkLst>
            <pc:docMk/>
            <pc:sldMk cId="879023984" sldId="2147483594"/>
            <ac:spMk id="3" creationId="{8EC98164-6957-09E9-E5F4-997236F74058}"/>
          </ac:spMkLst>
        </pc:spChg>
        <pc:spChg chg="mod">
          <ac:chgData name="Gloria Kelly" userId="a12c0ab9-2f3a-4498-970f-fb0779248367" providerId="ADAL" clId="{B02A7578-FB88-A94A-B2A9-273E58299CED}" dt="2026-06-30T14:14:45.506" v="294" actId="207"/>
          <ac:spMkLst>
            <pc:docMk/>
            <pc:sldMk cId="879023984" sldId="2147483594"/>
            <ac:spMk id="6" creationId="{0F3B2F0B-07E5-BB06-CE1E-66FD39DDC0D9}"/>
          </ac:spMkLst>
        </pc:spChg>
      </pc:sldChg>
      <pc:sldChg chg="addSp modSp add mod ord">
        <pc:chgData name="Gloria Kelly" userId="a12c0ab9-2f3a-4498-970f-fb0779248367" providerId="ADAL" clId="{B02A7578-FB88-A94A-B2A9-273E58299CED}" dt="2026-06-30T14:17:31.213" v="309" actId="207"/>
        <pc:sldMkLst>
          <pc:docMk/>
          <pc:sldMk cId="3857343474" sldId="2147483595"/>
        </pc:sldMkLst>
        <pc:spChg chg="add mod">
          <ac:chgData name="Gloria Kelly" userId="a12c0ab9-2f3a-4498-970f-fb0779248367" providerId="ADAL" clId="{B02A7578-FB88-A94A-B2A9-273E58299CED}" dt="2026-06-30T14:17:27.180" v="308" actId="167"/>
          <ac:spMkLst>
            <pc:docMk/>
            <pc:sldMk cId="3857343474" sldId="2147483595"/>
            <ac:spMk id="3" creationId="{4A74DAAE-8693-1DB4-8C6C-559FCF2F0189}"/>
          </ac:spMkLst>
        </pc:spChg>
        <pc:spChg chg="mod">
          <ac:chgData name="Gloria Kelly" userId="a12c0ab9-2f3a-4498-970f-fb0779248367" providerId="ADAL" clId="{B02A7578-FB88-A94A-B2A9-273E58299CED}" dt="2026-06-30T14:17:31.213" v="309" actId="207"/>
          <ac:spMkLst>
            <pc:docMk/>
            <pc:sldMk cId="3857343474" sldId="2147483595"/>
            <ac:spMk id="6" creationId="{81DBC99A-8C19-626B-6FA3-934F925FFCBB}"/>
          </ac:spMkLst>
        </pc:spChg>
      </pc:sldChg>
      <pc:sldChg chg="addSp modSp add mod ord">
        <pc:chgData name="Gloria Kelly" userId="a12c0ab9-2f3a-4498-970f-fb0779248367" providerId="ADAL" clId="{B02A7578-FB88-A94A-B2A9-273E58299CED}" dt="2026-06-30T14:18:40.977" v="326" actId="207"/>
        <pc:sldMkLst>
          <pc:docMk/>
          <pc:sldMk cId="3202701949" sldId="2147483596"/>
        </pc:sldMkLst>
        <pc:spChg chg="add mod">
          <ac:chgData name="Gloria Kelly" userId="a12c0ab9-2f3a-4498-970f-fb0779248367" providerId="ADAL" clId="{B02A7578-FB88-A94A-B2A9-273E58299CED}" dt="2026-06-30T14:18:37.771" v="325" actId="167"/>
          <ac:spMkLst>
            <pc:docMk/>
            <pc:sldMk cId="3202701949" sldId="2147483596"/>
            <ac:spMk id="3" creationId="{930554F1-6AE8-4D29-2ECB-BDE9709C979A}"/>
          </ac:spMkLst>
        </pc:spChg>
        <pc:spChg chg="mod">
          <ac:chgData name="Gloria Kelly" userId="a12c0ab9-2f3a-4498-970f-fb0779248367" providerId="ADAL" clId="{B02A7578-FB88-A94A-B2A9-273E58299CED}" dt="2026-06-30T14:18:40.977" v="326" actId="207"/>
          <ac:spMkLst>
            <pc:docMk/>
            <pc:sldMk cId="3202701949" sldId="2147483596"/>
            <ac:spMk id="6" creationId="{4C0E5261-AAFD-7A71-273D-F71DBCB929C6}"/>
          </ac:spMkLst>
        </pc:spChg>
      </pc:sldChg>
      <pc:sldMasterChg chg="modSldLayout sldLayoutOrd">
        <pc:chgData name="Gloria Kelly" userId="a12c0ab9-2f3a-4498-970f-fb0779248367" providerId="ADAL" clId="{B02A7578-FB88-A94A-B2A9-273E58299CED}" dt="2026-06-30T13:55:47.787" v="9"/>
        <pc:sldMasterMkLst>
          <pc:docMk/>
          <pc:sldMasterMk cId="3280441036" sldId="2147485907"/>
        </pc:sldMasterMkLst>
        <pc:sldLayoutChg chg="modSp mod ord">
          <pc:chgData name="Gloria Kelly" userId="a12c0ab9-2f3a-4498-970f-fb0779248367" providerId="ADAL" clId="{B02A7578-FB88-A94A-B2A9-273E58299CED}" dt="2026-06-30T13:55:47.787" v="9"/>
          <pc:sldLayoutMkLst>
            <pc:docMk/>
            <pc:sldMasterMk cId="3280441036" sldId="2147485907"/>
            <pc:sldLayoutMk cId="1018228671" sldId="2147485935"/>
          </pc:sldLayoutMkLst>
          <pc:spChg chg="mod">
            <ac:chgData name="Gloria Kelly" userId="a12c0ab9-2f3a-4498-970f-fb0779248367" providerId="ADAL" clId="{B02A7578-FB88-A94A-B2A9-273E58299CED}" dt="2026-06-30T13:55:47.787" v="9"/>
            <ac:spMkLst>
              <pc:docMk/>
              <pc:sldMasterMk cId="3280441036" sldId="2147485907"/>
              <pc:sldLayoutMk cId="1018228671" sldId="2147485935"/>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018228671" sldId="2147485935"/>
              <ac:spMk id="3"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1524964180" sldId="2147485936"/>
          </pc:sldLayoutMkLst>
          <pc:spChg chg="mod">
            <ac:chgData name="Gloria Kelly" userId="a12c0ab9-2f3a-4498-970f-fb0779248367" providerId="ADAL" clId="{B02A7578-FB88-A94A-B2A9-273E58299CED}" dt="2026-06-30T13:55:47.787" v="9"/>
            <ac:spMkLst>
              <pc:docMk/>
              <pc:sldMasterMk cId="3280441036" sldId="2147485907"/>
              <pc:sldLayoutMk cId="1524964180" sldId="2147485936"/>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524964180" sldId="2147485936"/>
              <ac:spMk id="3"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3098632533" sldId="2147485937"/>
          </pc:sldLayoutMkLst>
          <pc:spChg chg="mod">
            <ac:chgData name="Gloria Kelly" userId="a12c0ab9-2f3a-4498-970f-fb0779248367" providerId="ADAL" clId="{B02A7578-FB88-A94A-B2A9-273E58299CED}" dt="2026-06-30T13:55:47.787" v="9"/>
            <ac:spMkLst>
              <pc:docMk/>
              <pc:sldMasterMk cId="3280441036" sldId="2147485907"/>
              <pc:sldLayoutMk cId="3098632533" sldId="2147485937"/>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3098632533" sldId="2147485937"/>
              <ac:spMk id="3"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1186833866" sldId="2147485938"/>
          </pc:sldLayoutMkLst>
          <pc:spChg chg="mod">
            <ac:chgData name="Gloria Kelly" userId="a12c0ab9-2f3a-4498-970f-fb0779248367" providerId="ADAL" clId="{B02A7578-FB88-A94A-B2A9-273E58299CED}" dt="2026-06-30T13:55:47.787" v="9"/>
            <ac:spMkLst>
              <pc:docMk/>
              <pc:sldMasterMk cId="3280441036" sldId="2147485907"/>
              <pc:sldLayoutMk cId="1186833866" sldId="2147485938"/>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186833866" sldId="2147485938"/>
              <ac:spMk id="3"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186833866" sldId="2147485938"/>
              <ac:spMk id="4"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931516243" sldId="2147485939"/>
          </pc:sldLayoutMkLst>
          <pc:spChg chg="mod">
            <ac:chgData name="Gloria Kelly" userId="a12c0ab9-2f3a-4498-970f-fb0779248367" providerId="ADAL" clId="{B02A7578-FB88-A94A-B2A9-273E58299CED}" dt="2026-06-30T13:55:47.787" v="9"/>
            <ac:spMkLst>
              <pc:docMk/>
              <pc:sldMasterMk cId="3280441036" sldId="2147485907"/>
              <pc:sldLayoutMk cId="931516243" sldId="2147485939"/>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931516243" sldId="2147485939"/>
              <ac:spMk id="3"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931516243" sldId="2147485939"/>
              <ac:spMk id="4"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931516243" sldId="2147485939"/>
              <ac:spMk id="5"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931516243" sldId="2147485939"/>
              <ac:spMk id="6"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2349267599" sldId="2147485940"/>
          </pc:sldLayoutMkLst>
          <pc:spChg chg="mod">
            <ac:chgData name="Gloria Kelly" userId="a12c0ab9-2f3a-4498-970f-fb0779248367" providerId="ADAL" clId="{B02A7578-FB88-A94A-B2A9-273E58299CED}" dt="2026-06-30T13:55:47.787" v="9"/>
            <ac:spMkLst>
              <pc:docMk/>
              <pc:sldMasterMk cId="3280441036" sldId="2147485907"/>
              <pc:sldLayoutMk cId="2349267599" sldId="2147485940"/>
              <ac:spMk id="2" creationId="{00000000-0000-0000-0000-000000000000}"/>
            </ac:spMkLst>
          </pc:spChg>
        </pc:sldLayoutChg>
        <pc:sldLayoutChg chg="mod ord">
          <pc:chgData name="Gloria Kelly" userId="a12c0ab9-2f3a-4498-970f-fb0779248367" providerId="ADAL" clId="{B02A7578-FB88-A94A-B2A9-273E58299CED}" dt="2026-06-30T13:55:47.787" v="9"/>
          <pc:sldLayoutMkLst>
            <pc:docMk/>
            <pc:sldMasterMk cId="3280441036" sldId="2147485907"/>
            <pc:sldLayoutMk cId="2032207124" sldId="2147485941"/>
          </pc:sldLayoutMkLst>
        </pc:sldLayoutChg>
        <pc:sldLayoutChg chg="modSp mod ord">
          <pc:chgData name="Gloria Kelly" userId="a12c0ab9-2f3a-4498-970f-fb0779248367" providerId="ADAL" clId="{B02A7578-FB88-A94A-B2A9-273E58299CED}" dt="2026-06-30T13:55:47.787" v="9"/>
          <pc:sldLayoutMkLst>
            <pc:docMk/>
            <pc:sldMasterMk cId="3280441036" sldId="2147485907"/>
            <pc:sldLayoutMk cId="3264452350" sldId="2147485942"/>
          </pc:sldLayoutMkLst>
          <pc:spChg chg="mod">
            <ac:chgData name="Gloria Kelly" userId="a12c0ab9-2f3a-4498-970f-fb0779248367" providerId="ADAL" clId="{B02A7578-FB88-A94A-B2A9-273E58299CED}" dt="2026-06-30T13:55:47.787" v="9"/>
            <ac:spMkLst>
              <pc:docMk/>
              <pc:sldMasterMk cId="3280441036" sldId="2147485907"/>
              <pc:sldLayoutMk cId="3264452350" sldId="2147485942"/>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3264452350" sldId="2147485942"/>
              <ac:spMk id="3"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3264452350" sldId="2147485942"/>
              <ac:spMk id="4"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418788021" sldId="2147485943"/>
          </pc:sldLayoutMkLst>
          <pc:spChg chg="mod">
            <ac:chgData name="Gloria Kelly" userId="a12c0ab9-2f3a-4498-970f-fb0779248367" providerId="ADAL" clId="{B02A7578-FB88-A94A-B2A9-273E58299CED}" dt="2026-06-30T13:55:47.787" v="9"/>
            <ac:spMkLst>
              <pc:docMk/>
              <pc:sldMasterMk cId="3280441036" sldId="2147485907"/>
              <pc:sldLayoutMk cId="418788021" sldId="2147485943"/>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418788021" sldId="2147485943"/>
              <ac:spMk id="3"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418788021" sldId="2147485943"/>
              <ac:spMk id="4"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3871864414" sldId="2147485944"/>
          </pc:sldLayoutMkLst>
          <pc:spChg chg="mod">
            <ac:chgData name="Gloria Kelly" userId="a12c0ab9-2f3a-4498-970f-fb0779248367" providerId="ADAL" clId="{B02A7578-FB88-A94A-B2A9-273E58299CED}" dt="2026-06-30T13:55:47.787" v="9"/>
            <ac:spMkLst>
              <pc:docMk/>
              <pc:sldMasterMk cId="3280441036" sldId="2147485907"/>
              <pc:sldLayoutMk cId="3871864414" sldId="2147485944"/>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3871864414" sldId="2147485944"/>
              <ac:spMk id="3"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144523359" sldId="2147485945"/>
          </pc:sldLayoutMkLst>
          <pc:spChg chg="mod">
            <ac:chgData name="Gloria Kelly" userId="a12c0ab9-2f3a-4498-970f-fb0779248367" providerId="ADAL" clId="{B02A7578-FB88-A94A-B2A9-273E58299CED}" dt="2026-06-30T13:55:47.787" v="9"/>
            <ac:spMkLst>
              <pc:docMk/>
              <pc:sldMasterMk cId="3280441036" sldId="2147485907"/>
              <pc:sldLayoutMk cId="144523359" sldId="2147485945"/>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44523359" sldId="2147485945"/>
              <ac:spMk id="3"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2241101910" sldId="2147485946"/>
          </pc:sldLayoutMkLst>
          <pc:spChg chg="mod">
            <ac:chgData name="Gloria Kelly" userId="a12c0ab9-2f3a-4498-970f-fb0779248367" providerId="ADAL" clId="{B02A7578-FB88-A94A-B2A9-273E58299CED}" dt="2026-06-30T13:55:47.787" v="9"/>
            <ac:spMkLst>
              <pc:docMk/>
              <pc:sldMasterMk cId="3280441036" sldId="2147485907"/>
              <pc:sldLayoutMk cId="2241101910" sldId="2147485946"/>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2241101910" sldId="2147485946"/>
              <ac:spMk id="3"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2241101910" sldId="2147485946"/>
              <ac:spMk id="4"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3150568955" sldId="2147485947"/>
          </pc:sldLayoutMkLst>
          <pc:spChg chg="mod">
            <ac:chgData name="Gloria Kelly" userId="a12c0ab9-2f3a-4498-970f-fb0779248367" providerId="ADAL" clId="{B02A7578-FB88-A94A-B2A9-273E58299CED}" dt="2026-06-30T13:55:47.787" v="9"/>
            <ac:spMkLst>
              <pc:docMk/>
              <pc:sldMasterMk cId="3280441036" sldId="2147485907"/>
              <pc:sldLayoutMk cId="3150568955" sldId="2147485947"/>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3150568955" sldId="2147485947"/>
              <ac:spMk id="3"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1987820512" sldId="2147485948"/>
          </pc:sldLayoutMkLst>
          <pc:spChg chg="mod">
            <ac:chgData name="Gloria Kelly" userId="a12c0ab9-2f3a-4498-970f-fb0779248367" providerId="ADAL" clId="{B02A7578-FB88-A94A-B2A9-273E58299CED}" dt="2026-06-30T13:55:47.787" v="9"/>
            <ac:spMkLst>
              <pc:docMk/>
              <pc:sldMasterMk cId="3280441036" sldId="2147485907"/>
              <pc:sldLayoutMk cId="1987820512" sldId="2147485948"/>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987820512" sldId="2147485948"/>
              <ac:spMk id="3"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987820512" sldId="2147485948"/>
              <ac:spMk id="4"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987820512" sldId="2147485948"/>
              <ac:spMk id="5"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987820512" sldId="2147485948"/>
              <ac:spMk id="6"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226695963" sldId="2147485949"/>
          </pc:sldLayoutMkLst>
          <pc:spChg chg="mod">
            <ac:chgData name="Gloria Kelly" userId="a12c0ab9-2f3a-4498-970f-fb0779248367" providerId="ADAL" clId="{B02A7578-FB88-A94A-B2A9-273E58299CED}" dt="2026-06-30T13:55:47.787" v="9"/>
            <ac:spMkLst>
              <pc:docMk/>
              <pc:sldMasterMk cId="3280441036" sldId="2147485907"/>
              <pc:sldLayoutMk cId="226695963" sldId="2147485949"/>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226695963" sldId="2147485949"/>
              <ac:spMk id="3"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226695963" sldId="2147485949"/>
              <ac:spMk id="4"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226695963" sldId="2147485949"/>
              <ac:spMk id="5"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454413412" sldId="2147485950"/>
          </pc:sldLayoutMkLst>
          <pc:spChg chg="mod">
            <ac:chgData name="Gloria Kelly" userId="a12c0ab9-2f3a-4498-970f-fb0779248367" providerId="ADAL" clId="{B02A7578-FB88-A94A-B2A9-273E58299CED}" dt="2026-06-30T13:55:47.787" v="9"/>
            <ac:spMkLst>
              <pc:docMk/>
              <pc:sldMasterMk cId="3280441036" sldId="2147485907"/>
              <pc:sldLayoutMk cId="454413412" sldId="2147485950"/>
              <ac:spMk id="2"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498622507" sldId="2147485951"/>
          </pc:sldLayoutMkLst>
          <pc:spChg chg="mod">
            <ac:chgData name="Gloria Kelly" userId="a12c0ab9-2f3a-4498-970f-fb0779248367" providerId="ADAL" clId="{B02A7578-FB88-A94A-B2A9-273E58299CED}" dt="2026-06-30T13:55:47.787" v="9"/>
            <ac:spMkLst>
              <pc:docMk/>
              <pc:sldMasterMk cId="3280441036" sldId="2147485907"/>
              <pc:sldLayoutMk cId="498622507" sldId="2147485951"/>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498622507" sldId="2147485951"/>
              <ac:spMk id="5"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498622507" sldId="2147485951"/>
              <ac:spMk id="6"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2783088768" sldId="2147485952"/>
          </pc:sldLayoutMkLst>
          <pc:spChg chg="mod">
            <ac:chgData name="Gloria Kelly" userId="a12c0ab9-2f3a-4498-970f-fb0779248367" providerId="ADAL" clId="{B02A7578-FB88-A94A-B2A9-273E58299CED}" dt="2026-06-30T13:55:47.787" v="9"/>
            <ac:spMkLst>
              <pc:docMk/>
              <pc:sldMasterMk cId="3280441036" sldId="2147485907"/>
              <pc:sldLayoutMk cId="2783088768" sldId="2147485952"/>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2783088768" sldId="2147485952"/>
              <ac:spMk id="4"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2783088768" sldId="2147485952"/>
              <ac:spMk id="5"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2783088768" sldId="2147485952"/>
              <ac:spMk id="6"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2783088768" sldId="2147485952"/>
              <ac:spMk id="7" creationId="{B9E66119-3E50-4912-A6A4-0A2C0585246D}"/>
            </ac:spMkLst>
          </pc:spChg>
          <pc:spChg chg="mod">
            <ac:chgData name="Gloria Kelly" userId="a12c0ab9-2f3a-4498-970f-fb0779248367" providerId="ADAL" clId="{B02A7578-FB88-A94A-B2A9-273E58299CED}" dt="2026-06-30T13:55:47.787" v="9"/>
            <ac:spMkLst>
              <pc:docMk/>
              <pc:sldMasterMk cId="3280441036" sldId="2147485907"/>
              <pc:sldLayoutMk cId="2783088768" sldId="2147485952"/>
              <ac:spMk id="9" creationId="{B2D06BD1-1203-411A-80B7-868D8D7562B1}"/>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1588406994" sldId="2147485953"/>
          </pc:sldLayoutMkLst>
          <pc:spChg chg="mod">
            <ac:chgData name="Gloria Kelly" userId="a12c0ab9-2f3a-4498-970f-fb0779248367" providerId="ADAL" clId="{B02A7578-FB88-A94A-B2A9-273E58299CED}" dt="2026-06-30T13:55:47.787" v="9"/>
            <ac:spMkLst>
              <pc:docMk/>
              <pc:sldMasterMk cId="3280441036" sldId="2147485907"/>
              <pc:sldLayoutMk cId="1588406994" sldId="2147485953"/>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588406994" sldId="2147485953"/>
              <ac:spMk id="5"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1067327089" sldId="2147485954"/>
          </pc:sldLayoutMkLst>
          <pc:spChg chg="mod">
            <ac:chgData name="Gloria Kelly" userId="a12c0ab9-2f3a-4498-970f-fb0779248367" providerId="ADAL" clId="{B02A7578-FB88-A94A-B2A9-273E58299CED}" dt="2026-06-30T13:55:47.787" v="9"/>
            <ac:spMkLst>
              <pc:docMk/>
              <pc:sldMasterMk cId="3280441036" sldId="2147485907"/>
              <pc:sldLayoutMk cId="1067327089" sldId="2147485954"/>
              <ac:spMk id="4"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067327089" sldId="2147485954"/>
              <ac:spMk id="5"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067327089" sldId="2147485954"/>
              <ac:spMk id="7"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1667244911" sldId="2147485955"/>
          </pc:sldLayoutMkLst>
          <pc:spChg chg="mod">
            <ac:chgData name="Gloria Kelly" userId="a12c0ab9-2f3a-4498-970f-fb0779248367" providerId="ADAL" clId="{B02A7578-FB88-A94A-B2A9-273E58299CED}" dt="2026-06-30T13:55:47.787" v="9"/>
            <ac:spMkLst>
              <pc:docMk/>
              <pc:sldMasterMk cId="3280441036" sldId="2147485907"/>
              <pc:sldLayoutMk cId="1667244911" sldId="2147485955"/>
              <ac:spMk id="4"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667244911" sldId="2147485955"/>
              <ac:spMk id="5"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1667244911" sldId="2147485955"/>
              <ac:spMk id="7"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3768770237" sldId="2147485956"/>
          </pc:sldLayoutMkLst>
          <pc:spChg chg="mod">
            <ac:chgData name="Gloria Kelly" userId="a12c0ab9-2f3a-4498-970f-fb0779248367" providerId="ADAL" clId="{B02A7578-FB88-A94A-B2A9-273E58299CED}" dt="2026-06-30T13:55:47.787" v="9"/>
            <ac:spMkLst>
              <pc:docMk/>
              <pc:sldMasterMk cId="3280441036" sldId="2147485907"/>
              <pc:sldLayoutMk cId="3768770237" sldId="2147485956"/>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3768770237" sldId="2147485956"/>
              <ac:spMk id="3"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3768770237" sldId="2147485956"/>
              <ac:spMk id="4"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3768770237" sldId="2147485956"/>
              <ac:spMk id="5"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436890704" sldId="2147485957"/>
          </pc:sldLayoutMkLst>
          <pc:spChg chg="mod">
            <ac:chgData name="Gloria Kelly" userId="a12c0ab9-2f3a-4498-970f-fb0779248367" providerId="ADAL" clId="{B02A7578-FB88-A94A-B2A9-273E58299CED}" dt="2026-06-30T13:55:47.787" v="9"/>
            <ac:spMkLst>
              <pc:docMk/>
              <pc:sldMasterMk cId="3280441036" sldId="2147485907"/>
              <pc:sldLayoutMk cId="436890704" sldId="2147485957"/>
              <ac:spMk id="4"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436890704" sldId="2147485957"/>
              <ac:spMk id="5"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436890704" sldId="2147485957"/>
              <ac:spMk id="7" creationId="{00000000-0000-0000-0000-000000000000}"/>
            </ac:spMkLst>
          </pc:spChg>
        </pc:sldLayoutChg>
        <pc:sldLayoutChg chg="modSp mod ord">
          <pc:chgData name="Gloria Kelly" userId="a12c0ab9-2f3a-4498-970f-fb0779248367" providerId="ADAL" clId="{B02A7578-FB88-A94A-B2A9-273E58299CED}" dt="2026-06-30T13:55:47.787" v="9"/>
          <pc:sldLayoutMkLst>
            <pc:docMk/>
            <pc:sldMasterMk cId="3280441036" sldId="2147485907"/>
            <pc:sldLayoutMk cId="801269628" sldId="2147485958"/>
          </pc:sldLayoutMkLst>
          <pc:spChg chg="mod">
            <ac:chgData name="Gloria Kelly" userId="a12c0ab9-2f3a-4498-970f-fb0779248367" providerId="ADAL" clId="{B02A7578-FB88-A94A-B2A9-273E58299CED}" dt="2026-06-30T13:55:47.787" v="9"/>
            <ac:spMkLst>
              <pc:docMk/>
              <pc:sldMasterMk cId="3280441036" sldId="2147485907"/>
              <pc:sldLayoutMk cId="801269628" sldId="2147485958"/>
              <ac:spMk id="2"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801269628" sldId="2147485958"/>
              <ac:spMk id="3"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801269628" sldId="2147485958"/>
              <ac:spMk id="5"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801269628" sldId="2147485958"/>
              <ac:spMk id="6" creationId="{00000000-0000-0000-0000-000000000000}"/>
            </ac:spMkLst>
          </pc:spChg>
          <pc:spChg chg="mod">
            <ac:chgData name="Gloria Kelly" userId="a12c0ab9-2f3a-4498-970f-fb0779248367" providerId="ADAL" clId="{B02A7578-FB88-A94A-B2A9-273E58299CED}" dt="2026-06-30T13:55:47.787" v="9"/>
            <ac:spMkLst>
              <pc:docMk/>
              <pc:sldMasterMk cId="3280441036" sldId="2147485907"/>
              <pc:sldLayoutMk cId="801269628" sldId="2147485958"/>
              <ac:spMk id="7" creationId="{00000000-0000-0000-0000-000000000000}"/>
            </ac:spMkLst>
          </pc:spChg>
        </pc:sldLayoutChg>
        <pc:sldLayoutChg chg="mod ord">
          <pc:chgData name="Gloria Kelly" userId="a12c0ab9-2f3a-4498-970f-fb0779248367" providerId="ADAL" clId="{B02A7578-FB88-A94A-B2A9-273E58299CED}" dt="2026-06-30T13:55:47.787" v="9"/>
          <pc:sldLayoutMkLst>
            <pc:docMk/>
            <pc:sldMasterMk cId="3280441036" sldId="2147485907"/>
            <pc:sldLayoutMk cId="731295958" sldId="2147485959"/>
          </pc:sldLayoutMkLst>
        </pc:sldLayoutChg>
      </pc:sldMasterChg>
      <pc:sldMasterChg chg="del sldLayoutOrd">
        <pc:chgData name="Gloria Kelly" userId="a12c0ab9-2f3a-4498-970f-fb0779248367" providerId="ADAL" clId="{B02A7578-FB88-A94A-B2A9-273E58299CED}" dt="2026-06-30T13:55:47.809" v="10"/>
        <pc:sldMasterMkLst>
          <pc:docMk/>
          <pc:sldMasterMk cId="1685526305" sldId="2147485934"/>
        </pc:sldMasterMkLst>
      </pc:sldMasterChg>
      <pc:sldMasterChg chg="del delSldLayout">
        <pc:chgData name="Gloria Kelly" userId="a12c0ab9-2f3a-4498-970f-fb0779248367" providerId="ADAL" clId="{B02A7578-FB88-A94A-B2A9-273E58299CED}" dt="2026-06-30T14:04:41.611" v="261" actId="2696"/>
        <pc:sldMasterMkLst>
          <pc:docMk/>
          <pc:sldMasterMk cId="2852666493" sldId="2147486804"/>
        </pc:sldMasterMkLst>
        <pc:sldLayoutChg chg="del">
          <pc:chgData name="Gloria Kelly" userId="a12c0ab9-2f3a-4498-970f-fb0779248367" providerId="ADAL" clId="{B02A7578-FB88-A94A-B2A9-273E58299CED}" dt="2026-06-30T14:04:41.611" v="261" actId="2696"/>
          <pc:sldLayoutMkLst>
            <pc:docMk/>
            <pc:sldMasterMk cId="2852666493" sldId="2147486804"/>
            <pc:sldLayoutMk cId="549681182" sldId="2147486805"/>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786446345" sldId="2147486806"/>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3352860383" sldId="2147486807"/>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3280840828" sldId="2147486808"/>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835489766" sldId="2147486809"/>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739996281" sldId="2147486810"/>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3868064226" sldId="2147486811"/>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716353120" sldId="2147486812"/>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4044788603" sldId="2147486813"/>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1874547206" sldId="2147486814"/>
          </pc:sldLayoutMkLst>
        </pc:sldLayoutChg>
        <pc:sldLayoutChg chg="del">
          <pc:chgData name="Gloria Kelly" userId="a12c0ab9-2f3a-4498-970f-fb0779248367" providerId="ADAL" clId="{B02A7578-FB88-A94A-B2A9-273E58299CED}" dt="2026-06-30T14:04:41.611" v="261" actId="2696"/>
          <pc:sldLayoutMkLst>
            <pc:docMk/>
            <pc:sldMasterMk cId="2852666493" sldId="2147486804"/>
            <pc:sldLayoutMk cId="2020381532" sldId="2147486815"/>
          </pc:sldLayoutMkLst>
        </pc:sldLayoutChg>
      </pc:sldMasterChg>
    </pc:docChg>
  </pc:docChgLst>
  <pc:docChgLst>
    <pc:chgData name="Gloria Kelly" userId="a12c0ab9-2f3a-4498-970f-fb0779248367" providerId="ADAL" clId="{AB0755E9-5C0A-8143-83ED-6E9182C14CC6}"/>
    <pc:docChg chg="custSel modSld">
      <pc:chgData name="Gloria Kelly" userId="a12c0ab9-2f3a-4498-970f-fb0779248367" providerId="ADAL" clId="{AB0755E9-5C0A-8143-83ED-6E9182C14CC6}" dt="2026-06-26T19:11:56.391" v="167" actId="20577"/>
      <pc:docMkLst>
        <pc:docMk/>
      </pc:docMkLst>
      <pc:sldChg chg="modSp mod">
        <pc:chgData name="Gloria Kelly" userId="a12c0ab9-2f3a-4498-970f-fb0779248367" providerId="ADAL" clId="{AB0755E9-5C0A-8143-83ED-6E9182C14CC6}" dt="2026-06-26T19:11:56.391" v="167" actId="20577"/>
        <pc:sldMkLst>
          <pc:docMk/>
          <pc:sldMk cId="522850169" sldId="214748358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6/30/26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450638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45063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FB3A0-3F53-3DEA-0350-33214E1F188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66A20F5-D92D-0C7F-3A3B-14850CE5B64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1654C34-1D51-4284-D521-36C4463E1C4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6479BC1-3788-9C03-82E3-33456F011293}"/>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82356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61393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FB3A0-3F53-3DEA-0350-33214E1F188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66A20F5-D92D-0C7F-3A3B-14850CE5B64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1654C34-1D51-4284-D521-36C4463E1C4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6479BC1-3788-9C03-82E3-33456F011293}"/>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699281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6525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9464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CC6B-4B7B-32F0-185D-B727B3645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E3279-3F9E-9BE2-169C-16F46686E2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612AFA-6C8B-03FF-090B-1194017330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2218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EB9B8-99E5-1644-211D-95DF95C40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35763-1F49-9C00-249D-EFC6650D70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932CD0-20BA-F46B-A87F-54A58724E1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35608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F2CD-A30B-BEB4-8987-FC2017AE2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750E4-DC52-D256-0573-AD73713C53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4240FDD-2207-32AA-1D48-3220C73BD01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5328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53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261E0-CCE8-E0DF-B3FE-EA9B40AEE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277BE-B0E6-3600-A6D4-56E70617B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F5C37-0744-08A0-A434-3EE6A2309F4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6818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5B1C6-B15A-CCA7-CFB9-3370270B5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AA3C2-7C85-F4C4-BCAC-651C4920E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D6268-D363-8AED-A483-3EA24A4761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32BF0B-7451-4551-5315-811BAD8813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16F69-E6CA-40D9-A187-C6A0851B5E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2904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4268A-EB2B-4A7C-AA1D-DCF04E3104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9942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4268A-EB2B-4A7C-AA1D-DCF04E3104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6876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9881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251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3F231-570A-44F9-2A80-021C109F7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EB73A-7E91-7F39-C7E8-41F33FD8C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0EFA2-2F51-A257-A600-85E1C78AF6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5577FC-3241-5A83-F5B3-CCDA8C0351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4268A-EB2B-4A7C-AA1D-DCF04E3104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6819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02E9-CB81-6C79-BC75-5AEBD8702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1DEAC-81B5-8336-4B71-EDA375702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1AA1B-F1BC-5091-B802-26DB2994B2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4FB11D-E0C3-6F5F-55F8-48C91B5601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4268A-EB2B-4A7C-AA1D-DCF04E3104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910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F625B-187D-5AD7-97C6-4B4420DD9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5C619-4AA4-51D4-49CF-9D4BFD1BE6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11D09-EB53-DC27-9F65-91B50ED206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D77057D-5484-07D0-F735-B338AAA9E7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4268A-EB2B-4A7C-AA1D-DCF04E31046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444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00817-7286-4698-02DF-23E21FE38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F03DA-55F1-342D-1A45-9D855449D964}"/>
              </a:ext>
            </a:extLst>
          </p:cNvPr>
          <p:cNvSpPr>
            <a:spLocks noGrp="1" noRot="1" noChangeAspect="1"/>
          </p:cNvSpPr>
          <p:nvPr>
            <p:ph type="sldImg"/>
          </p:nvPr>
        </p:nvSpPr>
        <p:spPr>
          <a:xfrm>
            <a:off x="-342900" y="2286000"/>
            <a:ext cx="10972800" cy="6172200"/>
          </a:xfrm>
          <a:prstGeom prst="rect">
            <a:avLst/>
          </a:prstGeom>
          <a:noFill/>
          <a:ln w="12700">
            <a:solidFill>
              <a:prstClr val="black"/>
            </a:solidFill>
          </a:ln>
        </p:spPr>
        <p:txBody>
          <a:bodyPr/>
          <a:lstStyle/>
          <a:p>
            <a:endParaRPr lang="en-US"/>
          </a:p>
        </p:txBody>
      </p:sp>
      <p:sp>
        <p:nvSpPr>
          <p:cNvPr id="3" name="Notes Placeholder 2">
            <a:extLst>
              <a:ext uri="{FF2B5EF4-FFF2-40B4-BE49-F238E27FC236}">
                <a16:creationId xmlns:a16="http://schemas.microsoft.com/office/drawing/2014/main" id="{88325654-52FC-C5F3-3A44-D477CE3018AD}"/>
              </a:ext>
            </a:extLst>
          </p:cNvPr>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1563453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6204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BA4C7-51C0-B532-4F0D-E3F2DE251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812AD-F0B3-451C-809D-A47912EF4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BB92F-7100-C9EB-5D36-4450E424AE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18AF1F-8DC1-7D46-040D-CD95E8880F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899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B5795-81F6-21B9-8A7D-988C724DA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E4902-209A-D27C-2004-C8B4A9D28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A0C4E9-02EF-AC32-EB25-A4297DF57BE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5988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451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DE182-8A29-25FE-29A5-264071F83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DA19D-989D-506A-5985-7E1885C2D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4A937-2E47-7110-6779-E2A42C46A8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06BAB4-F48B-6D18-E516-1A67D32E23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5808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D460D-EE78-7E97-1511-C9289525B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CBCAE-966B-1F0D-9EB5-3D7F69A4F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B44300-5F54-35FA-67CB-0309E3B667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5DE4AB-BC17-D2B9-BA03-521832129F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9559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D7CDD-4AE7-A50A-4338-B6DD541BE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4CB84-D1CA-24B6-07F6-FE19C0CF8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C3C959-8B4A-03EE-CAAB-CD41A75D27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B98C6A-562A-F3A5-FAC7-7D5F5FFDAC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949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5015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F2803-D4B0-9377-E5C3-17BD53AFE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D26FE-5307-05C9-B58D-3E7CFA271C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652A2-15DD-641D-477E-A4141F7A1B4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05396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8C124-F6E6-4D3F-A8AF-19A1476E5189}" type="slidenum">
              <a:rPr kumimoji="0" lang="en-US" alt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4832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5957-07BE-4DF9-ACE0-9A48961A5B3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98074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5A136-8848-118F-F666-6288C101BD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A3668-7A61-284D-F794-A68A724A6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23166-0780-7F13-7DE5-36CB8C24571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328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FCB22-7679-C910-985D-8FEAAC8C8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2D792-D1C4-3EC7-FB89-2E9AA4211A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7DE99-E928-132E-3CB1-9047B197BE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0771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6BC5B-571E-786C-6397-68E870267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FAEF4-C309-C1BA-F98E-60D030DC3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DB7F8-8525-4FFF-36D7-E8F2412717B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2705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BF10-9E9B-E67E-D5C7-D080E141B5C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EEB8199-2A4B-7906-C9BD-46DE8732FED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1B1B05CC-F354-AB08-4F52-269BE1F90CC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02133E2-B915-E082-CF02-ADAF1106040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9773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FB3A0-3F53-3DEA-0350-33214E1F188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66A20F5-D92D-0C7F-3A3B-14850CE5B64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61654C34-1D51-4284-D521-36C4463E1C4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6479BC1-3788-9C03-82E3-33456F011293}"/>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8235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36139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31528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0.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10.xml"/><Relationship Id="rId7" Type="http://schemas.openxmlformats.org/officeDocument/2006/relationships/image" Target="../media/image13.emf"/><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6.xml"/><Relationship Id="rId5" Type="http://schemas.openxmlformats.org/officeDocument/2006/relationships/tags" Target="../tags/tag12.xml"/><Relationship Id="rId4" Type="http://schemas.openxmlformats.org/officeDocument/2006/relationships/tags" Target="../tags/tag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6/30/26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6/30/26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6/30/26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32395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6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38522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0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63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81394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4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6929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853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2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4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1862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650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3461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3503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210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6835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4953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9908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26120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802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278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6070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1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022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77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082077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2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209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9980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94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69476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72579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70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790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823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6958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85182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68352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028173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0730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097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160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5D73284-01E5-4868-BEA9-55D690F37E31}" type="datetimeFigureOut">
              <a:rPr lang="en-US" altLang="en-US"/>
              <a:pPr>
                <a:defRPr/>
              </a:pPr>
              <a:t>6/30/26</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a:lvl1pPr>
          </a:lstStyle>
          <a:p>
            <a:pPr>
              <a:defRPr/>
            </a:pPr>
            <a:fld id="{841355F0-DA4B-4FA0-9DB2-E60C5E9CB85C}" type="slidenum">
              <a:rPr lang="en-US" altLang="en-US"/>
              <a:pPr>
                <a:defRPr/>
              </a:pPr>
              <a:t>‹#›</a:t>
            </a:fld>
            <a:endParaRPr lang="en-US" altLang="en-US" dirty="0"/>
          </a:p>
        </p:txBody>
      </p:sp>
    </p:spTree>
    <p:extLst>
      <p:ext uri="{BB962C8B-B14F-4D97-AF65-F5344CB8AC3E}">
        <p14:creationId xmlns:p14="http://schemas.microsoft.com/office/powerpoint/2010/main" val="38360700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1401764"/>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cs typeface="Arial" pitchFamily="34" charset="0"/>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a:lstStyle>
            <a:lvl1pPr>
              <a:defRPr/>
            </a:lvl1pPr>
          </a:lstStyle>
          <a:p>
            <a:pPr>
              <a:defRPr/>
            </a:pPr>
            <a:fld id="{3F4D4132-9FD7-4B34-9661-68E8F5572350}" type="datetimeFigureOut">
              <a:rPr lang="en-US" altLang="en-US"/>
              <a:pPr>
                <a:defRPr/>
              </a:pPr>
              <a:t>6/30/26</a:t>
            </a:fld>
            <a:endParaRPr lang="en-US" altLang="en-US" dirty="0"/>
          </a:p>
        </p:txBody>
      </p:sp>
      <p:sp>
        <p:nvSpPr>
          <p:cNvPr id="7" name="Footer Placeholder 4"/>
          <p:cNvSpPr>
            <a:spLocks noGrp="1"/>
          </p:cNvSpPr>
          <p:nvPr>
            <p:ph type="ftr" sz="quarter" idx="11"/>
          </p:nvPr>
        </p:nvSpPr>
        <p:spPr/>
        <p:txBody>
          <a:bodyPr/>
          <a:lstStyle>
            <a:lvl1pPr>
              <a:defRPr/>
            </a:lvl1pPr>
          </a:lstStyle>
          <a:p>
            <a:pPr>
              <a:defRPr/>
            </a:pPr>
            <a:endParaRPr lang="en-US" altLang="en-US" dirty="0"/>
          </a:p>
        </p:txBody>
      </p:sp>
      <p:sp>
        <p:nvSpPr>
          <p:cNvPr id="8" name="Slide Number Placeholder 5"/>
          <p:cNvSpPr>
            <a:spLocks noGrp="1"/>
          </p:cNvSpPr>
          <p:nvPr>
            <p:ph type="sldNum" sz="quarter" idx="12"/>
          </p:nvPr>
        </p:nvSpPr>
        <p:spPr/>
        <p:txBody>
          <a:bodyPr/>
          <a:lstStyle>
            <a:lvl1pPr>
              <a:defRPr smtClean="0"/>
            </a:lvl1pPr>
          </a:lstStyle>
          <a:p>
            <a:pPr>
              <a:defRPr/>
            </a:pPr>
            <a:fld id="{98F7E39F-970B-4FBF-B451-51691B395B67}" type="slidenum">
              <a:rPr lang="en-US" altLang="en-US"/>
              <a:pPr>
                <a:defRPr/>
              </a:pPr>
              <a:t>‹#›</a:t>
            </a:fld>
            <a:endParaRPr lang="en-US" altLang="en-US" dirty="0"/>
          </a:p>
        </p:txBody>
      </p:sp>
    </p:spTree>
    <p:extLst>
      <p:ext uri="{BB962C8B-B14F-4D97-AF65-F5344CB8AC3E}">
        <p14:creationId xmlns:p14="http://schemas.microsoft.com/office/powerpoint/2010/main" val="42463659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bwMode="auto">
          <a:xfrm>
            <a:off x="0" y="1401764"/>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cs typeface="Arial" pitchFamily="34" charset="0"/>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none">
                <a:latin typeface="Arial" pitchFamily="34" charset="0"/>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0D9BBE2D-F833-47CA-92A8-DC95738DEE31}" type="datetimeFigureOut">
              <a:rPr lang="en-US" altLang="en-US"/>
              <a:pPr>
                <a:defRPr/>
              </a:pPr>
              <a:t>6/30/26</a:t>
            </a:fld>
            <a:endParaRPr lang="en-US" altLang="en-US" dirty="0"/>
          </a:p>
        </p:txBody>
      </p:sp>
      <p:sp>
        <p:nvSpPr>
          <p:cNvPr id="7" name="Footer Placeholder 4"/>
          <p:cNvSpPr>
            <a:spLocks noGrp="1"/>
          </p:cNvSpPr>
          <p:nvPr>
            <p:ph type="ftr" sz="quarter" idx="11"/>
          </p:nvPr>
        </p:nvSpPr>
        <p:spPr/>
        <p:txBody>
          <a:bodyPr/>
          <a:lstStyle>
            <a:lvl1pPr>
              <a:defRPr/>
            </a:lvl1pPr>
          </a:lstStyle>
          <a:p>
            <a:pPr>
              <a:defRPr/>
            </a:pPr>
            <a:endParaRPr lang="en-US" altLang="en-US" dirty="0"/>
          </a:p>
        </p:txBody>
      </p:sp>
      <p:sp>
        <p:nvSpPr>
          <p:cNvPr id="8" name="Slide Number Placeholder 5"/>
          <p:cNvSpPr>
            <a:spLocks noGrp="1"/>
          </p:cNvSpPr>
          <p:nvPr>
            <p:ph type="sldNum" sz="quarter" idx="12"/>
          </p:nvPr>
        </p:nvSpPr>
        <p:spPr/>
        <p:txBody>
          <a:bodyPr/>
          <a:lstStyle>
            <a:lvl1pPr>
              <a:defRPr smtClean="0"/>
            </a:lvl1pPr>
          </a:lstStyle>
          <a:p>
            <a:pPr>
              <a:defRPr/>
            </a:pPr>
            <a:fld id="{D36BD1AF-D4F3-401E-AFB7-1DEC27515D9E}" type="slidenum">
              <a:rPr lang="en-US" altLang="en-US"/>
              <a:pPr>
                <a:defRPr/>
              </a:pPr>
              <a:t>‹#›</a:t>
            </a:fld>
            <a:endParaRPr lang="en-US" altLang="en-US" dirty="0"/>
          </a:p>
        </p:txBody>
      </p:sp>
    </p:spTree>
    <p:extLst>
      <p:ext uri="{BB962C8B-B14F-4D97-AF65-F5344CB8AC3E}">
        <p14:creationId xmlns:p14="http://schemas.microsoft.com/office/powerpoint/2010/main" val="3365544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bwMode="auto">
          <a:xfrm>
            <a:off x="0" y="1401764"/>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7E72E6-09DC-413F-973E-67909E7DE740}" type="datetimeFigureOut">
              <a:rPr lang="en-US" altLang="en-US"/>
              <a:pPr>
                <a:defRPr/>
              </a:pPr>
              <a:t>6/30/26</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p:cNvSpPr>
            <a:spLocks noGrp="1"/>
          </p:cNvSpPr>
          <p:nvPr>
            <p:ph type="sldNum" sz="quarter" idx="12"/>
          </p:nvPr>
        </p:nvSpPr>
        <p:spPr/>
        <p:txBody>
          <a:bodyPr/>
          <a:lstStyle>
            <a:lvl1pPr>
              <a:defRPr smtClean="0"/>
            </a:lvl1pPr>
          </a:lstStyle>
          <a:p>
            <a:pPr>
              <a:defRPr/>
            </a:pPr>
            <a:fld id="{E610B43A-CA68-4BFF-B7BC-65E30B9AF8BF}" type="slidenum">
              <a:rPr lang="en-US" altLang="en-US"/>
              <a:pPr>
                <a:defRPr/>
              </a:pPr>
              <a:t>‹#›</a:t>
            </a:fld>
            <a:endParaRPr lang="en-US" altLang="en-US" dirty="0"/>
          </a:p>
        </p:txBody>
      </p:sp>
    </p:spTree>
    <p:extLst>
      <p:ext uri="{BB962C8B-B14F-4D97-AF65-F5344CB8AC3E}">
        <p14:creationId xmlns:p14="http://schemas.microsoft.com/office/powerpoint/2010/main" val="3137182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bwMode="auto">
          <a:xfrm>
            <a:off x="0" y="1447800"/>
            <a:ext cx="12192000" cy="46038"/>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p:txBody>
          <a:bodyPr/>
          <a:lstStyle>
            <a:lvl1pPr>
              <a:defRPr/>
            </a:lvl1pPr>
          </a:lstStyle>
          <a:p>
            <a:pPr>
              <a:defRPr/>
            </a:pPr>
            <a:fld id="{F1CA0A1B-6177-428C-A276-F1D055960E2C}" type="datetimeFigureOut">
              <a:rPr lang="en-US" altLang="en-US"/>
              <a:pPr>
                <a:defRPr/>
              </a:pPr>
              <a:t>6/30/26</a:t>
            </a:fld>
            <a:endParaRPr lang="en-US" altLang="en-US" dirty="0"/>
          </a:p>
        </p:txBody>
      </p:sp>
      <p:sp>
        <p:nvSpPr>
          <p:cNvPr id="10" name="Footer Placeholder 4"/>
          <p:cNvSpPr>
            <a:spLocks noGrp="1"/>
          </p:cNvSpPr>
          <p:nvPr>
            <p:ph type="ftr" sz="quarter" idx="11"/>
          </p:nvPr>
        </p:nvSpPr>
        <p:spPr/>
        <p:txBody>
          <a:bodyPr/>
          <a:lstStyle>
            <a:lvl1pPr>
              <a:defRPr/>
            </a:lvl1pPr>
          </a:lstStyle>
          <a:p>
            <a:pPr>
              <a:defRPr/>
            </a:pPr>
            <a:endParaRPr lang="en-US" altLang="en-US" dirty="0"/>
          </a:p>
        </p:txBody>
      </p:sp>
      <p:sp>
        <p:nvSpPr>
          <p:cNvPr id="11" name="Slide Number Placeholder 5"/>
          <p:cNvSpPr>
            <a:spLocks noGrp="1"/>
          </p:cNvSpPr>
          <p:nvPr>
            <p:ph type="sldNum" sz="quarter" idx="12"/>
          </p:nvPr>
        </p:nvSpPr>
        <p:spPr/>
        <p:txBody>
          <a:bodyPr/>
          <a:lstStyle>
            <a:lvl1pPr>
              <a:defRPr smtClean="0"/>
            </a:lvl1pPr>
          </a:lstStyle>
          <a:p>
            <a:pPr>
              <a:defRPr/>
            </a:pPr>
            <a:fld id="{CBED396C-5E7F-4CAE-8E7A-B831F127F532}" type="slidenum">
              <a:rPr lang="en-US" altLang="en-US"/>
              <a:pPr>
                <a:defRPr/>
              </a:pPr>
              <a:t>‹#›</a:t>
            </a:fld>
            <a:endParaRPr lang="en-US" altLang="en-US" dirty="0"/>
          </a:p>
        </p:txBody>
      </p:sp>
    </p:spTree>
    <p:extLst>
      <p:ext uri="{BB962C8B-B14F-4D97-AF65-F5344CB8AC3E}">
        <p14:creationId xmlns:p14="http://schemas.microsoft.com/office/powerpoint/2010/main" val="41138626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bwMode="auto">
          <a:xfrm>
            <a:off x="0" y="1447800"/>
            <a:ext cx="12192000" cy="46038"/>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endParaRPr>
          </a:p>
        </p:txBody>
      </p:sp>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fld id="{11B17EF1-842A-44F9-8335-BB2003B20F5F}" type="datetimeFigureOut">
              <a:rPr lang="en-US" altLang="en-US"/>
              <a:pPr>
                <a:defRPr/>
              </a:pPr>
              <a:t>6/30/26</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p:cNvSpPr>
            <a:spLocks noGrp="1"/>
          </p:cNvSpPr>
          <p:nvPr>
            <p:ph type="sldNum" sz="quarter" idx="12"/>
          </p:nvPr>
        </p:nvSpPr>
        <p:spPr/>
        <p:txBody>
          <a:bodyPr/>
          <a:lstStyle>
            <a:lvl1pPr>
              <a:defRPr smtClean="0"/>
            </a:lvl1pPr>
          </a:lstStyle>
          <a:p>
            <a:pPr>
              <a:defRPr/>
            </a:pPr>
            <a:fld id="{0B3C0F5F-A7A4-49DC-A240-BDF371C59E12}" type="slidenum">
              <a:rPr lang="en-US" altLang="en-US"/>
              <a:pPr>
                <a:defRPr/>
              </a:pPr>
              <a:t>‹#›</a:t>
            </a:fld>
            <a:endParaRPr lang="en-US" altLang="en-US" dirty="0"/>
          </a:p>
        </p:txBody>
      </p:sp>
    </p:spTree>
    <p:extLst>
      <p:ext uri="{BB962C8B-B14F-4D97-AF65-F5344CB8AC3E}">
        <p14:creationId xmlns:p14="http://schemas.microsoft.com/office/powerpoint/2010/main" val="19150825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1401764"/>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endParaRPr>
          </a:p>
        </p:txBody>
      </p:sp>
      <p:pic>
        <p:nvPicPr>
          <p:cNvPr id="3"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9996E39F-3C56-4FAF-9E2B-C98E5F605129}" type="datetimeFigureOut">
              <a:rPr lang="en-US" altLang="en-US"/>
              <a:pPr>
                <a:defRPr/>
              </a:pPr>
              <a:t>6/30/26</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p:cNvSpPr>
            <a:spLocks noGrp="1"/>
          </p:cNvSpPr>
          <p:nvPr>
            <p:ph type="sldNum" sz="quarter" idx="12"/>
          </p:nvPr>
        </p:nvSpPr>
        <p:spPr/>
        <p:txBody>
          <a:bodyPr/>
          <a:lstStyle>
            <a:lvl1pPr>
              <a:defRPr smtClean="0"/>
            </a:lvl1pPr>
          </a:lstStyle>
          <a:p>
            <a:pPr>
              <a:defRPr/>
            </a:pPr>
            <a:fld id="{2CE5A04F-E732-4CBA-88BC-C266936EB29C}" type="slidenum">
              <a:rPr lang="en-US" altLang="en-US"/>
              <a:pPr>
                <a:defRPr/>
              </a:pPr>
              <a:t>‹#›</a:t>
            </a:fld>
            <a:endParaRPr lang="en-US" altLang="en-US" dirty="0"/>
          </a:p>
        </p:txBody>
      </p:sp>
    </p:spTree>
    <p:extLst>
      <p:ext uri="{BB962C8B-B14F-4D97-AF65-F5344CB8AC3E}">
        <p14:creationId xmlns:p14="http://schemas.microsoft.com/office/powerpoint/2010/main" val="7933770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bwMode="auto">
          <a:xfrm>
            <a:off x="0" y="1401764"/>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80DBDDBB-E74E-4E8A-910C-0597C6949E9E}" type="datetimeFigureOut">
              <a:rPr lang="en-US" altLang="en-US"/>
              <a:pPr>
                <a:defRPr/>
              </a:pPr>
              <a:t>6/30/26</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p:cNvSpPr>
            <a:spLocks noGrp="1"/>
          </p:cNvSpPr>
          <p:nvPr>
            <p:ph type="sldNum" sz="quarter" idx="12"/>
          </p:nvPr>
        </p:nvSpPr>
        <p:spPr/>
        <p:txBody>
          <a:bodyPr/>
          <a:lstStyle>
            <a:lvl1pPr>
              <a:defRPr smtClean="0"/>
            </a:lvl1pPr>
          </a:lstStyle>
          <a:p>
            <a:pPr>
              <a:defRPr/>
            </a:pPr>
            <a:fld id="{B980CA1F-4A63-4F19-962D-33164FCDD203}" type="slidenum">
              <a:rPr lang="en-US" altLang="en-US"/>
              <a:pPr>
                <a:defRPr/>
              </a:pPr>
              <a:t>‹#›</a:t>
            </a:fld>
            <a:endParaRPr lang="en-US" altLang="en-US" dirty="0"/>
          </a:p>
        </p:txBody>
      </p:sp>
    </p:spTree>
    <p:extLst>
      <p:ext uri="{BB962C8B-B14F-4D97-AF65-F5344CB8AC3E}">
        <p14:creationId xmlns:p14="http://schemas.microsoft.com/office/powerpoint/2010/main" val="5826430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bwMode="auto">
          <a:xfrm>
            <a:off x="0" y="1401764"/>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AAB772AE-B128-4DCB-BE19-59DE8BC86F6C}" type="datetimeFigureOut">
              <a:rPr lang="en-US" altLang="en-US"/>
              <a:pPr>
                <a:defRPr/>
              </a:pPr>
              <a:t>6/30/26</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p:cNvSpPr>
            <a:spLocks noGrp="1"/>
          </p:cNvSpPr>
          <p:nvPr>
            <p:ph type="sldNum" sz="quarter" idx="12"/>
          </p:nvPr>
        </p:nvSpPr>
        <p:spPr/>
        <p:txBody>
          <a:bodyPr/>
          <a:lstStyle>
            <a:lvl1pPr>
              <a:defRPr smtClean="0"/>
            </a:lvl1pPr>
          </a:lstStyle>
          <a:p>
            <a:pPr>
              <a:defRPr/>
            </a:pPr>
            <a:fld id="{4C2D2459-4FC8-4347-A86D-E9AD35020107}" type="slidenum">
              <a:rPr lang="en-US" altLang="en-US"/>
              <a:pPr>
                <a:defRPr/>
              </a:pPr>
              <a:t>‹#›</a:t>
            </a:fld>
            <a:endParaRPr lang="en-US" altLang="en-US" dirty="0"/>
          </a:p>
        </p:txBody>
      </p:sp>
    </p:spTree>
    <p:extLst>
      <p:ext uri="{BB962C8B-B14F-4D97-AF65-F5344CB8AC3E}">
        <p14:creationId xmlns:p14="http://schemas.microsoft.com/office/powerpoint/2010/main" val="39677638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bwMode="auto">
          <a:xfrm>
            <a:off x="101600" y="1401764"/>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1A4EB383-2C55-41A0-9969-F4614F08E819}" type="datetimeFigureOut">
              <a:rPr lang="en-US" altLang="en-US"/>
              <a:pPr>
                <a:defRPr/>
              </a:pPr>
              <a:t>6/30/26</a:t>
            </a:fld>
            <a:endParaRPr lang="en-US" altLang="en-US" dirty="0"/>
          </a:p>
        </p:txBody>
      </p:sp>
      <p:sp>
        <p:nvSpPr>
          <p:cNvPr id="7" name="Footer Placeholder 4"/>
          <p:cNvSpPr>
            <a:spLocks noGrp="1"/>
          </p:cNvSpPr>
          <p:nvPr>
            <p:ph type="ftr" sz="quarter" idx="11"/>
          </p:nvPr>
        </p:nvSpPr>
        <p:spPr/>
        <p:txBody>
          <a:bodyPr/>
          <a:lstStyle>
            <a:lvl1pPr>
              <a:defRPr/>
            </a:lvl1pPr>
          </a:lstStyle>
          <a:p>
            <a:pPr>
              <a:defRPr/>
            </a:pPr>
            <a:endParaRPr lang="en-US" altLang="en-US" dirty="0"/>
          </a:p>
        </p:txBody>
      </p:sp>
      <p:sp>
        <p:nvSpPr>
          <p:cNvPr id="8" name="Slide Number Placeholder 5"/>
          <p:cNvSpPr>
            <a:spLocks noGrp="1"/>
          </p:cNvSpPr>
          <p:nvPr>
            <p:ph type="sldNum" sz="quarter" idx="12"/>
          </p:nvPr>
        </p:nvSpPr>
        <p:spPr/>
        <p:txBody>
          <a:bodyPr/>
          <a:lstStyle>
            <a:lvl1pPr>
              <a:defRPr smtClean="0"/>
            </a:lvl1pPr>
          </a:lstStyle>
          <a:p>
            <a:pPr>
              <a:defRPr/>
            </a:pPr>
            <a:fld id="{415A1796-FAB2-40CD-B716-35AA52070A9B}" type="slidenum">
              <a:rPr lang="en-US" altLang="en-US"/>
              <a:pPr>
                <a:defRPr/>
              </a:pPr>
              <a:t>‹#›</a:t>
            </a:fld>
            <a:endParaRPr lang="en-US" altLang="en-US" dirty="0"/>
          </a:p>
        </p:txBody>
      </p:sp>
    </p:spTree>
    <p:extLst>
      <p:ext uri="{BB962C8B-B14F-4D97-AF65-F5344CB8AC3E}">
        <p14:creationId xmlns:p14="http://schemas.microsoft.com/office/powerpoint/2010/main" val="3076617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bwMode="auto">
          <a:xfrm rot="5400000">
            <a:off x="5277909" y="3398309"/>
            <a:ext cx="6858000" cy="61383"/>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en-US" altLang="en-US" sz="4800" b="1" dirty="0">
              <a:solidFill>
                <a:srgbClr val="FFFF00"/>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E95FE926-5A83-48E9-8D81-0E7C5F4292DE}" type="datetimeFigureOut">
              <a:rPr lang="en-US" altLang="en-US"/>
              <a:pPr>
                <a:defRPr/>
              </a:pPr>
              <a:t>6/30/26</a:t>
            </a:fld>
            <a:endParaRPr lang="en-US" altLang="en-US" dirty="0"/>
          </a:p>
        </p:txBody>
      </p:sp>
      <p:sp>
        <p:nvSpPr>
          <p:cNvPr id="7" name="Footer Placeholder 4"/>
          <p:cNvSpPr>
            <a:spLocks noGrp="1"/>
          </p:cNvSpPr>
          <p:nvPr>
            <p:ph type="ftr" sz="quarter" idx="11"/>
          </p:nvPr>
        </p:nvSpPr>
        <p:spPr/>
        <p:txBody>
          <a:bodyPr/>
          <a:lstStyle>
            <a:lvl1pPr>
              <a:defRPr/>
            </a:lvl1pPr>
          </a:lstStyle>
          <a:p>
            <a:pPr>
              <a:defRPr/>
            </a:pPr>
            <a:endParaRPr lang="en-US" altLang="en-US" dirty="0"/>
          </a:p>
        </p:txBody>
      </p:sp>
      <p:sp>
        <p:nvSpPr>
          <p:cNvPr id="8" name="Slide Number Placeholder 5"/>
          <p:cNvSpPr>
            <a:spLocks noGrp="1"/>
          </p:cNvSpPr>
          <p:nvPr>
            <p:ph type="sldNum" sz="quarter" idx="12"/>
          </p:nvPr>
        </p:nvSpPr>
        <p:spPr/>
        <p:txBody>
          <a:bodyPr/>
          <a:lstStyle>
            <a:lvl1pPr>
              <a:defRPr smtClean="0"/>
            </a:lvl1pPr>
          </a:lstStyle>
          <a:p>
            <a:pPr>
              <a:defRPr/>
            </a:pPr>
            <a:fld id="{D75ACA4A-1ABA-407B-A754-D717EB6905EA}" type="slidenum">
              <a:rPr lang="en-US" altLang="en-US"/>
              <a:pPr>
                <a:defRPr/>
              </a:pPr>
              <a:t>‹#›</a:t>
            </a:fld>
            <a:endParaRPr lang="en-US" altLang="en-US" dirty="0"/>
          </a:p>
        </p:txBody>
      </p:sp>
    </p:spTree>
    <p:extLst>
      <p:ext uri="{BB962C8B-B14F-4D97-AF65-F5344CB8AC3E}">
        <p14:creationId xmlns:p14="http://schemas.microsoft.com/office/powerpoint/2010/main" val="3687118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73E76CF-E13F-4149-A5F0-0213FFBA5F63}" type="datetime1">
              <a:rPr lang="en-US" altLang="en-US"/>
              <a:pPr>
                <a:defRPr/>
              </a:pPr>
              <a:t>6/30/26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B79995D-1232-473D-8196-C795E72676D5}" type="slidenum">
              <a:rPr lang="en-US" altLang="en-US"/>
              <a:pPr>
                <a:defRPr/>
              </a:pPr>
              <a:t>‹#›</a:t>
            </a:fld>
            <a:endParaRPr lang="en-US" altLang="en-US"/>
          </a:p>
        </p:txBody>
      </p:sp>
    </p:spTree>
    <p:extLst>
      <p:ext uri="{BB962C8B-B14F-4D97-AF65-F5344CB8AC3E}">
        <p14:creationId xmlns:p14="http://schemas.microsoft.com/office/powerpoint/2010/main" val="28649116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401764"/>
            <a:ext cx="12192000" cy="46037"/>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cs typeface="Arial" charset="0"/>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9A9D9AA1-053F-44C8-8FAA-80109C8D7974}" type="datetime1">
              <a:rPr lang="en-US" altLang="en-US"/>
              <a:pPr>
                <a:defRPr/>
              </a:pPr>
              <a:t>6/30/26</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pPr>
              <a:defRPr/>
            </a:pPr>
            <a:fld id="{C718DBED-64E1-4A99-915D-666272C7D65E}" type="slidenum">
              <a:rPr lang="en-US" altLang="en-US"/>
              <a:pPr>
                <a:defRPr/>
              </a:pPr>
              <a:t>‹#›</a:t>
            </a:fld>
            <a:endParaRPr lang="en-US" altLang="en-US"/>
          </a:p>
        </p:txBody>
      </p:sp>
    </p:spTree>
    <p:extLst>
      <p:ext uri="{BB962C8B-B14F-4D97-AF65-F5344CB8AC3E}">
        <p14:creationId xmlns:p14="http://schemas.microsoft.com/office/powerpoint/2010/main" val="360708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401764"/>
            <a:ext cx="12192000" cy="46037"/>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cs typeface="Arial" charset="0"/>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none">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45D8420A-C7B3-4F07-A6A1-EB9DAF56B60C}" type="datetime1">
              <a:rPr lang="en-US" altLang="en-US"/>
              <a:pPr>
                <a:defRPr/>
              </a:pPr>
              <a:t>6/30/26</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pPr>
              <a:defRPr/>
            </a:pPr>
            <a:fld id="{FB74B28A-D8C0-4D28-8943-2E1A823B3B93}" type="slidenum">
              <a:rPr lang="en-US" altLang="en-US"/>
              <a:pPr>
                <a:defRPr/>
              </a:pPr>
              <a:t>‹#›</a:t>
            </a:fld>
            <a:endParaRPr lang="en-US" altLang="en-US"/>
          </a:p>
        </p:txBody>
      </p:sp>
    </p:spTree>
    <p:extLst>
      <p:ext uri="{BB962C8B-B14F-4D97-AF65-F5344CB8AC3E}">
        <p14:creationId xmlns:p14="http://schemas.microsoft.com/office/powerpoint/2010/main" val="334458110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1401764"/>
            <a:ext cx="12192000" cy="46037"/>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8F459E-131B-439F-8128-DBE26959F60C}" type="datetime1">
              <a:rPr lang="en-US" altLang="en-US"/>
              <a:pPr>
                <a:defRPr/>
              </a:pPr>
              <a:t>6/30/26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79BC825E-5EEF-44DB-A8D0-5B28572E90D1}" type="slidenum">
              <a:rPr lang="en-US" altLang="en-US"/>
              <a:pPr>
                <a:defRPr/>
              </a:pPr>
              <a:t>‹#›</a:t>
            </a:fld>
            <a:endParaRPr lang="en-US" altLang="en-US"/>
          </a:p>
        </p:txBody>
      </p:sp>
    </p:spTree>
    <p:extLst>
      <p:ext uri="{BB962C8B-B14F-4D97-AF65-F5344CB8AC3E}">
        <p14:creationId xmlns:p14="http://schemas.microsoft.com/office/powerpoint/2010/main" val="7727455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1447800"/>
            <a:ext cx="12192000" cy="46038"/>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endParaRP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0"/>
          </p:nvPr>
        </p:nvSpPr>
        <p:spPr/>
        <p:txBody>
          <a:bodyPr/>
          <a:lstStyle>
            <a:lvl1pPr>
              <a:defRPr/>
            </a:lvl1pPr>
          </a:lstStyle>
          <a:p>
            <a:pPr>
              <a:defRPr/>
            </a:pPr>
            <a:fld id="{6E82D50D-61C3-4BE8-B86F-1994663A8236}" type="datetime1">
              <a:rPr lang="en-US" altLang="en-US"/>
              <a:pPr>
                <a:defRPr/>
              </a:pPr>
              <a:t>6/30/26</a:t>
            </a:fld>
            <a:endParaRPr lang="en-US" altLang="en-US"/>
          </a:p>
        </p:txBody>
      </p:sp>
      <p:sp>
        <p:nvSpPr>
          <p:cNvPr id="10" name="Footer Placeholder 4"/>
          <p:cNvSpPr>
            <a:spLocks noGrp="1"/>
          </p:cNvSpPr>
          <p:nvPr>
            <p:ph type="ftr" sz="quarter" idx="11"/>
          </p:nvPr>
        </p:nvSpPr>
        <p:spPr/>
        <p:txBody>
          <a:bodyPr/>
          <a:lstStyle>
            <a:lvl1pPr>
              <a:defRPr/>
            </a:lvl1pPr>
          </a:lstStyle>
          <a:p>
            <a:pPr>
              <a:defRPr/>
            </a:pPr>
            <a:endParaRPr lang="en-US" altLang="en-US"/>
          </a:p>
        </p:txBody>
      </p:sp>
      <p:sp>
        <p:nvSpPr>
          <p:cNvPr id="11" name="Slide Number Placeholder 5"/>
          <p:cNvSpPr>
            <a:spLocks noGrp="1"/>
          </p:cNvSpPr>
          <p:nvPr>
            <p:ph type="sldNum" sz="quarter" idx="12"/>
          </p:nvPr>
        </p:nvSpPr>
        <p:spPr/>
        <p:txBody>
          <a:bodyPr/>
          <a:lstStyle>
            <a:lvl1pPr>
              <a:defRPr/>
            </a:lvl1pPr>
          </a:lstStyle>
          <a:p>
            <a:pPr>
              <a:defRPr/>
            </a:pPr>
            <a:fld id="{3804DF6C-17F5-420D-9A81-EFBFD5D2389B}" type="slidenum">
              <a:rPr lang="en-US" altLang="en-US"/>
              <a:pPr>
                <a:defRPr/>
              </a:pPr>
              <a:t>‹#›</a:t>
            </a:fld>
            <a:endParaRPr lang="en-US" altLang="en-US"/>
          </a:p>
        </p:txBody>
      </p:sp>
    </p:spTree>
    <p:extLst>
      <p:ext uri="{BB962C8B-B14F-4D97-AF65-F5344CB8AC3E}">
        <p14:creationId xmlns:p14="http://schemas.microsoft.com/office/powerpoint/2010/main" val="5041311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1447800"/>
            <a:ext cx="12192000" cy="46038"/>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endParaRPr>
          </a:p>
        </p:txBody>
      </p:sp>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fld id="{E7902A4A-1C96-49EC-A26B-38C7FE48AE71}" type="datetime1">
              <a:rPr lang="en-US" altLang="en-US"/>
              <a:pPr>
                <a:defRPr/>
              </a:pPr>
              <a:t>6/30/26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FD9D54A5-C28E-4F15-933E-3A555522A1EC}" type="slidenum">
              <a:rPr lang="en-US" altLang="en-US"/>
              <a:pPr>
                <a:defRPr/>
              </a:pPr>
              <a:t>‹#›</a:t>
            </a:fld>
            <a:endParaRPr lang="en-US" altLang="en-US"/>
          </a:p>
        </p:txBody>
      </p:sp>
    </p:spTree>
    <p:extLst>
      <p:ext uri="{BB962C8B-B14F-4D97-AF65-F5344CB8AC3E}">
        <p14:creationId xmlns:p14="http://schemas.microsoft.com/office/powerpoint/2010/main" val="27986139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1401764"/>
            <a:ext cx="12192000" cy="46037"/>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endParaRPr>
          </a:p>
        </p:txBody>
      </p:sp>
      <p:pic>
        <p:nvPicPr>
          <p:cNvPr id="3" name="Picture 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lvl1pPr>
              <a:defRPr/>
            </a:lvl1pPr>
          </a:lstStyle>
          <a:p>
            <a:pPr>
              <a:defRPr/>
            </a:pPr>
            <a:fld id="{D38C5977-EA50-4E4A-9581-9EFB228CD402}" type="datetime1">
              <a:rPr lang="en-US" altLang="en-US"/>
              <a:pPr>
                <a:defRPr/>
              </a:pPr>
              <a:t>6/30/26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1E9BCD9-41CF-449B-BDF8-348CB0D23B17}" type="slidenum">
              <a:rPr lang="en-US" altLang="en-US"/>
              <a:pPr>
                <a:defRPr/>
              </a:pPr>
              <a:t>‹#›</a:t>
            </a:fld>
            <a:endParaRPr lang="en-US" altLang="en-US"/>
          </a:p>
        </p:txBody>
      </p:sp>
    </p:spTree>
    <p:extLst>
      <p:ext uri="{BB962C8B-B14F-4D97-AF65-F5344CB8AC3E}">
        <p14:creationId xmlns:p14="http://schemas.microsoft.com/office/powerpoint/2010/main" val="37090162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1401764"/>
            <a:ext cx="12192000" cy="46037"/>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E372A233-272E-4FC5-A1B5-84E17B8F6787}" type="datetime1">
              <a:rPr lang="en-US" altLang="en-US"/>
              <a:pPr>
                <a:defRPr/>
              </a:pPr>
              <a:t>6/30/26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0C47AF4B-7416-48ED-A305-47F0D3FD7ED5}" type="slidenum">
              <a:rPr lang="en-US" altLang="en-US"/>
              <a:pPr>
                <a:defRPr/>
              </a:pPr>
              <a:t>‹#›</a:t>
            </a:fld>
            <a:endParaRPr lang="en-US" altLang="en-US"/>
          </a:p>
        </p:txBody>
      </p:sp>
    </p:spTree>
    <p:extLst>
      <p:ext uri="{BB962C8B-B14F-4D97-AF65-F5344CB8AC3E}">
        <p14:creationId xmlns:p14="http://schemas.microsoft.com/office/powerpoint/2010/main" val="21869519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1401764"/>
            <a:ext cx="12192000" cy="46037"/>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4F33078D-3604-4F3F-98D8-B9D22C7EBBF0}" type="datetime1">
              <a:rPr lang="en-US" altLang="en-US"/>
              <a:pPr>
                <a:defRPr/>
              </a:pPr>
              <a:t>6/30/26</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485893C0-F345-4654-913D-0079D4AD5B0A}" type="slidenum">
              <a:rPr lang="en-US" altLang="en-US"/>
              <a:pPr>
                <a:defRPr/>
              </a:pPr>
              <a:t>‹#›</a:t>
            </a:fld>
            <a:endParaRPr lang="en-US" altLang="en-US"/>
          </a:p>
        </p:txBody>
      </p:sp>
    </p:spTree>
    <p:extLst>
      <p:ext uri="{BB962C8B-B14F-4D97-AF65-F5344CB8AC3E}">
        <p14:creationId xmlns:p14="http://schemas.microsoft.com/office/powerpoint/2010/main" val="17110530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01600" y="1401764"/>
            <a:ext cx="12192000" cy="46037"/>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69502CCA-02F8-4BC9-8E81-EC226B96BD64}" type="datetime1">
              <a:rPr lang="en-US" altLang="en-US"/>
              <a:pPr>
                <a:defRPr/>
              </a:pPr>
              <a:t>6/30/26</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pPr>
              <a:defRPr/>
            </a:pPr>
            <a:fld id="{3E2F989D-B7B5-443D-A9AE-8177E5BDAF2D}" type="slidenum">
              <a:rPr lang="en-US" altLang="en-US"/>
              <a:pPr>
                <a:defRPr/>
              </a:pPr>
              <a:t>‹#›</a:t>
            </a:fld>
            <a:endParaRPr lang="en-US" altLang="en-US"/>
          </a:p>
        </p:txBody>
      </p:sp>
    </p:spTree>
    <p:extLst>
      <p:ext uri="{BB962C8B-B14F-4D97-AF65-F5344CB8AC3E}">
        <p14:creationId xmlns:p14="http://schemas.microsoft.com/office/powerpoint/2010/main" val="2158711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rot="5400000">
            <a:off x="5277909" y="3398309"/>
            <a:ext cx="6858000" cy="61383"/>
          </a:xfrm>
          <a:prstGeom prst="rect">
            <a:avLst/>
          </a:prstGeom>
          <a:solidFill>
            <a:srgbClr val="FF0000"/>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Arial" charset="0"/>
                <a:ea typeface="ＭＳ Ｐゴシック" pitchFamily="-107" charset="-128"/>
              </a:defRPr>
            </a:lvl1pPr>
            <a:lvl2pPr marL="37931725" indent="-37474525" eaLnBrk="0" hangingPunct="0">
              <a:defRPr sz="2400">
                <a:solidFill>
                  <a:schemeClr val="tx1"/>
                </a:solidFill>
                <a:latin typeface="Arial" charset="0"/>
                <a:ea typeface="ＭＳ Ｐゴシック" pitchFamily="-107" charset="-128"/>
              </a:defRPr>
            </a:lvl2pPr>
            <a:lvl3pPr eaLnBrk="0" hangingPunct="0">
              <a:defRPr sz="2400">
                <a:solidFill>
                  <a:schemeClr val="tx1"/>
                </a:solidFill>
                <a:latin typeface="Arial" charset="0"/>
                <a:ea typeface="ＭＳ Ｐゴシック" pitchFamily="-107" charset="-128"/>
              </a:defRPr>
            </a:lvl3pPr>
            <a:lvl4pPr eaLnBrk="0" hangingPunct="0">
              <a:defRPr sz="2400">
                <a:solidFill>
                  <a:schemeClr val="tx1"/>
                </a:solidFill>
                <a:latin typeface="Arial" charset="0"/>
                <a:ea typeface="ＭＳ Ｐゴシック" pitchFamily="-107" charset="-128"/>
              </a:defRPr>
            </a:lvl4pPr>
            <a:lvl5pPr eaLnBrk="0" hangingPunct="0">
              <a:defRPr sz="2400">
                <a:solidFill>
                  <a:schemeClr val="tx1"/>
                </a:solidFill>
                <a:latin typeface="Arial" charset="0"/>
                <a:ea typeface="ＭＳ Ｐゴシック" pitchFamily="-107" charset="-128"/>
              </a:defRPr>
            </a:lvl5pPr>
            <a:lvl6pPr marL="457200" eaLnBrk="0" fontAlgn="base" hangingPunct="0">
              <a:spcBef>
                <a:spcPct val="0"/>
              </a:spcBef>
              <a:spcAft>
                <a:spcPct val="0"/>
              </a:spcAft>
              <a:defRPr sz="2400">
                <a:solidFill>
                  <a:schemeClr val="tx1"/>
                </a:solidFill>
                <a:latin typeface="Arial" charset="0"/>
                <a:ea typeface="ＭＳ Ｐゴシック" pitchFamily="-107" charset="-128"/>
              </a:defRPr>
            </a:lvl6pPr>
            <a:lvl7pPr marL="914400" eaLnBrk="0" fontAlgn="base" hangingPunct="0">
              <a:spcBef>
                <a:spcPct val="0"/>
              </a:spcBef>
              <a:spcAft>
                <a:spcPct val="0"/>
              </a:spcAft>
              <a:defRPr sz="2400">
                <a:solidFill>
                  <a:schemeClr val="tx1"/>
                </a:solidFill>
                <a:latin typeface="Arial" charset="0"/>
                <a:ea typeface="ＭＳ Ｐゴシック" pitchFamily="-107" charset="-128"/>
              </a:defRPr>
            </a:lvl7pPr>
            <a:lvl8pPr marL="1371600" eaLnBrk="0" fontAlgn="base" hangingPunct="0">
              <a:spcBef>
                <a:spcPct val="0"/>
              </a:spcBef>
              <a:spcAft>
                <a:spcPct val="0"/>
              </a:spcAft>
              <a:defRPr sz="2400">
                <a:solidFill>
                  <a:schemeClr val="tx1"/>
                </a:solidFill>
                <a:latin typeface="Arial" charset="0"/>
                <a:ea typeface="ＭＳ Ｐゴシック" pitchFamily="-107" charset="-128"/>
              </a:defRPr>
            </a:lvl8pPr>
            <a:lvl9pPr marL="1828800" eaLnBrk="0" fontAlgn="base" hangingPunct="0">
              <a:spcBef>
                <a:spcPct val="0"/>
              </a:spcBef>
              <a:spcAft>
                <a:spcPct val="0"/>
              </a:spcAft>
              <a:defRPr sz="2400">
                <a:solidFill>
                  <a:schemeClr val="tx1"/>
                </a:solidFill>
                <a:latin typeface="Arial" charset="0"/>
                <a:ea typeface="ＭＳ Ｐゴシック" pitchFamily="-107" charset="-128"/>
              </a:defRPr>
            </a:lvl9pPr>
          </a:lstStyle>
          <a:p>
            <a:pPr algn="ctr">
              <a:defRPr/>
            </a:pPr>
            <a:endParaRPr lang="en-US" altLang="en-US" sz="4800" b="1">
              <a:solidFill>
                <a:srgbClr val="FFFF00"/>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3F0BD34D-DBFA-4E7A-80CD-DEC523B48F6F}" type="datetime1">
              <a:rPr lang="en-US" altLang="en-US"/>
              <a:pPr>
                <a:defRPr/>
              </a:pPr>
              <a:t>6/30/26</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pPr>
              <a:defRPr/>
            </a:pPr>
            <a:fld id="{2F687722-D74E-441E-BC8C-EE18FDFDC75A}" type="slidenum">
              <a:rPr lang="en-US" altLang="en-US"/>
              <a:pPr>
                <a:defRPr/>
              </a:pPr>
              <a:t>‹#›</a:t>
            </a:fld>
            <a:endParaRPr lang="en-US" altLang="en-US"/>
          </a:p>
        </p:txBody>
      </p:sp>
    </p:spTree>
    <p:extLst>
      <p:ext uri="{BB962C8B-B14F-4D97-AF65-F5344CB8AC3E}">
        <p14:creationId xmlns:p14="http://schemas.microsoft.com/office/powerpoint/2010/main" val="16683148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314329"/>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7DCCC9-7556-4A8D-8F5C-42082FE4E89F}" type="datetimeFigureOut">
              <a:rPr lang="en-US">
                <a:solidFill>
                  <a:srgbClr val="000000">
                    <a:tint val="75000"/>
                  </a:srgbClr>
                </a:solidFill>
              </a:rPr>
              <a:pPr>
                <a:defRPr/>
              </a:pPr>
              <a:t>6/30/26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7E8E111-A65C-478D-8300-6390B6D4229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40894351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411CC97-7E39-4B0B-B289-FC846100B8B2}" type="datetimeFigureOut">
              <a:rPr lang="en-US">
                <a:solidFill>
                  <a:srgbClr val="000000">
                    <a:tint val="75000"/>
                  </a:srgbClr>
                </a:solidFill>
              </a:rPr>
              <a:pPr>
                <a:defRPr/>
              </a:pPr>
              <a:t>6/30/26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3F1D9DA8-4B93-41FE-9055-BB290FAFAD4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95501964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A70F636-BA29-4AE1-AA4B-85B8F1DF9C69}" type="datetimeFigureOut">
              <a:rPr lang="en-US">
                <a:solidFill>
                  <a:srgbClr val="000000">
                    <a:tint val="75000"/>
                  </a:srgbClr>
                </a:solidFill>
              </a:rPr>
              <a:pPr>
                <a:defRPr/>
              </a:pPr>
              <a:t>6/30/26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9618E00-9D6B-4957-AE4B-12FC997725CD}"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15700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0B57A3D-44DB-4698-B60C-F9A23292194A}" type="datetimeFigureOut">
              <a:rPr lang="en-US">
                <a:solidFill>
                  <a:srgbClr val="000000">
                    <a:tint val="75000"/>
                  </a:srgbClr>
                </a:solidFill>
              </a:rPr>
              <a:pPr>
                <a:defRPr/>
              </a:pPr>
              <a:t>6/30/26</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CE330C57-A00C-4481-B282-E03E53BF1EF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0804388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7870E54-B61F-436C-9942-0B12CC21F58E}" type="datetimeFigureOut">
              <a:rPr lang="en-US">
                <a:solidFill>
                  <a:srgbClr val="000000">
                    <a:tint val="75000"/>
                  </a:srgbClr>
                </a:solidFill>
              </a:rPr>
              <a:pPr>
                <a:defRPr/>
              </a:pPr>
              <a:t>6/30/26</a:t>
            </a:fld>
            <a:endParaRPr lang="en-US">
              <a:solidFill>
                <a:srgbClr val="000000">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0D81A440-43AE-455F-8010-C4B80F702E97}"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33685846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DCEE748-76DE-4F38-81C4-2B2DF887195A}" type="datetimeFigureOut">
              <a:rPr lang="en-US">
                <a:solidFill>
                  <a:srgbClr val="000000">
                    <a:tint val="75000"/>
                  </a:srgbClr>
                </a:solidFill>
              </a:rPr>
              <a:pPr>
                <a:defRPr/>
              </a:pPr>
              <a:t>6/30/26</a:t>
            </a:fld>
            <a:endParaRPr lang="en-US">
              <a:solidFill>
                <a:srgbClr val="000000">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03E36A50-A92D-426A-93FB-19E3667921AC}"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8743247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2032000" y="6357939"/>
            <a:ext cx="2844800" cy="365125"/>
          </a:xfrm>
        </p:spPr>
        <p:txBody>
          <a:bodyPr/>
          <a:lstStyle>
            <a:lvl1pPr>
              <a:defRPr/>
            </a:lvl1pPr>
          </a:lstStyle>
          <a:p>
            <a:pPr>
              <a:defRPr/>
            </a:pPr>
            <a:fld id="{6170987C-A5FE-4D9D-9056-236255FF27A1}" type="datetimeFigureOut">
              <a:rPr lang="en-US">
                <a:solidFill>
                  <a:srgbClr val="000000">
                    <a:tint val="75000"/>
                  </a:srgbClr>
                </a:solidFill>
              </a:rPr>
              <a:pPr>
                <a:defRPr/>
              </a:pPr>
              <a:t>6/30/26</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a:xfrm>
            <a:off x="9144000" y="6356351"/>
            <a:ext cx="2844800" cy="365125"/>
          </a:xfrm>
        </p:spPr>
        <p:txBody>
          <a:bodyPr/>
          <a:lstStyle>
            <a:lvl1pPr>
              <a:defRPr/>
            </a:lvl1pPr>
          </a:lstStyle>
          <a:p>
            <a:pPr>
              <a:defRPr/>
            </a:pPr>
            <a:fld id="{979E8E56-D219-409A-87D8-B6D80CEB0BD3}"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892815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A3B337-B33A-4DCC-A0AD-1FEB600C62CB}" type="datetimeFigureOut">
              <a:rPr lang="en-US">
                <a:solidFill>
                  <a:srgbClr val="000000">
                    <a:tint val="75000"/>
                  </a:srgbClr>
                </a:solidFill>
              </a:rPr>
              <a:pPr>
                <a:defRPr/>
              </a:pPr>
              <a:t>6/30/26</a:t>
            </a:fld>
            <a:endParaRPr lang="en-US">
              <a:solidFill>
                <a:srgbClr val="000000">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70C4F057-122C-4021-A8C6-02689903B51A}"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51454443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8DD136-7BAB-4D63-80E1-7D2BFC20FDA0}" type="datetimeFigureOut">
              <a:rPr lang="en-US">
                <a:solidFill>
                  <a:srgbClr val="000000">
                    <a:tint val="75000"/>
                  </a:srgbClr>
                </a:solidFill>
              </a:rPr>
              <a:pPr>
                <a:defRPr/>
              </a:pPr>
              <a:t>6/30/26</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9AFCCA3A-BD60-4796-9998-989859174CBF}"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3906641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FFD06D-C1A0-4862-8E89-FCA18F59B984}" type="datetimeFigureOut">
              <a:rPr lang="en-US">
                <a:solidFill>
                  <a:srgbClr val="000000">
                    <a:tint val="75000"/>
                  </a:srgbClr>
                </a:solidFill>
              </a:rPr>
              <a:pPr>
                <a:defRPr/>
              </a:pPr>
              <a:t>6/30/26</a:t>
            </a:fld>
            <a:endParaRPr lang="en-US">
              <a:solidFill>
                <a:srgbClr val="000000">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827C08D2-91F4-4B57-8264-F8EECC7D970E}"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2909934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98790D-2397-4B47-BB34-62BC3BD0A714}" type="datetimeFigureOut">
              <a:rPr lang="en-US">
                <a:solidFill>
                  <a:srgbClr val="000000">
                    <a:tint val="75000"/>
                  </a:srgbClr>
                </a:solidFill>
              </a:rPr>
              <a:pPr>
                <a:defRPr/>
              </a:pPr>
              <a:t>6/30/26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6F54C70-D901-462B-8011-B00F87263D7A}"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7845893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8137FE-B72A-4CBB-83BE-4D681E060292}" type="datetimeFigureOut">
              <a:rPr lang="en-US">
                <a:solidFill>
                  <a:srgbClr val="000000">
                    <a:tint val="75000"/>
                  </a:srgbClr>
                </a:solidFill>
              </a:rPr>
              <a:pPr>
                <a:defRPr/>
              </a:pPr>
              <a:t>6/30/26</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146274E-401E-4DA9-9701-60D054304019}"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5322421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5" y="294810"/>
            <a:ext cx="10102852" cy="338554"/>
          </a:xfrm>
        </p:spPr>
        <p:txBody>
          <a:bodyPr/>
          <a:lstStyle/>
          <a:p>
            <a:r>
              <a:rPr lang="en-US"/>
              <a:t>Click to edit Master title style</a:t>
            </a:r>
            <a:endParaRPr lang="en-GB" dirty="0"/>
          </a:p>
        </p:txBody>
      </p:sp>
      <p:sp>
        <p:nvSpPr>
          <p:cNvPr id="16" name="Content Placeholder 15"/>
          <p:cNvSpPr>
            <a:spLocks noGrp="1"/>
          </p:cNvSpPr>
          <p:nvPr>
            <p:ph sz="quarter" idx="12"/>
          </p:nvPr>
        </p:nvSpPr>
        <p:spPr>
          <a:xfrm>
            <a:off x="486837" y="1196155"/>
            <a:ext cx="11231033" cy="46585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p:nvPr>
        </p:nvSpPr>
        <p:spPr>
          <a:xfrm>
            <a:off x="486832" y="692554"/>
            <a:ext cx="10130368" cy="234950"/>
          </a:xfrm>
        </p:spPr>
        <p:txBody>
          <a:bodyPr/>
          <a:lstStyle>
            <a:lvl1pPr marL="0" indent="0">
              <a:spcAft>
                <a:spcPts val="0"/>
              </a:spcAft>
              <a:buNone/>
              <a:defRPr sz="1350"/>
            </a:lvl1pPr>
            <a:lvl2pPr marL="203592" indent="0">
              <a:buNone/>
              <a:defRPr/>
            </a:lvl2pPr>
            <a:lvl3pPr marL="400040" indent="0">
              <a:buNone/>
              <a:defRPr/>
            </a:lvl3pPr>
            <a:lvl4pPr marL="611966" indent="0">
              <a:buNone/>
              <a:defRPr/>
            </a:lvl4pPr>
            <a:lvl5pPr marL="828654" indent="0">
              <a:buNone/>
              <a:defRPr/>
            </a:lvl5pPr>
          </a:lstStyle>
          <a:p>
            <a:pPr lvl="0"/>
            <a:r>
              <a:rPr lang="en-US"/>
              <a:t>Click to edit Master text styles</a:t>
            </a:r>
          </a:p>
        </p:txBody>
      </p:sp>
      <p:sp>
        <p:nvSpPr>
          <p:cNvPr id="6" name="Text Placeholder 5"/>
          <p:cNvSpPr>
            <a:spLocks noGrp="1"/>
          </p:cNvSpPr>
          <p:nvPr>
            <p:ph type="body" sz="quarter" idx="18"/>
          </p:nvPr>
        </p:nvSpPr>
        <p:spPr>
          <a:xfrm>
            <a:off x="492760" y="5996532"/>
            <a:ext cx="11261093" cy="184666"/>
          </a:xfrm>
        </p:spPr>
        <p:txBody>
          <a:bodyPr anchor="b">
            <a:spAutoFit/>
          </a:bodyPr>
          <a:lstStyle>
            <a:lvl1pPr marL="0" indent="0">
              <a:buNone/>
              <a:defRPr sz="600" baseline="0"/>
            </a:lvl1pPr>
            <a:lvl2pPr marL="201117" indent="0">
              <a:buNone/>
              <a:defRPr sz="600"/>
            </a:lvl2pPr>
            <a:lvl3pPr marL="404990" indent="0">
              <a:buNone/>
              <a:defRPr sz="600"/>
            </a:lvl3pPr>
            <a:lvl4pPr marL="608301" indent="0">
              <a:buNone/>
              <a:defRPr sz="600"/>
            </a:lvl4pPr>
            <a:lvl5pPr marL="809980" indent="0">
              <a:buNone/>
              <a:defRPr sz="600"/>
            </a:lvl5pPr>
          </a:lstStyle>
          <a:p>
            <a:pPr lvl="0"/>
            <a:r>
              <a:rPr lang="en-US"/>
              <a:t>Click to edit Master text styles</a:t>
            </a:r>
          </a:p>
        </p:txBody>
      </p:sp>
      <p:sp>
        <p:nvSpPr>
          <p:cNvPr id="7" name="Date Placeholder 1">
            <a:extLst>
              <a:ext uri="{FF2B5EF4-FFF2-40B4-BE49-F238E27FC236}">
                <a16:creationId xmlns:a16="http://schemas.microsoft.com/office/drawing/2014/main" id="{F5EEA462-C83C-294C-8F4E-9BB7FF602C4B}"/>
              </a:ext>
            </a:extLst>
          </p:cNvPr>
          <p:cNvSpPr>
            <a:spLocks noGrp="1"/>
          </p:cNvSpPr>
          <p:nvPr>
            <p:ph type="dt" sz="half" idx="19"/>
          </p:nvPr>
        </p:nvSpPr>
        <p:spPr/>
        <p:txBody>
          <a:bodyPr/>
          <a:lstStyle>
            <a:lvl1pPr algn="ctr">
              <a:defRPr>
                <a:solidFill>
                  <a:srgbClr val="9A8B7D"/>
                </a:solidFill>
                <a:ea typeface="+mn-ea"/>
              </a:defRPr>
            </a:lvl1pPr>
          </a:lstStyle>
          <a:p>
            <a:pPr>
              <a:defRPr/>
            </a:pPr>
            <a:r>
              <a:rPr lang="en-US"/>
              <a:t>Insert your date / confidentiality text here</a:t>
            </a:r>
            <a:endParaRPr lang="en-GB"/>
          </a:p>
        </p:txBody>
      </p:sp>
      <p:sp>
        <p:nvSpPr>
          <p:cNvPr id="9" name="Footer Placeholder 2">
            <a:extLst>
              <a:ext uri="{FF2B5EF4-FFF2-40B4-BE49-F238E27FC236}">
                <a16:creationId xmlns:a16="http://schemas.microsoft.com/office/drawing/2014/main" id="{A8F9A492-DD41-DF49-84A7-A9C4233E592F}"/>
              </a:ext>
            </a:extLst>
          </p:cNvPr>
          <p:cNvSpPr>
            <a:spLocks noGrp="1"/>
          </p:cNvSpPr>
          <p:nvPr>
            <p:ph type="ftr" sz="quarter" idx="20"/>
          </p:nvPr>
        </p:nvSpPr>
        <p:spPr/>
        <p:txBody>
          <a:bodyPr/>
          <a:lstStyle>
            <a:lvl1pPr>
              <a:defRPr>
                <a:solidFill>
                  <a:srgbClr val="9A8B7D"/>
                </a:solidFill>
                <a:ea typeface="+mn-ea"/>
              </a:defRPr>
            </a:lvl1pPr>
          </a:lstStyle>
          <a:p>
            <a:pPr>
              <a:defRPr/>
            </a:pPr>
            <a:r>
              <a:rPr lang="en-GB"/>
              <a:t>NSCLC</a:t>
            </a:r>
          </a:p>
        </p:txBody>
      </p:sp>
      <p:sp>
        <p:nvSpPr>
          <p:cNvPr id="10" name="Slide Number Placeholder 8">
            <a:extLst>
              <a:ext uri="{FF2B5EF4-FFF2-40B4-BE49-F238E27FC236}">
                <a16:creationId xmlns:a16="http://schemas.microsoft.com/office/drawing/2014/main" id="{789C23EF-BAFF-0645-88A4-CEEFCA64A1EF}"/>
              </a:ext>
            </a:extLst>
          </p:cNvPr>
          <p:cNvSpPr>
            <a:spLocks noGrp="1"/>
          </p:cNvSpPr>
          <p:nvPr>
            <p:ph type="sldNum" sz="quarter" idx="21"/>
          </p:nvPr>
        </p:nvSpPr>
        <p:spPr/>
        <p:txBody>
          <a:bodyPr/>
          <a:lstStyle>
            <a:lvl1pPr>
              <a:defRPr>
                <a:solidFill>
                  <a:srgbClr val="9A8B7D"/>
                </a:solidFill>
                <a:ea typeface="+mn-ea"/>
              </a:defRPr>
            </a:lvl1pPr>
          </a:lstStyle>
          <a:p>
            <a:pPr>
              <a:defRPr/>
            </a:pPr>
            <a:fld id="{07332013-CD24-44BB-89CC-BB60123C0E11}" type="slidenum">
              <a:rPr lang="en-GB"/>
              <a:pPr>
                <a:defRPr/>
              </a:pPr>
              <a:t>‹#›</a:t>
            </a:fld>
            <a:endParaRPr lang="en-GB" dirty="0"/>
          </a:p>
        </p:txBody>
      </p:sp>
    </p:spTree>
    <p:extLst>
      <p:ext uri="{BB962C8B-B14F-4D97-AF65-F5344CB8AC3E}">
        <p14:creationId xmlns:p14="http://schemas.microsoft.com/office/powerpoint/2010/main" val="23938867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EA08E02-E49B-4D15-9914-6D64C273885D}"/>
              </a:ext>
            </a:extLst>
          </p:cNvPr>
          <p:cNvSpPr>
            <a:spLocks noGrp="1"/>
          </p:cNvSpPr>
          <p:nvPr>
            <p:ph type="body" sz="quarter" idx="10"/>
          </p:nvPr>
        </p:nvSpPr>
        <p:spPr>
          <a:xfrm>
            <a:off x="553915" y="1019909"/>
            <a:ext cx="11175023" cy="4877971"/>
          </a:xfrm>
          <a:prstGeom prst="rect">
            <a:avLst/>
          </a:prstGeom>
        </p:spPr>
        <p:txBody>
          <a:bodyPr>
            <a:noAutofit/>
          </a:bodyPr>
          <a:lstStyle>
            <a:lvl4pPr marL="274320" indent="-274320">
              <a:buClrTx/>
              <a:buSzPct val="100000"/>
              <a:buFont typeface="Arial" panose="020B0604020202020204" pitchFamily="34" charset="0"/>
              <a:buChar char="•"/>
              <a:defRPr/>
            </a:lvl4pPr>
            <a:lvl5pPr marL="548640" indent="-27463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BC8174B3-4957-49CF-83B9-56E0BC94A874}"/>
              </a:ext>
            </a:extLst>
          </p:cNvPr>
          <p:cNvSpPr>
            <a:spLocks noGrp="1"/>
          </p:cNvSpPr>
          <p:nvPr>
            <p:ph type="title"/>
          </p:nvPr>
        </p:nvSpPr>
        <p:spPr>
          <a:xfrm>
            <a:off x="287171" y="376417"/>
            <a:ext cx="10665752" cy="430847"/>
          </a:xfrm>
          <a:prstGeom prst="rect">
            <a:avLst/>
          </a:prstGeom>
        </p:spPr>
        <p:txBody>
          <a:bodyPr/>
          <a:lstStyle/>
          <a:p>
            <a:r>
              <a:rPr lang="en-US" dirty="0"/>
              <a:t>Click to edit Master title style</a:t>
            </a:r>
          </a:p>
        </p:txBody>
      </p:sp>
      <p:sp>
        <p:nvSpPr>
          <p:cNvPr id="3" name="Footer Placeholder 5">
            <a:extLst>
              <a:ext uri="{FF2B5EF4-FFF2-40B4-BE49-F238E27FC236}">
                <a16:creationId xmlns:a16="http://schemas.microsoft.com/office/drawing/2014/main" id="{08A8C96B-FE76-92B2-6A27-4A9FC8F15E1B}"/>
              </a:ext>
            </a:extLst>
          </p:cNvPr>
          <p:cNvSpPr>
            <a:spLocks noGrp="1"/>
          </p:cNvSpPr>
          <p:nvPr>
            <p:ph type="ftr" sz="quarter" idx="3"/>
          </p:nvPr>
        </p:nvSpPr>
        <p:spPr>
          <a:xfrm>
            <a:off x="536330" y="5971032"/>
            <a:ext cx="11192608" cy="201561"/>
          </a:xfrm>
          <a:prstGeom prst="rect">
            <a:avLst/>
          </a:prstGeom>
        </p:spPr>
        <p:txBody>
          <a:bodyPr vert="horz" lIns="91440" tIns="45720" rIns="91440" bIns="45720" rtlCol="0" anchor="ctr"/>
          <a:lstStyle>
            <a:lvl1pPr algn="l">
              <a:defRPr sz="1000" b="0" i="0">
                <a:solidFill>
                  <a:schemeClr val="tx1"/>
                </a:solidFill>
                <a:latin typeface="Helvetica" pitchFamily="2" charset="0"/>
              </a:defRPr>
            </a:lvl1pPr>
          </a:lstStyle>
          <a:p>
            <a:r>
              <a:rPr lang="en-US"/>
              <a:t>References</a:t>
            </a:r>
            <a:endParaRPr lang="en-US" dirty="0"/>
          </a:p>
        </p:txBody>
      </p:sp>
    </p:spTree>
    <p:extLst>
      <p:ext uri="{BB962C8B-B14F-4D97-AF65-F5344CB8AC3E}">
        <p14:creationId xmlns:p14="http://schemas.microsoft.com/office/powerpoint/2010/main" val="12445607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ACB930-CE3F-4743-B072-2338D7EF26EF}" type="datetime1">
              <a:rPr lang="en-US" smtClean="0"/>
              <a:t>6/30/26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dirty="0"/>
              <a:t>Reference(s)</a:t>
            </a:r>
          </a:p>
        </p:txBody>
      </p:sp>
    </p:spTree>
    <p:extLst>
      <p:ext uri="{BB962C8B-B14F-4D97-AF65-F5344CB8AC3E}">
        <p14:creationId xmlns:p14="http://schemas.microsoft.com/office/powerpoint/2010/main" val="21156115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0892"/>
            <a:ext cx="11277600" cy="8001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35713D-D566-4186-9787-C5E97CA19282}" type="datetime1">
              <a:rPr lang="en-US" smtClean="0"/>
              <a:t>6/30/26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lgn="ctr">
              <a:defRPr/>
            </a:lvl1p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dirty="0"/>
              <a:t>Reference(s)</a:t>
            </a:r>
          </a:p>
        </p:txBody>
      </p:sp>
    </p:spTree>
    <p:extLst>
      <p:ext uri="{BB962C8B-B14F-4D97-AF65-F5344CB8AC3E}">
        <p14:creationId xmlns:p14="http://schemas.microsoft.com/office/powerpoint/2010/main" val="12599436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10027466" y="6531200"/>
            <a:ext cx="2069284" cy="257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92000" y="3566963"/>
            <a:ext cx="11795760" cy="31481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4" name="Date Placeholder 3"/>
          <p:cNvSpPr>
            <a:spLocks noGrp="1"/>
          </p:cNvSpPr>
          <p:nvPr>
            <p:ph type="dt" sz="half" idx="10"/>
          </p:nvPr>
        </p:nvSpPr>
        <p:spPr/>
        <p:txBody>
          <a:bodyPr/>
          <a:lstStyle/>
          <a:p>
            <a:fld id="{F5AB0D45-D70F-4565-90F4-8B70029F68B1}" type="datetime1">
              <a:rPr lang="en-US" smtClean="0"/>
              <a:t>6/30/26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 name="Subtitle 2"/>
          <p:cNvSpPr>
            <a:spLocks noGrp="1"/>
          </p:cNvSpPr>
          <p:nvPr>
            <p:ph type="subTitle" idx="1"/>
          </p:nvPr>
        </p:nvSpPr>
        <p:spPr>
          <a:xfrm>
            <a:off x="457199" y="3902255"/>
            <a:ext cx="11277601"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p:cNvSpPr>
            <a:spLocks noGrp="1"/>
          </p:cNvSpPr>
          <p:nvPr>
            <p:ph type="body" sz="quarter" idx="12" hasCustomPrompt="1"/>
          </p:nvPr>
        </p:nvSpPr>
        <p:spPr>
          <a:xfrm>
            <a:off x="457200" y="5836500"/>
            <a:ext cx="10021888" cy="885825"/>
          </a:xfrm>
        </p:spPr>
        <p:txBody>
          <a:bodyPr anchor="b">
            <a:normAutofit/>
          </a:bodyPr>
          <a:lstStyle>
            <a:lvl1pPr marL="0" indent="0">
              <a:spcBef>
                <a:spcPts val="300"/>
              </a:spcBef>
              <a:buNone/>
              <a:defRPr sz="100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Reference(s)</a:t>
            </a:r>
          </a:p>
        </p:txBody>
      </p:sp>
      <p:sp>
        <p:nvSpPr>
          <p:cNvPr id="2" name="Title 1"/>
          <p:cNvSpPr>
            <a:spLocks noGrp="1"/>
          </p:cNvSpPr>
          <p:nvPr>
            <p:ph type="ctrTitle"/>
          </p:nvPr>
        </p:nvSpPr>
        <p:spPr>
          <a:xfrm>
            <a:off x="457200" y="1299370"/>
            <a:ext cx="11277600" cy="2129630"/>
          </a:xfrm>
        </p:spPr>
        <p:txBody>
          <a:bodyPr anchor="t" anchorCtr="0">
            <a:normAutofit/>
          </a:bodyPr>
          <a:lstStyle>
            <a:lvl1pPr algn="l">
              <a:defRPr sz="4400">
                <a:solidFill>
                  <a:schemeClr val="tx2"/>
                </a:solidFill>
              </a:defRPr>
            </a:lvl1pPr>
          </a:lstStyle>
          <a:p>
            <a:r>
              <a:rPr lang="en-US" dirty="0"/>
              <a:t>Click to edit Master title style</a:t>
            </a:r>
          </a:p>
        </p:txBody>
      </p:sp>
      <p:sp>
        <p:nvSpPr>
          <p:cNvPr id="17" name="Rectangle 16">
            <a:extLst>
              <a:ext uri="{FF2B5EF4-FFF2-40B4-BE49-F238E27FC236}">
                <a16:creationId xmlns:a16="http://schemas.microsoft.com/office/drawing/2014/main" id="{FDEA1B75-62AE-479F-A417-ACF060C05D1E}"/>
              </a:ext>
            </a:extLst>
          </p:cNvPr>
          <p:cNvSpPr/>
          <p:nvPr userDrawn="1"/>
        </p:nvSpPr>
        <p:spPr>
          <a:xfrm>
            <a:off x="192000" y="3566963"/>
            <a:ext cx="11795760" cy="1063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4238004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Global Title Slide">
    <p:spTree>
      <p:nvGrpSpPr>
        <p:cNvPr id="1" name=""/>
        <p:cNvGrpSpPr/>
        <p:nvPr/>
      </p:nvGrpSpPr>
      <p:grpSpPr>
        <a:xfrm>
          <a:off x="0" y="0"/>
          <a:ext cx="0" cy="0"/>
          <a:chOff x="0" y="0"/>
          <a:chExt cx="0" cy="0"/>
        </a:xfrm>
      </p:grpSpPr>
      <p:pic>
        <p:nvPicPr>
          <p:cNvPr id="2" name="Picture 1" descr="AZ_RGB_H_COL.jpg">
            <a:hlinkClick r:id="" action="ppaction://hlinkshowjump?jump=firstslide"/>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9385013" y="142425"/>
            <a:ext cx="2664000" cy="879972"/>
          </a:xfrm>
          <a:prstGeom prst="rect">
            <a:avLst/>
          </a:prstGeom>
        </p:spPr>
      </p:pic>
      <p:sp>
        <p:nvSpPr>
          <p:cNvPr id="8" name="Rectangle 7"/>
          <p:cNvSpPr/>
          <p:nvPr userDrawn="1"/>
        </p:nvSpPr>
        <p:spPr>
          <a:xfrm>
            <a:off x="241013" y="1692146"/>
            <a:ext cx="11808000" cy="49710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1"/>
              </a:solidFill>
              <a:effectLst/>
            </a:endParaRPr>
          </a:p>
        </p:txBody>
      </p:sp>
      <p:sp>
        <p:nvSpPr>
          <p:cNvPr id="13" name="Title 8"/>
          <p:cNvSpPr>
            <a:spLocks noGrp="1"/>
          </p:cNvSpPr>
          <p:nvPr>
            <p:ph type="title" hasCustomPrompt="1"/>
          </p:nvPr>
        </p:nvSpPr>
        <p:spPr>
          <a:xfrm>
            <a:off x="288002" y="1848643"/>
            <a:ext cx="9097012" cy="672000"/>
          </a:xfrm>
          <a:prstGeom prst="rect">
            <a:avLst/>
          </a:prstGeom>
        </p:spPr>
        <p:txBody>
          <a:bodyPr vert="horz"/>
          <a:lstStyle>
            <a:lvl1pPr algn="l">
              <a:lnSpc>
                <a:spcPct val="90000"/>
              </a:lnSpc>
              <a:defRPr sz="3733" b="1" baseline="0">
                <a:solidFill>
                  <a:srgbClr val="FFFFFF"/>
                </a:solidFill>
                <a:latin typeface="Arial" pitchFamily="34" charset="0"/>
                <a:cs typeface="Arial" pitchFamily="34" charset="0"/>
              </a:defRPr>
            </a:lvl1pPr>
          </a:lstStyle>
          <a:p>
            <a:r>
              <a:rPr lang="en-GB" noProof="0" dirty="0"/>
              <a:t>Click to add presentation title</a:t>
            </a:r>
          </a:p>
        </p:txBody>
      </p:sp>
      <p:sp>
        <p:nvSpPr>
          <p:cNvPr id="9" name="Text Placeholder 29"/>
          <p:cNvSpPr>
            <a:spLocks noGrp="1"/>
          </p:cNvSpPr>
          <p:nvPr>
            <p:ph type="body" sz="quarter" idx="11" hasCustomPrompt="1"/>
          </p:nvPr>
        </p:nvSpPr>
        <p:spPr>
          <a:xfrm>
            <a:off x="288002" y="3190257"/>
            <a:ext cx="9097011" cy="1594294"/>
          </a:xfrm>
          <a:prstGeom prst="rect">
            <a:avLst/>
          </a:prstGeom>
        </p:spPr>
        <p:txBody>
          <a:bodyPr vert="horz" anchor="ctr">
            <a:normAutofit/>
          </a:bodyPr>
          <a:lstStyle>
            <a:lvl1pPr marL="0" indent="0">
              <a:lnSpc>
                <a:spcPts val="1467"/>
              </a:lnSpc>
              <a:spcBef>
                <a:spcPts val="0"/>
              </a:spcBef>
              <a:buNone/>
              <a:defRPr sz="3000" b="0">
                <a:solidFill>
                  <a:schemeClr val="bg1"/>
                </a:solidFill>
                <a:latin typeface="Arial" pitchFamily="34" charset="0"/>
                <a:cs typeface="Arial" pitchFamily="34" charset="0"/>
              </a:defRPr>
            </a:lvl1pPr>
          </a:lstStyle>
          <a:p>
            <a:pPr lvl="0"/>
            <a:r>
              <a:rPr lang="en-GB" noProof="0" dirty="0"/>
              <a:t>Click to add subtitle if necessary</a:t>
            </a:r>
          </a:p>
        </p:txBody>
      </p:sp>
      <p:sp>
        <p:nvSpPr>
          <p:cNvPr id="10" name="Text Placeholder 7">
            <a:extLst>
              <a:ext uri="{FF2B5EF4-FFF2-40B4-BE49-F238E27FC236}">
                <a16:creationId xmlns:a16="http://schemas.microsoft.com/office/drawing/2014/main" id="{1FCA5801-9220-4E7B-9EDF-28B499B9CC48}"/>
              </a:ext>
            </a:extLst>
          </p:cNvPr>
          <p:cNvSpPr>
            <a:spLocks noGrp="1"/>
          </p:cNvSpPr>
          <p:nvPr>
            <p:ph type="body" sz="quarter" idx="14" hasCustomPrompt="1"/>
          </p:nvPr>
        </p:nvSpPr>
        <p:spPr>
          <a:xfrm>
            <a:off x="2883729" y="5865464"/>
            <a:ext cx="1451151" cy="18288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XX-XXXX-ALL-XXXX</a:t>
            </a:r>
          </a:p>
        </p:txBody>
      </p:sp>
      <p:sp>
        <p:nvSpPr>
          <p:cNvPr id="5" name="TextBox 4">
            <a:extLst>
              <a:ext uri="{FF2B5EF4-FFF2-40B4-BE49-F238E27FC236}">
                <a16:creationId xmlns:a16="http://schemas.microsoft.com/office/drawing/2014/main" id="{E8AE57FD-B4CA-4FEC-8695-AC40C5080EF3}"/>
              </a:ext>
            </a:extLst>
          </p:cNvPr>
          <p:cNvSpPr txBox="1"/>
          <p:nvPr userDrawn="1"/>
        </p:nvSpPr>
        <p:spPr>
          <a:xfrm>
            <a:off x="288002" y="5803221"/>
            <a:ext cx="2855248" cy="784830"/>
          </a:xfrm>
          <a:prstGeom prst="rect">
            <a:avLst/>
          </a:prstGeom>
          <a:noFill/>
        </p:spPr>
        <p:txBody>
          <a:bodyPr wrap="square" rtlCol="0">
            <a:spAutoFit/>
          </a:bodyPr>
          <a:lstStyle/>
          <a:p>
            <a:pPr>
              <a:lnSpc>
                <a:spcPct val="150000"/>
              </a:lnSpc>
              <a:spcBef>
                <a:spcPts val="600"/>
              </a:spcBef>
              <a:spcAft>
                <a:spcPts val="600"/>
              </a:spcAft>
            </a:pPr>
            <a:r>
              <a:rPr lang="en-US" sz="1000" dirty="0">
                <a:solidFill>
                  <a:schemeClr val="bg1"/>
                </a:solidFill>
              </a:rPr>
              <a:t>Veeva Vault MedComms Document Number: </a:t>
            </a:r>
            <a:br>
              <a:rPr lang="en-US" sz="1000" dirty="0">
                <a:solidFill>
                  <a:schemeClr val="bg1"/>
                </a:solidFill>
              </a:rPr>
            </a:br>
            <a:r>
              <a:rPr lang="en-US" sz="1000" dirty="0">
                <a:solidFill>
                  <a:schemeClr val="bg1"/>
                </a:solidFill>
              </a:rPr>
              <a:t>Approval Date:</a:t>
            </a:r>
            <a:br>
              <a:rPr lang="en-US" sz="1000" dirty="0">
                <a:solidFill>
                  <a:schemeClr val="bg1"/>
                </a:solidFill>
              </a:rPr>
            </a:br>
            <a:r>
              <a:rPr lang="en-US" sz="1000" dirty="0">
                <a:solidFill>
                  <a:schemeClr val="bg1"/>
                </a:solidFill>
              </a:rPr>
              <a:t>Expiration Date:</a:t>
            </a:r>
          </a:p>
        </p:txBody>
      </p:sp>
      <p:sp>
        <p:nvSpPr>
          <p:cNvPr id="16" name="Text Placeholder 7">
            <a:extLst>
              <a:ext uri="{FF2B5EF4-FFF2-40B4-BE49-F238E27FC236}">
                <a16:creationId xmlns:a16="http://schemas.microsoft.com/office/drawing/2014/main" id="{15AE65CC-53A8-4B6D-A45D-F840C8C137F5}"/>
              </a:ext>
            </a:extLst>
          </p:cNvPr>
          <p:cNvSpPr>
            <a:spLocks noGrp="1"/>
          </p:cNvSpPr>
          <p:nvPr>
            <p:ph type="body" sz="quarter" idx="16" hasCustomPrompt="1"/>
          </p:nvPr>
        </p:nvSpPr>
        <p:spPr>
          <a:xfrm>
            <a:off x="1309189" y="6321258"/>
            <a:ext cx="1451151" cy="18288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MM/YY</a:t>
            </a:r>
          </a:p>
        </p:txBody>
      </p:sp>
      <p:sp>
        <p:nvSpPr>
          <p:cNvPr id="17" name="Text Placeholder 7">
            <a:extLst>
              <a:ext uri="{FF2B5EF4-FFF2-40B4-BE49-F238E27FC236}">
                <a16:creationId xmlns:a16="http://schemas.microsoft.com/office/drawing/2014/main" id="{C46DDC66-D58B-400F-82BF-795384A740E7}"/>
              </a:ext>
            </a:extLst>
          </p:cNvPr>
          <p:cNvSpPr>
            <a:spLocks noGrp="1"/>
          </p:cNvSpPr>
          <p:nvPr>
            <p:ph type="body" sz="quarter" idx="17" hasCustomPrompt="1"/>
          </p:nvPr>
        </p:nvSpPr>
        <p:spPr>
          <a:xfrm>
            <a:off x="1304732" y="6097532"/>
            <a:ext cx="1451151" cy="18397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MM/YY</a:t>
            </a:r>
          </a:p>
        </p:txBody>
      </p:sp>
    </p:spTree>
    <p:extLst>
      <p:ext uri="{BB962C8B-B14F-4D97-AF65-F5344CB8AC3E}">
        <p14:creationId xmlns:p14="http://schemas.microsoft.com/office/powerpoint/2010/main" val="2566083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10027466" y="6531200"/>
            <a:ext cx="2069284" cy="257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93500" y="156117"/>
            <a:ext cx="11808000" cy="6559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2" name="Title 1"/>
          <p:cNvSpPr>
            <a:spLocks noGrp="1"/>
          </p:cNvSpPr>
          <p:nvPr>
            <p:ph type="title"/>
          </p:nvPr>
        </p:nvSpPr>
        <p:spPr>
          <a:xfrm>
            <a:off x="476250" y="1295176"/>
            <a:ext cx="11258550" cy="914400"/>
          </a:xfr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76250" y="3435620"/>
            <a:ext cx="11258550" cy="1554480"/>
          </a:xfrm>
        </p:spPr>
        <p:txBody>
          <a:bodyPr>
            <a:no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A87EDD-928B-42CB-AB33-238AA66A31C6}" type="datetime1">
              <a:rPr lang="en-US" smtClean="0"/>
              <a:t>6/30/26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Text Placeholder 10"/>
          <p:cNvSpPr>
            <a:spLocks noGrp="1"/>
          </p:cNvSpPr>
          <p:nvPr>
            <p:ph type="body" sz="quarter" idx="12" hasCustomPrompt="1"/>
          </p:nvPr>
        </p:nvSpPr>
        <p:spPr>
          <a:xfrm>
            <a:off x="457200" y="5829300"/>
            <a:ext cx="10058400" cy="885825"/>
          </a:xfrm>
        </p:spPr>
        <p:txBody>
          <a:bodyPr anchor="b" anchorCtr="0">
            <a:normAutofit/>
          </a:bodyPr>
          <a:lstStyle>
            <a:lvl1pPr marL="0" indent="0">
              <a:spcBef>
                <a:spcPts val="300"/>
              </a:spcBef>
              <a:buNone/>
              <a:defRPr sz="1000">
                <a:solidFill>
                  <a:schemeClr val="bg1"/>
                </a:solidFill>
              </a:defRPr>
            </a:lvl1pPr>
            <a:lvl2pPr marL="228600" indent="0">
              <a:buNone/>
              <a:defRPr>
                <a:solidFill>
                  <a:schemeClr val="bg1"/>
                </a:solidFill>
              </a:defRPr>
            </a:lvl2pPr>
            <a:lvl3pPr marL="457200" indent="0">
              <a:buNone/>
              <a:defRPr>
                <a:solidFill>
                  <a:schemeClr val="bg1"/>
                </a:solidFill>
              </a:defRPr>
            </a:lvl3pPr>
            <a:lvl4pPr marL="685800" indent="0">
              <a:buNone/>
              <a:defRPr>
                <a:solidFill>
                  <a:schemeClr val="bg1"/>
                </a:solidFill>
              </a:defRPr>
            </a:lvl4pPr>
            <a:lvl5pPr marL="914400" indent="0">
              <a:buNone/>
              <a:defRPr>
                <a:solidFill>
                  <a:schemeClr val="bg1"/>
                </a:solidFill>
              </a:defRPr>
            </a:lvl5pPr>
          </a:lstStyle>
          <a:p>
            <a:pPr lvl="0"/>
            <a:r>
              <a:rPr lang="en-US" dirty="0"/>
              <a:t>Reference(s)</a:t>
            </a:r>
          </a:p>
        </p:txBody>
      </p:sp>
    </p:spTree>
    <p:extLst>
      <p:ext uri="{BB962C8B-B14F-4D97-AF65-F5344CB8AC3E}">
        <p14:creationId xmlns:p14="http://schemas.microsoft.com/office/powerpoint/2010/main" val="13991303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257301"/>
            <a:ext cx="5562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57301"/>
            <a:ext cx="5562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2AC1F25-382D-4CE5-99D2-D389D07019C3}" type="datetime1">
              <a:rPr lang="en-US" smtClean="0"/>
              <a:t>6/30/26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7432E5-F8E0-41AE-9A6B-AD730338B005}" type="slidenum">
              <a:rPr lang="en-US" smtClean="0"/>
              <a:pPr/>
              <a:t>‹#›</a:t>
            </a:fld>
            <a:endParaRPr lang="en-US" dirty="0"/>
          </a:p>
        </p:txBody>
      </p:sp>
      <p:sp>
        <p:nvSpPr>
          <p:cNvPr id="9" name="Text Placeholder 8"/>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lvl1pPr>
            <a:lvl2pPr marL="228600" indent="0">
              <a:spcBef>
                <a:spcPts val="300"/>
              </a:spcBef>
              <a:buNone/>
              <a:defRPr/>
            </a:lvl2pPr>
            <a:lvl3pPr marL="457200" indent="0">
              <a:spcBef>
                <a:spcPts val="300"/>
              </a:spcBef>
              <a:buNone/>
              <a:defRPr/>
            </a:lvl3pPr>
            <a:lvl4pPr marL="685800" indent="0">
              <a:spcBef>
                <a:spcPts val="300"/>
              </a:spcBef>
              <a:buNone/>
              <a:defRPr/>
            </a:lvl4pPr>
            <a:lvl5pPr marL="914400" indent="0">
              <a:spcBef>
                <a:spcPts val="300"/>
              </a:spcBef>
              <a:buNone/>
              <a:defRPr/>
            </a:lvl5pPr>
          </a:lstStyle>
          <a:p>
            <a:pPr lvl="0"/>
            <a:r>
              <a:rPr lang="en-US" dirty="0"/>
              <a:t>Reference(s)</a:t>
            </a:r>
          </a:p>
        </p:txBody>
      </p:sp>
    </p:spTree>
    <p:extLst>
      <p:ext uri="{BB962C8B-B14F-4D97-AF65-F5344CB8AC3E}">
        <p14:creationId xmlns:p14="http://schemas.microsoft.com/office/powerpoint/2010/main" val="933246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6932" y="228601"/>
            <a:ext cx="11257867" cy="8001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6932" y="1274765"/>
            <a:ext cx="5520643" cy="54864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76932" y="1823406"/>
            <a:ext cx="5520643" cy="400589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274765"/>
            <a:ext cx="5562599" cy="54864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1823406"/>
            <a:ext cx="5562598" cy="4005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E13010-457D-497C-BC1F-8982A0CFCC8F}" type="datetime1">
              <a:rPr lang="en-US" smtClean="0"/>
              <a:t>6/30/26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7432E5-F8E0-41AE-9A6B-AD730338B005}" type="slidenum">
              <a:rPr lang="en-US" smtClean="0"/>
              <a:pPr/>
              <a:t>‹#›</a:t>
            </a:fld>
            <a:endParaRPr lang="en-US" dirty="0"/>
          </a:p>
        </p:txBody>
      </p:sp>
      <p:sp>
        <p:nvSpPr>
          <p:cNvPr id="11" name="Text Placeholder 10"/>
          <p:cNvSpPr>
            <a:spLocks noGrp="1"/>
          </p:cNvSpPr>
          <p:nvPr>
            <p:ph type="body" sz="quarter" idx="13" hasCustomPrompt="1"/>
          </p:nvPr>
        </p:nvSpPr>
        <p:spPr>
          <a:xfrm>
            <a:off x="476931" y="5852160"/>
            <a:ext cx="10038667"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dirty="0"/>
              <a:t>Reference(s)</a:t>
            </a:r>
          </a:p>
        </p:txBody>
      </p:sp>
    </p:spTree>
    <p:extLst>
      <p:ext uri="{BB962C8B-B14F-4D97-AF65-F5344CB8AC3E}">
        <p14:creationId xmlns:p14="http://schemas.microsoft.com/office/powerpoint/2010/main" val="30191460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284131"/>
            <a:ext cx="11277600" cy="4100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0F1DF4-9EBB-415C-A0BA-652D75990D66}" type="datetime1">
              <a:rPr lang="en-US" smtClean="0"/>
              <a:t>6/30/26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dirty="0"/>
              <a:t>Reference(s)</a:t>
            </a:r>
          </a:p>
        </p:txBody>
      </p:sp>
      <p:sp>
        <p:nvSpPr>
          <p:cNvPr id="9" name="Text Placeholder 8"/>
          <p:cNvSpPr>
            <a:spLocks noGrp="1"/>
          </p:cNvSpPr>
          <p:nvPr>
            <p:ph type="body" sz="quarter" idx="14" hasCustomPrompt="1"/>
          </p:nvPr>
        </p:nvSpPr>
        <p:spPr>
          <a:xfrm>
            <a:off x="1306288" y="5424412"/>
            <a:ext cx="9601200" cy="377976"/>
          </a:xfrm>
          <a:prstGeom prst="roundRect">
            <a:avLst/>
          </a:prstGeom>
          <a:solidFill>
            <a:schemeClr val="accent2"/>
          </a:solidFill>
        </p:spPr>
        <p:txBody>
          <a:bodyPr anchor="b" anchorCtr="0">
            <a:spAutoFit/>
          </a:bodyPr>
          <a:lstStyle>
            <a:lvl1pPr marL="0" indent="0" algn="ctr">
              <a:buNone/>
              <a:defRPr sz="1800" b="1">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caption</a:t>
            </a:r>
          </a:p>
        </p:txBody>
      </p:sp>
    </p:spTree>
    <p:extLst>
      <p:ext uri="{BB962C8B-B14F-4D97-AF65-F5344CB8AC3E}">
        <p14:creationId xmlns:p14="http://schemas.microsoft.com/office/powerpoint/2010/main" val="30518132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C0A5CC-DF79-4C1F-BC9C-A9BAE87DA578}" type="datetime1">
              <a:rPr lang="en-US" smtClean="0"/>
              <a:t>6/30/26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Text Placeholder 6"/>
          <p:cNvSpPr>
            <a:spLocks noGrp="1"/>
          </p:cNvSpPr>
          <p:nvPr>
            <p:ph type="body" sz="quarter" idx="13" hasCustomPrompt="1"/>
          </p:nvPr>
        </p:nvSpPr>
        <p:spPr>
          <a:xfrm>
            <a:off x="457200" y="5829300"/>
            <a:ext cx="10058400" cy="102870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dirty="0"/>
              <a:t>Reference(s)</a:t>
            </a:r>
          </a:p>
        </p:txBody>
      </p:sp>
      <p:sp>
        <p:nvSpPr>
          <p:cNvPr id="8" name="Text Placeholder 7"/>
          <p:cNvSpPr>
            <a:spLocks noGrp="1"/>
          </p:cNvSpPr>
          <p:nvPr>
            <p:ph type="body" sz="quarter" idx="14" hasCustomPrompt="1"/>
          </p:nvPr>
        </p:nvSpPr>
        <p:spPr>
          <a:xfrm>
            <a:off x="1299032" y="5428720"/>
            <a:ext cx="9601200" cy="377976"/>
          </a:xfrm>
          <a:prstGeom prst="roundRect">
            <a:avLst/>
          </a:prstGeom>
          <a:solidFill>
            <a:schemeClr val="accent2"/>
          </a:solidFill>
        </p:spPr>
        <p:txBody>
          <a:bodyPr anchor="b" anchorCtr="0">
            <a:spAutoFit/>
          </a:bodyPr>
          <a:lstStyle>
            <a:lvl1pPr marL="0" indent="0" algn="ctr">
              <a:buNone/>
              <a:defRPr sz="1800" b="1">
                <a:solidFill>
                  <a:schemeClr val="bg1"/>
                </a:solidFill>
              </a:defRPr>
            </a:lvl1pPr>
            <a:lvl2pPr marL="228600" indent="0" algn="ctr">
              <a:buNone/>
              <a:defRPr b="1">
                <a:solidFill>
                  <a:schemeClr val="bg1"/>
                </a:solidFill>
              </a:defRPr>
            </a:lvl2pPr>
            <a:lvl3pPr marL="457200" indent="0" algn="ctr">
              <a:buNone/>
              <a:defRPr b="1">
                <a:solidFill>
                  <a:schemeClr val="bg1"/>
                </a:solidFill>
              </a:defRPr>
            </a:lvl3pPr>
            <a:lvl4pPr marL="685800" indent="0" algn="ctr">
              <a:buNone/>
              <a:defRPr b="1">
                <a:solidFill>
                  <a:schemeClr val="bg1"/>
                </a:solidFill>
              </a:defRPr>
            </a:lvl4pPr>
            <a:lvl5pPr marL="914400" indent="0" algn="ctr">
              <a:buNone/>
              <a:defRPr b="1">
                <a:solidFill>
                  <a:schemeClr val="bg1"/>
                </a:solidFill>
              </a:defRPr>
            </a:lvl5pPr>
          </a:lstStyle>
          <a:p>
            <a:pPr lvl="0"/>
            <a:r>
              <a:rPr lang="en-US" dirty="0"/>
              <a:t>Click to edit caption</a:t>
            </a:r>
          </a:p>
        </p:txBody>
      </p:sp>
    </p:spTree>
    <p:extLst>
      <p:ext uri="{BB962C8B-B14F-4D97-AF65-F5344CB8AC3E}">
        <p14:creationId xmlns:p14="http://schemas.microsoft.com/office/powerpoint/2010/main" val="12134357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No 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D7E3D9C-0853-494F-954A-AEC44A66CB01}" type="datetime1">
              <a:rPr lang="en-US" smtClean="0"/>
              <a:t>6/30/26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dirty="0"/>
              <a:t>Reference(s)</a:t>
            </a:r>
          </a:p>
        </p:txBody>
      </p:sp>
      <p:sp>
        <p:nvSpPr>
          <p:cNvPr id="9" name="Rectangle 8"/>
          <p:cNvSpPr/>
          <p:nvPr userDrawn="1"/>
        </p:nvSpPr>
        <p:spPr>
          <a:xfrm>
            <a:off x="193501" y="1028700"/>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457200" y="1028700"/>
            <a:ext cx="11277600" cy="4800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93956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8" name="Rectangle 7"/>
          <p:cNvSpPr/>
          <p:nvPr userDrawn="1"/>
        </p:nvSpPr>
        <p:spPr>
          <a:xfrm>
            <a:off x="193501" y="1028700"/>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A6B50EDE-1F01-4A88-89D9-A077A040CD42}" type="datetime1">
              <a:rPr lang="en-US" smtClean="0"/>
              <a:t>6/30/26</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396580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59C31-8071-4657-BA84-2004C5131029}" type="datetime1">
              <a:rPr lang="en-US" smtClean="0"/>
              <a:t>6/30/26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7432E5-F8E0-41AE-9A6B-AD730338B005}" type="slidenum">
              <a:rPr lang="en-US" smtClean="0"/>
              <a:pPr/>
              <a:t>‹#›</a:t>
            </a:fld>
            <a:endParaRPr lang="en-US" dirty="0"/>
          </a:p>
        </p:txBody>
      </p:sp>
      <p:sp>
        <p:nvSpPr>
          <p:cNvPr id="6" name="Text Placeholder 5"/>
          <p:cNvSpPr>
            <a:spLocks noGrp="1"/>
          </p:cNvSpPr>
          <p:nvPr>
            <p:ph type="body" sz="quarter" idx="13" hasCustomPrompt="1"/>
          </p:nvPr>
        </p:nvSpPr>
        <p:spPr>
          <a:xfrm>
            <a:off x="486227" y="5852160"/>
            <a:ext cx="10058399"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dirty="0"/>
              <a:t>Reference(s)</a:t>
            </a:r>
          </a:p>
        </p:txBody>
      </p:sp>
      <p:sp>
        <p:nvSpPr>
          <p:cNvPr id="7" name="Rectangle 6"/>
          <p:cNvSpPr/>
          <p:nvPr userDrawn="1"/>
        </p:nvSpPr>
        <p:spPr>
          <a:xfrm>
            <a:off x="193501" y="1028700"/>
            <a:ext cx="11998500" cy="250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8274767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E1287E9-EBEB-4648-982B-10337D55F8BE}"/>
              </a:ext>
            </a:extLst>
          </p:cNvPr>
          <p:cNvSpPr>
            <a:spLocks noGrp="1"/>
          </p:cNvSpPr>
          <p:nvPr>
            <p:ph type="dt" sz="half" idx="10"/>
          </p:nvPr>
        </p:nvSpPr>
        <p:spPr/>
        <p:txBody>
          <a:bodyPr/>
          <a:lstStyle/>
          <a:p>
            <a:fld id="{E2EF650A-C38E-40FB-BCF6-2303E9A7CC69}" type="datetime1">
              <a:rPr lang="en-US" smtClean="0"/>
              <a:t>6/30/26</a:t>
            </a:fld>
            <a:endParaRPr lang="en-US" dirty="0"/>
          </a:p>
        </p:txBody>
      </p:sp>
      <p:sp>
        <p:nvSpPr>
          <p:cNvPr id="4" name="Footer Placeholder 3">
            <a:extLst>
              <a:ext uri="{FF2B5EF4-FFF2-40B4-BE49-F238E27FC236}">
                <a16:creationId xmlns:a16="http://schemas.microsoft.com/office/drawing/2014/main" id="{6D9B78B9-0DDE-46C9-8ACD-9F2A63B7312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E89C07F-8571-41D4-9A89-601A8B9C53DC}"/>
              </a:ext>
            </a:extLst>
          </p:cNvPr>
          <p:cNvSpPr>
            <a:spLocks noGrp="1"/>
          </p:cNvSpPr>
          <p:nvPr>
            <p:ph type="sldNum" sz="quarter" idx="12"/>
          </p:nvPr>
        </p:nvSpPr>
        <p:spPr/>
        <p:txBody>
          <a:bodyPr/>
          <a:lstStyle/>
          <a:p>
            <a:fld id="{CC7432E5-F8E0-41AE-9A6B-AD730338B005}" type="slidenum">
              <a:rPr lang="en-US" smtClean="0"/>
              <a:pPr/>
              <a:t>‹#›</a:t>
            </a:fld>
            <a:endParaRPr lang="en-US" dirty="0"/>
          </a:p>
        </p:txBody>
      </p:sp>
      <p:sp>
        <p:nvSpPr>
          <p:cNvPr id="7" name="Content Placeholder 6">
            <a:extLst>
              <a:ext uri="{FF2B5EF4-FFF2-40B4-BE49-F238E27FC236}">
                <a16:creationId xmlns:a16="http://schemas.microsoft.com/office/drawing/2014/main" id="{065F5103-6F75-4D29-92B7-D96304B0DF91}"/>
              </a:ext>
            </a:extLst>
          </p:cNvPr>
          <p:cNvSpPr>
            <a:spLocks noGrp="1"/>
          </p:cNvSpPr>
          <p:nvPr>
            <p:ph sz="quarter" idx="13"/>
          </p:nvPr>
        </p:nvSpPr>
        <p:spPr>
          <a:xfrm>
            <a:off x="457200" y="1092425"/>
            <a:ext cx="11277600" cy="4736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0931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US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86D12817-4053-40BC-82BB-7AF5EE51AEBA}"/>
              </a:ext>
            </a:extLst>
          </p:cNvPr>
          <p:cNvSpPr txBox="1"/>
          <p:nvPr userDrawn="1"/>
        </p:nvSpPr>
        <p:spPr>
          <a:xfrm>
            <a:off x="2893625" y="6314749"/>
            <a:ext cx="6404747" cy="461665"/>
          </a:xfrm>
          <a:prstGeom prst="rect">
            <a:avLst/>
          </a:prstGeom>
          <a:noFill/>
          <a:ln>
            <a:noFill/>
          </a:ln>
        </p:spPr>
        <p:txBody>
          <a:bodyPr wrap="square" rtlCol="0" anchor="ctr">
            <a:spAutoFit/>
          </a:bodyPr>
          <a:lstStyle/>
          <a:p>
            <a:pPr marL="0" indent="0" algn="ctr">
              <a:buClr>
                <a:schemeClr val="accent1"/>
              </a:buClr>
              <a:buFont typeface="Arial" panose="020B0604020202020204" pitchFamily="34" charset="0"/>
              <a:buNone/>
            </a:pPr>
            <a:r>
              <a:rPr lang="en-US" sz="1400" b="1" dirty="0">
                <a:solidFill>
                  <a:schemeClr val="tx1"/>
                </a:solidFill>
              </a:rPr>
              <a:t>This Material is for Use by AstraZeneca Medical Personnel Only</a:t>
            </a:r>
          </a:p>
          <a:p>
            <a:pPr marL="0" indent="0" algn="ctr">
              <a:buClr>
                <a:schemeClr val="accent1"/>
              </a:buClr>
              <a:buFont typeface="Arial" panose="020B0604020202020204" pitchFamily="34" charset="0"/>
              <a:buNone/>
            </a:pPr>
            <a:r>
              <a:rPr lang="en-US" sz="1000" b="0" dirty="0">
                <a:solidFill>
                  <a:schemeClr val="tx1"/>
                </a:solidFill>
              </a:rPr>
              <a:t>Speaker notes are for internal use only and are not to be shown or disseminated outside of AstraZeneca</a:t>
            </a:r>
          </a:p>
        </p:txBody>
      </p:sp>
      <p:graphicFrame>
        <p:nvGraphicFramePr>
          <p:cNvPr id="50" name="Table 49">
            <a:extLst>
              <a:ext uri="{FF2B5EF4-FFF2-40B4-BE49-F238E27FC236}">
                <a16:creationId xmlns:a16="http://schemas.microsoft.com/office/drawing/2014/main" id="{83D05D04-05CE-47AA-8F7B-B08C33B32C3F}"/>
              </a:ext>
            </a:extLst>
          </p:cNvPr>
          <p:cNvGraphicFramePr>
            <a:graphicFrameLocks noGrp="1"/>
          </p:cNvGraphicFramePr>
          <p:nvPr userDrawn="1">
            <p:extLst>
              <p:ext uri="{D42A27DB-BD31-4B8C-83A1-F6EECF244321}">
                <p14:modId xmlns:p14="http://schemas.microsoft.com/office/powerpoint/2010/main" val="1710924946"/>
              </p:ext>
            </p:extLst>
          </p:nvPr>
        </p:nvGraphicFramePr>
        <p:xfrm>
          <a:off x="1128800" y="3577113"/>
          <a:ext cx="9949786" cy="764702"/>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graphicFrame>
        <p:nvGraphicFramePr>
          <p:cNvPr id="5" name="Table 4">
            <a:extLst>
              <a:ext uri="{FF2B5EF4-FFF2-40B4-BE49-F238E27FC236}">
                <a16:creationId xmlns:a16="http://schemas.microsoft.com/office/drawing/2014/main" id="{3C8DCB22-4BDC-4256-9886-290008A41E58}"/>
              </a:ext>
            </a:extLst>
          </p:cNvPr>
          <p:cNvGraphicFramePr>
            <a:graphicFrameLocks noGrp="1"/>
          </p:cNvGraphicFramePr>
          <p:nvPr userDrawn="1">
            <p:extLst>
              <p:ext uri="{D42A27DB-BD31-4B8C-83A1-F6EECF244321}">
                <p14:modId xmlns:p14="http://schemas.microsoft.com/office/powerpoint/2010/main" val="3281062898"/>
              </p:ext>
            </p:extLst>
          </p:nvPr>
        </p:nvGraphicFramePr>
        <p:xfrm>
          <a:off x="1128800" y="1039470"/>
          <a:ext cx="9949786" cy="2294106"/>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342139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6883497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51146587"/>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061963846"/>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sp>
        <p:nvSpPr>
          <p:cNvPr id="2" name="Date Placeholder 1"/>
          <p:cNvSpPr>
            <a:spLocks noGrp="1"/>
          </p:cNvSpPr>
          <p:nvPr>
            <p:ph type="dt" sz="half" idx="10"/>
          </p:nvPr>
        </p:nvSpPr>
        <p:spPr/>
        <p:txBody>
          <a:bodyPr/>
          <a:lstStyle/>
          <a:p>
            <a:fld id="{4B959C31-8071-4657-BA84-2004C5131029}" type="datetime1">
              <a:rPr lang="en-US" smtClean="0"/>
              <a:t>6/30/26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9" name="Text Placeholder 8">
            <a:extLst>
              <a:ext uri="{FF2B5EF4-FFF2-40B4-BE49-F238E27FC236}">
                <a16:creationId xmlns:a16="http://schemas.microsoft.com/office/drawing/2014/main" id="{A9E08680-4520-4EA6-B4A7-FD0062F8A6E5}"/>
              </a:ext>
            </a:extLst>
          </p:cNvPr>
          <p:cNvSpPr>
            <a:spLocks noGrp="1"/>
          </p:cNvSpPr>
          <p:nvPr>
            <p:ph type="body" sz="quarter" idx="13" hasCustomPrompt="1"/>
          </p:nvPr>
        </p:nvSpPr>
        <p:spPr>
          <a:xfrm>
            <a:off x="2972006" y="1102835"/>
            <a:ext cx="8106580" cy="228600"/>
          </a:xfrm>
        </p:spPr>
        <p:txBody>
          <a:bodyPr anchor="ctr">
            <a:normAutofit/>
          </a:bodyPr>
          <a:lstStyle>
            <a:lvl1pPr marL="0" indent="0">
              <a:buFont typeface="Arial" panose="020B0604020202020204" pitchFamily="34" charse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dirty="0"/>
              <a:t>&lt;MARP/MAAZAP&gt; &lt;#######&gt; &lt;TA&gt; &lt;Asset Title&gt; 70 character limit</a:t>
            </a:r>
          </a:p>
        </p:txBody>
      </p:sp>
      <p:sp>
        <p:nvSpPr>
          <p:cNvPr id="11" name="Text Placeholder 10">
            <a:extLst>
              <a:ext uri="{FF2B5EF4-FFF2-40B4-BE49-F238E27FC236}">
                <a16:creationId xmlns:a16="http://schemas.microsoft.com/office/drawing/2014/main" id="{CF687FD7-F293-4468-AE23-E28EE4619773}"/>
              </a:ext>
            </a:extLst>
          </p:cNvPr>
          <p:cNvSpPr>
            <a:spLocks noGrp="1"/>
          </p:cNvSpPr>
          <p:nvPr>
            <p:ph type="body" sz="quarter" idx="14" hasCustomPrompt="1"/>
          </p:nvPr>
        </p:nvSpPr>
        <p:spPr>
          <a:xfrm>
            <a:off x="6785855" y="1491653"/>
            <a:ext cx="149677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MM/YY</a:t>
            </a:r>
          </a:p>
        </p:txBody>
      </p:sp>
      <p:sp>
        <p:nvSpPr>
          <p:cNvPr id="13" name="Text Placeholder 12">
            <a:extLst>
              <a:ext uri="{FF2B5EF4-FFF2-40B4-BE49-F238E27FC236}">
                <a16:creationId xmlns:a16="http://schemas.microsoft.com/office/drawing/2014/main" id="{5BA6C7CD-771E-461C-A133-67764B81E611}"/>
              </a:ext>
            </a:extLst>
          </p:cNvPr>
          <p:cNvSpPr>
            <a:spLocks noGrp="1"/>
          </p:cNvSpPr>
          <p:nvPr>
            <p:ph type="body" sz="quarter" idx="15" hasCustomPrompt="1"/>
          </p:nvPr>
        </p:nvSpPr>
        <p:spPr>
          <a:xfrm>
            <a:off x="2972006" y="1491653"/>
            <a:ext cx="1797601"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Reactive or Proactive</a:t>
            </a:r>
          </a:p>
        </p:txBody>
      </p:sp>
      <p:sp>
        <p:nvSpPr>
          <p:cNvPr id="15" name="Text Placeholder 14">
            <a:extLst>
              <a:ext uri="{FF2B5EF4-FFF2-40B4-BE49-F238E27FC236}">
                <a16:creationId xmlns:a16="http://schemas.microsoft.com/office/drawing/2014/main" id="{6E33F1E3-ED30-4982-A86D-2C076E1C3B62}"/>
              </a:ext>
            </a:extLst>
          </p:cNvPr>
          <p:cNvSpPr>
            <a:spLocks noGrp="1"/>
          </p:cNvSpPr>
          <p:nvPr>
            <p:ph type="body" sz="quarter" idx="16" hasCustomPrompt="1"/>
          </p:nvPr>
        </p:nvSpPr>
        <p:spPr>
          <a:xfrm>
            <a:off x="6785855" y="1880471"/>
            <a:ext cx="149677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MM/YY (if &lt;1 year)</a:t>
            </a:r>
          </a:p>
        </p:txBody>
      </p:sp>
      <p:sp>
        <p:nvSpPr>
          <p:cNvPr id="17" name="Text Placeholder 16">
            <a:extLst>
              <a:ext uri="{FF2B5EF4-FFF2-40B4-BE49-F238E27FC236}">
                <a16:creationId xmlns:a16="http://schemas.microsoft.com/office/drawing/2014/main" id="{12286C0F-7CF6-40B2-B8FA-7AF1D25B9922}"/>
              </a:ext>
            </a:extLst>
          </p:cNvPr>
          <p:cNvSpPr>
            <a:spLocks noGrp="1"/>
          </p:cNvSpPr>
          <p:nvPr>
            <p:ph type="body" sz="quarter" idx="17" hasCustomPrompt="1"/>
          </p:nvPr>
        </p:nvSpPr>
        <p:spPr>
          <a:xfrm>
            <a:off x="2972006" y="2658107"/>
            <a:ext cx="891693"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19" name="Text Placeholder 18">
            <a:extLst>
              <a:ext uri="{FF2B5EF4-FFF2-40B4-BE49-F238E27FC236}">
                <a16:creationId xmlns:a16="http://schemas.microsoft.com/office/drawing/2014/main" id="{A1F28B02-DF8E-4C7E-90E9-0214CD384EA9}"/>
              </a:ext>
            </a:extLst>
          </p:cNvPr>
          <p:cNvSpPr>
            <a:spLocks noGrp="1"/>
          </p:cNvSpPr>
          <p:nvPr>
            <p:ph type="body" sz="quarter" idx="18" hasCustomPrompt="1"/>
          </p:nvPr>
        </p:nvSpPr>
        <p:spPr>
          <a:xfrm>
            <a:off x="3893972" y="2658107"/>
            <a:ext cx="415918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 If Yes - Reactive via MI, Reactive via MI </a:t>
            </a:r>
            <a:r>
              <a:rPr lang="en-US" dirty="0" err="1"/>
              <a:t>SciP</a:t>
            </a:r>
            <a:r>
              <a:rPr lang="en-US" dirty="0"/>
              <a:t>, or Proactive</a:t>
            </a:r>
          </a:p>
        </p:txBody>
      </p:sp>
      <p:sp>
        <p:nvSpPr>
          <p:cNvPr id="21" name="Text Placeholder 20">
            <a:extLst>
              <a:ext uri="{FF2B5EF4-FFF2-40B4-BE49-F238E27FC236}">
                <a16:creationId xmlns:a16="http://schemas.microsoft.com/office/drawing/2014/main" id="{277F15F9-6B04-4325-BA35-6D4FC8B30B7D}"/>
              </a:ext>
            </a:extLst>
          </p:cNvPr>
          <p:cNvSpPr>
            <a:spLocks noGrp="1"/>
          </p:cNvSpPr>
          <p:nvPr>
            <p:ph type="body" sz="quarter" idx="19" hasCustomPrompt="1"/>
          </p:nvPr>
        </p:nvSpPr>
        <p:spPr>
          <a:xfrm>
            <a:off x="2972006" y="3046924"/>
            <a:ext cx="393672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Any Medical Personnel</a:t>
            </a:r>
          </a:p>
        </p:txBody>
      </p:sp>
      <p:sp>
        <p:nvSpPr>
          <p:cNvPr id="27" name="Text Placeholder 26">
            <a:extLst>
              <a:ext uri="{FF2B5EF4-FFF2-40B4-BE49-F238E27FC236}">
                <a16:creationId xmlns:a16="http://schemas.microsoft.com/office/drawing/2014/main" id="{DD881301-6455-4429-AC98-70F1B2B5BC88}"/>
              </a:ext>
            </a:extLst>
          </p:cNvPr>
          <p:cNvSpPr>
            <a:spLocks noGrp="1"/>
          </p:cNvSpPr>
          <p:nvPr>
            <p:ph type="body" sz="quarter" idx="22" hasCustomPrompt="1"/>
          </p:nvPr>
        </p:nvSpPr>
        <p:spPr>
          <a:xfrm>
            <a:off x="6785855" y="2269289"/>
            <a:ext cx="3284423"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Any HCP, MM Only, Contracted EE, or Other</a:t>
            </a:r>
          </a:p>
        </p:txBody>
      </p:sp>
      <p:sp>
        <p:nvSpPr>
          <p:cNvPr id="29" name="Text Placeholder 28">
            <a:extLst>
              <a:ext uri="{FF2B5EF4-FFF2-40B4-BE49-F238E27FC236}">
                <a16:creationId xmlns:a16="http://schemas.microsoft.com/office/drawing/2014/main" id="{110857ED-F4F0-4AED-89F7-6595C2BD781E}"/>
              </a:ext>
            </a:extLst>
          </p:cNvPr>
          <p:cNvSpPr>
            <a:spLocks noGrp="1"/>
          </p:cNvSpPr>
          <p:nvPr>
            <p:ph type="body" sz="quarter" idx="23" hasCustomPrompt="1"/>
          </p:nvPr>
        </p:nvSpPr>
        <p:spPr>
          <a:xfrm>
            <a:off x="2972006" y="2269289"/>
            <a:ext cx="891693"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31" name="Text Placeholder 30">
            <a:extLst>
              <a:ext uri="{FF2B5EF4-FFF2-40B4-BE49-F238E27FC236}">
                <a16:creationId xmlns:a16="http://schemas.microsoft.com/office/drawing/2014/main" id="{1C3ADFAF-903D-45A8-9EC3-263C6B88C9B5}"/>
              </a:ext>
            </a:extLst>
          </p:cNvPr>
          <p:cNvSpPr>
            <a:spLocks noGrp="1"/>
          </p:cNvSpPr>
          <p:nvPr>
            <p:ph type="body" sz="quarter" idx="24" hasCustomPrompt="1"/>
          </p:nvPr>
        </p:nvSpPr>
        <p:spPr>
          <a:xfrm>
            <a:off x="3900043" y="2269289"/>
            <a:ext cx="121231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If Yes - MM/YY</a:t>
            </a:r>
          </a:p>
        </p:txBody>
      </p:sp>
      <p:sp>
        <p:nvSpPr>
          <p:cNvPr id="33" name="Text Placeholder 32">
            <a:extLst>
              <a:ext uri="{FF2B5EF4-FFF2-40B4-BE49-F238E27FC236}">
                <a16:creationId xmlns:a16="http://schemas.microsoft.com/office/drawing/2014/main" id="{699D1E98-12E4-4111-B43B-8EF5E67629AC}"/>
              </a:ext>
            </a:extLst>
          </p:cNvPr>
          <p:cNvSpPr>
            <a:spLocks noGrp="1"/>
          </p:cNvSpPr>
          <p:nvPr>
            <p:ph type="body" sz="quarter" idx="25" hasCustomPrompt="1"/>
          </p:nvPr>
        </p:nvSpPr>
        <p:spPr>
          <a:xfrm>
            <a:off x="2972006" y="5042742"/>
            <a:ext cx="89169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35" name="Text Placeholder 34">
            <a:extLst>
              <a:ext uri="{FF2B5EF4-FFF2-40B4-BE49-F238E27FC236}">
                <a16:creationId xmlns:a16="http://schemas.microsoft.com/office/drawing/2014/main" id="{B511FB73-1515-4896-A191-A9E5140DA205}"/>
              </a:ext>
            </a:extLst>
          </p:cNvPr>
          <p:cNvSpPr>
            <a:spLocks noGrp="1"/>
          </p:cNvSpPr>
          <p:nvPr>
            <p:ph type="body" sz="quarter" idx="26" hasCustomPrompt="1"/>
          </p:nvPr>
        </p:nvSpPr>
        <p:spPr>
          <a:xfrm>
            <a:off x="2972005" y="5379477"/>
            <a:ext cx="8106581" cy="258532"/>
          </a:xfrm>
        </p:spPr>
        <p:txBody>
          <a:bodyPr wrap="square" anchor="ctr">
            <a:sp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N/A or Enter Instructions</a:t>
            </a:r>
          </a:p>
        </p:txBody>
      </p:sp>
      <p:sp>
        <p:nvSpPr>
          <p:cNvPr id="37" name="Text Placeholder 36">
            <a:extLst>
              <a:ext uri="{FF2B5EF4-FFF2-40B4-BE49-F238E27FC236}">
                <a16:creationId xmlns:a16="http://schemas.microsoft.com/office/drawing/2014/main" id="{1E7DEFF9-F91F-49E6-94A9-010D12455C1C}"/>
              </a:ext>
            </a:extLst>
          </p:cNvPr>
          <p:cNvSpPr>
            <a:spLocks noGrp="1"/>
          </p:cNvSpPr>
          <p:nvPr>
            <p:ph type="body" sz="quarter" idx="27" hasCustomPrompt="1"/>
          </p:nvPr>
        </p:nvSpPr>
        <p:spPr>
          <a:xfrm>
            <a:off x="2972006" y="4043882"/>
            <a:ext cx="445403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New, Renewal, or Renewal with Changes</a:t>
            </a:r>
          </a:p>
        </p:txBody>
      </p:sp>
      <p:sp>
        <p:nvSpPr>
          <p:cNvPr id="39" name="Text Placeholder 38">
            <a:extLst>
              <a:ext uri="{FF2B5EF4-FFF2-40B4-BE49-F238E27FC236}">
                <a16:creationId xmlns:a16="http://schemas.microsoft.com/office/drawing/2014/main" id="{FA339AE6-73E5-47C9-8111-E129355C911C}"/>
              </a:ext>
            </a:extLst>
          </p:cNvPr>
          <p:cNvSpPr>
            <a:spLocks noGrp="1"/>
          </p:cNvSpPr>
          <p:nvPr>
            <p:ph type="body" sz="quarter" idx="28" hasCustomPrompt="1"/>
          </p:nvPr>
        </p:nvSpPr>
        <p:spPr>
          <a:xfrm>
            <a:off x="9040224" y="4050835"/>
            <a:ext cx="201920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PromoMats/</a:t>
            </a:r>
            <a:r>
              <a:rPr lang="en-US" dirty="0" err="1"/>
              <a:t>MedComms</a:t>
            </a:r>
            <a:r>
              <a:rPr lang="en-US" dirty="0"/>
              <a:t> #</a:t>
            </a:r>
          </a:p>
        </p:txBody>
      </p:sp>
      <p:sp>
        <p:nvSpPr>
          <p:cNvPr id="41" name="Text Placeholder 40">
            <a:extLst>
              <a:ext uri="{FF2B5EF4-FFF2-40B4-BE49-F238E27FC236}">
                <a16:creationId xmlns:a16="http://schemas.microsoft.com/office/drawing/2014/main" id="{F085F8C8-CE31-4A7B-87E4-06397B5B41DA}"/>
              </a:ext>
            </a:extLst>
          </p:cNvPr>
          <p:cNvSpPr>
            <a:spLocks noGrp="1"/>
          </p:cNvSpPr>
          <p:nvPr>
            <p:ph type="body" sz="quarter" idx="29" hasCustomPrompt="1"/>
          </p:nvPr>
        </p:nvSpPr>
        <p:spPr>
          <a:xfrm>
            <a:off x="2972006" y="3657303"/>
            <a:ext cx="445403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Asset Owner Name</a:t>
            </a:r>
          </a:p>
        </p:txBody>
      </p:sp>
      <p:sp>
        <p:nvSpPr>
          <p:cNvPr id="43" name="Text Placeholder 42">
            <a:extLst>
              <a:ext uri="{FF2B5EF4-FFF2-40B4-BE49-F238E27FC236}">
                <a16:creationId xmlns:a16="http://schemas.microsoft.com/office/drawing/2014/main" id="{D6785EC2-7CE7-4B29-BFA7-2A8950DFE928}"/>
              </a:ext>
            </a:extLst>
          </p:cNvPr>
          <p:cNvSpPr>
            <a:spLocks noGrp="1"/>
          </p:cNvSpPr>
          <p:nvPr>
            <p:ph type="body" sz="quarter" idx="30" hasCustomPrompt="1"/>
          </p:nvPr>
        </p:nvSpPr>
        <p:spPr>
          <a:xfrm>
            <a:off x="2972005" y="4646823"/>
            <a:ext cx="899316"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45" name="Text Placeholder 44">
            <a:extLst>
              <a:ext uri="{FF2B5EF4-FFF2-40B4-BE49-F238E27FC236}">
                <a16:creationId xmlns:a16="http://schemas.microsoft.com/office/drawing/2014/main" id="{02111F09-1B27-4A1F-9662-63D673AA517F}"/>
              </a:ext>
            </a:extLst>
          </p:cNvPr>
          <p:cNvSpPr>
            <a:spLocks noGrp="1"/>
          </p:cNvSpPr>
          <p:nvPr>
            <p:ph type="body" sz="quarter" idx="31" hasCustomPrompt="1"/>
          </p:nvPr>
        </p:nvSpPr>
        <p:spPr>
          <a:xfrm>
            <a:off x="5989384" y="4646823"/>
            <a:ext cx="87779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47" name="Text Placeholder 46">
            <a:extLst>
              <a:ext uri="{FF2B5EF4-FFF2-40B4-BE49-F238E27FC236}">
                <a16:creationId xmlns:a16="http://schemas.microsoft.com/office/drawing/2014/main" id="{31A21B67-AE66-4D44-8C58-A71F0B4E972C}"/>
              </a:ext>
            </a:extLst>
          </p:cNvPr>
          <p:cNvSpPr>
            <a:spLocks noGrp="1"/>
          </p:cNvSpPr>
          <p:nvPr>
            <p:ph type="body" sz="quarter" idx="32" hasCustomPrompt="1"/>
          </p:nvPr>
        </p:nvSpPr>
        <p:spPr>
          <a:xfrm>
            <a:off x="5989384" y="5042742"/>
            <a:ext cx="127191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If Yes - $Value</a:t>
            </a:r>
          </a:p>
        </p:txBody>
      </p:sp>
      <p:sp>
        <p:nvSpPr>
          <p:cNvPr id="49" name="Text Placeholder 48">
            <a:extLst>
              <a:ext uri="{FF2B5EF4-FFF2-40B4-BE49-F238E27FC236}">
                <a16:creationId xmlns:a16="http://schemas.microsoft.com/office/drawing/2014/main" id="{FFBD88D7-1F68-4A55-9958-01B92024FDF7}"/>
              </a:ext>
            </a:extLst>
          </p:cNvPr>
          <p:cNvSpPr>
            <a:spLocks noGrp="1"/>
          </p:cNvSpPr>
          <p:nvPr>
            <p:ph type="body" sz="quarter" idx="33" hasCustomPrompt="1"/>
          </p:nvPr>
        </p:nvSpPr>
        <p:spPr>
          <a:xfrm>
            <a:off x="2972006" y="1880471"/>
            <a:ext cx="1747099"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Brand or TA Name</a:t>
            </a:r>
          </a:p>
        </p:txBody>
      </p:sp>
      <p:sp>
        <p:nvSpPr>
          <p:cNvPr id="51" name="Text Placeholder 50">
            <a:extLst>
              <a:ext uri="{FF2B5EF4-FFF2-40B4-BE49-F238E27FC236}">
                <a16:creationId xmlns:a16="http://schemas.microsoft.com/office/drawing/2014/main" id="{D75479AB-AB9C-4737-A1D0-F9E28AC4F163}"/>
              </a:ext>
            </a:extLst>
          </p:cNvPr>
          <p:cNvSpPr>
            <a:spLocks noGrp="1"/>
          </p:cNvSpPr>
          <p:nvPr>
            <p:ph type="body" sz="quarter" idx="34" hasCustomPrompt="1"/>
          </p:nvPr>
        </p:nvSpPr>
        <p:spPr>
          <a:xfrm>
            <a:off x="9991673" y="1494084"/>
            <a:ext cx="92313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a:t>
            </a:r>
          </a:p>
        </p:txBody>
      </p:sp>
      <p:sp>
        <p:nvSpPr>
          <p:cNvPr id="52" name="TextBox 51">
            <a:extLst>
              <a:ext uri="{FF2B5EF4-FFF2-40B4-BE49-F238E27FC236}">
                <a16:creationId xmlns:a16="http://schemas.microsoft.com/office/drawing/2014/main" id="{7085AA13-451C-453D-AD0D-E8AF815127C2}"/>
              </a:ext>
            </a:extLst>
          </p:cNvPr>
          <p:cNvSpPr txBox="1"/>
          <p:nvPr userDrawn="1"/>
        </p:nvSpPr>
        <p:spPr>
          <a:xfrm>
            <a:off x="1132577" y="1036716"/>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Title</a:t>
            </a:r>
          </a:p>
        </p:txBody>
      </p:sp>
      <p:sp>
        <p:nvSpPr>
          <p:cNvPr id="53" name="TextBox 52">
            <a:extLst>
              <a:ext uri="{FF2B5EF4-FFF2-40B4-BE49-F238E27FC236}">
                <a16:creationId xmlns:a16="http://schemas.microsoft.com/office/drawing/2014/main" id="{A88B6979-D240-45DF-8FFB-111611A15632}"/>
              </a:ext>
            </a:extLst>
          </p:cNvPr>
          <p:cNvSpPr txBox="1"/>
          <p:nvPr userDrawn="1"/>
        </p:nvSpPr>
        <p:spPr>
          <a:xfrm>
            <a:off x="5348628" y="1423839"/>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Approval Date</a:t>
            </a:r>
          </a:p>
        </p:txBody>
      </p:sp>
      <p:sp>
        <p:nvSpPr>
          <p:cNvPr id="54" name="TextBox 53">
            <a:extLst>
              <a:ext uri="{FF2B5EF4-FFF2-40B4-BE49-F238E27FC236}">
                <a16:creationId xmlns:a16="http://schemas.microsoft.com/office/drawing/2014/main" id="{13F32247-E803-4B9D-8739-4086AE7EDFE5}"/>
              </a:ext>
            </a:extLst>
          </p:cNvPr>
          <p:cNvSpPr txBox="1"/>
          <p:nvPr userDrawn="1"/>
        </p:nvSpPr>
        <p:spPr>
          <a:xfrm>
            <a:off x="1132577" y="1423839"/>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Intended Use</a:t>
            </a:r>
          </a:p>
        </p:txBody>
      </p:sp>
      <p:sp>
        <p:nvSpPr>
          <p:cNvPr id="55" name="TextBox 54">
            <a:extLst>
              <a:ext uri="{FF2B5EF4-FFF2-40B4-BE49-F238E27FC236}">
                <a16:creationId xmlns:a16="http://schemas.microsoft.com/office/drawing/2014/main" id="{142B0649-53B3-4494-A56E-67DCF07E8290}"/>
              </a:ext>
            </a:extLst>
          </p:cNvPr>
          <p:cNvSpPr txBox="1"/>
          <p:nvPr userDrawn="1"/>
        </p:nvSpPr>
        <p:spPr>
          <a:xfrm>
            <a:off x="5348628" y="1810962"/>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Expiration Date</a:t>
            </a:r>
          </a:p>
        </p:txBody>
      </p:sp>
      <p:sp>
        <p:nvSpPr>
          <p:cNvPr id="56" name="TextBox 55">
            <a:extLst>
              <a:ext uri="{FF2B5EF4-FFF2-40B4-BE49-F238E27FC236}">
                <a16:creationId xmlns:a16="http://schemas.microsoft.com/office/drawing/2014/main" id="{149F3220-7D9B-445A-8058-358753CF9360}"/>
              </a:ext>
            </a:extLst>
          </p:cNvPr>
          <p:cNvSpPr txBox="1"/>
          <p:nvPr userDrawn="1"/>
        </p:nvSpPr>
        <p:spPr>
          <a:xfrm>
            <a:off x="1132577" y="2585208"/>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Distribution</a:t>
            </a:r>
          </a:p>
        </p:txBody>
      </p:sp>
      <p:sp>
        <p:nvSpPr>
          <p:cNvPr id="58" name="TextBox 57">
            <a:extLst>
              <a:ext uri="{FF2B5EF4-FFF2-40B4-BE49-F238E27FC236}">
                <a16:creationId xmlns:a16="http://schemas.microsoft.com/office/drawing/2014/main" id="{447AD0CF-AE31-45DA-96AF-9BF462D0EBD5}"/>
              </a:ext>
            </a:extLst>
          </p:cNvPr>
          <p:cNvSpPr txBox="1"/>
          <p:nvPr userDrawn="1"/>
        </p:nvSpPr>
        <p:spPr>
          <a:xfrm>
            <a:off x="1132577" y="2972330"/>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Approved for Use By</a:t>
            </a:r>
          </a:p>
        </p:txBody>
      </p:sp>
      <p:sp>
        <p:nvSpPr>
          <p:cNvPr id="61" name="TextBox 60">
            <a:extLst>
              <a:ext uri="{FF2B5EF4-FFF2-40B4-BE49-F238E27FC236}">
                <a16:creationId xmlns:a16="http://schemas.microsoft.com/office/drawing/2014/main" id="{EC74B5DD-D8E4-46DE-A3C8-C17D4C0070F8}"/>
              </a:ext>
            </a:extLst>
          </p:cNvPr>
          <p:cNvSpPr txBox="1"/>
          <p:nvPr userDrawn="1"/>
        </p:nvSpPr>
        <p:spPr>
          <a:xfrm>
            <a:off x="5348628" y="2198085"/>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Audience</a:t>
            </a:r>
          </a:p>
        </p:txBody>
      </p:sp>
      <p:sp>
        <p:nvSpPr>
          <p:cNvPr id="66" name="TextBox 65">
            <a:extLst>
              <a:ext uri="{FF2B5EF4-FFF2-40B4-BE49-F238E27FC236}">
                <a16:creationId xmlns:a16="http://schemas.microsoft.com/office/drawing/2014/main" id="{67900F06-4765-44ED-A269-1CD58C5E952C}"/>
              </a:ext>
            </a:extLst>
          </p:cNvPr>
          <p:cNvSpPr txBox="1"/>
          <p:nvPr userDrawn="1"/>
        </p:nvSpPr>
        <p:spPr>
          <a:xfrm>
            <a:off x="1132577" y="2198085"/>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One Time Use</a:t>
            </a:r>
          </a:p>
        </p:txBody>
      </p:sp>
      <p:sp>
        <p:nvSpPr>
          <p:cNvPr id="68" name="TextBox 67">
            <a:extLst>
              <a:ext uri="{FF2B5EF4-FFF2-40B4-BE49-F238E27FC236}">
                <a16:creationId xmlns:a16="http://schemas.microsoft.com/office/drawing/2014/main" id="{CA229345-0EF5-4489-BFD2-ED28EF6A19AF}"/>
              </a:ext>
            </a:extLst>
          </p:cNvPr>
          <p:cNvSpPr txBox="1"/>
          <p:nvPr userDrawn="1"/>
        </p:nvSpPr>
        <p:spPr>
          <a:xfrm>
            <a:off x="1132577" y="4974162"/>
            <a:ext cx="1828800" cy="365760"/>
          </a:xfrm>
          <a:prstGeom prst="rect">
            <a:avLst/>
          </a:prstGeom>
          <a:solidFill>
            <a:schemeClr val="tx1">
              <a:lumMod val="65000"/>
              <a:lumOff val="35000"/>
            </a:schemeClr>
          </a:solidFill>
          <a:ln>
            <a:noFill/>
          </a:ln>
        </p:spPr>
        <p:txBody>
          <a:bodyPr wrap="none" rtlCol="0" anchor="ctr">
            <a:noAutofit/>
          </a:bodyPr>
          <a:lstStyle/>
          <a:p>
            <a:pPr marL="0" marR="0" lvl="0" indent="0" algn="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1200" b="1" dirty="0">
                <a:solidFill>
                  <a:schemeClr val="bg1"/>
                </a:solidFill>
              </a:rPr>
              <a:t>MSL Leave-behind</a:t>
            </a:r>
          </a:p>
        </p:txBody>
      </p:sp>
      <p:sp>
        <p:nvSpPr>
          <p:cNvPr id="69" name="TextBox 68">
            <a:extLst>
              <a:ext uri="{FF2B5EF4-FFF2-40B4-BE49-F238E27FC236}">
                <a16:creationId xmlns:a16="http://schemas.microsoft.com/office/drawing/2014/main" id="{621D8C32-5CB3-4252-B385-54C66A9E1EE6}"/>
              </a:ext>
            </a:extLst>
          </p:cNvPr>
          <p:cNvSpPr txBox="1"/>
          <p:nvPr userDrawn="1"/>
        </p:nvSpPr>
        <p:spPr>
          <a:xfrm>
            <a:off x="0" y="123145"/>
            <a:ext cx="12191999" cy="461665"/>
          </a:xfrm>
          <a:prstGeom prst="rect">
            <a:avLst/>
          </a:prstGeom>
          <a:solidFill>
            <a:schemeClr val="accent2"/>
          </a:solidFill>
          <a:ln>
            <a:noFill/>
          </a:ln>
        </p:spPr>
        <p:txBody>
          <a:bodyPr wrap="square" rtlCol="0" anchor="ctr">
            <a:spAutoFit/>
          </a:bodyPr>
          <a:lstStyle/>
          <a:p>
            <a:pPr marL="0" indent="0" algn="ctr">
              <a:buClr>
                <a:schemeClr val="accent1"/>
              </a:buClr>
              <a:buFont typeface="Arial" panose="020B0604020202020204" pitchFamily="34" charset="0"/>
              <a:buNone/>
            </a:pPr>
            <a:r>
              <a:rPr lang="en-US" sz="2400" b="1" dirty="0">
                <a:solidFill>
                  <a:schemeClr val="bg1"/>
                </a:solidFill>
              </a:rPr>
              <a:t>US Medical Asset Cover Sheet</a:t>
            </a:r>
          </a:p>
        </p:txBody>
      </p:sp>
      <p:sp>
        <p:nvSpPr>
          <p:cNvPr id="70" name="TextBox 69">
            <a:extLst>
              <a:ext uri="{FF2B5EF4-FFF2-40B4-BE49-F238E27FC236}">
                <a16:creationId xmlns:a16="http://schemas.microsoft.com/office/drawing/2014/main" id="{6811B402-BB33-4FBF-A25A-6A132332CC41}"/>
              </a:ext>
            </a:extLst>
          </p:cNvPr>
          <p:cNvSpPr txBox="1"/>
          <p:nvPr userDrawn="1"/>
        </p:nvSpPr>
        <p:spPr>
          <a:xfrm>
            <a:off x="1132577" y="5372145"/>
            <a:ext cx="1828800" cy="461665"/>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Special Instructions</a:t>
            </a:r>
            <a:br>
              <a:rPr lang="en-US" sz="1200" b="1" dirty="0">
                <a:solidFill>
                  <a:schemeClr val="bg1"/>
                </a:solidFill>
              </a:rPr>
            </a:br>
            <a:r>
              <a:rPr lang="en-US" sz="1200" b="1" dirty="0">
                <a:solidFill>
                  <a:schemeClr val="bg1"/>
                </a:solidFill>
              </a:rPr>
              <a:t>and/or Disclaimers</a:t>
            </a:r>
          </a:p>
        </p:txBody>
      </p:sp>
      <p:sp>
        <p:nvSpPr>
          <p:cNvPr id="71" name="TextBox 70">
            <a:extLst>
              <a:ext uri="{FF2B5EF4-FFF2-40B4-BE49-F238E27FC236}">
                <a16:creationId xmlns:a16="http://schemas.microsoft.com/office/drawing/2014/main" id="{A1A1B573-DC23-488B-93DB-AD4DD88A4651}"/>
              </a:ext>
            </a:extLst>
          </p:cNvPr>
          <p:cNvSpPr txBox="1"/>
          <p:nvPr userDrawn="1"/>
        </p:nvSpPr>
        <p:spPr>
          <a:xfrm>
            <a:off x="8451353" y="1423839"/>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Website</a:t>
            </a:r>
          </a:p>
        </p:txBody>
      </p:sp>
      <p:sp>
        <p:nvSpPr>
          <p:cNvPr id="72" name="TextBox 71">
            <a:extLst>
              <a:ext uri="{FF2B5EF4-FFF2-40B4-BE49-F238E27FC236}">
                <a16:creationId xmlns:a16="http://schemas.microsoft.com/office/drawing/2014/main" id="{A294A206-A31C-476D-ACCB-00ABD9DE8B78}"/>
              </a:ext>
            </a:extLst>
          </p:cNvPr>
          <p:cNvSpPr txBox="1"/>
          <p:nvPr userDrawn="1"/>
        </p:nvSpPr>
        <p:spPr>
          <a:xfrm>
            <a:off x="1132577" y="3979411"/>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New Asset/Renewal</a:t>
            </a:r>
          </a:p>
        </p:txBody>
      </p:sp>
      <p:sp>
        <p:nvSpPr>
          <p:cNvPr id="73" name="TextBox 72">
            <a:extLst>
              <a:ext uri="{FF2B5EF4-FFF2-40B4-BE49-F238E27FC236}">
                <a16:creationId xmlns:a16="http://schemas.microsoft.com/office/drawing/2014/main" id="{759580AA-6B1E-4C65-9D3B-8A40CBD8E220}"/>
              </a:ext>
            </a:extLst>
          </p:cNvPr>
          <p:cNvSpPr txBox="1"/>
          <p:nvPr userDrawn="1"/>
        </p:nvSpPr>
        <p:spPr>
          <a:xfrm>
            <a:off x="7527636" y="3979411"/>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Based On Asset</a:t>
            </a:r>
          </a:p>
        </p:txBody>
      </p:sp>
      <p:sp>
        <p:nvSpPr>
          <p:cNvPr id="74" name="TextBox 73">
            <a:extLst>
              <a:ext uri="{FF2B5EF4-FFF2-40B4-BE49-F238E27FC236}">
                <a16:creationId xmlns:a16="http://schemas.microsoft.com/office/drawing/2014/main" id="{00EE63BC-019F-46D2-85ED-E2FABA47A87D}"/>
              </a:ext>
            </a:extLst>
          </p:cNvPr>
          <p:cNvSpPr txBox="1"/>
          <p:nvPr userDrawn="1"/>
        </p:nvSpPr>
        <p:spPr>
          <a:xfrm>
            <a:off x="1132577" y="3585295"/>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Owner</a:t>
            </a:r>
          </a:p>
        </p:txBody>
      </p:sp>
      <p:sp>
        <p:nvSpPr>
          <p:cNvPr id="75" name="TextBox 74">
            <a:extLst>
              <a:ext uri="{FF2B5EF4-FFF2-40B4-BE49-F238E27FC236}">
                <a16:creationId xmlns:a16="http://schemas.microsoft.com/office/drawing/2014/main" id="{18F3D524-8618-4B93-A131-5DAC4985A561}"/>
              </a:ext>
            </a:extLst>
          </p:cNvPr>
          <p:cNvSpPr txBox="1"/>
          <p:nvPr userDrawn="1"/>
        </p:nvSpPr>
        <p:spPr>
          <a:xfrm>
            <a:off x="1132577" y="4575502"/>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Veeva CRM</a:t>
            </a:r>
          </a:p>
        </p:txBody>
      </p:sp>
      <p:sp>
        <p:nvSpPr>
          <p:cNvPr id="76" name="TextBox 75">
            <a:extLst>
              <a:ext uri="{FF2B5EF4-FFF2-40B4-BE49-F238E27FC236}">
                <a16:creationId xmlns:a16="http://schemas.microsoft.com/office/drawing/2014/main" id="{29BCA70B-07F3-4184-B119-07E8A73B0D29}"/>
              </a:ext>
            </a:extLst>
          </p:cNvPr>
          <p:cNvSpPr txBox="1"/>
          <p:nvPr userDrawn="1"/>
        </p:nvSpPr>
        <p:spPr>
          <a:xfrm>
            <a:off x="3961877" y="4575502"/>
            <a:ext cx="201168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Restricted Use</a:t>
            </a:r>
          </a:p>
        </p:txBody>
      </p:sp>
      <p:sp>
        <p:nvSpPr>
          <p:cNvPr id="77" name="TextBox 76">
            <a:extLst>
              <a:ext uri="{FF2B5EF4-FFF2-40B4-BE49-F238E27FC236}">
                <a16:creationId xmlns:a16="http://schemas.microsoft.com/office/drawing/2014/main" id="{ABC6F0CE-3EF3-4748-8537-A266C0CD9329}"/>
              </a:ext>
            </a:extLst>
          </p:cNvPr>
          <p:cNvSpPr txBox="1"/>
          <p:nvPr userDrawn="1"/>
        </p:nvSpPr>
        <p:spPr>
          <a:xfrm>
            <a:off x="3961877" y="4974162"/>
            <a:ext cx="201168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If Yes, Fair Market Value</a:t>
            </a:r>
          </a:p>
        </p:txBody>
      </p:sp>
      <p:sp>
        <p:nvSpPr>
          <p:cNvPr id="78" name="TextBox 77">
            <a:extLst>
              <a:ext uri="{FF2B5EF4-FFF2-40B4-BE49-F238E27FC236}">
                <a16:creationId xmlns:a16="http://schemas.microsoft.com/office/drawing/2014/main" id="{D3001B95-73C8-4B7F-998E-B0AE7A43DE82}"/>
              </a:ext>
            </a:extLst>
          </p:cNvPr>
          <p:cNvSpPr txBox="1"/>
          <p:nvPr userDrawn="1"/>
        </p:nvSpPr>
        <p:spPr>
          <a:xfrm>
            <a:off x="1132577" y="1810962"/>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Brand or TA Name</a:t>
            </a:r>
          </a:p>
        </p:txBody>
      </p:sp>
      <p:sp>
        <p:nvSpPr>
          <p:cNvPr id="48" name="TextBox 47">
            <a:extLst>
              <a:ext uri="{FF2B5EF4-FFF2-40B4-BE49-F238E27FC236}">
                <a16:creationId xmlns:a16="http://schemas.microsoft.com/office/drawing/2014/main" id="{F0DE83F5-9900-4234-8A5B-4EFEB16F6D34}"/>
              </a:ext>
            </a:extLst>
          </p:cNvPr>
          <p:cNvSpPr txBox="1"/>
          <p:nvPr userDrawn="1"/>
        </p:nvSpPr>
        <p:spPr>
          <a:xfrm>
            <a:off x="7527636" y="3585295"/>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Document #</a:t>
            </a:r>
          </a:p>
        </p:txBody>
      </p:sp>
      <p:graphicFrame>
        <p:nvGraphicFramePr>
          <p:cNvPr id="59" name="Table 58">
            <a:extLst>
              <a:ext uri="{FF2B5EF4-FFF2-40B4-BE49-F238E27FC236}">
                <a16:creationId xmlns:a16="http://schemas.microsoft.com/office/drawing/2014/main" id="{26419F55-E696-4649-B99D-36B08665CB7C}"/>
              </a:ext>
            </a:extLst>
          </p:cNvPr>
          <p:cNvGraphicFramePr>
            <a:graphicFrameLocks noGrp="1"/>
          </p:cNvGraphicFramePr>
          <p:nvPr userDrawn="1">
            <p:extLst>
              <p:ext uri="{D42A27DB-BD31-4B8C-83A1-F6EECF244321}">
                <p14:modId xmlns:p14="http://schemas.microsoft.com/office/powerpoint/2010/main" val="3033146851"/>
              </p:ext>
            </p:extLst>
          </p:nvPr>
        </p:nvGraphicFramePr>
        <p:xfrm>
          <a:off x="1131937" y="4566547"/>
          <a:ext cx="9949786" cy="764702"/>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sp>
        <p:nvSpPr>
          <p:cNvPr id="7" name="Text Placeholder 6">
            <a:extLst>
              <a:ext uri="{FF2B5EF4-FFF2-40B4-BE49-F238E27FC236}">
                <a16:creationId xmlns:a16="http://schemas.microsoft.com/office/drawing/2014/main" id="{C399C3AD-3A79-4CAB-8984-EE85DD84E0A2}"/>
              </a:ext>
            </a:extLst>
          </p:cNvPr>
          <p:cNvSpPr>
            <a:spLocks noGrp="1"/>
          </p:cNvSpPr>
          <p:nvPr>
            <p:ph type="body" sz="quarter" idx="35" hasCustomPrompt="1"/>
          </p:nvPr>
        </p:nvSpPr>
        <p:spPr>
          <a:xfrm>
            <a:off x="9039198" y="3656902"/>
            <a:ext cx="2020226" cy="238125"/>
          </a:xfrm>
        </p:spPr>
        <p:txBody>
          <a:bodyPr>
            <a:noAutofit/>
          </a:bodyPr>
          <a:lstStyle>
            <a:lvl1pPr marL="0" inden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dirty="0"/>
              <a:t>ML-XXXX-US-XXXX</a:t>
            </a:r>
          </a:p>
        </p:txBody>
      </p:sp>
    </p:spTree>
    <p:extLst>
      <p:ext uri="{BB962C8B-B14F-4D97-AF65-F5344CB8AC3E}">
        <p14:creationId xmlns:p14="http://schemas.microsoft.com/office/powerpoint/2010/main" val="41564674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Global Cover Sheet">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86D12817-4053-40BC-82BB-7AF5EE51AEBA}"/>
              </a:ext>
            </a:extLst>
          </p:cNvPr>
          <p:cNvSpPr txBox="1"/>
          <p:nvPr userDrawn="1"/>
        </p:nvSpPr>
        <p:spPr>
          <a:xfrm>
            <a:off x="526473" y="6034667"/>
            <a:ext cx="11208327" cy="830997"/>
          </a:xfrm>
          <a:prstGeom prst="rect">
            <a:avLst/>
          </a:prstGeom>
          <a:noFill/>
          <a:ln>
            <a:noFill/>
          </a:ln>
        </p:spPr>
        <p:txBody>
          <a:bodyPr wrap="square" rtlCol="0" anchor="b">
            <a:spAutoFit/>
          </a:bodyPr>
          <a:lstStyle/>
          <a:p>
            <a:pPr marL="0" indent="0" algn="ctr">
              <a:buClr>
                <a:schemeClr val="accent1"/>
              </a:buClr>
              <a:buFont typeface="Arial" panose="020B0604020202020204" pitchFamily="34" charset="0"/>
              <a:buNone/>
            </a:pPr>
            <a:r>
              <a:rPr lang="en-US" sz="1400" b="1" dirty="0">
                <a:solidFill>
                  <a:schemeClr val="tx1"/>
                </a:solidFill>
              </a:rPr>
              <a:t>External use of any of the content must be approved for release </a:t>
            </a:r>
            <a:br>
              <a:rPr lang="en-US" sz="1400" b="1" dirty="0">
                <a:solidFill>
                  <a:schemeClr val="tx1"/>
                </a:solidFill>
              </a:rPr>
            </a:br>
            <a:r>
              <a:rPr lang="en-US" sz="1400" b="1" dirty="0">
                <a:solidFill>
                  <a:schemeClr val="tx1"/>
                </a:solidFill>
              </a:rPr>
              <a:t>by your local nominated signatory/local medical process to ensure compliance with local regulations. </a:t>
            </a:r>
          </a:p>
          <a:p>
            <a:pPr marL="0" indent="0" algn="ctr">
              <a:buClr>
                <a:schemeClr val="accent1"/>
              </a:buClr>
              <a:buFont typeface="Arial" panose="020B0604020202020204" pitchFamily="34" charset="0"/>
              <a:buNone/>
            </a:pPr>
            <a:r>
              <a:rPr lang="en-US" sz="1000" b="0" dirty="0">
                <a:solidFill>
                  <a:schemeClr val="tx1"/>
                </a:solidFill>
              </a:rPr>
              <a:t>Refer to the General Properties for this asset in GMIP Content (Veeva Vault MedComms) for additional details. </a:t>
            </a:r>
          </a:p>
          <a:p>
            <a:pPr marL="0" indent="0" algn="ctr">
              <a:buClr>
                <a:schemeClr val="accent1"/>
              </a:buClr>
              <a:buFont typeface="Arial" panose="020B0604020202020204" pitchFamily="34" charset="0"/>
              <a:buNone/>
            </a:pPr>
            <a:r>
              <a:rPr lang="en-US" sz="1000" b="0" dirty="0">
                <a:solidFill>
                  <a:schemeClr val="tx1"/>
                </a:solidFill>
              </a:rPr>
              <a:t>Questions on this asset should be directed to asset owners.</a:t>
            </a:r>
          </a:p>
        </p:txBody>
      </p:sp>
      <p:graphicFrame>
        <p:nvGraphicFramePr>
          <p:cNvPr id="50" name="Table 49">
            <a:extLst>
              <a:ext uri="{FF2B5EF4-FFF2-40B4-BE49-F238E27FC236}">
                <a16:creationId xmlns:a16="http://schemas.microsoft.com/office/drawing/2014/main" id="{83D05D04-05CE-47AA-8F7B-B08C33B32C3F}"/>
              </a:ext>
            </a:extLst>
          </p:cNvPr>
          <p:cNvGraphicFramePr>
            <a:graphicFrameLocks noGrp="1"/>
          </p:cNvGraphicFramePr>
          <p:nvPr userDrawn="1">
            <p:extLst>
              <p:ext uri="{D42A27DB-BD31-4B8C-83A1-F6EECF244321}">
                <p14:modId xmlns:p14="http://schemas.microsoft.com/office/powerpoint/2010/main" val="2522157669"/>
              </p:ext>
            </p:extLst>
          </p:nvPr>
        </p:nvGraphicFramePr>
        <p:xfrm>
          <a:off x="1128800" y="2533405"/>
          <a:ext cx="9949786" cy="1529404"/>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89134820"/>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89025149"/>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3252475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52630277"/>
                  </a:ext>
                </a:extLst>
              </a:tr>
            </a:tbl>
          </a:graphicData>
        </a:graphic>
      </p:graphicFrame>
      <p:graphicFrame>
        <p:nvGraphicFramePr>
          <p:cNvPr id="5" name="Table 4">
            <a:extLst>
              <a:ext uri="{FF2B5EF4-FFF2-40B4-BE49-F238E27FC236}">
                <a16:creationId xmlns:a16="http://schemas.microsoft.com/office/drawing/2014/main" id="{3C8DCB22-4BDC-4256-9886-290008A41E58}"/>
              </a:ext>
            </a:extLst>
          </p:cNvPr>
          <p:cNvGraphicFramePr>
            <a:graphicFrameLocks noGrp="1"/>
          </p:cNvGraphicFramePr>
          <p:nvPr userDrawn="1">
            <p:extLst>
              <p:ext uri="{D42A27DB-BD31-4B8C-83A1-F6EECF244321}">
                <p14:modId xmlns:p14="http://schemas.microsoft.com/office/powerpoint/2010/main" val="3480187339"/>
              </p:ext>
            </p:extLst>
          </p:nvPr>
        </p:nvGraphicFramePr>
        <p:xfrm>
          <a:off x="1128800" y="1039470"/>
          <a:ext cx="9949786" cy="1147053"/>
        </p:xfrm>
        <a:graphic>
          <a:graphicData uri="http://schemas.openxmlformats.org/drawingml/2006/table">
            <a:tbl>
              <a:tblPr>
                <a:tableStyleId>{21E4AEA4-8DFA-4A89-87EB-49C32662AFE0}</a:tableStyleId>
              </a:tblPr>
              <a:tblGrid>
                <a:gridCol w="2931948">
                  <a:extLst>
                    <a:ext uri="{9D8B030D-6E8A-4147-A177-3AD203B41FA5}">
                      <a16:colId xmlns:a16="http://schemas.microsoft.com/office/drawing/2014/main" val="3458750997"/>
                    </a:ext>
                  </a:extLst>
                </a:gridCol>
                <a:gridCol w="3701243">
                  <a:extLst>
                    <a:ext uri="{9D8B030D-6E8A-4147-A177-3AD203B41FA5}">
                      <a16:colId xmlns:a16="http://schemas.microsoft.com/office/drawing/2014/main" val="4071395440"/>
                    </a:ext>
                  </a:extLst>
                </a:gridCol>
                <a:gridCol w="3316595">
                  <a:extLst>
                    <a:ext uri="{9D8B030D-6E8A-4147-A177-3AD203B41FA5}">
                      <a16:colId xmlns:a16="http://schemas.microsoft.com/office/drawing/2014/main" val="668771908"/>
                    </a:ext>
                  </a:extLst>
                </a:gridCol>
              </a:tblGrid>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342139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368834974"/>
                  </a:ext>
                </a:extLst>
              </a:tr>
              <a:tr h="382351">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dirty="0"/>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51146587"/>
                  </a:ext>
                </a:extLst>
              </a:tr>
            </a:tbl>
          </a:graphicData>
        </a:graphic>
      </p:graphicFrame>
      <p:sp>
        <p:nvSpPr>
          <p:cNvPr id="2" name="Date Placeholder 1"/>
          <p:cNvSpPr>
            <a:spLocks noGrp="1"/>
          </p:cNvSpPr>
          <p:nvPr>
            <p:ph type="dt" sz="half" idx="10"/>
          </p:nvPr>
        </p:nvSpPr>
        <p:spPr/>
        <p:txBody>
          <a:bodyPr/>
          <a:lstStyle/>
          <a:p>
            <a:fld id="{4B959C31-8071-4657-BA84-2004C5131029}" type="datetime1">
              <a:rPr lang="en-US" smtClean="0"/>
              <a:t>6/30/26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9" name="Text Placeholder 8">
            <a:extLst>
              <a:ext uri="{FF2B5EF4-FFF2-40B4-BE49-F238E27FC236}">
                <a16:creationId xmlns:a16="http://schemas.microsoft.com/office/drawing/2014/main" id="{A9E08680-4520-4EA6-B4A7-FD0062F8A6E5}"/>
              </a:ext>
            </a:extLst>
          </p:cNvPr>
          <p:cNvSpPr>
            <a:spLocks noGrp="1"/>
          </p:cNvSpPr>
          <p:nvPr>
            <p:ph type="body" sz="quarter" idx="13" hasCustomPrompt="1"/>
          </p:nvPr>
        </p:nvSpPr>
        <p:spPr>
          <a:xfrm>
            <a:off x="3260436" y="1102835"/>
            <a:ext cx="7798987" cy="228600"/>
          </a:xfrm>
        </p:spPr>
        <p:txBody>
          <a:bodyPr anchor="ctr">
            <a:normAutofit/>
          </a:bodyPr>
          <a:lstStyle>
            <a:lvl1pPr marL="0" indent="0">
              <a:buFont typeface="Arial" panose="020B0604020202020204" pitchFamily="34" charse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dirty="0"/>
              <a:t>&lt;Generic Name&gt; - &lt;Title from Veeva Vault&gt;</a:t>
            </a:r>
          </a:p>
        </p:txBody>
      </p:sp>
      <p:sp>
        <p:nvSpPr>
          <p:cNvPr id="11" name="Text Placeholder 10">
            <a:extLst>
              <a:ext uri="{FF2B5EF4-FFF2-40B4-BE49-F238E27FC236}">
                <a16:creationId xmlns:a16="http://schemas.microsoft.com/office/drawing/2014/main" id="{CF687FD7-F293-4468-AE23-E28EE4619773}"/>
              </a:ext>
            </a:extLst>
          </p:cNvPr>
          <p:cNvSpPr>
            <a:spLocks noGrp="1"/>
          </p:cNvSpPr>
          <p:nvPr>
            <p:ph type="body" sz="quarter" idx="14" hasCustomPrompt="1"/>
          </p:nvPr>
        </p:nvSpPr>
        <p:spPr>
          <a:xfrm>
            <a:off x="3260436" y="3386320"/>
            <a:ext cx="91440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MM/YY</a:t>
            </a:r>
          </a:p>
        </p:txBody>
      </p:sp>
      <p:sp>
        <p:nvSpPr>
          <p:cNvPr id="13" name="Text Placeholder 12">
            <a:extLst>
              <a:ext uri="{FF2B5EF4-FFF2-40B4-BE49-F238E27FC236}">
                <a16:creationId xmlns:a16="http://schemas.microsoft.com/office/drawing/2014/main" id="{5BA6C7CD-771E-461C-A133-67764B81E611}"/>
              </a:ext>
            </a:extLst>
          </p:cNvPr>
          <p:cNvSpPr>
            <a:spLocks noGrp="1"/>
          </p:cNvSpPr>
          <p:nvPr>
            <p:ph type="body" sz="quarter" idx="15" hasCustomPrompt="1"/>
          </p:nvPr>
        </p:nvSpPr>
        <p:spPr>
          <a:xfrm>
            <a:off x="3260436" y="1491653"/>
            <a:ext cx="186677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Reactive or Internal</a:t>
            </a:r>
          </a:p>
        </p:txBody>
      </p:sp>
      <p:sp>
        <p:nvSpPr>
          <p:cNvPr id="15" name="Text Placeholder 14">
            <a:extLst>
              <a:ext uri="{FF2B5EF4-FFF2-40B4-BE49-F238E27FC236}">
                <a16:creationId xmlns:a16="http://schemas.microsoft.com/office/drawing/2014/main" id="{6E33F1E3-ED30-4982-A86D-2C076E1C3B62}"/>
              </a:ext>
            </a:extLst>
          </p:cNvPr>
          <p:cNvSpPr>
            <a:spLocks noGrp="1"/>
          </p:cNvSpPr>
          <p:nvPr>
            <p:ph type="body" sz="quarter" idx="16" hasCustomPrompt="1"/>
          </p:nvPr>
        </p:nvSpPr>
        <p:spPr>
          <a:xfrm>
            <a:off x="3259907" y="3766558"/>
            <a:ext cx="91440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MM/YY</a:t>
            </a:r>
          </a:p>
        </p:txBody>
      </p:sp>
      <p:sp>
        <p:nvSpPr>
          <p:cNvPr id="17" name="Text Placeholder 16">
            <a:extLst>
              <a:ext uri="{FF2B5EF4-FFF2-40B4-BE49-F238E27FC236}">
                <a16:creationId xmlns:a16="http://schemas.microsoft.com/office/drawing/2014/main" id="{12286C0F-7CF6-40B2-B8FA-7AF1D25B9922}"/>
              </a:ext>
            </a:extLst>
          </p:cNvPr>
          <p:cNvSpPr>
            <a:spLocks noGrp="1"/>
          </p:cNvSpPr>
          <p:nvPr>
            <p:ph type="body" sz="quarter" idx="17" hasCustomPrompt="1"/>
          </p:nvPr>
        </p:nvSpPr>
        <p:spPr>
          <a:xfrm>
            <a:off x="8497596" y="3775442"/>
            <a:ext cx="256182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or No/List Third Party</a:t>
            </a:r>
          </a:p>
        </p:txBody>
      </p:sp>
      <p:sp>
        <p:nvSpPr>
          <p:cNvPr id="29" name="Text Placeholder 28">
            <a:extLst>
              <a:ext uri="{FF2B5EF4-FFF2-40B4-BE49-F238E27FC236}">
                <a16:creationId xmlns:a16="http://schemas.microsoft.com/office/drawing/2014/main" id="{110857ED-F4F0-4AED-89F7-6595C2BD781E}"/>
              </a:ext>
            </a:extLst>
          </p:cNvPr>
          <p:cNvSpPr>
            <a:spLocks noGrp="1"/>
          </p:cNvSpPr>
          <p:nvPr>
            <p:ph type="body" sz="quarter" idx="23" hasCustomPrompt="1"/>
          </p:nvPr>
        </p:nvSpPr>
        <p:spPr>
          <a:xfrm>
            <a:off x="8497455" y="3387905"/>
            <a:ext cx="256182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Yes, No, or N/A</a:t>
            </a:r>
          </a:p>
        </p:txBody>
      </p:sp>
      <p:sp>
        <p:nvSpPr>
          <p:cNvPr id="35" name="Text Placeholder 34">
            <a:extLst>
              <a:ext uri="{FF2B5EF4-FFF2-40B4-BE49-F238E27FC236}">
                <a16:creationId xmlns:a16="http://schemas.microsoft.com/office/drawing/2014/main" id="{B511FB73-1515-4896-A191-A9E5140DA205}"/>
              </a:ext>
            </a:extLst>
          </p:cNvPr>
          <p:cNvSpPr>
            <a:spLocks noGrp="1"/>
          </p:cNvSpPr>
          <p:nvPr>
            <p:ph type="body" sz="quarter" idx="26" hasCustomPrompt="1"/>
          </p:nvPr>
        </p:nvSpPr>
        <p:spPr>
          <a:xfrm>
            <a:off x="3251200" y="4769872"/>
            <a:ext cx="7808083" cy="258532"/>
          </a:xfrm>
        </p:spPr>
        <p:txBody>
          <a:bodyPr wrap="square" anchor="ctr">
            <a:sp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N/A or Enter Instructions</a:t>
            </a:r>
          </a:p>
        </p:txBody>
      </p:sp>
      <p:sp>
        <p:nvSpPr>
          <p:cNvPr id="37" name="Text Placeholder 36">
            <a:extLst>
              <a:ext uri="{FF2B5EF4-FFF2-40B4-BE49-F238E27FC236}">
                <a16:creationId xmlns:a16="http://schemas.microsoft.com/office/drawing/2014/main" id="{1E7DEFF9-F91F-49E6-94A9-010D12455C1C}"/>
              </a:ext>
            </a:extLst>
          </p:cNvPr>
          <p:cNvSpPr>
            <a:spLocks noGrp="1"/>
          </p:cNvSpPr>
          <p:nvPr>
            <p:ph type="body" sz="quarter" idx="27" hasCustomPrompt="1"/>
          </p:nvPr>
        </p:nvSpPr>
        <p:spPr>
          <a:xfrm>
            <a:off x="3260436" y="3000178"/>
            <a:ext cx="424803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New, Renewal, or Renewal with Changes</a:t>
            </a:r>
          </a:p>
        </p:txBody>
      </p:sp>
      <p:sp>
        <p:nvSpPr>
          <p:cNvPr id="39" name="Text Placeholder 38">
            <a:extLst>
              <a:ext uri="{FF2B5EF4-FFF2-40B4-BE49-F238E27FC236}">
                <a16:creationId xmlns:a16="http://schemas.microsoft.com/office/drawing/2014/main" id="{FA339AE6-73E5-47C9-8111-E129355C911C}"/>
              </a:ext>
            </a:extLst>
          </p:cNvPr>
          <p:cNvSpPr>
            <a:spLocks noGrp="1"/>
          </p:cNvSpPr>
          <p:nvPr>
            <p:ph type="body" sz="quarter" idx="28" hasCustomPrompt="1"/>
          </p:nvPr>
        </p:nvSpPr>
        <p:spPr>
          <a:xfrm>
            <a:off x="9040224" y="3007131"/>
            <a:ext cx="201920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PromoMats/</a:t>
            </a:r>
            <a:r>
              <a:rPr lang="en-US" dirty="0" err="1"/>
              <a:t>MedComms</a:t>
            </a:r>
            <a:r>
              <a:rPr lang="en-US" dirty="0"/>
              <a:t> #</a:t>
            </a:r>
          </a:p>
        </p:txBody>
      </p:sp>
      <p:sp>
        <p:nvSpPr>
          <p:cNvPr id="41" name="Text Placeholder 40">
            <a:extLst>
              <a:ext uri="{FF2B5EF4-FFF2-40B4-BE49-F238E27FC236}">
                <a16:creationId xmlns:a16="http://schemas.microsoft.com/office/drawing/2014/main" id="{F085F8C8-CE31-4A7B-87E4-06397B5B41DA}"/>
              </a:ext>
            </a:extLst>
          </p:cNvPr>
          <p:cNvSpPr>
            <a:spLocks noGrp="1"/>
          </p:cNvSpPr>
          <p:nvPr>
            <p:ph type="body" sz="quarter" idx="29" hasCustomPrompt="1"/>
          </p:nvPr>
        </p:nvSpPr>
        <p:spPr>
          <a:xfrm>
            <a:off x="3260436" y="2613599"/>
            <a:ext cx="424803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Franchise Lead/Global Medical Affairs Lead</a:t>
            </a:r>
          </a:p>
        </p:txBody>
      </p:sp>
      <p:sp>
        <p:nvSpPr>
          <p:cNvPr id="49" name="Text Placeholder 48">
            <a:extLst>
              <a:ext uri="{FF2B5EF4-FFF2-40B4-BE49-F238E27FC236}">
                <a16:creationId xmlns:a16="http://schemas.microsoft.com/office/drawing/2014/main" id="{FFBD88D7-1F68-4A55-9958-01B92024FDF7}"/>
              </a:ext>
            </a:extLst>
          </p:cNvPr>
          <p:cNvSpPr>
            <a:spLocks noGrp="1"/>
          </p:cNvSpPr>
          <p:nvPr>
            <p:ph type="body" sz="quarter" idx="33" hasCustomPrompt="1"/>
          </p:nvPr>
        </p:nvSpPr>
        <p:spPr>
          <a:xfrm>
            <a:off x="3260436" y="1880471"/>
            <a:ext cx="324420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No or Yes, Pending Local Market Approval</a:t>
            </a:r>
          </a:p>
        </p:txBody>
      </p:sp>
      <p:sp>
        <p:nvSpPr>
          <p:cNvPr id="51" name="Text Placeholder 50">
            <a:extLst>
              <a:ext uri="{FF2B5EF4-FFF2-40B4-BE49-F238E27FC236}">
                <a16:creationId xmlns:a16="http://schemas.microsoft.com/office/drawing/2014/main" id="{D75479AB-AB9C-4737-A1D0-F9E28AC4F163}"/>
              </a:ext>
            </a:extLst>
          </p:cNvPr>
          <p:cNvSpPr>
            <a:spLocks noGrp="1"/>
          </p:cNvSpPr>
          <p:nvPr>
            <p:ph type="body" sz="quarter" idx="34" hasCustomPrompt="1"/>
          </p:nvPr>
        </p:nvSpPr>
        <p:spPr>
          <a:xfrm>
            <a:off x="8349572" y="1881207"/>
            <a:ext cx="270985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dirty="0"/>
              <a:t>Therapy Area</a:t>
            </a:r>
          </a:p>
        </p:txBody>
      </p:sp>
      <p:sp>
        <p:nvSpPr>
          <p:cNvPr id="52" name="TextBox 51">
            <a:extLst>
              <a:ext uri="{FF2B5EF4-FFF2-40B4-BE49-F238E27FC236}">
                <a16:creationId xmlns:a16="http://schemas.microsoft.com/office/drawing/2014/main" id="{7085AA13-451C-453D-AD0D-E8AF815127C2}"/>
              </a:ext>
            </a:extLst>
          </p:cNvPr>
          <p:cNvSpPr txBox="1"/>
          <p:nvPr userDrawn="1"/>
        </p:nvSpPr>
        <p:spPr>
          <a:xfrm>
            <a:off x="1127567" y="1036716"/>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Title</a:t>
            </a:r>
          </a:p>
        </p:txBody>
      </p:sp>
      <p:sp>
        <p:nvSpPr>
          <p:cNvPr id="53" name="TextBox 52">
            <a:extLst>
              <a:ext uri="{FF2B5EF4-FFF2-40B4-BE49-F238E27FC236}">
                <a16:creationId xmlns:a16="http://schemas.microsoft.com/office/drawing/2014/main" id="{A88B6979-D240-45DF-8FFB-111611A15632}"/>
              </a:ext>
            </a:extLst>
          </p:cNvPr>
          <p:cNvSpPr txBox="1"/>
          <p:nvPr userDrawn="1"/>
        </p:nvSpPr>
        <p:spPr>
          <a:xfrm>
            <a:off x="1127567" y="3318506"/>
            <a:ext cx="204974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Approval Date</a:t>
            </a:r>
          </a:p>
        </p:txBody>
      </p:sp>
      <p:sp>
        <p:nvSpPr>
          <p:cNvPr id="54" name="TextBox 53">
            <a:extLst>
              <a:ext uri="{FF2B5EF4-FFF2-40B4-BE49-F238E27FC236}">
                <a16:creationId xmlns:a16="http://schemas.microsoft.com/office/drawing/2014/main" id="{13F32247-E803-4B9D-8739-4086AE7EDFE5}"/>
              </a:ext>
            </a:extLst>
          </p:cNvPr>
          <p:cNvSpPr txBox="1"/>
          <p:nvPr userDrawn="1"/>
        </p:nvSpPr>
        <p:spPr>
          <a:xfrm>
            <a:off x="1127567" y="1423839"/>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Intended Use</a:t>
            </a:r>
          </a:p>
        </p:txBody>
      </p:sp>
      <p:sp>
        <p:nvSpPr>
          <p:cNvPr id="55" name="TextBox 54">
            <a:extLst>
              <a:ext uri="{FF2B5EF4-FFF2-40B4-BE49-F238E27FC236}">
                <a16:creationId xmlns:a16="http://schemas.microsoft.com/office/drawing/2014/main" id="{142B0649-53B3-4494-A56E-67DCF07E8290}"/>
              </a:ext>
            </a:extLst>
          </p:cNvPr>
          <p:cNvSpPr txBox="1"/>
          <p:nvPr userDrawn="1"/>
        </p:nvSpPr>
        <p:spPr>
          <a:xfrm>
            <a:off x="1127567" y="3697049"/>
            <a:ext cx="204974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Expiration Date</a:t>
            </a:r>
          </a:p>
        </p:txBody>
      </p:sp>
      <p:sp>
        <p:nvSpPr>
          <p:cNvPr id="66" name="TextBox 65">
            <a:extLst>
              <a:ext uri="{FF2B5EF4-FFF2-40B4-BE49-F238E27FC236}">
                <a16:creationId xmlns:a16="http://schemas.microsoft.com/office/drawing/2014/main" id="{67900F06-4765-44ED-A269-1CD58C5E952C}"/>
              </a:ext>
            </a:extLst>
          </p:cNvPr>
          <p:cNvSpPr txBox="1"/>
          <p:nvPr userDrawn="1"/>
        </p:nvSpPr>
        <p:spPr>
          <a:xfrm>
            <a:off x="4398741" y="3316701"/>
            <a:ext cx="4034059"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Copyright Permissions Obtained for Graphics</a:t>
            </a:r>
          </a:p>
        </p:txBody>
      </p:sp>
      <p:sp>
        <p:nvSpPr>
          <p:cNvPr id="69" name="TextBox 68">
            <a:extLst>
              <a:ext uri="{FF2B5EF4-FFF2-40B4-BE49-F238E27FC236}">
                <a16:creationId xmlns:a16="http://schemas.microsoft.com/office/drawing/2014/main" id="{621D8C32-5CB3-4252-B385-54C66A9E1EE6}"/>
              </a:ext>
            </a:extLst>
          </p:cNvPr>
          <p:cNvSpPr txBox="1"/>
          <p:nvPr userDrawn="1"/>
        </p:nvSpPr>
        <p:spPr>
          <a:xfrm>
            <a:off x="0" y="123145"/>
            <a:ext cx="12191999" cy="461665"/>
          </a:xfrm>
          <a:prstGeom prst="rect">
            <a:avLst/>
          </a:prstGeom>
          <a:solidFill>
            <a:schemeClr val="accent1"/>
          </a:solidFill>
          <a:ln>
            <a:noFill/>
          </a:ln>
        </p:spPr>
        <p:txBody>
          <a:bodyPr wrap="square" rtlCol="0" anchor="ctr">
            <a:spAutoFit/>
          </a:bodyPr>
          <a:lstStyle/>
          <a:p>
            <a:pPr marL="0" indent="0" algn="ctr">
              <a:buClr>
                <a:schemeClr val="accent1"/>
              </a:buClr>
              <a:buFont typeface="Arial" panose="020B0604020202020204" pitchFamily="34" charset="0"/>
              <a:buNone/>
            </a:pPr>
            <a:r>
              <a:rPr lang="en-US" sz="2400" b="1" dirty="0">
                <a:solidFill>
                  <a:schemeClr val="bg1"/>
                </a:solidFill>
              </a:rPr>
              <a:t>Global Medical Asset Cover Sheet</a:t>
            </a:r>
          </a:p>
        </p:txBody>
      </p:sp>
      <p:sp>
        <p:nvSpPr>
          <p:cNvPr id="70" name="TextBox 69">
            <a:extLst>
              <a:ext uri="{FF2B5EF4-FFF2-40B4-BE49-F238E27FC236}">
                <a16:creationId xmlns:a16="http://schemas.microsoft.com/office/drawing/2014/main" id="{6811B402-BB33-4FBF-A25A-6A132332CC41}"/>
              </a:ext>
            </a:extLst>
          </p:cNvPr>
          <p:cNvSpPr txBox="1"/>
          <p:nvPr userDrawn="1"/>
        </p:nvSpPr>
        <p:spPr>
          <a:xfrm>
            <a:off x="1127566" y="4734832"/>
            <a:ext cx="2044731" cy="461665"/>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Special Instructions</a:t>
            </a:r>
            <a:br>
              <a:rPr lang="en-US" sz="1200" b="1" dirty="0">
                <a:solidFill>
                  <a:schemeClr val="bg1"/>
                </a:solidFill>
              </a:rPr>
            </a:br>
            <a:r>
              <a:rPr lang="en-US" sz="1200" b="1" dirty="0">
                <a:solidFill>
                  <a:schemeClr val="bg1"/>
                </a:solidFill>
              </a:rPr>
              <a:t>and/or Disclaimers</a:t>
            </a:r>
          </a:p>
        </p:txBody>
      </p:sp>
      <p:sp>
        <p:nvSpPr>
          <p:cNvPr id="71" name="TextBox 70">
            <a:extLst>
              <a:ext uri="{FF2B5EF4-FFF2-40B4-BE49-F238E27FC236}">
                <a16:creationId xmlns:a16="http://schemas.microsoft.com/office/drawing/2014/main" id="{A1A1B573-DC23-488B-93DB-AD4DD88A4651}"/>
              </a:ext>
            </a:extLst>
          </p:cNvPr>
          <p:cNvSpPr txBox="1"/>
          <p:nvPr userDrawn="1"/>
        </p:nvSpPr>
        <p:spPr>
          <a:xfrm>
            <a:off x="6809252" y="1810962"/>
            <a:ext cx="1371600"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Therapy Area</a:t>
            </a:r>
          </a:p>
        </p:txBody>
      </p:sp>
      <p:sp>
        <p:nvSpPr>
          <p:cNvPr id="72" name="TextBox 71">
            <a:extLst>
              <a:ext uri="{FF2B5EF4-FFF2-40B4-BE49-F238E27FC236}">
                <a16:creationId xmlns:a16="http://schemas.microsoft.com/office/drawing/2014/main" id="{A294A206-A31C-476D-ACCB-00ABD9DE8B78}"/>
              </a:ext>
            </a:extLst>
          </p:cNvPr>
          <p:cNvSpPr txBox="1"/>
          <p:nvPr userDrawn="1"/>
        </p:nvSpPr>
        <p:spPr>
          <a:xfrm>
            <a:off x="1127567" y="2935707"/>
            <a:ext cx="204473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New Asset/Renewal</a:t>
            </a:r>
          </a:p>
        </p:txBody>
      </p:sp>
      <p:sp>
        <p:nvSpPr>
          <p:cNvPr id="73" name="TextBox 72">
            <a:extLst>
              <a:ext uri="{FF2B5EF4-FFF2-40B4-BE49-F238E27FC236}">
                <a16:creationId xmlns:a16="http://schemas.microsoft.com/office/drawing/2014/main" id="{759580AA-6B1E-4C65-9D3B-8A40CBD8E220}"/>
              </a:ext>
            </a:extLst>
          </p:cNvPr>
          <p:cNvSpPr txBox="1"/>
          <p:nvPr userDrawn="1"/>
        </p:nvSpPr>
        <p:spPr>
          <a:xfrm>
            <a:off x="7527636" y="2935707"/>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Based On Asset</a:t>
            </a:r>
          </a:p>
        </p:txBody>
      </p:sp>
      <p:sp>
        <p:nvSpPr>
          <p:cNvPr id="74" name="TextBox 73">
            <a:extLst>
              <a:ext uri="{FF2B5EF4-FFF2-40B4-BE49-F238E27FC236}">
                <a16:creationId xmlns:a16="http://schemas.microsoft.com/office/drawing/2014/main" id="{00EE63BC-019F-46D2-85ED-E2FABA47A87D}"/>
              </a:ext>
            </a:extLst>
          </p:cNvPr>
          <p:cNvSpPr txBox="1"/>
          <p:nvPr userDrawn="1"/>
        </p:nvSpPr>
        <p:spPr>
          <a:xfrm>
            <a:off x="1127567" y="2541591"/>
            <a:ext cx="204473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Asset Owners</a:t>
            </a:r>
          </a:p>
        </p:txBody>
      </p:sp>
      <p:sp>
        <p:nvSpPr>
          <p:cNvPr id="78" name="TextBox 77">
            <a:extLst>
              <a:ext uri="{FF2B5EF4-FFF2-40B4-BE49-F238E27FC236}">
                <a16:creationId xmlns:a16="http://schemas.microsoft.com/office/drawing/2014/main" id="{D3001B95-73C8-4B7F-998E-B0AE7A43DE82}"/>
              </a:ext>
            </a:extLst>
          </p:cNvPr>
          <p:cNvSpPr txBox="1"/>
          <p:nvPr userDrawn="1"/>
        </p:nvSpPr>
        <p:spPr>
          <a:xfrm>
            <a:off x="1127567" y="1810962"/>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Approved for Distribution</a:t>
            </a:r>
          </a:p>
        </p:txBody>
      </p:sp>
      <p:sp>
        <p:nvSpPr>
          <p:cNvPr id="48" name="TextBox 47">
            <a:extLst>
              <a:ext uri="{FF2B5EF4-FFF2-40B4-BE49-F238E27FC236}">
                <a16:creationId xmlns:a16="http://schemas.microsoft.com/office/drawing/2014/main" id="{F0DE83F5-9900-4234-8A5B-4EFEB16F6D34}"/>
              </a:ext>
            </a:extLst>
          </p:cNvPr>
          <p:cNvSpPr txBox="1"/>
          <p:nvPr userDrawn="1"/>
        </p:nvSpPr>
        <p:spPr>
          <a:xfrm>
            <a:off x="7527636" y="2541591"/>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Document #</a:t>
            </a:r>
          </a:p>
        </p:txBody>
      </p:sp>
      <p:sp>
        <p:nvSpPr>
          <p:cNvPr id="7" name="Text Placeholder 6">
            <a:extLst>
              <a:ext uri="{FF2B5EF4-FFF2-40B4-BE49-F238E27FC236}">
                <a16:creationId xmlns:a16="http://schemas.microsoft.com/office/drawing/2014/main" id="{C399C3AD-3A79-4CAB-8984-EE85DD84E0A2}"/>
              </a:ext>
            </a:extLst>
          </p:cNvPr>
          <p:cNvSpPr>
            <a:spLocks noGrp="1"/>
          </p:cNvSpPr>
          <p:nvPr>
            <p:ph type="body" sz="quarter" idx="35" hasCustomPrompt="1"/>
          </p:nvPr>
        </p:nvSpPr>
        <p:spPr>
          <a:xfrm>
            <a:off x="9039198" y="2613198"/>
            <a:ext cx="2020226" cy="238125"/>
          </a:xfrm>
        </p:spPr>
        <p:txBody>
          <a:bodyPr>
            <a:noAutofit/>
          </a:bodyPr>
          <a:lstStyle>
            <a:lvl1pPr marL="0" inden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dirty="0"/>
              <a:t>ML-XXXX-ALL-XXXX</a:t>
            </a:r>
          </a:p>
        </p:txBody>
      </p:sp>
      <p:sp>
        <p:nvSpPr>
          <p:cNvPr id="57" name="TextBox 56">
            <a:extLst>
              <a:ext uri="{FF2B5EF4-FFF2-40B4-BE49-F238E27FC236}">
                <a16:creationId xmlns:a16="http://schemas.microsoft.com/office/drawing/2014/main" id="{71FDDFED-CF51-4158-8A3B-DD9E176FC125}"/>
              </a:ext>
            </a:extLst>
          </p:cNvPr>
          <p:cNvSpPr txBox="1"/>
          <p:nvPr userDrawn="1"/>
        </p:nvSpPr>
        <p:spPr>
          <a:xfrm>
            <a:off x="4398741" y="3697049"/>
            <a:ext cx="4034059"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dirty="0">
                <a:solidFill>
                  <a:schemeClr val="bg1"/>
                </a:solidFill>
              </a:rPr>
              <a:t>Technical Review/Fact Check by Medical Information</a:t>
            </a:r>
          </a:p>
        </p:txBody>
      </p:sp>
      <p:sp>
        <p:nvSpPr>
          <p:cNvPr id="62" name="TextBox 61">
            <a:extLst>
              <a:ext uri="{FF2B5EF4-FFF2-40B4-BE49-F238E27FC236}">
                <a16:creationId xmlns:a16="http://schemas.microsoft.com/office/drawing/2014/main" id="{65509915-7361-4754-AA26-9EB5B15ABE0F}"/>
              </a:ext>
            </a:extLst>
          </p:cNvPr>
          <p:cNvSpPr txBox="1"/>
          <p:nvPr userDrawn="1"/>
        </p:nvSpPr>
        <p:spPr>
          <a:xfrm>
            <a:off x="1127567" y="4294036"/>
            <a:ext cx="9946009" cy="461665"/>
          </a:xfrm>
          <a:prstGeom prst="rect">
            <a:avLst/>
          </a:prstGeom>
          <a:solidFill>
            <a:schemeClr val="accent1"/>
          </a:solidFill>
          <a:ln>
            <a:noFill/>
          </a:ln>
        </p:spPr>
        <p:txBody>
          <a:bodyPr wrap="none" rtlCol="0" anchor="ctr">
            <a:noAutofit/>
          </a:bodyPr>
          <a:lstStyle/>
          <a:p>
            <a:pPr marL="0" indent="0" algn="ctr">
              <a:buClr>
                <a:schemeClr val="accent1"/>
              </a:buClr>
              <a:buFont typeface="Arial" panose="020B0604020202020204" pitchFamily="34" charset="0"/>
              <a:buNone/>
            </a:pPr>
            <a:r>
              <a:rPr lang="en-US" sz="1200" b="1" dirty="0">
                <a:solidFill>
                  <a:schemeClr val="bg1"/>
                </a:solidFill>
              </a:rPr>
              <a:t>This material is globally approved for use by AstraZeneca Medical Personnel only. The local market is responsible for interpreting, </a:t>
            </a:r>
            <a:br>
              <a:rPr lang="en-US" sz="1200" b="1" dirty="0">
                <a:solidFill>
                  <a:schemeClr val="bg1"/>
                </a:solidFill>
              </a:rPr>
            </a:br>
            <a:r>
              <a:rPr lang="en-US" sz="1200" b="1" dirty="0">
                <a:solidFill>
                  <a:schemeClr val="bg1"/>
                </a:solidFill>
              </a:rPr>
              <a:t>reviewing, and approving the content according to their local label, rules, and regulations. </a:t>
            </a:r>
          </a:p>
        </p:txBody>
      </p:sp>
    </p:spTree>
    <p:extLst>
      <p:ext uri="{BB962C8B-B14F-4D97-AF65-F5344CB8AC3E}">
        <p14:creationId xmlns:p14="http://schemas.microsoft.com/office/powerpoint/2010/main" val="24491673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Do Not Use-&gt;">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956BE7-CD1E-4053-9515-31D954D7F822}"/>
              </a:ext>
            </a:extLst>
          </p:cNvPr>
          <p:cNvSpPr>
            <a:spLocks noGrp="1"/>
          </p:cNvSpPr>
          <p:nvPr>
            <p:ph type="dt" sz="half" idx="10"/>
          </p:nvPr>
        </p:nvSpPr>
        <p:spPr/>
        <p:txBody>
          <a:bodyPr/>
          <a:lstStyle/>
          <a:p>
            <a:fld id="{CD760F18-88F3-4EF5-B415-6A2DEC6930B5}" type="datetime1">
              <a:rPr lang="en-US" smtClean="0"/>
              <a:t>6/30/26</a:t>
            </a:fld>
            <a:endParaRPr lang="en-US" dirty="0"/>
          </a:p>
        </p:txBody>
      </p:sp>
      <p:sp>
        <p:nvSpPr>
          <p:cNvPr id="4" name="Footer Placeholder 3">
            <a:extLst>
              <a:ext uri="{FF2B5EF4-FFF2-40B4-BE49-F238E27FC236}">
                <a16:creationId xmlns:a16="http://schemas.microsoft.com/office/drawing/2014/main" id="{0C667D6A-BD1D-455C-A68F-2B5E1FF8E70F}"/>
              </a:ext>
            </a:extLst>
          </p:cNvPr>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E6BF02FB-EFBA-4E7D-9306-E2A3E6AEDB9F}"/>
              </a:ext>
            </a:extLst>
          </p:cNvPr>
          <p:cNvSpPr txBox="1"/>
          <p:nvPr userDrawn="1"/>
        </p:nvSpPr>
        <p:spPr>
          <a:xfrm>
            <a:off x="1842205" y="1928916"/>
            <a:ext cx="2892138" cy="1323439"/>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7" name="TextBox 6">
            <a:extLst>
              <a:ext uri="{FF2B5EF4-FFF2-40B4-BE49-F238E27FC236}">
                <a16:creationId xmlns:a16="http://schemas.microsoft.com/office/drawing/2014/main" id="{83043284-78F9-4E81-A97D-42F957CD6C75}"/>
              </a:ext>
            </a:extLst>
          </p:cNvPr>
          <p:cNvSpPr txBox="1"/>
          <p:nvPr userDrawn="1"/>
        </p:nvSpPr>
        <p:spPr>
          <a:xfrm>
            <a:off x="7640331" y="1313363"/>
            <a:ext cx="2892138" cy="1938992"/>
          </a:xfrm>
          <a:prstGeom prst="rect">
            <a:avLst/>
          </a:prstGeom>
          <a:noFill/>
        </p:spPr>
        <p:txBody>
          <a:bodyPr wrap="none" rtlCol="0">
            <a:spAutoFit/>
          </a:bodyPr>
          <a:lstStyle/>
          <a:p>
            <a:pPr marL="0" indent="0" algn="ctr">
              <a:buClr>
                <a:schemeClr val="accent1"/>
              </a:buClr>
              <a:buFont typeface="Arial" panose="020B0604020202020204" pitchFamily="34" charset="0"/>
              <a:buNone/>
            </a:pPr>
            <a:r>
              <a:rPr lang="en-US" sz="4000" b="1" dirty="0">
                <a:solidFill>
                  <a:schemeClr val="bg1"/>
                </a:solidFill>
              </a:rPr>
              <a:t>DO NOT</a:t>
            </a:r>
          </a:p>
          <a:p>
            <a:pPr marL="0" indent="0" algn="ctr">
              <a:buClr>
                <a:schemeClr val="accent1"/>
              </a:buClr>
              <a:buFont typeface="Arial" panose="020B0604020202020204" pitchFamily="34" charset="0"/>
              <a:buNone/>
            </a:pPr>
            <a:r>
              <a:rPr lang="en-US" sz="4000" b="1" dirty="0">
                <a:solidFill>
                  <a:schemeClr val="bg1"/>
                </a:solidFill>
              </a:rPr>
              <a:t>Use These </a:t>
            </a:r>
            <a:br>
              <a:rPr lang="en-US" sz="4000" b="1" dirty="0">
                <a:solidFill>
                  <a:schemeClr val="bg1"/>
                </a:solidFill>
              </a:rPr>
            </a:br>
            <a:r>
              <a:rPr lang="en-US" sz="4000" b="1" dirty="0">
                <a:solidFill>
                  <a:schemeClr val="bg1"/>
                </a:solidFill>
              </a:rPr>
              <a:t>Layouts</a:t>
            </a:r>
          </a:p>
        </p:txBody>
      </p:sp>
      <p:sp>
        <p:nvSpPr>
          <p:cNvPr id="8" name="Arrow: Right 7">
            <a:extLst>
              <a:ext uri="{FF2B5EF4-FFF2-40B4-BE49-F238E27FC236}">
                <a16:creationId xmlns:a16="http://schemas.microsoft.com/office/drawing/2014/main" id="{7A78AFAA-7418-4F48-AE4E-B278A265CE75}"/>
              </a:ext>
            </a:extLst>
          </p:cNvPr>
          <p:cNvSpPr/>
          <p:nvPr userDrawn="1"/>
        </p:nvSpPr>
        <p:spPr>
          <a:xfrm>
            <a:off x="6961909" y="3464645"/>
            <a:ext cx="4301837" cy="21820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304CDD4A-5E0D-4DF4-B3F7-19367E77F2F4}"/>
              </a:ext>
            </a:extLst>
          </p:cNvPr>
          <p:cNvSpPr/>
          <p:nvPr userDrawn="1"/>
        </p:nvSpPr>
        <p:spPr>
          <a:xfrm flipH="1">
            <a:off x="987137" y="3464645"/>
            <a:ext cx="4301837" cy="218209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556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44500" y="6049556"/>
            <a:ext cx="11303000" cy="558243"/>
          </a:xfrm>
        </p:spPr>
        <p:txBody>
          <a:bodyPr lIns="0" bIns="0" anchor="b">
            <a:noAutofit/>
          </a:bodyPr>
          <a:lstStyle>
            <a:lvl1pPr marL="0" indent="0" algn="l">
              <a:lnSpc>
                <a:spcPct val="95000"/>
              </a:lnSpc>
              <a:spcBef>
                <a:spcPts val="300"/>
              </a:spcBef>
              <a:buFont typeface="Arial" pitchFamily="34" charset="0"/>
              <a:buNone/>
              <a:defRPr sz="1000"/>
            </a:lvl1pPr>
            <a:lvl2pPr marL="228594" indent="0">
              <a:buNone/>
              <a:defRPr/>
            </a:lvl2pPr>
            <a:lvl3pPr marL="457189" indent="0">
              <a:buNone/>
              <a:defRPr/>
            </a:lvl3pPr>
            <a:lvl4pPr marL="685783" indent="0">
              <a:buNone/>
              <a:defRPr/>
            </a:lvl4pPr>
            <a:lvl5pPr marL="914377" indent="0">
              <a:buNone/>
              <a:defRPr/>
            </a:lvl5pPr>
          </a:lstStyle>
          <a:p>
            <a:pPr lvl="0"/>
            <a:r>
              <a:rPr lang="en-US" dirty="0"/>
              <a:t>Reference(s)</a:t>
            </a:r>
          </a:p>
        </p:txBody>
      </p:sp>
      <p:sp>
        <p:nvSpPr>
          <p:cNvPr id="3" name="Content Placeholder 2"/>
          <p:cNvSpPr>
            <a:spLocks noGrp="1"/>
          </p:cNvSpPr>
          <p:nvPr>
            <p:ph idx="1"/>
          </p:nvPr>
        </p:nvSpPr>
        <p:spPr>
          <a:xfrm>
            <a:off x="457200" y="1261872"/>
            <a:ext cx="112776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39907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lvl2pPr>
              <a:buFontTx/>
              <a:buBlip>
                <a:blip r:embed="rId2"/>
              </a:buBlip>
              <a:defRPr/>
            </a:lvl2pPr>
            <a:lvl3pPr>
              <a:buFontTx/>
              <a:buBlip>
                <a:blip r:embed="rId3"/>
              </a:buBlip>
              <a:defRPr/>
            </a:lvl3pPr>
          </a:lstStyle>
          <a:p>
            <a:pPr lvl="0"/>
            <a:r>
              <a:rPr lang="fr-FR" dirty="0"/>
              <a:t>Cliquez pour modifier les styles du texte du masque</a:t>
            </a:r>
          </a:p>
          <a:p>
            <a:pPr lvl="1"/>
            <a:r>
              <a:rPr lang="fr-FR" dirty="0"/>
              <a:t>Deuxième niveau</a:t>
            </a:r>
          </a:p>
          <a:p>
            <a:pPr lvl="2"/>
            <a:r>
              <a:rPr lang="fr-FR" dirty="0"/>
              <a:t>Troisième niveau</a:t>
            </a:r>
          </a:p>
        </p:txBody>
      </p:sp>
    </p:spTree>
    <p:extLst>
      <p:ext uri="{BB962C8B-B14F-4D97-AF65-F5344CB8AC3E}">
        <p14:creationId xmlns:p14="http://schemas.microsoft.com/office/powerpoint/2010/main" val="36812500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lang="fr-FR"/>
              <a:t>Modifiez le style du titre</a:t>
            </a:r>
            <a:endParaRPr/>
          </a:p>
        </p:txBody>
      </p:sp>
      <p:sp>
        <p:nvSpPr>
          <p:cNvPr id="4" name="Footer Placeholder 3"/>
          <p:cNvSpPr>
            <a:spLocks noGrp="1"/>
          </p:cNvSpPr>
          <p:nvPr>
            <p:ph type="ftr" sz="quarter" idx="11"/>
          </p:nvPr>
        </p:nvSpPr>
        <p:spPr/>
        <p:txBody>
          <a:bodyPr/>
          <a:lstStyle/>
          <a:p>
            <a:endParaRPr lang="fr-FR" dirty="0">
              <a:solidFill>
                <a:srgbClr val="000000"/>
              </a:solidFill>
            </a:endParaRPr>
          </a:p>
        </p:txBody>
      </p:sp>
      <p:sp>
        <p:nvSpPr>
          <p:cNvPr id="5" name="Slide Number Placeholder 4"/>
          <p:cNvSpPr>
            <a:spLocks noGrp="1"/>
          </p:cNvSpPr>
          <p:nvPr>
            <p:ph type="sldNum" sz="quarter" idx="12"/>
          </p:nvPr>
        </p:nvSpPr>
        <p:spPr>
          <a:xfrm>
            <a:off x="0" y="1498011"/>
            <a:ext cx="711200" cy="244476"/>
          </a:xfrm>
          <a:prstGeom prst="rect">
            <a:avLst/>
          </a:prstGeom>
        </p:spPr>
        <p:txBody>
          <a:bodyPr/>
          <a:lstStyle>
            <a:lvl1pPr eaLnBrk="1" latinLnBrk="0" hangingPunct="1">
              <a:defRPr kumimoji="0" lang="fr-FR">
                <a:solidFill>
                  <a:srgbClr val="FFFFFF"/>
                </a:solidFill>
              </a:defRPr>
            </a:lvl1pPr>
            <a:extLst/>
          </a:lstStyle>
          <a:p>
            <a:fld id="{A3F7CB7D-F184-43C7-B6FD-03D728E1BBFF}" type="slidenum">
              <a:rPr/>
              <a:pPr/>
              <a:t>‹#›</a:t>
            </a:fld>
            <a:endParaRPr dirty="0"/>
          </a:p>
        </p:txBody>
      </p:sp>
    </p:spTree>
    <p:extLst>
      <p:ext uri="{BB962C8B-B14F-4D97-AF65-F5344CB8AC3E}">
        <p14:creationId xmlns:p14="http://schemas.microsoft.com/office/powerpoint/2010/main" val="358920251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0"/>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0" y="6233974"/>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3" y="6521312"/>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3" y="6426259"/>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5847366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0"/>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0" y="6233974"/>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3" y="6521312"/>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3" y="6492875"/>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575912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F398-2451-462E-AD72-D882F913997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295699D-595B-49CE-9055-E6C02B71290D}"/>
              </a:ext>
            </a:extLst>
          </p:cNvPr>
          <p:cNvSpPr>
            <a:spLocks noGrp="1"/>
          </p:cNvSpPr>
          <p:nvPr>
            <p:ph type="sldNum" sz="quarter" idx="10"/>
          </p:nvPr>
        </p:nvSpPr>
        <p:spPr/>
        <p:txBody>
          <a:bodyPr/>
          <a:lstStyle/>
          <a:p>
            <a:fld id="{7B3D512A-D75B-4756-AB29-100F3E9B075B}" type="slidenum">
              <a:rPr lang="en-US" smtClean="0"/>
              <a:pPr/>
              <a:t>‹#›</a:t>
            </a:fld>
            <a:endParaRPr lang="en-US" dirty="0"/>
          </a:p>
        </p:txBody>
      </p:sp>
      <p:sp>
        <p:nvSpPr>
          <p:cNvPr id="5" name="Text Placeholder 4">
            <a:extLst>
              <a:ext uri="{FF2B5EF4-FFF2-40B4-BE49-F238E27FC236}">
                <a16:creationId xmlns:a16="http://schemas.microsoft.com/office/drawing/2014/main" id="{C41236F9-B66B-42DA-8664-8BCF5E5B2A4E}"/>
              </a:ext>
            </a:extLst>
          </p:cNvPr>
          <p:cNvSpPr>
            <a:spLocks noGrp="1"/>
          </p:cNvSpPr>
          <p:nvPr>
            <p:ph type="body" sz="quarter" idx="11"/>
          </p:nvPr>
        </p:nvSpPr>
        <p:spPr>
          <a:xfrm>
            <a:off x="390525" y="1152053"/>
            <a:ext cx="11191875" cy="4768850"/>
          </a:xfrm>
        </p:spPr>
        <p:txBody>
          <a:bodyPr/>
          <a:lstStyle>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96691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F398-2451-462E-AD72-D882F913997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295699D-595B-49CE-9055-E6C02B71290D}"/>
              </a:ext>
            </a:extLst>
          </p:cNvPr>
          <p:cNvSpPr>
            <a:spLocks noGrp="1"/>
          </p:cNvSpPr>
          <p:nvPr>
            <p:ph type="sldNum" sz="quarter" idx="10"/>
          </p:nvPr>
        </p:nvSpPr>
        <p:spPr/>
        <p:txBody>
          <a:bodyPr/>
          <a:lstStyle/>
          <a:p>
            <a:fld id="{7B3D512A-D75B-4756-AB29-100F3E9B075B}" type="slidenum">
              <a:rPr lang="en-US" smtClean="0"/>
              <a:pPr/>
              <a:t>‹#›</a:t>
            </a:fld>
            <a:endParaRPr lang="en-US" dirty="0"/>
          </a:p>
        </p:txBody>
      </p:sp>
      <p:sp>
        <p:nvSpPr>
          <p:cNvPr id="5" name="Text Placeholder 4">
            <a:extLst>
              <a:ext uri="{FF2B5EF4-FFF2-40B4-BE49-F238E27FC236}">
                <a16:creationId xmlns:a16="http://schemas.microsoft.com/office/drawing/2014/main" id="{C41236F9-B66B-42DA-8664-8BCF5E5B2A4E}"/>
              </a:ext>
            </a:extLst>
          </p:cNvPr>
          <p:cNvSpPr>
            <a:spLocks noGrp="1"/>
          </p:cNvSpPr>
          <p:nvPr>
            <p:ph type="body" sz="quarter" idx="11"/>
          </p:nvPr>
        </p:nvSpPr>
        <p:spPr>
          <a:xfrm>
            <a:off x="390525" y="1152053"/>
            <a:ext cx="11191875" cy="4768850"/>
          </a:xfrm>
        </p:spPr>
        <p:txBody>
          <a:bodyPr/>
          <a:lstStyle>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98857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REVISED SLIDE STYLE">
    <p:spTree>
      <p:nvGrpSpPr>
        <p:cNvPr id="1" name=""/>
        <p:cNvGrpSpPr/>
        <p:nvPr/>
      </p:nvGrpSpPr>
      <p:grpSpPr>
        <a:xfrm>
          <a:off x="0" y="0"/>
          <a:ext cx="0" cy="0"/>
          <a:chOff x="0" y="0"/>
          <a:chExt cx="0" cy="0"/>
        </a:xfrm>
      </p:grpSpPr>
      <p:sp>
        <p:nvSpPr>
          <p:cNvPr id="17" name="Rectangle 16">
            <a:hlinkClick r:id="" action="ppaction://noaction"/>
          </p:cNvPr>
          <p:cNvSpPr/>
          <p:nvPr userDrawn="1"/>
        </p:nvSpPr>
        <p:spPr bwMode="auto">
          <a:xfrm>
            <a:off x="11226800" y="6437518"/>
            <a:ext cx="965200" cy="4000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GB" sz="1200" b="0" i="0" u="none" strike="noStrike" kern="1200" cap="none" spc="0" normalizeH="0" baseline="0" noProof="0" dirty="0">
              <a:ln>
                <a:noFill/>
              </a:ln>
              <a:solidFill>
                <a:prstClr val="black"/>
              </a:solidFill>
              <a:effectLst/>
              <a:uLnTx/>
              <a:uFillTx/>
              <a:latin typeface="Arial" charset="0"/>
              <a:ea typeface="HGP創英角ｺﾞｼｯｸUB" pitchFamily="50" charset="-128"/>
              <a:cs typeface="+mn-cs"/>
            </a:endParaRPr>
          </a:p>
        </p:txBody>
      </p:sp>
    </p:spTree>
    <p:extLst>
      <p:ext uri="{BB962C8B-B14F-4D97-AF65-F5344CB8AC3E}">
        <p14:creationId xmlns:p14="http://schemas.microsoft.com/office/powerpoint/2010/main" val="919006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78984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647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302679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728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691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37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20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22226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718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35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147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910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336058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1725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8521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59596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1515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45240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987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16516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252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621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71091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530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75659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77256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136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014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085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629934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0976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119187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6576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11455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22208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55219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265873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193576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644186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674379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04029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884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1_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1_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6/30/26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6/30/26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0.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1.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6" Type="http://schemas.openxmlformats.org/officeDocument/2006/relationships/image" Target="../media/image17.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theme" Target="../theme/theme12.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theme" Target="../theme/theme13.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theme" Target="../theme/theme1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19" Type="http://schemas.openxmlformats.org/officeDocument/2006/relationships/image" Target="../media/image21.jpeg"/><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26" Type="http://schemas.openxmlformats.org/officeDocument/2006/relationships/theme" Target="../theme/theme15.xml"/><Relationship Id="rId3" Type="http://schemas.openxmlformats.org/officeDocument/2006/relationships/slideLayout" Target="../slideLayouts/slideLayout267.xml"/><Relationship Id="rId21" Type="http://schemas.openxmlformats.org/officeDocument/2006/relationships/slideLayout" Target="../slideLayouts/slideLayout285.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slideLayout" Target="../slideLayouts/slideLayout289.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slideLayout" Target="../slideLayouts/slideLayout284.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24" Type="http://schemas.openxmlformats.org/officeDocument/2006/relationships/slideLayout" Target="../slideLayouts/slideLayout288.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slideLayout" Target="../slideLayouts/slideLayout286.xml"/><Relationship Id="rId27" Type="http://schemas.openxmlformats.org/officeDocument/2006/relationships/image" Target="../media/image2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8" Type="http://schemas.openxmlformats.org/officeDocument/2006/relationships/slideLayout" Target="../slideLayouts/slideLayout32.xml"/><Relationship Id="rId51" Type="http://schemas.openxmlformats.org/officeDocument/2006/relationships/theme" Target="../theme/theme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3.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image" Target="../media/image5.jpeg"/><Relationship Id="rId5" Type="http://schemas.openxmlformats.org/officeDocument/2006/relationships/theme" Target="../theme/theme4.xml"/><Relationship Id="rId4"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7.png"/><Relationship Id="rId5" Type="http://schemas.openxmlformats.org/officeDocument/2006/relationships/theme" Target="../theme/theme5.xml"/><Relationship Id="rId4"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image" Target="../media/image9.emf"/><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tags" Target="../tags/tag7.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6.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image" Target="../media/image10.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theme" Target="../theme/theme7.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26" Type="http://schemas.openxmlformats.org/officeDocument/2006/relationships/theme" Target="../theme/theme8.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5" Type="http://schemas.openxmlformats.org/officeDocument/2006/relationships/slideLayout" Target="../slideLayouts/slideLayout16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slideLayout" Target="../slideLayouts/slideLayout166.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slideLayout" Target="../slideLayouts/slideLayout165.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 Id="rId27"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image" Target="../media/image1.png"/><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theme" Target="../theme/theme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Arial" pitchFamily="34" charset="0"/>
              </a:defRPr>
            </a:lvl1pPr>
          </a:lstStyle>
          <a:p>
            <a:pPr>
              <a:defRPr/>
            </a:pPr>
            <a:fld id="{5B1130C6-4FDB-446F-8DFD-F8E2710EDA33}" type="datetimeFigureOut">
              <a:rPr lang="en-US" altLang="en-US"/>
              <a:pPr>
                <a:defRPr/>
              </a:pPr>
              <a:t>6/30/26</a:t>
            </a:fld>
            <a:endParaRPr lang="en-US" alt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anose="020B0604020202020204" pitchFamily="34" charset="0"/>
                <a:cs typeface="Arial" pitchFamily="34" charset="0"/>
              </a:defRPr>
            </a:lvl1pPr>
          </a:lstStyle>
          <a:p>
            <a:pPr>
              <a:defRPr/>
            </a:pPr>
            <a:endParaRPr lang="en-US" alt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cs typeface="Arial" charset="0"/>
              </a:defRPr>
            </a:lvl1pPr>
          </a:lstStyle>
          <a:p>
            <a:pPr>
              <a:defRPr/>
            </a:pPr>
            <a:fld id="{5A2E7C69-6B36-4CA4-A3EB-B3F36DB4B834}" type="slidenum">
              <a:rPr lang="en-US" altLang="en-US"/>
              <a:pPr>
                <a:defRPr/>
              </a:pPr>
              <a:t>‹#›</a:t>
            </a:fld>
            <a:endParaRPr lang="en-US" altLang="en-US" dirty="0"/>
          </a:p>
        </p:txBody>
      </p:sp>
    </p:spTree>
    <p:extLst>
      <p:ext uri="{BB962C8B-B14F-4D97-AF65-F5344CB8AC3E}">
        <p14:creationId xmlns:p14="http://schemas.microsoft.com/office/powerpoint/2010/main" val="489635457"/>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Lst>
  <p:txStyles>
    <p:titleStyle>
      <a:lvl1pPr algn="ctr" rtl="0" eaLnBrk="0" fontAlgn="base" hangingPunct="0">
        <a:spcBef>
          <a:spcPct val="0"/>
        </a:spcBef>
        <a:spcAft>
          <a:spcPct val="0"/>
        </a:spcAft>
        <a:defRPr sz="44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Arial" pitchFamily="34" charset="0"/>
          <a:cs typeface="Arial" pitchFamily="34" charset="0"/>
        </a:defRPr>
      </a:lvl2pPr>
      <a:lvl3pPr algn="ctr" rtl="0" eaLnBrk="0" fontAlgn="base" hangingPunct="0">
        <a:spcBef>
          <a:spcPct val="0"/>
        </a:spcBef>
        <a:spcAft>
          <a:spcPct val="0"/>
        </a:spcAft>
        <a:defRPr sz="4400">
          <a:solidFill>
            <a:schemeClr val="tx1"/>
          </a:solidFill>
          <a:latin typeface="Arial" pitchFamily="34" charset="0"/>
          <a:cs typeface="Arial" pitchFamily="34" charset="0"/>
        </a:defRPr>
      </a:lvl3pPr>
      <a:lvl4pPr algn="ctr" rtl="0" eaLnBrk="0" fontAlgn="base" hangingPunct="0">
        <a:spcBef>
          <a:spcPct val="0"/>
        </a:spcBef>
        <a:spcAft>
          <a:spcPct val="0"/>
        </a:spcAft>
        <a:defRPr sz="4400">
          <a:solidFill>
            <a:schemeClr val="tx1"/>
          </a:solidFill>
          <a:latin typeface="Arial" pitchFamily="34" charset="0"/>
          <a:cs typeface="Arial" pitchFamily="34" charset="0"/>
        </a:defRPr>
      </a:lvl4pPr>
      <a:lvl5pPr algn="ctr" rtl="0" eaLnBrk="0" fontAlgn="base" hangingPunct="0">
        <a:spcBef>
          <a:spcPct val="0"/>
        </a:spcBef>
        <a:spcAft>
          <a:spcPct val="0"/>
        </a:spcAft>
        <a:defRPr sz="4400">
          <a:solidFill>
            <a:schemeClr val="tx1"/>
          </a:solidFill>
          <a:latin typeface="Arial" pitchFamily="34" charset="0"/>
          <a:cs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pitchFamily="34" charset="0"/>
                <a:cs typeface="Arial" pitchFamily="34" charset="0"/>
              </a:defRPr>
            </a:lvl1pPr>
          </a:lstStyle>
          <a:p>
            <a:pPr>
              <a:defRPr/>
            </a:pPr>
            <a:fld id="{65381493-3E3E-4DCA-BCD8-0D00FB84C0C7}" type="datetime1">
              <a:rPr lang="en-US" altLang="en-US"/>
              <a:pPr>
                <a:defRPr/>
              </a:pPr>
              <a:t>6/30/26</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charset="0"/>
                <a:ea typeface="ＭＳ Ｐゴシック" pitchFamily="-107" charset="-128"/>
                <a:cs typeface="Arial" charset="0"/>
              </a:defRPr>
            </a:lvl1pPr>
          </a:lstStyle>
          <a:p>
            <a:pPr>
              <a:defRPr/>
            </a:pPr>
            <a:endParaRPr lang="en-US" alt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itchFamily="34" charset="0"/>
                <a:cs typeface="Arial" pitchFamily="34" charset="0"/>
              </a:defRPr>
            </a:lvl1pPr>
          </a:lstStyle>
          <a:p>
            <a:pPr>
              <a:defRPr/>
            </a:pPr>
            <a:fld id="{8FEAFF83-605F-4900-9B8A-C95E76A01992}" type="slidenum">
              <a:rPr lang="en-US" altLang="en-US"/>
              <a:pPr>
                <a:defRPr/>
              </a:pPr>
              <a:t>‹#›</a:t>
            </a:fld>
            <a:endParaRPr lang="en-US" altLang="en-US"/>
          </a:p>
        </p:txBody>
      </p:sp>
    </p:spTree>
    <p:extLst>
      <p:ext uri="{BB962C8B-B14F-4D97-AF65-F5344CB8AC3E}">
        <p14:creationId xmlns:p14="http://schemas.microsoft.com/office/powerpoint/2010/main" val="1236377981"/>
      </p:ext>
    </p:extLst>
  </p:cSld>
  <p:clrMap bg1="lt1" tx1="dk1" bg2="lt2" tx2="dk2" accent1="accent1" accent2="accent2" accent3="accent3" accent4="accent4" accent5="accent5" accent6="accent6" hlink="hlink" folHlink="folHlink"/>
  <p:sldLayoutIdLst>
    <p:sldLayoutId id="2147486817" r:id="rId1"/>
    <p:sldLayoutId id="2147486818" r:id="rId2"/>
    <p:sldLayoutId id="2147486819" r:id="rId3"/>
    <p:sldLayoutId id="2147486820" r:id="rId4"/>
    <p:sldLayoutId id="2147486821" r:id="rId5"/>
    <p:sldLayoutId id="2147486822" r:id="rId6"/>
    <p:sldLayoutId id="2147486823" r:id="rId7"/>
    <p:sldLayoutId id="2147486824" r:id="rId8"/>
    <p:sldLayoutId id="2147486825" r:id="rId9"/>
    <p:sldLayoutId id="2147486826" r:id="rId10"/>
    <p:sldLayoutId id="2147486827" r:id="rId11"/>
    <p:sldLayoutId id="2147486828" r:id="rId12"/>
  </p:sldLayoutIdLst>
  <p:txStyles>
    <p:titleStyle>
      <a:lvl1pPr algn="ctr" rtl="0" eaLnBrk="0" fontAlgn="base" hangingPunct="0">
        <a:spcBef>
          <a:spcPct val="0"/>
        </a:spcBef>
        <a:spcAft>
          <a:spcPct val="0"/>
        </a:spcAft>
        <a:defRPr sz="4400"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chemeClr val="tx1"/>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pitchFamily="-65"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pitchFamily="-65"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pitchFamily="-65"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pitchFamily="-65"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bwMode="auto">
          <a:xfrm>
            <a:off x="0" y="1401764"/>
            <a:ext cx="12192000" cy="46037"/>
          </a:xfrm>
          <a:prstGeom prst="rect">
            <a:avLst/>
          </a:prstGeom>
          <a:solidFill>
            <a:srgbClr val="FF000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nchor="ctr"/>
          <a:lstStyle/>
          <a:p>
            <a:pPr algn="ctr" eaLnBrk="0" hangingPunct="0">
              <a:defRPr/>
            </a:pPr>
            <a:endParaRPr lang="en-US" sz="4800" b="1">
              <a:solidFill>
                <a:srgbClr val="FFFF00"/>
              </a:solidFill>
            </a:endParaRPr>
          </a:p>
        </p:txBody>
      </p:sp>
      <p:pic>
        <p:nvPicPr>
          <p:cNvPr id="1027"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6115050"/>
            <a:ext cx="203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fontAlgn="auto" hangingPunct="1">
              <a:spcBef>
                <a:spcPts val="0"/>
              </a:spcBef>
              <a:spcAft>
                <a:spcPts val="0"/>
              </a:spcAft>
              <a:defRPr sz="1200">
                <a:solidFill>
                  <a:schemeClr val="tx1">
                    <a:tint val="75000"/>
                  </a:schemeClr>
                </a:solidFill>
                <a:latin typeface="+mn-lt"/>
                <a:cs typeface="+mn-cs"/>
              </a:defRPr>
            </a:lvl1pPr>
          </a:lstStyle>
          <a:p>
            <a:pPr>
              <a:defRPr/>
            </a:pPr>
            <a:fld id="{E8AD438E-E291-4DED-A324-68656516C091}" type="datetimeFigureOut">
              <a:rPr lang="en-US">
                <a:solidFill>
                  <a:srgbClr val="000000">
                    <a:tint val="75000"/>
                  </a:srgbClr>
                </a:solidFill>
              </a:rPr>
              <a:pPr>
                <a:defRPr/>
              </a:pPr>
              <a:t>6/30/26</a:t>
            </a:fld>
            <a:endParaRPr lang="en-US">
              <a:solidFill>
                <a:srgbClr val="000000">
                  <a:tint val="75000"/>
                </a:srgbClr>
              </a:solidFill>
            </a:endParaRPr>
          </a:p>
        </p:txBody>
      </p:sp>
      <p:sp>
        <p:nvSpPr>
          <p:cNvPr id="10"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srgbClr val="000000">
                  <a:tint val="75000"/>
                </a:srgbClr>
              </a:solidFill>
            </a:endParaRPr>
          </a:p>
        </p:txBody>
      </p:sp>
      <p:sp>
        <p:nvSpPr>
          <p:cNvPr id="11"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95465D40-BD14-4CF8-8A8A-2991C353C7BC}" type="slidenum">
              <a:rPr lang="en-US">
                <a:solidFill>
                  <a:srgbClr val="000000">
                    <a:tint val="75000"/>
                  </a:srgbClr>
                </a:solidFill>
              </a:rPr>
              <a:pPr>
                <a:defRPr/>
              </a:pPr>
              <a:t>‹#›</a:t>
            </a:fld>
            <a:endParaRPr lang="en-US">
              <a:solidFill>
                <a:srgbClr val="000000">
                  <a:tint val="75000"/>
                </a:srgbClr>
              </a:solidFill>
            </a:endParaRPr>
          </a:p>
        </p:txBody>
      </p:sp>
    </p:spTree>
    <p:extLst>
      <p:ext uri="{BB962C8B-B14F-4D97-AF65-F5344CB8AC3E}">
        <p14:creationId xmlns:p14="http://schemas.microsoft.com/office/powerpoint/2010/main" val="102435661"/>
      </p:ext>
    </p:extLst>
  </p:cSld>
  <p:clrMap bg1="lt1" tx1="dk1" bg2="lt2" tx2="dk2" accent1="accent1" accent2="accent2" accent3="accent3" accent4="accent4" accent5="accent5" accent6="accent6" hlink="hlink" folHlink="folHlink"/>
  <p:sldLayoutIdLst>
    <p:sldLayoutId id="2147486830" r:id="rId1"/>
    <p:sldLayoutId id="2147486831" r:id="rId2"/>
    <p:sldLayoutId id="2147486832" r:id="rId3"/>
    <p:sldLayoutId id="2147486833" r:id="rId4"/>
    <p:sldLayoutId id="2147486834" r:id="rId5"/>
    <p:sldLayoutId id="2147486835" r:id="rId6"/>
    <p:sldLayoutId id="2147486836" r:id="rId7"/>
    <p:sldLayoutId id="2147486837" r:id="rId8"/>
    <p:sldLayoutId id="2147486838" r:id="rId9"/>
    <p:sldLayoutId id="2147486839" r:id="rId10"/>
    <p:sldLayoutId id="2147486840" r:id="rId11"/>
    <p:sldLayoutId id="2147486841" r:id="rId12"/>
    <p:sldLayoutId id="2147486842" r:id="rId13"/>
    <p:sldLayoutId id="2147486843" r:id="rId14"/>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cs typeface="Arial" pitchFamily="34" charset="0"/>
        </a:defRPr>
      </a:lvl2pPr>
      <a:lvl3pPr algn="ctr" rtl="0" eaLnBrk="0" fontAlgn="base" hangingPunct="0">
        <a:spcBef>
          <a:spcPct val="0"/>
        </a:spcBef>
        <a:spcAft>
          <a:spcPct val="0"/>
        </a:spcAft>
        <a:defRPr sz="4400">
          <a:solidFill>
            <a:schemeClr val="tx1"/>
          </a:solidFill>
          <a:latin typeface="Arial" pitchFamily="34" charset="0"/>
          <a:cs typeface="Arial" pitchFamily="34" charset="0"/>
        </a:defRPr>
      </a:lvl3pPr>
      <a:lvl4pPr algn="ctr" rtl="0" eaLnBrk="0" fontAlgn="base" hangingPunct="0">
        <a:spcBef>
          <a:spcPct val="0"/>
        </a:spcBef>
        <a:spcAft>
          <a:spcPct val="0"/>
        </a:spcAft>
        <a:defRPr sz="4400">
          <a:solidFill>
            <a:schemeClr val="tx1"/>
          </a:solidFill>
          <a:latin typeface="Arial" pitchFamily="34" charset="0"/>
          <a:cs typeface="Arial" pitchFamily="34" charset="0"/>
        </a:defRPr>
      </a:lvl4pPr>
      <a:lvl5pPr algn="ctr" rtl="0" eaLnBrk="0" fontAlgn="base" hangingPunct="0">
        <a:spcBef>
          <a:spcPct val="0"/>
        </a:spcBef>
        <a:spcAft>
          <a:spcPct val="0"/>
        </a:spcAft>
        <a:defRPr sz="4400">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Arial" pitchFamily="34" charset="0"/>
          <a:cs typeface="Arial" pitchFamily="34" charset="0"/>
        </a:defRPr>
      </a:lvl6pPr>
      <a:lvl7pPr marL="914400" algn="ctr" rtl="0" eaLnBrk="1" fontAlgn="base" hangingPunct="1">
        <a:spcBef>
          <a:spcPct val="0"/>
        </a:spcBef>
        <a:spcAft>
          <a:spcPct val="0"/>
        </a:spcAft>
        <a:defRPr sz="4400">
          <a:solidFill>
            <a:schemeClr val="tx1"/>
          </a:solidFill>
          <a:latin typeface="Arial" pitchFamily="34" charset="0"/>
          <a:cs typeface="Arial" pitchFamily="34" charset="0"/>
        </a:defRPr>
      </a:lvl7pPr>
      <a:lvl8pPr marL="1371600" algn="ctr" rtl="0" eaLnBrk="1" fontAlgn="base" hangingPunct="1">
        <a:spcBef>
          <a:spcPct val="0"/>
        </a:spcBef>
        <a:spcAft>
          <a:spcPct val="0"/>
        </a:spcAft>
        <a:defRPr sz="4400">
          <a:solidFill>
            <a:schemeClr val="tx1"/>
          </a:solidFill>
          <a:latin typeface="Arial" pitchFamily="34" charset="0"/>
          <a:cs typeface="Arial" pitchFamily="34" charset="0"/>
        </a:defRPr>
      </a:lvl8pPr>
      <a:lvl9pPr marL="1828800" algn="ctr" rtl="0" eaLnBrk="1" fontAlgn="base" hangingPunct="1">
        <a:spcBef>
          <a:spcPct val="0"/>
        </a:spcBef>
        <a:spcAft>
          <a:spcPct val="0"/>
        </a:spcAft>
        <a:defRPr sz="44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cs typeface="+mn-cs"/>
        </a:defRPr>
      </a:lvl5pPr>
      <a:lvl6pPr marL="2514600" indent="-228600" algn="l" rtl="0" eaLnBrk="1" fontAlgn="base" hangingPunct="1">
        <a:spcBef>
          <a:spcPct val="20000"/>
        </a:spcBef>
        <a:spcAft>
          <a:spcPct val="0"/>
        </a:spcAft>
        <a:buFont typeface="Arial" pitchFamily="34" charset="0"/>
        <a:buChar char="»"/>
        <a:defRPr sz="2000">
          <a:solidFill>
            <a:schemeClr val="tx1"/>
          </a:solidFill>
          <a:latin typeface="+mn-lt"/>
          <a:cs typeface="+mn-cs"/>
        </a:defRPr>
      </a:lvl6pPr>
      <a:lvl7pPr marL="2971800" indent="-228600" algn="l" rtl="0" eaLnBrk="1" fontAlgn="base" hangingPunct="1">
        <a:spcBef>
          <a:spcPct val="20000"/>
        </a:spcBef>
        <a:spcAft>
          <a:spcPct val="0"/>
        </a:spcAft>
        <a:buFont typeface="Arial" pitchFamily="34" charset="0"/>
        <a:buChar char="»"/>
        <a:defRPr sz="2000">
          <a:solidFill>
            <a:schemeClr val="tx1"/>
          </a:solidFill>
          <a:latin typeface="+mn-lt"/>
          <a:cs typeface="+mn-cs"/>
        </a:defRPr>
      </a:lvl7pPr>
      <a:lvl8pPr marL="3429000" indent="-228600" algn="l" rtl="0" eaLnBrk="1" fontAlgn="base" hangingPunct="1">
        <a:spcBef>
          <a:spcPct val="20000"/>
        </a:spcBef>
        <a:spcAft>
          <a:spcPct val="0"/>
        </a:spcAft>
        <a:buFont typeface="Arial" pitchFamily="34" charset="0"/>
        <a:buChar char="»"/>
        <a:defRPr sz="2000">
          <a:solidFill>
            <a:schemeClr val="tx1"/>
          </a:solidFill>
          <a:latin typeface="+mn-lt"/>
          <a:cs typeface="+mn-cs"/>
        </a:defRPr>
      </a:lvl8pPr>
      <a:lvl9pPr marL="3886200" indent="-228600" algn="l" rtl="0" eaLnBrk="1" fontAlgn="base" hangingPunct="1">
        <a:spcBef>
          <a:spcPct val="20000"/>
        </a:spcBef>
        <a:spcAft>
          <a:spcPct val="0"/>
        </a:spcAft>
        <a:buFont typeface="Arial" pitchFamily="34" charset="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4747"/>
            <a:ext cx="11277600" cy="8001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311838"/>
            <a:ext cx="11277600" cy="4545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585210" y="5646736"/>
            <a:ext cx="2743200" cy="365125"/>
          </a:xfrm>
          <a:prstGeom prst="rect">
            <a:avLst/>
          </a:prstGeom>
        </p:spPr>
        <p:txBody>
          <a:bodyPr vert="horz" lIns="91440" tIns="45720" rIns="91440" bIns="45720" rtlCol="0" anchor="ctr"/>
          <a:lstStyle>
            <a:lvl1pPr algn="l">
              <a:defRPr sz="1200">
                <a:solidFill>
                  <a:schemeClr val="tx1"/>
                </a:solidFill>
              </a:defRPr>
            </a:lvl1pPr>
          </a:lstStyle>
          <a:p>
            <a:fld id="{CD760F18-88F3-4EF5-B415-6A2DEC6930B5}" type="datetime1">
              <a:rPr lang="en-US" smtClean="0"/>
              <a:t>6/30/26</a:t>
            </a:fld>
            <a:endParaRPr lang="en-US" dirty="0"/>
          </a:p>
        </p:txBody>
      </p:sp>
      <p:sp>
        <p:nvSpPr>
          <p:cNvPr id="5" name="Footer Placeholder 4"/>
          <p:cNvSpPr>
            <a:spLocks noGrp="1"/>
          </p:cNvSpPr>
          <p:nvPr>
            <p:ph type="ftr" sz="quarter" idx="3"/>
          </p:nvPr>
        </p:nvSpPr>
        <p:spPr>
          <a:xfrm>
            <a:off x="-4956810" y="617378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0" y="6492875"/>
            <a:ext cx="457200" cy="365125"/>
          </a:xfrm>
          <a:prstGeom prst="rect">
            <a:avLst/>
          </a:prstGeom>
        </p:spPr>
        <p:txBody>
          <a:bodyPr vert="horz" lIns="91440" tIns="45720" rIns="91440" bIns="0" rtlCol="0" anchor="ctr"/>
          <a:lstStyle>
            <a:lvl1pPr algn="ctr">
              <a:defRPr sz="1000">
                <a:solidFill>
                  <a:schemeClr val="tx1"/>
                </a:solidFill>
              </a:defRPr>
            </a:lvl1pPr>
          </a:lstStyle>
          <a:p>
            <a:pPr algn="ctr"/>
            <a:fld id="{CC7432E5-F8E0-41AE-9A6B-AD730338B005}" type="slidenum">
              <a:rPr lang="en-US" smtClean="0"/>
              <a:pPr algn="ctr"/>
              <a:t>‹#›</a:t>
            </a:fld>
            <a:endParaRPr lang="en-US" dirty="0"/>
          </a:p>
        </p:txBody>
      </p:sp>
      <p:sp>
        <p:nvSpPr>
          <p:cNvPr id="8" name="Rectangle 7"/>
          <p:cNvSpPr/>
          <p:nvPr userDrawn="1"/>
        </p:nvSpPr>
        <p:spPr>
          <a:xfrm>
            <a:off x="457200" y="1143138"/>
            <a:ext cx="11734800" cy="18288"/>
          </a:xfrm>
          <a:prstGeom prst="rect">
            <a:avLst/>
          </a:prstGeom>
          <a:gradFill flip="none" rotWithShape="1">
            <a:gsLst>
              <a:gs pos="26000">
                <a:schemeClr val="accent1"/>
              </a:gs>
              <a:gs pos="100000">
                <a:schemeClr val="bg1"/>
              </a:gs>
            </a:gsLst>
            <a:lin ang="0" scaled="1"/>
            <a:tileRect/>
          </a:gra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24422069"/>
      </p:ext>
    </p:extLst>
  </p:cSld>
  <p:clrMap bg1="lt1" tx1="dk1" bg2="lt2" tx2="dk2" accent1="accent1" accent2="accent2" accent3="accent3" accent4="accent4" accent5="accent5" accent6="accent6" hlink="hlink" folHlink="folHlink"/>
  <p:sldLayoutIdLst>
    <p:sldLayoutId id="2147486845" r:id="rId1"/>
    <p:sldLayoutId id="2147486846" r:id="rId2"/>
    <p:sldLayoutId id="2147486847" r:id="rId3"/>
    <p:sldLayoutId id="2147486848" r:id="rId4"/>
    <p:sldLayoutId id="2147486849" r:id="rId5"/>
    <p:sldLayoutId id="2147486850" r:id="rId6"/>
    <p:sldLayoutId id="2147486851" r:id="rId7"/>
    <p:sldLayoutId id="2147486852" r:id="rId8"/>
    <p:sldLayoutId id="2147486853" r:id="rId9"/>
    <p:sldLayoutId id="2147486854" r:id="rId10"/>
    <p:sldLayoutId id="2147486855" r:id="rId11"/>
    <p:sldLayoutId id="2147486856" r:id="rId12"/>
    <p:sldLayoutId id="2147486857" r:id="rId13"/>
    <p:sldLayoutId id="2147486858" r:id="rId14"/>
    <p:sldLayoutId id="2147486859" r:id="rId15"/>
    <p:sldLayoutId id="2147486860" r:id="rId16"/>
    <p:sldLayoutId id="2147486861" r:id="rId17"/>
    <p:sldLayoutId id="2147486862" r:id="rId18"/>
    <p:sldLayoutId id="2147486863" r:id="rId19"/>
    <p:sldLayoutId id="2147486864" r:id="rId20"/>
    <p:sldLayoutId id="2147486865" r:id="rId21"/>
    <p:sldLayoutId id="2147486866" r:id="rId22"/>
    <p:sldLayoutId id="2147486867" r:id="rId23"/>
    <p:sldLayoutId id="2147486868" r:id="rId24"/>
  </p:sldLayoutIdLs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88">
          <p15:clr>
            <a:srgbClr val="F26B43"/>
          </p15:clr>
        </p15:guide>
        <p15:guide id="4" pos="7392">
          <p15:clr>
            <a:srgbClr val="F26B43"/>
          </p15:clr>
        </p15:guide>
        <p15:guide id="5" orient="horz" pos="144">
          <p15:clr>
            <a:srgbClr val="F26B43"/>
          </p15:clr>
        </p15:guide>
        <p15:guide id="6" orient="horz" pos="648">
          <p15:clr>
            <a:srgbClr val="F26B43"/>
          </p15:clr>
        </p15:guide>
        <p15:guide id="7" orient="horz" pos="792">
          <p15:clr>
            <a:srgbClr val="F26B43"/>
          </p15:clr>
        </p15:guide>
        <p15:guide id="8" orient="horz" pos="367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745678110"/>
      </p:ext>
    </p:extLst>
  </p:cSld>
  <p:clrMap bg1="lt1" tx1="dk1" bg2="lt2" tx2="dk2" accent1="accent1" accent2="accent2" accent3="accent3" accent4="accent4" accent5="accent5" accent6="accent6" hlink="hlink" folHlink="folHlink"/>
  <p:sldLayoutIdLst>
    <p:sldLayoutId id="2147486870" r:id="rId1"/>
    <p:sldLayoutId id="2147486871" r:id="rId2"/>
    <p:sldLayoutId id="2147486872" r:id="rId3"/>
    <p:sldLayoutId id="2147486873" r:id="rId4"/>
    <p:sldLayoutId id="2147486874" r:id="rId5"/>
    <p:sldLayoutId id="2147486875" r:id="rId6"/>
    <p:sldLayoutId id="2147486876" r:id="rId7"/>
    <p:sldLayoutId id="2147486877" r:id="rId8"/>
    <p:sldLayoutId id="2147486878" r:id="rId9"/>
    <p:sldLayoutId id="2147486879" r:id="rId10"/>
    <p:sldLayoutId id="2147486880" r:id="rId11"/>
    <p:sldLayoutId id="2147486881" r:id="rId12"/>
    <p:sldLayoutId id="2147486882" r:id="rId13"/>
    <p:sldLayoutId id="2147486883" r:id="rId14"/>
    <p:sldLayoutId id="2147486884" r:id="rId15"/>
    <p:sldLayoutId id="2147486885" r:id="rId16"/>
    <p:sldLayoutId id="2147486886"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968466281"/>
      </p:ext>
    </p:extLst>
  </p:cSld>
  <p:clrMap bg1="lt1" tx1="dk1" bg2="lt2" tx2="dk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 id="2147486899" r:id="rId12"/>
    <p:sldLayoutId id="2147486900" r:id="rId13"/>
    <p:sldLayoutId id="2147486901" r:id="rId14"/>
    <p:sldLayoutId id="2147486902" r:id="rId15"/>
    <p:sldLayoutId id="2147486903" r:id="rId16"/>
    <p:sldLayoutId id="2147486904" r:id="rId17"/>
    <p:sldLayoutId id="2147486905" r:id="rId18"/>
    <p:sldLayoutId id="2147486906" r:id="rId19"/>
    <p:sldLayoutId id="2147486907" r:id="rId20"/>
    <p:sldLayoutId id="2147486908" r:id="rId21"/>
    <p:sldLayoutId id="2147486909" r:id="rId22"/>
    <p:sldLayoutId id="2147486910" r:id="rId23"/>
    <p:sldLayoutId id="2147486911" r:id="rId24"/>
    <p:sldLayoutId id="214748691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52"/>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 id="2147485935" r:id="rId26"/>
    <p:sldLayoutId id="2147485936" r:id="rId27"/>
    <p:sldLayoutId id="2147485937" r:id="rId28"/>
    <p:sldLayoutId id="2147485938" r:id="rId29"/>
    <p:sldLayoutId id="2147485939" r:id="rId30"/>
    <p:sldLayoutId id="2147485940" r:id="rId31"/>
    <p:sldLayoutId id="2147485941" r:id="rId32"/>
    <p:sldLayoutId id="2147485942" r:id="rId33"/>
    <p:sldLayoutId id="2147485943" r:id="rId34"/>
    <p:sldLayoutId id="2147485944" r:id="rId35"/>
    <p:sldLayoutId id="2147485945" r:id="rId36"/>
    <p:sldLayoutId id="2147485946" r:id="rId37"/>
    <p:sldLayoutId id="2147485947" r:id="rId38"/>
    <p:sldLayoutId id="2147485948" r:id="rId39"/>
    <p:sldLayoutId id="2147485949" r:id="rId40"/>
    <p:sldLayoutId id="2147485950" r:id="rId41"/>
    <p:sldLayoutId id="2147485951" r:id="rId42"/>
    <p:sldLayoutId id="2147485952" r:id="rId43"/>
    <p:sldLayoutId id="2147485953" r:id="rId44"/>
    <p:sldLayoutId id="2147485954" r:id="rId45"/>
    <p:sldLayoutId id="2147485955" r:id="rId46"/>
    <p:sldLayoutId id="2147485956" r:id="rId47"/>
    <p:sldLayoutId id="2147485957" r:id="rId48"/>
    <p:sldLayoutId id="2147485958" r:id="rId49"/>
    <p:sldLayoutId id="2147485959" r:id="rId5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614490552"/>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 id="2147486510" r:id="rId12"/>
    <p:sldLayoutId id="2147486511" r:id="rId13"/>
    <p:sldLayoutId id="2147486512" r:id="rId14"/>
    <p:sldLayoutId id="2147486513" r:id="rId15"/>
    <p:sldLayoutId id="2147486514" r:id="rId16"/>
    <p:sldLayoutId id="2147486515" r:id="rId17"/>
    <p:sldLayoutId id="2147486516" r:id="rId18"/>
    <p:sldLayoutId id="2147486517" r:id="rId19"/>
    <p:sldLayoutId id="2147486518" r:id="rId20"/>
    <p:sldLayoutId id="2147486519" r:id="rId21"/>
    <p:sldLayoutId id="2147486520" r:id="rId22"/>
    <p:sldLayoutId id="2147486521" r:id="rId23"/>
    <p:sldLayoutId id="2147486522" r:id="rId24"/>
    <p:sldLayoutId id="214748652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85021036"/>
      </p:ext>
    </p:extLst>
  </p:cSld>
  <p:clrMap bg1="lt1" tx1="dk1" bg2="lt2" tx2="dk2" accent1="accent1" accent2="accent2" accent3="accent3" accent4="accent4" accent5="accent5" accent6="accent6" hlink="hlink" folHlink="folHlink"/>
  <p:sldLayoutIdLst>
    <p:sldLayoutId id="2147486773" r:id="rId1"/>
    <p:sldLayoutId id="2147486774" r:id="rId2"/>
    <p:sldLayoutId id="2147486775" r:id="rId3"/>
    <p:sldLayoutId id="2147486776" r:id="rId4"/>
    <p:sldLayoutId id="2147486777" r:id="rId5"/>
    <p:sldLayoutId id="2147486778" r:id="rId6"/>
    <p:sldLayoutId id="2147486779" r:id="rId7"/>
    <p:sldLayoutId id="2147486780" r:id="rId8"/>
    <p:sldLayoutId id="2147486781" r:id="rId9"/>
    <p:sldLayoutId id="2147486782" r:id="rId10"/>
    <p:sldLayoutId id="2147486783" r:id="rId11"/>
    <p:sldLayoutId id="2147486784" r:id="rId12"/>
    <p:sldLayoutId id="2147486785" r:id="rId13"/>
    <p:sldLayoutId id="2147486786" r:id="rId14"/>
    <p:sldLayoutId id="2147486787" r:id="rId15"/>
    <p:sldLayoutId id="2147486788" r:id="rId16"/>
    <p:sldLayoutId id="2147486789" r:id="rId17"/>
    <p:sldLayoutId id="2147486790" r:id="rId18"/>
    <p:sldLayoutId id="2147486791"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3.xml"/><Relationship Id="rId1" Type="http://schemas.openxmlformats.org/officeDocument/2006/relationships/tags" Target="../tags/tag2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_rels/slide100.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124.png"/><Relationship Id="rId1" Type="http://schemas.openxmlformats.org/officeDocument/2006/relationships/slideLayout" Target="../slideLayouts/slideLayout24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02.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125.png"/><Relationship Id="rId1" Type="http://schemas.openxmlformats.org/officeDocument/2006/relationships/slideLayout" Target="../slideLayouts/slideLayout241.xml"/><Relationship Id="rId5" Type="http://schemas.openxmlformats.org/officeDocument/2006/relationships/image" Target="../media/image127.png"/><Relationship Id="rId4" Type="http://schemas.openxmlformats.org/officeDocument/2006/relationships/image" Target="../media/image126.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4.xml"/></Relationships>
</file>

<file path=ppt/slides/_rels/slide104.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128.png"/><Relationship Id="rId1" Type="http://schemas.openxmlformats.org/officeDocument/2006/relationships/slideLayout" Target="../slideLayouts/slideLayout241.xml"/></Relationships>
</file>

<file path=ppt/slides/_rels/slide105.xml.rels><?xml version="1.0" encoding="UTF-8" standalone="yes"?>
<Relationships xmlns="http://schemas.openxmlformats.org/package/2006/relationships"><Relationship Id="rId8" Type="http://schemas.openxmlformats.org/officeDocument/2006/relationships/image" Target="../media/image132.png"/><Relationship Id="rId3" Type="http://schemas.microsoft.com/office/2007/relationships/hdphoto" Target="../media/hdphoto69.wdp"/><Relationship Id="rId7" Type="http://schemas.microsoft.com/office/2007/relationships/hdphoto" Target="../media/hdphoto71.wdp"/><Relationship Id="rId2" Type="http://schemas.openxmlformats.org/officeDocument/2006/relationships/image" Target="../media/image129.png"/><Relationship Id="rId1" Type="http://schemas.openxmlformats.org/officeDocument/2006/relationships/slideLayout" Target="../slideLayouts/slideLayout241.xml"/><Relationship Id="rId6" Type="http://schemas.openxmlformats.org/officeDocument/2006/relationships/image" Target="../media/image131.png"/><Relationship Id="rId5" Type="http://schemas.microsoft.com/office/2007/relationships/hdphoto" Target="../media/hdphoto70.wdp"/><Relationship Id="rId4" Type="http://schemas.openxmlformats.org/officeDocument/2006/relationships/image" Target="../media/image130.png"/><Relationship Id="rId9" Type="http://schemas.microsoft.com/office/2007/relationships/hdphoto" Target="../media/hdphoto72.wdp"/></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41.xml"/><Relationship Id="rId5" Type="http://schemas.openxmlformats.org/officeDocument/2006/relationships/image" Target="../media/image136.png"/><Relationship Id="rId4" Type="http://schemas.openxmlformats.org/officeDocument/2006/relationships/image" Target="../media/image13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08.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137.png"/><Relationship Id="rId1" Type="http://schemas.openxmlformats.org/officeDocument/2006/relationships/slideLayout" Target="../slideLayouts/slideLayout241.xml"/><Relationship Id="rId5" Type="http://schemas.microsoft.com/office/2007/relationships/hdphoto" Target="../media/hdphoto74.wdp"/><Relationship Id="rId4" Type="http://schemas.openxmlformats.org/officeDocument/2006/relationships/image" Target="../media/image138.png"/></Relationships>
</file>

<file path=ppt/slides/_rels/slide109.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139.png"/><Relationship Id="rId1" Type="http://schemas.openxmlformats.org/officeDocument/2006/relationships/slideLayout" Target="../slideLayouts/slideLayout241.xml"/><Relationship Id="rId5" Type="http://schemas.openxmlformats.org/officeDocument/2006/relationships/image" Target="../media/image141.png"/><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3.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41.xml"/><Relationship Id="rId5" Type="http://schemas.openxmlformats.org/officeDocument/2006/relationships/image" Target="../media/image145.png"/><Relationship Id="rId4" Type="http://schemas.openxmlformats.org/officeDocument/2006/relationships/image" Target="../media/image14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53.xml"/><Relationship Id="rId1" Type="http://schemas.openxmlformats.org/officeDocument/2006/relationships/tags" Target="../tags/tag3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3.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3.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3.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3.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3.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3.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3.xml"/><Relationship Id="rId1" Type="http://schemas.openxmlformats.org/officeDocument/2006/relationships/tags" Target="../tags/tag2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3.xml"/><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3.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3.xml"/><Relationship Id="rId1" Type="http://schemas.openxmlformats.org/officeDocument/2006/relationships/tags" Target="../tags/tag3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3.xml"/><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3.xml"/><Relationship Id="rId1" Type="http://schemas.openxmlformats.org/officeDocument/2006/relationships/tags" Target="../tags/tag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3.xml"/><Relationship Id="rId1" Type="http://schemas.openxmlformats.org/officeDocument/2006/relationships/tags" Target="../tags/tag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3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44.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8.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88.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99.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9.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9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99.xml"/><Relationship Id="rId5" Type="http://schemas.openxmlformats.org/officeDocument/2006/relationships/image" Target="../media/image42.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99.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99.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99.xml"/><Relationship Id="rId5" Type="http://schemas.microsoft.com/office/2007/relationships/hdphoto" Target="../media/hdphoto6.wdp"/><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99.xml"/><Relationship Id="rId4" Type="http://schemas.microsoft.com/office/2007/relationships/hdphoto" Target="../media/hdphoto7.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9.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88.xml"/><Relationship Id="rId6" Type="http://schemas.microsoft.com/office/2007/relationships/hdphoto" Target="../media/hdphoto9.wdp"/><Relationship Id="rId5" Type="http://schemas.openxmlformats.org/officeDocument/2006/relationships/image" Target="../media/image48.png"/><Relationship Id="rId4" Type="http://schemas.microsoft.com/office/2007/relationships/hdphoto" Target="../media/hdphoto8.wdp"/></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88.xml"/><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9.xml"/><Relationship Id="rId1" Type="http://schemas.openxmlformats.org/officeDocument/2006/relationships/tags" Target="../tags/tag23.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99.xml"/><Relationship Id="rId6" Type="http://schemas.microsoft.com/office/2007/relationships/hdphoto" Target="../media/hdphoto12.wdp"/><Relationship Id="rId5" Type="http://schemas.openxmlformats.org/officeDocument/2006/relationships/image" Target="../media/image52.png"/><Relationship Id="rId4" Type="http://schemas.microsoft.com/office/2007/relationships/hdphoto" Target="../media/hdphoto11.wdp"/></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99.xml"/><Relationship Id="rId4" Type="http://schemas.microsoft.com/office/2007/relationships/hdphoto" Target="../media/hdphoto13.wdp"/></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15.xml"/><Relationship Id="rId5" Type="http://schemas.openxmlformats.org/officeDocument/2006/relationships/image" Target="../media/image56.emf"/><Relationship Id="rId4" Type="http://schemas.openxmlformats.org/officeDocument/2006/relationships/image" Target="../media/image55.emf"/></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15.xml"/><Relationship Id="rId4" Type="http://schemas.microsoft.com/office/2007/relationships/hdphoto" Target="../media/hdphoto14.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5.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5.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15.xml"/></Relationships>
</file>

<file path=ppt/slides/_rels/slide6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2.png"/><Relationship Id="rId1" Type="http://schemas.openxmlformats.org/officeDocument/2006/relationships/slideLayout" Target="../slideLayouts/slideLayout215.xml"/><Relationship Id="rId5" Type="http://schemas.openxmlformats.org/officeDocument/2006/relationships/image" Target="../media/image64.png"/><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99.xml"/><Relationship Id="rId6" Type="http://schemas.microsoft.com/office/2007/relationships/hdphoto" Target="../media/hdphoto17.wdp"/><Relationship Id="rId5" Type="http://schemas.openxmlformats.org/officeDocument/2006/relationships/image" Target="../media/image66.png"/><Relationship Id="rId4" Type="http://schemas.microsoft.com/office/2007/relationships/hdphoto" Target="../media/hdphoto16.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88.xml"/><Relationship Id="rId4" Type="http://schemas.microsoft.com/office/2007/relationships/hdphoto" Target="../media/hdphoto18.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4.xml"/></Relationships>
</file>

<file path=ppt/slides/_rels/slide7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8.png"/><Relationship Id="rId1" Type="http://schemas.openxmlformats.org/officeDocument/2006/relationships/slideLayout" Target="../slideLayouts/slideLayout241.xml"/><Relationship Id="rId5" Type="http://schemas.microsoft.com/office/2007/relationships/hdphoto" Target="../media/hdphoto20.wdp"/><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70.png"/><Relationship Id="rId1" Type="http://schemas.openxmlformats.org/officeDocument/2006/relationships/slideLayout" Target="../slideLayouts/slideLayout241.xml"/><Relationship Id="rId6" Type="http://schemas.openxmlformats.org/officeDocument/2006/relationships/image" Target="../media/image72.png"/><Relationship Id="rId5" Type="http://schemas.microsoft.com/office/2007/relationships/hdphoto" Target="../media/hdphoto22.wdp"/><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7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3.png"/><Relationship Id="rId1" Type="http://schemas.openxmlformats.org/officeDocument/2006/relationships/slideLayout" Target="../slideLayouts/slideLayout241.xml"/><Relationship Id="rId5" Type="http://schemas.microsoft.com/office/2007/relationships/hdphoto" Target="../media/hdphoto25.wdp"/><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8" Type="http://schemas.microsoft.com/office/2007/relationships/hdphoto" Target="../media/hdphoto28.wdp"/><Relationship Id="rId3" Type="http://schemas.microsoft.com/office/2007/relationships/hdphoto" Target="../media/hdphoto26.wdp"/><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41.xml"/><Relationship Id="rId6" Type="http://schemas.microsoft.com/office/2007/relationships/hdphoto" Target="../media/hdphoto27.wdp"/><Relationship Id="rId11" Type="http://schemas.openxmlformats.org/officeDocument/2006/relationships/image" Target="../media/image80.png"/><Relationship Id="rId5" Type="http://schemas.openxmlformats.org/officeDocument/2006/relationships/image" Target="../media/image77.png"/><Relationship Id="rId10" Type="http://schemas.microsoft.com/office/2007/relationships/hdphoto" Target="../media/hdphoto29.wdp"/><Relationship Id="rId4" Type="http://schemas.openxmlformats.org/officeDocument/2006/relationships/image" Target="../media/image76.png"/><Relationship Id="rId9" Type="http://schemas.openxmlformats.org/officeDocument/2006/relationships/image" Target="../media/image7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78.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hdphoto" Target="../media/hdphoto30.wdp"/><Relationship Id="rId7" Type="http://schemas.microsoft.com/office/2007/relationships/hdphoto" Target="../media/hdphoto32.wdp"/><Relationship Id="rId2" Type="http://schemas.openxmlformats.org/officeDocument/2006/relationships/image" Target="../media/image81.png"/><Relationship Id="rId1" Type="http://schemas.openxmlformats.org/officeDocument/2006/relationships/slideLayout" Target="../slideLayouts/slideLayout241.xml"/><Relationship Id="rId6" Type="http://schemas.openxmlformats.org/officeDocument/2006/relationships/image" Target="../media/image83.png"/><Relationship Id="rId5" Type="http://schemas.microsoft.com/office/2007/relationships/hdphoto" Target="../media/hdphoto31.wdp"/><Relationship Id="rId10" Type="http://schemas.openxmlformats.org/officeDocument/2006/relationships/image" Target="../media/image85.png"/><Relationship Id="rId4" Type="http://schemas.openxmlformats.org/officeDocument/2006/relationships/image" Target="../media/image82.png"/><Relationship Id="rId9" Type="http://schemas.microsoft.com/office/2007/relationships/hdphoto" Target="../media/hdphoto33.wdp"/></Relationships>
</file>

<file path=ppt/slides/_rels/slide79.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86.png"/><Relationship Id="rId1" Type="http://schemas.openxmlformats.org/officeDocument/2006/relationships/slideLayout" Target="../slideLayouts/slideLayout24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81.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87.png"/><Relationship Id="rId1" Type="http://schemas.openxmlformats.org/officeDocument/2006/relationships/slideLayout" Target="../slideLayouts/slideLayout241.xml"/><Relationship Id="rId5" Type="http://schemas.microsoft.com/office/2007/relationships/hdphoto" Target="../media/hdphoto36.wdp"/><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89.png"/><Relationship Id="rId1" Type="http://schemas.openxmlformats.org/officeDocument/2006/relationships/slideLayout" Target="../slideLayouts/slideLayout241.xml"/><Relationship Id="rId5" Type="http://schemas.microsoft.com/office/2007/relationships/hdphoto" Target="../media/hdphoto38.wdp"/><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241.xml"/><Relationship Id="rId6" Type="http://schemas.microsoft.com/office/2007/relationships/hdphoto" Target="../media/hdphoto40.wdp"/><Relationship Id="rId5" Type="http://schemas.openxmlformats.org/officeDocument/2006/relationships/image" Target="../media/image93.png"/><Relationship Id="rId4" Type="http://schemas.microsoft.com/office/2007/relationships/hdphoto" Target="../media/hdphoto39.wdp"/></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4.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43.xml"/></Relationships>
</file>

<file path=ppt/slides/_rels/slide87.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97.png"/><Relationship Id="rId1" Type="http://schemas.openxmlformats.org/officeDocument/2006/relationships/slideLayout" Target="../slideLayouts/slideLayout243.xml"/><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microsoft.com/office/2007/relationships/hdphoto" Target="../media/hdphoto42.wdp"/><Relationship Id="rId7" Type="http://schemas.microsoft.com/office/2007/relationships/hdphoto" Target="../media/hdphoto44.wdp"/><Relationship Id="rId2" Type="http://schemas.openxmlformats.org/officeDocument/2006/relationships/image" Target="../media/image99.png"/><Relationship Id="rId1" Type="http://schemas.openxmlformats.org/officeDocument/2006/relationships/slideLayout" Target="../slideLayouts/slideLayout241.xml"/><Relationship Id="rId6" Type="http://schemas.openxmlformats.org/officeDocument/2006/relationships/image" Target="../media/image101.png"/><Relationship Id="rId5" Type="http://schemas.microsoft.com/office/2007/relationships/hdphoto" Target="../media/hdphoto43.wdp"/><Relationship Id="rId4" Type="http://schemas.openxmlformats.org/officeDocument/2006/relationships/image" Target="../media/image10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41.xml"/><Relationship Id="rId6" Type="http://schemas.microsoft.com/office/2007/relationships/hdphoto" Target="../media/hdphoto46.wdp"/><Relationship Id="rId5" Type="http://schemas.openxmlformats.org/officeDocument/2006/relationships/image" Target="../media/image104.png"/><Relationship Id="rId4" Type="http://schemas.microsoft.com/office/2007/relationships/hdphoto" Target="../media/hdphoto45.wdp"/></Relationships>
</file>

<file path=ppt/slides/_rels/slide91.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105.png"/><Relationship Id="rId1" Type="http://schemas.openxmlformats.org/officeDocument/2006/relationships/slideLayout" Target="../slideLayouts/slideLayout241.xml"/><Relationship Id="rId5" Type="http://schemas.microsoft.com/office/2007/relationships/hdphoto" Target="../media/hdphoto48.wdp"/><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93.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107.png"/><Relationship Id="rId1" Type="http://schemas.openxmlformats.org/officeDocument/2006/relationships/slideLayout" Target="../slideLayouts/slideLayout241.xml"/><Relationship Id="rId5" Type="http://schemas.microsoft.com/office/2007/relationships/hdphoto" Target="../media/hdphoto50.wdp"/><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07/relationships/hdphoto" Target="../media/hdphoto51.wdp"/><Relationship Id="rId7" Type="http://schemas.microsoft.com/office/2007/relationships/hdphoto" Target="../media/hdphoto53.wdp"/><Relationship Id="rId2" Type="http://schemas.openxmlformats.org/officeDocument/2006/relationships/image" Target="../media/image109.png"/><Relationship Id="rId1" Type="http://schemas.openxmlformats.org/officeDocument/2006/relationships/slideLayout" Target="../slideLayouts/slideLayout247.xml"/><Relationship Id="rId6" Type="http://schemas.openxmlformats.org/officeDocument/2006/relationships/image" Target="../media/image111.png"/><Relationship Id="rId5" Type="http://schemas.microsoft.com/office/2007/relationships/hdphoto" Target="../media/hdphoto52.wdp"/><Relationship Id="rId4" Type="http://schemas.openxmlformats.org/officeDocument/2006/relationships/image" Target="../media/image110.png"/><Relationship Id="rId9" Type="http://schemas.microsoft.com/office/2007/relationships/hdphoto" Target="../media/hdphoto54.wdp"/></Relationships>
</file>

<file path=ppt/slides/_rels/slide95.xml.rels><?xml version="1.0" encoding="UTF-8" standalone="yes"?>
<Relationships xmlns="http://schemas.openxmlformats.org/package/2006/relationships"><Relationship Id="rId3" Type="http://schemas.microsoft.com/office/2007/relationships/hdphoto" Target="../media/hdphoto55.wdp"/><Relationship Id="rId7" Type="http://schemas.microsoft.com/office/2007/relationships/hdphoto" Target="../media/hdphoto57.wdp"/><Relationship Id="rId2" Type="http://schemas.openxmlformats.org/officeDocument/2006/relationships/image" Target="../media/image113.png"/><Relationship Id="rId1" Type="http://schemas.openxmlformats.org/officeDocument/2006/relationships/slideLayout" Target="../slideLayouts/slideLayout247.xml"/><Relationship Id="rId6" Type="http://schemas.openxmlformats.org/officeDocument/2006/relationships/image" Target="../media/image115.png"/><Relationship Id="rId5" Type="http://schemas.microsoft.com/office/2007/relationships/hdphoto" Target="../media/hdphoto56.wdp"/><Relationship Id="rId4" Type="http://schemas.openxmlformats.org/officeDocument/2006/relationships/image" Target="../media/image11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4.xml"/></Relationships>
</file>

<file path=ppt/slides/_rels/slide98.xml.rels><?xml version="1.0" encoding="UTF-8" standalone="yes"?>
<Relationships xmlns="http://schemas.openxmlformats.org/package/2006/relationships"><Relationship Id="rId3" Type="http://schemas.microsoft.com/office/2007/relationships/hdphoto" Target="../media/hdphoto58.wdp"/><Relationship Id="rId7" Type="http://schemas.microsoft.com/office/2007/relationships/hdphoto" Target="../media/hdphoto60.wdp"/><Relationship Id="rId2" Type="http://schemas.openxmlformats.org/officeDocument/2006/relationships/image" Target="../media/image116.png"/><Relationship Id="rId1" Type="http://schemas.openxmlformats.org/officeDocument/2006/relationships/slideLayout" Target="../slideLayouts/slideLayout241.xml"/><Relationship Id="rId6" Type="http://schemas.openxmlformats.org/officeDocument/2006/relationships/image" Target="../media/image118.png"/><Relationship Id="rId5" Type="http://schemas.microsoft.com/office/2007/relationships/hdphoto" Target="../media/hdphoto59.wdp"/><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8" Type="http://schemas.openxmlformats.org/officeDocument/2006/relationships/image" Target="../media/image122.png"/><Relationship Id="rId3" Type="http://schemas.microsoft.com/office/2007/relationships/hdphoto" Target="../media/hdphoto61.wdp"/><Relationship Id="rId7" Type="http://schemas.microsoft.com/office/2007/relationships/hdphoto" Target="../media/hdphoto63.wdp"/><Relationship Id="rId2" Type="http://schemas.openxmlformats.org/officeDocument/2006/relationships/image" Target="../media/image119.png"/><Relationship Id="rId1" Type="http://schemas.openxmlformats.org/officeDocument/2006/relationships/slideLayout" Target="../slideLayouts/slideLayout241.xml"/><Relationship Id="rId6" Type="http://schemas.openxmlformats.org/officeDocument/2006/relationships/image" Target="../media/image121.png"/><Relationship Id="rId11" Type="http://schemas.microsoft.com/office/2007/relationships/hdphoto" Target="../media/hdphoto65.wdp"/><Relationship Id="rId5" Type="http://schemas.microsoft.com/office/2007/relationships/hdphoto" Target="../media/hdphoto62.wdp"/><Relationship Id="rId10" Type="http://schemas.openxmlformats.org/officeDocument/2006/relationships/image" Target="../media/image123.png"/><Relationship Id="rId4" Type="http://schemas.openxmlformats.org/officeDocument/2006/relationships/image" Target="../media/image120.png"/><Relationship Id="rId9" Type="http://schemas.microsoft.com/office/2007/relationships/hdphoto" Target="../media/hdphoto6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581998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CADA11-1C9E-46D4-8900-BF0E33A7C9E9}"/>
              </a:ext>
            </a:extLst>
          </p:cNvPr>
          <p:cNvSpPr>
            <a:spLocks noGrp="1"/>
          </p:cNvSpPr>
          <p:nvPr>
            <p:ph type="title"/>
          </p:nvPr>
        </p:nvSpPr>
        <p:spPr>
          <a:xfrm>
            <a:off x="457200" y="214746"/>
            <a:ext cx="11277600" cy="915313"/>
          </a:xfrm>
        </p:spPr>
        <p:txBody>
          <a:bodyPr/>
          <a:lstStyle/>
          <a:p>
            <a:pPr>
              <a:lnSpc>
                <a:spcPct val="100000"/>
              </a:lnSpc>
            </a:pP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ARROS-1 </a:t>
            </a:r>
            <a:b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b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Zidesamtinib in TKI Pretreated Patients with Advanced </a:t>
            </a:r>
            <a:r>
              <a:rPr kumimoji="0" lang="en-US" sz="2500" b="1" i="1" u="none" strike="noStrike" kern="1200" cap="none" spc="0" normalizeH="0" baseline="0" noProof="0" dirty="0">
                <a:ln>
                  <a:noFill/>
                </a:ln>
                <a:solidFill>
                  <a:srgbClr val="0D3759"/>
                </a:solidFill>
                <a:effectLst/>
                <a:uLnTx/>
                <a:uFillTx/>
                <a:latin typeface="Arial" panose="020B0604020202020204"/>
                <a:ea typeface="+mj-ea"/>
                <a:cs typeface="+mj-cs"/>
              </a:rPr>
              <a:t>ROS1</a:t>
            </a: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 NSCLC</a:t>
            </a:r>
            <a:endParaRPr lang="en-US" dirty="0"/>
          </a:p>
        </p:txBody>
      </p:sp>
      <p:pic>
        <p:nvPicPr>
          <p:cNvPr id="5" name="Image 4">
            <a:extLst>
              <a:ext uri="{FF2B5EF4-FFF2-40B4-BE49-F238E27FC236}">
                <a16:creationId xmlns:a16="http://schemas.microsoft.com/office/drawing/2014/main" id="{0BB68E81-BB28-475D-97EA-A9D8C557E5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3126" y="1457232"/>
            <a:ext cx="12108873" cy="4544073"/>
          </a:xfrm>
          <a:prstGeom prst="rect">
            <a:avLst/>
          </a:prstGeom>
        </p:spPr>
      </p:pic>
      <p:sp>
        <p:nvSpPr>
          <p:cNvPr id="6" name="Espace réservé du texte 1">
            <a:extLst>
              <a:ext uri="{FF2B5EF4-FFF2-40B4-BE49-F238E27FC236}">
                <a16:creationId xmlns:a16="http://schemas.microsoft.com/office/drawing/2014/main" id="{2D6B4157-8161-4E18-AD53-C1ACAE039CFA}"/>
              </a:ext>
            </a:extLst>
          </p:cNvPr>
          <p:cNvSpPr txBox="1">
            <a:spLocks/>
          </p:cNvSpPr>
          <p:nvPr/>
        </p:nvSpPr>
        <p:spPr>
          <a:xfrm>
            <a:off x="6886018" y="6562725"/>
            <a:ext cx="5207000" cy="295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05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Drilon A et al., WCLC 2025</a:t>
            </a:r>
          </a:p>
        </p:txBody>
      </p:sp>
    </p:spTree>
    <p:extLst>
      <p:ext uri="{BB962C8B-B14F-4D97-AF65-F5344CB8AC3E}">
        <p14:creationId xmlns:p14="http://schemas.microsoft.com/office/powerpoint/2010/main" val="9873790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1E832A-57BC-4B54-AFDB-E15E64C0834A}"/>
              </a:ext>
            </a:extLst>
          </p:cNvPr>
          <p:cNvSpPr>
            <a:spLocks noGrp="1"/>
          </p:cNvSpPr>
          <p:nvPr>
            <p:ph type="title"/>
          </p:nvPr>
        </p:nvSpPr>
        <p:spPr>
          <a:xfrm>
            <a:off x="457200" y="146650"/>
            <a:ext cx="11277600" cy="974784"/>
          </a:xfrm>
        </p:spPr>
        <p:txBody>
          <a:bodyPr>
            <a:normAutofit fontScale="90000"/>
          </a:bodyPr>
          <a:lstStyle/>
          <a:p>
            <a:pPr>
              <a:lnSpc>
                <a:spcPct val="100000"/>
              </a:lnSpc>
            </a:pPr>
            <a:r>
              <a:rPr lang="en-US" dirty="0">
                <a:solidFill>
                  <a:schemeClr val="accent2"/>
                </a:solidFill>
              </a:rPr>
              <a:t>ARROS-1 </a:t>
            </a:r>
            <a:br>
              <a:rPr lang="en-US" dirty="0">
                <a:solidFill>
                  <a:schemeClr val="accent2"/>
                </a:solidFill>
              </a:rPr>
            </a:br>
            <a:r>
              <a:rPr lang="en-US" dirty="0">
                <a:solidFill>
                  <a:schemeClr val="accent2"/>
                </a:solidFill>
              </a:rPr>
              <a:t>Zidesamtinib in TKI Pretreated Patients with Advanced ROS1+ NSCLC</a:t>
            </a:r>
            <a:endParaRPr lang="en-US" dirty="0"/>
          </a:p>
        </p:txBody>
      </p:sp>
      <p:sp>
        <p:nvSpPr>
          <p:cNvPr id="3" name="Espace réservé du contenu 2">
            <a:extLst>
              <a:ext uri="{FF2B5EF4-FFF2-40B4-BE49-F238E27FC236}">
                <a16:creationId xmlns:a16="http://schemas.microsoft.com/office/drawing/2014/main" id="{390DD72B-0815-4233-BBE6-A046BC3C60E1}"/>
              </a:ext>
            </a:extLst>
          </p:cNvPr>
          <p:cNvSpPr>
            <a:spLocks noGrp="1"/>
          </p:cNvSpPr>
          <p:nvPr>
            <p:ph idx="1"/>
          </p:nvPr>
        </p:nvSpPr>
        <p:spPr>
          <a:xfrm>
            <a:off x="457200" y="1708654"/>
            <a:ext cx="11277600" cy="3130765"/>
          </a:xfrm>
        </p:spPr>
        <p:txBody>
          <a:bodyPr/>
          <a:lstStyle/>
          <a:p>
            <a:pPr>
              <a:lnSpc>
                <a:spcPct val="110000"/>
              </a:lnSpc>
            </a:pPr>
            <a:r>
              <a:rPr lang="en-US" dirty="0"/>
              <a:t>Zidesamtinib demonstrated in </a:t>
            </a:r>
            <a:r>
              <a:rPr lang="en-US" i="1" dirty="0"/>
              <a:t>ROS1</a:t>
            </a:r>
            <a:r>
              <a:rPr lang="en-US" dirty="0"/>
              <a:t>+ pretreated advanced NSCLC</a:t>
            </a:r>
          </a:p>
          <a:p>
            <a:pPr lvl="1">
              <a:lnSpc>
                <a:spcPct val="110000"/>
              </a:lnSpc>
              <a:buFont typeface="Arial" panose="020B0604020202020204" pitchFamily="34" charset="0"/>
              <a:buChar char="•"/>
            </a:pPr>
            <a:r>
              <a:rPr lang="en-US" dirty="0"/>
              <a:t>Durable activity, including in heavily pre-treated patients (even after prior repotrectinib or taletrectinib) and patients with the ROS1 G2032R resistance mutation</a:t>
            </a:r>
          </a:p>
          <a:p>
            <a:pPr lvl="1">
              <a:lnSpc>
                <a:spcPct val="110000"/>
              </a:lnSpc>
              <a:buFont typeface="Arial" panose="020B0604020202020204" pitchFamily="34" charset="0"/>
              <a:buChar char="•"/>
            </a:pPr>
            <a:r>
              <a:rPr lang="en-US" dirty="0"/>
              <a:t>Durable intracranial responses</a:t>
            </a:r>
          </a:p>
          <a:p>
            <a:pPr lvl="1">
              <a:lnSpc>
                <a:spcPct val="110000"/>
              </a:lnSpc>
              <a:buFont typeface="Arial" panose="020B0604020202020204" pitchFamily="34" charset="0"/>
              <a:buChar char="•"/>
            </a:pPr>
            <a:r>
              <a:rPr lang="en-US" dirty="0"/>
              <a:t>With a favorable tolerance profile with low rates of dose reduction (10%) and treatment discontinuation (2%), consistent with the TRK sparing design</a:t>
            </a:r>
          </a:p>
          <a:p>
            <a:pPr>
              <a:lnSpc>
                <a:spcPct val="110000"/>
              </a:lnSpc>
              <a:spcBef>
                <a:spcPts val="1800"/>
              </a:spcBef>
            </a:pPr>
            <a:r>
              <a:rPr lang="en-US" dirty="0"/>
              <a:t>Activity in TKI-naïve patients appears promising but needing a longer follow-up to be evaluated</a:t>
            </a:r>
          </a:p>
        </p:txBody>
      </p:sp>
    </p:spTree>
    <p:extLst>
      <p:ext uri="{BB962C8B-B14F-4D97-AF65-F5344CB8AC3E}">
        <p14:creationId xmlns:p14="http://schemas.microsoft.com/office/powerpoint/2010/main" val="5208988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2C9023-2B6D-4193-A83A-E584FA276001}"/>
              </a:ext>
            </a:extLst>
          </p:cNvPr>
          <p:cNvSpPr>
            <a:spLocks noGrp="1"/>
          </p:cNvSpPr>
          <p:nvPr>
            <p:ph type="title"/>
          </p:nvPr>
        </p:nvSpPr>
        <p:spPr>
          <a:xfrm>
            <a:off x="457200" y="297043"/>
            <a:ext cx="11277600" cy="800100"/>
          </a:xfrm>
        </p:spPr>
        <p:txBody>
          <a:bodyPr/>
          <a:lstStyle/>
          <a:p>
            <a:r>
              <a:rPr lang="en-US" dirty="0">
                <a:solidFill>
                  <a:schemeClr val="accent2"/>
                </a:solidFill>
              </a:rPr>
              <a:t>Frontline Treatment of </a:t>
            </a:r>
            <a:r>
              <a:rPr lang="en-US" i="1" dirty="0">
                <a:solidFill>
                  <a:schemeClr val="accent2"/>
                </a:solidFill>
              </a:rPr>
              <a:t>ROS1</a:t>
            </a:r>
            <a:r>
              <a:rPr lang="en-US" dirty="0">
                <a:solidFill>
                  <a:schemeClr val="accent2"/>
                </a:solidFill>
              </a:rPr>
              <a:t>+ Advanced NSCLC</a:t>
            </a:r>
          </a:p>
        </p:txBody>
      </p:sp>
      <p:pic>
        <p:nvPicPr>
          <p:cNvPr id="7" name="Image 6">
            <a:extLst>
              <a:ext uri="{FF2B5EF4-FFF2-40B4-BE49-F238E27FC236}">
                <a16:creationId xmlns:a16="http://schemas.microsoft.com/office/drawing/2014/main" id="{B5E91768-EB9D-4D93-AB40-A7B91B7737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448485" y="1678550"/>
            <a:ext cx="4520375" cy="4144218"/>
          </a:xfrm>
          <a:prstGeom prst="rect">
            <a:avLst/>
          </a:prstGeom>
        </p:spPr>
      </p:pic>
      <p:pic>
        <p:nvPicPr>
          <p:cNvPr id="9" name="Image 8">
            <a:extLst>
              <a:ext uri="{FF2B5EF4-FFF2-40B4-BE49-F238E27FC236}">
                <a16:creationId xmlns:a16="http://schemas.microsoft.com/office/drawing/2014/main" id="{67D3CBAC-6658-4912-A60C-15E38DE48335}"/>
              </a:ext>
            </a:extLst>
          </p:cNvPr>
          <p:cNvPicPr>
            <a:picLocks noChangeAspect="1"/>
          </p:cNvPicPr>
          <p:nvPr/>
        </p:nvPicPr>
        <p:blipFill>
          <a:blip r:embed="rId4"/>
          <a:stretch>
            <a:fillRect/>
          </a:stretch>
        </p:blipFill>
        <p:spPr>
          <a:xfrm>
            <a:off x="11013430" y="3918531"/>
            <a:ext cx="584210" cy="1260919"/>
          </a:xfrm>
          <a:prstGeom prst="rect">
            <a:avLst/>
          </a:prstGeom>
        </p:spPr>
      </p:pic>
      <p:sp>
        <p:nvSpPr>
          <p:cNvPr id="10" name="ZoneTexte 9">
            <a:extLst>
              <a:ext uri="{FF2B5EF4-FFF2-40B4-BE49-F238E27FC236}">
                <a16:creationId xmlns:a16="http://schemas.microsoft.com/office/drawing/2014/main" id="{BE5E9B3B-6CE0-4E0C-BBDC-350DA1C461CA}"/>
              </a:ext>
            </a:extLst>
          </p:cNvPr>
          <p:cNvSpPr txBox="1"/>
          <p:nvPr/>
        </p:nvSpPr>
        <p:spPr>
          <a:xfrm>
            <a:off x="10090845" y="6404175"/>
            <a:ext cx="187801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Desilets A et al., Cancer 2025 </a:t>
            </a:r>
          </a:p>
        </p:txBody>
      </p:sp>
      <p:sp>
        <p:nvSpPr>
          <p:cNvPr id="11" name="Espace réservé du contenu 2">
            <a:extLst>
              <a:ext uri="{FF2B5EF4-FFF2-40B4-BE49-F238E27FC236}">
                <a16:creationId xmlns:a16="http://schemas.microsoft.com/office/drawing/2014/main" id="{25253D11-9E7E-47C3-B123-D1258E22E2EC}"/>
              </a:ext>
            </a:extLst>
          </p:cNvPr>
          <p:cNvSpPr>
            <a:spLocks noGrp="1"/>
          </p:cNvSpPr>
          <p:nvPr>
            <p:ph idx="1"/>
          </p:nvPr>
        </p:nvSpPr>
        <p:spPr>
          <a:xfrm>
            <a:off x="295656" y="1504840"/>
            <a:ext cx="7229856" cy="4969112"/>
          </a:xfrm>
        </p:spPr>
        <p:txBody>
          <a:bodyPr>
            <a:normAutofit/>
          </a:bodyPr>
          <a:lstStyle/>
          <a:p>
            <a:pPr>
              <a:lnSpc>
                <a:spcPct val="120000"/>
              </a:lnSpc>
            </a:pPr>
            <a:r>
              <a:rPr lang="en-US" sz="1600" dirty="0">
                <a:effectLst/>
                <a:ea typeface="Aptos"/>
                <a:cs typeface="Arial" panose="020B0604020202020204" pitchFamily="34" charset="0"/>
              </a:rPr>
              <a:t>Similar to </a:t>
            </a:r>
            <a:r>
              <a:rPr lang="en-US" sz="1600" i="1" dirty="0">
                <a:effectLst/>
                <a:ea typeface="Aptos"/>
                <a:cs typeface="Arial" panose="020B0604020202020204" pitchFamily="34" charset="0"/>
              </a:rPr>
              <a:t>ALK+ NSCLC</a:t>
            </a:r>
            <a:r>
              <a:rPr lang="en-US" sz="1600" dirty="0">
                <a:effectLst/>
                <a:ea typeface="Aptos"/>
                <a:cs typeface="Arial" panose="020B0604020202020204" pitchFamily="34" charset="0"/>
              </a:rPr>
              <a:t>, the choice of first-line treatment appears crucial in altering the natural history of the disease and improving patient survival</a:t>
            </a:r>
          </a:p>
          <a:p>
            <a:pPr>
              <a:lnSpc>
                <a:spcPct val="120000"/>
              </a:lnSpc>
            </a:pPr>
            <a:r>
              <a:rPr lang="en-US" sz="1600" dirty="0">
                <a:cs typeface="Arial" panose="020B0604020202020204" pitchFamily="34" charset="0"/>
              </a:rPr>
              <a:t>The tolerance profile is also essential from the perspective of long-term treatment</a:t>
            </a:r>
          </a:p>
          <a:p>
            <a:pPr>
              <a:lnSpc>
                <a:spcPct val="120000"/>
              </a:lnSpc>
            </a:pPr>
            <a:endParaRPr lang="en-US" sz="1600" dirty="0">
              <a:cs typeface="Arial" panose="020B0604020202020204" pitchFamily="34" charset="0"/>
            </a:endParaRPr>
          </a:p>
          <a:p>
            <a:pPr marL="228600" lvl="1" indent="0">
              <a:lnSpc>
                <a:spcPct val="120000"/>
              </a:lnSpc>
              <a:buNone/>
            </a:pPr>
            <a:endParaRPr lang="en-US" sz="1400" dirty="0">
              <a:cs typeface="Arial" panose="020B0604020202020204" pitchFamily="34" charset="0"/>
            </a:endParaRPr>
          </a:p>
          <a:p>
            <a:pPr>
              <a:lnSpc>
                <a:spcPct val="120000"/>
              </a:lnSpc>
            </a:pPr>
            <a:endParaRPr lang="en-US" sz="1600" dirty="0">
              <a:cs typeface="Arial" panose="020B0604020202020204" pitchFamily="34" charset="0"/>
            </a:endParaRPr>
          </a:p>
          <a:p>
            <a:pPr>
              <a:lnSpc>
                <a:spcPct val="120000"/>
              </a:lnSpc>
            </a:pPr>
            <a:r>
              <a:rPr lang="en-US" sz="1600" dirty="0">
                <a:cs typeface="Arial" panose="020B0604020202020204" pitchFamily="34" charset="0"/>
              </a:rPr>
              <a:t>Ongoing trials</a:t>
            </a:r>
          </a:p>
          <a:p>
            <a:pPr lvl="1">
              <a:lnSpc>
                <a:spcPct val="120000"/>
              </a:lnSpc>
              <a:buFont typeface="Arial" panose="020B0604020202020204" pitchFamily="34" charset="0"/>
              <a:buChar char="•"/>
            </a:pPr>
            <a:r>
              <a:rPr lang="en-US" sz="1400" dirty="0"/>
              <a:t>NCT04603807: entrectinib </a:t>
            </a:r>
            <a:r>
              <a:rPr lang="en-US" sz="1400" i="1" dirty="0"/>
              <a:t>vs</a:t>
            </a:r>
            <a:r>
              <a:rPr lang="en-US" sz="1400" dirty="0"/>
              <a:t>. crizotinib in 1</a:t>
            </a:r>
            <a:r>
              <a:rPr lang="en-US" sz="1400" baseline="30000" dirty="0"/>
              <a:t>st</a:t>
            </a:r>
            <a:r>
              <a:rPr lang="en-US" sz="1400" dirty="0"/>
              <a:t> line (PFS in pts with brain mets)</a:t>
            </a:r>
          </a:p>
          <a:p>
            <a:pPr lvl="1">
              <a:lnSpc>
                <a:spcPct val="120000"/>
              </a:lnSpc>
              <a:buFont typeface="Arial" panose="020B0604020202020204" pitchFamily="34" charset="0"/>
              <a:buChar char="•"/>
            </a:pPr>
            <a:r>
              <a:rPr lang="en-US" sz="1400" dirty="0"/>
              <a:t>NCT06140836: repotrectinib </a:t>
            </a:r>
            <a:r>
              <a:rPr lang="en-US" sz="1400" i="1" dirty="0"/>
              <a:t>vs</a:t>
            </a:r>
            <a:r>
              <a:rPr lang="en-US" sz="1400" dirty="0"/>
              <a:t>. crizotinib in 1</a:t>
            </a:r>
            <a:r>
              <a:rPr lang="en-US" sz="1400" baseline="30000" dirty="0"/>
              <a:t>st</a:t>
            </a:r>
            <a:r>
              <a:rPr lang="en-US" sz="1400" dirty="0"/>
              <a:t> line (PFS in ITT pts), Trident-3</a:t>
            </a:r>
          </a:p>
          <a:p>
            <a:pPr lvl="1">
              <a:lnSpc>
                <a:spcPct val="120000"/>
              </a:lnSpc>
              <a:buFont typeface="Arial" panose="020B0604020202020204" pitchFamily="34" charset="0"/>
              <a:buChar char="•"/>
            </a:pPr>
            <a:r>
              <a:rPr lang="en-US" sz="1400" dirty="0"/>
              <a:t>NCT06564324: taletrectinib </a:t>
            </a:r>
            <a:r>
              <a:rPr lang="en-US" sz="1400" i="1" dirty="0"/>
              <a:t>vs</a:t>
            </a:r>
            <a:r>
              <a:rPr lang="en-US" sz="1400" dirty="0"/>
              <a:t>. crizotinib in 1</a:t>
            </a:r>
            <a:r>
              <a:rPr lang="en-US" sz="1400" baseline="30000" dirty="0"/>
              <a:t>st </a:t>
            </a:r>
            <a:r>
              <a:rPr lang="en-US" sz="1400" dirty="0"/>
              <a:t>line (China)</a:t>
            </a:r>
          </a:p>
          <a:p>
            <a:pPr lvl="1">
              <a:lnSpc>
                <a:spcPct val="120000"/>
              </a:lnSpc>
              <a:buFont typeface="Arial" panose="020B0604020202020204" pitchFamily="34" charset="0"/>
              <a:buChar char="•"/>
            </a:pPr>
            <a:r>
              <a:rPr lang="en-US" sz="1400" dirty="0"/>
              <a:t>NCT07154706, TRUST-IV: taletrectinib </a:t>
            </a:r>
            <a:r>
              <a:rPr lang="en-US" sz="1400" i="1" dirty="0"/>
              <a:t>vs</a:t>
            </a:r>
            <a:r>
              <a:rPr lang="en-US" sz="1400" dirty="0"/>
              <a:t>. placebo in adjuvant setting</a:t>
            </a:r>
            <a:endParaRPr lang="en-US" sz="1400" dirty="0">
              <a:cs typeface="Arial" panose="020B0604020202020204" pitchFamily="34" charset="0"/>
            </a:endParaRPr>
          </a:p>
          <a:p>
            <a:pPr lvl="1">
              <a:lnSpc>
                <a:spcPct val="120000"/>
              </a:lnSpc>
              <a:buFont typeface="Arial" panose="020B0604020202020204" pitchFamily="34" charset="0"/>
              <a:buChar char="•"/>
            </a:pPr>
            <a:endParaRPr lang="en-US" sz="1600" dirty="0"/>
          </a:p>
        </p:txBody>
      </p:sp>
      <p:pic>
        <p:nvPicPr>
          <p:cNvPr id="12" name="Image 11">
            <a:extLst>
              <a:ext uri="{FF2B5EF4-FFF2-40B4-BE49-F238E27FC236}">
                <a16:creationId xmlns:a16="http://schemas.microsoft.com/office/drawing/2014/main" id="{B5427D97-B2D4-46B4-831C-ADCA4F8B47B0}"/>
              </a:ext>
            </a:extLst>
          </p:cNvPr>
          <p:cNvPicPr>
            <a:picLocks noChangeAspect="1"/>
          </p:cNvPicPr>
          <p:nvPr/>
        </p:nvPicPr>
        <p:blipFill>
          <a:blip r:embed="rId5"/>
          <a:stretch>
            <a:fillRect/>
          </a:stretch>
        </p:blipFill>
        <p:spPr>
          <a:xfrm>
            <a:off x="694841" y="2997505"/>
            <a:ext cx="6281943" cy="1165392"/>
          </a:xfrm>
          <a:prstGeom prst="rect">
            <a:avLst/>
          </a:prstGeom>
        </p:spPr>
      </p:pic>
    </p:spTree>
    <p:extLst>
      <p:ext uri="{BB962C8B-B14F-4D97-AF65-F5344CB8AC3E}">
        <p14:creationId xmlns:p14="http://schemas.microsoft.com/office/powerpoint/2010/main" val="35060256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1C43A-E6CC-AF20-FB2A-0E3B642A990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063F53B-7389-067B-87ED-69C62D9D82FD}"/>
              </a:ext>
            </a:extLst>
          </p:cNvPr>
          <p:cNvSpPr/>
          <p:nvPr/>
        </p:nvSpPr>
        <p:spPr bwMode="auto">
          <a:xfrm>
            <a:off x="998061" y="5517232"/>
            <a:ext cx="961306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F7DBA27-E6DC-BC21-77FA-5E8A97B0B4D0}"/>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Therapeutic Targets Beyond </a:t>
            </a:r>
            <a:br>
              <a:rPr lang="en-US" dirty="0"/>
            </a:br>
            <a:r>
              <a:rPr lang="en-US" dirty="0"/>
              <a:t>EGFR for Non-Small Cell Lung Cancer</a:t>
            </a:r>
            <a:endParaRPr lang="en-US" sz="2400" dirty="0"/>
          </a:p>
        </p:txBody>
      </p:sp>
      <p:sp>
        <p:nvSpPr>
          <p:cNvPr id="6" name="Content Placeholder 2">
            <a:extLst>
              <a:ext uri="{FF2B5EF4-FFF2-40B4-BE49-F238E27FC236}">
                <a16:creationId xmlns:a16="http://schemas.microsoft.com/office/drawing/2014/main" id="{DBE626AF-E4E2-E711-D85F-632D5F08EEA5}"/>
              </a:ext>
            </a:extLst>
          </p:cNvPr>
          <p:cNvSpPr>
            <a:spLocks noGrp="1"/>
          </p:cNvSpPr>
          <p:nvPr>
            <p:ph idx="1"/>
          </p:nvPr>
        </p:nvSpPr>
        <p:spPr>
          <a:xfrm>
            <a:off x="1559496" y="1955158"/>
            <a:ext cx="9145016" cy="4536504"/>
          </a:xfrm>
        </p:spPr>
        <p:txBody>
          <a:bodyPr/>
          <a:lstStyle/>
          <a:p>
            <a:pPr marL="11113" indent="0">
              <a:lnSpc>
                <a:spcPts val="2600"/>
              </a:lnSpc>
              <a:spcBef>
                <a:spcPts val="2000"/>
              </a:spcBef>
              <a:spcAft>
                <a:spcPts val="0"/>
              </a:spcAft>
              <a:buNone/>
            </a:pPr>
            <a:r>
              <a:rPr lang="en-US" sz="2400" dirty="0">
                <a:solidFill>
                  <a:srgbClr val="3233FF"/>
                </a:solidFill>
                <a:latin typeface="+mn-lt"/>
              </a:rPr>
              <a:t>INTRODUCTION: </a:t>
            </a:r>
            <a:r>
              <a:rPr lang="en-US" sz="2400" dirty="0">
                <a:solidFill>
                  <a:schemeClr val="tx1"/>
                </a:solidFill>
                <a:latin typeface="+mn-lt"/>
              </a:rPr>
              <a:t>Relative Impact of Targeted Treatment</a:t>
            </a:r>
          </a:p>
          <a:p>
            <a:pPr marL="11113" indent="0">
              <a:lnSpc>
                <a:spcPts val="2600"/>
              </a:lnSpc>
              <a:spcBef>
                <a:spcPts val="2000"/>
              </a:spcBef>
              <a:spcAft>
                <a:spcPts val="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 Alterations</a:t>
            </a:r>
          </a:p>
          <a:p>
            <a:pPr marL="11113" indent="0">
              <a:lnSpc>
                <a:spcPct val="100000"/>
              </a:lnSpc>
              <a:spcBef>
                <a:spcPts val="2000"/>
              </a:spcBef>
              <a:spcAft>
                <a:spcPts val="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KRAS Mutations</a:t>
            </a:r>
          </a:p>
          <a:p>
            <a:pPr marL="11113" indent="0">
              <a:lnSpc>
                <a:spcPct val="100000"/>
              </a:lnSpc>
              <a:spcBef>
                <a:spcPts val="2000"/>
              </a:spcBef>
              <a:spcAft>
                <a:spcPts val="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MET Overexpression</a:t>
            </a:r>
          </a:p>
          <a:p>
            <a:pPr marL="11113" indent="0">
              <a:lnSpc>
                <a:spcPct val="100000"/>
              </a:lnSpc>
              <a:spcBef>
                <a:spcPts val="2000"/>
              </a:spcBef>
              <a:spcAft>
                <a:spcPts val="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ALK Fusions</a:t>
            </a:r>
          </a:p>
          <a:p>
            <a:pPr marL="11113" indent="0">
              <a:lnSpc>
                <a:spcPct val="100000"/>
              </a:lnSpc>
              <a:spcBef>
                <a:spcPts val="2000"/>
              </a:spcBef>
              <a:spcAft>
                <a:spcPts val="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ROS1 Fusions</a:t>
            </a:r>
          </a:p>
          <a:p>
            <a:pPr marL="11113" indent="0">
              <a:lnSpc>
                <a:spcPct val="100000"/>
              </a:lnSpc>
              <a:spcBef>
                <a:spcPts val="2000"/>
              </a:spcBef>
              <a:spcAft>
                <a:spcPts val="0"/>
              </a:spcAft>
              <a:buNone/>
            </a:pPr>
            <a:r>
              <a:rPr lang="en-US" sz="2400" dirty="0">
                <a:solidFill>
                  <a:schemeClr val="bg1"/>
                </a:solidFill>
              </a:rPr>
              <a:t>MODULE 6: </a:t>
            </a:r>
            <a:r>
              <a:rPr lang="en-US" sz="2400" dirty="0">
                <a:solidFill>
                  <a:schemeClr val="bg1"/>
                </a:solidFill>
                <a:ea typeface="Times New Roman" panose="02020603050405020304" pitchFamily="18" charset="0"/>
                <a:cs typeface="Times New Roman" panose="02020603050405020304" pitchFamily="18" charset="0"/>
              </a:rPr>
              <a:t>RET Fusions</a:t>
            </a:r>
          </a:p>
        </p:txBody>
      </p:sp>
    </p:spTree>
    <p:extLst>
      <p:ext uri="{BB962C8B-B14F-4D97-AF65-F5344CB8AC3E}">
        <p14:creationId xmlns:p14="http://schemas.microsoft.com/office/powerpoint/2010/main" val="138857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DB8E59-4A86-41D0-B190-FA08A2C085AF}"/>
              </a:ext>
            </a:extLst>
          </p:cNvPr>
          <p:cNvSpPr>
            <a:spLocks noGrp="1"/>
          </p:cNvSpPr>
          <p:nvPr>
            <p:ph type="title"/>
          </p:nvPr>
        </p:nvSpPr>
        <p:spPr>
          <a:xfrm>
            <a:off x="457200" y="293574"/>
            <a:ext cx="11277600" cy="800100"/>
          </a:xfrm>
        </p:spPr>
        <p:txBody>
          <a:bodyPr/>
          <a:lstStyle/>
          <a:p>
            <a:r>
              <a:rPr lang="en-US" dirty="0">
                <a:solidFill>
                  <a:schemeClr val="accent2"/>
                </a:solidFill>
              </a:rPr>
              <a:t>Selpercatinib: final results of the LIBRETTO-001 Phase I/II Trial</a:t>
            </a:r>
          </a:p>
        </p:txBody>
      </p:sp>
      <p:graphicFrame>
        <p:nvGraphicFramePr>
          <p:cNvPr id="4" name="Tableau 4">
            <a:extLst>
              <a:ext uri="{FF2B5EF4-FFF2-40B4-BE49-F238E27FC236}">
                <a16:creationId xmlns:a16="http://schemas.microsoft.com/office/drawing/2014/main" id="{AC7C558B-8C5E-4F86-9D96-F69C0A717763}"/>
              </a:ext>
            </a:extLst>
          </p:cNvPr>
          <p:cNvGraphicFramePr>
            <a:graphicFrameLocks noGrp="1"/>
          </p:cNvGraphicFramePr>
          <p:nvPr>
            <p:ph idx="1"/>
          </p:nvPr>
        </p:nvGraphicFramePr>
        <p:xfrm>
          <a:off x="457200" y="1311275"/>
          <a:ext cx="5903140" cy="4902200"/>
        </p:xfrm>
        <a:graphic>
          <a:graphicData uri="http://schemas.openxmlformats.org/drawingml/2006/table">
            <a:tbl>
              <a:tblPr firstRow="1" bandRow="1">
                <a:tableStyleId>{5C22544A-7EE6-4342-B048-85BDC9FD1C3A}</a:tableStyleId>
              </a:tblPr>
              <a:tblGrid>
                <a:gridCol w="2483499">
                  <a:extLst>
                    <a:ext uri="{9D8B030D-6E8A-4147-A177-3AD203B41FA5}">
                      <a16:colId xmlns:a16="http://schemas.microsoft.com/office/drawing/2014/main" val="2903730342"/>
                    </a:ext>
                  </a:extLst>
                </a:gridCol>
                <a:gridCol w="1755947">
                  <a:extLst>
                    <a:ext uri="{9D8B030D-6E8A-4147-A177-3AD203B41FA5}">
                      <a16:colId xmlns:a16="http://schemas.microsoft.com/office/drawing/2014/main" val="2244967304"/>
                    </a:ext>
                  </a:extLst>
                </a:gridCol>
                <a:gridCol w="1663694">
                  <a:extLst>
                    <a:ext uri="{9D8B030D-6E8A-4147-A177-3AD203B41FA5}">
                      <a16:colId xmlns:a16="http://schemas.microsoft.com/office/drawing/2014/main" val="1026062660"/>
                    </a:ext>
                  </a:extLst>
                </a:gridCol>
              </a:tblGrid>
              <a:tr h="370840">
                <a:tc>
                  <a:txBody>
                    <a:bodyPr/>
                    <a:lstStyle/>
                    <a:p>
                      <a:endParaRPr lang="en-US" sz="1200" dirty="0"/>
                    </a:p>
                  </a:txBody>
                  <a:tcPr anchor="ctr">
                    <a:solidFill>
                      <a:schemeClr val="accent2"/>
                    </a:solidFill>
                  </a:tcPr>
                </a:tc>
                <a:tc>
                  <a:txBody>
                    <a:bodyPr/>
                    <a:lstStyle/>
                    <a:p>
                      <a:pPr algn="ctr"/>
                      <a:r>
                        <a:rPr lang="en-US" sz="1200" dirty="0"/>
                        <a:t>Previous platinum CT</a:t>
                      </a:r>
                    </a:p>
                  </a:txBody>
                  <a:tcPr anchor="ctr">
                    <a:solidFill>
                      <a:schemeClr val="accent2"/>
                    </a:solidFill>
                  </a:tcPr>
                </a:tc>
                <a:tc>
                  <a:txBody>
                    <a:bodyPr/>
                    <a:lstStyle/>
                    <a:p>
                      <a:pPr algn="ctr"/>
                      <a:r>
                        <a:rPr lang="en-US" sz="1200" dirty="0"/>
                        <a:t>Treatment naïve</a:t>
                      </a:r>
                    </a:p>
                  </a:txBody>
                  <a:tcPr anchor="ctr">
                    <a:solidFill>
                      <a:schemeClr val="accent2"/>
                    </a:solidFill>
                  </a:tcPr>
                </a:tc>
                <a:extLst>
                  <a:ext uri="{0D108BD9-81ED-4DB2-BD59-A6C34878D82A}">
                    <a16:rowId xmlns:a16="http://schemas.microsoft.com/office/drawing/2014/main" val="863069851"/>
                  </a:ext>
                </a:extLst>
              </a:tr>
              <a:tr h="370840">
                <a:tc>
                  <a:txBody>
                    <a:bodyPr/>
                    <a:lstStyle/>
                    <a:p>
                      <a:r>
                        <a:rPr lang="en-US" sz="1200" dirty="0"/>
                        <a:t>N</a:t>
                      </a:r>
                    </a:p>
                  </a:txBody>
                  <a:tcPr anchor="ctr"/>
                </a:tc>
                <a:tc>
                  <a:txBody>
                    <a:bodyPr/>
                    <a:lstStyle/>
                    <a:p>
                      <a:pPr algn="ctr"/>
                      <a:r>
                        <a:rPr lang="en-US" sz="1200" dirty="0"/>
                        <a:t>247</a:t>
                      </a:r>
                    </a:p>
                  </a:txBody>
                  <a:tcPr anchor="ctr"/>
                </a:tc>
                <a:tc>
                  <a:txBody>
                    <a:bodyPr/>
                    <a:lstStyle/>
                    <a:p>
                      <a:pPr algn="ctr"/>
                      <a:r>
                        <a:rPr lang="en-US" sz="1200" dirty="0"/>
                        <a:t>69</a:t>
                      </a:r>
                    </a:p>
                  </a:txBody>
                  <a:tcPr anchor="ctr"/>
                </a:tc>
                <a:extLst>
                  <a:ext uri="{0D108BD9-81ED-4DB2-BD59-A6C34878D82A}">
                    <a16:rowId xmlns:a16="http://schemas.microsoft.com/office/drawing/2014/main" val="3365231164"/>
                  </a:ext>
                </a:extLst>
              </a:tr>
              <a:tr h="370840">
                <a:tc>
                  <a:txBody>
                    <a:bodyPr/>
                    <a:lstStyle/>
                    <a:p>
                      <a:r>
                        <a:rPr lang="en-US" sz="1200" dirty="0"/>
                        <a:t>Median age</a:t>
                      </a:r>
                    </a:p>
                  </a:txBody>
                  <a:tcPr anchor="ctr"/>
                </a:tc>
                <a:tc>
                  <a:txBody>
                    <a:bodyPr/>
                    <a:lstStyle/>
                    <a:p>
                      <a:pPr algn="ctr"/>
                      <a:r>
                        <a:rPr lang="en-US" sz="1200" dirty="0"/>
                        <a:t>61.0</a:t>
                      </a:r>
                    </a:p>
                  </a:txBody>
                  <a:tcPr anchor="ctr"/>
                </a:tc>
                <a:tc>
                  <a:txBody>
                    <a:bodyPr/>
                    <a:lstStyle/>
                    <a:p>
                      <a:pPr algn="ctr"/>
                      <a:r>
                        <a:rPr lang="en-US" sz="1200" dirty="0"/>
                        <a:t>63.0</a:t>
                      </a:r>
                    </a:p>
                  </a:txBody>
                  <a:tcPr anchor="ctr"/>
                </a:tc>
                <a:extLst>
                  <a:ext uri="{0D108BD9-81ED-4DB2-BD59-A6C34878D82A}">
                    <a16:rowId xmlns:a16="http://schemas.microsoft.com/office/drawing/2014/main" val="4274483095"/>
                  </a:ext>
                </a:extLst>
              </a:tr>
              <a:tr h="370840">
                <a:tc>
                  <a:txBody>
                    <a:bodyPr/>
                    <a:lstStyle/>
                    <a:p>
                      <a:r>
                        <a:rPr lang="en-US" sz="1200" dirty="0"/>
                        <a:t>Female</a:t>
                      </a:r>
                    </a:p>
                  </a:txBody>
                  <a:tcPr anchor="ctr"/>
                </a:tc>
                <a:tc>
                  <a:txBody>
                    <a:bodyPr/>
                    <a:lstStyle/>
                    <a:p>
                      <a:pPr algn="ctr"/>
                      <a:r>
                        <a:rPr lang="en-US" sz="1200" dirty="0"/>
                        <a:t>56.7%</a:t>
                      </a:r>
                    </a:p>
                  </a:txBody>
                  <a:tcPr anchor="ctr"/>
                </a:tc>
                <a:tc>
                  <a:txBody>
                    <a:bodyPr/>
                    <a:lstStyle/>
                    <a:p>
                      <a:pPr algn="ctr"/>
                      <a:r>
                        <a:rPr lang="en-US" sz="1200" dirty="0"/>
                        <a:t>62.3%</a:t>
                      </a:r>
                    </a:p>
                  </a:txBody>
                  <a:tcPr anchor="ctr"/>
                </a:tc>
                <a:extLst>
                  <a:ext uri="{0D108BD9-81ED-4DB2-BD59-A6C34878D82A}">
                    <a16:rowId xmlns:a16="http://schemas.microsoft.com/office/drawing/2014/main" val="1694643721"/>
                  </a:ext>
                </a:extLst>
              </a:tr>
              <a:tr h="370840">
                <a:tc>
                  <a:txBody>
                    <a:bodyPr/>
                    <a:lstStyle/>
                    <a:p>
                      <a:r>
                        <a:rPr lang="en-US" sz="1200" dirty="0"/>
                        <a:t>Never smoker</a:t>
                      </a:r>
                    </a:p>
                  </a:txBody>
                  <a:tcPr anchor="ctr"/>
                </a:tc>
                <a:tc>
                  <a:txBody>
                    <a:bodyPr/>
                    <a:lstStyle/>
                    <a:p>
                      <a:pPr algn="ctr"/>
                      <a:r>
                        <a:rPr lang="en-US" sz="1200" dirty="0"/>
                        <a:t>66.8%</a:t>
                      </a:r>
                    </a:p>
                  </a:txBody>
                  <a:tcPr anchor="ctr"/>
                </a:tc>
                <a:tc>
                  <a:txBody>
                    <a:bodyPr/>
                    <a:lstStyle/>
                    <a:p>
                      <a:pPr algn="ctr"/>
                      <a:r>
                        <a:rPr lang="en-US" sz="1200" dirty="0"/>
                        <a:t>69.6%</a:t>
                      </a:r>
                    </a:p>
                  </a:txBody>
                  <a:tcPr anchor="ctr"/>
                </a:tc>
                <a:extLst>
                  <a:ext uri="{0D108BD9-81ED-4DB2-BD59-A6C34878D82A}">
                    <a16:rowId xmlns:a16="http://schemas.microsoft.com/office/drawing/2014/main" val="1544620482"/>
                  </a:ext>
                </a:extLst>
              </a:tr>
              <a:tr h="370840">
                <a:tc>
                  <a:txBody>
                    <a:bodyPr/>
                    <a:lstStyle/>
                    <a:p>
                      <a:r>
                        <a:rPr lang="en-US" sz="1200" dirty="0"/>
                        <a:t>ECOG PS 0/1/2, %</a:t>
                      </a:r>
                    </a:p>
                  </a:txBody>
                  <a:tcPr anchor="ctr"/>
                </a:tc>
                <a:tc>
                  <a:txBody>
                    <a:bodyPr/>
                    <a:lstStyle/>
                    <a:p>
                      <a:pPr algn="ctr"/>
                      <a:r>
                        <a:rPr lang="en-US" sz="1200" dirty="0"/>
                        <a:t>36.4/60.7/2.8</a:t>
                      </a:r>
                    </a:p>
                  </a:txBody>
                  <a:tcPr anchor="ctr"/>
                </a:tc>
                <a:tc>
                  <a:txBody>
                    <a:bodyPr/>
                    <a:lstStyle/>
                    <a:p>
                      <a:pPr algn="ctr"/>
                      <a:r>
                        <a:rPr lang="en-US" sz="1200" dirty="0"/>
                        <a:t>36.2/58.0/5.8</a:t>
                      </a:r>
                    </a:p>
                  </a:txBody>
                  <a:tcPr anchor="ctr"/>
                </a:tc>
                <a:extLst>
                  <a:ext uri="{0D108BD9-81ED-4DB2-BD59-A6C34878D82A}">
                    <a16:rowId xmlns:a16="http://schemas.microsoft.com/office/drawing/2014/main" val="1784779048"/>
                  </a:ext>
                </a:extLst>
              </a:tr>
              <a:tr h="370840">
                <a:tc>
                  <a:txBody>
                    <a:bodyPr/>
                    <a:lstStyle/>
                    <a:p>
                      <a:r>
                        <a:rPr lang="en-US" sz="1200" dirty="0"/>
                        <a:t>Median No of prior lines</a:t>
                      </a:r>
                    </a:p>
                  </a:txBody>
                  <a:tcPr anchor="ctr"/>
                </a:tc>
                <a:tc>
                  <a:txBody>
                    <a:bodyPr/>
                    <a:lstStyle/>
                    <a:p>
                      <a:pPr algn="ctr"/>
                      <a:r>
                        <a:rPr lang="en-US" sz="1200" dirty="0"/>
                        <a:t>2</a:t>
                      </a:r>
                    </a:p>
                  </a:txBody>
                  <a:tcPr anchor="ctr"/>
                </a:tc>
                <a:tc>
                  <a:txBody>
                    <a:bodyPr/>
                    <a:lstStyle/>
                    <a:p>
                      <a:pPr algn="ctr"/>
                      <a:r>
                        <a:rPr lang="en-US" sz="1200" dirty="0"/>
                        <a:t>0</a:t>
                      </a:r>
                    </a:p>
                  </a:txBody>
                  <a:tcPr anchor="ctr"/>
                </a:tc>
                <a:extLst>
                  <a:ext uri="{0D108BD9-81ED-4DB2-BD59-A6C34878D82A}">
                    <a16:rowId xmlns:a16="http://schemas.microsoft.com/office/drawing/2014/main" val="1208720183"/>
                  </a:ext>
                </a:extLst>
              </a:tr>
              <a:tr h="370840">
                <a:tc>
                  <a:txBody>
                    <a:bodyPr/>
                    <a:lstStyle/>
                    <a:p>
                      <a:r>
                        <a:rPr lang="en-US" sz="1200" dirty="0"/>
                        <a:t>RET fusion, %</a:t>
                      </a:r>
                    </a:p>
                    <a:p>
                      <a:pPr algn="r"/>
                      <a:r>
                        <a:rPr lang="en-US" sz="1200" i="1" dirty="0"/>
                        <a:t>KIF5B-RET</a:t>
                      </a:r>
                    </a:p>
                    <a:p>
                      <a:pPr algn="r"/>
                      <a:r>
                        <a:rPr lang="en-US" sz="1200" i="1" dirty="0"/>
                        <a:t>CCDC6-RET</a:t>
                      </a:r>
                    </a:p>
                    <a:p>
                      <a:pPr algn="r"/>
                      <a:r>
                        <a:rPr lang="en-US" sz="1200" i="1" dirty="0"/>
                        <a:t>NCOA4-RET</a:t>
                      </a:r>
                    </a:p>
                  </a:txBody>
                  <a:tcPr anchor="ctr"/>
                </a:tc>
                <a:tc>
                  <a:txBody>
                    <a:bodyPr/>
                    <a:lstStyle/>
                    <a:p>
                      <a:pPr algn="ctr"/>
                      <a:endParaRPr lang="en-US" sz="1200" dirty="0"/>
                    </a:p>
                    <a:p>
                      <a:pPr algn="ctr"/>
                      <a:r>
                        <a:rPr lang="en-US" sz="1200" dirty="0"/>
                        <a:t>61.9</a:t>
                      </a:r>
                    </a:p>
                    <a:p>
                      <a:pPr algn="ctr"/>
                      <a:r>
                        <a:rPr lang="en-US" sz="1200" dirty="0"/>
                        <a:t>21.5</a:t>
                      </a:r>
                    </a:p>
                    <a:p>
                      <a:pPr algn="ctr"/>
                      <a:r>
                        <a:rPr lang="en-US" sz="1200" dirty="0"/>
                        <a:t>2.0</a:t>
                      </a:r>
                    </a:p>
                  </a:txBody>
                  <a:tcPr anchor="ctr"/>
                </a:tc>
                <a:tc>
                  <a:txBody>
                    <a:bodyPr/>
                    <a:lstStyle/>
                    <a:p>
                      <a:pPr algn="ctr"/>
                      <a:endParaRPr lang="en-US" sz="1200" dirty="0"/>
                    </a:p>
                    <a:p>
                      <a:pPr algn="ctr"/>
                      <a:r>
                        <a:rPr lang="en-US" sz="1200" dirty="0"/>
                        <a:t>69.6</a:t>
                      </a:r>
                    </a:p>
                    <a:p>
                      <a:pPr algn="ctr"/>
                      <a:r>
                        <a:rPr lang="en-US" sz="1200" dirty="0"/>
                        <a:t>14.5</a:t>
                      </a:r>
                    </a:p>
                    <a:p>
                      <a:pPr algn="ctr"/>
                      <a:r>
                        <a:rPr lang="en-US" sz="1200" dirty="0"/>
                        <a:t>1.4</a:t>
                      </a:r>
                    </a:p>
                  </a:txBody>
                  <a:tcPr anchor="ctr"/>
                </a:tc>
                <a:extLst>
                  <a:ext uri="{0D108BD9-81ED-4DB2-BD59-A6C34878D82A}">
                    <a16:rowId xmlns:a16="http://schemas.microsoft.com/office/drawing/2014/main" val="3439632510"/>
                  </a:ext>
                </a:extLst>
              </a:tr>
              <a:tr h="370840">
                <a:tc>
                  <a:txBody>
                    <a:bodyPr/>
                    <a:lstStyle/>
                    <a:p>
                      <a:r>
                        <a:rPr lang="en-US" sz="1200" dirty="0"/>
                        <a:t>ORR, % (95% CI)</a:t>
                      </a:r>
                    </a:p>
                  </a:txBody>
                  <a:tcPr anchor="ctr"/>
                </a:tc>
                <a:tc>
                  <a:txBody>
                    <a:bodyPr/>
                    <a:lstStyle/>
                    <a:p>
                      <a:pPr algn="ctr"/>
                      <a:r>
                        <a:rPr lang="en-US" sz="1200" dirty="0"/>
                        <a:t>61.5 (55.2-67.6)</a:t>
                      </a:r>
                    </a:p>
                  </a:txBody>
                  <a:tcPr anchor="ctr"/>
                </a:tc>
                <a:tc>
                  <a:txBody>
                    <a:bodyPr/>
                    <a:lstStyle/>
                    <a:p>
                      <a:pPr algn="ctr"/>
                      <a:r>
                        <a:rPr lang="en-US" sz="1200" dirty="0"/>
                        <a:t>82.6 (71.6-90.7)</a:t>
                      </a:r>
                    </a:p>
                  </a:txBody>
                  <a:tcPr anchor="ctr"/>
                </a:tc>
                <a:extLst>
                  <a:ext uri="{0D108BD9-81ED-4DB2-BD59-A6C34878D82A}">
                    <a16:rowId xmlns:a16="http://schemas.microsoft.com/office/drawing/2014/main" val="561507815"/>
                  </a:ext>
                </a:extLst>
              </a:tr>
              <a:tr h="370840">
                <a:tc>
                  <a:txBody>
                    <a:bodyPr/>
                    <a:lstStyle/>
                    <a:p>
                      <a:r>
                        <a:rPr lang="en-US" sz="1200" dirty="0"/>
                        <a:t>DoR, months, median (95% CI)</a:t>
                      </a:r>
                    </a:p>
                  </a:txBody>
                  <a:tcPr anchor="ctr"/>
                </a:tc>
                <a:tc>
                  <a:txBody>
                    <a:bodyPr/>
                    <a:lstStyle/>
                    <a:p>
                      <a:pPr algn="ctr"/>
                      <a:r>
                        <a:rPr lang="en-US" sz="1200" dirty="0"/>
                        <a:t>31.6 (20.4-42.3)</a:t>
                      </a:r>
                    </a:p>
                  </a:txBody>
                  <a:tcPr anchor="ctr"/>
                </a:tc>
                <a:tc>
                  <a:txBody>
                    <a:bodyPr/>
                    <a:lstStyle/>
                    <a:p>
                      <a:pPr algn="ctr"/>
                      <a:r>
                        <a:rPr lang="en-US" sz="1200" dirty="0"/>
                        <a:t>20.3 (15.4-29.5)</a:t>
                      </a:r>
                    </a:p>
                  </a:txBody>
                  <a:tcPr anchor="ctr"/>
                </a:tc>
                <a:extLst>
                  <a:ext uri="{0D108BD9-81ED-4DB2-BD59-A6C34878D82A}">
                    <a16:rowId xmlns:a16="http://schemas.microsoft.com/office/drawing/2014/main" val="1345880240"/>
                  </a:ext>
                </a:extLst>
              </a:tr>
              <a:tr h="370840">
                <a:tc>
                  <a:txBody>
                    <a:bodyPr/>
                    <a:lstStyle/>
                    <a:p>
                      <a:r>
                        <a:rPr lang="en-US" sz="1200" dirty="0"/>
                        <a:t>PFS, months, median, (95% CI)</a:t>
                      </a:r>
                    </a:p>
                  </a:txBody>
                  <a:tcPr anchor="ctr"/>
                </a:tc>
                <a:tc>
                  <a:txBody>
                    <a:bodyPr/>
                    <a:lstStyle/>
                    <a:p>
                      <a:pPr algn="ctr"/>
                      <a:r>
                        <a:rPr lang="en-US" sz="1200" dirty="0"/>
                        <a:t>26.2 (19.3-35.7)</a:t>
                      </a:r>
                    </a:p>
                  </a:txBody>
                  <a:tcPr anchor="ctr"/>
                </a:tc>
                <a:tc>
                  <a:txBody>
                    <a:bodyPr/>
                    <a:lstStyle/>
                    <a:p>
                      <a:pPr algn="ctr"/>
                      <a:r>
                        <a:rPr lang="en-US" sz="1200" dirty="0"/>
                        <a:t>22.0 (16.5-24.9)</a:t>
                      </a:r>
                    </a:p>
                  </a:txBody>
                  <a:tcPr anchor="ctr"/>
                </a:tc>
                <a:extLst>
                  <a:ext uri="{0D108BD9-81ED-4DB2-BD59-A6C34878D82A}">
                    <a16:rowId xmlns:a16="http://schemas.microsoft.com/office/drawing/2014/main" val="9784289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OS, months, median, (95% CI)</a:t>
                      </a:r>
                    </a:p>
                  </a:txBody>
                  <a:tcPr anchor="ctr"/>
                </a:tc>
                <a:tc>
                  <a:txBody>
                    <a:bodyPr/>
                    <a:lstStyle/>
                    <a:p>
                      <a:pPr algn="ctr"/>
                      <a:r>
                        <a:rPr lang="en-US" sz="1200" dirty="0"/>
                        <a:t>47.6 (35.9-NE)</a:t>
                      </a:r>
                    </a:p>
                  </a:txBody>
                  <a:tcPr anchor="ctr"/>
                </a:tc>
                <a:tc>
                  <a:txBody>
                    <a:bodyPr/>
                    <a:lstStyle/>
                    <a:p>
                      <a:pPr algn="ctr"/>
                      <a:r>
                        <a:rPr lang="en-US" sz="1200" dirty="0"/>
                        <a:t>NE (37.8-NE)</a:t>
                      </a:r>
                    </a:p>
                  </a:txBody>
                  <a:tcPr anchor="ctr"/>
                </a:tc>
                <a:extLst>
                  <a:ext uri="{0D108BD9-81ED-4DB2-BD59-A6C34878D82A}">
                    <a16:rowId xmlns:a16="http://schemas.microsoft.com/office/drawing/2014/main" val="997659078"/>
                  </a:ext>
                </a:extLst>
              </a:tr>
            </a:tbl>
          </a:graphicData>
        </a:graphic>
      </p:graphicFrame>
      <p:grpSp>
        <p:nvGrpSpPr>
          <p:cNvPr id="19" name="Groupe 18">
            <a:extLst>
              <a:ext uri="{FF2B5EF4-FFF2-40B4-BE49-F238E27FC236}">
                <a16:creationId xmlns:a16="http://schemas.microsoft.com/office/drawing/2014/main" id="{E4396FF7-2B07-4EC0-A078-FF8008513DBE}"/>
              </a:ext>
            </a:extLst>
          </p:cNvPr>
          <p:cNvGrpSpPr/>
          <p:nvPr/>
        </p:nvGrpSpPr>
        <p:grpSpPr>
          <a:xfrm>
            <a:off x="6634498" y="1311275"/>
            <a:ext cx="5076338" cy="4916359"/>
            <a:chOff x="6634498" y="1311275"/>
            <a:chExt cx="5076338" cy="4916359"/>
          </a:xfrm>
        </p:grpSpPr>
        <p:pic>
          <p:nvPicPr>
            <p:cNvPr id="16" name="Image 15">
              <a:extLst>
                <a:ext uri="{FF2B5EF4-FFF2-40B4-BE49-F238E27FC236}">
                  <a16:creationId xmlns:a16="http://schemas.microsoft.com/office/drawing/2014/main" id="{7AA6E7D9-DE3B-4DF9-AB1B-3F3EE1DD35F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731603" y="1325435"/>
              <a:ext cx="4979233" cy="4902199"/>
            </a:xfrm>
            <a:prstGeom prst="rect">
              <a:avLst/>
            </a:prstGeom>
          </p:spPr>
        </p:pic>
        <p:sp>
          <p:nvSpPr>
            <p:cNvPr id="17" name="Rectangle 16">
              <a:extLst>
                <a:ext uri="{FF2B5EF4-FFF2-40B4-BE49-F238E27FC236}">
                  <a16:creationId xmlns:a16="http://schemas.microsoft.com/office/drawing/2014/main" id="{6AA6E5FF-4F36-422F-8718-5C88964C5018}"/>
                </a:ext>
              </a:extLst>
            </p:cNvPr>
            <p:cNvSpPr/>
            <p:nvPr/>
          </p:nvSpPr>
          <p:spPr>
            <a:xfrm>
              <a:off x="6732573" y="1311275"/>
              <a:ext cx="194209" cy="33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BE67CAD-3E55-4190-A343-1666AD2B3F3E}"/>
                </a:ext>
              </a:extLst>
            </p:cNvPr>
            <p:cNvSpPr/>
            <p:nvPr/>
          </p:nvSpPr>
          <p:spPr>
            <a:xfrm>
              <a:off x="6634498" y="3875101"/>
              <a:ext cx="194209" cy="33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20" name="Text Placeholder 4">
            <a:extLst>
              <a:ext uri="{FF2B5EF4-FFF2-40B4-BE49-F238E27FC236}">
                <a16:creationId xmlns:a16="http://schemas.microsoft.com/office/drawing/2014/main" id="{02AC4370-7CE3-48A3-94F6-6E5BFCCD37EC}"/>
              </a:ext>
            </a:extLst>
          </p:cNvPr>
          <p:cNvSpPr txBox="1">
            <a:spLocks/>
          </p:cNvSpPr>
          <p:nvPr/>
        </p:nvSpPr>
        <p:spPr>
          <a:xfrm>
            <a:off x="6621893" y="6543240"/>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Gautschi O et al., JCO 2025</a:t>
            </a:r>
          </a:p>
        </p:txBody>
      </p:sp>
    </p:spTree>
    <p:extLst>
      <p:ext uri="{BB962C8B-B14F-4D97-AF65-F5344CB8AC3E}">
        <p14:creationId xmlns:p14="http://schemas.microsoft.com/office/powerpoint/2010/main" val="35213651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536C2-FC97-4552-AA5B-616626F816E0}"/>
              </a:ext>
            </a:extLst>
          </p:cNvPr>
          <p:cNvSpPr>
            <a:spLocks noGrp="1"/>
          </p:cNvSpPr>
          <p:nvPr>
            <p:ph type="title"/>
          </p:nvPr>
        </p:nvSpPr>
        <p:spPr>
          <a:xfrm>
            <a:off x="457200" y="204952"/>
            <a:ext cx="11277600" cy="922281"/>
          </a:xfrm>
        </p:spPr>
        <p:txBody>
          <a:bodyPr>
            <a:noAutofit/>
          </a:bodyPr>
          <a:lstStyle/>
          <a:p>
            <a:pPr>
              <a:lnSpc>
                <a:spcPct val="100000"/>
              </a:lnSpc>
            </a:pPr>
            <a:r>
              <a:rPr lang="en-US" sz="2000" dirty="0">
                <a:solidFill>
                  <a:schemeClr val="accent2"/>
                </a:solidFill>
              </a:rPr>
              <a:t>LIBRETTO-432 Trial: </a:t>
            </a:r>
            <a:r>
              <a:rPr lang="en-US" sz="2000" b="1" dirty="0">
                <a:solidFill>
                  <a:schemeClr val="accent2"/>
                </a:solidFill>
              </a:rPr>
              <a:t>A multicenter, phase 3, double-blind, randomized, placebo-controlled study </a:t>
            </a:r>
            <a:r>
              <a:rPr lang="en-US" sz="2000" dirty="0">
                <a:solidFill>
                  <a:schemeClr val="accent2"/>
                </a:solidFill>
              </a:rPr>
              <a:t>with adjuvant selpercatinib in stage IB-IIIA </a:t>
            </a:r>
            <a:r>
              <a:rPr lang="en-US" sz="2000" i="1" dirty="0">
                <a:solidFill>
                  <a:schemeClr val="accent2"/>
                </a:solidFill>
              </a:rPr>
              <a:t>RET </a:t>
            </a:r>
            <a:r>
              <a:rPr lang="en-US" sz="2000" dirty="0">
                <a:solidFill>
                  <a:schemeClr val="accent2"/>
                </a:solidFill>
              </a:rPr>
              <a:t>fusion-positive NSCLC</a:t>
            </a:r>
          </a:p>
        </p:txBody>
      </p:sp>
      <p:pic>
        <p:nvPicPr>
          <p:cNvPr id="4" name="Image 3">
            <a:extLst>
              <a:ext uri="{FF2B5EF4-FFF2-40B4-BE49-F238E27FC236}">
                <a16:creationId xmlns:a16="http://schemas.microsoft.com/office/drawing/2014/main" id="{A0681AD8-1068-4E86-AF75-243C232EE84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3246" y="1305607"/>
            <a:ext cx="6268483" cy="2517531"/>
          </a:xfrm>
          <a:prstGeom prst="rect">
            <a:avLst/>
          </a:prstGeom>
        </p:spPr>
      </p:pic>
      <p:sp>
        <p:nvSpPr>
          <p:cNvPr id="5" name="Text Placeholder 4">
            <a:extLst>
              <a:ext uri="{FF2B5EF4-FFF2-40B4-BE49-F238E27FC236}">
                <a16:creationId xmlns:a16="http://schemas.microsoft.com/office/drawing/2014/main" id="{7FC80A92-211A-45D7-9BDE-AEE460B024F5}"/>
              </a:ext>
            </a:extLst>
          </p:cNvPr>
          <p:cNvSpPr txBox="1">
            <a:spLocks/>
          </p:cNvSpPr>
          <p:nvPr/>
        </p:nvSpPr>
        <p:spPr>
          <a:xfrm>
            <a:off x="6621893" y="6543240"/>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Goldman J et al., ASCO 2026; Wu YL et al., NEJM 2026</a:t>
            </a:r>
          </a:p>
        </p:txBody>
      </p:sp>
      <p:pic>
        <p:nvPicPr>
          <p:cNvPr id="6" name="Image 5">
            <a:extLst>
              <a:ext uri="{FF2B5EF4-FFF2-40B4-BE49-F238E27FC236}">
                <a16:creationId xmlns:a16="http://schemas.microsoft.com/office/drawing/2014/main" id="{5925C115-AE50-47FA-8339-4544746FA8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968359" y="1290938"/>
            <a:ext cx="4861034" cy="3233423"/>
          </a:xfrm>
          <a:prstGeom prst="rect">
            <a:avLst/>
          </a:prstGeom>
        </p:spPr>
      </p:pic>
      <p:pic>
        <p:nvPicPr>
          <p:cNvPr id="7" name="Image 6">
            <a:extLst>
              <a:ext uri="{FF2B5EF4-FFF2-40B4-BE49-F238E27FC236}">
                <a16:creationId xmlns:a16="http://schemas.microsoft.com/office/drawing/2014/main" id="{F0B66402-5CB5-4018-B2B9-2F82201A0E2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13246" y="4226197"/>
            <a:ext cx="4721361" cy="2417055"/>
          </a:xfrm>
          <a:prstGeom prst="rect">
            <a:avLst/>
          </a:prstGeom>
        </p:spPr>
      </p:pic>
      <p:sp>
        <p:nvSpPr>
          <p:cNvPr id="9" name="ZoneTexte 8">
            <a:extLst>
              <a:ext uri="{FF2B5EF4-FFF2-40B4-BE49-F238E27FC236}">
                <a16:creationId xmlns:a16="http://schemas.microsoft.com/office/drawing/2014/main" id="{7F002907-AB1D-49BA-A949-D3CCFE9606E9}"/>
              </a:ext>
            </a:extLst>
          </p:cNvPr>
          <p:cNvSpPr txBox="1"/>
          <p:nvPr/>
        </p:nvSpPr>
        <p:spPr>
          <a:xfrm>
            <a:off x="961107" y="4872830"/>
            <a:ext cx="216775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Primary Analysis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Stage II-IIIA</a:t>
            </a:r>
          </a:p>
        </p:txBody>
      </p:sp>
      <p:pic>
        <p:nvPicPr>
          <p:cNvPr id="10" name="Image 9">
            <a:extLst>
              <a:ext uri="{FF2B5EF4-FFF2-40B4-BE49-F238E27FC236}">
                <a16:creationId xmlns:a16="http://schemas.microsoft.com/office/drawing/2014/main" id="{43D07678-148B-431D-AA3D-E588E9C5154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5091557" y="4410383"/>
            <a:ext cx="4284119" cy="2172272"/>
          </a:xfrm>
          <a:prstGeom prst="rect">
            <a:avLst/>
          </a:prstGeom>
        </p:spPr>
      </p:pic>
      <p:sp>
        <p:nvSpPr>
          <p:cNvPr id="11" name="ZoneTexte 10">
            <a:extLst>
              <a:ext uri="{FF2B5EF4-FFF2-40B4-BE49-F238E27FC236}">
                <a16:creationId xmlns:a16="http://schemas.microsoft.com/office/drawing/2014/main" id="{1CC59E46-5D3A-40F2-AC9D-98663FC68DF5}"/>
              </a:ext>
            </a:extLst>
          </p:cNvPr>
          <p:cNvSpPr txBox="1"/>
          <p:nvPr/>
        </p:nvSpPr>
        <p:spPr>
          <a:xfrm>
            <a:off x="5819514" y="5041606"/>
            <a:ext cx="216775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Stage IB-IIIA</a:t>
            </a:r>
          </a:p>
        </p:txBody>
      </p:sp>
    </p:spTree>
    <p:extLst>
      <p:ext uri="{BB962C8B-B14F-4D97-AF65-F5344CB8AC3E}">
        <p14:creationId xmlns:p14="http://schemas.microsoft.com/office/powerpoint/2010/main" val="27851077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87D1C-DD83-496E-8FF5-AC1139EE48AD}"/>
              </a:ext>
            </a:extLst>
          </p:cNvPr>
          <p:cNvSpPr>
            <a:spLocks noGrp="1"/>
          </p:cNvSpPr>
          <p:nvPr>
            <p:ph type="title"/>
          </p:nvPr>
        </p:nvSpPr>
        <p:spPr>
          <a:xfrm>
            <a:off x="457200" y="309340"/>
            <a:ext cx="11277600" cy="800100"/>
          </a:xfrm>
        </p:spPr>
        <p:txBody>
          <a:bodyPr/>
          <a:lstStyle/>
          <a:p>
            <a:pPr>
              <a:lnSpc>
                <a:spcPct val="100000"/>
              </a:lnSpc>
            </a:pPr>
            <a:r>
              <a:rPr kumimoji="0" lang="en-US" sz="2000" b="1" i="0" u="none" strike="noStrike" kern="1200" cap="none" spc="0" normalizeH="0" baseline="0" noProof="0" dirty="0">
                <a:ln>
                  <a:noFill/>
                </a:ln>
                <a:solidFill>
                  <a:srgbClr val="0D3759"/>
                </a:solidFill>
                <a:effectLst/>
                <a:uLnTx/>
                <a:uFillTx/>
                <a:latin typeface="Arial" panose="020B0604020202020204"/>
                <a:ea typeface="+mj-ea"/>
                <a:cs typeface="+mj-cs"/>
              </a:rPr>
              <a:t>LIBRETTO-432 Trial: A multicenter, phase 3, double-blind, randomized, placebo-controlled study with adjuvant selpercatinib in stage IB-IIIA </a:t>
            </a:r>
            <a:r>
              <a:rPr kumimoji="0" lang="en-US" sz="2000" b="1" i="1" u="none" strike="noStrike" kern="1200" cap="none" spc="0" normalizeH="0" baseline="0" noProof="0" dirty="0">
                <a:ln>
                  <a:noFill/>
                </a:ln>
                <a:solidFill>
                  <a:srgbClr val="0D3759"/>
                </a:solidFill>
                <a:effectLst/>
                <a:uLnTx/>
                <a:uFillTx/>
                <a:latin typeface="Arial" panose="020B0604020202020204"/>
                <a:ea typeface="+mj-ea"/>
                <a:cs typeface="+mj-cs"/>
              </a:rPr>
              <a:t>RET </a:t>
            </a:r>
            <a:r>
              <a:rPr kumimoji="0" lang="en-US" sz="2000" b="1" i="0" u="none" strike="noStrike" kern="1200" cap="none" spc="0" normalizeH="0" baseline="0" noProof="0" dirty="0">
                <a:ln>
                  <a:noFill/>
                </a:ln>
                <a:solidFill>
                  <a:srgbClr val="0D3759"/>
                </a:solidFill>
                <a:effectLst/>
                <a:uLnTx/>
                <a:uFillTx/>
                <a:latin typeface="Arial" panose="020B0604020202020204"/>
                <a:ea typeface="+mj-ea"/>
                <a:cs typeface="+mj-cs"/>
              </a:rPr>
              <a:t>fusion-positive NSCLC</a:t>
            </a:r>
            <a:endParaRPr lang="en-US" dirty="0"/>
          </a:p>
        </p:txBody>
      </p:sp>
      <p:pic>
        <p:nvPicPr>
          <p:cNvPr id="4" name="Image 3">
            <a:extLst>
              <a:ext uri="{FF2B5EF4-FFF2-40B4-BE49-F238E27FC236}">
                <a16:creationId xmlns:a16="http://schemas.microsoft.com/office/drawing/2014/main" id="{A6C7B81C-9ED9-4FE2-9428-3E81E95E7216}"/>
              </a:ext>
            </a:extLst>
          </p:cNvPr>
          <p:cNvPicPr>
            <a:picLocks noChangeAspect="1"/>
          </p:cNvPicPr>
          <p:nvPr/>
        </p:nvPicPr>
        <p:blipFill>
          <a:blip r:embed="rId2"/>
          <a:stretch>
            <a:fillRect/>
          </a:stretch>
        </p:blipFill>
        <p:spPr>
          <a:xfrm>
            <a:off x="6096000" y="2773223"/>
            <a:ext cx="5689861" cy="3569442"/>
          </a:xfrm>
          <a:prstGeom prst="rect">
            <a:avLst/>
          </a:prstGeom>
        </p:spPr>
      </p:pic>
      <p:pic>
        <p:nvPicPr>
          <p:cNvPr id="5" name="Image 4">
            <a:extLst>
              <a:ext uri="{FF2B5EF4-FFF2-40B4-BE49-F238E27FC236}">
                <a16:creationId xmlns:a16="http://schemas.microsoft.com/office/drawing/2014/main" id="{7FE9063C-4E3E-439A-880E-8C1640026003}"/>
              </a:ext>
            </a:extLst>
          </p:cNvPr>
          <p:cNvPicPr>
            <a:picLocks noChangeAspect="1"/>
          </p:cNvPicPr>
          <p:nvPr/>
        </p:nvPicPr>
        <p:blipFill>
          <a:blip r:embed="rId3"/>
          <a:stretch>
            <a:fillRect/>
          </a:stretch>
        </p:blipFill>
        <p:spPr>
          <a:xfrm>
            <a:off x="355136" y="1510225"/>
            <a:ext cx="5118450" cy="2620341"/>
          </a:xfrm>
          <a:prstGeom prst="rect">
            <a:avLst/>
          </a:prstGeom>
        </p:spPr>
      </p:pic>
      <p:sp>
        <p:nvSpPr>
          <p:cNvPr id="6" name="ZoneTexte 5">
            <a:extLst>
              <a:ext uri="{FF2B5EF4-FFF2-40B4-BE49-F238E27FC236}">
                <a16:creationId xmlns:a16="http://schemas.microsoft.com/office/drawing/2014/main" id="{7EFFDA11-07F7-49A5-A570-0515DBE5F742}"/>
              </a:ext>
            </a:extLst>
          </p:cNvPr>
          <p:cNvSpPr txBox="1"/>
          <p:nvPr/>
        </p:nvSpPr>
        <p:spPr>
          <a:xfrm>
            <a:off x="1189707" y="2259334"/>
            <a:ext cx="22329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Primary Analysis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Stage II-IIIA, inv. assessment</a:t>
            </a:r>
          </a:p>
        </p:txBody>
      </p:sp>
      <p:pic>
        <p:nvPicPr>
          <p:cNvPr id="7" name="Image 6">
            <a:extLst>
              <a:ext uri="{FF2B5EF4-FFF2-40B4-BE49-F238E27FC236}">
                <a16:creationId xmlns:a16="http://schemas.microsoft.com/office/drawing/2014/main" id="{62982702-BA18-47A7-A90A-0B0215A2B2C0}"/>
              </a:ext>
            </a:extLst>
          </p:cNvPr>
          <p:cNvPicPr>
            <a:picLocks noChangeAspect="1"/>
          </p:cNvPicPr>
          <p:nvPr/>
        </p:nvPicPr>
        <p:blipFill>
          <a:blip r:embed="rId4"/>
          <a:stretch>
            <a:fillRect/>
          </a:stretch>
        </p:blipFill>
        <p:spPr>
          <a:xfrm>
            <a:off x="355136" y="4137002"/>
            <a:ext cx="5058317" cy="2564831"/>
          </a:xfrm>
          <a:prstGeom prst="rect">
            <a:avLst/>
          </a:prstGeom>
        </p:spPr>
      </p:pic>
      <p:sp>
        <p:nvSpPr>
          <p:cNvPr id="8" name="ZoneTexte 7">
            <a:extLst>
              <a:ext uri="{FF2B5EF4-FFF2-40B4-BE49-F238E27FC236}">
                <a16:creationId xmlns:a16="http://schemas.microsoft.com/office/drawing/2014/main" id="{7190BC70-D486-4BC0-8EA1-CD55676E9D93}"/>
              </a:ext>
            </a:extLst>
          </p:cNvPr>
          <p:cNvSpPr txBox="1"/>
          <p:nvPr/>
        </p:nvSpPr>
        <p:spPr>
          <a:xfrm>
            <a:off x="1189707" y="5031360"/>
            <a:ext cx="249733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Stage IB-IIIA, inv. assessment</a:t>
            </a:r>
          </a:p>
        </p:txBody>
      </p:sp>
      <p:sp>
        <p:nvSpPr>
          <p:cNvPr id="9" name="Text Placeholder 4">
            <a:extLst>
              <a:ext uri="{FF2B5EF4-FFF2-40B4-BE49-F238E27FC236}">
                <a16:creationId xmlns:a16="http://schemas.microsoft.com/office/drawing/2014/main" id="{1473353A-61FE-4C58-9098-BBC02C8FA06F}"/>
              </a:ext>
            </a:extLst>
          </p:cNvPr>
          <p:cNvSpPr txBox="1">
            <a:spLocks/>
          </p:cNvSpPr>
          <p:nvPr/>
        </p:nvSpPr>
        <p:spPr>
          <a:xfrm>
            <a:off x="6621893" y="6543240"/>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Goldman J et al., ASCO 2026; Wu YL et al., NEJM 2026</a:t>
            </a:r>
          </a:p>
        </p:txBody>
      </p:sp>
      <p:pic>
        <p:nvPicPr>
          <p:cNvPr id="10" name="Image 9">
            <a:extLst>
              <a:ext uri="{FF2B5EF4-FFF2-40B4-BE49-F238E27FC236}">
                <a16:creationId xmlns:a16="http://schemas.microsoft.com/office/drawing/2014/main" id="{8C526987-81C4-4457-98A1-089DC23010BC}"/>
              </a:ext>
            </a:extLst>
          </p:cNvPr>
          <p:cNvPicPr>
            <a:picLocks noChangeAspect="1"/>
          </p:cNvPicPr>
          <p:nvPr/>
        </p:nvPicPr>
        <p:blipFill>
          <a:blip r:embed="rId5"/>
          <a:stretch>
            <a:fillRect/>
          </a:stretch>
        </p:blipFill>
        <p:spPr>
          <a:xfrm>
            <a:off x="6096000" y="1270636"/>
            <a:ext cx="4024680" cy="1413411"/>
          </a:xfrm>
          <a:prstGeom prst="rect">
            <a:avLst/>
          </a:prstGeom>
        </p:spPr>
      </p:pic>
    </p:spTree>
    <p:extLst>
      <p:ext uri="{BB962C8B-B14F-4D97-AF65-F5344CB8AC3E}">
        <p14:creationId xmlns:p14="http://schemas.microsoft.com/office/powerpoint/2010/main" val="32375264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941ACC-8406-463C-B122-E0702555E02A}"/>
              </a:ext>
            </a:extLst>
          </p:cNvPr>
          <p:cNvSpPr>
            <a:spLocks noGrp="1"/>
          </p:cNvSpPr>
          <p:nvPr>
            <p:ph type="title"/>
          </p:nvPr>
        </p:nvSpPr>
        <p:spPr>
          <a:xfrm>
            <a:off x="457200" y="293574"/>
            <a:ext cx="11277600" cy="800100"/>
          </a:xfrm>
        </p:spPr>
        <p:txBody>
          <a:bodyPr/>
          <a:lstStyle/>
          <a:p>
            <a:pPr>
              <a:lnSpc>
                <a:spcPct val="100000"/>
              </a:lnSpc>
            </a:pPr>
            <a:r>
              <a:rPr kumimoji="0" lang="en-US" sz="2000" b="1" i="0" u="none" strike="noStrike" kern="1200" cap="none" spc="0" normalizeH="0" baseline="0" noProof="0" dirty="0">
                <a:ln>
                  <a:noFill/>
                </a:ln>
                <a:solidFill>
                  <a:srgbClr val="0D3759"/>
                </a:solidFill>
                <a:effectLst/>
                <a:uLnTx/>
                <a:uFillTx/>
                <a:latin typeface="Arial" panose="020B0604020202020204"/>
                <a:ea typeface="+mj-ea"/>
                <a:cs typeface="+mj-cs"/>
              </a:rPr>
              <a:t>LIBRETTO-432 Trial: A multicenter, phase 3, double-blind, randomized, placebo-controlled study with adjuvant selpercatinib in stage IB-IIIA </a:t>
            </a:r>
            <a:r>
              <a:rPr kumimoji="0" lang="en-US" sz="2000" b="1" i="1" u="none" strike="noStrike" kern="1200" cap="none" spc="0" normalizeH="0" baseline="0" noProof="0" dirty="0">
                <a:ln>
                  <a:noFill/>
                </a:ln>
                <a:solidFill>
                  <a:srgbClr val="0D3759"/>
                </a:solidFill>
                <a:effectLst/>
                <a:uLnTx/>
                <a:uFillTx/>
                <a:latin typeface="Arial" panose="020B0604020202020204"/>
                <a:ea typeface="+mj-ea"/>
                <a:cs typeface="+mj-cs"/>
              </a:rPr>
              <a:t>RET </a:t>
            </a:r>
            <a:r>
              <a:rPr kumimoji="0" lang="en-US" sz="2000" b="1" i="0" u="none" strike="noStrike" kern="1200" cap="none" spc="0" normalizeH="0" baseline="0" noProof="0" dirty="0">
                <a:ln>
                  <a:noFill/>
                </a:ln>
                <a:solidFill>
                  <a:srgbClr val="0D3759"/>
                </a:solidFill>
                <a:effectLst/>
                <a:uLnTx/>
                <a:uFillTx/>
                <a:latin typeface="Arial" panose="020B0604020202020204"/>
                <a:ea typeface="+mj-ea"/>
                <a:cs typeface="+mj-cs"/>
              </a:rPr>
              <a:t>fusion-positive NSCLC</a:t>
            </a:r>
            <a:endParaRPr lang="en-US" dirty="0"/>
          </a:p>
        </p:txBody>
      </p:sp>
      <p:sp>
        <p:nvSpPr>
          <p:cNvPr id="3" name="Espace réservé du contenu 2">
            <a:extLst>
              <a:ext uri="{FF2B5EF4-FFF2-40B4-BE49-F238E27FC236}">
                <a16:creationId xmlns:a16="http://schemas.microsoft.com/office/drawing/2014/main" id="{9675A08B-F8EA-49EF-864A-A8FFB034A123}"/>
              </a:ext>
            </a:extLst>
          </p:cNvPr>
          <p:cNvSpPr>
            <a:spLocks noGrp="1"/>
          </p:cNvSpPr>
          <p:nvPr>
            <p:ph idx="1"/>
          </p:nvPr>
        </p:nvSpPr>
        <p:spPr>
          <a:xfrm>
            <a:off x="457200" y="1357483"/>
            <a:ext cx="11277600" cy="4917192"/>
          </a:xfrm>
        </p:spPr>
        <p:txBody>
          <a:bodyPr>
            <a:normAutofit/>
          </a:bodyPr>
          <a:lstStyle/>
          <a:p>
            <a:pPr>
              <a:lnSpc>
                <a:spcPct val="100000"/>
              </a:lnSpc>
              <a:spcBef>
                <a:spcPts val="600"/>
              </a:spcBef>
              <a:spcAft>
                <a:spcPts val="600"/>
              </a:spcAft>
              <a:buSzPct val="100000"/>
            </a:pPr>
            <a:r>
              <a:rPr lang="en-US" sz="1800" dirty="0">
                <a:solidFill>
                  <a:schemeClr val="tx1"/>
                </a:solidFill>
                <a:latin typeface="Arial"/>
                <a:cs typeface="Arial"/>
              </a:rPr>
              <a:t>Libretto-432 defines a new standard of care for early-stage RET fusion-positive NSCLC.</a:t>
            </a:r>
          </a:p>
          <a:p>
            <a:pPr>
              <a:lnSpc>
                <a:spcPct val="100000"/>
              </a:lnSpc>
              <a:spcBef>
                <a:spcPts val="1800"/>
              </a:spcBef>
              <a:buSzPct val="100000"/>
            </a:pPr>
            <a:r>
              <a:rPr lang="en-US" sz="1800" dirty="0">
                <a:solidFill>
                  <a:schemeClr val="tx1"/>
                </a:solidFill>
                <a:latin typeface="Arial"/>
                <a:cs typeface="Arial"/>
              </a:rPr>
              <a:t>Joining osimertinib and alectinib as proven adjuvant targeted therapies in early-stage NSCLC</a:t>
            </a:r>
          </a:p>
          <a:p>
            <a:pPr>
              <a:lnSpc>
                <a:spcPct val="100000"/>
              </a:lnSpc>
              <a:spcBef>
                <a:spcPts val="1800"/>
              </a:spcBef>
              <a:buSzPct val="100000"/>
            </a:pPr>
            <a:r>
              <a:rPr lang="en-US" sz="1800" dirty="0">
                <a:solidFill>
                  <a:schemeClr val="tx1"/>
                </a:solidFill>
                <a:latin typeface="Arial"/>
                <a:cs typeface="Arial"/>
              </a:rPr>
              <a:t>Role of adjuvant chemotherapy in this setting?</a:t>
            </a:r>
          </a:p>
          <a:p>
            <a:pPr>
              <a:lnSpc>
                <a:spcPct val="100000"/>
              </a:lnSpc>
              <a:spcBef>
                <a:spcPts val="1800"/>
              </a:spcBef>
              <a:buSzPct val="100000"/>
            </a:pPr>
            <a:r>
              <a:rPr lang="en-US" sz="1800" dirty="0">
                <a:latin typeface="Arial"/>
                <a:cs typeface="Arial"/>
              </a:rPr>
              <a:t>Impact on OS needs a longer follow up</a:t>
            </a:r>
            <a:endParaRPr lang="en-US" sz="1800" dirty="0">
              <a:solidFill>
                <a:schemeClr val="tx1"/>
              </a:solidFill>
              <a:latin typeface="Arial"/>
              <a:cs typeface="Arial"/>
            </a:endParaRPr>
          </a:p>
          <a:p>
            <a:pPr>
              <a:lnSpc>
                <a:spcPct val="100000"/>
              </a:lnSpc>
              <a:spcBef>
                <a:spcPts val="1800"/>
              </a:spcBef>
              <a:buSzPct val="100000"/>
            </a:pPr>
            <a:r>
              <a:rPr lang="en-US" sz="1800" dirty="0">
                <a:latin typeface="Arial"/>
                <a:cs typeface="Arial"/>
              </a:rPr>
              <a:t>Management of side-effects is not trivial</a:t>
            </a:r>
          </a:p>
          <a:p>
            <a:pPr lvl="1">
              <a:lnSpc>
                <a:spcPct val="100000"/>
              </a:lnSpc>
              <a:spcBef>
                <a:spcPts val="600"/>
              </a:spcBef>
              <a:buSzPct val="100000"/>
              <a:buFont typeface="Arial" panose="020B0604020202020204" pitchFamily="34" charset="0"/>
              <a:buChar char="•"/>
            </a:pPr>
            <a:r>
              <a:rPr lang="en-US" sz="1600" dirty="0">
                <a:solidFill>
                  <a:schemeClr val="tx1"/>
                </a:solidFill>
                <a:latin typeface="Arial"/>
                <a:cs typeface="Arial"/>
              </a:rPr>
              <a:t>66.7% of patients experienced grade &gt; 3 TEAE</a:t>
            </a:r>
          </a:p>
          <a:p>
            <a:pPr lvl="1">
              <a:lnSpc>
                <a:spcPct val="100000"/>
              </a:lnSpc>
              <a:spcBef>
                <a:spcPts val="600"/>
              </a:spcBef>
              <a:buSzPct val="100000"/>
              <a:buFont typeface="Arial" panose="020B0604020202020204" pitchFamily="34" charset="0"/>
              <a:buChar char="•"/>
            </a:pPr>
            <a:r>
              <a:rPr lang="en-US" sz="1600" dirty="0">
                <a:solidFill>
                  <a:schemeClr val="tx1"/>
                </a:solidFill>
                <a:latin typeface="Arial"/>
                <a:cs typeface="Arial"/>
              </a:rPr>
              <a:t>17.3% discontinued selpercatinib</a:t>
            </a:r>
          </a:p>
          <a:p>
            <a:pPr lvl="1">
              <a:lnSpc>
                <a:spcPct val="100000"/>
              </a:lnSpc>
              <a:spcBef>
                <a:spcPts val="600"/>
              </a:spcBef>
              <a:buSzPct val="100000"/>
              <a:buFont typeface="Arial" panose="020B0604020202020204" pitchFamily="34" charset="0"/>
              <a:buChar char="•"/>
            </a:pPr>
            <a:r>
              <a:rPr lang="en-US" sz="1600" dirty="0">
                <a:solidFill>
                  <a:schemeClr val="tx1"/>
                </a:solidFill>
                <a:latin typeface="Arial"/>
                <a:cs typeface="Arial"/>
              </a:rPr>
              <a:t>77.3% required dose interruption</a:t>
            </a:r>
          </a:p>
          <a:p>
            <a:pPr lvl="1">
              <a:lnSpc>
                <a:spcPct val="100000"/>
              </a:lnSpc>
              <a:spcBef>
                <a:spcPts val="600"/>
              </a:spcBef>
              <a:buSzPct val="100000"/>
              <a:buFont typeface="Arial" panose="020B0604020202020204" pitchFamily="34" charset="0"/>
              <a:buChar char="•"/>
            </a:pPr>
            <a:r>
              <a:rPr lang="en-US" sz="1600" dirty="0">
                <a:solidFill>
                  <a:schemeClr val="tx1"/>
                </a:solidFill>
                <a:latin typeface="Arial"/>
                <a:cs typeface="Arial"/>
              </a:rPr>
              <a:t>54.7% required dose reduction </a:t>
            </a:r>
            <a:endParaRPr lang="en-US" sz="1600" dirty="0">
              <a:latin typeface="Arial"/>
              <a:cs typeface="Arial"/>
            </a:endParaRPr>
          </a:p>
          <a:p>
            <a:pPr>
              <a:lnSpc>
                <a:spcPct val="100000"/>
              </a:lnSpc>
              <a:spcBef>
                <a:spcPts val="1800"/>
              </a:spcBef>
              <a:buSzPct val="100000"/>
            </a:pPr>
            <a:r>
              <a:rPr lang="en-US" sz="1800" dirty="0">
                <a:solidFill>
                  <a:schemeClr val="tx1"/>
                </a:solidFill>
                <a:latin typeface="Arial"/>
                <a:cs typeface="Arial"/>
              </a:rPr>
              <a:t>Early-stage molecular testing must expand beyond EGFR, ALK, and PD-L1</a:t>
            </a:r>
          </a:p>
        </p:txBody>
      </p:sp>
    </p:spTree>
    <p:extLst>
      <p:ext uri="{BB962C8B-B14F-4D97-AF65-F5344CB8AC3E}">
        <p14:creationId xmlns:p14="http://schemas.microsoft.com/office/powerpoint/2010/main" val="37749356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41A9BC-19C8-46D4-B85B-3B845240E584}"/>
              </a:ext>
            </a:extLst>
          </p:cNvPr>
          <p:cNvSpPr>
            <a:spLocks noGrp="1"/>
          </p:cNvSpPr>
          <p:nvPr>
            <p:ph type="title"/>
          </p:nvPr>
        </p:nvSpPr>
        <p:spPr>
          <a:xfrm>
            <a:off x="457200" y="214746"/>
            <a:ext cx="11277600" cy="944019"/>
          </a:xfrm>
        </p:spPr>
        <p:txBody>
          <a:bodyPr>
            <a:normAutofit fontScale="90000"/>
          </a:bodyPr>
          <a:lstStyle/>
          <a:p>
            <a:pPr>
              <a:lnSpc>
                <a:spcPct val="100000"/>
              </a:lnSpc>
            </a:pPr>
            <a:r>
              <a:rPr kumimoji="0" lang="en-US" sz="2800" b="1" i="0" u="none" strike="noStrike" kern="1200" cap="none" spc="0" normalizeH="0" baseline="0" noProof="0" dirty="0">
                <a:ln>
                  <a:noFill/>
                </a:ln>
                <a:solidFill>
                  <a:srgbClr val="0D3759"/>
                </a:solidFill>
                <a:effectLst/>
                <a:uLnTx/>
                <a:uFillTx/>
                <a:latin typeface="Arial" panose="020B0604020202020204"/>
                <a:ea typeface="+mj-ea"/>
                <a:cs typeface="+mj-cs"/>
              </a:rPr>
              <a:t>Pralsetinib in patients with advanced </a:t>
            </a:r>
            <a:r>
              <a:rPr kumimoji="0" lang="en-US" sz="2800" b="1" i="1" u="none" strike="noStrike" kern="1200" cap="none" spc="0" normalizeH="0" baseline="0" noProof="0" dirty="0">
                <a:ln>
                  <a:noFill/>
                </a:ln>
                <a:solidFill>
                  <a:srgbClr val="0D3759"/>
                </a:solidFill>
                <a:effectLst/>
                <a:uLnTx/>
                <a:uFillTx/>
                <a:latin typeface="Arial" panose="020B0604020202020204"/>
                <a:ea typeface="+mj-ea"/>
                <a:cs typeface="+mj-cs"/>
              </a:rPr>
              <a:t>RET</a:t>
            </a:r>
            <a:r>
              <a:rPr kumimoji="0" lang="en-US" sz="2800" b="1" i="0" u="none" strike="noStrike" kern="1200" cap="none" spc="0" normalizeH="0" baseline="0" noProof="0" dirty="0">
                <a:ln>
                  <a:noFill/>
                </a:ln>
                <a:solidFill>
                  <a:srgbClr val="0D3759"/>
                </a:solidFill>
                <a:effectLst/>
                <a:uLnTx/>
                <a:uFillTx/>
                <a:latin typeface="Arial" panose="020B0604020202020204"/>
                <a:ea typeface="+mj-ea"/>
                <a:cs typeface="+mj-cs"/>
              </a:rPr>
              <a:t> fusion-positive NSCLC: Update from the ARROW trial</a:t>
            </a:r>
            <a:endParaRPr lang="en-US" dirty="0"/>
          </a:p>
        </p:txBody>
      </p:sp>
      <p:graphicFrame>
        <p:nvGraphicFramePr>
          <p:cNvPr id="4" name="Tableau 4">
            <a:extLst>
              <a:ext uri="{FF2B5EF4-FFF2-40B4-BE49-F238E27FC236}">
                <a16:creationId xmlns:a16="http://schemas.microsoft.com/office/drawing/2014/main" id="{96E53973-D0B1-4F79-817D-990D58161735}"/>
              </a:ext>
            </a:extLst>
          </p:cNvPr>
          <p:cNvGraphicFramePr>
            <a:graphicFrameLocks noGrp="1"/>
          </p:cNvGraphicFramePr>
          <p:nvPr>
            <p:ph idx="1"/>
          </p:nvPr>
        </p:nvGraphicFramePr>
        <p:xfrm>
          <a:off x="634234" y="1303879"/>
          <a:ext cx="5903140" cy="4902200"/>
        </p:xfrm>
        <a:graphic>
          <a:graphicData uri="http://schemas.openxmlformats.org/drawingml/2006/table">
            <a:tbl>
              <a:tblPr firstRow="1" bandRow="1">
                <a:tableStyleId>{5C22544A-7EE6-4342-B048-85BDC9FD1C3A}</a:tableStyleId>
              </a:tblPr>
              <a:tblGrid>
                <a:gridCol w="2483499">
                  <a:extLst>
                    <a:ext uri="{9D8B030D-6E8A-4147-A177-3AD203B41FA5}">
                      <a16:colId xmlns:a16="http://schemas.microsoft.com/office/drawing/2014/main" val="2903730342"/>
                    </a:ext>
                  </a:extLst>
                </a:gridCol>
                <a:gridCol w="1755947">
                  <a:extLst>
                    <a:ext uri="{9D8B030D-6E8A-4147-A177-3AD203B41FA5}">
                      <a16:colId xmlns:a16="http://schemas.microsoft.com/office/drawing/2014/main" val="2244967304"/>
                    </a:ext>
                  </a:extLst>
                </a:gridCol>
                <a:gridCol w="1663694">
                  <a:extLst>
                    <a:ext uri="{9D8B030D-6E8A-4147-A177-3AD203B41FA5}">
                      <a16:colId xmlns:a16="http://schemas.microsoft.com/office/drawing/2014/main" val="1026062660"/>
                    </a:ext>
                  </a:extLst>
                </a:gridCol>
              </a:tblGrid>
              <a:tr h="370840">
                <a:tc>
                  <a:txBody>
                    <a:bodyPr/>
                    <a:lstStyle/>
                    <a:p>
                      <a:endParaRPr lang="en-US" sz="1200" dirty="0"/>
                    </a:p>
                  </a:txBody>
                  <a:tcPr anchor="ctr">
                    <a:solidFill>
                      <a:schemeClr val="accent2"/>
                    </a:solidFill>
                  </a:tcPr>
                </a:tc>
                <a:tc>
                  <a:txBody>
                    <a:bodyPr/>
                    <a:lstStyle/>
                    <a:p>
                      <a:pPr algn="ctr"/>
                      <a:r>
                        <a:rPr lang="en-US" sz="1200" dirty="0"/>
                        <a:t>Previous platinum CT</a:t>
                      </a:r>
                    </a:p>
                  </a:txBody>
                  <a:tcPr anchor="ctr">
                    <a:solidFill>
                      <a:schemeClr val="accent2"/>
                    </a:solidFill>
                  </a:tcPr>
                </a:tc>
                <a:tc>
                  <a:txBody>
                    <a:bodyPr/>
                    <a:lstStyle/>
                    <a:p>
                      <a:pPr algn="ctr"/>
                      <a:r>
                        <a:rPr lang="en-US" sz="1200" dirty="0"/>
                        <a:t>Treatment naïve</a:t>
                      </a:r>
                    </a:p>
                  </a:txBody>
                  <a:tcPr anchor="ctr">
                    <a:solidFill>
                      <a:schemeClr val="accent2"/>
                    </a:solidFill>
                  </a:tcPr>
                </a:tc>
                <a:extLst>
                  <a:ext uri="{0D108BD9-81ED-4DB2-BD59-A6C34878D82A}">
                    <a16:rowId xmlns:a16="http://schemas.microsoft.com/office/drawing/2014/main" val="863069851"/>
                  </a:ext>
                </a:extLst>
              </a:tr>
              <a:tr h="370840">
                <a:tc>
                  <a:txBody>
                    <a:bodyPr/>
                    <a:lstStyle/>
                    <a:p>
                      <a:r>
                        <a:rPr lang="en-US" sz="1200" dirty="0"/>
                        <a:t>N</a:t>
                      </a:r>
                    </a:p>
                  </a:txBody>
                  <a:tcPr anchor="ctr"/>
                </a:tc>
                <a:tc>
                  <a:txBody>
                    <a:bodyPr/>
                    <a:lstStyle/>
                    <a:p>
                      <a:pPr algn="ctr"/>
                      <a:r>
                        <a:rPr lang="en-US" sz="1200" dirty="0"/>
                        <a:t>141</a:t>
                      </a:r>
                    </a:p>
                  </a:txBody>
                  <a:tcPr anchor="ctr"/>
                </a:tc>
                <a:tc>
                  <a:txBody>
                    <a:bodyPr/>
                    <a:lstStyle/>
                    <a:p>
                      <a:pPr algn="ctr"/>
                      <a:r>
                        <a:rPr lang="en-US" sz="1200" dirty="0"/>
                        <a:t>116</a:t>
                      </a:r>
                    </a:p>
                  </a:txBody>
                  <a:tcPr anchor="ctr"/>
                </a:tc>
                <a:extLst>
                  <a:ext uri="{0D108BD9-81ED-4DB2-BD59-A6C34878D82A}">
                    <a16:rowId xmlns:a16="http://schemas.microsoft.com/office/drawing/2014/main" val="3365231164"/>
                  </a:ext>
                </a:extLst>
              </a:tr>
              <a:tr h="370840">
                <a:tc>
                  <a:txBody>
                    <a:bodyPr/>
                    <a:lstStyle/>
                    <a:p>
                      <a:r>
                        <a:rPr lang="en-US" sz="1200" dirty="0"/>
                        <a:t>Median age</a:t>
                      </a:r>
                    </a:p>
                  </a:txBody>
                  <a:tcPr anchor="ctr"/>
                </a:tc>
                <a:tc>
                  <a:txBody>
                    <a:bodyPr/>
                    <a:lstStyle/>
                    <a:p>
                      <a:pPr algn="ctr"/>
                      <a:r>
                        <a:rPr lang="en-US" sz="1200" dirty="0"/>
                        <a:t>59.0</a:t>
                      </a:r>
                    </a:p>
                  </a:txBody>
                  <a:tcPr anchor="ctr"/>
                </a:tc>
                <a:tc>
                  <a:txBody>
                    <a:bodyPr/>
                    <a:lstStyle/>
                    <a:p>
                      <a:pPr algn="ctr"/>
                      <a:r>
                        <a:rPr lang="en-US" sz="1200" dirty="0"/>
                        <a:t>62.5</a:t>
                      </a:r>
                    </a:p>
                  </a:txBody>
                  <a:tcPr anchor="ctr"/>
                </a:tc>
                <a:extLst>
                  <a:ext uri="{0D108BD9-81ED-4DB2-BD59-A6C34878D82A}">
                    <a16:rowId xmlns:a16="http://schemas.microsoft.com/office/drawing/2014/main" val="4274483095"/>
                  </a:ext>
                </a:extLst>
              </a:tr>
              <a:tr h="370840">
                <a:tc>
                  <a:txBody>
                    <a:bodyPr/>
                    <a:lstStyle/>
                    <a:p>
                      <a:r>
                        <a:rPr lang="en-US" sz="1200" dirty="0"/>
                        <a:t>Female</a:t>
                      </a:r>
                    </a:p>
                  </a:txBody>
                  <a:tcPr anchor="ctr"/>
                </a:tc>
                <a:tc>
                  <a:txBody>
                    <a:bodyPr/>
                    <a:lstStyle/>
                    <a:p>
                      <a:pPr algn="ctr"/>
                      <a:r>
                        <a:rPr lang="en-US" sz="1200" dirty="0"/>
                        <a:t>60%</a:t>
                      </a:r>
                    </a:p>
                  </a:txBody>
                  <a:tcPr anchor="ctr"/>
                </a:tc>
                <a:tc>
                  <a:txBody>
                    <a:bodyPr/>
                    <a:lstStyle/>
                    <a:p>
                      <a:pPr algn="ctr"/>
                      <a:r>
                        <a:rPr lang="en-US" sz="1200" dirty="0"/>
                        <a:t>51%</a:t>
                      </a:r>
                    </a:p>
                  </a:txBody>
                  <a:tcPr anchor="ctr"/>
                </a:tc>
                <a:extLst>
                  <a:ext uri="{0D108BD9-81ED-4DB2-BD59-A6C34878D82A}">
                    <a16:rowId xmlns:a16="http://schemas.microsoft.com/office/drawing/2014/main" val="1694643721"/>
                  </a:ext>
                </a:extLst>
              </a:tr>
              <a:tr h="370840">
                <a:tc>
                  <a:txBody>
                    <a:bodyPr/>
                    <a:lstStyle/>
                    <a:p>
                      <a:r>
                        <a:rPr lang="en-US" sz="1200" dirty="0"/>
                        <a:t>Never smoker</a:t>
                      </a:r>
                    </a:p>
                  </a:txBody>
                  <a:tcPr anchor="ctr"/>
                </a:tc>
                <a:tc>
                  <a:txBody>
                    <a:bodyPr/>
                    <a:lstStyle/>
                    <a:p>
                      <a:pPr algn="ctr"/>
                      <a:r>
                        <a:rPr lang="en-US" sz="1200" dirty="0"/>
                        <a:t>63%</a:t>
                      </a:r>
                    </a:p>
                  </a:txBody>
                  <a:tcPr anchor="ctr"/>
                </a:tc>
                <a:tc>
                  <a:txBody>
                    <a:bodyPr/>
                    <a:lstStyle/>
                    <a:p>
                      <a:pPr algn="ctr"/>
                      <a:r>
                        <a:rPr lang="en-US" sz="1200" dirty="0"/>
                        <a:t>59%</a:t>
                      </a:r>
                    </a:p>
                  </a:txBody>
                  <a:tcPr anchor="ctr"/>
                </a:tc>
                <a:extLst>
                  <a:ext uri="{0D108BD9-81ED-4DB2-BD59-A6C34878D82A}">
                    <a16:rowId xmlns:a16="http://schemas.microsoft.com/office/drawing/2014/main" val="1544620482"/>
                  </a:ext>
                </a:extLst>
              </a:tr>
              <a:tr h="370840">
                <a:tc>
                  <a:txBody>
                    <a:bodyPr/>
                    <a:lstStyle/>
                    <a:p>
                      <a:r>
                        <a:rPr lang="en-US" sz="1200" dirty="0"/>
                        <a:t>ECOG PS 0/1/2, %</a:t>
                      </a:r>
                    </a:p>
                  </a:txBody>
                  <a:tcPr anchor="ctr"/>
                </a:tc>
                <a:tc>
                  <a:txBody>
                    <a:bodyPr/>
                    <a:lstStyle/>
                    <a:p>
                      <a:pPr algn="ctr"/>
                      <a:r>
                        <a:rPr lang="en-US" sz="1200" dirty="0"/>
                        <a:t>26/70/4</a:t>
                      </a:r>
                    </a:p>
                  </a:txBody>
                  <a:tcPr anchor="ctr"/>
                </a:tc>
                <a:tc>
                  <a:txBody>
                    <a:bodyPr/>
                    <a:lstStyle/>
                    <a:p>
                      <a:pPr algn="ctr"/>
                      <a:r>
                        <a:rPr lang="en-US" sz="1200" dirty="0"/>
                        <a:t>30/69/1</a:t>
                      </a:r>
                    </a:p>
                  </a:txBody>
                  <a:tcPr anchor="ctr"/>
                </a:tc>
                <a:extLst>
                  <a:ext uri="{0D108BD9-81ED-4DB2-BD59-A6C34878D82A}">
                    <a16:rowId xmlns:a16="http://schemas.microsoft.com/office/drawing/2014/main" val="1784779048"/>
                  </a:ext>
                </a:extLst>
              </a:tr>
              <a:tr h="370840">
                <a:tc>
                  <a:txBody>
                    <a:bodyPr/>
                    <a:lstStyle/>
                    <a:p>
                      <a:r>
                        <a:rPr lang="en-US" sz="1200" dirty="0"/>
                        <a:t>Median No of prior lines</a:t>
                      </a:r>
                    </a:p>
                  </a:txBody>
                  <a:tcPr anchor="ctr"/>
                </a:tc>
                <a:tc>
                  <a:txBody>
                    <a:bodyPr/>
                    <a:lstStyle/>
                    <a:p>
                      <a:pPr algn="ctr"/>
                      <a:r>
                        <a:rPr lang="en-US" sz="1200" dirty="0"/>
                        <a:t>2</a:t>
                      </a:r>
                    </a:p>
                  </a:txBody>
                  <a:tcPr anchor="ctr"/>
                </a:tc>
                <a:tc>
                  <a:txBody>
                    <a:bodyPr/>
                    <a:lstStyle/>
                    <a:p>
                      <a:pPr algn="ctr"/>
                      <a:r>
                        <a:rPr lang="en-US" sz="1200" dirty="0"/>
                        <a:t>0</a:t>
                      </a:r>
                    </a:p>
                  </a:txBody>
                  <a:tcPr anchor="ctr"/>
                </a:tc>
                <a:extLst>
                  <a:ext uri="{0D108BD9-81ED-4DB2-BD59-A6C34878D82A}">
                    <a16:rowId xmlns:a16="http://schemas.microsoft.com/office/drawing/2014/main" val="1208720183"/>
                  </a:ext>
                </a:extLst>
              </a:tr>
              <a:tr h="370840">
                <a:tc>
                  <a:txBody>
                    <a:bodyPr/>
                    <a:lstStyle/>
                    <a:p>
                      <a:r>
                        <a:rPr lang="en-US" sz="1200" dirty="0"/>
                        <a:t>RET fusion, %</a:t>
                      </a:r>
                    </a:p>
                    <a:p>
                      <a:pPr algn="r"/>
                      <a:r>
                        <a:rPr lang="en-US" sz="1200" i="1" dirty="0"/>
                        <a:t>KIF5B-RET</a:t>
                      </a:r>
                    </a:p>
                    <a:p>
                      <a:pPr algn="r"/>
                      <a:r>
                        <a:rPr lang="en-US" sz="1200" i="1" dirty="0"/>
                        <a:t>CCDC6-RET</a:t>
                      </a:r>
                    </a:p>
                    <a:p>
                      <a:pPr algn="r"/>
                      <a:r>
                        <a:rPr lang="en-US" sz="1200" i="1" dirty="0"/>
                        <a:t>NCOA4-RET</a:t>
                      </a:r>
                    </a:p>
                  </a:txBody>
                  <a:tcPr anchor="ctr"/>
                </a:tc>
                <a:tc>
                  <a:txBody>
                    <a:bodyPr/>
                    <a:lstStyle/>
                    <a:p>
                      <a:pPr algn="ctr"/>
                      <a:endParaRPr lang="en-US" sz="1200" dirty="0"/>
                    </a:p>
                    <a:p>
                      <a:pPr algn="ctr"/>
                      <a:r>
                        <a:rPr lang="en-US" sz="1200" dirty="0"/>
                        <a:t>70</a:t>
                      </a:r>
                    </a:p>
                    <a:p>
                      <a:pPr algn="ctr"/>
                      <a:r>
                        <a:rPr lang="en-US" sz="1200" dirty="0"/>
                        <a:t>19</a:t>
                      </a:r>
                    </a:p>
                    <a:p>
                      <a:pPr algn="ctr"/>
                      <a:r>
                        <a:rPr lang="en-US" sz="1200" dirty="0"/>
                        <a:t>1</a:t>
                      </a:r>
                    </a:p>
                  </a:txBody>
                  <a:tcPr anchor="ctr"/>
                </a:tc>
                <a:tc>
                  <a:txBody>
                    <a:bodyPr/>
                    <a:lstStyle/>
                    <a:p>
                      <a:pPr algn="ctr"/>
                      <a:endParaRPr lang="en-US" sz="1200" dirty="0"/>
                    </a:p>
                    <a:p>
                      <a:pPr algn="ctr"/>
                      <a:r>
                        <a:rPr lang="en-US" sz="1200" dirty="0"/>
                        <a:t>70</a:t>
                      </a:r>
                    </a:p>
                    <a:p>
                      <a:pPr algn="ctr"/>
                      <a:r>
                        <a:rPr lang="en-US" sz="1200" dirty="0"/>
                        <a:t>16</a:t>
                      </a:r>
                    </a:p>
                    <a:p>
                      <a:pPr algn="ctr"/>
                      <a:r>
                        <a:rPr lang="en-US" sz="1200" dirty="0"/>
                        <a:t>1</a:t>
                      </a:r>
                    </a:p>
                  </a:txBody>
                  <a:tcPr anchor="ctr"/>
                </a:tc>
                <a:extLst>
                  <a:ext uri="{0D108BD9-81ED-4DB2-BD59-A6C34878D82A}">
                    <a16:rowId xmlns:a16="http://schemas.microsoft.com/office/drawing/2014/main" val="3439632510"/>
                  </a:ext>
                </a:extLst>
              </a:tr>
              <a:tr h="370840">
                <a:tc>
                  <a:txBody>
                    <a:bodyPr/>
                    <a:lstStyle/>
                    <a:p>
                      <a:r>
                        <a:rPr lang="en-US" sz="1200" dirty="0"/>
                        <a:t>ORR, % (95% CI)</a:t>
                      </a:r>
                    </a:p>
                  </a:txBody>
                  <a:tcPr anchor="ctr"/>
                </a:tc>
                <a:tc>
                  <a:txBody>
                    <a:bodyPr/>
                    <a:lstStyle/>
                    <a:p>
                      <a:pPr algn="ctr"/>
                      <a:r>
                        <a:rPr lang="en-US" sz="1200" dirty="0"/>
                        <a:t>63 (54-71)</a:t>
                      </a:r>
                    </a:p>
                  </a:txBody>
                  <a:tcPr anchor="ctr"/>
                </a:tc>
                <a:tc>
                  <a:txBody>
                    <a:bodyPr/>
                    <a:lstStyle/>
                    <a:p>
                      <a:pPr algn="ctr"/>
                      <a:r>
                        <a:rPr lang="en-US" sz="1200" dirty="0"/>
                        <a:t>78 (69-86)</a:t>
                      </a:r>
                    </a:p>
                  </a:txBody>
                  <a:tcPr anchor="ctr"/>
                </a:tc>
                <a:extLst>
                  <a:ext uri="{0D108BD9-81ED-4DB2-BD59-A6C34878D82A}">
                    <a16:rowId xmlns:a16="http://schemas.microsoft.com/office/drawing/2014/main" val="561507815"/>
                  </a:ext>
                </a:extLst>
              </a:tr>
              <a:tr h="370840">
                <a:tc>
                  <a:txBody>
                    <a:bodyPr/>
                    <a:lstStyle/>
                    <a:p>
                      <a:r>
                        <a:rPr lang="en-US" sz="1200" dirty="0"/>
                        <a:t>DoR, months, median (95% CI)</a:t>
                      </a:r>
                    </a:p>
                  </a:txBody>
                  <a:tcPr anchor="ctr"/>
                </a:tc>
                <a:tc>
                  <a:txBody>
                    <a:bodyPr/>
                    <a:lstStyle/>
                    <a:p>
                      <a:pPr algn="ctr"/>
                      <a:r>
                        <a:rPr lang="en-US" sz="1200" dirty="0"/>
                        <a:t>31.8 (15.1-40.4)</a:t>
                      </a:r>
                    </a:p>
                  </a:txBody>
                  <a:tcPr anchor="ctr"/>
                </a:tc>
                <a:tc>
                  <a:txBody>
                    <a:bodyPr/>
                    <a:lstStyle/>
                    <a:p>
                      <a:pPr algn="ctr"/>
                      <a:r>
                        <a:rPr lang="en-US" sz="1200" dirty="0"/>
                        <a:t>13.4 (9.4-21.7)</a:t>
                      </a:r>
                    </a:p>
                  </a:txBody>
                  <a:tcPr anchor="ctr"/>
                </a:tc>
                <a:extLst>
                  <a:ext uri="{0D108BD9-81ED-4DB2-BD59-A6C34878D82A}">
                    <a16:rowId xmlns:a16="http://schemas.microsoft.com/office/drawing/2014/main" val="1345880240"/>
                  </a:ext>
                </a:extLst>
              </a:tr>
              <a:tr h="370840">
                <a:tc>
                  <a:txBody>
                    <a:bodyPr/>
                    <a:lstStyle/>
                    <a:p>
                      <a:r>
                        <a:rPr lang="en-US" sz="1200" dirty="0"/>
                        <a:t>PFS, months, median, (95% CI)</a:t>
                      </a:r>
                    </a:p>
                  </a:txBody>
                  <a:tcPr anchor="ctr"/>
                </a:tc>
                <a:tc>
                  <a:txBody>
                    <a:bodyPr/>
                    <a:lstStyle/>
                    <a:p>
                      <a:pPr algn="ctr"/>
                      <a:r>
                        <a:rPr lang="en-US" sz="1200" dirty="0"/>
                        <a:t>16.4 (11.4-23.5)</a:t>
                      </a:r>
                    </a:p>
                  </a:txBody>
                  <a:tcPr anchor="ctr"/>
                </a:tc>
                <a:tc>
                  <a:txBody>
                    <a:bodyPr/>
                    <a:lstStyle/>
                    <a:p>
                      <a:pPr algn="ctr"/>
                      <a:r>
                        <a:rPr lang="en-US" sz="1200" dirty="0"/>
                        <a:t>12.1 (9.2-16.6)</a:t>
                      </a:r>
                    </a:p>
                  </a:txBody>
                  <a:tcPr anchor="ctr"/>
                </a:tc>
                <a:extLst>
                  <a:ext uri="{0D108BD9-81ED-4DB2-BD59-A6C34878D82A}">
                    <a16:rowId xmlns:a16="http://schemas.microsoft.com/office/drawing/2014/main" val="9784289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OS, months, median, (95% CI)</a:t>
                      </a:r>
                    </a:p>
                  </a:txBody>
                  <a:tcPr anchor="ctr"/>
                </a:tc>
                <a:tc>
                  <a:txBody>
                    <a:bodyPr/>
                    <a:lstStyle/>
                    <a:p>
                      <a:pPr algn="ctr"/>
                      <a:r>
                        <a:rPr lang="en-US" sz="1200" dirty="0"/>
                        <a:t>39.7 (27.8-53.2)</a:t>
                      </a:r>
                    </a:p>
                  </a:txBody>
                  <a:tcPr anchor="ctr"/>
                </a:tc>
                <a:tc>
                  <a:txBody>
                    <a:bodyPr/>
                    <a:lstStyle/>
                    <a:p>
                      <a:pPr algn="ctr"/>
                      <a:r>
                        <a:rPr lang="en-US" sz="1200" dirty="0"/>
                        <a:t>50.1 (28.3-NE)</a:t>
                      </a:r>
                    </a:p>
                  </a:txBody>
                  <a:tcPr anchor="ctr"/>
                </a:tc>
                <a:extLst>
                  <a:ext uri="{0D108BD9-81ED-4DB2-BD59-A6C34878D82A}">
                    <a16:rowId xmlns:a16="http://schemas.microsoft.com/office/drawing/2014/main" val="997659078"/>
                  </a:ext>
                </a:extLst>
              </a:tr>
            </a:tbl>
          </a:graphicData>
        </a:graphic>
      </p:graphicFrame>
      <p:grpSp>
        <p:nvGrpSpPr>
          <p:cNvPr id="12" name="Groupe 11">
            <a:extLst>
              <a:ext uri="{FF2B5EF4-FFF2-40B4-BE49-F238E27FC236}">
                <a16:creationId xmlns:a16="http://schemas.microsoft.com/office/drawing/2014/main" id="{32138C44-ECFA-4317-A7E5-814B8EDA140C}"/>
              </a:ext>
            </a:extLst>
          </p:cNvPr>
          <p:cNvGrpSpPr/>
          <p:nvPr/>
        </p:nvGrpSpPr>
        <p:grpSpPr>
          <a:xfrm>
            <a:off x="7212724" y="1232447"/>
            <a:ext cx="4345042" cy="2966623"/>
            <a:chOff x="6558455" y="1226918"/>
            <a:chExt cx="5472277" cy="3439675"/>
          </a:xfrm>
        </p:grpSpPr>
        <p:pic>
          <p:nvPicPr>
            <p:cNvPr id="10" name="Image 9">
              <a:extLst>
                <a:ext uri="{FF2B5EF4-FFF2-40B4-BE49-F238E27FC236}">
                  <a16:creationId xmlns:a16="http://schemas.microsoft.com/office/drawing/2014/main" id="{8C9A3A09-34B0-4910-B3FE-8A24310502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661186" y="1226918"/>
              <a:ext cx="5369546" cy="3439675"/>
            </a:xfrm>
            <a:prstGeom prst="rect">
              <a:avLst/>
            </a:prstGeom>
          </p:spPr>
        </p:pic>
        <p:sp>
          <p:nvSpPr>
            <p:cNvPr id="11" name="Rectangle 10">
              <a:extLst>
                <a:ext uri="{FF2B5EF4-FFF2-40B4-BE49-F238E27FC236}">
                  <a16:creationId xmlns:a16="http://schemas.microsoft.com/office/drawing/2014/main" id="{C57BF46B-A8B6-416A-AAEB-190981083CFB}"/>
                </a:ext>
              </a:extLst>
            </p:cNvPr>
            <p:cNvSpPr/>
            <p:nvPr/>
          </p:nvSpPr>
          <p:spPr>
            <a:xfrm>
              <a:off x="6558455" y="1226918"/>
              <a:ext cx="307428" cy="286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14" name="Image 13">
            <a:extLst>
              <a:ext uri="{FF2B5EF4-FFF2-40B4-BE49-F238E27FC236}">
                <a16:creationId xmlns:a16="http://schemas.microsoft.com/office/drawing/2014/main" id="{F95D18FE-77AB-4C6F-AE3E-14E6F96F39C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456825" y="4266981"/>
            <a:ext cx="3718012" cy="2453637"/>
          </a:xfrm>
          <a:prstGeom prst="rect">
            <a:avLst/>
          </a:prstGeom>
        </p:spPr>
      </p:pic>
      <p:sp>
        <p:nvSpPr>
          <p:cNvPr id="15" name="Text Placeholder 3">
            <a:extLst>
              <a:ext uri="{FF2B5EF4-FFF2-40B4-BE49-F238E27FC236}">
                <a16:creationId xmlns:a16="http://schemas.microsoft.com/office/drawing/2014/main" id="{68370B06-8F90-45A4-8EB4-EED1C73C69E4}"/>
              </a:ext>
            </a:extLst>
          </p:cNvPr>
          <p:cNvSpPr txBox="1">
            <a:spLocks/>
          </p:cNvSpPr>
          <p:nvPr/>
        </p:nvSpPr>
        <p:spPr>
          <a:xfrm>
            <a:off x="97679" y="6526921"/>
            <a:ext cx="8860048" cy="275983"/>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7F134C"/>
              </a:buClr>
              <a:buSzTx/>
              <a:buFont typeface="Arial" panose="020B0604020202020204" pitchFamily="34" charset="0"/>
              <a:buNone/>
              <a:tabLst/>
              <a:defRPr/>
            </a:pPr>
            <a:r>
              <a:rPr kumimoji="0" lang="en-US" sz="10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Besse B et al., JCO 2025</a:t>
            </a:r>
          </a:p>
        </p:txBody>
      </p:sp>
      <p:sp>
        <p:nvSpPr>
          <p:cNvPr id="16" name="ZoneTexte 15">
            <a:extLst>
              <a:ext uri="{FF2B5EF4-FFF2-40B4-BE49-F238E27FC236}">
                <a16:creationId xmlns:a16="http://schemas.microsoft.com/office/drawing/2014/main" id="{A8B3BD09-E2B2-4E35-BC9F-F7EA806206A2}"/>
              </a:ext>
            </a:extLst>
          </p:cNvPr>
          <p:cNvSpPr txBox="1"/>
          <p:nvPr/>
        </p:nvSpPr>
        <p:spPr>
          <a:xfrm>
            <a:off x="9731813" y="5232190"/>
            <a:ext cx="14430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Treatment-naïve pts</a:t>
            </a:r>
          </a:p>
        </p:txBody>
      </p:sp>
    </p:spTree>
    <p:extLst>
      <p:ext uri="{BB962C8B-B14F-4D97-AF65-F5344CB8AC3E}">
        <p14:creationId xmlns:p14="http://schemas.microsoft.com/office/powerpoint/2010/main" val="3346429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38D3FF-8788-4FA4-8F4A-0A5E04770246}"/>
              </a:ext>
            </a:extLst>
          </p:cNvPr>
          <p:cNvSpPr>
            <a:spLocks noGrp="1"/>
          </p:cNvSpPr>
          <p:nvPr>
            <p:ph type="title"/>
          </p:nvPr>
        </p:nvSpPr>
        <p:spPr>
          <a:xfrm>
            <a:off x="457200" y="309341"/>
            <a:ext cx="11277600" cy="800100"/>
          </a:xfrm>
        </p:spPr>
        <p:txBody>
          <a:bodyPr>
            <a:normAutofit fontScale="90000"/>
          </a:bodyPr>
          <a:lstStyle/>
          <a:p>
            <a:pPr>
              <a:lnSpc>
                <a:spcPct val="100000"/>
              </a:lnSpc>
            </a:pPr>
            <a:r>
              <a:rPr lang="en-US" dirty="0">
                <a:solidFill>
                  <a:schemeClr val="accent2"/>
                </a:solidFill>
              </a:rPr>
              <a:t>AcceleRET-Lung: Open-Label Phase 3 Trial of Pralsetinib</a:t>
            </a:r>
            <a:br>
              <a:rPr lang="en-US" dirty="0">
                <a:solidFill>
                  <a:schemeClr val="accent2"/>
                </a:solidFill>
              </a:rPr>
            </a:br>
            <a:r>
              <a:rPr lang="en-US" dirty="0">
                <a:solidFill>
                  <a:schemeClr val="accent2"/>
                </a:solidFill>
              </a:rPr>
              <a:t>in 1L </a:t>
            </a:r>
            <a:r>
              <a:rPr lang="en-US" i="1" dirty="0">
                <a:solidFill>
                  <a:schemeClr val="accent2"/>
                </a:solidFill>
              </a:rPr>
              <a:t>RET</a:t>
            </a:r>
            <a:r>
              <a:rPr lang="en-US" dirty="0">
                <a:solidFill>
                  <a:schemeClr val="accent2"/>
                </a:solidFill>
              </a:rPr>
              <a:t> Fusion-Positive mNSCLC</a:t>
            </a:r>
          </a:p>
        </p:txBody>
      </p:sp>
      <p:pic>
        <p:nvPicPr>
          <p:cNvPr id="28" name="Image 27">
            <a:extLst>
              <a:ext uri="{FF2B5EF4-FFF2-40B4-BE49-F238E27FC236}">
                <a16:creationId xmlns:a16="http://schemas.microsoft.com/office/drawing/2014/main" id="{A1288818-5359-412C-8589-000B8201046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7787" y="1382470"/>
            <a:ext cx="7018357" cy="2359426"/>
          </a:xfrm>
          <a:prstGeom prst="rect">
            <a:avLst/>
          </a:prstGeom>
        </p:spPr>
      </p:pic>
      <p:sp>
        <p:nvSpPr>
          <p:cNvPr id="29" name="Text Placeholder 4">
            <a:extLst>
              <a:ext uri="{FF2B5EF4-FFF2-40B4-BE49-F238E27FC236}">
                <a16:creationId xmlns:a16="http://schemas.microsoft.com/office/drawing/2014/main" id="{871ADED7-F22C-4727-B932-E86355356A21}"/>
              </a:ext>
            </a:extLst>
          </p:cNvPr>
          <p:cNvSpPr txBox="1">
            <a:spLocks/>
          </p:cNvSpPr>
          <p:nvPr/>
        </p:nvSpPr>
        <p:spPr>
          <a:xfrm>
            <a:off x="6621893" y="6543240"/>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Popat S et al., ASCO 2026</a:t>
            </a:r>
          </a:p>
        </p:txBody>
      </p:sp>
      <p:grpSp>
        <p:nvGrpSpPr>
          <p:cNvPr id="269" name="Groupe 268">
            <a:extLst>
              <a:ext uri="{FF2B5EF4-FFF2-40B4-BE49-F238E27FC236}">
                <a16:creationId xmlns:a16="http://schemas.microsoft.com/office/drawing/2014/main" id="{539AABD7-35A6-4D5D-A447-F02C94AC38E6}"/>
              </a:ext>
            </a:extLst>
          </p:cNvPr>
          <p:cNvGrpSpPr/>
          <p:nvPr/>
        </p:nvGrpSpPr>
        <p:grpSpPr>
          <a:xfrm>
            <a:off x="457200" y="3878318"/>
            <a:ext cx="5762056" cy="2746705"/>
            <a:chOff x="1923634" y="3996559"/>
            <a:chExt cx="5762056" cy="2746705"/>
          </a:xfrm>
        </p:grpSpPr>
        <p:sp>
          <p:nvSpPr>
            <p:cNvPr id="268" name="Rectangle 267">
              <a:extLst>
                <a:ext uri="{FF2B5EF4-FFF2-40B4-BE49-F238E27FC236}">
                  <a16:creationId xmlns:a16="http://schemas.microsoft.com/office/drawing/2014/main" id="{B971164C-5C97-4532-9138-B0EB2595CF7D}"/>
                </a:ext>
              </a:extLst>
            </p:cNvPr>
            <p:cNvSpPr/>
            <p:nvPr/>
          </p:nvSpPr>
          <p:spPr>
            <a:xfrm>
              <a:off x="1923634" y="3996559"/>
              <a:ext cx="5762056" cy="27467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67" name="Image 266">
              <a:extLst>
                <a:ext uri="{FF2B5EF4-FFF2-40B4-BE49-F238E27FC236}">
                  <a16:creationId xmlns:a16="http://schemas.microsoft.com/office/drawing/2014/main" id="{E06725A6-A716-4A0B-8846-2F9AAEEF34CD}"/>
                </a:ext>
              </a:extLst>
            </p:cNvPr>
            <p:cNvPicPr>
              <a:picLocks noChangeAspect="1"/>
            </p:cNvPicPr>
            <p:nvPr/>
          </p:nvPicPr>
          <p:blipFill>
            <a:blip r:embed="rId4"/>
            <a:stretch>
              <a:fillRect/>
            </a:stretch>
          </p:blipFill>
          <p:spPr>
            <a:xfrm>
              <a:off x="1923634" y="4298179"/>
              <a:ext cx="5572869" cy="2445085"/>
            </a:xfrm>
            <a:prstGeom prst="rect">
              <a:avLst/>
            </a:prstGeom>
          </p:spPr>
        </p:pic>
      </p:grpSp>
      <p:sp>
        <p:nvSpPr>
          <p:cNvPr id="270" name="ZoneTexte 269">
            <a:extLst>
              <a:ext uri="{FF2B5EF4-FFF2-40B4-BE49-F238E27FC236}">
                <a16:creationId xmlns:a16="http://schemas.microsoft.com/office/drawing/2014/main" id="{7F03FB5E-D036-4EDB-AB87-0A082F961DCB}"/>
              </a:ext>
            </a:extLst>
          </p:cNvPr>
          <p:cNvSpPr txBox="1"/>
          <p:nvPr/>
        </p:nvSpPr>
        <p:spPr>
          <a:xfrm>
            <a:off x="2301766" y="4099034"/>
            <a:ext cx="5341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PFS</a:t>
            </a:r>
          </a:p>
        </p:txBody>
      </p:sp>
      <p:pic>
        <p:nvPicPr>
          <p:cNvPr id="275" name="Image 274">
            <a:extLst>
              <a:ext uri="{FF2B5EF4-FFF2-40B4-BE49-F238E27FC236}">
                <a16:creationId xmlns:a16="http://schemas.microsoft.com/office/drawing/2014/main" id="{2FA39A13-C15E-41C8-9DEA-08C1BA8C4960}"/>
              </a:ext>
            </a:extLst>
          </p:cNvPr>
          <p:cNvPicPr>
            <a:picLocks noChangeAspect="1"/>
          </p:cNvPicPr>
          <p:nvPr/>
        </p:nvPicPr>
        <p:blipFill>
          <a:blip r:embed="rId5"/>
          <a:stretch>
            <a:fillRect/>
          </a:stretch>
        </p:blipFill>
        <p:spPr>
          <a:xfrm>
            <a:off x="7606044" y="1349171"/>
            <a:ext cx="4322600" cy="3793397"/>
          </a:xfrm>
          <a:prstGeom prst="rect">
            <a:avLst/>
          </a:prstGeom>
        </p:spPr>
      </p:pic>
    </p:spTree>
    <p:extLst>
      <p:ext uri="{BB962C8B-B14F-4D97-AF65-F5344CB8AC3E}">
        <p14:creationId xmlns:p14="http://schemas.microsoft.com/office/powerpoint/2010/main" val="3674806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72694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4CFF5-7490-4BF8-BE7F-4076F1603CB6}"/>
              </a:ext>
            </a:extLst>
          </p:cNvPr>
          <p:cNvSpPr>
            <a:spLocks noGrp="1"/>
          </p:cNvSpPr>
          <p:nvPr>
            <p:ph type="title"/>
          </p:nvPr>
        </p:nvSpPr>
        <p:spPr>
          <a:xfrm>
            <a:off x="457200" y="244366"/>
            <a:ext cx="11277600" cy="877154"/>
          </a:xfrm>
        </p:spPr>
        <p:txBody>
          <a:bodyPr>
            <a:normAutofit/>
          </a:bodyPr>
          <a:lstStyle/>
          <a:p>
            <a:pPr>
              <a:lnSpc>
                <a:spcPct val="100000"/>
              </a:lnSpc>
            </a:pPr>
            <a:r>
              <a:rPr lang="en-US" sz="2400" dirty="0">
                <a:solidFill>
                  <a:schemeClr val="accent2"/>
                </a:solidFill>
              </a:rPr>
              <a:t>AcceleRET-Lung: Open-Label Phase 3 Trial of Pralsetinib</a:t>
            </a:r>
            <a:br>
              <a:rPr lang="en-US" sz="2400" dirty="0">
                <a:solidFill>
                  <a:schemeClr val="accent2"/>
                </a:solidFill>
              </a:rPr>
            </a:br>
            <a:r>
              <a:rPr lang="en-US" sz="2400" dirty="0">
                <a:solidFill>
                  <a:schemeClr val="accent2"/>
                </a:solidFill>
              </a:rPr>
              <a:t>in 1L </a:t>
            </a:r>
            <a:r>
              <a:rPr lang="en-US" sz="2400" i="1" dirty="0">
                <a:solidFill>
                  <a:schemeClr val="accent2"/>
                </a:solidFill>
              </a:rPr>
              <a:t>RET</a:t>
            </a:r>
            <a:r>
              <a:rPr lang="en-US" sz="2400" dirty="0">
                <a:solidFill>
                  <a:schemeClr val="accent2"/>
                </a:solidFill>
              </a:rPr>
              <a:t> Fusion-Positive mNSCLC</a:t>
            </a:r>
            <a:endParaRPr lang="en-US" sz="2400" dirty="0"/>
          </a:p>
        </p:txBody>
      </p:sp>
      <p:pic>
        <p:nvPicPr>
          <p:cNvPr id="29" name="Image 28">
            <a:extLst>
              <a:ext uri="{FF2B5EF4-FFF2-40B4-BE49-F238E27FC236}">
                <a16:creationId xmlns:a16="http://schemas.microsoft.com/office/drawing/2014/main" id="{9F5F7003-9A82-4057-ABE8-5461A071AC04}"/>
              </a:ext>
            </a:extLst>
          </p:cNvPr>
          <p:cNvPicPr>
            <a:picLocks noChangeAspect="1"/>
          </p:cNvPicPr>
          <p:nvPr/>
        </p:nvPicPr>
        <p:blipFill>
          <a:blip r:embed="rId2"/>
          <a:stretch>
            <a:fillRect/>
          </a:stretch>
        </p:blipFill>
        <p:spPr>
          <a:xfrm>
            <a:off x="457200" y="1290821"/>
            <a:ext cx="3472816" cy="2387561"/>
          </a:xfrm>
          <a:prstGeom prst="rect">
            <a:avLst/>
          </a:prstGeom>
        </p:spPr>
      </p:pic>
      <p:pic>
        <p:nvPicPr>
          <p:cNvPr id="199" name="Image 198">
            <a:extLst>
              <a:ext uri="{FF2B5EF4-FFF2-40B4-BE49-F238E27FC236}">
                <a16:creationId xmlns:a16="http://schemas.microsoft.com/office/drawing/2014/main" id="{A9F151FF-4C8D-4EDA-AAAD-357E70B154E1}"/>
              </a:ext>
            </a:extLst>
          </p:cNvPr>
          <p:cNvPicPr>
            <a:picLocks noChangeAspect="1"/>
          </p:cNvPicPr>
          <p:nvPr/>
        </p:nvPicPr>
        <p:blipFill>
          <a:blip r:embed="rId3"/>
          <a:stretch>
            <a:fillRect/>
          </a:stretch>
        </p:blipFill>
        <p:spPr>
          <a:xfrm>
            <a:off x="457200" y="3789124"/>
            <a:ext cx="4601389" cy="2754116"/>
          </a:xfrm>
          <a:prstGeom prst="rect">
            <a:avLst/>
          </a:prstGeom>
        </p:spPr>
      </p:pic>
      <p:pic>
        <p:nvPicPr>
          <p:cNvPr id="217" name="Image 216">
            <a:extLst>
              <a:ext uri="{FF2B5EF4-FFF2-40B4-BE49-F238E27FC236}">
                <a16:creationId xmlns:a16="http://schemas.microsoft.com/office/drawing/2014/main" id="{C04617D9-76AD-4FA2-87B4-EB12229A2D28}"/>
              </a:ext>
            </a:extLst>
          </p:cNvPr>
          <p:cNvPicPr>
            <a:picLocks noChangeAspect="1"/>
          </p:cNvPicPr>
          <p:nvPr/>
        </p:nvPicPr>
        <p:blipFill>
          <a:blip r:embed="rId4"/>
          <a:stretch>
            <a:fillRect/>
          </a:stretch>
        </p:blipFill>
        <p:spPr>
          <a:xfrm>
            <a:off x="6357023" y="3305300"/>
            <a:ext cx="4177538" cy="3452908"/>
          </a:xfrm>
          <a:prstGeom prst="rect">
            <a:avLst/>
          </a:prstGeom>
        </p:spPr>
      </p:pic>
      <p:pic>
        <p:nvPicPr>
          <p:cNvPr id="236" name="Image 235">
            <a:extLst>
              <a:ext uri="{FF2B5EF4-FFF2-40B4-BE49-F238E27FC236}">
                <a16:creationId xmlns:a16="http://schemas.microsoft.com/office/drawing/2014/main" id="{73B77F7A-FE70-4E82-9F0A-E69760096697}"/>
              </a:ext>
            </a:extLst>
          </p:cNvPr>
          <p:cNvPicPr>
            <a:picLocks noChangeAspect="1"/>
          </p:cNvPicPr>
          <p:nvPr/>
        </p:nvPicPr>
        <p:blipFill>
          <a:blip r:embed="rId5"/>
          <a:stretch>
            <a:fillRect/>
          </a:stretch>
        </p:blipFill>
        <p:spPr>
          <a:xfrm>
            <a:off x="6357023" y="1176447"/>
            <a:ext cx="4177538" cy="2073925"/>
          </a:xfrm>
          <a:prstGeom prst="rect">
            <a:avLst/>
          </a:prstGeom>
        </p:spPr>
      </p:pic>
      <p:sp>
        <p:nvSpPr>
          <p:cNvPr id="237" name="Rectangle 236">
            <a:extLst>
              <a:ext uri="{FF2B5EF4-FFF2-40B4-BE49-F238E27FC236}">
                <a16:creationId xmlns:a16="http://schemas.microsoft.com/office/drawing/2014/main" id="{80D08875-6456-4A16-9903-B421DADEE17F}"/>
              </a:ext>
            </a:extLst>
          </p:cNvPr>
          <p:cNvSpPr/>
          <p:nvPr/>
        </p:nvSpPr>
        <p:spPr>
          <a:xfrm>
            <a:off x="6357023" y="2528248"/>
            <a:ext cx="4177538" cy="1637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8" name="Text Placeholder 4">
            <a:extLst>
              <a:ext uri="{FF2B5EF4-FFF2-40B4-BE49-F238E27FC236}">
                <a16:creationId xmlns:a16="http://schemas.microsoft.com/office/drawing/2014/main" id="{DA56E5B9-56B1-44B7-BA26-33D81C6FD361}"/>
              </a:ext>
            </a:extLst>
          </p:cNvPr>
          <p:cNvSpPr txBox="1">
            <a:spLocks/>
          </p:cNvSpPr>
          <p:nvPr/>
        </p:nvSpPr>
        <p:spPr>
          <a:xfrm>
            <a:off x="6621893" y="6543240"/>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Popat S et al., ASCO 2026</a:t>
            </a:r>
          </a:p>
        </p:txBody>
      </p:sp>
    </p:spTree>
    <p:extLst>
      <p:ext uri="{BB962C8B-B14F-4D97-AF65-F5344CB8AC3E}">
        <p14:creationId xmlns:p14="http://schemas.microsoft.com/office/powerpoint/2010/main" val="7532273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F39FE-B63D-4507-9218-70C87A22EBD3}"/>
              </a:ext>
            </a:extLst>
          </p:cNvPr>
          <p:cNvSpPr>
            <a:spLocks noGrp="1"/>
          </p:cNvSpPr>
          <p:nvPr>
            <p:ph type="title"/>
          </p:nvPr>
        </p:nvSpPr>
        <p:spPr>
          <a:xfrm>
            <a:off x="457200" y="325106"/>
            <a:ext cx="11277600" cy="800100"/>
          </a:xfrm>
        </p:spPr>
        <p:txBody>
          <a:bodyPr/>
          <a:lstStyle/>
          <a:p>
            <a:r>
              <a:rPr lang="en-US" dirty="0">
                <a:solidFill>
                  <a:schemeClr val="accent2"/>
                </a:solidFill>
              </a:rPr>
              <a:t>Pralsetinib in </a:t>
            </a:r>
            <a:r>
              <a:rPr lang="en-US" i="1" dirty="0">
                <a:solidFill>
                  <a:schemeClr val="accent2"/>
                </a:solidFill>
              </a:rPr>
              <a:t>RET</a:t>
            </a:r>
            <a:r>
              <a:rPr lang="en-US" dirty="0">
                <a:solidFill>
                  <a:schemeClr val="accent2"/>
                </a:solidFill>
              </a:rPr>
              <a:t>+ advanced NSCLC</a:t>
            </a:r>
          </a:p>
        </p:txBody>
      </p:sp>
      <p:sp>
        <p:nvSpPr>
          <p:cNvPr id="3" name="Espace réservé du contenu 2">
            <a:extLst>
              <a:ext uri="{FF2B5EF4-FFF2-40B4-BE49-F238E27FC236}">
                <a16:creationId xmlns:a16="http://schemas.microsoft.com/office/drawing/2014/main" id="{8AE035B0-87A0-4817-A354-B3A7F7864DFF}"/>
              </a:ext>
            </a:extLst>
          </p:cNvPr>
          <p:cNvSpPr>
            <a:spLocks noGrp="1"/>
          </p:cNvSpPr>
          <p:nvPr>
            <p:ph idx="1"/>
          </p:nvPr>
        </p:nvSpPr>
        <p:spPr>
          <a:xfrm>
            <a:off x="457200" y="1576552"/>
            <a:ext cx="10328564" cy="4280455"/>
          </a:xfrm>
        </p:spPr>
        <p:txBody>
          <a:bodyPr/>
          <a:lstStyle/>
          <a:p>
            <a:pPr>
              <a:lnSpc>
                <a:spcPct val="110000"/>
              </a:lnSpc>
              <a:spcBef>
                <a:spcPts val="2400"/>
              </a:spcBef>
            </a:pPr>
            <a:r>
              <a:rPr lang="en-US" dirty="0"/>
              <a:t>Pralsetinib has undeniable efficacy in RET-positive NSCLC, demonstrating superiority over chemotherapy</a:t>
            </a:r>
          </a:p>
          <a:p>
            <a:pPr>
              <a:lnSpc>
                <a:spcPct val="110000"/>
              </a:lnSpc>
              <a:spcBef>
                <a:spcPts val="2400"/>
              </a:spcBef>
            </a:pPr>
            <a:r>
              <a:rPr lang="en-US" dirty="0"/>
              <a:t>However, its tolerability profile—characterized by hematologic toxicity and a significant risk of opportunistic infections—makes its use difficult compared with selpercatinib, which has at least comparable efficacy and is better tolerated.</a:t>
            </a:r>
          </a:p>
        </p:txBody>
      </p:sp>
    </p:spTree>
    <p:extLst>
      <p:ext uri="{BB962C8B-B14F-4D97-AF65-F5344CB8AC3E}">
        <p14:creationId xmlns:p14="http://schemas.microsoft.com/office/powerpoint/2010/main" val="17982425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B3948-47EA-3EF4-9AFC-AA8DF571E7A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97323B9-223A-10FA-C7CE-723EF29D1E0A}"/>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A200790B-49D6-3AA6-35F6-3662D08CA3BB}"/>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785F02D6-E984-5580-F185-D4FBD1AF9D1C}"/>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9E9F82DE-F51D-A03B-0574-530AB6525D67}"/>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3B5ABB2-29E1-9A47-87CE-FEA254E419B2}"/>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4881CD0E-049D-6700-1EB6-AFDA6E16FBDE}"/>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733334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and ABS credit is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09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29565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F088-11BC-0803-537F-0011B9E9B574}"/>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4284A99-91CC-2895-D139-C478FE71CD88}"/>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Virginia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Kaklamani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DSc</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4F15F01A-C443-1EE9-9062-4B3A66F9844A}"/>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91588EB-D88F-8E5F-D2AC-2AC66852B87A}"/>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41EE5864-8498-FFC7-77D8-E3135B5D47B8}"/>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CB51A1C-29DE-CE79-7E26-9EA39FB85219}"/>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July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889D332C-D26F-0CC6-4FD6-87A718BDA159}"/>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CD3962BD-1D59-9D06-0F09-94AC5398C601}"/>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PI3K/AKT/mTOR Pathway in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HR-Positive Metastatic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257433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a:t>
            </a:r>
            <a:br>
              <a:rPr lang="en-US" sz="4200" dirty="0"/>
            </a:br>
            <a:r>
              <a:rPr lang="en-US" sz="4200" dirty="0"/>
              <a:t>Metastatic Triple-Negative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July 21,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b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Melinda Telli, MD, FASCO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30078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15178"/>
            <a:ext cx="12192000" cy="1661694"/>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356992"/>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9:00 AM – 9:50 AM CT</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348880"/>
            <a:ext cx="12192000" cy="406522"/>
          </a:xfrm>
          <a:prstGeom prst="rect">
            <a:avLst/>
          </a:prstGeom>
          <a:noFill/>
        </p:spPr>
        <p:txBody>
          <a:bodyPr wrap="square" rtlCol="0">
            <a:spAutoFit/>
          </a:bodyPr>
          <a:lstStyle/>
          <a:p>
            <a:pPr marL="0" marR="0" lvl="0" indent="0" algn="ctr" defTabSz="914400" rtl="0" eaLnBrk="0" fontAlgn="base" latinLnBrk="0" hangingPunct="0">
              <a:lnSpc>
                <a:spcPts val="2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rPr>
              <a:t>Saturday, August 22, 2026</a:t>
            </a: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6168483" y="5370893"/>
            <a:ext cx="5714999"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
        <p:nvSpPr>
          <p:cNvPr id="4" name="Content Placeholder 2">
            <a:extLst>
              <a:ext uri="{FF2B5EF4-FFF2-40B4-BE49-F238E27FC236}">
                <a16:creationId xmlns:a16="http://schemas.microsoft.com/office/drawing/2014/main" id="{FF7F71DD-EFF0-6FC5-5F50-94F98565854F}"/>
              </a:ext>
            </a:extLst>
          </p:cNvPr>
          <p:cNvSpPr txBox="1">
            <a:spLocks/>
          </p:cNvSpPr>
          <p:nvPr/>
        </p:nvSpPr>
        <p:spPr>
          <a:xfrm>
            <a:off x="381000" y="4385871"/>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Gastroesophageal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9:50 AM – 10:40 AM CT</a:t>
            </a:r>
          </a:p>
        </p:txBody>
      </p:sp>
      <p:sp>
        <p:nvSpPr>
          <p:cNvPr id="5" name="Content Placeholder 2">
            <a:extLst>
              <a:ext uri="{FF2B5EF4-FFF2-40B4-BE49-F238E27FC236}">
                <a16:creationId xmlns:a16="http://schemas.microsoft.com/office/drawing/2014/main" id="{E7180765-4648-D99C-6609-42342D169888}"/>
              </a:ext>
            </a:extLst>
          </p:cNvPr>
          <p:cNvSpPr txBox="1">
            <a:spLocks/>
          </p:cNvSpPr>
          <p:nvPr/>
        </p:nvSpPr>
        <p:spPr>
          <a:xfrm>
            <a:off x="381000" y="5403287"/>
            <a:ext cx="5570984" cy="880239"/>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Gynecologic Cancers</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10:55 AM – 11:45 AM CT</a:t>
            </a:r>
          </a:p>
        </p:txBody>
      </p:sp>
      <p:sp>
        <p:nvSpPr>
          <p:cNvPr id="7" name="Content Placeholder 2">
            <a:extLst>
              <a:ext uri="{FF2B5EF4-FFF2-40B4-BE49-F238E27FC236}">
                <a16:creationId xmlns:a16="http://schemas.microsoft.com/office/drawing/2014/main" id="{D642DFF8-36D5-B868-8D32-6A36951B830D}"/>
              </a:ext>
            </a:extLst>
          </p:cNvPr>
          <p:cNvSpPr txBox="1">
            <a:spLocks/>
          </p:cNvSpPr>
          <p:nvPr/>
        </p:nvSpPr>
        <p:spPr>
          <a:xfrm>
            <a:off x="6168483" y="3356992"/>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12:35 PM – 1:25 PM CT</a:t>
            </a:r>
          </a:p>
        </p:txBody>
      </p:sp>
      <p:sp>
        <p:nvSpPr>
          <p:cNvPr id="10" name="Content Placeholder 2">
            <a:extLst>
              <a:ext uri="{FF2B5EF4-FFF2-40B4-BE49-F238E27FC236}">
                <a16:creationId xmlns:a16="http://schemas.microsoft.com/office/drawing/2014/main" id="{D865EE3C-F605-FE71-2E97-5F17F4AED81B}"/>
              </a:ext>
            </a:extLst>
          </p:cNvPr>
          <p:cNvSpPr txBox="1">
            <a:spLocks/>
          </p:cNvSpPr>
          <p:nvPr/>
        </p:nvSpPr>
        <p:spPr>
          <a:xfrm>
            <a:off x="6168483" y="4385871"/>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3000" b="1" i="0" u="none" strike="noStrike" kern="0" cap="none" spc="0" normalizeH="0" baseline="0" noProof="0" dirty="0">
                <a:ln>
                  <a:noFill/>
                </a:ln>
                <a:solidFill>
                  <a:srgbClr val="00CC99">
                    <a:lumMod val="75000"/>
                  </a:srgbClr>
                </a:solidFill>
                <a:effectLst/>
                <a:uLnTx/>
                <a:uFillTx/>
                <a:latin typeface="Calibri" charset="0"/>
                <a:ea typeface="MS PGothic" pitchFamily="34" charset="-128"/>
              </a:rPr>
              <a:t>Lung Cancer</a:t>
            </a:r>
          </a:p>
          <a:p>
            <a:pPr marL="98425" marR="0" lvl="0" indent="0" algn="ctr" defTabSz="412750" rtl="0" eaLnBrk="0" fontAlgn="base" latinLnBrk="0" hangingPunct="0">
              <a:lnSpc>
                <a:spcPts val="3640"/>
              </a:lnSpc>
              <a:spcBef>
                <a:spcPts val="0"/>
              </a:spcBef>
              <a:spcAft>
                <a:spcPts val="0"/>
              </a:spcAft>
              <a:buClr>
                <a:srgbClr val="000000"/>
              </a:buClr>
              <a:buSzPct val="100000"/>
              <a:buFont typeface="Arial" pitchFamily="-72" charset="0"/>
              <a:buNone/>
              <a:tabLst/>
              <a:defRPr/>
            </a:pPr>
            <a:r>
              <a:rPr kumimoji="0" lang="en-US" sz="2600" b="1" i="0" u="none" strike="noStrike" kern="0" cap="none" spc="0" normalizeH="0" baseline="0" noProof="0" dirty="0">
                <a:ln>
                  <a:noFill/>
                </a:ln>
                <a:solidFill>
                  <a:srgbClr val="015593"/>
                </a:solidFill>
                <a:effectLst/>
                <a:uLnTx/>
                <a:uFillTx/>
                <a:latin typeface="Calibri" charset="0"/>
                <a:ea typeface="MS PGothic" pitchFamily="34" charset="-128"/>
              </a:rPr>
              <a:t>1:25 PM – 2:15 PM CT</a:t>
            </a:r>
          </a:p>
        </p:txBody>
      </p:sp>
      <p:sp>
        <p:nvSpPr>
          <p:cNvPr id="13" name="Text Box 6">
            <a:extLst>
              <a:ext uri="{FF2B5EF4-FFF2-40B4-BE49-F238E27FC236}">
                <a16:creationId xmlns:a16="http://schemas.microsoft.com/office/drawing/2014/main" id="{CB8828EA-8305-4E51-2B73-B36133B3C04B}"/>
              </a:ext>
            </a:extLst>
          </p:cNvPr>
          <p:cNvSpPr txBox="1">
            <a:spLocks noChangeArrowheads="1"/>
          </p:cNvSpPr>
          <p:nvPr/>
        </p:nvSpPr>
        <p:spPr bwMode="auto">
          <a:xfrm>
            <a:off x="0" y="277269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JW Marriott Nashville | Nashville, Tennessee</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2885374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370863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Therapeutic Targets Beyond </a:t>
            </a:r>
            <a:br>
              <a:rPr lang="en-US" dirty="0"/>
            </a:br>
            <a:r>
              <a:rPr lang="en-US" dirty="0"/>
              <a:t>EGFR for Non-Small Cell Lung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1559496" y="1955158"/>
            <a:ext cx="9145016" cy="4536504"/>
          </a:xfrm>
        </p:spPr>
        <p:txBody>
          <a:bodyPr/>
          <a:lstStyle/>
          <a:p>
            <a:pPr marL="11113" indent="0">
              <a:lnSpc>
                <a:spcPts val="2600"/>
              </a:lnSpc>
              <a:spcBef>
                <a:spcPts val="2000"/>
              </a:spcBef>
              <a:spcAft>
                <a:spcPts val="0"/>
              </a:spcAft>
              <a:buNone/>
            </a:pPr>
            <a:r>
              <a:rPr lang="en-US" sz="2400" dirty="0">
                <a:solidFill>
                  <a:srgbClr val="3233FF"/>
                </a:solidFill>
                <a:latin typeface="+mn-lt"/>
              </a:rPr>
              <a:t>INTRODUCTION: </a:t>
            </a:r>
            <a:r>
              <a:rPr lang="en-US" sz="2400" dirty="0">
                <a:solidFill>
                  <a:schemeClr val="tx1"/>
                </a:solidFill>
                <a:latin typeface="+mn-lt"/>
              </a:rPr>
              <a:t>Relative Impact of Targeted Treatment</a:t>
            </a:r>
          </a:p>
          <a:p>
            <a:pPr marL="11113" indent="0">
              <a:lnSpc>
                <a:spcPts val="2600"/>
              </a:lnSpc>
              <a:spcBef>
                <a:spcPts val="2000"/>
              </a:spcBef>
              <a:spcAft>
                <a:spcPts val="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 Alterations</a:t>
            </a:r>
          </a:p>
          <a:p>
            <a:pPr marL="11113" indent="0">
              <a:lnSpc>
                <a:spcPct val="100000"/>
              </a:lnSpc>
              <a:spcBef>
                <a:spcPts val="2000"/>
              </a:spcBef>
              <a:spcAft>
                <a:spcPts val="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KRAS Mutations</a:t>
            </a:r>
          </a:p>
          <a:p>
            <a:pPr marL="11113" indent="0">
              <a:lnSpc>
                <a:spcPct val="100000"/>
              </a:lnSpc>
              <a:spcBef>
                <a:spcPts val="2000"/>
              </a:spcBef>
              <a:spcAft>
                <a:spcPts val="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MET Overexpression</a:t>
            </a:r>
          </a:p>
          <a:p>
            <a:pPr marL="11113" indent="0">
              <a:lnSpc>
                <a:spcPct val="100000"/>
              </a:lnSpc>
              <a:spcBef>
                <a:spcPts val="2000"/>
              </a:spcBef>
              <a:spcAft>
                <a:spcPts val="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ALK Fusions</a:t>
            </a:r>
          </a:p>
          <a:p>
            <a:pPr marL="11113" indent="0">
              <a:lnSpc>
                <a:spcPct val="100000"/>
              </a:lnSpc>
              <a:spcBef>
                <a:spcPts val="2000"/>
              </a:spcBef>
              <a:spcAft>
                <a:spcPts val="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ROS1 Fusions</a:t>
            </a:r>
          </a:p>
          <a:p>
            <a:pPr marL="11113" indent="0">
              <a:lnSpc>
                <a:spcPct val="100000"/>
              </a:lnSpc>
              <a:spcBef>
                <a:spcPts val="2000"/>
              </a:spcBef>
              <a:spcAft>
                <a:spcPts val="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RET Fusions</a:t>
            </a:r>
          </a:p>
        </p:txBody>
      </p:sp>
    </p:spTree>
    <p:extLst>
      <p:ext uri="{BB962C8B-B14F-4D97-AF65-F5344CB8AC3E}">
        <p14:creationId xmlns:p14="http://schemas.microsoft.com/office/powerpoint/2010/main" val="2932706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020938"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08770"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3" y="1412776"/>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John V </a:t>
            </a:r>
            <a:r>
              <a:rPr kumimoji="0" lang="en-US" sz="1600" b="1" i="0" u="none" strike="noStrike" kern="1200" cap="none" spc="0" normalizeH="0" baseline="0" noProof="0" dirty="0" err="1">
                <a:ln>
                  <a:noFill/>
                </a:ln>
                <a:solidFill>
                  <a:srgbClr val="000000"/>
                </a:solidFill>
                <a:effectLst/>
                <a:uLnTx/>
                <a:uFillTx/>
                <a:latin typeface="Calibri"/>
                <a:ea typeface="MS PGothic" charset="0"/>
              </a:rPr>
              <a:t>Heymach</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and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Thoracic/Head and Neck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3" y="3913605"/>
            <a:ext cx="475253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Maurice </a:t>
            </a:r>
            <a:r>
              <a:rPr kumimoji="0" lang="en-US" sz="1600" b="1" i="0" u="none" strike="noStrike" kern="1200" cap="none" spc="0" normalizeH="0" baseline="0" noProof="0" dirty="0" err="1">
                <a:ln>
                  <a:noFill/>
                </a:ln>
                <a:solidFill>
                  <a:srgbClr val="000000"/>
                </a:solidFill>
                <a:effectLst/>
                <a:uLnTx/>
                <a:uFillTx/>
                <a:latin typeface="Calibri"/>
                <a:ea typeface="MS PGothic" charset="0"/>
              </a:rPr>
              <a:t>Pérol</a:t>
            </a:r>
            <a:r>
              <a:rPr kumimoji="0" lang="en-US" sz="1600" b="1" i="0" u="none" strike="noStrike" kern="1200" cap="none" spc="0" normalizeH="0" baseline="0" noProof="0" dirty="0">
                <a:ln>
                  <a:noFill/>
                </a:ln>
                <a:solidFill>
                  <a:srgbClr val="000000"/>
                </a:solidFill>
                <a:effectLst/>
                <a:uLnTx/>
                <a:uFillTx/>
                <a:latin typeface="Calibri"/>
                <a:ea typeface="MS PGothic" charset="0"/>
              </a:rPr>
              <a:t>,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Head of Thoracic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Léon Bérard Centre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Lyon, France</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549519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716625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020938"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508770"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3" y="1412776"/>
            <a:ext cx="554461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John V </a:t>
            </a:r>
            <a:r>
              <a:rPr kumimoji="0" lang="en-US" sz="1600" b="1" i="0" u="none" strike="noStrike" kern="1200" cap="none" spc="0" normalizeH="0" baseline="0" noProof="0" dirty="0" err="1">
                <a:ln>
                  <a:noFill/>
                </a:ln>
                <a:solidFill>
                  <a:srgbClr val="000000"/>
                </a:solidFill>
                <a:effectLst/>
                <a:uLnTx/>
                <a:uFillTx/>
                <a:latin typeface="Calibri"/>
                <a:ea typeface="MS PGothic" charset="0"/>
              </a:rPr>
              <a:t>Heymach</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and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Thoracic/Head and Neck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3" y="3913605"/>
            <a:ext cx="475253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Maurice </a:t>
            </a:r>
            <a:r>
              <a:rPr kumimoji="0" lang="en-US" sz="1600" b="1" i="0" u="none" strike="noStrike" kern="1200" cap="none" spc="0" normalizeH="0" baseline="0" noProof="0" dirty="0" err="1">
                <a:ln>
                  <a:noFill/>
                </a:ln>
                <a:solidFill>
                  <a:srgbClr val="000000"/>
                </a:solidFill>
                <a:effectLst/>
                <a:uLnTx/>
                <a:uFillTx/>
                <a:latin typeface="Calibri"/>
                <a:ea typeface="MS PGothic" charset="0"/>
              </a:rPr>
              <a:t>Pérol</a:t>
            </a:r>
            <a:r>
              <a:rPr kumimoji="0" lang="en-US" sz="1600" b="1" i="0" u="none" strike="noStrike" kern="1200" cap="none" spc="0" normalizeH="0" baseline="0" noProof="0" dirty="0">
                <a:ln>
                  <a:noFill/>
                </a:ln>
                <a:solidFill>
                  <a:srgbClr val="000000"/>
                </a:solidFill>
                <a:effectLst/>
                <a:uLnTx/>
                <a:uFillTx/>
                <a:latin typeface="Calibri"/>
                <a:ea typeface="MS PGothic" charset="0"/>
              </a:rPr>
              <a:t>, MD </a:t>
            </a:r>
          </a:p>
          <a:p>
            <a:pPr lvl="0">
              <a:defRPr/>
            </a:pPr>
            <a:r>
              <a:rPr lang="en-US" sz="1600" b="0" dirty="0">
                <a:solidFill>
                  <a:srgbClr val="000000"/>
                </a:solidFill>
                <a:latin typeface="Calibri"/>
              </a:rPr>
              <a:t>Head of Thoracic Oncology Program</a:t>
            </a:r>
          </a:p>
          <a:p>
            <a:pPr lvl="0">
              <a:defRPr/>
            </a:pPr>
            <a:r>
              <a:rPr lang="en-US" sz="1600" b="0" dirty="0">
                <a:solidFill>
                  <a:srgbClr val="000000"/>
                </a:solidFill>
                <a:latin typeface="Calibri"/>
              </a:rPr>
              <a:t>Department of Medical Oncology</a:t>
            </a:r>
          </a:p>
          <a:p>
            <a:pPr lvl="0">
              <a:defRPr/>
            </a:pPr>
            <a:r>
              <a:rPr lang="en-US" sz="1600" b="0" dirty="0">
                <a:solidFill>
                  <a:srgbClr val="000000"/>
                </a:solidFill>
                <a:latin typeface="Calibri"/>
              </a:rPr>
              <a:t>Léon Bérard Centre</a:t>
            </a:r>
          </a:p>
          <a:p>
            <a:pPr lvl="0">
              <a:defRPr/>
            </a:pPr>
            <a:r>
              <a:rPr lang="en-US" sz="1600" b="0" dirty="0">
                <a:solidFill>
                  <a:srgbClr val="000000"/>
                </a:solidFill>
                <a:latin typeface="Calibri"/>
              </a:rPr>
              <a:t>Lyon, France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31637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1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F088-11BC-0803-537F-0011B9E9B574}"/>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4284A99-91CC-2895-D139-C478FE71CD88}"/>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ea typeface="ＭＳ Ｐゴシック" charset="0"/>
                <a:cs typeface="Calibri" panose="020F0502020204030204" pitchFamily="34" charset="0"/>
              </a:rPr>
              <a:t>Virginia </a:t>
            </a:r>
            <a:r>
              <a:rPr lang="en-US" sz="3200" dirty="0" err="1">
                <a:solidFill>
                  <a:srgbClr val="002060"/>
                </a:solidFill>
                <a:latin typeface="Calibri" panose="020F0502020204030204" pitchFamily="34" charset="0"/>
                <a:ea typeface="ＭＳ Ｐゴシック" charset="0"/>
                <a:cs typeface="Calibri" panose="020F0502020204030204" pitchFamily="34" charset="0"/>
              </a:rPr>
              <a:t>Kaklamani</a:t>
            </a:r>
            <a:r>
              <a:rPr lang="en-US" sz="3200" dirty="0">
                <a:solidFill>
                  <a:srgbClr val="002060"/>
                </a:solidFill>
                <a:latin typeface="Calibri" panose="020F0502020204030204" pitchFamily="34" charset="0"/>
                <a:ea typeface="ＭＳ Ｐゴシック" charset="0"/>
                <a:cs typeface="Calibri" panose="020F0502020204030204" pitchFamily="34" charset="0"/>
              </a:rPr>
              <a:t>, MD, DSc</a:t>
            </a:r>
            <a:br>
              <a:rPr lang="en-US" sz="3200" dirty="0">
                <a:solidFill>
                  <a:srgbClr val="002060"/>
                </a:solidFill>
                <a:latin typeface="Calibri" panose="020F0502020204030204" pitchFamily="34" charset="0"/>
                <a:ea typeface="ＭＳ Ｐゴシック" charset="0"/>
                <a:cs typeface="Calibri" panose="020F0502020204030204" pitchFamily="34" charset="0"/>
              </a:rPr>
            </a:br>
            <a:r>
              <a:rPr lang="en-US" sz="3200" dirty="0">
                <a:solidFill>
                  <a:srgbClr val="002060"/>
                </a:solidFill>
                <a:latin typeface="Calibri" panose="020F0502020204030204" pitchFamily="34" charset="0"/>
                <a:ea typeface="ＭＳ Ｐゴシック" charset="0"/>
                <a:cs typeface="Calibri" panose="020F0502020204030204" pitchFamily="34" charset="0"/>
              </a:rPr>
              <a:t>Hope S Rugo,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4F15F01A-C443-1EE9-9062-4B3A66F9844A}"/>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91588EB-D88F-8E5F-D2AC-2AC66852B87A}"/>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41EE5864-8498-FFC7-77D8-E3135B5D47B8}"/>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CB51A1C-29DE-CE79-7E26-9EA39FB85219}"/>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ct val="100000"/>
              </a:lnSpc>
              <a:spcBef>
                <a:spcPts val="1800"/>
              </a:spcBef>
              <a:defRPr/>
            </a:pPr>
            <a:r>
              <a:rPr lang="en-US" sz="3200" dirty="0">
                <a:solidFill>
                  <a:srgbClr val="002060"/>
                </a:solidFill>
                <a:latin typeface="Calibri" panose="020F0502020204030204" pitchFamily="34" charset="0"/>
                <a:cs typeface="Calibri" panose="020F0502020204030204" pitchFamily="34" charset="0"/>
              </a:rPr>
              <a:t>Wednesday, July 15,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889D332C-D26F-0CC6-4FD6-87A718BDA159}"/>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CD3962BD-1D59-9D06-0F09-94AC5398C601}"/>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800"/>
              </a:lnSpc>
              <a:spcBef>
                <a:spcPts val="2400"/>
              </a:spcBef>
              <a:defRPr/>
            </a:pPr>
            <a:r>
              <a:rPr lang="en-US" sz="3800" dirty="0">
                <a:solidFill>
                  <a:srgbClr val="0331FF"/>
                </a:solidFill>
                <a:latin typeface="Calibri" panose="020F0502020204030204" pitchFamily="34" charset="0"/>
                <a:cs typeface="Calibri" panose="020F0502020204030204" pitchFamily="34" charset="0"/>
              </a:rPr>
              <a:t>PI3K/AKT/mTOR Pathway in </a:t>
            </a:r>
            <a:br>
              <a:rPr lang="en-US" sz="3800" dirty="0">
                <a:solidFill>
                  <a:srgbClr val="0331FF"/>
                </a:solidFill>
                <a:latin typeface="Calibri" panose="020F0502020204030204" pitchFamily="34" charset="0"/>
                <a:cs typeface="Calibri" panose="020F0502020204030204" pitchFamily="34" charset="0"/>
              </a:rPr>
            </a:br>
            <a:r>
              <a:rPr lang="en-US" sz="3800" dirty="0">
                <a:solidFill>
                  <a:srgbClr val="0331FF"/>
                </a:solidFill>
                <a:latin typeface="Calibri" panose="020F0502020204030204" pitchFamily="34" charset="0"/>
                <a:cs typeface="Calibri" panose="020F0502020204030204" pitchFamily="34" charset="0"/>
              </a:rPr>
              <a:t>HR-Positive Metastatic Breast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986076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a:t>
            </a:r>
            <a:br>
              <a:rPr lang="en-US" sz="4200" dirty="0"/>
            </a:br>
            <a:r>
              <a:rPr lang="en-US" sz="4200" dirty="0"/>
              <a:t>Metastatic Triple-Negative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defRPr/>
            </a:pPr>
            <a:r>
              <a:rPr lang="en-US" sz="3200" dirty="0">
                <a:solidFill>
                  <a:srgbClr val="002060"/>
                </a:solidFill>
                <a:latin typeface="Calibri" panose="020F0502020204030204" pitchFamily="34" charset="0"/>
                <a:cs typeface="Calibri" panose="020F0502020204030204" pitchFamily="34" charset="0"/>
              </a:rPr>
              <a:t>Tuesday, July 21,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Professor Peter Schmid, FRCP, MD, PhD</a:t>
            </a:r>
            <a:br>
              <a:rPr lang="en-US" altLang="x-none" sz="3200" dirty="0">
                <a:solidFill>
                  <a:srgbClr val="002060"/>
                </a:solidFill>
                <a:latin typeface="Calibri" panose="020F0502020204030204" pitchFamily="34" charset="0"/>
                <a:cs typeface="Calibri" panose="020F0502020204030204" pitchFamily="34" charset="0"/>
              </a:rPr>
            </a:br>
            <a:r>
              <a:rPr lang="en-US" altLang="x-none" sz="3200" dirty="0">
                <a:solidFill>
                  <a:srgbClr val="002060"/>
                </a:solidFill>
                <a:latin typeface="Calibri" panose="020F0502020204030204" pitchFamily="34" charset="0"/>
                <a:cs typeface="Calibri" panose="020F0502020204030204" pitchFamily="34" charset="0"/>
              </a:rPr>
              <a:t>Melinda Telli, MD, FASCO</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701003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15178"/>
            <a:ext cx="12192000" cy="1661694"/>
          </a:xfrm>
        </p:spPr>
        <p:txBody>
          <a:bodyPr wrap="square" anchor="ctr">
            <a:noAutofit/>
          </a:bodyPr>
          <a:lstStyle/>
          <a:p>
            <a:r>
              <a:rPr lang="en-US" sz="3800" dirty="0"/>
              <a:t>Integrating New Advances into </a:t>
            </a:r>
            <a:br>
              <a:rPr lang="en-US" sz="3800" dirty="0"/>
            </a:br>
            <a:r>
              <a:rPr lang="en-US" sz="3800" dirty="0"/>
              <a:t>the Care of Patients with Cancer</a:t>
            </a:r>
            <a:br>
              <a:rPr lang="en-US" sz="5400" dirty="0"/>
            </a:br>
            <a:r>
              <a:rPr lang="en-US" sz="3200" i="1" kern="1200" dirty="0">
                <a:solidFill>
                  <a:srgbClr val="002060"/>
                </a:solidFill>
                <a:latin typeface="Calibri" panose="020F0502020204030204" pitchFamily="34" charset="0"/>
                <a:ea typeface="ＭＳ Ｐゴシック" charset="0"/>
                <a:cs typeface="Calibri" panose="020F0502020204030204" pitchFamily="34" charset="0"/>
              </a:rPr>
              <a:t> </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A </a:t>
            </a:r>
            <a:r>
              <a:rPr lang="en-US" sz="2400" i="1" kern="1200" dirty="0" err="1">
                <a:solidFill>
                  <a:srgbClr val="002060"/>
                </a:solidFill>
                <a:latin typeface="Calibri" panose="020F0502020204030204" pitchFamily="34" charset="0"/>
                <a:ea typeface="ＭＳ Ｐゴシック" charset="0"/>
                <a:cs typeface="Calibri" panose="020F0502020204030204" pitchFamily="34" charset="0"/>
              </a:rPr>
              <a:t>Multitumor</a:t>
            </a:r>
            <a:r>
              <a:rPr lang="en-US" sz="2400" i="1" kern="1200" dirty="0">
                <a:solidFill>
                  <a:srgbClr val="002060"/>
                </a:solidFill>
                <a:latin typeface="Calibri" panose="020F0502020204030204" pitchFamily="34" charset="0"/>
                <a:ea typeface="ＭＳ Ｐゴシック" charset="0"/>
                <a:cs typeface="Calibri" panose="020F0502020204030204" pitchFamily="34" charset="0"/>
              </a:rPr>
              <a:t> Symposium in Partnership with the American Oncology Network</a:t>
            </a:r>
            <a:endParaRPr lang="en-US" sz="2400" dirty="0">
              <a:solidFill>
                <a:srgbClr val="002060"/>
              </a:solidFill>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5B387411-4713-41F4-2506-F8A05785EC6F}"/>
              </a:ext>
            </a:extLst>
          </p:cNvPr>
          <p:cNvSpPr txBox="1">
            <a:spLocks/>
          </p:cNvSpPr>
          <p:nvPr/>
        </p:nvSpPr>
        <p:spPr>
          <a:xfrm>
            <a:off x="381000" y="3356992"/>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Chronic Lymphocytic Leukemia</a:t>
            </a:r>
          </a:p>
          <a:p>
            <a:pPr marL="98425" lvl="0" indent="0" algn="ctr">
              <a:lnSpc>
                <a:spcPts val="3640"/>
              </a:lnSpc>
              <a:spcBef>
                <a:spcPts val="0"/>
              </a:spcBef>
              <a:spcAft>
                <a:spcPts val="0"/>
              </a:spcAft>
              <a:buNone/>
              <a:defRPr/>
            </a:pPr>
            <a:r>
              <a:rPr lang="en-US" sz="2600" kern="0" dirty="0">
                <a:solidFill>
                  <a:srgbClr val="015593"/>
                </a:solidFill>
              </a:rPr>
              <a:t>9:00 AM – 9:50 AM CT</a:t>
            </a:r>
          </a:p>
        </p:txBody>
      </p:sp>
      <p:sp>
        <p:nvSpPr>
          <p:cNvPr id="8" name="TextBox 7">
            <a:extLst>
              <a:ext uri="{FF2B5EF4-FFF2-40B4-BE49-F238E27FC236}">
                <a16:creationId xmlns:a16="http://schemas.microsoft.com/office/drawing/2014/main" id="{38EC4158-A55D-415A-969D-A5DF496825B2}"/>
              </a:ext>
            </a:extLst>
          </p:cNvPr>
          <p:cNvSpPr txBox="1"/>
          <p:nvPr/>
        </p:nvSpPr>
        <p:spPr>
          <a:xfrm>
            <a:off x="0" y="2348880"/>
            <a:ext cx="12192000" cy="406522"/>
          </a:xfrm>
          <a:prstGeom prst="rect">
            <a:avLst/>
          </a:prstGeom>
          <a:noFill/>
        </p:spPr>
        <p:txBody>
          <a:bodyPr wrap="square" rtlCol="0">
            <a:spAutoFit/>
          </a:bodyPr>
          <a:lstStyle/>
          <a:p>
            <a:pPr lvl="0" algn="ctr" defTabSz="914400" eaLnBrk="0" hangingPunct="0">
              <a:lnSpc>
                <a:spcPts val="2000"/>
              </a:lnSpc>
              <a:defRPr/>
            </a:pPr>
            <a:r>
              <a:rPr lang="en-US" dirty="0">
                <a:solidFill>
                  <a:srgbClr val="0432FF"/>
                </a:solidFill>
                <a:latin typeface="Calibri" panose="020F0502020204030204" pitchFamily="34" charset="0"/>
                <a:ea typeface="ＭＳ Ｐゴシック" charset="0"/>
                <a:cs typeface="Calibri" panose="020F0502020204030204" pitchFamily="34" charset="0"/>
              </a:rPr>
              <a:t>Saturday, August 22, 2026</a:t>
            </a:r>
            <a:endParaRPr kumimoji="0" lang="en-US" sz="36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0"/>
              <a:cs typeface="Calibri" panose="020F0502020204030204" pitchFamily="34" charset="0"/>
            </a:endParaRPr>
          </a:p>
        </p:txBody>
      </p:sp>
      <p:sp>
        <p:nvSpPr>
          <p:cNvPr id="9" name="TextBox 8">
            <a:extLst>
              <a:ext uri="{FF2B5EF4-FFF2-40B4-BE49-F238E27FC236}">
                <a16:creationId xmlns:a16="http://schemas.microsoft.com/office/drawing/2014/main" id="{D4C5E35A-ADB4-1A4C-A9C2-59B6F8D24DC9}"/>
              </a:ext>
            </a:extLst>
          </p:cNvPr>
          <p:cNvSpPr txBox="1"/>
          <p:nvPr/>
        </p:nvSpPr>
        <p:spPr>
          <a:xfrm>
            <a:off x="1066800" y="116632"/>
            <a:ext cx="10058400" cy="504056"/>
          </a:xfrm>
          <a:prstGeom prst="rect">
            <a:avLst/>
          </a:prstGeom>
          <a:solidFill>
            <a:srgbClr val="F39203"/>
          </a:solidFill>
        </p:spPr>
        <p:txBody>
          <a:bodyPr wrap="square" rtlCol="0"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pitchFamily="-72" charset="0"/>
                <a:ea typeface="MS PGothic" charset="0"/>
              </a:rPr>
              <a:t>Join Us In Person or Virtually</a:t>
            </a:r>
          </a:p>
        </p:txBody>
      </p:sp>
      <p:sp>
        <p:nvSpPr>
          <p:cNvPr id="3" name="Text Box 3">
            <a:extLst>
              <a:ext uri="{FF2B5EF4-FFF2-40B4-BE49-F238E27FC236}">
                <a16:creationId xmlns:a16="http://schemas.microsoft.com/office/drawing/2014/main" id="{4FD1EE66-6B35-4923-313E-7E5E403E8439}"/>
              </a:ext>
            </a:extLst>
          </p:cNvPr>
          <p:cNvSpPr txBox="1">
            <a:spLocks noChangeArrowheads="1"/>
          </p:cNvSpPr>
          <p:nvPr/>
        </p:nvSpPr>
        <p:spPr bwMode="auto">
          <a:xfrm>
            <a:off x="6168483" y="5370893"/>
            <a:ext cx="5714999"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140"/>
              </a:lnSpc>
              <a:spcBef>
                <a:spcPct val="0"/>
              </a:spcBef>
              <a:spcAft>
                <a:spcPts val="168"/>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28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Stephen “Fred” Divers, MD</a:t>
            </a:r>
          </a:p>
        </p:txBody>
      </p:sp>
      <p:sp>
        <p:nvSpPr>
          <p:cNvPr id="4" name="Content Placeholder 2">
            <a:extLst>
              <a:ext uri="{FF2B5EF4-FFF2-40B4-BE49-F238E27FC236}">
                <a16:creationId xmlns:a16="http://schemas.microsoft.com/office/drawing/2014/main" id="{FF7F71DD-EFF0-6FC5-5F50-94F98565854F}"/>
              </a:ext>
            </a:extLst>
          </p:cNvPr>
          <p:cNvSpPr txBox="1">
            <a:spLocks/>
          </p:cNvSpPr>
          <p:nvPr/>
        </p:nvSpPr>
        <p:spPr>
          <a:xfrm>
            <a:off x="381000" y="4385871"/>
            <a:ext cx="5570984"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Gastroesophageal Cancers</a:t>
            </a:r>
          </a:p>
          <a:p>
            <a:pPr marL="98425" lvl="0" indent="0" algn="ctr">
              <a:lnSpc>
                <a:spcPts val="3640"/>
              </a:lnSpc>
              <a:spcBef>
                <a:spcPts val="0"/>
              </a:spcBef>
              <a:spcAft>
                <a:spcPts val="0"/>
              </a:spcAft>
              <a:buNone/>
              <a:defRPr/>
            </a:pPr>
            <a:r>
              <a:rPr lang="en-US" sz="2600" kern="0" dirty="0">
                <a:solidFill>
                  <a:srgbClr val="015593"/>
                </a:solidFill>
              </a:rPr>
              <a:t>9:50 AM – 10:40 AM CT</a:t>
            </a:r>
          </a:p>
        </p:txBody>
      </p:sp>
      <p:sp>
        <p:nvSpPr>
          <p:cNvPr id="5" name="Content Placeholder 2">
            <a:extLst>
              <a:ext uri="{FF2B5EF4-FFF2-40B4-BE49-F238E27FC236}">
                <a16:creationId xmlns:a16="http://schemas.microsoft.com/office/drawing/2014/main" id="{E7180765-4648-D99C-6609-42342D169888}"/>
              </a:ext>
            </a:extLst>
          </p:cNvPr>
          <p:cNvSpPr txBox="1">
            <a:spLocks/>
          </p:cNvSpPr>
          <p:nvPr/>
        </p:nvSpPr>
        <p:spPr>
          <a:xfrm>
            <a:off x="381000" y="5403287"/>
            <a:ext cx="5570984" cy="880239"/>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Gynecologic Cancers</a:t>
            </a:r>
          </a:p>
          <a:p>
            <a:pPr marL="98425" lvl="0" indent="0" algn="ctr">
              <a:lnSpc>
                <a:spcPts val="3640"/>
              </a:lnSpc>
              <a:spcBef>
                <a:spcPts val="0"/>
              </a:spcBef>
              <a:spcAft>
                <a:spcPts val="0"/>
              </a:spcAft>
              <a:buNone/>
              <a:defRPr/>
            </a:pPr>
            <a:r>
              <a:rPr lang="en-US" sz="2600" kern="0" dirty="0">
                <a:solidFill>
                  <a:srgbClr val="015593"/>
                </a:solidFill>
              </a:rPr>
              <a:t>10:55 AM – 11:45 AM CT</a:t>
            </a:r>
          </a:p>
        </p:txBody>
      </p:sp>
      <p:sp>
        <p:nvSpPr>
          <p:cNvPr id="7" name="Content Placeholder 2">
            <a:extLst>
              <a:ext uri="{FF2B5EF4-FFF2-40B4-BE49-F238E27FC236}">
                <a16:creationId xmlns:a16="http://schemas.microsoft.com/office/drawing/2014/main" id="{D642DFF8-36D5-B868-8D32-6A36951B830D}"/>
              </a:ext>
            </a:extLst>
          </p:cNvPr>
          <p:cNvSpPr txBox="1">
            <a:spLocks/>
          </p:cNvSpPr>
          <p:nvPr/>
        </p:nvSpPr>
        <p:spPr>
          <a:xfrm>
            <a:off x="6168483" y="3356992"/>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Diffuse Large B-Cell Lymphoma</a:t>
            </a:r>
          </a:p>
          <a:p>
            <a:pPr marL="98425" lvl="0" indent="0" algn="ctr">
              <a:lnSpc>
                <a:spcPts val="3640"/>
              </a:lnSpc>
              <a:spcBef>
                <a:spcPts val="0"/>
              </a:spcBef>
              <a:spcAft>
                <a:spcPts val="0"/>
              </a:spcAft>
              <a:buNone/>
              <a:defRPr/>
            </a:pPr>
            <a:r>
              <a:rPr lang="en-US" sz="2600" kern="0" dirty="0">
                <a:solidFill>
                  <a:srgbClr val="015593"/>
                </a:solidFill>
              </a:rPr>
              <a:t>12:35 PM – 1:25 PM CT</a:t>
            </a:r>
          </a:p>
        </p:txBody>
      </p:sp>
      <p:sp>
        <p:nvSpPr>
          <p:cNvPr id="10" name="Content Placeholder 2">
            <a:extLst>
              <a:ext uri="{FF2B5EF4-FFF2-40B4-BE49-F238E27FC236}">
                <a16:creationId xmlns:a16="http://schemas.microsoft.com/office/drawing/2014/main" id="{D865EE3C-F605-FE71-2E97-5F17F4AED81B}"/>
              </a:ext>
            </a:extLst>
          </p:cNvPr>
          <p:cNvSpPr txBox="1">
            <a:spLocks/>
          </p:cNvSpPr>
          <p:nvPr/>
        </p:nvSpPr>
        <p:spPr>
          <a:xfrm>
            <a:off x="6168483" y="4385871"/>
            <a:ext cx="5715000" cy="908351"/>
          </a:xfrm>
          <a:prstGeom prst="rect">
            <a:avLst/>
          </a:prstGeom>
          <a:solidFill>
            <a:srgbClr val="E9F1FC"/>
          </a:solidFill>
          <a:ln w="12700">
            <a:solidFill>
              <a:schemeClr val="bg1"/>
            </a:solidFill>
          </a:ln>
        </p:spPr>
        <p:txBody>
          <a:bodyPr tIns="45720"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3640"/>
              </a:lnSpc>
              <a:spcBef>
                <a:spcPts val="0"/>
              </a:spcBef>
              <a:spcAft>
                <a:spcPts val="0"/>
              </a:spcAft>
              <a:buNone/>
              <a:defRPr/>
            </a:pPr>
            <a:r>
              <a:rPr lang="en-US" sz="3000" kern="0" dirty="0">
                <a:solidFill>
                  <a:srgbClr val="00CC99">
                    <a:lumMod val="75000"/>
                  </a:srgbClr>
                </a:solidFill>
              </a:rPr>
              <a:t>Lung Cancer</a:t>
            </a:r>
          </a:p>
          <a:p>
            <a:pPr marL="98425" lvl="0" indent="0" algn="ctr">
              <a:lnSpc>
                <a:spcPts val="3640"/>
              </a:lnSpc>
              <a:spcBef>
                <a:spcPts val="0"/>
              </a:spcBef>
              <a:spcAft>
                <a:spcPts val="0"/>
              </a:spcAft>
              <a:buNone/>
              <a:defRPr/>
            </a:pPr>
            <a:r>
              <a:rPr lang="en-US" sz="2600" kern="0" dirty="0">
                <a:solidFill>
                  <a:srgbClr val="015593"/>
                </a:solidFill>
              </a:rPr>
              <a:t>1:25 PM – 2:15 PM CT</a:t>
            </a:r>
          </a:p>
        </p:txBody>
      </p:sp>
      <p:sp>
        <p:nvSpPr>
          <p:cNvPr id="13" name="Text Box 6">
            <a:extLst>
              <a:ext uri="{FF2B5EF4-FFF2-40B4-BE49-F238E27FC236}">
                <a16:creationId xmlns:a16="http://schemas.microsoft.com/office/drawing/2014/main" id="{CB8828EA-8305-4E51-2B73-B36133B3C04B}"/>
              </a:ext>
            </a:extLst>
          </p:cNvPr>
          <p:cNvSpPr txBox="1">
            <a:spLocks noChangeArrowheads="1"/>
          </p:cNvSpPr>
          <p:nvPr/>
        </p:nvSpPr>
        <p:spPr bwMode="auto">
          <a:xfrm>
            <a:off x="0" y="2772697"/>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3440"/>
              </a:lnSpc>
              <a:defRPr/>
            </a:pPr>
            <a:r>
              <a:rPr lang="en-US" sz="3000" b="0" dirty="0">
                <a:solidFill>
                  <a:srgbClr val="002060"/>
                </a:solidFill>
                <a:latin typeface="Calibri" panose="020F0502020204030204" pitchFamily="34" charset="0"/>
                <a:cs typeface="Calibri" panose="020F0502020204030204" pitchFamily="34" charset="0"/>
              </a:rPr>
              <a:t>JW Marriott Nashville | Nashville, Tennessee</a:t>
            </a:r>
            <a:endParaRPr kumimoji="0" lang="en-US" sz="3000" b="0"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28236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85808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7" y="1416053"/>
            <a:ext cx="10152266" cy="4605235"/>
          </a:xfrm>
        </p:spPr>
        <p:txBody>
          <a:bodyPr/>
          <a:lstStyle/>
          <a:p>
            <a:pPr marL="98425" indent="0">
              <a:buNone/>
            </a:pPr>
            <a:r>
              <a:rPr lang="en-US" sz="2500" b="0" dirty="0"/>
              <a:t>This activity is supported by educational grants from Boehringer Ingelheim Pharmaceuticals Inc, Genentech, a member of the Roche Group, and </a:t>
            </a:r>
            <a:r>
              <a:rPr lang="en-US" sz="2500" b="0" dirty="0" err="1"/>
              <a:t>Nuvation</a:t>
            </a:r>
            <a:r>
              <a:rPr lang="en-US" sz="2500" b="0" dirty="0"/>
              <a:t> Bio Inc.</a:t>
            </a:r>
          </a:p>
        </p:txBody>
      </p:sp>
      <p:sp>
        <p:nvSpPr>
          <p:cNvPr id="6" name="Title 1">
            <a:extLst>
              <a:ext uri="{FF2B5EF4-FFF2-40B4-BE49-F238E27FC236}">
                <a16:creationId xmlns:a16="http://schemas.microsoft.com/office/drawing/2014/main" id="{E56C2545-456D-3E64-4562-835B146D7557}"/>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3CC19D0D-4356-C325-4E18-2A6BF9D17F52}"/>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3488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F088-11BC-0803-537F-0011B9E9B574}"/>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4284A99-91CC-2895-D139-C478FE71CD88}"/>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4F15F01A-C443-1EE9-9062-4B3A66F9844A}"/>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B91588EB-D88F-8E5F-D2AC-2AC66852B87A}"/>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41EE5864-8498-FFC7-77D8-E3135B5D47B8}"/>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CB51A1C-29DE-CE79-7E26-9EA39FB85219}"/>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889D332C-D26F-0CC6-4FD6-87A718BDA159}"/>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CD3962BD-1D59-9D06-0F09-94AC5398C601}"/>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205820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2500" b="0" kern="0" dirty="0"/>
              <a:t>Planners, scientific staff and independent reviewers for Research To Practice have no relevant financial relationships to disclose.</a:t>
            </a:r>
          </a:p>
        </p:txBody>
      </p:sp>
      <p:sp>
        <p:nvSpPr>
          <p:cNvPr id="8" name="Content Placeholder 2">
            <a:extLst>
              <a:ext uri="{FF2B5EF4-FFF2-40B4-BE49-F238E27FC236}">
                <a16:creationId xmlns:a16="http://schemas.microsoft.com/office/drawing/2014/main" id="{6A68CF7F-DF82-3247-66D5-40D8D1A41632}"/>
              </a:ext>
            </a:extLst>
          </p:cNvPr>
          <p:cNvSpPr>
            <a:spLocks noGrp="1"/>
          </p:cNvSpPr>
          <p:nvPr>
            <p:ph idx="1"/>
          </p:nvPr>
        </p:nvSpPr>
        <p:spPr>
          <a:xfrm>
            <a:off x="912287" y="1416053"/>
            <a:ext cx="10080258" cy="2444995"/>
          </a:xfrm>
        </p:spPr>
        <p:txBody>
          <a:bodyPr/>
          <a:lstStyle/>
          <a:p>
            <a:pPr marL="98425" indent="0">
              <a:buNone/>
            </a:pPr>
            <a:r>
              <a:rPr lang="en-US" sz="2500" b="0" dirty="0"/>
              <a:t>This activity is supported by educational grants from Boehringer Ingelheim Pharmaceuticals Inc, Genentech, a member of the Roche Group, and </a:t>
            </a:r>
            <a:r>
              <a:rPr lang="en-US" sz="2500" b="0" dirty="0" err="1"/>
              <a:t>Nuvation</a:t>
            </a:r>
            <a:r>
              <a:rPr lang="en-US" sz="2500" b="0" dirty="0"/>
              <a:t> Bio Inc.</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Heymach</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nvGraphicFramePr>
        <p:xfrm>
          <a:off x="1083510" y="2132856"/>
          <a:ext cx="10016517" cy="2764694"/>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18205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 and 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AstraZeneca Pharmaceuticals LP, Bayer HealthCare Pharmaceuticals, BioNTech SE, Boehringer Ingelheim Pharmaceuticals Inc, Bristol Myers Squibb, GSK, Jazz Pharmaceuticals Inc, Johnson &amp; Johnson, Lilly, Mirati Therapeutics Inc, </a:t>
                      </a:r>
                      <a:r>
                        <a:rPr lang="en-US" sz="1800" b="0" dirty="0" err="1">
                          <a:solidFill>
                            <a:schemeClr val="tx1"/>
                          </a:solidFill>
                        </a:rPr>
                        <a:t>ModeX</a:t>
                      </a:r>
                      <a:r>
                        <a:rPr lang="en-US" sz="1800" b="0" dirty="0">
                          <a:solidFill>
                            <a:schemeClr val="tx1"/>
                          </a:solidFill>
                        </a:rPr>
                        <a:t> Therapeutics, </a:t>
                      </a:r>
                      <a:r>
                        <a:rPr lang="en-US" sz="1800" b="0" dirty="0" err="1">
                          <a:solidFill>
                            <a:schemeClr val="tx1"/>
                          </a:solidFill>
                        </a:rPr>
                        <a:t>OncoHost</a:t>
                      </a:r>
                      <a:r>
                        <a:rPr lang="en-US" sz="1800" b="0" dirty="0">
                          <a:solidFill>
                            <a:schemeClr val="tx1"/>
                          </a:solidFill>
                        </a:rPr>
                        <a:t>, Ottimo Pharma, Pfizer Inc, Regeneron Pharmaceuticals Inc, </a:t>
                      </a:r>
                      <a:r>
                        <a:rPr lang="en-US" sz="1800" b="0" dirty="0" err="1">
                          <a:solidFill>
                            <a:schemeClr val="tx1"/>
                          </a:solidFill>
                        </a:rPr>
                        <a:t>Remunity</a:t>
                      </a:r>
                      <a:r>
                        <a:rPr lang="en-US" sz="1800" b="0" dirty="0">
                          <a:solidFill>
                            <a:schemeClr val="tx1"/>
                          </a:solidFill>
                        </a:rPr>
                        <a:t> Therapeutics, Spectrum Pharmaceuticals Inc, </a:t>
                      </a:r>
                      <a:r>
                        <a:rPr lang="en-US" sz="1800" b="0" dirty="0" err="1">
                          <a:solidFill>
                            <a:schemeClr val="tx1"/>
                          </a:solidFill>
                        </a:rPr>
                        <a:t>Synthekine</a:t>
                      </a:r>
                      <a:r>
                        <a:rPr lang="en-US" sz="1800" b="0" dirty="0">
                          <a:solidFill>
                            <a:schemeClr val="tx1"/>
                          </a:solidFill>
                        </a:rPr>
                        <a:t>, Takeda Pharmaceuticals USA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01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Royalties and Licensing Fees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 Spectrum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bl>
          </a:graphicData>
        </a:graphic>
      </p:graphicFrame>
    </p:spTree>
    <p:custDataLst>
      <p:tags r:id="rId1"/>
    </p:custDataLst>
    <p:extLst>
      <p:ext uri="{BB962C8B-B14F-4D97-AF65-F5344CB8AC3E}">
        <p14:creationId xmlns:p14="http://schemas.microsoft.com/office/powerpoint/2010/main" val="322901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err="1"/>
              <a:t>Pérol</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E988432-86BF-D3F1-27F3-72A4BDF1339E}"/>
              </a:ext>
            </a:extLst>
          </p:cNvPr>
          <p:cNvGraphicFramePr>
            <a:graphicFrameLocks/>
          </p:cNvGraphicFramePr>
          <p:nvPr>
            <p:extLst>
              <p:ext uri="{D42A27DB-BD31-4B8C-83A1-F6EECF244321}">
                <p14:modId xmlns:p14="http://schemas.microsoft.com/office/powerpoint/2010/main" val="4097274729"/>
              </p:ext>
            </p:extLst>
          </p:nvPr>
        </p:nvGraphicFramePr>
        <p:xfrm>
          <a:off x="813216" y="1594490"/>
          <a:ext cx="10557106" cy="3669020"/>
        </p:xfrm>
        <a:graphic>
          <a:graphicData uri="http://schemas.openxmlformats.org/drawingml/2006/table">
            <a:tbl>
              <a:tblPr firstRow="1" bandRow="1">
                <a:tableStyleId>{F2DE63D5-997A-4646-A377-4702673A728D}</a:tableStyleId>
              </a:tblPr>
              <a:tblGrid>
                <a:gridCol w="2852250">
                  <a:extLst>
                    <a:ext uri="{9D8B030D-6E8A-4147-A177-3AD203B41FA5}">
                      <a16:colId xmlns:a16="http://schemas.microsoft.com/office/drawing/2014/main" val="20000"/>
                    </a:ext>
                  </a:extLst>
                </a:gridCol>
                <a:gridCol w="7704856">
                  <a:extLst>
                    <a:ext uri="{9D8B030D-6E8A-4147-A177-3AD203B41FA5}">
                      <a16:colId xmlns:a16="http://schemas.microsoft.com/office/drawing/2014/main" val="3833924404"/>
                    </a:ext>
                  </a:extLst>
                </a:gridCol>
              </a:tblGrid>
              <a:tr h="7200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Amgen Inc, AstraZeneca Pharmaceuticals LP, Bristol Myers Squibb, Daiichi Sankyo Inc, Eisai Inc, Ipsen Biopharmaceuticals Inc, Janssen Biotech Inc, MSD,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Nuvation</a:t>
                      </a:r>
                      <a:r>
                        <a:rPr lang="en-US" sz="1800" b="0" kern="1200" dirty="0">
                          <a:solidFill>
                            <a:schemeClr val="tx1"/>
                          </a:solidFill>
                          <a:effectLst/>
                          <a:latin typeface="+mn-lt"/>
                          <a:ea typeface="+mn-ea"/>
                          <a:cs typeface="+mn-cs"/>
                        </a:rPr>
                        <a:t> Bio Inc, Pfizer Inc, PharmaMar, Sanofi,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200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Bristol Myers Squibb, Daiichi Sankyo Inc, MSD,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r h="7200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PharmaMar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47948"/>
                  </a:ext>
                </a:extLst>
              </a:tr>
              <a:tr h="7200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AstraZeneca Pharmaceuticals LP, Bristol Myers Squibb, Chugai Pharmaceutical Co Ltd, Ipsen Biopharmaceuticals Inc, Janssen Biotech Inc, MSD,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Pfizer Inc, Sanofi,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7685926"/>
                  </a:ext>
                </a:extLst>
              </a:tr>
            </a:tbl>
          </a:graphicData>
        </a:graphic>
      </p:graphicFrame>
    </p:spTree>
    <p:custDataLst>
      <p:tags r:id="rId1"/>
    </p:custDataLst>
    <p:extLst>
      <p:ext uri="{BB962C8B-B14F-4D97-AF65-F5344CB8AC3E}">
        <p14:creationId xmlns:p14="http://schemas.microsoft.com/office/powerpoint/2010/main" val="244104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00667"/>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nSpc>
                <a:spcPct val="100000"/>
              </a:lnSpc>
              <a:buNone/>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a:t>
            </a:r>
            <a:r>
              <a:rPr lang="en-US" sz="1850" b="0" dirty="0">
                <a:latin typeface="Calibri" panose="020F0502020204030204" pitchFamily="34" charset="0"/>
              </a:rPr>
              <a:t>Catalyst Pharmaceuticals Inc, </a:t>
            </a:r>
            <a:r>
              <a:rPr lang="en-US" sz="1850" b="0" dirty="0" err="1">
                <a:latin typeface="Calibri" panose="020F0502020204030204" pitchFamily="34" charset="0"/>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a:t>
            </a:r>
            <a:r>
              <a:rPr lang="en-US" sz="1850" b="0" dirty="0">
                <a:latin typeface="Calibri" panose="020F0502020204030204" pitchFamily="34" charset="0"/>
              </a:rPr>
              <a:t>Company, and </a:t>
            </a:r>
            <a:r>
              <a:rPr lang="en-US" sz="1850" b="0" dirty="0" err="1">
                <a:latin typeface="Calibri" panose="020F0502020204030204" pitchFamily="34" charset="0"/>
              </a:rPr>
              <a:t>Verastem</a:t>
            </a:r>
            <a:r>
              <a:rPr lang="en-US" sz="1850" b="0" dirty="0">
                <a:latin typeface="Calibri" panose="020F0502020204030204" pitchFamily="34" charset="0"/>
              </a:rPr>
              <a:t> Inc. </a:t>
            </a:r>
            <a:endPar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endParaRP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AI-generated content may be incorrect.">
            <a:extLst>
              <a:ext uri="{FF2B5EF4-FFF2-40B4-BE49-F238E27FC236}">
                <a16:creationId xmlns:a16="http://schemas.microsoft.com/office/drawing/2014/main" id="{B8C9AACF-C6F8-25DA-EF38-8CA1DF6C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1" y="260648"/>
            <a:ext cx="6086788" cy="3423450"/>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69A57FA6-8A96-5A56-242F-D7185009F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2453" y="2780928"/>
            <a:ext cx="5835174" cy="325346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16341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a:xfrm>
            <a:off x="912286" y="53752"/>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a:xfrm>
            <a:off x="623392" y="908720"/>
            <a:ext cx="10358967" cy="4677243"/>
          </a:xfrm>
        </p:spPr>
        <p:txBody>
          <a:bodyPr/>
          <a:lstStyle/>
          <a:p>
            <a:pPr marL="98425" indent="0">
              <a:lnSpc>
                <a:spcPct val="100000"/>
              </a:lnSpc>
              <a:spcBef>
                <a:spcPts val="0"/>
              </a:spcBef>
              <a:spcAft>
                <a:spcPts val="600"/>
              </a:spcAft>
              <a:buNone/>
            </a:pPr>
            <a:r>
              <a:rPr lang="en-US" sz="2000" dirty="0">
                <a:solidFill>
                  <a:srgbClr val="0432FF"/>
                </a:solidFill>
              </a:rPr>
              <a:t>John V </a:t>
            </a:r>
            <a:r>
              <a:rPr lang="en-US" sz="2000" dirty="0" err="1">
                <a:solidFill>
                  <a:srgbClr val="0432FF"/>
                </a:solidFill>
              </a:rPr>
              <a:t>Heymach</a:t>
            </a:r>
            <a:r>
              <a:rPr lang="en-US" sz="2000" dirty="0">
                <a:solidFill>
                  <a:srgbClr val="0432FF"/>
                </a:solidFill>
              </a:rPr>
              <a:t>, MD, PhD</a:t>
            </a:r>
          </a:p>
          <a:p>
            <a:pPr>
              <a:lnSpc>
                <a:spcPct val="100000"/>
              </a:lnSpc>
              <a:spcBef>
                <a:spcPts val="0"/>
              </a:spcBef>
              <a:spcAft>
                <a:spcPts val="600"/>
              </a:spcAft>
            </a:pPr>
            <a:r>
              <a:rPr lang="en-US" sz="1800" b="0" dirty="0" err="1"/>
              <a:t>Heymach</a:t>
            </a:r>
            <a:r>
              <a:rPr lang="en-US" sz="1800" b="0" dirty="0"/>
              <a:t> JV et al. </a:t>
            </a:r>
            <a:r>
              <a:rPr lang="en-US" sz="1800" dirty="0" err="1"/>
              <a:t>Zongertinib</a:t>
            </a:r>
            <a:r>
              <a:rPr lang="en-US" sz="1800" b="0" dirty="0"/>
              <a:t> in </a:t>
            </a:r>
            <a:r>
              <a:rPr lang="en-US" sz="1800" dirty="0"/>
              <a:t>previously treated </a:t>
            </a:r>
            <a:r>
              <a:rPr lang="en-US" sz="1800" i="1" dirty="0"/>
              <a:t>HER2</a:t>
            </a:r>
            <a:r>
              <a:rPr lang="en-US" sz="1800" dirty="0"/>
              <a:t>-mutant </a:t>
            </a:r>
            <a:r>
              <a:rPr lang="en-US" sz="1800" b="0" dirty="0"/>
              <a:t>non-small-cell lung cancer. </a:t>
            </a:r>
            <a:r>
              <a:rPr lang="en-US" sz="1800" b="0" i="1" dirty="0"/>
              <a:t>N Engl J Med</a:t>
            </a:r>
            <a:r>
              <a:rPr lang="en-US" sz="1800" b="0" dirty="0"/>
              <a:t> 2025;392(23):2321-33.</a:t>
            </a:r>
          </a:p>
          <a:p>
            <a:pPr>
              <a:lnSpc>
                <a:spcPct val="100000"/>
              </a:lnSpc>
              <a:spcBef>
                <a:spcPts val="0"/>
              </a:spcBef>
              <a:spcAft>
                <a:spcPts val="600"/>
              </a:spcAft>
            </a:pPr>
            <a:r>
              <a:rPr lang="en-US" sz="1800" b="0" dirty="0"/>
              <a:t>Ruiter G et al. </a:t>
            </a:r>
            <a:r>
              <a:rPr lang="en-US" sz="1800" dirty="0" err="1"/>
              <a:t>Zongertinib</a:t>
            </a:r>
            <a:r>
              <a:rPr lang="en-US" sz="1800" b="0" dirty="0"/>
              <a:t> in patients with </a:t>
            </a:r>
            <a:r>
              <a:rPr lang="en-US" sz="1800" dirty="0"/>
              <a:t>previously treated HER2-mutant </a:t>
            </a:r>
            <a:r>
              <a:rPr lang="en-US" sz="1800" b="0" dirty="0"/>
              <a:t>NSCLC and </a:t>
            </a:r>
            <a:r>
              <a:rPr lang="en-US" sz="1800" dirty="0"/>
              <a:t>brain metastases </a:t>
            </a:r>
            <a:r>
              <a:rPr lang="en-US" sz="1800" b="0" dirty="0"/>
              <a:t>at baseline: </a:t>
            </a:r>
            <a:r>
              <a:rPr lang="en-US" sz="1800" dirty="0" err="1"/>
              <a:t>Beamion</a:t>
            </a:r>
            <a:r>
              <a:rPr lang="en-US" sz="1800" dirty="0"/>
              <a:t> LUNG-1</a:t>
            </a:r>
            <a:r>
              <a:rPr lang="en-US" sz="1800" b="0" dirty="0"/>
              <a:t>. WCLC 2025;Abstract PT2.12.03. </a:t>
            </a:r>
          </a:p>
          <a:p>
            <a:pPr>
              <a:lnSpc>
                <a:spcPct val="100000"/>
              </a:lnSpc>
              <a:spcBef>
                <a:spcPts val="0"/>
              </a:spcBef>
              <a:spcAft>
                <a:spcPts val="600"/>
              </a:spcAft>
            </a:pPr>
            <a:r>
              <a:rPr lang="en-US" sz="1800" b="0" dirty="0" err="1"/>
              <a:t>Heymach</a:t>
            </a:r>
            <a:r>
              <a:rPr lang="en-US" sz="1800" b="0" dirty="0"/>
              <a:t> JV et al. </a:t>
            </a:r>
            <a:r>
              <a:rPr lang="en-US" sz="1800" dirty="0"/>
              <a:t>First-line </a:t>
            </a:r>
            <a:r>
              <a:rPr lang="en-US" sz="1800" dirty="0" err="1"/>
              <a:t>zongertinib</a:t>
            </a:r>
            <a:r>
              <a:rPr lang="en-US" sz="1800" dirty="0"/>
              <a:t> </a:t>
            </a:r>
            <a:r>
              <a:rPr lang="en-US" sz="1800" b="0" dirty="0"/>
              <a:t>in advanced </a:t>
            </a:r>
            <a:r>
              <a:rPr lang="en-US" sz="1800" dirty="0"/>
              <a:t>HER2-mutant</a:t>
            </a:r>
            <a:r>
              <a:rPr lang="en-US" sz="1800" b="0" dirty="0"/>
              <a:t> non-small-cell lung cancer. </a:t>
            </a:r>
            <a:r>
              <a:rPr lang="en-US" sz="1800" b="0" i="1" dirty="0"/>
              <a:t>N Engl J Med </a:t>
            </a:r>
            <a:r>
              <a:rPr lang="en-US" sz="1800" b="0" dirty="0"/>
              <a:t>2026;394(17):1675-84.</a:t>
            </a:r>
          </a:p>
          <a:p>
            <a:pPr>
              <a:lnSpc>
                <a:spcPct val="100000"/>
              </a:lnSpc>
              <a:spcBef>
                <a:spcPts val="0"/>
              </a:spcBef>
              <a:spcAft>
                <a:spcPts val="600"/>
              </a:spcAft>
            </a:pPr>
            <a:r>
              <a:rPr lang="en-US" sz="1800" b="0" dirty="0"/>
              <a:t>Loong HH et al. SOHO-01: </a:t>
            </a:r>
            <a:r>
              <a:rPr lang="en-US" sz="1800" dirty="0"/>
              <a:t>Updated safety and efficacy </a:t>
            </a:r>
            <a:r>
              <a:rPr lang="en-US" sz="1800" b="0" dirty="0"/>
              <a:t>of </a:t>
            </a:r>
            <a:r>
              <a:rPr lang="en-US" sz="1800" dirty="0" err="1"/>
              <a:t>sevabertinib</a:t>
            </a:r>
            <a:r>
              <a:rPr lang="en-US" sz="1800" b="0" dirty="0"/>
              <a:t> in patients with advanced </a:t>
            </a:r>
            <a:r>
              <a:rPr lang="en-US" sz="1800" dirty="0"/>
              <a:t>HER2-mutant</a:t>
            </a:r>
            <a:r>
              <a:rPr lang="en-US" sz="1800" b="0" dirty="0"/>
              <a:t> non-small cell lung cancer (NSCLC). ASCO 2026;Abstract 8622. </a:t>
            </a:r>
          </a:p>
          <a:p>
            <a:r>
              <a:rPr lang="en-US" sz="1800" b="0" dirty="0" err="1"/>
              <a:t>Heymach</a:t>
            </a:r>
            <a:r>
              <a:rPr lang="en-US" sz="1800" b="0" dirty="0"/>
              <a:t> JV et al. </a:t>
            </a:r>
            <a:r>
              <a:rPr lang="en-US" sz="1800" dirty="0" err="1"/>
              <a:t>Zongertinib</a:t>
            </a:r>
            <a:r>
              <a:rPr lang="en-US" sz="1800" b="0" dirty="0"/>
              <a:t> in </a:t>
            </a:r>
            <a:r>
              <a:rPr lang="en-US" sz="1800" dirty="0"/>
              <a:t>treatment-naïve</a:t>
            </a:r>
            <a:r>
              <a:rPr lang="en-US" sz="1800" b="0" dirty="0"/>
              <a:t> patients with </a:t>
            </a:r>
            <a:r>
              <a:rPr lang="en-US" sz="1800" dirty="0"/>
              <a:t>HER2-mutant</a:t>
            </a:r>
            <a:r>
              <a:rPr lang="en-US" sz="1800" b="0" dirty="0"/>
              <a:t> NSCLC, including those with </a:t>
            </a:r>
            <a:r>
              <a:rPr lang="en-US" sz="1800" dirty="0"/>
              <a:t>active brain metastases: </a:t>
            </a:r>
            <a:r>
              <a:rPr lang="en-US" sz="1800" dirty="0" err="1"/>
              <a:t>Beamion</a:t>
            </a:r>
            <a:r>
              <a:rPr lang="en-US" sz="1800" dirty="0"/>
              <a:t> LUNG-1</a:t>
            </a:r>
            <a:r>
              <a:rPr lang="en-US" sz="1800" b="0" dirty="0"/>
              <a:t>. ELCC 2026;Abstract 6MO. </a:t>
            </a:r>
          </a:p>
          <a:p>
            <a:r>
              <a:rPr lang="en-US" sz="1800" b="0" dirty="0" err="1"/>
              <a:t>Jänne</a:t>
            </a:r>
            <a:r>
              <a:rPr lang="en-US" sz="1800" b="0" dirty="0"/>
              <a:t> PA et al. </a:t>
            </a:r>
            <a:r>
              <a:rPr lang="en-US" sz="1800" dirty="0"/>
              <a:t>Final analysis </a:t>
            </a:r>
            <a:r>
              <a:rPr lang="en-US" sz="1800" b="0" dirty="0"/>
              <a:t>results and patient-reported outcomes from DESTINY-Lung02 — A dose-blinded, randomized, phase 2 study of </a:t>
            </a:r>
            <a:r>
              <a:rPr lang="en-US" sz="1800" dirty="0"/>
              <a:t>trastuzumab </a:t>
            </a:r>
            <a:r>
              <a:rPr lang="en-US" sz="1800" dirty="0" err="1"/>
              <a:t>deruxtecan</a:t>
            </a:r>
            <a:r>
              <a:rPr lang="en-US" sz="1800" dirty="0"/>
              <a:t> </a:t>
            </a:r>
            <a:r>
              <a:rPr lang="en-US" sz="1800" b="0" dirty="0"/>
              <a:t>in patients with </a:t>
            </a:r>
            <a:r>
              <a:rPr lang="en-US" sz="1800" dirty="0"/>
              <a:t>HER2-mutant</a:t>
            </a:r>
            <a:r>
              <a:rPr lang="en-US" sz="1800" b="0" dirty="0"/>
              <a:t> metastatic NSCLC. </a:t>
            </a:r>
            <a:r>
              <a:rPr lang="en-US" sz="1800" b="0" i="1" dirty="0"/>
              <a:t>J </a:t>
            </a:r>
            <a:r>
              <a:rPr lang="en-US" sz="1800" b="0" i="1" dirty="0" err="1"/>
              <a:t>Thorac</a:t>
            </a:r>
            <a:r>
              <a:rPr lang="en-US" sz="1800" b="0" i="1" dirty="0"/>
              <a:t> Oncol </a:t>
            </a:r>
            <a:r>
              <a:rPr lang="en-US" sz="1800" b="0" dirty="0"/>
              <a:t>2025;20(12):1814-28.</a:t>
            </a:r>
          </a:p>
          <a:p>
            <a:r>
              <a:rPr lang="en-US" sz="1800" b="0" dirty="0"/>
              <a:t>Planchard D et al. </a:t>
            </a:r>
            <a:r>
              <a:rPr lang="en-US" sz="1800" dirty="0"/>
              <a:t>Trastuzumab </a:t>
            </a:r>
            <a:r>
              <a:rPr lang="en-US" sz="1800" dirty="0" err="1"/>
              <a:t>deruxtecan</a:t>
            </a:r>
            <a:r>
              <a:rPr lang="en-US" sz="1800" dirty="0"/>
              <a:t> </a:t>
            </a:r>
            <a:r>
              <a:rPr lang="en-US" sz="1800" b="0" dirty="0"/>
              <a:t>in patients with </a:t>
            </a:r>
            <a:r>
              <a:rPr lang="en-US" sz="1800" dirty="0"/>
              <a:t>HER2-overexpressing</a:t>
            </a:r>
            <a:r>
              <a:rPr lang="en-US" sz="1800" b="0" dirty="0"/>
              <a:t> NSCLC: Results from part 1 of the open-label, multicenter, phase </a:t>
            </a:r>
            <a:r>
              <a:rPr lang="en-US" sz="1800" dirty="0"/>
              <a:t>1b DESTINY-Lung03 trial</a:t>
            </a:r>
            <a:r>
              <a:rPr lang="en-US" sz="1800" b="0" dirty="0"/>
              <a:t>. </a:t>
            </a:r>
            <a:r>
              <a:rPr lang="en-US" sz="1800" b="0" i="1" dirty="0"/>
              <a:t>J </a:t>
            </a:r>
            <a:r>
              <a:rPr lang="en-US" sz="1800" b="0" i="1" dirty="0" err="1"/>
              <a:t>Thorac</a:t>
            </a:r>
            <a:r>
              <a:rPr lang="en-US" sz="1800" b="0" i="1" dirty="0"/>
              <a:t> Oncol </a:t>
            </a:r>
            <a:r>
              <a:rPr lang="en-US" sz="1800" b="0" dirty="0"/>
              <a:t>2026;</a:t>
            </a:r>
            <a:br>
              <a:rPr lang="en-US" sz="1800" b="0" dirty="0"/>
            </a:br>
            <a:r>
              <a:rPr lang="en-US" sz="1800" b="0" dirty="0"/>
              <a:t>21(5):103541. </a:t>
            </a:r>
          </a:p>
          <a:p>
            <a:pPr>
              <a:lnSpc>
                <a:spcPct val="100000"/>
              </a:lnSpc>
              <a:spcBef>
                <a:spcPts val="0"/>
              </a:spcBef>
              <a:spcAft>
                <a:spcPts val="600"/>
              </a:spcAft>
            </a:pPr>
            <a:endParaRPr lang="en-US" sz="1800" b="0" dirty="0"/>
          </a:p>
          <a:p>
            <a:pPr marL="98425" indent="0">
              <a:lnSpc>
                <a:spcPct val="100000"/>
              </a:lnSpc>
              <a:spcBef>
                <a:spcPts val="0"/>
              </a:spcBef>
              <a:spcAft>
                <a:spcPts val="600"/>
              </a:spcAft>
              <a:buNone/>
            </a:pPr>
            <a:r>
              <a:rPr lang="en-US" sz="1800" b="0" dirty="0"/>
              <a:t> </a:t>
            </a: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E849-998E-66F3-5914-22FFC6138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5B84D-8845-996F-560F-616D6B65C25E}"/>
              </a:ext>
            </a:extLst>
          </p:cNvPr>
          <p:cNvSpPr>
            <a:spLocks noGrp="1"/>
          </p:cNvSpPr>
          <p:nvPr>
            <p:ph type="title"/>
          </p:nvPr>
        </p:nvSpPr>
        <p:spPr>
          <a:xfrm>
            <a:off x="912286" y="26197"/>
            <a:ext cx="10358967" cy="954531"/>
          </a:xfrm>
        </p:spPr>
        <p:txBody>
          <a:bodyPr/>
          <a:lstStyle/>
          <a:p>
            <a:r>
              <a:rPr lang="en-US" dirty="0"/>
              <a:t>Key Datasets</a:t>
            </a:r>
          </a:p>
        </p:txBody>
      </p:sp>
      <p:sp>
        <p:nvSpPr>
          <p:cNvPr id="3" name="Content Placeholder 2">
            <a:extLst>
              <a:ext uri="{FF2B5EF4-FFF2-40B4-BE49-F238E27FC236}">
                <a16:creationId xmlns:a16="http://schemas.microsoft.com/office/drawing/2014/main" id="{D8494A39-8257-18B3-3AE6-9FD1E0D851F2}"/>
              </a:ext>
            </a:extLst>
          </p:cNvPr>
          <p:cNvSpPr>
            <a:spLocks noGrp="1"/>
          </p:cNvSpPr>
          <p:nvPr>
            <p:ph idx="1"/>
          </p:nvPr>
        </p:nvSpPr>
        <p:spPr>
          <a:xfrm>
            <a:off x="623392" y="908720"/>
            <a:ext cx="10358967" cy="4677243"/>
          </a:xfrm>
        </p:spPr>
        <p:txBody>
          <a:bodyPr/>
          <a:lstStyle/>
          <a:p>
            <a:pPr marL="98425" indent="0">
              <a:lnSpc>
                <a:spcPct val="100000"/>
              </a:lnSpc>
              <a:spcBef>
                <a:spcPts val="0"/>
              </a:spcBef>
              <a:spcAft>
                <a:spcPts val="600"/>
              </a:spcAft>
              <a:buNone/>
            </a:pPr>
            <a:r>
              <a:rPr lang="en-US" sz="2000" dirty="0">
                <a:solidFill>
                  <a:srgbClr val="0432FF"/>
                </a:solidFill>
              </a:rPr>
              <a:t>John V </a:t>
            </a:r>
            <a:r>
              <a:rPr lang="en-US" sz="2000" dirty="0" err="1">
                <a:solidFill>
                  <a:srgbClr val="0432FF"/>
                </a:solidFill>
              </a:rPr>
              <a:t>Heymach</a:t>
            </a:r>
            <a:r>
              <a:rPr lang="en-US" sz="2000" dirty="0">
                <a:solidFill>
                  <a:srgbClr val="0432FF"/>
                </a:solidFill>
              </a:rPr>
              <a:t>, MD, PhD (continued)</a:t>
            </a:r>
            <a:endParaRPr lang="en-US" sz="1800" b="0" dirty="0"/>
          </a:p>
          <a:p>
            <a:pPr>
              <a:lnSpc>
                <a:spcPct val="100000"/>
              </a:lnSpc>
              <a:spcBef>
                <a:spcPts val="0"/>
              </a:spcBef>
              <a:spcAft>
                <a:spcPts val="600"/>
              </a:spcAft>
            </a:pPr>
            <a:r>
              <a:rPr lang="en-US" sz="1800" b="0" dirty="0" err="1"/>
              <a:t>Barlesi</a:t>
            </a:r>
            <a:r>
              <a:rPr lang="en-US" sz="1800" b="0" dirty="0"/>
              <a:t> F et al. </a:t>
            </a:r>
            <a:r>
              <a:rPr lang="en-US" sz="1800" dirty="0" err="1"/>
              <a:t>Adagrasib</a:t>
            </a:r>
            <a:r>
              <a:rPr lang="en-US" sz="1800" b="0" dirty="0"/>
              <a:t> versus docetaxel in </a:t>
            </a:r>
            <a:r>
              <a:rPr lang="en-US" sz="1800" dirty="0"/>
              <a:t>KRAS</a:t>
            </a:r>
            <a:r>
              <a:rPr lang="en-US" sz="1800" baseline="30000" dirty="0"/>
              <a:t>G12C</a:t>
            </a:r>
            <a:r>
              <a:rPr lang="en-US" sz="1800" dirty="0"/>
              <a:t>-mutated </a:t>
            </a:r>
            <a:r>
              <a:rPr lang="en-US" sz="1800" b="0" dirty="0"/>
              <a:t>non-small-cell lung cancer </a:t>
            </a:r>
            <a:r>
              <a:rPr lang="en-US" sz="1800" dirty="0"/>
              <a:t>(KRYSTAL-12)</a:t>
            </a:r>
            <a:r>
              <a:rPr lang="en-US" sz="1800" b="0" dirty="0"/>
              <a:t>: A </a:t>
            </a:r>
            <a:r>
              <a:rPr lang="en-US" sz="1800" b="0" dirty="0" err="1"/>
              <a:t>randomised</a:t>
            </a:r>
            <a:r>
              <a:rPr lang="en-US" sz="1800" b="0" dirty="0"/>
              <a:t>, open-label, phase 3 trial. </a:t>
            </a:r>
            <a:r>
              <a:rPr lang="en-US" sz="1800" b="0" i="1" dirty="0"/>
              <a:t>Lancet</a:t>
            </a:r>
            <a:r>
              <a:rPr lang="en-US" sz="1800" b="0" dirty="0"/>
              <a:t> 2025;406(10503):615-26.</a:t>
            </a:r>
          </a:p>
          <a:p>
            <a:pPr>
              <a:lnSpc>
                <a:spcPct val="100000"/>
              </a:lnSpc>
              <a:spcBef>
                <a:spcPts val="0"/>
              </a:spcBef>
              <a:spcAft>
                <a:spcPts val="600"/>
              </a:spcAft>
            </a:pPr>
            <a:r>
              <a:rPr lang="en-US" sz="1800" b="0" dirty="0" err="1"/>
              <a:t>Negrao</a:t>
            </a:r>
            <a:r>
              <a:rPr lang="en-US" sz="1800" b="0" dirty="0"/>
              <a:t> MV et al. Efficacy and safety of </a:t>
            </a:r>
            <a:r>
              <a:rPr lang="en-US" sz="1800" dirty="0"/>
              <a:t>1L </a:t>
            </a:r>
            <a:r>
              <a:rPr lang="en-US" sz="1800" dirty="0" err="1"/>
              <a:t>olomorasib</a:t>
            </a:r>
            <a:r>
              <a:rPr lang="en-US" sz="1800" dirty="0"/>
              <a:t> + chemoimmunotherapy</a:t>
            </a:r>
            <a:r>
              <a:rPr lang="en-US" sz="1800" b="0" dirty="0"/>
              <a:t> in </a:t>
            </a:r>
            <a:r>
              <a:rPr lang="en-US" sz="1800" dirty="0"/>
              <a:t>KRAS G12C-mutant </a:t>
            </a:r>
            <a:r>
              <a:rPr lang="en-US" sz="1800" b="0" dirty="0"/>
              <a:t>NSCLC: Results from </a:t>
            </a:r>
            <a:r>
              <a:rPr lang="en-US" sz="1800" dirty="0"/>
              <a:t>LOXO-RAS-20001 and SUNRAY-01</a:t>
            </a:r>
            <a:r>
              <a:rPr lang="en-US" sz="1800" b="0" dirty="0"/>
              <a:t>. WCLC 2025;Abstract OA08.02. </a:t>
            </a:r>
          </a:p>
          <a:p>
            <a:pPr>
              <a:lnSpc>
                <a:spcPct val="100000"/>
              </a:lnSpc>
              <a:spcBef>
                <a:spcPts val="0"/>
              </a:spcBef>
              <a:spcAft>
                <a:spcPts val="600"/>
              </a:spcAft>
            </a:pPr>
            <a:r>
              <a:rPr lang="en-US" sz="1800" b="0" dirty="0"/>
              <a:t>Johnson ML et al. Efficacy and safety of </a:t>
            </a:r>
            <a:r>
              <a:rPr lang="en-US" sz="1800" dirty="0"/>
              <a:t>1L </a:t>
            </a:r>
            <a:r>
              <a:rPr lang="en-US" sz="1800" dirty="0" err="1"/>
              <a:t>olomorasib</a:t>
            </a:r>
            <a:r>
              <a:rPr lang="en-US" sz="1800" dirty="0"/>
              <a:t> plus pembrolizumab </a:t>
            </a:r>
            <a:r>
              <a:rPr lang="en-US" sz="1800" b="0" dirty="0"/>
              <a:t>in </a:t>
            </a:r>
            <a:r>
              <a:rPr lang="en-US" sz="1800" dirty="0"/>
              <a:t>KRAS G12C-mutant </a:t>
            </a:r>
            <a:r>
              <a:rPr lang="en-US" sz="1800" b="0" dirty="0"/>
              <a:t>NSCLC: Results from </a:t>
            </a:r>
            <a:r>
              <a:rPr lang="en-US" sz="1800" dirty="0"/>
              <a:t>LOXO-RAS-20001 and SUNRAY-01</a:t>
            </a:r>
            <a:r>
              <a:rPr lang="en-US" sz="1800" b="0" dirty="0"/>
              <a:t>. WCLC 2025;Abstract MA02.06. </a:t>
            </a:r>
          </a:p>
          <a:p>
            <a:pPr>
              <a:lnSpc>
                <a:spcPct val="100000"/>
              </a:lnSpc>
              <a:spcBef>
                <a:spcPts val="0"/>
              </a:spcBef>
              <a:spcAft>
                <a:spcPts val="600"/>
              </a:spcAft>
            </a:pPr>
            <a:r>
              <a:rPr lang="en-US" sz="1800" b="0" dirty="0" err="1"/>
              <a:t>Skoulidis</a:t>
            </a:r>
            <a:r>
              <a:rPr lang="en-US" sz="1800" b="0" dirty="0"/>
              <a:t> F et al. </a:t>
            </a:r>
            <a:r>
              <a:rPr lang="en-US" sz="1800" dirty="0"/>
              <a:t>First-line (1L) </a:t>
            </a:r>
            <a:r>
              <a:rPr lang="en-US" sz="1800" dirty="0" err="1"/>
              <a:t>divarasib</a:t>
            </a:r>
            <a:r>
              <a:rPr lang="en-US" sz="1800" dirty="0"/>
              <a:t> plus pembrolizumab (</a:t>
            </a:r>
            <a:r>
              <a:rPr lang="en-US" sz="1800" dirty="0" err="1"/>
              <a:t>pembro</a:t>
            </a:r>
            <a:r>
              <a:rPr lang="en-US" sz="1800" dirty="0"/>
              <a:t>) </a:t>
            </a:r>
            <a:r>
              <a:rPr lang="en-US" sz="1800" b="0" dirty="0"/>
              <a:t>in advanced or metastatic </a:t>
            </a:r>
            <a:r>
              <a:rPr lang="en-US" sz="1800" i="1" dirty="0"/>
              <a:t>KRAS</a:t>
            </a:r>
            <a:r>
              <a:rPr lang="en-US" sz="1800" dirty="0"/>
              <a:t> G12C+ </a:t>
            </a:r>
            <a:r>
              <a:rPr lang="en-US" sz="1800" b="0" dirty="0"/>
              <a:t>non-small cell lung cancer (NSCLC): Results from the </a:t>
            </a:r>
            <a:r>
              <a:rPr lang="en-US" sz="1800" dirty="0"/>
              <a:t>Krascendo-170 </a:t>
            </a:r>
            <a:r>
              <a:rPr lang="en-US" sz="1800" b="0" dirty="0"/>
              <a:t>study. ASCO 2026;Abstract 8510.</a:t>
            </a:r>
          </a:p>
          <a:p>
            <a:pPr>
              <a:lnSpc>
                <a:spcPct val="100000"/>
              </a:lnSpc>
              <a:spcBef>
                <a:spcPts val="0"/>
              </a:spcBef>
              <a:spcAft>
                <a:spcPts val="600"/>
              </a:spcAft>
            </a:pPr>
            <a:r>
              <a:rPr lang="en-US" sz="1800" b="0" dirty="0"/>
              <a:t>Sacher AG et al. Single-agent </a:t>
            </a:r>
            <a:r>
              <a:rPr lang="en-US" sz="1800" dirty="0" err="1"/>
              <a:t>divarasib</a:t>
            </a:r>
            <a:r>
              <a:rPr lang="en-US" sz="1800" b="0" dirty="0"/>
              <a:t> in patients with </a:t>
            </a:r>
            <a:r>
              <a:rPr lang="en-US" sz="1800" dirty="0"/>
              <a:t>KRAS G12C-positive </a:t>
            </a:r>
            <a:r>
              <a:rPr lang="en-US" sz="1800" b="0" dirty="0"/>
              <a:t>non-small cell lung cancer: </a:t>
            </a:r>
            <a:r>
              <a:rPr lang="en-US" sz="1800" dirty="0"/>
              <a:t>Long-term follow-up </a:t>
            </a:r>
            <a:r>
              <a:rPr lang="en-US" sz="1800" b="0" dirty="0"/>
              <a:t>of a phase I study. </a:t>
            </a:r>
            <a:r>
              <a:rPr lang="en-US" sz="1800" b="0" i="1" dirty="0"/>
              <a:t>J Clin Oncol </a:t>
            </a:r>
            <a:r>
              <a:rPr lang="en-US" sz="1800" b="0" dirty="0"/>
              <a:t>2025;43(30):3249-53.</a:t>
            </a:r>
          </a:p>
          <a:p>
            <a:pPr>
              <a:lnSpc>
                <a:spcPct val="100000"/>
              </a:lnSpc>
              <a:spcBef>
                <a:spcPts val="0"/>
              </a:spcBef>
              <a:spcAft>
                <a:spcPts val="600"/>
              </a:spcAft>
            </a:pPr>
            <a:r>
              <a:rPr lang="en-US" sz="1800" b="0" dirty="0"/>
              <a:t>Girard N et al. </a:t>
            </a:r>
            <a:r>
              <a:rPr lang="en-US" sz="1800" dirty="0" err="1"/>
              <a:t>Telisotuzumab</a:t>
            </a:r>
            <a:r>
              <a:rPr lang="en-US" sz="1800" dirty="0"/>
              <a:t> </a:t>
            </a:r>
            <a:r>
              <a:rPr lang="en-US" sz="1800" dirty="0" err="1"/>
              <a:t>vedotin</a:t>
            </a:r>
            <a:r>
              <a:rPr lang="en-US" sz="1800" dirty="0"/>
              <a:t> </a:t>
            </a:r>
            <a:r>
              <a:rPr lang="en-US" sz="1800" b="0" dirty="0"/>
              <a:t>monotherapy in patients with </a:t>
            </a:r>
            <a:r>
              <a:rPr lang="en-US" sz="1800" dirty="0"/>
              <a:t>previously treated c-Met protein–overexpressing</a:t>
            </a:r>
            <a:r>
              <a:rPr lang="en-US" sz="1800" b="0" dirty="0"/>
              <a:t> </a:t>
            </a:r>
            <a:r>
              <a:rPr lang="en-US" sz="1800" b="0" dirty="0" err="1"/>
              <a:t>nonsquamous</a:t>
            </a:r>
            <a:r>
              <a:rPr lang="en-US" sz="1800" b="0" dirty="0"/>
              <a:t> EGFR wildtype advanced NSCLC: </a:t>
            </a:r>
            <a:r>
              <a:rPr lang="en-US" sz="1800" dirty="0"/>
              <a:t>Updated analysis </a:t>
            </a:r>
            <a:r>
              <a:rPr lang="en-US" sz="1800" b="0" dirty="0"/>
              <a:t>of the </a:t>
            </a:r>
            <a:r>
              <a:rPr lang="en-US" sz="1800" dirty="0"/>
              <a:t>LUMINOSITY</a:t>
            </a:r>
            <a:r>
              <a:rPr lang="en-US" sz="1800" b="0" dirty="0"/>
              <a:t> trial. ELCC 2025;Abstract 18P.</a:t>
            </a:r>
          </a:p>
          <a:p>
            <a:pPr>
              <a:lnSpc>
                <a:spcPct val="100000"/>
              </a:lnSpc>
              <a:spcBef>
                <a:spcPts val="0"/>
              </a:spcBef>
              <a:spcAft>
                <a:spcPts val="600"/>
              </a:spcAft>
            </a:pPr>
            <a:endParaRPr lang="en-US" sz="1800" b="0" dirty="0"/>
          </a:p>
          <a:p>
            <a:pPr>
              <a:lnSpc>
                <a:spcPct val="100000"/>
              </a:lnSpc>
              <a:spcBef>
                <a:spcPts val="0"/>
              </a:spcBef>
              <a:spcAft>
                <a:spcPts val="600"/>
              </a:spcAft>
            </a:pPr>
            <a:endParaRPr lang="en-US" sz="1800" b="0" dirty="0"/>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158449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27A17-E9D1-BB16-2563-5DB5CBD08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A2731-EE44-A6B3-BEB8-A4E382BD0AFB}"/>
              </a:ext>
            </a:extLst>
          </p:cNvPr>
          <p:cNvSpPr>
            <a:spLocks noGrp="1"/>
          </p:cNvSpPr>
          <p:nvPr>
            <p:ph type="title"/>
          </p:nvPr>
        </p:nvSpPr>
        <p:spPr>
          <a:xfrm>
            <a:off x="912287" y="53752"/>
            <a:ext cx="10358967" cy="930253"/>
          </a:xfrm>
        </p:spPr>
        <p:txBody>
          <a:bodyPr/>
          <a:lstStyle/>
          <a:p>
            <a:r>
              <a:rPr lang="en-US" dirty="0"/>
              <a:t>Key Datasets</a:t>
            </a:r>
          </a:p>
        </p:txBody>
      </p:sp>
      <p:sp>
        <p:nvSpPr>
          <p:cNvPr id="3" name="Content Placeholder 2">
            <a:extLst>
              <a:ext uri="{FF2B5EF4-FFF2-40B4-BE49-F238E27FC236}">
                <a16:creationId xmlns:a16="http://schemas.microsoft.com/office/drawing/2014/main" id="{B865BB13-BD39-0592-93ED-AE7EBBC65431}"/>
              </a:ext>
            </a:extLst>
          </p:cNvPr>
          <p:cNvSpPr>
            <a:spLocks noGrp="1"/>
          </p:cNvSpPr>
          <p:nvPr>
            <p:ph idx="1"/>
          </p:nvPr>
        </p:nvSpPr>
        <p:spPr>
          <a:xfrm>
            <a:off x="896468" y="1009879"/>
            <a:ext cx="10374785" cy="4677243"/>
          </a:xfrm>
        </p:spPr>
        <p:txBody>
          <a:bodyPr/>
          <a:lstStyle/>
          <a:p>
            <a:pPr marL="98425" indent="0">
              <a:lnSpc>
                <a:spcPct val="100000"/>
              </a:lnSpc>
              <a:spcBef>
                <a:spcPts val="0"/>
              </a:spcBef>
              <a:spcAft>
                <a:spcPts val="600"/>
              </a:spcAft>
              <a:buNone/>
            </a:pPr>
            <a:r>
              <a:rPr lang="en-US" sz="2000" dirty="0">
                <a:solidFill>
                  <a:srgbClr val="0432FF"/>
                </a:solidFill>
              </a:rPr>
              <a:t>Maurice </a:t>
            </a:r>
            <a:r>
              <a:rPr lang="en-US" sz="2000" dirty="0" err="1">
                <a:solidFill>
                  <a:srgbClr val="0432FF"/>
                </a:solidFill>
              </a:rPr>
              <a:t>Pérol</a:t>
            </a:r>
            <a:r>
              <a:rPr lang="en-US" sz="2000" dirty="0">
                <a:solidFill>
                  <a:srgbClr val="0432FF"/>
                </a:solidFill>
              </a:rPr>
              <a:t>, MD</a:t>
            </a:r>
          </a:p>
          <a:p>
            <a:pPr>
              <a:lnSpc>
                <a:spcPct val="100000"/>
              </a:lnSpc>
              <a:spcBef>
                <a:spcPts val="0"/>
              </a:spcBef>
              <a:spcAft>
                <a:spcPts val="600"/>
              </a:spcAft>
            </a:pPr>
            <a:r>
              <a:rPr lang="en-US" sz="1800" b="0" dirty="0" err="1"/>
              <a:t>Dziadziuszko</a:t>
            </a:r>
            <a:r>
              <a:rPr lang="en-US" sz="1800" b="0" dirty="0"/>
              <a:t> R et al. </a:t>
            </a:r>
            <a:r>
              <a:rPr lang="en-US" sz="1800" dirty="0"/>
              <a:t>Updated results </a:t>
            </a:r>
            <a:r>
              <a:rPr lang="en-US" sz="1800" b="0" dirty="0"/>
              <a:t>from the phase </a:t>
            </a:r>
            <a:r>
              <a:rPr lang="en-US" sz="1800" dirty="0"/>
              <a:t>III ALINA study </a:t>
            </a:r>
            <a:r>
              <a:rPr lang="en-US" sz="1800" b="0" dirty="0"/>
              <a:t>of </a:t>
            </a:r>
            <a:r>
              <a:rPr lang="en-US" sz="1800" dirty="0"/>
              <a:t>adjuvant </a:t>
            </a:r>
            <a:r>
              <a:rPr lang="en-US" sz="1800" dirty="0" err="1"/>
              <a:t>alectinib</a:t>
            </a:r>
            <a:r>
              <a:rPr lang="en-US" sz="1800" dirty="0"/>
              <a:t> </a:t>
            </a:r>
            <a:r>
              <a:rPr lang="en-US" sz="1800" b="0" dirty="0"/>
              <a:t>vs chemotherapy (chemo) in patients (pts) with </a:t>
            </a:r>
            <a:r>
              <a:rPr lang="en-US" sz="1800" dirty="0"/>
              <a:t>early-stage ALK+ </a:t>
            </a:r>
            <a:r>
              <a:rPr lang="en-US" sz="1800" b="0" dirty="0"/>
              <a:t>non-small cell lung cancer (NSCLC). ESMO 2025;Abstract 1787MO.</a:t>
            </a:r>
          </a:p>
          <a:p>
            <a:pPr>
              <a:lnSpc>
                <a:spcPct val="100000"/>
              </a:lnSpc>
              <a:spcBef>
                <a:spcPts val="0"/>
              </a:spcBef>
              <a:spcAft>
                <a:spcPts val="600"/>
              </a:spcAft>
            </a:pPr>
            <a:r>
              <a:rPr lang="en-US" sz="1800" b="0" dirty="0"/>
              <a:t>Peters S et al. </a:t>
            </a:r>
            <a:r>
              <a:rPr lang="en-US" sz="1800" dirty="0" err="1"/>
              <a:t>Alectinib</a:t>
            </a:r>
            <a:r>
              <a:rPr lang="en-US" sz="1800" b="0" dirty="0"/>
              <a:t> versus </a:t>
            </a:r>
            <a:r>
              <a:rPr lang="en-US" sz="1800" b="0" dirty="0" err="1"/>
              <a:t>crizotinib</a:t>
            </a:r>
            <a:r>
              <a:rPr lang="en-US" sz="1800" b="0" dirty="0"/>
              <a:t> in </a:t>
            </a:r>
            <a:r>
              <a:rPr lang="en-US" sz="1800" dirty="0"/>
              <a:t>previously untreated ALK-positive </a:t>
            </a:r>
            <a:r>
              <a:rPr lang="en-US" sz="1800" b="0" dirty="0"/>
              <a:t>advanced non-small cell lung cancer: </a:t>
            </a:r>
            <a:r>
              <a:rPr lang="en-US" sz="1800" dirty="0"/>
              <a:t>Final overall survival analysis </a:t>
            </a:r>
            <a:r>
              <a:rPr lang="en-US" sz="1800" b="0" dirty="0"/>
              <a:t>of the phase III </a:t>
            </a:r>
            <a:r>
              <a:rPr lang="en-US" sz="1800" dirty="0"/>
              <a:t>ALEX</a:t>
            </a:r>
            <a:r>
              <a:rPr lang="en-US" sz="1800" b="0" dirty="0"/>
              <a:t> study. </a:t>
            </a:r>
            <a:r>
              <a:rPr lang="en-US" sz="1800" b="0" i="1" dirty="0"/>
              <a:t>Ann Oncol </a:t>
            </a:r>
            <a:r>
              <a:rPr lang="en-US" sz="1800" b="0" dirty="0"/>
              <a:t>2026 Jan;37(1):92-103.</a:t>
            </a:r>
          </a:p>
          <a:p>
            <a:pPr>
              <a:lnSpc>
                <a:spcPct val="100000"/>
              </a:lnSpc>
              <a:spcBef>
                <a:spcPts val="0"/>
              </a:spcBef>
              <a:spcAft>
                <a:spcPts val="600"/>
              </a:spcAft>
            </a:pPr>
            <a:r>
              <a:rPr lang="en-US" sz="1800" b="0" dirty="0"/>
              <a:t>Mok T et al. </a:t>
            </a:r>
            <a:r>
              <a:rPr lang="en-US" sz="1800" dirty="0" err="1"/>
              <a:t>Lorlatinib</a:t>
            </a:r>
            <a:r>
              <a:rPr lang="en-US" sz="1800" b="0" dirty="0"/>
              <a:t> vs </a:t>
            </a:r>
            <a:r>
              <a:rPr lang="en-US" sz="1800" b="0" dirty="0" err="1"/>
              <a:t>crizotinib</a:t>
            </a:r>
            <a:r>
              <a:rPr lang="en-US" sz="1800" b="0" dirty="0"/>
              <a:t> as </a:t>
            </a:r>
            <a:r>
              <a:rPr lang="en-US" sz="1800" dirty="0"/>
              <a:t>first-line treatment </a:t>
            </a:r>
            <a:r>
              <a:rPr lang="en-US" sz="1800" b="0" dirty="0"/>
              <a:t>for advanced</a:t>
            </a:r>
            <a:r>
              <a:rPr lang="en-US" sz="1800" dirty="0"/>
              <a:t> </a:t>
            </a:r>
            <a:r>
              <a:rPr lang="en-US" sz="1800" i="1" dirty="0"/>
              <a:t>ALK</a:t>
            </a:r>
            <a:r>
              <a:rPr lang="en-US" sz="1800" dirty="0"/>
              <a:t>+ </a:t>
            </a:r>
            <a:r>
              <a:rPr lang="en-US" sz="1800" b="0" dirty="0"/>
              <a:t>non-small cell lung cancer: 7-year update from the phase 3 </a:t>
            </a:r>
            <a:r>
              <a:rPr lang="en-US" sz="1800" dirty="0"/>
              <a:t>CROWN</a:t>
            </a:r>
            <a:r>
              <a:rPr lang="en-US" sz="1800" b="0" dirty="0"/>
              <a:t> study. ASCO 2026;Abstract 8502.</a:t>
            </a:r>
          </a:p>
          <a:p>
            <a:pPr>
              <a:lnSpc>
                <a:spcPct val="100000"/>
              </a:lnSpc>
              <a:spcBef>
                <a:spcPts val="0"/>
              </a:spcBef>
              <a:spcAft>
                <a:spcPts val="600"/>
              </a:spcAft>
            </a:pPr>
            <a:r>
              <a:rPr lang="en-US" sz="1800" b="0" dirty="0"/>
              <a:t>Lin J et al. </a:t>
            </a:r>
            <a:r>
              <a:rPr lang="en-US" sz="1800" dirty="0"/>
              <a:t>ALKOVE-1</a:t>
            </a:r>
            <a:r>
              <a:rPr lang="en-US" sz="1800" b="0" dirty="0"/>
              <a:t>: Efficacy and safety of </a:t>
            </a:r>
            <a:r>
              <a:rPr lang="en-US" sz="1800" dirty="0" err="1"/>
              <a:t>neladalkib</a:t>
            </a:r>
            <a:r>
              <a:rPr lang="en-US" sz="1800" b="0" dirty="0"/>
              <a:t> in patients with </a:t>
            </a:r>
            <a:r>
              <a:rPr lang="en-US" sz="1800" dirty="0"/>
              <a:t>advanced </a:t>
            </a:r>
            <a:r>
              <a:rPr lang="en-US" sz="1800" i="1" dirty="0"/>
              <a:t>ALK</a:t>
            </a:r>
            <a:r>
              <a:rPr lang="en-US" sz="1800" dirty="0"/>
              <a:t>+ </a:t>
            </a:r>
            <a:r>
              <a:rPr lang="en-US" sz="1800" b="0" dirty="0"/>
              <a:t>NSCLC. ASCO 2026;Abstract 8503. </a:t>
            </a:r>
          </a:p>
          <a:p>
            <a:pPr>
              <a:lnSpc>
                <a:spcPct val="100000"/>
              </a:lnSpc>
              <a:spcBef>
                <a:spcPts val="0"/>
              </a:spcBef>
              <a:spcAft>
                <a:spcPts val="600"/>
              </a:spcAft>
            </a:pPr>
            <a:r>
              <a:rPr lang="en-US" sz="1800" b="0" dirty="0"/>
              <a:t>Cho BC et al. </a:t>
            </a:r>
            <a:r>
              <a:rPr lang="en-US" sz="1800" dirty="0" err="1"/>
              <a:t>Repotrectinib</a:t>
            </a:r>
            <a:r>
              <a:rPr lang="en-US" sz="1800" b="0" dirty="0"/>
              <a:t> in patients with </a:t>
            </a:r>
            <a:r>
              <a:rPr lang="en-US" sz="1800" dirty="0"/>
              <a:t>ROS1 fusion-positive (ROS1+) </a:t>
            </a:r>
            <a:r>
              <a:rPr lang="en-US" sz="1800" b="0" dirty="0"/>
              <a:t>NSCLC: </a:t>
            </a:r>
            <a:r>
              <a:rPr lang="en-US" sz="1800" dirty="0"/>
              <a:t>Long-term follow-up </a:t>
            </a:r>
            <a:r>
              <a:rPr lang="en-US" sz="1800" b="0" dirty="0"/>
              <a:t>from the phase 1/2 </a:t>
            </a:r>
            <a:r>
              <a:rPr lang="en-US" sz="1800" dirty="0"/>
              <a:t>TRIDENT-1 </a:t>
            </a:r>
            <a:r>
              <a:rPr lang="en-US" sz="1800" b="0" dirty="0"/>
              <a:t>trial. WCLC 2025;Abstract MA02.03.</a:t>
            </a:r>
          </a:p>
          <a:p>
            <a:r>
              <a:rPr lang="en-US" sz="1800" b="0" dirty="0"/>
              <a:t>Bazhenova L et al. </a:t>
            </a:r>
            <a:r>
              <a:rPr lang="en-US" sz="1800" dirty="0" err="1"/>
              <a:t>Taletrectinib</a:t>
            </a:r>
            <a:r>
              <a:rPr lang="en-US" sz="1800" b="0" dirty="0"/>
              <a:t> in </a:t>
            </a:r>
            <a:r>
              <a:rPr lang="en-US" sz="1800" dirty="0"/>
              <a:t>TKI-naïve</a:t>
            </a:r>
            <a:r>
              <a:rPr lang="en-US" sz="1800" b="0" dirty="0"/>
              <a:t> patients with </a:t>
            </a:r>
            <a:r>
              <a:rPr lang="en-US" sz="1800" dirty="0"/>
              <a:t>ROS1+ </a:t>
            </a:r>
            <a:r>
              <a:rPr lang="en-US" sz="1800" b="0" dirty="0"/>
              <a:t>NSCLC: </a:t>
            </a:r>
            <a:r>
              <a:rPr lang="en-US" sz="1800" dirty="0"/>
              <a:t>Updated data</a:t>
            </a:r>
            <a:r>
              <a:rPr lang="en-US" sz="1800" b="0" dirty="0"/>
              <a:t> from </a:t>
            </a:r>
            <a:r>
              <a:rPr lang="en-US" sz="1800" dirty="0"/>
              <a:t>TRUST-I and TRUST-II</a:t>
            </a:r>
            <a:r>
              <a:rPr lang="en-US" sz="1800" b="0" dirty="0"/>
              <a:t>. AACR 2026;Abstract CT300.</a:t>
            </a:r>
          </a:p>
          <a:p>
            <a:r>
              <a:rPr lang="en-US" sz="1800" b="0" dirty="0"/>
              <a:t>Liu G et al. </a:t>
            </a:r>
            <a:r>
              <a:rPr lang="en-US" sz="1800" dirty="0" err="1"/>
              <a:t>Taletrectinib</a:t>
            </a:r>
            <a:r>
              <a:rPr lang="en-US" sz="1800" dirty="0"/>
              <a:t> </a:t>
            </a:r>
            <a:r>
              <a:rPr lang="en-US" sz="1800" b="0" dirty="0"/>
              <a:t>in </a:t>
            </a:r>
            <a:r>
              <a:rPr lang="en-US" sz="1800" dirty="0"/>
              <a:t>TKI-pretreated patients </a:t>
            </a:r>
            <a:r>
              <a:rPr lang="en-US" sz="1800" b="0" dirty="0"/>
              <a:t>with </a:t>
            </a:r>
            <a:r>
              <a:rPr lang="en-US" sz="1800" dirty="0"/>
              <a:t>ROS1+ </a:t>
            </a:r>
            <a:r>
              <a:rPr lang="en-US" sz="1800" b="0" dirty="0"/>
              <a:t>non-small cell lung cancer: </a:t>
            </a:r>
            <a:r>
              <a:rPr lang="en-US" sz="1800" dirty="0"/>
              <a:t>Updated data </a:t>
            </a:r>
            <a:r>
              <a:rPr lang="en-US" sz="1800" b="0" dirty="0"/>
              <a:t>from </a:t>
            </a:r>
            <a:r>
              <a:rPr lang="en-US" sz="1800" dirty="0"/>
              <a:t>TRUST-I and TRUST-II</a:t>
            </a:r>
            <a:r>
              <a:rPr lang="en-US" sz="1800" b="0" dirty="0"/>
              <a:t>. AACR 2026;Abstract CT244. </a:t>
            </a:r>
          </a:p>
          <a:p>
            <a:pPr>
              <a:lnSpc>
                <a:spcPct val="100000"/>
              </a:lnSpc>
              <a:spcBef>
                <a:spcPts val="0"/>
              </a:spcBef>
              <a:spcAft>
                <a:spcPts val="600"/>
              </a:spcAft>
            </a:pPr>
            <a:endParaRPr lang="en-US" sz="1800" b="0" dirty="0"/>
          </a:p>
        </p:txBody>
      </p:sp>
    </p:spTree>
    <p:extLst>
      <p:ext uri="{BB962C8B-B14F-4D97-AF65-F5344CB8AC3E}">
        <p14:creationId xmlns:p14="http://schemas.microsoft.com/office/powerpoint/2010/main" val="27249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00667"/>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Karyopharm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Seagen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Stemline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2316944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3CCB-7E29-458C-8AB7-8120D0F545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C955E0-E863-BE9E-79CA-D2BBF67CB0F3}"/>
              </a:ext>
            </a:extLst>
          </p:cNvPr>
          <p:cNvSpPr>
            <a:spLocks noGrp="1"/>
          </p:cNvSpPr>
          <p:nvPr>
            <p:ph type="title"/>
          </p:nvPr>
        </p:nvSpPr>
        <p:spPr>
          <a:xfrm>
            <a:off x="912286" y="0"/>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51CBF8CA-82B1-CCDC-E718-F95C64A0FD81}"/>
              </a:ext>
            </a:extLst>
          </p:cNvPr>
          <p:cNvSpPr>
            <a:spLocks noGrp="1"/>
          </p:cNvSpPr>
          <p:nvPr>
            <p:ph idx="1"/>
          </p:nvPr>
        </p:nvSpPr>
        <p:spPr>
          <a:xfrm>
            <a:off x="912286" y="1173025"/>
            <a:ext cx="10358967" cy="4677243"/>
          </a:xfrm>
        </p:spPr>
        <p:txBody>
          <a:bodyPr/>
          <a:lstStyle/>
          <a:p>
            <a:pPr marL="98425" indent="0">
              <a:lnSpc>
                <a:spcPct val="100000"/>
              </a:lnSpc>
              <a:spcBef>
                <a:spcPts val="0"/>
              </a:spcBef>
              <a:spcAft>
                <a:spcPts val="600"/>
              </a:spcAft>
              <a:buNone/>
            </a:pPr>
            <a:r>
              <a:rPr lang="en-US" sz="2000" dirty="0">
                <a:solidFill>
                  <a:srgbClr val="0432FF"/>
                </a:solidFill>
              </a:rPr>
              <a:t>Maurice </a:t>
            </a:r>
            <a:r>
              <a:rPr lang="en-US" sz="2000" dirty="0" err="1">
                <a:solidFill>
                  <a:srgbClr val="0432FF"/>
                </a:solidFill>
              </a:rPr>
              <a:t>Pérol</a:t>
            </a:r>
            <a:r>
              <a:rPr lang="en-US" sz="2000" dirty="0">
                <a:solidFill>
                  <a:srgbClr val="0432FF"/>
                </a:solidFill>
              </a:rPr>
              <a:t>, MD (continued)</a:t>
            </a:r>
          </a:p>
          <a:p>
            <a:pPr>
              <a:lnSpc>
                <a:spcPct val="100000"/>
              </a:lnSpc>
              <a:spcBef>
                <a:spcPts val="0"/>
              </a:spcBef>
              <a:spcAft>
                <a:spcPts val="600"/>
              </a:spcAft>
            </a:pPr>
            <a:r>
              <a:rPr lang="en-US" sz="1800" b="0" dirty="0"/>
              <a:t>Drilon AE et al. Pivotal </a:t>
            </a:r>
            <a:r>
              <a:rPr lang="en-US" sz="1800" dirty="0"/>
              <a:t>ARROS-1 efficacy and safety</a:t>
            </a:r>
            <a:r>
              <a:rPr lang="en-US" sz="1800" b="0" dirty="0"/>
              <a:t> data: </a:t>
            </a:r>
            <a:r>
              <a:rPr lang="en-US" sz="1800" b="0" dirty="0" err="1"/>
              <a:t>Zidesamtinib</a:t>
            </a:r>
            <a:r>
              <a:rPr lang="en-US" sz="1800" b="0" dirty="0"/>
              <a:t> in TKI pre-treated patients with advanced/metastatic ROS1+ NSCLC. WCLC 2025;Abstract PL02.15.</a:t>
            </a:r>
          </a:p>
          <a:p>
            <a:pPr>
              <a:lnSpc>
                <a:spcPct val="100000"/>
              </a:lnSpc>
              <a:spcBef>
                <a:spcPts val="0"/>
              </a:spcBef>
              <a:spcAft>
                <a:spcPts val="600"/>
              </a:spcAft>
            </a:pPr>
            <a:r>
              <a:rPr lang="en-US" sz="1800" b="0" dirty="0"/>
              <a:t>Gautschi O et al. </a:t>
            </a:r>
            <a:r>
              <a:rPr lang="en-US" sz="1800" dirty="0" err="1"/>
              <a:t>Selpercatinib</a:t>
            </a:r>
            <a:r>
              <a:rPr lang="en-US" sz="1800" dirty="0"/>
              <a:t> </a:t>
            </a:r>
            <a:r>
              <a:rPr lang="en-US" sz="1800" b="0" dirty="0"/>
              <a:t>in </a:t>
            </a:r>
            <a:r>
              <a:rPr lang="en-US" sz="1800" dirty="0"/>
              <a:t>RET fusion-positive </a:t>
            </a:r>
            <a:r>
              <a:rPr lang="en-US" sz="1800" b="0" dirty="0"/>
              <a:t>non-small cell lung cancer: Final safety and efficacy, including overall survival, from </a:t>
            </a:r>
            <a:r>
              <a:rPr lang="en-US" sz="1800" dirty="0"/>
              <a:t>the LIBRETTO-001 phase I/II trial</a:t>
            </a:r>
            <a:r>
              <a:rPr lang="en-US" sz="1800" b="0" dirty="0"/>
              <a:t>. </a:t>
            </a:r>
            <a:r>
              <a:rPr lang="en-US" sz="1800" b="0" i="1" dirty="0"/>
              <a:t>J Clin Oncol </a:t>
            </a:r>
            <a:r>
              <a:rPr lang="en-US" sz="1800" b="0" dirty="0"/>
              <a:t>2025;43(15):1758-64.</a:t>
            </a:r>
          </a:p>
          <a:p>
            <a:pPr>
              <a:lnSpc>
                <a:spcPct val="100000"/>
              </a:lnSpc>
              <a:spcBef>
                <a:spcPts val="0"/>
              </a:spcBef>
              <a:spcAft>
                <a:spcPts val="600"/>
              </a:spcAft>
            </a:pPr>
            <a:r>
              <a:rPr lang="en-US" sz="1800" b="0" dirty="0"/>
              <a:t>Goldman J et al. Event-free survival with </a:t>
            </a:r>
            <a:r>
              <a:rPr lang="en-US" sz="1800" dirty="0"/>
              <a:t>adjuvant </a:t>
            </a:r>
            <a:r>
              <a:rPr lang="en-US" sz="1800" dirty="0" err="1"/>
              <a:t>selpercatinib</a:t>
            </a:r>
            <a:r>
              <a:rPr lang="en-US" sz="1800" dirty="0"/>
              <a:t> </a:t>
            </a:r>
            <a:r>
              <a:rPr lang="en-US" sz="1800" b="0" dirty="0"/>
              <a:t>in stage IB-IIIA </a:t>
            </a:r>
            <a:r>
              <a:rPr lang="en-US" sz="1800" b="0" i="1" dirty="0"/>
              <a:t>RET</a:t>
            </a:r>
            <a:r>
              <a:rPr lang="en-US" sz="1800" b="0" dirty="0"/>
              <a:t> fusion-positive NSCLC: Primary results of the phase 3 </a:t>
            </a:r>
            <a:r>
              <a:rPr lang="en-US" sz="1800" dirty="0"/>
              <a:t>LIBRETTO-432 trial</a:t>
            </a:r>
            <a:r>
              <a:rPr lang="en-US" sz="1800" b="0" dirty="0"/>
              <a:t>. ASCO 2026;Abstract LBA3. </a:t>
            </a:r>
          </a:p>
          <a:p>
            <a:pPr>
              <a:lnSpc>
                <a:spcPct val="100000"/>
              </a:lnSpc>
              <a:spcBef>
                <a:spcPts val="0"/>
              </a:spcBef>
              <a:spcAft>
                <a:spcPts val="600"/>
              </a:spcAft>
            </a:pPr>
            <a:r>
              <a:rPr lang="en-US" sz="1800" b="0" dirty="0"/>
              <a:t>Besse B et al. </a:t>
            </a:r>
            <a:r>
              <a:rPr lang="en-US" sz="1800" dirty="0"/>
              <a:t>Final efficacy and safety data </a:t>
            </a:r>
            <a:r>
              <a:rPr lang="en-US" sz="1800" b="0" dirty="0"/>
              <a:t>from the phase I/II </a:t>
            </a:r>
            <a:r>
              <a:rPr lang="en-US" sz="1800" dirty="0"/>
              <a:t>ARROW study</a:t>
            </a:r>
            <a:r>
              <a:rPr lang="en-US" sz="1800" b="0" dirty="0"/>
              <a:t> of </a:t>
            </a:r>
            <a:r>
              <a:rPr lang="en-US" sz="1800" dirty="0" err="1"/>
              <a:t>pralsetinib</a:t>
            </a:r>
            <a:r>
              <a:rPr lang="en-US" sz="1800" b="0" dirty="0"/>
              <a:t> in patients with advanced </a:t>
            </a:r>
            <a:r>
              <a:rPr lang="en-US" sz="1800" i="1" dirty="0"/>
              <a:t>RET</a:t>
            </a:r>
            <a:r>
              <a:rPr lang="en-US" sz="1800" dirty="0"/>
              <a:t> fusion-positive </a:t>
            </a:r>
            <a:r>
              <a:rPr lang="en-US" sz="1800" b="0" dirty="0"/>
              <a:t>non-small cell lung cancer. </a:t>
            </a:r>
            <a:r>
              <a:rPr lang="en-US" sz="1800" b="0" i="1" dirty="0"/>
              <a:t>J Clin Oncol </a:t>
            </a:r>
            <a:r>
              <a:rPr lang="en-US" sz="1800" b="0" dirty="0"/>
              <a:t>2026 May;44(13):1190-7.</a:t>
            </a:r>
          </a:p>
          <a:p>
            <a:pPr>
              <a:lnSpc>
                <a:spcPct val="100000"/>
              </a:lnSpc>
              <a:spcBef>
                <a:spcPts val="0"/>
              </a:spcBef>
              <a:spcAft>
                <a:spcPts val="600"/>
              </a:spcAft>
            </a:pPr>
            <a:r>
              <a:rPr lang="en-US" sz="1800" b="0" dirty="0"/>
              <a:t>Popat S et al. Efficacy and safety of </a:t>
            </a:r>
            <a:r>
              <a:rPr lang="en-US" sz="1800" dirty="0" err="1"/>
              <a:t>pralsetinib</a:t>
            </a:r>
            <a:r>
              <a:rPr lang="en-US" sz="1800" b="0" dirty="0"/>
              <a:t> as </a:t>
            </a:r>
            <a:r>
              <a:rPr lang="en-US" sz="1800" dirty="0"/>
              <a:t>first-line treatment </a:t>
            </a:r>
            <a:r>
              <a:rPr lang="en-US" sz="1800" b="0" dirty="0"/>
              <a:t>of </a:t>
            </a:r>
            <a:r>
              <a:rPr lang="en-US" sz="1800" i="1"/>
              <a:t>RET</a:t>
            </a:r>
            <a:r>
              <a:rPr lang="en-US" sz="1800"/>
              <a:t> fusion-positive </a:t>
            </a:r>
            <a:r>
              <a:rPr lang="en-US" sz="1800" b="0" dirty="0"/>
              <a:t>advanced or metastatic non–small cell lung cancer (NSCLC): The phase 3 </a:t>
            </a:r>
            <a:r>
              <a:rPr lang="en-US" sz="1800" dirty="0" err="1"/>
              <a:t>AcceleRET</a:t>
            </a:r>
            <a:r>
              <a:rPr lang="en-US" sz="1800" dirty="0"/>
              <a:t>-Lung study</a:t>
            </a:r>
            <a:r>
              <a:rPr lang="en-US" sz="1800" b="0" dirty="0"/>
              <a:t>. ASCO 2026;Abstract 8504. </a:t>
            </a:r>
          </a:p>
        </p:txBody>
      </p:sp>
    </p:spTree>
    <p:extLst>
      <p:ext uri="{BB962C8B-B14F-4D97-AF65-F5344CB8AC3E}">
        <p14:creationId xmlns:p14="http://schemas.microsoft.com/office/powerpoint/2010/main" val="288215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Therapeutic Targets Beyond </a:t>
            </a:r>
            <a:br>
              <a:rPr lang="en-US" dirty="0"/>
            </a:br>
            <a:r>
              <a:rPr lang="en-US" dirty="0"/>
              <a:t>EGFR for Non-Small Cell Lung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1559496" y="1955158"/>
            <a:ext cx="9145016" cy="4536504"/>
          </a:xfrm>
        </p:spPr>
        <p:txBody>
          <a:bodyPr/>
          <a:lstStyle/>
          <a:p>
            <a:pPr marL="11113" indent="0">
              <a:lnSpc>
                <a:spcPts val="2600"/>
              </a:lnSpc>
              <a:spcBef>
                <a:spcPts val="2000"/>
              </a:spcBef>
              <a:spcAft>
                <a:spcPts val="0"/>
              </a:spcAft>
              <a:buNone/>
            </a:pPr>
            <a:r>
              <a:rPr lang="en-US" sz="2400" dirty="0">
                <a:solidFill>
                  <a:srgbClr val="3233FF"/>
                </a:solidFill>
                <a:latin typeface="+mn-lt"/>
              </a:rPr>
              <a:t>INTRODUCTION: </a:t>
            </a:r>
            <a:r>
              <a:rPr lang="en-US" sz="2400" dirty="0">
                <a:solidFill>
                  <a:schemeClr val="tx1"/>
                </a:solidFill>
                <a:latin typeface="+mn-lt"/>
              </a:rPr>
              <a:t>Relative Impact of Targeted Treatment</a:t>
            </a:r>
          </a:p>
          <a:p>
            <a:pPr marL="11113" indent="0">
              <a:lnSpc>
                <a:spcPts val="2600"/>
              </a:lnSpc>
              <a:spcBef>
                <a:spcPts val="2000"/>
              </a:spcBef>
              <a:spcAft>
                <a:spcPts val="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 Alterations</a:t>
            </a:r>
          </a:p>
          <a:p>
            <a:pPr marL="11113" indent="0">
              <a:lnSpc>
                <a:spcPct val="100000"/>
              </a:lnSpc>
              <a:spcBef>
                <a:spcPts val="2000"/>
              </a:spcBef>
              <a:spcAft>
                <a:spcPts val="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KRAS Mutations</a:t>
            </a:r>
          </a:p>
          <a:p>
            <a:pPr marL="11113" indent="0">
              <a:lnSpc>
                <a:spcPct val="100000"/>
              </a:lnSpc>
              <a:spcBef>
                <a:spcPts val="2000"/>
              </a:spcBef>
              <a:spcAft>
                <a:spcPts val="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MET Overexpression</a:t>
            </a:r>
          </a:p>
          <a:p>
            <a:pPr marL="11113" indent="0">
              <a:lnSpc>
                <a:spcPct val="100000"/>
              </a:lnSpc>
              <a:spcBef>
                <a:spcPts val="2000"/>
              </a:spcBef>
              <a:spcAft>
                <a:spcPts val="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ALK Fusions</a:t>
            </a:r>
          </a:p>
          <a:p>
            <a:pPr marL="11113" indent="0">
              <a:lnSpc>
                <a:spcPct val="100000"/>
              </a:lnSpc>
              <a:spcBef>
                <a:spcPts val="2000"/>
              </a:spcBef>
              <a:spcAft>
                <a:spcPts val="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ROS1 Fusions</a:t>
            </a:r>
          </a:p>
          <a:p>
            <a:pPr marL="11113" indent="0">
              <a:lnSpc>
                <a:spcPct val="100000"/>
              </a:lnSpc>
              <a:spcBef>
                <a:spcPts val="2000"/>
              </a:spcBef>
              <a:spcAft>
                <a:spcPts val="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RET Fusions</a:t>
            </a:r>
          </a:p>
        </p:txBody>
      </p:sp>
    </p:spTree>
    <p:extLst>
      <p:ext uri="{BB962C8B-B14F-4D97-AF65-F5344CB8AC3E}">
        <p14:creationId xmlns:p14="http://schemas.microsoft.com/office/powerpoint/2010/main" val="3111666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AD138F3-0BE2-43C4-AFB2-76FBEAF36484}"/>
              </a:ext>
            </a:extLst>
          </p:cNvPr>
          <p:cNvSpPr/>
          <p:nvPr/>
        </p:nvSpPr>
        <p:spPr bwMode="auto">
          <a:xfrm>
            <a:off x="998061" y="1844824"/>
            <a:ext cx="961306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Therapeutic Targets Beyond </a:t>
            </a:r>
            <a:br>
              <a:rPr lang="en-US" dirty="0"/>
            </a:br>
            <a:r>
              <a:rPr lang="en-US" dirty="0"/>
              <a:t>EGFR for Non-Small Cell Lung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1559496" y="1955158"/>
            <a:ext cx="9145016" cy="4536504"/>
          </a:xfrm>
        </p:spPr>
        <p:txBody>
          <a:bodyPr/>
          <a:lstStyle/>
          <a:p>
            <a:pPr marL="11113" indent="0">
              <a:lnSpc>
                <a:spcPts val="2600"/>
              </a:lnSpc>
              <a:spcBef>
                <a:spcPts val="2000"/>
              </a:spcBef>
              <a:spcAft>
                <a:spcPts val="0"/>
              </a:spcAft>
              <a:buNone/>
            </a:pPr>
            <a:r>
              <a:rPr lang="en-US" sz="2400" dirty="0">
                <a:solidFill>
                  <a:schemeClr val="bg1"/>
                </a:solidFill>
                <a:latin typeface="+mn-lt"/>
              </a:rPr>
              <a:t>INTRODUCTION: Relative Impact of Targeted Treatment</a:t>
            </a:r>
          </a:p>
          <a:p>
            <a:pPr marL="11113" indent="0">
              <a:lnSpc>
                <a:spcPts val="2600"/>
              </a:lnSpc>
              <a:spcBef>
                <a:spcPts val="2000"/>
              </a:spcBef>
              <a:spcAft>
                <a:spcPts val="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 Alterations</a:t>
            </a:r>
          </a:p>
          <a:p>
            <a:pPr marL="11113" indent="0">
              <a:lnSpc>
                <a:spcPct val="100000"/>
              </a:lnSpc>
              <a:spcBef>
                <a:spcPts val="2000"/>
              </a:spcBef>
              <a:spcAft>
                <a:spcPts val="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KRAS Mutations</a:t>
            </a:r>
          </a:p>
          <a:p>
            <a:pPr marL="11113" indent="0">
              <a:lnSpc>
                <a:spcPct val="100000"/>
              </a:lnSpc>
              <a:spcBef>
                <a:spcPts val="2000"/>
              </a:spcBef>
              <a:spcAft>
                <a:spcPts val="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MET Overexpression</a:t>
            </a:r>
          </a:p>
          <a:p>
            <a:pPr marL="11113" indent="0">
              <a:lnSpc>
                <a:spcPct val="100000"/>
              </a:lnSpc>
              <a:spcBef>
                <a:spcPts val="2000"/>
              </a:spcBef>
              <a:spcAft>
                <a:spcPts val="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ALK Fusions</a:t>
            </a:r>
          </a:p>
          <a:p>
            <a:pPr marL="11113" indent="0">
              <a:lnSpc>
                <a:spcPct val="100000"/>
              </a:lnSpc>
              <a:spcBef>
                <a:spcPts val="2000"/>
              </a:spcBef>
              <a:spcAft>
                <a:spcPts val="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ROS1 Fusions</a:t>
            </a:r>
          </a:p>
          <a:p>
            <a:pPr marL="11113" indent="0">
              <a:lnSpc>
                <a:spcPct val="100000"/>
              </a:lnSpc>
              <a:spcBef>
                <a:spcPts val="2000"/>
              </a:spcBef>
              <a:spcAft>
                <a:spcPts val="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RET Fusions</a:t>
            </a:r>
          </a:p>
        </p:txBody>
      </p:sp>
    </p:spTree>
    <p:extLst>
      <p:ext uri="{BB962C8B-B14F-4D97-AF65-F5344CB8AC3E}">
        <p14:creationId xmlns:p14="http://schemas.microsoft.com/office/powerpoint/2010/main" val="4118910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19091"/>
            <a:ext cx="11277600" cy="800100"/>
          </a:xfrm>
        </p:spPr>
        <p:txBody>
          <a:bodyPr/>
          <a:lstStyle/>
          <a:p>
            <a:r>
              <a:rPr lang="en-US" dirty="0">
                <a:solidFill>
                  <a:schemeClr val="accent2"/>
                </a:solidFill>
              </a:rPr>
              <a:t>ROS1 TKIs in TKI-naive </a:t>
            </a:r>
            <a:r>
              <a:rPr lang="en-US" i="1" dirty="0">
                <a:solidFill>
                  <a:schemeClr val="accent2"/>
                </a:solidFill>
              </a:rPr>
              <a:t>ROS1</a:t>
            </a:r>
            <a:r>
              <a:rPr lang="en-US" dirty="0">
                <a:solidFill>
                  <a:schemeClr val="accent2"/>
                </a:solidFill>
              </a:rPr>
              <a:t> fusion+ NSCLC</a:t>
            </a:r>
          </a:p>
        </p:txBody>
      </p:sp>
      <p:graphicFrame>
        <p:nvGraphicFramePr>
          <p:cNvPr id="5" name="Espace réservé du contenu 4"/>
          <p:cNvGraphicFramePr>
            <a:graphicFrameLocks noGrp="1"/>
          </p:cNvGraphicFramePr>
          <p:nvPr>
            <p:ph idx="1"/>
          </p:nvPr>
        </p:nvGraphicFramePr>
        <p:xfrm>
          <a:off x="255494" y="1604919"/>
          <a:ext cx="11717970" cy="3893931"/>
        </p:xfrm>
        <a:graphic>
          <a:graphicData uri="http://schemas.openxmlformats.org/drawingml/2006/table">
            <a:tbl>
              <a:tblPr firstRow="1" bandRow="1">
                <a:tableStyleId>{21E4AEA4-8DFA-4A89-87EB-49C32662AFE0}</a:tableStyleId>
              </a:tblPr>
              <a:tblGrid>
                <a:gridCol w="789072">
                  <a:extLst>
                    <a:ext uri="{9D8B030D-6E8A-4147-A177-3AD203B41FA5}">
                      <a16:colId xmlns:a16="http://schemas.microsoft.com/office/drawing/2014/main" val="20000"/>
                    </a:ext>
                  </a:extLst>
                </a:gridCol>
                <a:gridCol w="1060279">
                  <a:extLst>
                    <a:ext uri="{9D8B030D-6E8A-4147-A177-3AD203B41FA5}">
                      <a16:colId xmlns:a16="http://schemas.microsoft.com/office/drawing/2014/main" val="20001"/>
                    </a:ext>
                  </a:extLst>
                </a:gridCol>
                <a:gridCol w="1237158">
                  <a:extLst>
                    <a:ext uri="{9D8B030D-6E8A-4147-A177-3AD203B41FA5}">
                      <a16:colId xmlns:a16="http://schemas.microsoft.com/office/drawing/2014/main" val="20002"/>
                    </a:ext>
                  </a:extLst>
                </a:gridCol>
                <a:gridCol w="1172629">
                  <a:extLst>
                    <a:ext uri="{9D8B030D-6E8A-4147-A177-3AD203B41FA5}">
                      <a16:colId xmlns:a16="http://schemas.microsoft.com/office/drawing/2014/main" val="20003"/>
                    </a:ext>
                  </a:extLst>
                </a:gridCol>
                <a:gridCol w="1135985">
                  <a:extLst>
                    <a:ext uri="{9D8B030D-6E8A-4147-A177-3AD203B41FA5}">
                      <a16:colId xmlns:a16="http://schemas.microsoft.com/office/drawing/2014/main" val="4186933843"/>
                    </a:ext>
                  </a:extLst>
                </a:gridCol>
                <a:gridCol w="1154307">
                  <a:extLst>
                    <a:ext uri="{9D8B030D-6E8A-4147-A177-3AD203B41FA5}">
                      <a16:colId xmlns:a16="http://schemas.microsoft.com/office/drawing/2014/main" val="20004"/>
                    </a:ext>
                  </a:extLst>
                </a:gridCol>
                <a:gridCol w="1045114">
                  <a:extLst>
                    <a:ext uri="{9D8B030D-6E8A-4147-A177-3AD203B41FA5}">
                      <a16:colId xmlns:a16="http://schemas.microsoft.com/office/drawing/2014/main" val="4145246374"/>
                    </a:ext>
                  </a:extLst>
                </a:gridCol>
                <a:gridCol w="1431985">
                  <a:extLst>
                    <a:ext uri="{9D8B030D-6E8A-4147-A177-3AD203B41FA5}">
                      <a16:colId xmlns:a16="http://schemas.microsoft.com/office/drawing/2014/main" val="20005"/>
                    </a:ext>
                  </a:extLst>
                </a:gridCol>
                <a:gridCol w="1293962">
                  <a:extLst>
                    <a:ext uri="{9D8B030D-6E8A-4147-A177-3AD203B41FA5}">
                      <a16:colId xmlns:a16="http://schemas.microsoft.com/office/drawing/2014/main" val="20006"/>
                    </a:ext>
                  </a:extLst>
                </a:gridCol>
                <a:gridCol w="1397479">
                  <a:extLst>
                    <a:ext uri="{9D8B030D-6E8A-4147-A177-3AD203B41FA5}">
                      <a16:colId xmlns:a16="http://schemas.microsoft.com/office/drawing/2014/main" val="4118006768"/>
                    </a:ext>
                  </a:extLst>
                </a:gridCol>
              </a:tblGrid>
              <a:tr h="953609">
                <a:tc>
                  <a:txBody>
                    <a:bodyPr/>
                    <a:lstStyle/>
                    <a:p>
                      <a:endParaRPr lang="en-US" sz="1400" noProof="0" dirty="0"/>
                    </a:p>
                  </a:txBody>
                  <a:tcPr/>
                </a:tc>
                <a:tc>
                  <a:txBody>
                    <a:bodyPr/>
                    <a:lstStyle/>
                    <a:p>
                      <a:pPr algn="ctr"/>
                      <a:r>
                        <a:rPr lang="en-US" sz="1400" noProof="0" dirty="0">
                          <a:effectLst>
                            <a:outerShdw blurRad="38100" dist="38100" dir="2700000" algn="tl">
                              <a:srgbClr val="000000">
                                <a:alpha val="43137"/>
                              </a:srgbClr>
                            </a:outerShdw>
                          </a:effectLst>
                        </a:rPr>
                        <a:t>Crizotinib</a:t>
                      </a:r>
                    </a:p>
                    <a:p>
                      <a:pPr algn="ctr"/>
                      <a:endParaRPr lang="en-US" sz="1400" noProof="0" dirty="0">
                        <a:effectLst>
                          <a:outerShdw blurRad="38100" dist="38100" dir="2700000" algn="tl">
                            <a:srgbClr val="000000">
                              <a:alpha val="43137"/>
                            </a:srgbClr>
                          </a:outerShdw>
                        </a:effectLst>
                      </a:endParaRPr>
                    </a:p>
                    <a:p>
                      <a:pPr algn="ctr"/>
                      <a:r>
                        <a:rPr lang="en-US" sz="1100" noProof="0" dirty="0">
                          <a:effectLst>
                            <a:outerShdw blurRad="38100" dist="38100" dir="2700000" algn="tl">
                              <a:srgbClr val="000000">
                                <a:alpha val="43137"/>
                              </a:srgbClr>
                            </a:outerShdw>
                          </a:effectLst>
                        </a:rPr>
                        <a:t>Profile 1001</a:t>
                      </a:r>
                    </a:p>
                  </a:txBody>
                  <a:tcPr/>
                </a:tc>
                <a:tc>
                  <a:txBody>
                    <a:bodyPr/>
                    <a:lstStyle/>
                    <a:p>
                      <a:pPr algn="ctr"/>
                      <a:r>
                        <a:rPr lang="en-US" sz="1400" noProof="0" dirty="0">
                          <a:effectLst>
                            <a:outerShdw blurRad="38100" dist="38100" dir="2700000" algn="tl">
                              <a:srgbClr val="000000">
                                <a:alpha val="43137"/>
                              </a:srgbClr>
                            </a:outerShdw>
                          </a:effectLst>
                        </a:rPr>
                        <a:t>Entrectinib</a:t>
                      </a:r>
                    </a:p>
                    <a:p>
                      <a:pPr algn="ctr"/>
                      <a:endParaRPr lang="en-US" sz="1400" noProof="0" dirty="0">
                        <a:effectLst>
                          <a:outerShdw blurRad="38100" dist="38100" dir="2700000" algn="tl">
                            <a:srgbClr val="000000">
                              <a:alpha val="43137"/>
                            </a:srgbClr>
                          </a:outerShdw>
                        </a:effectLst>
                      </a:endParaRPr>
                    </a:p>
                    <a:p>
                      <a:pPr algn="ctr"/>
                      <a:r>
                        <a:rPr lang="en-US" sz="1100" noProof="0" dirty="0">
                          <a:effectLst>
                            <a:outerShdw blurRad="38100" dist="38100" dir="2700000" algn="tl">
                              <a:srgbClr val="000000">
                                <a:alpha val="43137"/>
                              </a:srgbClr>
                            </a:outerShdw>
                          </a:effectLst>
                        </a:rPr>
                        <a:t>ALKA 372-001</a:t>
                      </a:r>
                    </a:p>
                    <a:p>
                      <a:pPr algn="ctr"/>
                      <a:r>
                        <a:rPr lang="en-US" sz="1100" noProof="0" dirty="0">
                          <a:effectLst>
                            <a:outerShdw blurRad="38100" dist="38100" dir="2700000" algn="tl">
                              <a:srgbClr val="000000">
                                <a:alpha val="43137"/>
                              </a:srgbClr>
                            </a:outerShdw>
                          </a:effectLst>
                        </a:rPr>
                        <a:t>STARTRK-1</a:t>
                      </a:r>
                      <a:endParaRPr lang="en-US" sz="1100" baseline="0" noProof="0" dirty="0">
                        <a:effectLst>
                          <a:outerShdw blurRad="38100" dist="38100" dir="2700000" algn="tl">
                            <a:srgbClr val="000000">
                              <a:alpha val="43137"/>
                            </a:srgbClr>
                          </a:outerShdw>
                        </a:effectLst>
                      </a:endParaRPr>
                    </a:p>
                    <a:p>
                      <a:pPr algn="ctr"/>
                      <a:r>
                        <a:rPr lang="en-US" sz="1100" baseline="0" noProof="0" dirty="0">
                          <a:effectLst>
                            <a:outerShdw blurRad="38100" dist="38100" dir="2700000" algn="tl">
                              <a:srgbClr val="000000">
                                <a:alpha val="43137"/>
                              </a:srgbClr>
                            </a:outerShdw>
                          </a:effectLst>
                        </a:rPr>
                        <a:t> STARTRK-2</a:t>
                      </a:r>
                      <a:endParaRPr lang="en-US" sz="1100" noProof="0" dirty="0">
                        <a:effectLst>
                          <a:outerShdw blurRad="38100" dist="38100" dir="2700000" algn="tl">
                            <a:srgbClr val="000000">
                              <a:alpha val="43137"/>
                            </a:srgbClr>
                          </a:outerShdw>
                        </a:effectLst>
                      </a:endParaRPr>
                    </a:p>
                  </a:txBody>
                  <a:tcPr/>
                </a:tc>
                <a:tc>
                  <a:txBody>
                    <a:bodyPr/>
                    <a:lstStyle/>
                    <a:p>
                      <a:pPr algn="ctr"/>
                      <a:r>
                        <a:rPr lang="en-US" sz="1400" noProof="0" dirty="0">
                          <a:effectLst>
                            <a:outerShdw blurRad="38100" dist="38100" dir="2700000" algn="tl">
                              <a:srgbClr val="000000">
                                <a:alpha val="43137"/>
                              </a:srgbClr>
                            </a:outerShdw>
                          </a:effectLst>
                        </a:rPr>
                        <a:t>Ceritinib</a:t>
                      </a:r>
                    </a:p>
                    <a:p>
                      <a:pPr algn="ctr"/>
                      <a:endParaRPr lang="en-US" sz="1400" noProof="0" dirty="0">
                        <a:effectLst>
                          <a:outerShdw blurRad="38100" dist="38100" dir="2700000" algn="tl">
                            <a:srgbClr val="000000">
                              <a:alpha val="43137"/>
                            </a:srgbClr>
                          </a:outerShdw>
                        </a:effectLst>
                      </a:endParaRPr>
                    </a:p>
                    <a:p>
                      <a:pPr algn="ctr"/>
                      <a:r>
                        <a:rPr lang="en-US" sz="1100" noProof="0" dirty="0">
                          <a:effectLst>
                            <a:outerShdw blurRad="38100" dist="38100" dir="2700000" algn="tl">
                              <a:srgbClr val="000000">
                                <a:alpha val="43137"/>
                              </a:srgbClr>
                            </a:outerShdw>
                          </a:effectLst>
                        </a:rPr>
                        <a:t>Korean</a:t>
                      </a:r>
                    </a:p>
                    <a:p>
                      <a:pPr algn="ctr"/>
                      <a:r>
                        <a:rPr lang="en-US" sz="1100" noProof="0" dirty="0">
                          <a:effectLst>
                            <a:outerShdw blurRad="38100" dist="38100" dir="2700000" algn="tl">
                              <a:srgbClr val="000000">
                                <a:alpha val="43137"/>
                              </a:srgbClr>
                            </a:outerShdw>
                          </a:effectLst>
                        </a:rPr>
                        <a:t>Phase</a:t>
                      </a:r>
                      <a:r>
                        <a:rPr lang="en-US" sz="1100" baseline="0" noProof="0" dirty="0">
                          <a:effectLst>
                            <a:outerShdw blurRad="38100" dist="38100" dir="2700000" algn="tl">
                              <a:srgbClr val="000000">
                                <a:alpha val="43137"/>
                              </a:srgbClr>
                            </a:outerShdw>
                          </a:effectLst>
                        </a:rPr>
                        <a:t> II</a:t>
                      </a:r>
                      <a:endParaRPr lang="en-US" sz="1100" noProof="0" dirty="0">
                        <a:effectLst>
                          <a:outerShdw blurRad="38100" dist="38100" dir="2700000" algn="tl">
                            <a:srgbClr val="000000">
                              <a:alpha val="43137"/>
                            </a:srgbClr>
                          </a:outerShdw>
                        </a:effectLst>
                      </a:endParaRPr>
                    </a:p>
                  </a:txBody>
                  <a:tcPr/>
                </a:tc>
                <a:tc>
                  <a:txBody>
                    <a:bodyPr/>
                    <a:lstStyle/>
                    <a:p>
                      <a:pPr algn="ctr"/>
                      <a:r>
                        <a:rPr lang="en-US" sz="1400" noProof="0" dirty="0">
                          <a:effectLst>
                            <a:outerShdw blurRad="38100" dist="38100" dir="2700000" algn="tl">
                              <a:srgbClr val="000000">
                                <a:alpha val="43137"/>
                              </a:srgbClr>
                            </a:outerShdw>
                          </a:effectLst>
                        </a:rPr>
                        <a:t>Brigatinib</a:t>
                      </a:r>
                    </a:p>
                    <a:p>
                      <a:pPr algn="ctr"/>
                      <a:endParaRPr lang="en-US" sz="1400" noProof="0" dirty="0">
                        <a:effectLst>
                          <a:outerShdw blurRad="38100" dist="38100" dir="2700000" algn="tl">
                            <a:srgbClr val="000000">
                              <a:alpha val="43137"/>
                            </a:srgbClr>
                          </a:outerShdw>
                        </a:effectLst>
                      </a:endParaRPr>
                    </a:p>
                    <a:p>
                      <a:pPr algn="ctr"/>
                      <a:r>
                        <a:rPr lang="en-US" sz="1100" noProof="0" dirty="0">
                          <a:effectLst>
                            <a:outerShdw blurRad="38100" dist="38100" dir="2700000" algn="tl">
                              <a:srgbClr val="000000">
                                <a:alpha val="43137"/>
                              </a:srgbClr>
                            </a:outerShdw>
                          </a:effectLst>
                        </a:rPr>
                        <a:t>Barossa</a:t>
                      </a:r>
                    </a:p>
                    <a:p>
                      <a:pPr algn="ctr"/>
                      <a:r>
                        <a:rPr lang="en-US" sz="1100" noProof="0" dirty="0">
                          <a:effectLst>
                            <a:outerShdw blurRad="38100" dist="38100" dir="2700000" algn="tl">
                              <a:srgbClr val="000000">
                                <a:alpha val="43137"/>
                              </a:srgbClr>
                            </a:outerShdw>
                          </a:effectLst>
                        </a:rPr>
                        <a:t>Phase II</a:t>
                      </a:r>
                      <a:endParaRPr lang="en-US" sz="1000" noProof="0" dirty="0">
                        <a:effectLst>
                          <a:outerShdw blurRad="38100" dist="38100" dir="2700000" algn="tl">
                            <a:srgbClr val="000000">
                              <a:alpha val="43137"/>
                            </a:srgbClr>
                          </a:outerShdw>
                        </a:effectLst>
                      </a:endParaRPr>
                    </a:p>
                  </a:txBody>
                  <a:tcPr/>
                </a:tc>
                <a:tc>
                  <a:txBody>
                    <a:bodyPr/>
                    <a:lstStyle/>
                    <a:p>
                      <a:pPr algn="ctr"/>
                      <a:r>
                        <a:rPr lang="en-US" sz="1400" noProof="0" dirty="0">
                          <a:effectLst>
                            <a:outerShdw blurRad="38100" dist="38100" dir="2700000" algn="tl">
                              <a:srgbClr val="000000">
                                <a:alpha val="43137"/>
                              </a:srgbClr>
                            </a:outerShdw>
                          </a:effectLst>
                        </a:rPr>
                        <a:t>Lorlatinib</a:t>
                      </a:r>
                    </a:p>
                    <a:p>
                      <a:pPr algn="ctr"/>
                      <a:endParaRPr lang="en-US" sz="1400" noProof="0" dirty="0">
                        <a:effectLst>
                          <a:outerShdw blurRad="38100" dist="38100" dir="2700000" algn="tl">
                            <a:srgbClr val="000000">
                              <a:alpha val="43137"/>
                            </a:srgbClr>
                          </a:outerShdw>
                        </a:effectLst>
                      </a:endParaRPr>
                    </a:p>
                    <a:p>
                      <a:pPr algn="ctr"/>
                      <a:r>
                        <a:rPr lang="en-US" sz="1100" noProof="0" dirty="0">
                          <a:effectLst>
                            <a:outerShdw blurRad="38100" dist="38100" dir="2700000" algn="tl">
                              <a:srgbClr val="000000">
                                <a:alpha val="43137"/>
                              </a:srgbClr>
                            </a:outerShdw>
                          </a:effectLst>
                        </a:rPr>
                        <a:t>Phase I/II</a:t>
                      </a:r>
                    </a:p>
                  </a:txBody>
                  <a:tcPr/>
                </a:tc>
                <a:tc>
                  <a:txBody>
                    <a:bodyPr/>
                    <a:lstStyle/>
                    <a:p>
                      <a:pPr algn="ctr"/>
                      <a:r>
                        <a:rPr lang="en-US" sz="1400" noProof="0" dirty="0">
                          <a:effectLst>
                            <a:outerShdw blurRad="38100" dist="38100" dir="2700000" algn="tl">
                              <a:srgbClr val="000000">
                                <a:alpha val="43137"/>
                              </a:srgbClr>
                            </a:outerShdw>
                          </a:effectLst>
                        </a:rPr>
                        <a:t>Foritinib</a:t>
                      </a:r>
                    </a:p>
                    <a:p>
                      <a:pPr algn="ctr"/>
                      <a:endParaRPr lang="en-US" sz="1400" noProof="0" dirty="0">
                        <a:effectLst>
                          <a:outerShdw blurRad="38100" dist="38100" dir="2700000" algn="tl">
                            <a:srgbClr val="000000">
                              <a:alpha val="43137"/>
                            </a:srgbClr>
                          </a:outerShdw>
                        </a:effectLst>
                      </a:endParaRPr>
                    </a:p>
                    <a:p>
                      <a:pPr algn="ctr"/>
                      <a:r>
                        <a:rPr lang="en-US" sz="1100" noProof="0" dirty="0">
                          <a:effectLst>
                            <a:outerShdw blurRad="38100" dist="38100" dir="2700000" algn="tl">
                              <a:srgbClr val="000000">
                                <a:alpha val="43137"/>
                              </a:srgbClr>
                            </a:outerShdw>
                          </a:effectLst>
                        </a:rPr>
                        <a:t>Phase IIb</a:t>
                      </a:r>
                    </a:p>
                    <a:p>
                      <a:pPr algn="ctr"/>
                      <a:r>
                        <a:rPr lang="en-US" sz="1100" noProof="0" dirty="0">
                          <a:effectLst>
                            <a:outerShdw blurRad="38100" dist="38100" dir="2700000" algn="tl">
                              <a:srgbClr val="000000">
                                <a:alpha val="43137"/>
                              </a:srgbClr>
                            </a:outerShdw>
                          </a:effectLst>
                        </a:rPr>
                        <a:t>Cohort 1</a:t>
                      </a:r>
                      <a:endParaRPr lang="en-US" sz="1000" noProof="0" dirty="0">
                        <a:effectLst>
                          <a:outerShdw blurRad="38100" dist="38100" dir="2700000" algn="tl">
                            <a:srgbClr val="000000">
                              <a:alpha val="43137"/>
                            </a:srgbClr>
                          </a:outerShdw>
                        </a:effectLst>
                      </a:endParaRPr>
                    </a:p>
                  </a:txBody>
                  <a:tcPr/>
                </a:tc>
                <a:tc>
                  <a:txBody>
                    <a:bodyPr/>
                    <a:lstStyle/>
                    <a:p>
                      <a:pPr algn="ctr"/>
                      <a:r>
                        <a:rPr lang="en-US" sz="1400" noProof="0" dirty="0">
                          <a:effectLst>
                            <a:outerShdw blurRad="38100" dist="38100" dir="2700000" algn="tl">
                              <a:srgbClr val="000000">
                                <a:alpha val="43137"/>
                              </a:srgbClr>
                            </a:outerShdw>
                          </a:effectLst>
                        </a:rPr>
                        <a:t>Repotrectinib</a:t>
                      </a:r>
                    </a:p>
                    <a:p>
                      <a:pPr algn="ctr"/>
                      <a:endParaRPr lang="en-US" sz="1400" noProof="0" dirty="0">
                        <a:effectLst>
                          <a:outerShdw blurRad="38100" dist="38100" dir="2700000" algn="tl">
                            <a:srgbClr val="000000">
                              <a:alpha val="43137"/>
                            </a:srgbClr>
                          </a:outerShdw>
                        </a:effectLst>
                      </a:endParaRPr>
                    </a:p>
                    <a:p>
                      <a:pPr algn="ctr"/>
                      <a:r>
                        <a:rPr lang="en-US" sz="1100" noProof="0" dirty="0">
                          <a:effectLst>
                            <a:outerShdw blurRad="38100" dist="38100" dir="2700000" algn="tl">
                              <a:srgbClr val="000000">
                                <a:alpha val="43137"/>
                              </a:srgbClr>
                            </a:outerShdw>
                          </a:effectLst>
                        </a:rPr>
                        <a:t>TRIDENT-1</a:t>
                      </a:r>
                    </a:p>
                    <a:p>
                      <a:pPr algn="ctr"/>
                      <a:r>
                        <a:rPr lang="en-US" sz="1100" noProof="0" dirty="0">
                          <a:effectLst>
                            <a:outerShdw blurRad="38100" dist="38100" dir="2700000" algn="tl">
                              <a:srgbClr val="000000">
                                <a:alpha val="43137"/>
                              </a:srgbClr>
                            </a:outerShdw>
                          </a:effectLst>
                        </a:rPr>
                        <a:t>Phase I/II</a:t>
                      </a:r>
                    </a:p>
                  </a:txBody>
                  <a:tcPr/>
                </a:tc>
                <a:tc>
                  <a:txBody>
                    <a:bodyPr/>
                    <a:lstStyle/>
                    <a:p>
                      <a:pPr algn="ctr"/>
                      <a:r>
                        <a:rPr lang="en-US" sz="1400" noProof="0" dirty="0">
                          <a:effectLst>
                            <a:outerShdw blurRad="38100" dist="38100" dir="2700000" algn="tl">
                              <a:srgbClr val="000000">
                                <a:alpha val="43137"/>
                              </a:srgbClr>
                            </a:outerShdw>
                          </a:effectLst>
                        </a:rPr>
                        <a:t>Taletrectinib</a:t>
                      </a:r>
                    </a:p>
                    <a:p>
                      <a:pPr algn="ctr"/>
                      <a:endParaRPr lang="en-US" sz="1400" noProof="0" dirty="0">
                        <a:effectLst>
                          <a:outerShdw blurRad="38100" dist="38100" dir="2700000" algn="tl">
                            <a:srgbClr val="000000">
                              <a:alpha val="43137"/>
                            </a:srgbClr>
                          </a:outerShdw>
                        </a:effectLst>
                      </a:endParaRPr>
                    </a:p>
                    <a:p>
                      <a:pPr algn="ctr"/>
                      <a:r>
                        <a:rPr lang="en-US" sz="1100" noProof="0" dirty="0">
                          <a:effectLst>
                            <a:outerShdw blurRad="38100" dist="38100" dir="2700000" algn="tl">
                              <a:srgbClr val="000000">
                                <a:alpha val="43137"/>
                              </a:srgbClr>
                            </a:outerShdw>
                          </a:effectLst>
                        </a:rPr>
                        <a:t>TRUST I  + II</a:t>
                      </a:r>
                    </a:p>
                    <a:p>
                      <a:pPr algn="ctr"/>
                      <a:r>
                        <a:rPr lang="en-US" sz="1100" noProof="0" dirty="0">
                          <a:effectLst>
                            <a:outerShdw blurRad="38100" dist="38100" dir="2700000" algn="tl">
                              <a:srgbClr val="000000">
                                <a:alpha val="43137"/>
                              </a:srgbClr>
                            </a:outerShdw>
                          </a:effectLst>
                        </a:rPr>
                        <a:t>Phase II</a:t>
                      </a:r>
                    </a:p>
                  </a:txBody>
                  <a:tcPr/>
                </a:tc>
                <a:tc>
                  <a:txBody>
                    <a:bodyPr/>
                    <a:lstStyle/>
                    <a:p>
                      <a:pPr algn="ctr"/>
                      <a:r>
                        <a:rPr lang="en-US" sz="1400" noProof="0" dirty="0">
                          <a:effectLst>
                            <a:outerShdw blurRad="38100" dist="38100" dir="2700000" algn="tl">
                              <a:srgbClr val="000000">
                                <a:alpha val="43137"/>
                              </a:srgbClr>
                            </a:outerShdw>
                          </a:effectLst>
                        </a:rPr>
                        <a:t>Zidesamtinib</a:t>
                      </a:r>
                    </a:p>
                    <a:p>
                      <a:pPr algn="ctr"/>
                      <a:endParaRPr lang="en-US" sz="1400" noProof="0" dirty="0">
                        <a:effectLst>
                          <a:outerShdw blurRad="38100" dist="38100" dir="2700000" algn="tl">
                            <a:srgbClr val="000000">
                              <a:alpha val="43137"/>
                            </a:srgbClr>
                          </a:outerShdw>
                        </a:effectLst>
                      </a:endParaRPr>
                    </a:p>
                    <a:p>
                      <a:pPr algn="ctr"/>
                      <a:r>
                        <a:rPr lang="en-US" sz="1100" noProof="0" dirty="0">
                          <a:effectLst>
                            <a:outerShdw blurRad="38100" dist="38100" dir="2700000" algn="tl">
                              <a:srgbClr val="000000">
                                <a:alpha val="43137"/>
                              </a:srgbClr>
                            </a:outerShdw>
                          </a:effectLst>
                        </a:rPr>
                        <a:t>ARROS</a:t>
                      </a:r>
                    </a:p>
                    <a:p>
                      <a:pPr algn="ctr"/>
                      <a:r>
                        <a:rPr lang="en-US" sz="1100" noProof="0" dirty="0">
                          <a:effectLst>
                            <a:outerShdw blurRad="38100" dist="38100" dir="2700000" algn="tl">
                              <a:srgbClr val="000000">
                                <a:alpha val="43137"/>
                              </a:srgbClr>
                            </a:outerShdw>
                          </a:effectLst>
                        </a:rPr>
                        <a:t>Phase I/II</a:t>
                      </a:r>
                      <a:endParaRPr lang="en-US" sz="1400" noProof="0"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0"/>
                  </a:ext>
                </a:extLst>
              </a:tr>
              <a:tr h="429202">
                <a:tc>
                  <a:txBody>
                    <a:bodyPr/>
                    <a:lstStyle/>
                    <a:p>
                      <a:r>
                        <a:rPr lang="en-US" sz="1400" noProof="0" dirty="0"/>
                        <a:t>N</a:t>
                      </a:r>
                    </a:p>
                  </a:txBody>
                  <a:tcPr anchor="ctr"/>
                </a:tc>
                <a:tc>
                  <a:txBody>
                    <a:bodyPr/>
                    <a:lstStyle/>
                    <a:p>
                      <a:pPr algn="ctr"/>
                      <a:r>
                        <a:rPr lang="en-US" sz="1400" noProof="0" dirty="0"/>
                        <a:t>53</a:t>
                      </a:r>
                    </a:p>
                  </a:txBody>
                  <a:tcPr anchor="ctr"/>
                </a:tc>
                <a:tc>
                  <a:txBody>
                    <a:bodyPr/>
                    <a:lstStyle/>
                    <a:p>
                      <a:pPr algn="ctr"/>
                      <a:r>
                        <a:rPr lang="en-US" sz="1400" noProof="0" dirty="0"/>
                        <a:t>168</a:t>
                      </a:r>
                    </a:p>
                  </a:txBody>
                  <a:tcPr anchor="ctr"/>
                </a:tc>
                <a:tc>
                  <a:txBody>
                    <a:bodyPr/>
                    <a:lstStyle/>
                    <a:p>
                      <a:pPr algn="ctr"/>
                      <a:r>
                        <a:rPr lang="en-US" sz="1400" noProof="0" dirty="0"/>
                        <a:t>30</a:t>
                      </a:r>
                    </a:p>
                  </a:txBody>
                  <a:tcPr anchor="ctr"/>
                </a:tc>
                <a:tc>
                  <a:txBody>
                    <a:bodyPr/>
                    <a:lstStyle/>
                    <a:p>
                      <a:pPr algn="ctr"/>
                      <a:r>
                        <a:rPr lang="en-US" sz="1400" noProof="0" dirty="0"/>
                        <a:t>28</a:t>
                      </a:r>
                    </a:p>
                  </a:txBody>
                  <a:tcPr anchor="ctr"/>
                </a:tc>
                <a:tc>
                  <a:txBody>
                    <a:bodyPr/>
                    <a:lstStyle/>
                    <a:p>
                      <a:pPr algn="ctr"/>
                      <a:r>
                        <a:rPr lang="en-US" sz="1400" dirty="0"/>
                        <a:t>21</a:t>
                      </a:r>
                    </a:p>
                  </a:txBody>
                  <a:tcPr anchor="ctr"/>
                </a:tc>
                <a:tc>
                  <a:txBody>
                    <a:bodyPr/>
                    <a:lstStyle/>
                    <a:p>
                      <a:pPr algn="ctr"/>
                      <a:r>
                        <a:rPr lang="en-US" sz="1400" dirty="0"/>
                        <a:t>56</a:t>
                      </a:r>
                    </a:p>
                  </a:txBody>
                  <a:tcPr anchor="ctr"/>
                </a:tc>
                <a:tc>
                  <a:txBody>
                    <a:bodyPr/>
                    <a:lstStyle/>
                    <a:p>
                      <a:pPr algn="ctr"/>
                      <a:r>
                        <a:rPr lang="en-US" sz="1400" dirty="0"/>
                        <a:t>71</a:t>
                      </a:r>
                    </a:p>
                  </a:txBody>
                  <a:tcPr anchor="ctr"/>
                </a:tc>
                <a:tc>
                  <a:txBody>
                    <a:bodyPr/>
                    <a:lstStyle/>
                    <a:p>
                      <a:pPr algn="ctr"/>
                      <a:r>
                        <a:rPr lang="en-US" sz="1400" dirty="0"/>
                        <a:t>157</a:t>
                      </a:r>
                    </a:p>
                  </a:txBody>
                  <a:tcPr anchor="ctr"/>
                </a:tc>
                <a:tc>
                  <a:txBody>
                    <a:bodyPr/>
                    <a:lstStyle/>
                    <a:p>
                      <a:pPr algn="ctr"/>
                      <a:r>
                        <a:rPr lang="en-US" sz="1400" dirty="0"/>
                        <a:t>35</a:t>
                      </a:r>
                    </a:p>
                  </a:txBody>
                  <a:tcPr anchor="ctr"/>
                </a:tc>
                <a:extLst>
                  <a:ext uri="{0D108BD9-81ED-4DB2-BD59-A6C34878D82A}">
                    <a16:rowId xmlns:a16="http://schemas.microsoft.com/office/drawing/2014/main" val="10001"/>
                  </a:ext>
                </a:extLst>
              </a:tr>
              <a:tr h="509195">
                <a:tc>
                  <a:txBody>
                    <a:bodyPr/>
                    <a:lstStyle/>
                    <a:p>
                      <a:r>
                        <a:rPr lang="en-US" sz="1400" noProof="0" dirty="0"/>
                        <a:t>ORR</a:t>
                      </a:r>
                    </a:p>
                  </a:txBody>
                  <a:tcPr anchor="ctr"/>
                </a:tc>
                <a:tc>
                  <a:txBody>
                    <a:bodyPr/>
                    <a:lstStyle/>
                    <a:p>
                      <a:pPr algn="ctr"/>
                      <a:r>
                        <a:rPr lang="en-US" sz="1400" b="1" noProof="0" dirty="0"/>
                        <a:t>72%</a:t>
                      </a:r>
                    </a:p>
                  </a:txBody>
                  <a:tcPr anchor="ctr"/>
                </a:tc>
                <a:tc>
                  <a:txBody>
                    <a:bodyPr/>
                    <a:lstStyle/>
                    <a:p>
                      <a:pPr algn="ctr"/>
                      <a:r>
                        <a:rPr lang="en-US" sz="1400" b="1" noProof="0" dirty="0"/>
                        <a:t>67.9%</a:t>
                      </a:r>
                    </a:p>
                  </a:txBody>
                  <a:tcPr anchor="ctr"/>
                </a:tc>
                <a:tc>
                  <a:txBody>
                    <a:bodyPr/>
                    <a:lstStyle/>
                    <a:p>
                      <a:pPr algn="ctr"/>
                      <a:r>
                        <a:rPr lang="en-US" sz="1400" b="1" noProof="0" dirty="0"/>
                        <a:t>67%</a:t>
                      </a:r>
                    </a:p>
                  </a:txBody>
                  <a:tcPr anchor="ctr"/>
                </a:tc>
                <a:tc>
                  <a:txBody>
                    <a:bodyPr/>
                    <a:lstStyle/>
                    <a:p>
                      <a:pPr algn="ctr"/>
                      <a:r>
                        <a:rPr lang="en-US" sz="1400" b="1" noProof="0" dirty="0"/>
                        <a:t>71.4%</a:t>
                      </a:r>
                    </a:p>
                  </a:txBody>
                  <a:tcPr anchor="ctr"/>
                </a:tc>
                <a:tc>
                  <a:txBody>
                    <a:bodyPr/>
                    <a:lstStyle/>
                    <a:p>
                      <a:pPr algn="ctr"/>
                      <a:r>
                        <a:rPr lang="en-US" sz="1400" b="1" dirty="0"/>
                        <a:t>62%</a:t>
                      </a:r>
                    </a:p>
                  </a:txBody>
                  <a:tcPr anchor="ctr"/>
                </a:tc>
                <a:tc>
                  <a:txBody>
                    <a:bodyPr/>
                    <a:lstStyle/>
                    <a:p>
                      <a:pPr algn="ctr"/>
                      <a:r>
                        <a:rPr lang="en-US" sz="1400" b="1" dirty="0"/>
                        <a:t>88%</a:t>
                      </a:r>
                    </a:p>
                  </a:txBody>
                  <a:tcPr anchor="ctr"/>
                </a:tc>
                <a:tc>
                  <a:txBody>
                    <a:bodyPr/>
                    <a:lstStyle/>
                    <a:p>
                      <a:pPr algn="ctr"/>
                      <a:r>
                        <a:rPr lang="en-US" sz="1400" b="1" dirty="0"/>
                        <a:t>79%</a:t>
                      </a:r>
                    </a:p>
                  </a:txBody>
                  <a:tcPr anchor="ctr"/>
                </a:tc>
                <a:tc>
                  <a:txBody>
                    <a:bodyPr/>
                    <a:lstStyle/>
                    <a:p>
                      <a:pPr algn="ctr"/>
                      <a:r>
                        <a:rPr lang="en-US" sz="1400" b="1" dirty="0"/>
                        <a:t>89.8%</a:t>
                      </a:r>
                    </a:p>
                  </a:txBody>
                  <a:tcPr anchor="ctr"/>
                </a:tc>
                <a:tc>
                  <a:txBody>
                    <a:bodyPr/>
                    <a:lstStyle/>
                    <a:p>
                      <a:pPr algn="ctr"/>
                      <a:r>
                        <a:rPr lang="en-US" sz="1400" b="1" dirty="0"/>
                        <a:t>89%</a:t>
                      </a:r>
                    </a:p>
                  </a:txBody>
                  <a:tcPr anchor="ctr"/>
                </a:tc>
                <a:extLst>
                  <a:ext uri="{0D108BD9-81ED-4DB2-BD59-A6C34878D82A}">
                    <a16:rowId xmlns:a16="http://schemas.microsoft.com/office/drawing/2014/main" val="10002"/>
                  </a:ext>
                </a:extLst>
              </a:tr>
              <a:tr h="722874">
                <a:tc>
                  <a:txBody>
                    <a:bodyPr/>
                    <a:lstStyle/>
                    <a:p>
                      <a:r>
                        <a:rPr lang="en-US" sz="1400" noProof="0" dirty="0"/>
                        <a:t>Median PFS</a:t>
                      </a:r>
                    </a:p>
                  </a:txBody>
                  <a:tcPr anchor="ctr"/>
                </a:tc>
                <a:tc>
                  <a:txBody>
                    <a:bodyPr/>
                    <a:lstStyle/>
                    <a:p>
                      <a:pPr algn="ctr"/>
                      <a:r>
                        <a:rPr lang="en-US" sz="1400" b="1" noProof="0" dirty="0"/>
                        <a:t>19.3 m</a:t>
                      </a:r>
                    </a:p>
                  </a:txBody>
                  <a:tcPr anchor="ctr"/>
                </a:tc>
                <a:tc>
                  <a:txBody>
                    <a:bodyPr/>
                    <a:lstStyle/>
                    <a:p>
                      <a:pPr algn="ctr"/>
                      <a:r>
                        <a:rPr lang="en-US" sz="1400" b="1" noProof="0" dirty="0"/>
                        <a:t>15.7 m</a:t>
                      </a:r>
                    </a:p>
                  </a:txBody>
                  <a:tcPr anchor="ctr"/>
                </a:tc>
                <a:tc>
                  <a:txBody>
                    <a:bodyPr/>
                    <a:lstStyle/>
                    <a:p>
                      <a:pPr algn="ctr"/>
                      <a:r>
                        <a:rPr lang="en-US" sz="1400" b="1" noProof="0" dirty="0"/>
                        <a:t>19.3 m</a:t>
                      </a:r>
                    </a:p>
                  </a:txBody>
                  <a:tcPr anchor="ctr"/>
                </a:tc>
                <a:tc>
                  <a:txBody>
                    <a:bodyPr/>
                    <a:lstStyle/>
                    <a:p>
                      <a:pPr algn="ctr"/>
                      <a:r>
                        <a:rPr lang="en-US" sz="1400" b="1" noProof="0" dirty="0"/>
                        <a:t>12.0 m</a:t>
                      </a:r>
                    </a:p>
                  </a:txBody>
                  <a:tcPr anchor="ctr"/>
                </a:tc>
                <a:tc>
                  <a:txBody>
                    <a:bodyPr/>
                    <a:lstStyle/>
                    <a:p>
                      <a:pPr algn="ctr"/>
                      <a:r>
                        <a:rPr lang="en-US" sz="1400" b="1" dirty="0"/>
                        <a:t>21.0</a:t>
                      </a:r>
                      <a:r>
                        <a:rPr lang="en-US" sz="1400" b="1" baseline="0" dirty="0"/>
                        <a:t> m</a:t>
                      </a:r>
                      <a:endParaRPr lang="en-US" sz="1400" b="1" dirty="0"/>
                    </a:p>
                  </a:txBody>
                  <a:tcPr anchor="ctr"/>
                </a:tc>
                <a:tc>
                  <a:txBody>
                    <a:bodyPr/>
                    <a:lstStyle/>
                    <a:p>
                      <a:pPr algn="ctr"/>
                      <a:r>
                        <a:rPr lang="en-US" sz="1400" b="1" dirty="0"/>
                        <a:t>22.1 m</a:t>
                      </a:r>
                    </a:p>
                  </a:txBody>
                  <a:tcPr anchor="ctr"/>
                </a:tc>
                <a:tc>
                  <a:txBody>
                    <a:bodyPr/>
                    <a:lstStyle/>
                    <a:p>
                      <a:pPr algn="ctr"/>
                      <a:r>
                        <a:rPr lang="en-US" sz="1400" b="1" dirty="0"/>
                        <a:t>31.1 m</a:t>
                      </a:r>
                    </a:p>
                  </a:txBody>
                  <a:tcPr anchor="ctr"/>
                </a:tc>
                <a:tc>
                  <a:txBody>
                    <a:bodyPr/>
                    <a:lstStyle/>
                    <a:p>
                      <a:pPr algn="ctr"/>
                      <a:r>
                        <a:rPr lang="en-US" sz="1400" b="1" dirty="0"/>
                        <a:t>46.1 m</a:t>
                      </a:r>
                    </a:p>
                  </a:txBody>
                  <a:tcPr anchor="ctr"/>
                </a:tc>
                <a:tc>
                  <a:txBody>
                    <a:bodyPr/>
                    <a:lstStyle/>
                    <a:p>
                      <a:pPr algn="ctr"/>
                      <a:r>
                        <a:rPr lang="en-US" sz="1400" b="1" dirty="0"/>
                        <a:t>NR</a:t>
                      </a:r>
                    </a:p>
                  </a:txBody>
                  <a:tcPr anchor="ctr"/>
                </a:tc>
                <a:extLst>
                  <a:ext uri="{0D108BD9-81ED-4DB2-BD59-A6C34878D82A}">
                    <a16:rowId xmlns:a16="http://schemas.microsoft.com/office/drawing/2014/main" val="10003"/>
                  </a:ext>
                </a:extLst>
              </a:tr>
              <a:tr h="1131521">
                <a:tc>
                  <a:txBody>
                    <a:bodyPr/>
                    <a:lstStyle/>
                    <a:p>
                      <a:r>
                        <a:rPr lang="en-US" sz="1400" noProof="0" dirty="0"/>
                        <a:t>CNS activity</a:t>
                      </a:r>
                    </a:p>
                    <a:p>
                      <a:r>
                        <a:rPr lang="en-US" sz="1400" noProof="0" dirty="0"/>
                        <a:t>IC- ORR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NR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25/48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(52.1%)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noProof="0" dirty="0"/>
                        <a:t>Measurable and non-measurable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(40%)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noProof="0" dirty="0"/>
                        <a:t>Measurable and non-measurable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t>0/3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noProof="0" dirty="0"/>
                        <a:t>Measurable</a:t>
                      </a:r>
                      <a:endParaRPr lang="en-US" sz="1100" noProof="0" dirty="0"/>
                    </a:p>
                  </a:txBody>
                  <a:tcPr/>
                </a:tc>
                <a:tc>
                  <a:txBody>
                    <a:bodyPr/>
                    <a:lstStyle/>
                    <a:p>
                      <a:pPr algn="ctr"/>
                      <a:r>
                        <a:rPr lang="en-US" sz="1400" dirty="0"/>
                        <a:t>7/11</a:t>
                      </a:r>
                    </a:p>
                    <a:p>
                      <a:pPr algn="ctr"/>
                      <a:r>
                        <a:rPr lang="en-US" sz="1400" dirty="0"/>
                        <a:t>(64%)</a:t>
                      </a:r>
                    </a:p>
                    <a:p>
                      <a:pPr algn="ctr"/>
                      <a:endParaRPr lang="en-US"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mn-lt"/>
                          <a:ea typeface="+mn-ea"/>
                          <a:cs typeface="+mn-cs"/>
                        </a:rPr>
                        <a:t>Measurable and non-measurable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19/21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(90%)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mn-lt"/>
                          <a:ea typeface="+mn-ea"/>
                          <a:cs typeface="+mn-cs"/>
                        </a:rPr>
                        <a:t>Measurable and non-measurable</a:t>
                      </a:r>
                    </a:p>
                  </a:txBody>
                  <a:tcPr/>
                </a:tc>
                <a:tc>
                  <a:txBody>
                    <a:bodyPr/>
                    <a:lstStyle/>
                    <a:p>
                      <a:pPr algn="ctr"/>
                      <a:r>
                        <a:rPr lang="en-US" sz="1400" dirty="0"/>
                        <a:t>8/9</a:t>
                      </a:r>
                    </a:p>
                    <a:p>
                      <a:pPr algn="ctr"/>
                      <a:r>
                        <a:rPr lang="en-US" sz="1400" dirty="0"/>
                        <a:t>(89%)</a:t>
                      </a:r>
                    </a:p>
                    <a:p>
                      <a:pPr algn="ctr"/>
                      <a:endParaRPr lang="en-US" sz="1400" dirty="0"/>
                    </a:p>
                    <a:p>
                      <a:pPr algn="ctr"/>
                      <a:r>
                        <a:rPr lang="en-US" sz="1050" dirty="0"/>
                        <a:t>Measurable</a:t>
                      </a:r>
                    </a:p>
                  </a:txBody>
                  <a:tcPr/>
                </a:tc>
                <a:tc>
                  <a:txBody>
                    <a:bodyPr/>
                    <a:lstStyle/>
                    <a:p>
                      <a:pPr algn="ctr"/>
                      <a:r>
                        <a:rPr lang="en-US" sz="1400" dirty="0"/>
                        <a:t>13/17 (76.5%)</a:t>
                      </a:r>
                    </a:p>
                    <a:p>
                      <a:pPr algn="ctr"/>
                      <a:endParaRPr lang="en-US" sz="1400" dirty="0"/>
                    </a:p>
                    <a:p>
                      <a:pPr algn="ctr"/>
                      <a:r>
                        <a:rPr kumimoji="0" lang="en-US" sz="1050" b="0" i="0" u="none" strike="noStrike" kern="1200" cap="none" spc="0" normalizeH="0" baseline="0" noProof="0" dirty="0">
                          <a:ln>
                            <a:noFill/>
                          </a:ln>
                          <a:solidFill>
                            <a:srgbClr val="000000"/>
                          </a:solidFill>
                          <a:effectLst/>
                          <a:uLnTx/>
                          <a:uFillTx/>
                          <a:latin typeface="+mn-lt"/>
                          <a:ea typeface="+mn-ea"/>
                          <a:cs typeface="+mn-cs"/>
                        </a:rPr>
                        <a:t>Measurable</a:t>
                      </a:r>
                      <a:endParaRPr lang="en-US" sz="1400" dirty="0"/>
                    </a:p>
                  </a:txBody>
                  <a:tcPr/>
                </a:tc>
                <a:tc>
                  <a:txBody>
                    <a:bodyPr/>
                    <a:lstStyle/>
                    <a:p>
                      <a:pPr algn="ctr"/>
                      <a:r>
                        <a:rPr lang="en-US" sz="1400" dirty="0"/>
                        <a:t>5/6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(83%)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mn-lt"/>
                          <a:ea typeface="+mn-ea"/>
                          <a:cs typeface="+mn-cs"/>
                        </a:rPr>
                        <a:t>Measurable</a:t>
                      </a:r>
                      <a:endParaRPr lang="en-US" sz="1400" dirty="0"/>
                    </a:p>
                  </a:txBody>
                  <a:tcPr/>
                </a:tc>
                <a:extLst>
                  <a:ext uri="{0D108BD9-81ED-4DB2-BD59-A6C34878D82A}">
                    <a16:rowId xmlns:a16="http://schemas.microsoft.com/office/drawing/2014/main" val="10004"/>
                  </a:ext>
                </a:extLst>
              </a:tr>
            </a:tbl>
          </a:graphicData>
        </a:graphic>
      </p:graphicFrame>
      <p:sp>
        <p:nvSpPr>
          <p:cNvPr id="9" name="ZoneTexte 8"/>
          <p:cNvSpPr txBox="1"/>
          <p:nvPr/>
        </p:nvSpPr>
        <p:spPr>
          <a:xfrm>
            <a:off x="457200" y="6180229"/>
            <a:ext cx="11611157"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Shaw A, Ann Oncol 2019; Fan Y, J Thorac Oncol 2022;17(suppl):Abstr MA13.04; Lim, JCO 2017; Shaw A, Lancet Oncol 2019; Drilon A, WCLC 2025; Li W, ELCC 2023. Krebs M, ESMO 2024;</a:t>
            </a:r>
          </a:p>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US" sz="12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Pérol M, JCO 2025; Niho,S, ESMO Open 2024; Yang JJ, Lancet Oncol 2024; Lu S, Signal Transduct Target Ther 2023; Bazhenova L et al., AACR 2026.</a:t>
            </a:r>
          </a:p>
        </p:txBody>
      </p:sp>
      <p:sp>
        <p:nvSpPr>
          <p:cNvPr id="6" name="ZoneTexte 5">
            <a:extLst>
              <a:ext uri="{FF2B5EF4-FFF2-40B4-BE49-F238E27FC236}">
                <a16:creationId xmlns:a16="http://schemas.microsoft.com/office/drawing/2014/main" id="{66C2BA8E-C364-4ED4-A3F8-C36411D91CDF}"/>
              </a:ext>
            </a:extLst>
          </p:cNvPr>
          <p:cNvSpPr txBox="1"/>
          <p:nvPr/>
        </p:nvSpPr>
        <p:spPr>
          <a:xfrm>
            <a:off x="255494" y="5577929"/>
            <a:ext cx="974784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05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Non-comparative data, for informational/descriptive purposes. Comparisons between trials should not be made due to differences in study design and patient populations.</a:t>
            </a:r>
          </a:p>
        </p:txBody>
      </p:sp>
    </p:spTree>
    <p:extLst>
      <p:ext uri="{BB962C8B-B14F-4D97-AF65-F5344CB8AC3E}">
        <p14:creationId xmlns:p14="http://schemas.microsoft.com/office/powerpoint/2010/main" val="3163999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CA97B-D752-3803-CFEC-594D096F892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00060F6-9578-E351-FA8B-6D255B5031CA}"/>
              </a:ext>
            </a:extLst>
          </p:cNvPr>
          <p:cNvSpPr/>
          <p:nvPr/>
        </p:nvSpPr>
        <p:spPr bwMode="auto">
          <a:xfrm>
            <a:off x="998061" y="2420888"/>
            <a:ext cx="961306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6A43B0F7-B80D-A669-CE2D-5A6D525EF067}"/>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Therapeutic Targets Beyond </a:t>
            </a:r>
            <a:br>
              <a:rPr lang="en-US" dirty="0"/>
            </a:br>
            <a:r>
              <a:rPr lang="en-US" dirty="0"/>
              <a:t>EGFR for Non-Small Cell Lung Cancer</a:t>
            </a:r>
            <a:endParaRPr lang="en-US" sz="2400" dirty="0"/>
          </a:p>
        </p:txBody>
      </p:sp>
      <p:sp>
        <p:nvSpPr>
          <p:cNvPr id="6" name="Content Placeholder 2">
            <a:extLst>
              <a:ext uri="{FF2B5EF4-FFF2-40B4-BE49-F238E27FC236}">
                <a16:creationId xmlns:a16="http://schemas.microsoft.com/office/drawing/2014/main" id="{0DA22265-92CC-AC8F-5AB4-11749F2F64AD}"/>
              </a:ext>
            </a:extLst>
          </p:cNvPr>
          <p:cNvSpPr>
            <a:spLocks noGrp="1"/>
          </p:cNvSpPr>
          <p:nvPr>
            <p:ph idx="1"/>
          </p:nvPr>
        </p:nvSpPr>
        <p:spPr>
          <a:xfrm>
            <a:off x="1559496" y="1955158"/>
            <a:ext cx="9145016" cy="4536504"/>
          </a:xfrm>
        </p:spPr>
        <p:txBody>
          <a:bodyPr/>
          <a:lstStyle/>
          <a:p>
            <a:pPr marL="11113" indent="0">
              <a:lnSpc>
                <a:spcPts val="2600"/>
              </a:lnSpc>
              <a:spcBef>
                <a:spcPts val="2000"/>
              </a:spcBef>
              <a:spcAft>
                <a:spcPts val="0"/>
              </a:spcAft>
              <a:buNone/>
            </a:pPr>
            <a:r>
              <a:rPr lang="en-US" sz="2400" dirty="0">
                <a:solidFill>
                  <a:srgbClr val="3233FF"/>
                </a:solidFill>
                <a:latin typeface="+mn-lt"/>
              </a:rPr>
              <a:t>INTRODUCTION: </a:t>
            </a:r>
            <a:r>
              <a:rPr lang="en-US" sz="2400" dirty="0">
                <a:solidFill>
                  <a:schemeClr val="tx1"/>
                </a:solidFill>
                <a:latin typeface="+mn-lt"/>
              </a:rPr>
              <a:t>Relative Impact of Targeted Treatment</a:t>
            </a:r>
          </a:p>
          <a:p>
            <a:pPr marL="11113" indent="0">
              <a:lnSpc>
                <a:spcPts val="2600"/>
              </a:lnSpc>
              <a:spcBef>
                <a:spcPts val="2000"/>
              </a:spcBef>
              <a:spcAft>
                <a:spcPts val="0"/>
              </a:spcAft>
              <a:buNone/>
            </a:pPr>
            <a:r>
              <a:rPr lang="en-US" sz="2400" dirty="0">
                <a:solidFill>
                  <a:schemeClr val="bg1"/>
                </a:solidFill>
                <a:latin typeface="+mn-lt"/>
              </a:rPr>
              <a:t>MODULE 1: </a:t>
            </a:r>
            <a:r>
              <a:rPr lang="en-US" sz="2400" dirty="0">
                <a:solidFill>
                  <a:schemeClr val="bg1"/>
                </a:solidFill>
                <a:latin typeface="Calibri" panose="020F0502020204030204" pitchFamily="34" charset="0"/>
                <a:cs typeface="Calibri" panose="020F0502020204030204" pitchFamily="34" charset="0"/>
              </a:rPr>
              <a:t>HER2 Alterations</a:t>
            </a:r>
          </a:p>
          <a:p>
            <a:pPr marL="11113" indent="0">
              <a:lnSpc>
                <a:spcPct val="100000"/>
              </a:lnSpc>
              <a:spcBef>
                <a:spcPts val="2000"/>
              </a:spcBef>
              <a:spcAft>
                <a:spcPts val="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KRAS Mutations</a:t>
            </a:r>
          </a:p>
          <a:p>
            <a:pPr marL="11113" indent="0">
              <a:lnSpc>
                <a:spcPct val="100000"/>
              </a:lnSpc>
              <a:spcBef>
                <a:spcPts val="2000"/>
              </a:spcBef>
              <a:spcAft>
                <a:spcPts val="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MET Overexpression</a:t>
            </a:r>
          </a:p>
          <a:p>
            <a:pPr marL="11113" indent="0">
              <a:lnSpc>
                <a:spcPct val="100000"/>
              </a:lnSpc>
              <a:spcBef>
                <a:spcPts val="2000"/>
              </a:spcBef>
              <a:spcAft>
                <a:spcPts val="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ALK Fusions</a:t>
            </a:r>
          </a:p>
          <a:p>
            <a:pPr marL="11113" indent="0">
              <a:lnSpc>
                <a:spcPct val="100000"/>
              </a:lnSpc>
              <a:spcBef>
                <a:spcPts val="2000"/>
              </a:spcBef>
              <a:spcAft>
                <a:spcPts val="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ROS1 Fusions</a:t>
            </a:r>
          </a:p>
          <a:p>
            <a:pPr marL="11113" indent="0">
              <a:lnSpc>
                <a:spcPct val="100000"/>
              </a:lnSpc>
              <a:spcBef>
                <a:spcPts val="2000"/>
              </a:spcBef>
              <a:spcAft>
                <a:spcPts val="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RET Fusions</a:t>
            </a:r>
          </a:p>
        </p:txBody>
      </p:sp>
    </p:spTree>
    <p:extLst>
      <p:ext uri="{BB962C8B-B14F-4D97-AF65-F5344CB8AC3E}">
        <p14:creationId xmlns:p14="http://schemas.microsoft.com/office/powerpoint/2010/main" val="2511108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D1C6D-36F5-B943-925A-7DE3D5A06AB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2CF3BA5-5F3C-4071-F67A-81C070B22D01}"/>
              </a:ext>
            </a:extLst>
          </p:cNvPr>
          <p:cNvSpPr>
            <a:spLocks noGrp="1"/>
          </p:cNvSpPr>
          <p:nvPr>
            <p:ph type="title"/>
          </p:nvPr>
        </p:nvSpPr>
        <p:spPr>
          <a:xfrm>
            <a:off x="609599" y="274638"/>
            <a:ext cx="11506195" cy="1143000"/>
          </a:xfrm>
        </p:spPr>
        <p:txBody>
          <a:bodyPr/>
          <a:lstStyle/>
          <a:p>
            <a:r>
              <a:rPr lang="en-US" sz="3600" dirty="0"/>
              <a:t>Evolution of the </a:t>
            </a:r>
            <a:r>
              <a:rPr lang="en-US" sz="3600" i="1" dirty="0"/>
              <a:t>HER2</a:t>
            </a:r>
            <a:r>
              <a:rPr lang="en-US" sz="3600" dirty="0"/>
              <a:t> mutant NSCLC landscape with new approvals: 1L, 2L </a:t>
            </a:r>
            <a:r>
              <a:rPr lang="en-US" sz="3600" dirty="0" err="1"/>
              <a:t>zongertinib</a:t>
            </a:r>
            <a:r>
              <a:rPr lang="en-US" sz="3600" dirty="0"/>
              <a:t>, 2L </a:t>
            </a:r>
            <a:r>
              <a:rPr lang="en-US" sz="3600" dirty="0" err="1"/>
              <a:t>sevabertinib</a:t>
            </a:r>
            <a:endParaRPr lang="en-US" sz="3600" dirty="0"/>
          </a:p>
        </p:txBody>
      </p:sp>
      <p:sp>
        <p:nvSpPr>
          <p:cNvPr id="83" name="Arrow: Pentagon 82">
            <a:extLst>
              <a:ext uri="{FF2B5EF4-FFF2-40B4-BE49-F238E27FC236}">
                <a16:creationId xmlns:a16="http://schemas.microsoft.com/office/drawing/2014/main" id="{DDC5C1DA-2EFE-0FB8-4C96-C24A7158B9C3}"/>
              </a:ext>
            </a:extLst>
          </p:cNvPr>
          <p:cNvSpPr/>
          <p:nvPr/>
        </p:nvSpPr>
        <p:spPr>
          <a:xfrm>
            <a:off x="152400" y="1667676"/>
            <a:ext cx="11963395" cy="451759"/>
          </a:xfrm>
          <a:prstGeom prst="homePlate">
            <a:avLst>
              <a:gd name="adj" fmla="val 47312"/>
            </a:avLst>
          </a:prstGeom>
          <a:gradFill>
            <a:gsLst>
              <a:gs pos="100000">
                <a:srgbClr val="E7E7FF"/>
              </a:gs>
              <a:gs pos="89000">
                <a:srgbClr val="0000FF"/>
              </a:gs>
            </a:gsLst>
            <a:lin ang="0" scaled="0"/>
          </a:gradFill>
          <a:ln w="12700">
            <a:noFill/>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Arial"/>
              <a:ea typeface="+mn-ea"/>
              <a:cs typeface="Arial"/>
            </a:endParaRPr>
          </a:p>
        </p:txBody>
      </p:sp>
      <p:grpSp>
        <p:nvGrpSpPr>
          <p:cNvPr id="87" name="Group 86">
            <a:extLst>
              <a:ext uri="{FF2B5EF4-FFF2-40B4-BE49-F238E27FC236}">
                <a16:creationId xmlns:a16="http://schemas.microsoft.com/office/drawing/2014/main" id="{8FB8C61B-1303-9BAA-6B37-016EB2EDEB84}"/>
              </a:ext>
            </a:extLst>
          </p:cNvPr>
          <p:cNvGrpSpPr/>
          <p:nvPr/>
        </p:nvGrpSpPr>
        <p:grpSpPr>
          <a:xfrm>
            <a:off x="1647135" y="1664105"/>
            <a:ext cx="1361144" cy="457711"/>
            <a:chOff x="1222871" y="1664105"/>
            <a:chExt cx="1498935" cy="457711"/>
          </a:xfrm>
        </p:grpSpPr>
        <p:sp>
          <p:nvSpPr>
            <p:cNvPr id="88" name="TextBox 87">
              <a:extLst>
                <a:ext uri="{FF2B5EF4-FFF2-40B4-BE49-F238E27FC236}">
                  <a16:creationId xmlns:a16="http://schemas.microsoft.com/office/drawing/2014/main" id="{2F529A16-4AB3-2144-5C14-50E650A0F7B8}"/>
                </a:ext>
              </a:extLst>
            </p:cNvPr>
            <p:cNvSpPr txBox="1"/>
            <p:nvPr/>
          </p:nvSpPr>
          <p:spPr>
            <a:xfrm>
              <a:off x="1222871" y="1664105"/>
              <a:ext cx="14989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rPr>
                <a:t>8 </a:t>
              </a:r>
              <a:r>
                <a:rPr kumimoji="0" lang="en-US" sz="1800" b="1" i="0" u="none" strike="noStrike" kern="0" cap="none" spc="0" normalizeH="0" baseline="0" noProof="0" err="1">
                  <a:ln>
                    <a:noFill/>
                  </a:ln>
                  <a:solidFill>
                    <a:srgbClr val="FFFFFF"/>
                  </a:solidFill>
                  <a:effectLst/>
                  <a:uLnTx/>
                  <a:uFillTx/>
                  <a:latin typeface="Arial"/>
                  <a:ea typeface="+mn-ea"/>
                  <a:cs typeface="Arial"/>
                </a:rPr>
                <a:t>mo</a:t>
              </a:r>
              <a:endParaRPr kumimoji="0" lang="en-US" sz="1800" b="1" i="0" u="none" strike="noStrike" kern="0" cap="none" spc="0" normalizeH="0" baseline="0" noProof="0">
                <a:ln>
                  <a:noFill/>
                </a:ln>
                <a:solidFill>
                  <a:srgbClr val="FFFFFF"/>
                </a:solidFill>
                <a:effectLst/>
                <a:uLnTx/>
                <a:uFillTx/>
                <a:latin typeface="Arial"/>
                <a:ea typeface="+mn-ea"/>
                <a:cs typeface="Arial"/>
              </a:endParaRPr>
            </a:p>
          </p:txBody>
        </p:sp>
        <p:cxnSp>
          <p:nvCxnSpPr>
            <p:cNvPr id="89" name="Straight Connector 88">
              <a:extLst>
                <a:ext uri="{FF2B5EF4-FFF2-40B4-BE49-F238E27FC236}">
                  <a16:creationId xmlns:a16="http://schemas.microsoft.com/office/drawing/2014/main" id="{2F710CCD-9D3F-99ED-48F3-99807DD7F16F}"/>
                </a:ext>
              </a:extLst>
            </p:cNvPr>
            <p:cNvCxnSpPr>
              <a:cxnSpLocks/>
              <a:stCxn id="88" idx="2"/>
            </p:cNvCxnSpPr>
            <p:nvPr/>
          </p:nvCxnSpPr>
          <p:spPr bwMode="auto">
            <a:xfrm>
              <a:off x="1972339" y="2033437"/>
              <a:ext cx="0" cy="88379"/>
            </a:xfrm>
            <a:prstGeom prst="line">
              <a:avLst/>
            </a:prstGeom>
            <a:solidFill>
              <a:srgbClr val="00FF00"/>
            </a:solidFill>
            <a:ln w="38100" cap="flat" cmpd="sng" algn="ctr">
              <a:solidFill>
                <a:srgbClr val="FFFFFF"/>
              </a:solidFill>
              <a:prstDash val="solid"/>
              <a:round/>
              <a:headEnd type="none" w="med" len="med"/>
              <a:tailEnd type="none" w="med" len="med"/>
            </a:ln>
            <a:effectLst/>
          </p:spPr>
        </p:cxnSp>
      </p:grpSp>
      <p:grpSp>
        <p:nvGrpSpPr>
          <p:cNvPr id="91" name="Group 90">
            <a:extLst>
              <a:ext uri="{FF2B5EF4-FFF2-40B4-BE49-F238E27FC236}">
                <a16:creationId xmlns:a16="http://schemas.microsoft.com/office/drawing/2014/main" id="{9554C350-0EF6-387B-F5BE-B93DDDD09514}"/>
              </a:ext>
            </a:extLst>
          </p:cNvPr>
          <p:cNvGrpSpPr/>
          <p:nvPr/>
        </p:nvGrpSpPr>
        <p:grpSpPr>
          <a:xfrm>
            <a:off x="2956526" y="1664105"/>
            <a:ext cx="1361144" cy="457711"/>
            <a:chOff x="1222871" y="1664105"/>
            <a:chExt cx="1498935" cy="457711"/>
          </a:xfrm>
        </p:grpSpPr>
        <p:sp>
          <p:nvSpPr>
            <p:cNvPr id="92" name="TextBox 91">
              <a:extLst>
                <a:ext uri="{FF2B5EF4-FFF2-40B4-BE49-F238E27FC236}">
                  <a16:creationId xmlns:a16="http://schemas.microsoft.com/office/drawing/2014/main" id="{64ACB83B-BE00-84C3-01F0-CB0A397B526B}"/>
                </a:ext>
              </a:extLst>
            </p:cNvPr>
            <p:cNvSpPr txBox="1"/>
            <p:nvPr/>
          </p:nvSpPr>
          <p:spPr>
            <a:xfrm>
              <a:off x="1222871" y="1664105"/>
              <a:ext cx="14989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rPr>
                <a:t>12 </a:t>
              </a:r>
              <a:r>
                <a:rPr kumimoji="0" lang="en-US" sz="1800" b="1" i="0" u="none" strike="noStrike" kern="0" cap="none" spc="0" normalizeH="0" baseline="0" noProof="0" err="1">
                  <a:ln>
                    <a:noFill/>
                  </a:ln>
                  <a:solidFill>
                    <a:srgbClr val="FFFFFF"/>
                  </a:solidFill>
                  <a:effectLst/>
                  <a:uLnTx/>
                  <a:uFillTx/>
                  <a:latin typeface="Arial"/>
                  <a:ea typeface="+mn-ea"/>
                  <a:cs typeface="Arial"/>
                </a:rPr>
                <a:t>mo</a:t>
              </a:r>
              <a:endParaRPr kumimoji="0" lang="en-US" sz="1800" b="1" i="0" u="none" strike="noStrike" kern="0" cap="none" spc="0" normalizeH="0" baseline="0" noProof="0">
                <a:ln>
                  <a:noFill/>
                </a:ln>
                <a:solidFill>
                  <a:srgbClr val="FFFFFF"/>
                </a:solidFill>
                <a:effectLst/>
                <a:uLnTx/>
                <a:uFillTx/>
                <a:latin typeface="Arial"/>
                <a:ea typeface="+mn-ea"/>
                <a:cs typeface="Arial"/>
              </a:endParaRPr>
            </a:p>
          </p:txBody>
        </p:sp>
        <p:cxnSp>
          <p:nvCxnSpPr>
            <p:cNvPr id="93" name="Straight Connector 92">
              <a:extLst>
                <a:ext uri="{FF2B5EF4-FFF2-40B4-BE49-F238E27FC236}">
                  <a16:creationId xmlns:a16="http://schemas.microsoft.com/office/drawing/2014/main" id="{4E12F22E-2033-5FEB-15FC-B247F970B6CA}"/>
                </a:ext>
              </a:extLst>
            </p:cNvPr>
            <p:cNvCxnSpPr>
              <a:cxnSpLocks/>
              <a:stCxn id="92" idx="2"/>
            </p:cNvCxnSpPr>
            <p:nvPr/>
          </p:nvCxnSpPr>
          <p:spPr bwMode="auto">
            <a:xfrm>
              <a:off x="1972339" y="2033437"/>
              <a:ext cx="0" cy="88379"/>
            </a:xfrm>
            <a:prstGeom prst="line">
              <a:avLst/>
            </a:prstGeom>
            <a:solidFill>
              <a:srgbClr val="00FF00"/>
            </a:solidFill>
            <a:ln w="38100" cap="flat" cmpd="sng" algn="ctr">
              <a:solidFill>
                <a:srgbClr val="FFFFFF"/>
              </a:solidFill>
              <a:prstDash val="solid"/>
              <a:round/>
              <a:headEnd type="none" w="med" len="med"/>
              <a:tailEnd type="none" w="med" len="med"/>
            </a:ln>
            <a:effectLst/>
          </p:spPr>
        </p:cxnSp>
      </p:grpSp>
      <p:grpSp>
        <p:nvGrpSpPr>
          <p:cNvPr id="94" name="Group 93">
            <a:extLst>
              <a:ext uri="{FF2B5EF4-FFF2-40B4-BE49-F238E27FC236}">
                <a16:creationId xmlns:a16="http://schemas.microsoft.com/office/drawing/2014/main" id="{FB429254-F73D-D253-A854-69070B7ADF18}"/>
              </a:ext>
            </a:extLst>
          </p:cNvPr>
          <p:cNvGrpSpPr/>
          <p:nvPr/>
        </p:nvGrpSpPr>
        <p:grpSpPr>
          <a:xfrm>
            <a:off x="4265918" y="1664105"/>
            <a:ext cx="1361144" cy="457711"/>
            <a:chOff x="1222871" y="1664105"/>
            <a:chExt cx="1498935" cy="457711"/>
          </a:xfrm>
        </p:grpSpPr>
        <p:sp>
          <p:nvSpPr>
            <p:cNvPr id="95" name="TextBox 94">
              <a:extLst>
                <a:ext uri="{FF2B5EF4-FFF2-40B4-BE49-F238E27FC236}">
                  <a16:creationId xmlns:a16="http://schemas.microsoft.com/office/drawing/2014/main" id="{9D67A806-4080-B2C9-AAE2-B121DDD594E6}"/>
                </a:ext>
              </a:extLst>
            </p:cNvPr>
            <p:cNvSpPr txBox="1"/>
            <p:nvPr/>
          </p:nvSpPr>
          <p:spPr>
            <a:xfrm>
              <a:off x="1222871" y="1664105"/>
              <a:ext cx="14989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rPr>
                <a:t>16 </a:t>
              </a:r>
              <a:r>
                <a:rPr kumimoji="0" lang="en-US" sz="1800" b="1" i="0" u="none" strike="noStrike" kern="0" cap="none" spc="0" normalizeH="0" baseline="0" noProof="0" err="1">
                  <a:ln>
                    <a:noFill/>
                  </a:ln>
                  <a:solidFill>
                    <a:srgbClr val="FFFFFF"/>
                  </a:solidFill>
                  <a:effectLst/>
                  <a:uLnTx/>
                  <a:uFillTx/>
                  <a:latin typeface="Arial"/>
                  <a:ea typeface="+mn-ea"/>
                  <a:cs typeface="Arial"/>
                </a:rPr>
                <a:t>mo</a:t>
              </a:r>
              <a:endParaRPr kumimoji="0" lang="en-US" sz="1800" b="1" i="0" u="none" strike="noStrike" kern="0" cap="none" spc="0" normalizeH="0" baseline="0" noProof="0">
                <a:ln>
                  <a:noFill/>
                </a:ln>
                <a:solidFill>
                  <a:srgbClr val="FFFFFF"/>
                </a:solidFill>
                <a:effectLst/>
                <a:uLnTx/>
                <a:uFillTx/>
                <a:latin typeface="Arial"/>
                <a:ea typeface="+mn-ea"/>
                <a:cs typeface="Arial"/>
              </a:endParaRPr>
            </a:p>
          </p:txBody>
        </p:sp>
        <p:cxnSp>
          <p:nvCxnSpPr>
            <p:cNvPr id="96" name="Straight Connector 95">
              <a:extLst>
                <a:ext uri="{FF2B5EF4-FFF2-40B4-BE49-F238E27FC236}">
                  <a16:creationId xmlns:a16="http://schemas.microsoft.com/office/drawing/2014/main" id="{6894D75D-4357-FAE0-0EA3-EF5848624FD7}"/>
                </a:ext>
              </a:extLst>
            </p:cNvPr>
            <p:cNvCxnSpPr>
              <a:cxnSpLocks/>
              <a:stCxn id="95" idx="2"/>
            </p:cNvCxnSpPr>
            <p:nvPr/>
          </p:nvCxnSpPr>
          <p:spPr bwMode="auto">
            <a:xfrm>
              <a:off x="1972339" y="2033437"/>
              <a:ext cx="0" cy="88379"/>
            </a:xfrm>
            <a:prstGeom prst="line">
              <a:avLst/>
            </a:prstGeom>
            <a:solidFill>
              <a:srgbClr val="00FF00"/>
            </a:solidFill>
            <a:ln w="38100" cap="flat" cmpd="sng" algn="ctr">
              <a:solidFill>
                <a:srgbClr val="FFFFFF"/>
              </a:solidFill>
              <a:prstDash val="solid"/>
              <a:round/>
              <a:headEnd type="none" w="med" len="med"/>
              <a:tailEnd type="none" w="med" len="med"/>
            </a:ln>
            <a:effectLst/>
          </p:spPr>
        </p:cxnSp>
      </p:grpSp>
      <p:grpSp>
        <p:nvGrpSpPr>
          <p:cNvPr id="97" name="Group 96">
            <a:extLst>
              <a:ext uri="{FF2B5EF4-FFF2-40B4-BE49-F238E27FC236}">
                <a16:creationId xmlns:a16="http://schemas.microsoft.com/office/drawing/2014/main" id="{7E320987-91FB-2618-768F-FDA42AFDE57A}"/>
              </a:ext>
            </a:extLst>
          </p:cNvPr>
          <p:cNvGrpSpPr/>
          <p:nvPr/>
        </p:nvGrpSpPr>
        <p:grpSpPr>
          <a:xfrm>
            <a:off x="5575311" y="1664105"/>
            <a:ext cx="1361144" cy="457711"/>
            <a:chOff x="1222871" y="1664105"/>
            <a:chExt cx="1498935" cy="457711"/>
          </a:xfrm>
        </p:grpSpPr>
        <p:sp>
          <p:nvSpPr>
            <p:cNvPr id="98" name="TextBox 97">
              <a:extLst>
                <a:ext uri="{FF2B5EF4-FFF2-40B4-BE49-F238E27FC236}">
                  <a16:creationId xmlns:a16="http://schemas.microsoft.com/office/drawing/2014/main" id="{60A581F5-7067-A3F6-AC29-75B87127BEB8}"/>
                </a:ext>
              </a:extLst>
            </p:cNvPr>
            <p:cNvSpPr txBox="1"/>
            <p:nvPr/>
          </p:nvSpPr>
          <p:spPr>
            <a:xfrm>
              <a:off x="1222871" y="1664105"/>
              <a:ext cx="14989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rPr>
                <a:t>20 </a:t>
              </a:r>
              <a:r>
                <a:rPr kumimoji="0" lang="en-US" sz="1800" b="1" i="0" u="none" strike="noStrike" kern="0" cap="none" spc="0" normalizeH="0" baseline="0" noProof="0" err="1">
                  <a:ln>
                    <a:noFill/>
                  </a:ln>
                  <a:solidFill>
                    <a:srgbClr val="FFFFFF"/>
                  </a:solidFill>
                  <a:effectLst/>
                  <a:uLnTx/>
                  <a:uFillTx/>
                  <a:latin typeface="Arial"/>
                  <a:ea typeface="+mn-ea"/>
                  <a:cs typeface="Arial"/>
                </a:rPr>
                <a:t>mo</a:t>
              </a:r>
              <a:endParaRPr kumimoji="0" lang="en-US" sz="1800" b="1" i="0" u="none" strike="noStrike" kern="0" cap="none" spc="0" normalizeH="0" baseline="0" noProof="0">
                <a:ln>
                  <a:noFill/>
                </a:ln>
                <a:solidFill>
                  <a:srgbClr val="FFFFFF"/>
                </a:solidFill>
                <a:effectLst/>
                <a:uLnTx/>
                <a:uFillTx/>
                <a:latin typeface="Arial"/>
                <a:ea typeface="+mn-ea"/>
                <a:cs typeface="Arial"/>
              </a:endParaRPr>
            </a:p>
          </p:txBody>
        </p:sp>
        <p:cxnSp>
          <p:nvCxnSpPr>
            <p:cNvPr id="99" name="Straight Connector 98">
              <a:extLst>
                <a:ext uri="{FF2B5EF4-FFF2-40B4-BE49-F238E27FC236}">
                  <a16:creationId xmlns:a16="http://schemas.microsoft.com/office/drawing/2014/main" id="{B2829672-BFCA-6EEA-EE06-75C5A13A8285}"/>
                </a:ext>
              </a:extLst>
            </p:cNvPr>
            <p:cNvCxnSpPr>
              <a:cxnSpLocks/>
              <a:stCxn id="98" idx="2"/>
            </p:cNvCxnSpPr>
            <p:nvPr/>
          </p:nvCxnSpPr>
          <p:spPr bwMode="auto">
            <a:xfrm>
              <a:off x="1972339" y="2033437"/>
              <a:ext cx="0" cy="88379"/>
            </a:xfrm>
            <a:prstGeom prst="line">
              <a:avLst/>
            </a:prstGeom>
            <a:solidFill>
              <a:srgbClr val="00FF00"/>
            </a:solidFill>
            <a:ln w="38100" cap="flat" cmpd="sng" algn="ctr">
              <a:solidFill>
                <a:srgbClr val="FFFFFF"/>
              </a:solidFill>
              <a:prstDash val="solid"/>
              <a:round/>
              <a:headEnd type="none" w="med" len="med"/>
              <a:tailEnd type="none" w="med" len="med"/>
            </a:ln>
            <a:effectLst/>
          </p:spPr>
        </p:cxnSp>
      </p:grpSp>
      <p:grpSp>
        <p:nvGrpSpPr>
          <p:cNvPr id="100" name="Group 99">
            <a:extLst>
              <a:ext uri="{FF2B5EF4-FFF2-40B4-BE49-F238E27FC236}">
                <a16:creationId xmlns:a16="http://schemas.microsoft.com/office/drawing/2014/main" id="{A24396A7-7B29-F8C4-1D7D-A9FE6B16457B}"/>
              </a:ext>
            </a:extLst>
          </p:cNvPr>
          <p:cNvGrpSpPr/>
          <p:nvPr/>
        </p:nvGrpSpPr>
        <p:grpSpPr>
          <a:xfrm>
            <a:off x="6884702" y="1664105"/>
            <a:ext cx="1361144" cy="457711"/>
            <a:chOff x="1222871" y="1664105"/>
            <a:chExt cx="1498935" cy="457711"/>
          </a:xfrm>
        </p:grpSpPr>
        <p:sp>
          <p:nvSpPr>
            <p:cNvPr id="101" name="TextBox 100">
              <a:extLst>
                <a:ext uri="{FF2B5EF4-FFF2-40B4-BE49-F238E27FC236}">
                  <a16:creationId xmlns:a16="http://schemas.microsoft.com/office/drawing/2014/main" id="{A5E898A8-877A-4ACE-9C6B-0C55E584BB21}"/>
                </a:ext>
              </a:extLst>
            </p:cNvPr>
            <p:cNvSpPr txBox="1"/>
            <p:nvPr/>
          </p:nvSpPr>
          <p:spPr>
            <a:xfrm>
              <a:off x="1222871" y="1664105"/>
              <a:ext cx="14989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rPr>
                <a:t>24 </a:t>
              </a:r>
              <a:r>
                <a:rPr kumimoji="0" lang="en-US" sz="1800" b="1" i="0" u="none" strike="noStrike" kern="0" cap="none" spc="0" normalizeH="0" baseline="0" noProof="0" err="1">
                  <a:ln>
                    <a:noFill/>
                  </a:ln>
                  <a:solidFill>
                    <a:srgbClr val="FFFFFF"/>
                  </a:solidFill>
                  <a:effectLst/>
                  <a:uLnTx/>
                  <a:uFillTx/>
                  <a:latin typeface="Arial"/>
                  <a:ea typeface="+mn-ea"/>
                  <a:cs typeface="Arial"/>
                </a:rPr>
                <a:t>mo</a:t>
              </a:r>
              <a:endParaRPr kumimoji="0" lang="en-US" sz="1800" b="1" i="0" u="none" strike="noStrike" kern="0" cap="none" spc="0" normalizeH="0" baseline="0" noProof="0">
                <a:ln>
                  <a:noFill/>
                </a:ln>
                <a:solidFill>
                  <a:srgbClr val="FFFFFF"/>
                </a:solidFill>
                <a:effectLst/>
                <a:uLnTx/>
                <a:uFillTx/>
                <a:latin typeface="Arial"/>
                <a:ea typeface="+mn-ea"/>
                <a:cs typeface="Arial"/>
              </a:endParaRPr>
            </a:p>
          </p:txBody>
        </p:sp>
        <p:cxnSp>
          <p:nvCxnSpPr>
            <p:cNvPr id="102" name="Straight Connector 101">
              <a:extLst>
                <a:ext uri="{FF2B5EF4-FFF2-40B4-BE49-F238E27FC236}">
                  <a16:creationId xmlns:a16="http://schemas.microsoft.com/office/drawing/2014/main" id="{CDE6E80B-E824-A7BB-9D77-D2D8A6326F9A}"/>
                </a:ext>
              </a:extLst>
            </p:cNvPr>
            <p:cNvCxnSpPr>
              <a:cxnSpLocks/>
              <a:stCxn id="101" idx="2"/>
            </p:cNvCxnSpPr>
            <p:nvPr/>
          </p:nvCxnSpPr>
          <p:spPr bwMode="auto">
            <a:xfrm>
              <a:off x="1972339" y="2033437"/>
              <a:ext cx="0" cy="88379"/>
            </a:xfrm>
            <a:prstGeom prst="line">
              <a:avLst/>
            </a:prstGeom>
            <a:solidFill>
              <a:srgbClr val="00FF00"/>
            </a:solidFill>
            <a:ln w="38100" cap="flat" cmpd="sng" algn="ctr">
              <a:solidFill>
                <a:srgbClr val="FFFFFF"/>
              </a:solidFill>
              <a:prstDash val="solid"/>
              <a:round/>
              <a:headEnd type="none" w="med" len="med"/>
              <a:tailEnd type="none" w="med" len="med"/>
            </a:ln>
            <a:effectLst/>
          </p:spPr>
        </p:cxnSp>
      </p:grpSp>
      <p:grpSp>
        <p:nvGrpSpPr>
          <p:cNvPr id="103" name="Group 102">
            <a:extLst>
              <a:ext uri="{FF2B5EF4-FFF2-40B4-BE49-F238E27FC236}">
                <a16:creationId xmlns:a16="http://schemas.microsoft.com/office/drawing/2014/main" id="{720192B8-12D3-B80C-E97D-0FF37B55ADF5}"/>
              </a:ext>
            </a:extLst>
          </p:cNvPr>
          <p:cNvGrpSpPr/>
          <p:nvPr/>
        </p:nvGrpSpPr>
        <p:grpSpPr>
          <a:xfrm>
            <a:off x="8194094" y="1664105"/>
            <a:ext cx="1361144" cy="457711"/>
            <a:chOff x="1222871" y="1664105"/>
            <a:chExt cx="1498935" cy="457711"/>
          </a:xfrm>
        </p:grpSpPr>
        <p:sp>
          <p:nvSpPr>
            <p:cNvPr id="104" name="TextBox 103">
              <a:extLst>
                <a:ext uri="{FF2B5EF4-FFF2-40B4-BE49-F238E27FC236}">
                  <a16:creationId xmlns:a16="http://schemas.microsoft.com/office/drawing/2014/main" id="{8A402A8C-0691-4A39-5A14-71055F1D5E59}"/>
                </a:ext>
              </a:extLst>
            </p:cNvPr>
            <p:cNvSpPr txBox="1"/>
            <p:nvPr/>
          </p:nvSpPr>
          <p:spPr>
            <a:xfrm>
              <a:off x="1222871" y="1664105"/>
              <a:ext cx="14989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rPr>
                <a:t>28 </a:t>
              </a:r>
              <a:r>
                <a:rPr kumimoji="0" lang="en-US" sz="1800" b="1" i="0" u="none" strike="noStrike" kern="0" cap="none" spc="0" normalizeH="0" baseline="0" noProof="0" err="1">
                  <a:ln>
                    <a:noFill/>
                  </a:ln>
                  <a:solidFill>
                    <a:srgbClr val="FFFFFF"/>
                  </a:solidFill>
                  <a:effectLst/>
                  <a:uLnTx/>
                  <a:uFillTx/>
                  <a:latin typeface="Arial"/>
                  <a:ea typeface="+mn-ea"/>
                  <a:cs typeface="Arial"/>
                </a:rPr>
                <a:t>mo</a:t>
              </a:r>
              <a:endParaRPr kumimoji="0" lang="en-US" sz="1800" b="1" i="0" u="none" strike="noStrike" kern="0" cap="none" spc="0" normalizeH="0" baseline="0" noProof="0">
                <a:ln>
                  <a:noFill/>
                </a:ln>
                <a:solidFill>
                  <a:srgbClr val="FFFFFF"/>
                </a:solidFill>
                <a:effectLst/>
                <a:uLnTx/>
                <a:uFillTx/>
                <a:latin typeface="Arial"/>
                <a:ea typeface="+mn-ea"/>
                <a:cs typeface="Arial"/>
              </a:endParaRPr>
            </a:p>
          </p:txBody>
        </p:sp>
        <p:cxnSp>
          <p:nvCxnSpPr>
            <p:cNvPr id="105" name="Straight Connector 104">
              <a:extLst>
                <a:ext uri="{FF2B5EF4-FFF2-40B4-BE49-F238E27FC236}">
                  <a16:creationId xmlns:a16="http://schemas.microsoft.com/office/drawing/2014/main" id="{B59A096D-887C-8C31-2511-E70B30CEB44B}"/>
                </a:ext>
              </a:extLst>
            </p:cNvPr>
            <p:cNvCxnSpPr>
              <a:cxnSpLocks/>
              <a:stCxn id="104" idx="2"/>
            </p:cNvCxnSpPr>
            <p:nvPr/>
          </p:nvCxnSpPr>
          <p:spPr bwMode="auto">
            <a:xfrm>
              <a:off x="1972339" y="2033437"/>
              <a:ext cx="0" cy="88379"/>
            </a:xfrm>
            <a:prstGeom prst="line">
              <a:avLst/>
            </a:prstGeom>
            <a:solidFill>
              <a:srgbClr val="00FF00"/>
            </a:solidFill>
            <a:ln w="38100" cap="flat" cmpd="sng" algn="ctr">
              <a:solidFill>
                <a:srgbClr val="FFFFFF"/>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E321EDA3-2F2A-1C59-8AB6-6274BF7E3BD1}"/>
              </a:ext>
            </a:extLst>
          </p:cNvPr>
          <p:cNvGrpSpPr/>
          <p:nvPr/>
        </p:nvGrpSpPr>
        <p:grpSpPr>
          <a:xfrm>
            <a:off x="9503485" y="1664105"/>
            <a:ext cx="1361144" cy="457711"/>
            <a:chOff x="1222871" y="1664105"/>
            <a:chExt cx="1498935" cy="457711"/>
          </a:xfrm>
        </p:grpSpPr>
        <p:sp>
          <p:nvSpPr>
            <p:cNvPr id="108" name="TextBox 107">
              <a:extLst>
                <a:ext uri="{FF2B5EF4-FFF2-40B4-BE49-F238E27FC236}">
                  <a16:creationId xmlns:a16="http://schemas.microsoft.com/office/drawing/2014/main" id="{8F44FB3B-8C8F-DAAE-BCCD-8036C857E536}"/>
                </a:ext>
              </a:extLst>
            </p:cNvPr>
            <p:cNvSpPr txBox="1"/>
            <p:nvPr/>
          </p:nvSpPr>
          <p:spPr>
            <a:xfrm>
              <a:off x="1222871" y="1664105"/>
              <a:ext cx="14989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rPr>
                <a:t>32 </a:t>
              </a:r>
              <a:r>
                <a:rPr kumimoji="0" lang="en-US" sz="1800" b="1" i="0" u="none" strike="noStrike" kern="0" cap="none" spc="0" normalizeH="0" baseline="0" noProof="0" err="1">
                  <a:ln>
                    <a:noFill/>
                  </a:ln>
                  <a:solidFill>
                    <a:srgbClr val="FFFFFF"/>
                  </a:solidFill>
                  <a:effectLst/>
                  <a:uLnTx/>
                  <a:uFillTx/>
                  <a:latin typeface="Arial"/>
                  <a:ea typeface="+mn-ea"/>
                  <a:cs typeface="Arial"/>
                </a:rPr>
                <a:t>mo</a:t>
              </a:r>
              <a:endParaRPr kumimoji="0" lang="en-US" sz="1800" b="1" i="0" u="none" strike="noStrike" kern="0" cap="none" spc="0" normalizeH="0" baseline="0" noProof="0">
                <a:ln>
                  <a:noFill/>
                </a:ln>
                <a:solidFill>
                  <a:srgbClr val="FFFFFF"/>
                </a:solidFill>
                <a:effectLst/>
                <a:uLnTx/>
                <a:uFillTx/>
                <a:latin typeface="Arial"/>
                <a:ea typeface="+mn-ea"/>
                <a:cs typeface="Arial"/>
              </a:endParaRPr>
            </a:p>
          </p:txBody>
        </p:sp>
        <p:cxnSp>
          <p:nvCxnSpPr>
            <p:cNvPr id="109" name="Straight Connector 108">
              <a:extLst>
                <a:ext uri="{FF2B5EF4-FFF2-40B4-BE49-F238E27FC236}">
                  <a16:creationId xmlns:a16="http://schemas.microsoft.com/office/drawing/2014/main" id="{61893FAB-31D2-7F8D-1685-8C7FDEDAEBAA}"/>
                </a:ext>
              </a:extLst>
            </p:cNvPr>
            <p:cNvCxnSpPr>
              <a:cxnSpLocks/>
              <a:stCxn id="108" idx="2"/>
            </p:cNvCxnSpPr>
            <p:nvPr/>
          </p:nvCxnSpPr>
          <p:spPr bwMode="auto">
            <a:xfrm>
              <a:off x="1972339" y="2033437"/>
              <a:ext cx="0" cy="88379"/>
            </a:xfrm>
            <a:prstGeom prst="line">
              <a:avLst/>
            </a:prstGeom>
            <a:solidFill>
              <a:srgbClr val="00FF00"/>
            </a:solidFill>
            <a:ln w="38100" cap="flat" cmpd="sng" algn="ctr">
              <a:solidFill>
                <a:srgbClr val="FFFFFF"/>
              </a:solidFill>
              <a:prstDash val="solid"/>
              <a:round/>
              <a:headEnd type="none" w="med" len="med"/>
              <a:tailEnd type="none" w="med" len="med"/>
            </a:ln>
            <a:effectLst/>
          </p:spPr>
        </p:cxnSp>
      </p:grpSp>
      <p:grpSp>
        <p:nvGrpSpPr>
          <p:cNvPr id="15" name="Group 14">
            <a:extLst>
              <a:ext uri="{FF2B5EF4-FFF2-40B4-BE49-F238E27FC236}">
                <a16:creationId xmlns:a16="http://schemas.microsoft.com/office/drawing/2014/main" id="{8EE4984B-F5F3-436F-C778-DD3C1527C231}"/>
              </a:ext>
            </a:extLst>
          </p:cNvPr>
          <p:cNvGrpSpPr/>
          <p:nvPr/>
        </p:nvGrpSpPr>
        <p:grpSpPr>
          <a:xfrm>
            <a:off x="545872" y="1656517"/>
            <a:ext cx="1361144" cy="457711"/>
            <a:chOff x="1222871" y="1664105"/>
            <a:chExt cx="1498935" cy="457711"/>
          </a:xfrm>
        </p:grpSpPr>
        <p:sp>
          <p:nvSpPr>
            <p:cNvPr id="16" name="TextBox 15">
              <a:extLst>
                <a:ext uri="{FF2B5EF4-FFF2-40B4-BE49-F238E27FC236}">
                  <a16:creationId xmlns:a16="http://schemas.microsoft.com/office/drawing/2014/main" id="{AB230F4E-573F-7374-6D5B-0FA2CA7ABAA8}"/>
                </a:ext>
              </a:extLst>
            </p:cNvPr>
            <p:cNvSpPr txBox="1"/>
            <p:nvPr/>
          </p:nvSpPr>
          <p:spPr>
            <a:xfrm>
              <a:off x="1222871" y="1664105"/>
              <a:ext cx="14989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a:ea typeface="+mn-ea"/>
                  <a:cs typeface="Arial"/>
                </a:rPr>
                <a:t>4 </a:t>
              </a:r>
              <a:r>
                <a:rPr kumimoji="0" lang="en-US" sz="1800" b="1" i="0" u="none" strike="noStrike" kern="0" cap="none" spc="0" normalizeH="0" baseline="0" noProof="0" err="1">
                  <a:ln>
                    <a:noFill/>
                  </a:ln>
                  <a:solidFill>
                    <a:srgbClr val="FFFFFF"/>
                  </a:solidFill>
                  <a:effectLst/>
                  <a:uLnTx/>
                  <a:uFillTx/>
                  <a:latin typeface="Arial"/>
                  <a:ea typeface="+mn-ea"/>
                  <a:cs typeface="Arial"/>
                </a:rPr>
                <a:t>mo</a:t>
              </a:r>
              <a:endParaRPr kumimoji="0" lang="en-US" sz="1800" b="1" i="0" u="none" strike="noStrike" kern="0" cap="none" spc="0" normalizeH="0" baseline="0" noProof="0">
                <a:ln>
                  <a:noFill/>
                </a:ln>
                <a:solidFill>
                  <a:srgbClr val="FFFFFF"/>
                </a:solidFill>
                <a:effectLst/>
                <a:uLnTx/>
                <a:uFillTx/>
                <a:latin typeface="Arial"/>
                <a:ea typeface="+mn-ea"/>
                <a:cs typeface="Arial"/>
              </a:endParaRPr>
            </a:p>
          </p:txBody>
        </p:sp>
        <p:cxnSp>
          <p:nvCxnSpPr>
            <p:cNvPr id="17" name="Straight Connector 16">
              <a:extLst>
                <a:ext uri="{FF2B5EF4-FFF2-40B4-BE49-F238E27FC236}">
                  <a16:creationId xmlns:a16="http://schemas.microsoft.com/office/drawing/2014/main" id="{9AF2E156-661C-6BFD-1B56-BA1ADE4E877C}"/>
                </a:ext>
              </a:extLst>
            </p:cNvPr>
            <p:cNvCxnSpPr>
              <a:cxnSpLocks/>
              <a:stCxn id="16" idx="2"/>
            </p:cNvCxnSpPr>
            <p:nvPr/>
          </p:nvCxnSpPr>
          <p:spPr bwMode="auto">
            <a:xfrm>
              <a:off x="1972339" y="2033437"/>
              <a:ext cx="0" cy="88379"/>
            </a:xfrm>
            <a:prstGeom prst="line">
              <a:avLst/>
            </a:prstGeom>
            <a:solidFill>
              <a:srgbClr val="00FF00"/>
            </a:solidFill>
            <a:ln w="38100" cap="flat" cmpd="sng" algn="ctr">
              <a:solidFill>
                <a:srgbClr val="FFFFFF"/>
              </a:solidFill>
              <a:prstDash val="solid"/>
              <a:round/>
              <a:headEnd type="none" w="med" len="med"/>
              <a:tailEnd type="none" w="med" len="med"/>
            </a:ln>
            <a:effectLst/>
          </p:spPr>
        </p:cxnSp>
      </p:grpSp>
      <p:grpSp>
        <p:nvGrpSpPr>
          <p:cNvPr id="14" name="Group 13">
            <a:extLst>
              <a:ext uri="{FF2B5EF4-FFF2-40B4-BE49-F238E27FC236}">
                <a16:creationId xmlns:a16="http://schemas.microsoft.com/office/drawing/2014/main" id="{1FCC5DD1-660E-FB48-4D2A-59061ED9F266}"/>
              </a:ext>
            </a:extLst>
          </p:cNvPr>
          <p:cNvGrpSpPr/>
          <p:nvPr/>
        </p:nvGrpSpPr>
        <p:grpSpPr>
          <a:xfrm>
            <a:off x="244106" y="3284942"/>
            <a:ext cx="11790375" cy="1252071"/>
            <a:chOff x="244106" y="3284942"/>
            <a:chExt cx="11790375" cy="1252071"/>
          </a:xfrm>
        </p:grpSpPr>
        <p:sp>
          <p:nvSpPr>
            <p:cNvPr id="18" name="TextBox 17">
              <a:extLst>
                <a:ext uri="{FF2B5EF4-FFF2-40B4-BE49-F238E27FC236}">
                  <a16:creationId xmlns:a16="http://schemas.microsoft.com/office/drawing/2014/main" id="{E3A89430-4DC5-13AE-4B38-ECF012ED958B}"/>
                </a:ext>
              </a:extLst>
            </p:cNvPr>
            <p:cNvSpPr txBox="1"/>
            <p:nvPr/>
          </p:nvSpPr>
          <p:spPr>
            <a:xfrm>
              <a:off x="10189160" y="3284942"/>
              <a:ext cx="1845321" cy="646331"/>
            </a:xfrm>
            <a:prstGeom prst="rect">
              <a:avLst/>
            </a:prstGeom>
            <a:solidFill>
              <a:srgbClr val="F07F09">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With approval of 2L </a:t>
              </a:r>
              <a:r>
                <a:rPr kumimoji="0" lang="en-US" sz="1800" b="0" i="0" u="none" strike="noStrike" kern="1200" cap="none" spc="0" normalizeH="0" baseline="0" noProof="0" dirty="0" err="1">
                  <a:ln>
                    <a:noFill/>
                  </a:ln>
                  <a:solidFill>
                    <a:srgbClr val="000000"/>
                  </a:solidFill>
                  <a:effectLst/>
                  <a:uLnTx/>
                  <a:uFillTx/>
                  <a:latin typeface="Arial"/>
                  <a:ea typeface="+mn-ea"/>
                  <a:cs typeface="Arial"/>
                </a:rPr>
                <a:t>zongertinib</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grpSp>
          <p:nvGrpSpPr>
            <p:cNvPr id="3" name="Group 2">
              <a:extLst>
                <a:ext uri="{FF2B5EF4-FFF2-40B4-BE49-F238E27FC236}">
                  <a16:creationId xmlns:a16="http://schemas.microsoft.com/office/drawing/2014/main" id="{DE9580FF-7DED-5122-A288-5D4B4D1531B3}"/>
                </a:ext>
              </a:extLst>
            </p:cNvPr>
            <p:cNvGrpSpPr/>
            <p:nvPr/>
          </p:nvGrpSpPr>
          <p:grpSpPr>
            <a:xfrm>
              <a:off x="244106" y="3513542"/>
              <a:ext cx="9792503" cy="1023471"/>
              <a:chOff x="265897" y="3352800"/>
              <a:chExt cx="9792503" cy="1023471"/>
            </a:xfrm>
          </p:grpSpPr>
          <p:sp>
            <p:nvSpPr>
              <p:cNvPr id="4" name="Rectangle: Rounded Corners 84">
                <a:extLst>
                  <a:ext uri="{FF2B5EF4-FFF2-40B4-BE49-F238E27FC236}">
                    <a16:creationId xmlns:a16="http://schemas.microsoft.com/office/drawing/2014/main" id="{083F3D52-5369-A515-BF9A-A35605B94829}"/>
                  </a:ext>
                </a:extLst>
              </p:cNvPr>
              <p:cNvSpPr/>
              <p:nvPr/>
            </p:nvSpPr>
            <p:spPr>
              <a:xfrm>
                <a:off x="5702292" y="3367862"/>
                <a:ext cx="3136908" cy="289152"/>
              </a:xfrm>
              <a:prstGeom prst="roundRect">
                <a:avLst>
                  <a:gd name="adj" fmla="val 8607"/>
                </a:avLst>
              </a:prstGeom>
              <a:solidFill>
                <a:srgbClr val="FFC00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a:ea typeface="+mn-ea"/>
                    <a:cs typeface="Arial"/>
                  </a:rPr>
                  <a:t>Zongertinib</a:t>
                </a:r>
                <a:r>
                  <a:rPr kumimoji="0" lang="en-US" sz="1600" b="1" i="0" u="none" strike="noStrike" kern="0" cap="none" spc="0" normalizeH="0" baseline="0" noProof="0" dirty="0">
                    <a:ln>
                      <a:noFill/>
                    </a:ln>
                    <a:solidFill>
                      <a:srgbClr val="FFFFFF"/>
                    </a:solidFill>
                    <a:effectLst/>
                    <a:uLnTx/>
                    <a:uFillTx/>
                    <a:latin typeface="Arial"/>
                    <a:ea typeface="+mn-ea"/>
                    <a:cs typeface="Arial"/>
                  </a:rPr>
                  <a:t> or </a:t>
                </a:r>
                <a:r>
                  <a:rPr kumimoji="0" lang="en-US" sz="1600" b="1" i="0" u="none" strike="noStrike" kern="0" cap="none" spc="0" normalizeH="0" baseline="0" noProof="0" dirty="0" err="1">
                    <a:ln>
                      <a:noFill/>
                    </a:ln>
                    <a:solidFill>
                      <a:srgbClr val="FFFFFF"/>
                    </a:solidFill>
                    <a:effectLst/>
                    <a:uLnTx/>
                    <a:uFillTx/>
                    <a:latin typeface="Arial"/>
                    <a:ea typeface="+mn-ea"/>
                    <a:cs typeface="Arial"/>
                  </a:rPr>
                  <a:t>Sevabertinib</a:t>
                </a:r>
                <a:endParaRPr kumimoji="0" lang="en-US" sz="1600" b="1" i="0" u="none" strike="noStrike" kern="0" cap="none" spc="0" normalizeH="0" baseline="0" noProof="0" dirty="0">
                  <a:ln>
                    <a:noFill/>
                  </a:ln>
                  <a:solidFill>
                    <a:srgbClr val="FFFFFF"/>
                  </a:solidFill>
                  <a:effectLst/>
                  <a:uLnTx/>
                  <a:uFillTx/>
                  <a:latin typeface="Arial"/>
                  <a:ea typeface="+mn-ea"/>
                  <a:cs typeface="Arial"/>
                </a:endParaRPr>
              </a:p>
            </p:txBody>
          </p:sp>
          <p:grpSp>
            <p:nvGrpSpPr>
              <p:cNvPr id="6" name="Group 5">
                <a:extLst>
                  <a:ext uri="{FF2B5EF4-FFF2-40B4-BE49-F238E27FC236}">
                    <a16:creationId xmlns:a16="http://schemas.microsoft.com/office/drawing/2014/main" id="{C697FF5A-40E5-2E7C-E4FA-D9AD0CF62E5B}"/>
                  </a:ext>
                </a:extLst>
              </p:cNvPr>
              <p:cNvGrpSpPr/>
              <p:nvPr/>
            </p:nvGrpSpPr>
            <p:grpSpPr>
              <a:xfrm>
                <a:off x="265897" y="3352800"/>
                <a:ext cx="9792503" cy="1023471"/>
                <a:chOff x="265897" y="3352800"/>
                <a:chExt cx="9792503" cy="1023471"/>
              </a:xfrm>
            </p:grpSpPr>
            <p:sp>
              <p:nvSpPr>
                <p:cNvPr id="7" name="Rectangle: Rounded Corners 9">
                  <a:extLst>
                    <a:ext uri="{FF2B5EF4-FFF2-40B4-BE49-F238E27FC236}">
                      <a16:creationId xmlns:a16="http://schemas.microsoft.com/office/drawing/2014/main" id="{C6E3F17E-337E-151A-1E20-CF1CC826C654}"/>
                    </a:ext>
                  </a:extLst>
                </p:cNvPr>
                <p:cNvSpPr/>
                <p:nvPr/>
              </p:nvSpPr>
              <p:spPr>
                <a:xfrm>
                  <a:off x="265897" y="3354385"/>
                  <a:ext cx="2028633" cy="947709"/>
                </a:xfrm>
                <a:prstGeom prst="roundRect">
                  <a:avLst>
                    <a:gd name="adj" fmla="val 8607"/>
                  </a:avLst>
                </a:prstGeom>
                <a:solidFill>
                  <a:srgbClr val="868586"/>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Arial"/>
                    </a:rPr>
                    <a:t>Platinum doublets ± CPI</a:t>
                  </a:r>
                </a:p>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Arial"/>
                      <a:ea typeface="+mn-ea"/>
                      <a:cs typeface="Arial"/>
                    </a:rPr>
                    <a:t>mPFS</a:t>
                  </a:r>
                  <a:r>
                    <a:rPr kumimoji="0" lang="en-US" sz="1600" b="0" i="0" u="none" strike="noStrike" kern="0" cap="none" spc="0" normalizeH="0" baseline="0" noProof="0">
                      <a:ln>
                        <a:noFill/>
                      </a:ln>
                      <a:solidFill>
                        <a:srgbClr val="FFFFFF"/>
                      </a:solidFill>
                      <a:effectLst/>
                      <a:uLnTx/>
                      <a:uFillTx/>
                      <a:latin typeface="Arial"/>
                      <a:ea typeface="+mn-ea"/>
                      <a:cs typeface="Arial"/>
                    </a:rPr>
                    <a:t> 4-7 </a:t>
                  </a:r>
                  <a:r>
                    <a:rPr kumimoji="0" lang="en-US" sz="1600" b="0" i="0" u="none" strike="noStrike" kern="0" cap="none" spc="0" normalizeH="0" baseline="0" noProof="0" err="1">
                      <a:ln>
                        <a:noFill/>
                      </a:ln>
                      <a:solidFill>
                        <a:srgbClr val="FFFFFF"/>
                      </a:solidFill>
                      <a:effectLst/>
                      <a:uLnTx/>
                      <a:uFillTx/>
                      <a:latin typeface="Arial"/>
                      <a:ea typeface="+mn-ea"/>
                      <a:cs typeface="Arial"/>
                    </a:rPr>
                    <a:t>mos</a:t>
                  </a:r>
                  <a:endParaRPr kumimoji="0" lang="en-US" sz="1600" b="0" i="0" u="none" strike="noStrike" kern="0" cap="none" spc="0" normalizeH="0" baseline="0" noProof="0">
                    <a:ln>
                      <a:noFill/>
                    </a:ln>
                    <a:solidFill>
                      <a:srgbClr val="FFFFFF"/>
                    </a:solidFill>
                    <a:effectLst/>
                    <a:uLnTx/>
                    <a:uFillTx/>
                    <a:latin typeface="Arial"/>
                    <a:ea typeface="+mn-ea"/>
                    <a:cs typeface="Arial"/>
                  </a:endParaRPr>
                </a:p>
              </p:txBody>
            </p:sp>
            <p:grpSp>
              <p:nvGrpSpPr>
                <p:cNvPr id="8" name="Group 7">
                  <a:extLst>
                    <a:ext uri="{FF2B5EF4-FFF2-40B4-BE49-F238E27FC236}">
                      <a16:creationId xmlns:a16="http://schemas.microsoft.com/office/drawing/2014/main" id="{5E4C0B58-1736-2306-F46E-5F6EA97F2E55}"/>
                    </a:ext>
                  </a:extLst>
                </p:cNvPr>
                <p:cNvGrpSpPr/>
                <p:nvPr/>
              </p:nvGrpSpPr>
              <p:grpSpPr>
                <a:xfrm>
                  <a:off x="2412704" y="3352800"/>
                  <a:ext cx="7645696" cy="1023471"/>
                  <a:chOff x="2412704" y="3352800"/>
                  <a:chExt cx="7645696" cy="1023471"/>
                </a:xfrm>
              </p:grpSpPr>
              <p:sp>
                <p:nvSpPr>
                  <p:cNvPr id="11" name="Rectangle: Rounded Corners 164">
                    <a:extLst>
                      <a:ext uri="{FF2B5EF4-FFF2-40B4-BE49-F238E27FC236}">
                        <a16:creationId xmlns:a16="http://schemas.microsoft.com/office/drawing/2014/main" id="{14A34A4D-D40B-5D1B-260A-AF32BEFE6B74}"/>
                      </a:ext>
                    </a:extLst>
                  </p:cNvPr>
                  <p:cNvSpPr/>
                  <p:nvPr/>
                </p:nvSpPr>
                <p:spPr>
                  <a:xfrm>
                    <a:off x="8936639" y="3352800"/>
                    <a:ext cx="1121761" cy="949294"/>
                  </a:xfrm>
                  <a:prstGeom prst="roundRect">
                    <a:avLst>
                      <a:gd name="adj" fmla="val 8607"/>
                    </a:avLst>
                  </a:prstGeom>
                  <a:solidFill>
                    <a:srgbClr val="BD74E6"/>
                  </a:solidFill>
                  <a:ln w="12700">
                    <a:solidFill>
                      <a:srgbClr val="1E2D3A"/>
                    </a:solidFill>
                  </a:ln>
                  <a:effectLst>
                    <a:outerShdw blurRad="38100" dist="12700" dir="2700000" algn="tl" rotWithShape="0">
                      <a:prstClr val="black">
                        <a:alpha val="40000"/>
                      </a:prstClr>
                    </a:outerShdw>
                  </a:effectLst>
                </p:spPr>
                <p:txBody>
                  <a:bodyPr wrap="square" lIns="0" rIns="0"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Arial"/>
                      </a:rPr>
                      <a:t>Docetaxel ± Ramu</a:t>
                    </a: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Arial"/>
                        <a:ea typeface="+mn-ea"/>
                        <a:cs typeface="Arial"/>
                      </a:rPr>
                      <a:t>mPFS</a:t>
                    </a:r>
                    <a:r>
                      <a:rPr kumimoji="0" lang="en-US" sz="1600" b="0" i="0" u="none" strike="noStrike" kern="0" cap="none" spc="0" normalizeH="0" baseline="0" noProof="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a:ea typeface="+mn-ea"/>
                        <a:cs typeface="Arial"/>
                      </a:rPr>
                      <a:t>3 – 4.5 </a:t>
                    </a:r>
                    <a:r>
                      <a:rPr kumimoji="0" lang="en-US" sz="1600" b="0" i="0" u="none" strike="noStrike" kern="0" cap="none" spc="0" normalizeH="0" baseline="0" noProof="0" err="1">
                        <a:ln>
                          <a:noFill/>
                        </a:ln>
                        <a:solidFill>
                          <a:srgbClr val="FFFFFF"/>
                        </a:solidFill>
                        <a:effectLst/>
                        <a:uLnTx/>
                        <a:uFillTx/>
                        <a:latin typeface="Arial"/>
                        <a:ea typeface="+mn-ea"/>
                        <a:cs typeface="Arial"/>
                      </a:rPr>
                      <a:t>mos</a:t>
                    </a:r>
                    <a:endParaRPr kumimoji="0" lang="en-US" sz="1600" b="0" i="0" u="none" strike="noStrike" kern="0" cap="none" spc="0" normalizeH="0" baseline="0" noProof="0">
                      <a:ln>
                        <a:noFill/>
                      </a:ln>
                      <a:solidFill>
                        <a:srgbClr val="FFFFFF"/>
                      </a:solidFill>
                      <a:effectLst/>
                      <a:uLnTx/>
                      <a:uFillTx/>
                      <a:latin typeface="Arial"/>
                      <a:ea typeface="+mn-ea"/>
                      <a:cs typeface="Arial"/>
                    </a:endParaRPr>
                  </a:p>
                </p:txBody>
              </p:sp>
              <p:sp>
                <p:nvSpPr>
                  <p:cNvPr id="22" name="Rectangle: Rounded Corners 84">
                    <a:extLst>
                      <a:ext uri="{FF2B5EF4-FFF2-40B4-BE49-F238E27FC236}">
                        <a16:creationId xmlns:a16="http://schemas.microsoft.com/office/drawing/2014/main" id="{5C89C8E0-2C59-7E3C-3B83-3A3B9E3078B8}"/>
                      </a:ext>
                    </a:extLst>
                  </p:cNvPr>
                  <p:cNvSpPr/>
                  <p:nvPr/>
                </p:nvSpPr>
                <p:spPr>
                  <a:xfrm>
                    <a:off x="2435086" y="3733800"/>
                    <a:ext cx="3585591" cy="270460"/>
                  </a:xfrm>
                  <a:prstGeom prst="roundRect">
                    <a:avLst>
                      <a:gd name="adj" fmla="val 8607"/>
                    </a:avLst>
                  </a:prstGeom>
                  <a:solidFill>
                    <a:srgbClr val="FFC00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a:ea typeface="+mn-ea"/>
                        <a:cs typeface="Arial"/>
                      </a:rPr>
                      <a:t>Zongertinib</a:t>
                    </a:r>
                    <a:endParaRPr kumimoji="0" lang="en-US" sz="1600" b="1" i="0" u="none" strike="noStrike" kern="0" cap="none" spc="0" normalizeH="0" baseline="0" noProof="0" dirty="0">
                      <a:ln>
                        <a:noFill/>
                      </a:ln>
                      <a:solidFill>
                        <a:srgbClr val="FFFFFF"/>
                      </a:solidFill>
                      <a:effectLst/>
                      <a:uLnTx/>
                      <a:uFillTx/>
                      <a:latin typeface="Arial"/>
                      <a:ea typeface="+mn-ea"/>
                      <a:cs typeface="Arial"/>
                    </a:endParaRPr>
                  </a:p>
                </p:txBody>
              </p:sp>
              <p:sp>
                <p:nvSpPr>
                  <p:cNvPr id="25" name="Rectangle: Rounded Corners 84">
                    <a:extLst>
                      <a:ext uri="{FF2B5EF4-FFF2-40B4-BE49-F238E27FC236}">
                        <a16:creationId xmlns:a16="http://schemas.microsoft.com/office/drawing/2014/main" id="{CB87FFED-D3D3-BD77-7024-75F16E722C5E}"/>
                      </a:ext>
                    </a:extLst>
                  </p:cNvPr>
                  <p:cNvSpPr/>
                  <p:nvPr/>
                </p:nvSpPr>
                <p:spPr>
                  <a:xfrm>
                    <a:off x="2412704" y="3387140"/>
                    <a:ext cx="3115138" cy="270460"/>
                  </a:xfrm>
                  <a:prstGeom prst="roundRect">
                    <a:avLst>
                      <a:gd name="adj" fmla="val 8607"/>
                    </a:avLst>
                  </a:prstGeom>
                  <a:solidFill>
                    <a:srgbClr val="92D05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Arial"/>
                      </a:rPr>
                      <a:t>Trastuzumab </a:t>
                    </a:r>
                    <a:r>
                      <a:rPr kumimoji="0" lang="en-US" sz="1600" b="1" i="0" u="none" strike="noStrike" kern="0" cap="none" spc="0" normalizeH="0" baseline="0" noProof="0" err="1">
                        <a:ln>
                          <a:noFill/>
                        </a:ln>
                        <a:solidFill>
                          <a:srgbClr val="FFFFFF"/>
                        </a:solidFill>
                        <a:effectLst/>
                        <a:uLnTx/>
                        <a:uFillTx/>
                        <a:latin typeface="Arial"/>
                        <a:ea typeface="+mn-ea"/>
                        <a:cs typeface="Arial"/>
                      </a:rPr>
                      <a:t>deruxtecan</a:t>
                    </a:r>
                    <a:endParaRPr kumimoji="0" lang="en-US" sz="1600" b="1" i="0" u="none" strike="noStrike" kern="0" cap="none" spc="0" normalizeH="0" baseline="0" noProof="0">
                      <a:ln>
                        <a:noFill/>
                      </a:ln>
                      <a:solidFill>
                        <a:srgbClr val="FFFFFF"/>
                      </a:solidFill>
                      <a:effectLst/>
                      <a:uLnTx/>
                      <a:uFillTx/>
                      <a:latin typeface="Arial"/>
                      <a:ea typeface="+mn-ea"/>
                      <a:cs typeface="Arial"/>
                    </a:endParaRPr>
                  </a:p>
                </p:txBody>
              </p:sp>
              <p:sp>
                <p:nvSpPr>
                  <p:cNvPr id="36" name="Rectangle: Rounded Corners 84">
                    <a:extLst>
                      <a:ext uri="{FF2B5EF4-FFF2-40B4-BE49-F238E27FC236}">
                        <a16:creationId xmlns:a16="http://schemas.microsoft.com/office/drawing/2014/main" id="{7A54355B-5BED-3D1D-7FCE-35C0F50652AF}"/>
                      </a:ext>
                    </a:extLst>
                  </p:cNvPr>
                  <p:cNvSpPr/>
                  <p:nvPr/>
                </p:nvSpPr>
                <p:spPr>
                  <a:xfrm>
                    <a:off x="6132240" y="3733800"/>
                    <a:ext cx="2609553" cy="642471"/>
                  </a:xfrm>
                  <a:prstGeom prst="roundRect">
                    <a:avLst>
                      <a:gd name="adj" fmla="val 8607"/>
                    </a:avLst>
                  </a:prstGeom>
                  <a:solidFill>
                    <a:srgbClr val="92D05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Arial"/>
                      </a:rPr>
                      <a:t>Trastuzumab </a:t>
                    </a:r>
                    <a:r>
                      <a:rPr kumimoji="0" lang="en-US" sz="1600" b="1" i="0" u="none" strike="noStrike" kern="0" cap="none" spc="0" normalizeH="0" baseline="0" noProof="0" err="1">
                        <a:ln>
                          <a:noFill/>
                        </a:ln>
                        <a:solidFill>
                          <a:srgbClr val="FFFFFF"/>
                        </a:solidFill>
                        <a:effectLst/>
                        <a:uLnTx/>
                        <a:uFillTx/>
                        <a:latin typeface="Arial"/>
                        <a:ea typeface="+mn-ea"/>
                        <a:cs typeface="Arial"/>
                      </a:rPr>
                      <a:t>deruxtecan</a:t>
                    </a:r>
                    <a:endParaRPr kumimoji="0" lang="en-US" sz="1600" b="1" i="0" u="none" strike="noStrike" kern="0" cap="none" spc="0" normalizeH="0" baseline="0" noProof="0">
                      <a:ln>
                        <a:noFill/>
                      </a:ln>
                      <a:solidFill>
                        <a:srgbClr val="FFFFFF"/>
                      </a:solidFill>
                      <a:effectLst/>
                      <a:uLnTx/>
                      <a:uFillTx/>
                      <a:latin typeface="Arial"/>
                      <a:ea typeface="+mn-ea"/>
                      <a:cs typeface="Arial"/>
                    </a:endParaRPr>
                  </a:p>
                </p:txBody>
              </p:sp>
            </p:grpSp>
          </p:grpSp>
        </p:grpSp>
      </p:grpSp>
      <p:sp>
        <p:nvSpPr>
          <p:cNvPr id="37" name="Rectangle: Rounded Corners 84">
            <a:extLst>
              <a:ext uri="{FF2B5EF4-FFF2-40B4-BE49-F238E27FC236}">
                <a16:creationId xmlns:a16="http://schemas.microsoft.com/office/drawing/2014/main" id="{F8209E9B-3DC5-A2D3-6885-039A23000C8F}"/>
              </a:ext>
            </a:extLst>
          </p:cNvPr>
          <p:cNvSpPr/>
          <p:nvPr/>
        </p:nvSpPr>
        <p:spPr>
          <a:xfrm>
            <a:off x="2422890" y="4233682"/>
            <a:ext cx="3163141" cy="270460"/>
          </a:xfrm>
          <a:prstGeom prst="roundRect">
            <a:avLst>
              <a:gd name="adj" fmla="val 8607"/>
            </a:avLst>
          </a:prstGeom>
          <a:solidFill>
            <a:srgbClr val="00B0F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a:ea typeface="+mn-ea"/>
                <a:cs typeface="Arial"/>
              </a:rPr>
              <a:t>Sevabertinib</a:t>
            </a:r>
            <a:endParaRPr kumimoji="0" lang="en-US" sz="1600" b="1" i="0" u="none" strike="noStrike" kern="0" cap="none" spc="0" normalizeH="0" baseline="0" noProof="0" dirty="0">
              <a:ln>
                <a:noFill/>
              </a:ln>
              <a:solidFill>
                <a:srgbClr val="FFFFFF"/>
              </a:solidFill>
              <a:effectLst/>
              <a:uLnTx/>
              <a:uFillTx/>
              <a:latin typeface="Arial"/>
              <a:ea typeface="+mn-ea"/>
              <a:cs typeface="Arial"/>
            </a:endParaRPr>
          </a:p>
        </p:txBody>
      </p:sp>
      <p:sp>
        <p:nvSpPr>
          <p:cNvPr id="2" name="Rectangle: Rounded Corners 164">
            <a:extLst>
              <a:ext uri="{FF2B5EF4-FFF2-40B4-BE49-F238E27FC236}">
                <a16:creationId xmlns:a16="http://schemas.microsoft.com/office/drawing/2014/main" id="{9792718B-6101-CB14-BE65-934576A7DD20}"/>
              </a:ext>
            </a:extLst>
          </p:cNvPr>
          <p:cNvSpPr/>
          <p:nvPr/>
        </p:nvSpPr>
        <p:spPr>
          <a:xfrm>
            <a:off x="5707472" y="2251106"/>
            <a:ext cx="1121761" cy="949294"/>
          </a:xfrm>
          <a:prstGeom prst="roundRect">
            <a:avLst>
              <a:gd name="adj" fmla="val 8607"/>
            </a:avLst>
          </a:prstGeom>
          <a:solidFill>
            <a:srgbClr val="BD74E6"/>
          </a:solidFill>
          <a:ln w="12700">
            <a:solidFill>
              <a:srgbClr val="1E2D3A"/>
            </a:solidFill>
          </a:ln>
          <a:effectLst>
            <a:outerShdw blurRad="38100" dist="12700" dir="2700000" algn="tl" rotWithShape="0">
              <a:prstClr val="black">
                <a:alpha val="40000"/>
              </a:prstClr>
            </a:outerShdw>
          </a:effectLst>
        </p:spPr>
        <p:txBody>
          <a:bodyPr wrap="square" lIns="0" rIns="0"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mn-cs"/>
              </a:rPr>
              <a:t>Docetaxel ± </a:t>
            </a:r>
            <a:r>
              <a:rPr kumimoji="0" lang="en-US" sz="1600" b="1" i="0" u="none" strike="noStrike" kern="0" cap="none" spc="0" normalizeH="0" baseline="0" noProof="0" err="1">
                <a:ln>
                  <a:noFill/>
                </a:ln>
                <a:solidFill>
                  <a:srgbClr val="FFFFFF"/>
                </a:solidFill>
                <a:effectLst/>
                <a:uLnTx/>
                <a:uFillTx/>
                <a:latin typeface="Arial"/>
                <a:ea typeface="+mn-ea"/>
                <a:cs typeface="+mn-cs"/>
              </a:rPr>
              <a:t>Ramu</a:t>
            </a:r>
            <a:endParaRPr kumimoji="0" lang="en-US" sz="1600" b="1" i="0" u="none" strike="noStrike" kern="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a:ea typeface="+mn-ea"/>
                <a:cs typeface="+mn-cs"/>
              </a:rPr>
              <a:t>mPFS </a:t>
            </a:r>
          </a:p>
          <a:p>
            <a:pPr marL="0" marR="0" lvl="0" indent="0" algn="ctr" defTabSz="914400" rtl="0" eaLnBrk="1" fontAlgn="auto" latinLnBrk="0" hangingPunct="1">
              <a:lnSpc>
                <a:spcPts val="144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Arial"/>
                <a:ea typeface="+mn-ea"/>
                <a:cs typeface="+mn-cs"/>
              </a:rPr>
              <a:t>3 – 4.5 </a:t>
            </a:r>
            <a:r>
              <a:rPr kumimoji="0" lang="en-US" sz="1600" b="0" i="0" u="none" strike="noStrike" kern="0" cap="none" spc="0" normalizeH="0" baseline="0" noProof="0" err="1">
                <a:ln>
                  <a:noFill/>
                </a:ln>
                <a:solidFill>
                  <a:srgbClr val="FFFFFF"/>
                </a:solidFill>
                <a:effectLst/>
                <a:uLnTx/>
                <a:uFillTx/>
                <a:latin typeface="Arial"/>
                <a:ea typeface="+mn-ea"/>
                <a:cs typeface="+mn-cs"/>
              </a:rPr>
              <a:t>mos</a:t>
            </a: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80A1BCE8-3F23-862A-1EAB-DF5B550EFCCB}"/>
              </a:ext>
            </a:extLst>
          </p:cNvPr>
          <p:cNvSpPr/>
          <p:nvPr/>
        </p:nvSpPr>
        <p:spPr>
          <a:xfrm>
            <a:off x="228600" y="2257649"/>
            <a:ext cx="2028633" cy="947709"/>
          </a:xfrm>
          <a:prstGeom prst="roundRect">
            <a:avLst>
              <a:gd name="adj" fmla="val 8607"/>
            </a:avLst>
          </a:prstGeom>
          <a:solidFill>
            <a:srgbClr val="868586"/>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mn-cs"/>
              </a:rPr>
              <a:t>Platinum doublets ± CPI</a:t>
            </a:r>
          </a:p>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Arial"/>
                <a:ea typeface="+mn-ea"/>
                <a:cs typeface="+mn-cs"/>
              </a:rPr>
              <a:t>mPFS</a:t>
            </a:r>
            <a:r>
              <a:rPr kumimoji="0" lang="en-US" sz="1600" b="0" i="0" u="none" strike="noStrike" kern="0" cap="none" spc="0" normalizeH="0" baseline="0" noProof="0">
                <a:ln>
                  <a:noFill/>
                </a:ln>
                <a:solidFill>
                  <a:srgbClr val="FFFFFF"/>
                </a:solidFill>
                <a:effectLst/>
                <a:uLnTx/>
                <a:uFillTx/>
                <a:latin typeface="Arial"/>
                <a:ea typeface="+mn-ea"/>
                <a:cs typeface="+mn-cs"/>
              </a:rPr>
              <a:t> 4-7 </a:t>
            </a:r>
            <a:r>
              <a:rPr kumimoji="0" lang="en-US" sz="1600" b="0" i="0" u="none" strike="noStrike" kern="0" cap="none" spc="0" normalizeH="0" baseline="0" noProof="0" err="1">
                <a:ln>
                  <a:noFill/>
                </a:ln>
                <a:solidFill>
                  <a:srgbClr val="FFFFFF"/>
                </a:solidFill>
                <a:effectLst/>
                <a:uLnTx/>
                <a:uFillTx/>
                <a:latin typeface="Arial"/>
                <a:ea typeface="+mn-ea"/>
                <a:cs typeface="+mn-cs"/>
              </a:rPr>
              <a:t>mos</a:t>
            </a: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3" name="Rectangle: Rounded Corners 84">
            <a:extLst>
              <a:ext uri="{FF2B5EF4-FFF2-40B4-BE49-F238E27FC236}">
                <a16:creationId xmlns:a16="http://schemas.microsoft.com/office/drawing/2014/main" id="{DE1C736B-44E8-AB87-57E4-41732D2794F0}"/>
              </a:ext>
            </a:extLst>
          </p:cNvPr>
          <p:cNvSpPr/>
          <p:nvPr/>
        </p:nvSpPr>
        <p:spPr>
          <a:xfrm>
            <a:off x="2342483" y="2277523"/>
            <a:ext cx="3280259" cy="949294"/>
          </a:xfrm>
          <a:prstGeom prst="roundRect">
            <a:avLst>
              <a:gd name="adj" fmla="val 8607"/>
            </a:avLst>
          </a:prstGeom>
          <a:solidFill>
            <a:srgbClr val="92D05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mn-cs"/>
              </a:rPr>
              <a:t>Trastuzumab </a:t>
            </a:r>
            <a:r>
              <a:rPr kumimoji="0" lang="en-US" sz="1600" b="1" i="0" u="none" strike="noStrike" kern="0" cap="none" spc="0" normalizeH="0" baseline="0" noProof="0" err="1">
                <a:ln>
                  <a:noFill/>
                </a:ln>
                <a:solidFill>
                  <a:srgbClr val="FFFFFF"/>
                </a:solidFill>
                <a:effectLst/>
                <a:uLnTx/>
                <a:uFillTx/>
                <a:latin typeface="Arial"/>
                <a:ea typeface="+mn-ea"/>
                <a:cs typeface="+mn-cs"/>
              </a:rPr>
              <a:t>deruxtecan</a:t>
            </a:r>
            <a:endParaRPr kumimoji="0" lang="en-US" sz="1600" b="1" i="0" u="none" strike="noStrike" kern="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0" i="0" u="none" strike="noStrike" kern="0" cap="none" spc="0" normalizeH="0" baseline="0" noProof="0" err="1">
                <a:ln>
                  <a:noFill/>
                </a:ln>
                <a:solidFill>
                  <a:srgbClr val="FFFFFF"/>
                </a:solidFill>
                <a:effectLst/>
                <a:uLnTx/>
                <a:uFillTx/>
                <a:latin typeface="Arial"/>
                <a:ea typeface="+mn-ea"/>
                <a:cs typeface="+mn-cs"/>
              </a:rPr>
              <a:t>mPFS</a:t>
            </a:r>
            <a:r>
              <a:rPr kumimoji="0" lang="en-US" sz="1600" b="0" i="0" u="none" strike="noStrike" kern="0" cap="none" spc="0" normalizeH="0" baseline="0" noProof="0">
                <a:ln>
                  <a:noFill/>
                </a:ln>
                <a:solidFill>
                  <a:srgbClr val="FFFFFF"/>
                </a:solidFill>
                <a:effectLst/>
                <a:uLnTx/>
                <a:uFillTx/>
                <a:latin typeface="Arial"/>
                <a:ea typeface="+mn-ea"/>
                <a:cs typeface="+mn-cs"/>
              </a:rPr>
              <a:t> 9.9 months</a:t>
            </a:r>
          </a:p>
          <a:p>
            <a:pPr marL="0" marR="0" lvl="0" indent="0" algn="ctr" defTabSz="914400" rtl="0" eaLnBrk="1" fontAlgn="auto" latinLnBrk="0" hangingPunct="1">
              <a:lnSpc>
                <a:spcPts val="1440"/>
              </a:lnSpc>
              <a:spcBef>
                <a:spcPts val="0"/>
              </a:spcBef>
              <a:spcAft>
                <a:spcPts val="6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2FDA2EE-2484-3CAC-B628-9850F54F5DFD}"/>
              </a:ext>
            </a:extLst>
          </p:cNvPr>
          <p:cNvSpPr txBox="1"/>
          <p:nvPr/>
        </p:nvSpPr>
        <p:spPr>
          <a:xfrm>
            <a:off x="10196237" y="2246378"/>
            <a:ext cx="1845320" cy="646331"/>
          </a:xfrm>
          <a:prstGeom prst="rect">
            <a:avLst/>
          </a:prstGeom>
          <a:solidFill>
            <a:srgbClr val="F07F09">
              <a:lumMod val="20000"/>
              <a:lumOff val="80000"/>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Landscape summer 2025</a:t>
            </a:r>
          </a:p>
        </p:txBody>
      </p:sp>
      <p:sp>
        <p:nvSpPr>
          <p:cNvPr id="24" name="TextBox 23">
            <a:extLst>
              <a:ext uri="{FF2B5EF4-FFF2-40B4-BE49-F238E27FC236}">
                <a16:creationId xmlns:a16="http://schemas.microsoft.com/office/drawing/2014/main" id="{0DD20D51-C2B6-25B4-29E9-F2C1BD00E748}"/>
              </a:ext>
            </a:extLst>
          </p:cNvPr>
          <p:cNvSpPr txBox="1"/>
          <p:nvPr/>
        </p:nvSpPr>
        <p:spPr>
          <a:xfrm>
            <a:off x="10210800" y="4010211"/>
            <a:ext cx="1845321" cy="646331"/>
          </a:xfrm>
          <a:prstGeom prst="rect">
            <a:avLst/>
          </a:prstGeom>
          <a:solidFill>
            <a:srgbClr val="F07F09">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With approval of 2L </a:t>
            </a:r>
            <a:r>
              <a:rPr kumimoji="0" lang="en-US" sz="1800" b="0" i="0" u="none" strike="noStrike" kern="1200" cap="none" spc="0" normalizeH="0" baseline="0" noProof="0" dirty="0" err="1">
                <a:ln>
                  <a:noFill/>
                </a:ln>
                <a:solidFill>
                  <a:srgbClr val="000000"/>
                </a:solidFill>
                <a:effectLst/>
                <a:uLnTx/>
                <a:uFillTx/>
                <a:latin typeface="Arial"/>
                <a:ea typeface="+mn-ea"/>
                <a:cs typeface="Arial"/>
              </a:rPr>
              <a:t>sevabertinib</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grpSp>
        <p:nvGrpSpPr>
          <p:cNvPr id="29" name="Group 28">
            <a:extLst>
              <a:ext uri="{FF2B5EF4-FFF2-40B4-BE49-F238E27FC236}">
                <a16:creationId xmlns:a16="http://schemas.microsoft.com/office/drawing/2014/main" id="{700D2B02-4E83-E364-14CF-899D0E3DDDBF}"/>
              </a:ext>
            </a:extLst>
          </p:cNvPr>
          <p:cNvGrpSpPr/>
          <p:nvPr/>
        </p:nvGrpSpPr>
        <p:grpSpPr>
          <a:xfrm>
            <a:off x="222335" y="4916269"/>
            <a:ext cx="11893460" cy="1649160"/>
            <a:chOff x="222335" y="4916269"/>
            <a:chExt cx="11893460" cy="1649160"/>
          </a:xfrm>
        </p:grpSpPr>
        <p:grpSp>
          <p:nvGrpSpPr>
            <p:cNvPr id="35" name="Group 34">
              <a:extLst>
                <a:ext uri="{FF2B5EF4-FFF2-40B4-BE49-F238E27FC236}">
                  <a16:creationId xmlns:a16="http://schemas.microsoft.com/office/drawing/2014/main" id="{DFB8858D-A78C-7D26-852B-405882C3AA5D}"/>
                </a:ext>
              </a:extLst>
            </p:cNvPr>
            <p:cNvGrpSpPr/>
            <p:nvPr/>
          </p:nvGrpSpPr>
          <p:grpSpPr>
            <a:xfrm>
              <a:off x="222335" y="4916269"/>
              <a:ext cx="11893460" cy="646331"/>
              <a:chOff x="235184" y="5015923"/>
              <a:chExt cx="11893460" cy="646331"/>
            </a:xfrm>
          </p:grpSpPr>
          <p:sp>
            <p:nvSpPr>
              <p:cNvPr id="12" name="TextBox 11">
                <a:extLst>
                  <a:ext uri="{FF2B5EF4-FFF2-40B4-BE49-F238E27FC236}">
                    <a16:creationId xmlns:a16="http://schemas.microsoft.com/office/drawing/2014/main" id="{B4B5EADE-4938-112E-6EFF-AF270E4A8F9C}"/>
                  </a:ext>
                </a:extLst>
              </p:cNvPr>
              <p:cNvSpPr txBox="1"/>
              <p:nvPr/>
            </p:nvSpPr>
            <p:spPr>
              <a:xfrm>
                <a:off x="10226899" y="5015923"/>
                <a:ext cx="1901745" cy="646331"/>
              </a:xfrm>
              <a:prstGeom prst="rect">
                <a:avLst/>
              </a:prstGeom>
              <a:solidFill>
                <a:srgbClr val="F07F09">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With approval of 1L </a:t>
                </a:r>
                <a:r>
                  <a:rPr kumimoji="0" lang="en-US" sz="1800" b="0" i="0" u="none" strike="noStrike" kern="1200" cap="none" spc="0" normalizeH="0" baseline="0" noProof="0" dirty="0" err="1">
                    <a:ln>
                      <a:noFill/>
                    </a:ln>
                    <a:solidFill>
                      <a:srgbClr val="000000"/>
                    </a:solidFill>
                    <a:effectLst/>
                    <a:uLnTx/>
                    <a:uFillTx/>
                    <a:latin typeface="Arial"/>
                    <a:ea typeface="+mn-ea"/>
                    <a:cs typeface="Arial"/>
                  </a:rPr>
                  <a:t>zongertinib</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9" name="Rectangle: Rounded Corners 84">
                <a:extLst>
                  <a:ext uri="{FF2B5EF4-FFF2-40B4-BE49-F238E27FC236}">
                    <a16:creationId xmlns:a16="http://schemas.microsoft.com/office/drawing/2014/main" id="{EB3E4280-A7AF-E814-939E-0DC7C76EBE5F}"/>
                  </a:ext>
                </a:extLst>
              </p:cNvPr>
              <p:cNvSpPr/>
              <p:nvPr/>
            </p:nvSpPr>
            <p:spPr>
              <a:xfrm>
                <a:off x="235184" y="5094750"/>
                <a:ext cx="3585591" cy="451759"/>
              </a:xfrm>
              <a:prstGeom prst="roundRect">
                <a:avLst>
                  <a:gd name="adj" fmla="val 8607"/>
                </a:avLst>
              </a:prstGeom>
              <a:solidFill>
                <a:srgbClr val="FFC00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a:ea typeface="+mn-ea"/>
                    <a:cs typeface="Arial"/>
                  </a:rPr>
                  <a:t>Zongertinib</a:t>
                </a:r>
                <a:endParaRPr kumimoji="0" lang="en-US" sz="1600" b="1" i="0" u="none" strike="noStrike" kern="0" cap="none" spc="0" normalizeH="0" baseline="0" noProof="0" dirty="0">
                  <a:ln>
                    <a:noFill/>
                  </a:ln>
                  <a:solidFill>
                    <a:srgbClr val="FFFFFF"/>
                  </a:solidFill>
                  <a:effectLst/>
                  <a:uLnTx/>
                  <a:uFillTx/>
                  <a:latin typeface="Arial"/>
                  <a:ea typeface="+mn-ea"/>
                  <a:cs typeface="Arial"/>
                </a:endParaRPr>
              </a:p>
            </p:txBody>
          </p:sp>
          <p:sp>
            <p:nvSpPr>
              <p:cNvPr id="27" name="Rectangle: Rounded Corners 84">
                <a:extLst>
                  <a:ext uri="{FF2B5EF4-FFF2-40B4-BE49-F238E27FC236}">
                    <a16:creationId xmlns:a16="http://schemas.microsoft.com/office/drawing/2014/main" id="{B7817803-28C5-1E5B-44EB-20702C17F58E}"/>
                  </a:ext>
                </a:extLst>
              </p:cNvPr>
              <p:cNvSpPr/>
              <p:nvPr/>
            </p:nvSpPr>
            <p:spPr>
              <a:xfrm>
                <a:off x="3932338" y="5111227"/>
                <a:ext cx="2609553" cy="451759"/>
              </a:xfrm>
              <a:prstGeom prst="roundRect">
                <a:avLst>
                  <a:gd name="adj" fmla="val 8607"/>
                </a:avLst>
              </a:prstGeom>
              <a:solidFill>
                <a:srgbClr val="92D05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Arial"/>
                  </a:rPr>
                  <a:t>Trastuzumab </a:t>
                </a:r>
                <a:r>
                  <a:rPr kumimoji="0" lang="en-US" sz="1600" b="1" i="0" u="none" strike="noStrike" kern="0" cap="none" spc="0" normalizeH="0" baseline="0" noProof="0" err="1">
                    <a:ln>
                      <a:noFill/>
                    </a:ln>
                    <a:solidFill>
                      <a:srgbClr val="FFFFFF"/>
                    </a:solidFill>
                    <a:effectLst/>
                    <a:uLnTx/>
                    <a:uFillTx/>
                    <a:latin typeface="Arial"/>
                    <a:ea typeface="+mn-ea"/>
                    <a:cs typeface="Arial"/>
                  </a:rPr>
                  <a:t>deruxtecan</a:t>
                </a:r>
                <a:endParaRPr kumimoji="0" lang="en-US" sz="1600" b="1" i="0" u="none" strike="noStrike" kern="0" cap="none" spc="0" normalizeH="0" baseline="0" noProof="0">
                  <a:ln>
                    <a:noFill/>
                  </a:ln>
                  <a:solidFill>
                    <a:srgbClr val="FFFFFF"/>
                  </a:solidFill>
                  <a:effectLst/>
                  <a:uLnTx/>
                  <a:uFillTx/>
                  <a:latin typeface="Arial"/>
                  <a:ea typeface="+mn-ea"/>
                  <a:cs typeface="Arial"/>
                </a:endParaRPr>
              </a:p>
            </p:txBody>
          </p:sp>
        </p:grpSp>
        <p:sp>
          <p:nvSpPr>
            <p:cNvPr id="38" name="Rectangle: Rounded Corners 9">
              <a:extLst>
                <a:ext uri="{FF2B5EF4-FFF2-40B4-BE49-F238E27FC236}">
                  <a16:creationId xmlns:a16="http://schemas.microsoft.com/office/drawing/2014/main" id="{0E1440B3-4F13-8F20-9C8A-B4C6A1E8D453}"/>
                </a:ext>
              </a:extLst>
            </p:cNvPr>
            <p:cNvSpPr/>
            <p:nvPr/>
          </p:nvSpPr>
          <p:spPr>
            <a:xfrm>
              <a:off x="3914967" y="5531206"/>
              <a:ext cx="2028633" cy="496936"/>
            </a:xfrm>
            <a:prstGeom prst="roundRect">
              <a:avLst>
                <a:gd name="adj" fmla="val 8607"/>
              </a:avLst>
            </a:prstGeom>
            <a:solidFill>
              <a:srgbClr val="868586"/>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rPr>
                <a:t>Platinum doublets ± CPI </a:t>
              </a:r>
              <a:r>
                <a:rPr kumimoji="0" lang="en-US" sz="1600" b="0" i="0" u="none" strike="noStrike" kern="0" cap="none" spc="0" normalizeH="0" baseline="0" noProof="0" dirty="0" err="1">
                  <a:ln>
                    <a:noFill/>
                  </a:ln>
                  <a:solidFill>
                    <a:srgbClr val="FFFFFF"/>
                  </a:solidFill>
                  <a:effectLst/>
                  <a:uLnTx/>
                  <a:uFillTx/>
                  <a:latin typeface="Arial"/>
                  <a:ea typeface="+mn-ea"/>
                  <a:cs typeface="Arial"/>
                </a:rPr>
                <a:t>mPFS</a:t>
              </a:r>
              <a:r>
                <a:rPr kumimoji="0" lang="en-US" sz="1600" b="0" i="0" u="none" strike="noStrike" kern="0" cap="none" spc="0" normalizeH="0" baseline="0" noProof="0" dirty="0">
                  <a:ln>
                    <a:noFill/>
                  </a:ln>
                  <a:solidFill>
                    <a:srgbClr val="FFFFFF"/>
                  </a:solidFill>
                  <a:effectLst/>
                  <a:uLnTx/>
                  <a:uFillTx/>
                  <a:latin typeface="Arial"/>
                  <a:ea typeface="+mn-ea"/>
                  <a:cs typeface="Arial"/>
                </a:rPr>
                <a:t> 4-7m</a:t>
              </a:r>
            </a:p>
          </p:txBody>
        </p:sp>
        <p:sp>
          <p:nvSpPr>
            <p:cNvPr id="39" name="Rectangle: Rounded Corners 9">
              <a:extLst>
                <a:ext uri="{FF2B5EF4-FFF2-40B4-BE49-F238E27FC236}">
                  <a16:creationId xmlns:a16="http://schemas.microsoft.com/office/drawing/2014/main" id="{48B58D2B-DB2B-A1A8-EF0C-145A6BD444A6}"/>
                </a:ext>
              </a:extLst>
            </p:cNvPr>
            <p:cNvSpPr/>
            <p:nvPr/>
          </p:nvSpPr>
          <p:spPr>
            <a:xfrm>
              <a:off x="6679840" y="5002023"/>
              <a:ext cx="2028633" cy="451760"/>
            </a:xfrm>
            <a:prstGeom prst="roundRect">
              <a:avLst>
                <a:gd name="adj" fmla="val 8607"/>
              </a:avLst>
            </a:prstGeom>
            <a:solidFill>
              <a:srgbClr val="868586"/>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rPr>
                <a:t>Platinum doublets ± CPI </a:t>
              </a:r>
              <a:r>
                <a:rPr kumimoji="0" lang="en-US" sz="1600" b="0" i="0" u="none" strike="noStrike" kern="0" cap="none" spc="0" normalizeH="0" baseline="0" noProof="0" dirty="0" err="1">
                  <a:ln>
                    <a:noFill/>
                  </a:ln>
                  <a:solidFill>
                    <a:srgbClr val="FFFFFF"/>
                  </a:solidFill>
                  <a:effectLst/>
                  <a:uLnTx/>
                  <a:uFillTx/>
                  <a:latin typeface="Arial"/>
                  <a:ea typeface="+mn-ea"/>
                  <a:cs typeface="Arial"/>
                </a:rPr>
                <a:t>mPFS</a:t>
              </a:r>
              <a:r>
                <a:rPr kumimoji="0" lang="en-US" sz="1600" b="0" i="0" u="none" strike="noStrike" kern="0" cap="none" spc="0" normalizeH="0" baseline="0" noProof="0" dirty="0">
                  <a:ln>
                    <a:noFill/>
                  </a:ln>
                  <a:solidFill>
                    <a:srgbClr val="FFFFFF"/>
                  </a:solidFill>
                  <a:effectLst/>
                  <a:uLnTx/>
                  <a:uFillTx/>
                  <a:latin typeface="Arial"/>
                  <a:ea typeface="+mn-ea"/>
                  <a:cs typeface="Arial"/>
                </a:rPr>
                <a:t> 4-7m</a:t>
              </a:r>
            </a:p>
          </p:txBody>
        </p:sp>
        <p:sp>
          <p:nvSpPr>
            <p:cNvPr id="26" name="Rectangle: Rounded Corners 84">
              <a:extLst>
                <a:ext uri="{FF2B5EF4-FFF2-40B4-BE49-F238E27FC236}">
                  <a16:creationId xmlns:a16="http://schemas.microsoft.com/office/drawing/2014/main" id="{51E21D40-B804-40B2-2185-ABCACEC8BA0F}"/>
                </a:ext>
              </a:extLst>
            </p:cNvPr>
            <p:cNvSpPr/>
            <p:nvPr/>
          </p:nvSpPr>
          <p:spPr>
            <a:xfrm>
              <a:off x="8785233" y="5545637"/>
              <a:ext cx="1901746" cy="400959"/>
            </a:xfrm>
            <a:prstGeom prst="roundRect">
              <a:avLst>
                <a:gd name="adj" fmla="val 8607"/>
              </a:avLst>
            </a:prstGeom>
            <a:solidFill>
              <a:srgbClr val="00B0F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a:ea typeface="+mn-ea"/>
                  <a:cs typeface="Arial"/>
                </a:rPr>
                <a:t>Sevabertinib</a:t>
              </a:r>
              <a:endParaRPr kumimoji="0" lang="en-US" sz="1600" b="1" i="0" u="none" strike="noStrike" kern="0" cap="none" spc="0" normalizeH="0" baseline="0" noProof="0" dirty="0">
                <a:ln>
                  <a:noFill/>
                </a:ln>
                <a:solidFill>
                  <a:srgbClr val="FFFFFF"/>
                </a:solidFill>
                <a:effectLst/>
                <a:uLnTx/>
                <a:uFillTx/>
                <a:latin typeface="Arial"/>
                <a:ea typeface="+mn-ea"/>
                <a:cs typeface="Arial"/>
              </a:endParaRPr>
            </a:p>
          </p:txBody>
        </p:sp>
        <p:sp>
          <p:nvSpPr>
            <p:cNvPr id="43" name="Rectangle: Rounded Corners 164">
              <a:extLst>
                <a:ext uri="{FF2B5EF4-FFF2-40B4-BE49-F238E27FC236}">
                  <a16:creationId xmlns:a16="http://schemas.microsoft.com/office/drawing/2014/main" id="{5B3AF37C-1717-14CE-13AB-C46657CDD88C}"/>
                </a:ext>
              </a:extLst>
            </p:cNvPr>
            <p:cNvSpPr/>
            <p:nvPr/>
          </p:nvSpPr>
          <p:spPr>
            <a:xfrm>
              <a:off x="8834994" y="4988984"/>
              <a:ext cx="955292" cy="496936"/>
            </a:xfrm>
            <a:prstGeom prst="roundRect">
              <a:avLst>
                <a:gd name="adj" fmla="val 8607"/>
              </a:avLst>
            </a:prstGeom>
            <a:solidFill>
              <a:srgbClr val="BD74E6"/>
            </a:solidFill>
            <a:ln w="12700">
              <a:solidFill>
                <a:srgbClr val="1E2D3A"/>
              </a:solidFill>
            </a:ln>
            <a:effectLst>
              <a:outerShdw blurRad="38100" dist="12700" dir="2700000" algn="tl" rotWithShape="0">
                <a:prstClr val="black">
                  <a:alpha val="40000"/>
                </a:prstClr>
              </a:outerShdw>
            </a:effectLst>
          </p:spPr>
          <p:txBody>
            <a:bodyPr wrap="square" lIns="0" rIns="0"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rPr>
                <a:t>Doce ± Ramu</a:t>
              </a:r>
            </a:p>
          </p:txBody>
        </p:sp>
        <p:sp>
          <p:nvSpPr>
            <p:cNvPr id="44" name="Rectangle: Rounded Corners 9">
              <a:extLst>
                <a:ext uri="{FF2B5EF4-FFF2-40B4-BE49-F238E27FC236}">
                  <a16:creationId xmlns:a16="http://schemas.microsoft.com/office/drawing/2014/main" id="{2996FCDF-7ED6-09AD-A379-BF76EB827DA7}"/>
                </a:ext>
              </a:extLst>
            </p:cNvPr>
            <p:cNvSpPr/>
            <p:nvPr/>
          </p:nvSpPr>
          <p:spPr>
            <a:xfrm>
              <a:off x="8775969" y="6034976"/>
              <a:ext cx="1911010" cy="496936"/>
            </a:xfrm>
            <a:prstGeom prst="roundRect">
              <a:avLst>
                <a:gd name="adj" fmla="val 8607"/>
              </a:avLst>
            </a:prstGeom>
            <a:solidFill>
              <a:srgbClr val="868586"/>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rPr>
                <a:t>Platinum doublets ± CPI </a:t>
              </a:r>
              <a:r>
                <a:rPr kumimoji="0" lang="en-US" sz="1600" b="0" i="0" u="none" strike="noStrike" kern="0" cap="none" spc="0" normalizeH="0" baseline="0" noProof="0" dirty="0" err="1">
                  <a:ln>
                    <a:noFill/>
                  </a:ln>
                  <a:solidFill>
                    <a:srgbClr val="FFFFFF"/>
                  </a:solidFill>
                  <a:effectLst/>
                  <a:uLnTx/>
                  <a:uFillTx/>
                  <a:latin typeface="Arial"/>
                  <a:ea typeface="+mn-ea"/>
                  <a:cs typeface="Arial"/>
                </a:rPr>
                <a:t>mPFS</a:t>
              </a:r>
              <a:r>
                <a:rPr kumimoji="0" lang="en-US" sz="1600" b="0" i="0" u="none" strike="noStrike" kern="0" cap="none" spc="0" normalizeH="0" baseline="0" noProof="0" dirty="0">
                  <a:ln>
                    <a:noFill/>
                  </a:ln>
                  <a:solidFill>
                    <a:srgbClr val="FFFFFF"/>
                  </a:solidFill>
                  <a:effectLst/>
                  <a:uLnTx/>
                  <a:uFillTx/>
                  <a:latin typeface="Arial"/>
                  <a:ea typeface="+mn-ea"/>
                  <a:cs typeface="Arial"/>
                </a:rPr>
                <a:t> 4-7m</a:t>
              </a:r>
            </a:p>
          </p:txBody>
        </p:sp>
        <p:sp>
          <p:nvSpPr>
            <p:cNvPr id="20" name="Rectangle: Rounded Corners 84">
              <a:extLst>
                <a:ext uri="{FF2B5EF4-FFF2-40B4-BE49-F238E27FC236}">
                  <a16:creationId xmlns:a16="http://schemas.microsoft.com/office/drawing/2014/main" id="{AD9F8012-301C-9E38-E84B-A6576CDFAD6B}"/>
                </a:ext>
              </a:extLst>
            </p:cNvPr>
            <p:cNvSpPr/>
            <p:nvPr/>
          </p:nvSpPr>
          <p:spPr>
            <a:xfrm>
              <a:off x="6068364" y="5535608"/>
              <a:ext cx="2609553" cy="451759"/>
            </a:xfrm>
            <a:prstGeom prst="roundRect">
              <a:avLst>
                <a:gd name="adj" fmla="val 8607"/>
              </a:avLst>
            </a:prstGeom>
            <a:solidFill>
              <a:srgbClr val="92D05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Arial"/>
                </a:rPr>
                <a:t>Trastuzumab </a:t>
              </a:r>
              <a:r>
                <a:rPr kumimoji="0" lang="en-US" sz="1600" b="1" i="0" u="none" strike="noStrike" kern="0" cap="none" spc="0" normalizeH="0" baseline="0" noProof="0" err="1">
                  <a:ln>
                    <a:noFill/>
                  </a:ln>
                  <a:solidFill>
                    <a:srgbClr val="FFFFFF"/>
                  </a:solidFill>
                  <a:effectLst/>
                  <a:uLnTx/>
                  <a:uFillTx/>
                  <a:latin typeface="Arial"/>
                  <a:ea typeface="+mn-ea"/>
                  <a:cs typeface="Arial"/>
                </a:rPr>
                <a:t>deruxtecan</a:t>
              </a:r>
              <a:endParaRPr kumimoji="0" lang="en-US" sz="1600" b="1" i="0" u="none" strike="noStrike" kern="0" cap="none" spc="0" normalizeH="0" baseline="0" noProof="0">
                <a:ln>
                  <a:noFill/>
                </a:ln>
                <a:solidFill>
                  <a:srgbClr val="FFFFFF"/>
                </a:solidFill>
                <a:effectLst/>
                <a:uLnTx/>
                <a:uFillTx/>
                <a:latin typeface="Arial"/>
                <a:ea typeface="+mn-ea"/>
                <a:cs typeface="Arial"/>
              </a:endParaRPr>
            </a:p>
          </p:txBody>
        </p:sp>
        <p:sp>
          <p:nvSpPr>
            <p:cNvPr id="23" name="Rectangle: Rounded Corners 84">
              <a:extLst>
                <a:ext uri="{FF2B5EF4-FFF2-40B4-BE49-F238E27FC236}">
                  <a16:creationId xmlns:a16="http://schemas.microsoft.com/office/drawing/2014/main" id="{82D06D57-FCD5-EAD9-0F91-50E8BE5DD3A9}"/>
                </a:ext>
              </a:extLst>
            </p:cNvPr>
            <p:cNvSpPr/>
            <p:nvPr/>
          </p:nvSpPr>
          <p:spPr>
            <a:xfrm>
              <a:off x="3914966" y="6130953"/>
              <a:ext cx="2083919" cy="400959"/>
            </a:xfrm>
            <a:prstGeom prst="roundRect">
              <a:avLst>
                <a:gd name="adj" fmla="val 8607"/>
              </a:avLst>
            </a:prstGeom>
            <a:solidFill>
              <a:srgbClr val="00B0F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a:ea typeface="+mn-ea"/>
                  <a:cs typeface="Arial"/>
                </a:rPr>
                <a:t>Sevabertinib</a:t>
              </a:r>
              <a:endParaRPr kumimoji="0" lang="en-US" sz="1600" b="1" i="0" u="none" strike="noStrike" kern="0" cap="none" spc="0" normalizeH="0" baseline="0" noProof="0" dirty="0">
                <a:ln>
                  <a:noFill/>
                </a:ln>
                <a:solidFill>
                  <a:srgbClr val="FFFFFF"/>
                </a:solidFill>
                <a:effectLst/>
                <a:uLnTx/>
                <a:uFillTx/>
                <a:latin typeface="Arial"/>
                <a:ea typeface="+mn-ea"/>
                <a:cs typeface="Arial"/>
              </a:endParaRPr>
            </a:p>
          </p:txBody>
        </p:sp>
        <p:sp>
          <p:nvSpPr>
            <p:cNvPr id="28" name="Rectangle: Rounded Corners 84">
              <a:extLst>
                <a:ext uri="{FF2B5EF4-FFF2-40B4-BE49-F238E27FC236}">
                  <a16:creationId xmlns:a16="http://schemas.microsoft.com/office/drawing/2014/main" id="{D3150A70-FF02-33D2-890F-CB37AC35C428}"/>
                </a:ext>
              </a:extLst>
            </p:cNvPr>
            <p:cNvSpPr/>
            <p:nvPr/>
          </p:nvSpPr>
          <p:spPr>
            <a:xfrm>
              <a:off x="6110449" y="6113670"/>
              <a:ext cx="2609553" cy="451759"/>
            </a:xfrm>
            <a:prstGeom prst="roundRect">
              <a:avLst>
                <a:gd name="adj" fmla="val 8607"/>
              </a:avLst>
            </a:prstGeom>
            <a:solidFill>
              <a:srgbClr val="92D050"/>
            </a:solidFill>
            <a:ln w="12700">
              <a:solidFill>
                <a:srgbClr val="000000"/>
              </a:solidFill>
            </a:ln>
            <a:effectLst>
              <a:outerShdw blurRad="38100" dist="12700" dir="2700000" algn="tl" rotWithShape="0">
                <a:prstClr val="black">
                  <a:alpha val="40000"/>
                </a:prstClr>
              </a:outerShdw>
            </a:effectLst>
          </p:spPr>
          <p:txBody>
            <a:bodyPr wrap="square" rtlCol="0" anchor="ctr">
              <a:noAutofit/>
            </a:bodyPr>
            <a:lstStyle/>
            <a:p>
              <a:pPr marL="0" marR="0" lvl="0" indent="0" algn="ctr" defTabSz="914400" rtl="0" eaLnBrk="1" fontAlgn="auto" latinLnBrk="0" hangingPunct="1">
                <a:lnSpc>
                  <a:spcPts val="1440"/>
                </a:lnSpc>
                <a:spcBef>
                  <a:spcPts val="0"/>
                </a:spcBef>
                <a:spcAft>
                  <a:spcPts val="600"/>
                </a:spcAft>
                <a:buClrTx/>
                <a:buSzTx/>
                <a:buFontTx/>
                <a:buNone/>
                <a:tabLst/>
                <a:defRPr/>
              </a:pPr>
              <a:r>
                <a:rPr kumimoji="0" lang="en-US" sz="1600" b="1" i="0" u="none" strike="noStrike" kern="0" cap="none" spc="0" normalizeH="0" baseline="0" noProof="0">
                  <a:ln>
                    <a:noFill/>
                  </a:ln>
                  <a:solidFill>
                    <a:srgbClr val="FFFFFF"/>
                  </a:solidFill>
                  <a:effectLst/>
                  <a:uLnTx/>
                  <a:uFillTx/>
                  <a:latin typeface="Arial"/>
                  <a:ea typeface="+mn-ea"/>
                  <a:cs typeface="Arial"/>
                </a:rPr>
                <a:t>Trastuzumab </a:t>
              </a:r>
              <a:r>
                <a:rPr kumimoji="0" lang="en-US" sz="1600" b="1" i="0" u="none" strike="noStrike" kern="0" cap="none" spc="0" normalizeH="0" baseline="0" noProof="0" err="1">
                  <a:ln>
                    <a:noFill/>
                  </a:ln>
                  <a:solidFill>
                    <a:srgbClr val="FFFFFF"/>
                  </a:solidFill>
                  <a:effectLst/>
                  <a:uLnTx/>
                  <a:uFillTx/>
                  <a:latin typeface="Arial"/>
                  <a:ea typeface="+mn-ea"/>
                  <a:cs typeface="Arial"/>
                </a:rPr>
                <a:t>deruxtecan</a:t>
              </a:r>
              <a:endParaRPr kumimoji="0" lang="en-US" sz="1600" b="1" i="0" u="none" strike="noStrike" kern="0" cap="none" spc="0" normalizeH="0" baseline="0" noProof="0">
                <a:ln>
                  <a:noFill/>
                </a:ln>
                <a:solidFill>
                  <a:srgbClr val="FFFFFF"/>
                </a:solidFill>
                <a:effectLst/>
                <a:uLnTx/>
                <a:uFillTx/>
                <a:latin typeface="Arial"/>
                <a:ea typeface="+mn-ea"/>
                <a:cs typeface="Arial"/>
              </a:endParaRPr>
            </a:p>
          </p:txBody>
        </p:sp>
      </p:grpSp>
    </p:spTree>
    <p:extLst>
      <p:ext uri="{BB962C8B-B14F-4D97-AF65-F5344CB8AC3E}">
        <p14:creationId xmlns:p14="http://schemas.microsoft.com/office/powerpoint/2010/main" val="4217294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5903"/>
            <a:ext cx="10896600" cy="980900"/>
          </a:xfrm>
        </p:spPr>
        <p:txBody>
          <a:bodyPr/>
          <a:lstStyle/>
          <a:p>
            <a:r>
              <a:rPr lang="en-US" dirty="0" err="1"/>
              <a:t>Zongertinib</a:t>
            </a:r>
            <a:r>
              <a:rPr lang="en-US" dirty="0"/>
              <a:t> is an oral, HER2-specific, EGFR-sparing TKI</a:t>
            </a:r>
          </a:p>
        </p:txBody>
      </p:sp>
      <p:sp>
        <p:nvSpPr>
          <p:cNvPr id="4" name="Rectangle: Rounded Corners 3">
            <a:extLst>
              <a:ext uri="{FF2B5EF4-FFF2-40B4-BE49-F238E27FC236}">
                <a16:creationId xmlns:a16="http://schemas.microsoft.com/office/drawing/2014/main" id="{CBC2F119-4E96-5753-484E-66DCAF218912}"/>
              </a:ext>
            </a:extLst>
          </p:cNvPr>
          <p:cNvSpPr/>
          <p:nvPr/>
        </p:nvSpPr>
        <p:spPr>
          <a:xfrm>
            <a:off x="1896072" y="2466664"/>
            <a:ext cx="4064111" cy="2576966"/>
          </a:xfrm>
          <a:prstGeom prst="roundRect">
            <a:avLst>
              <a:gd name="adj" fmla="val 7181"/>
            </a:avLst>
          </a:prstGeom>
          <a:solidFill>
            <a:srgbClr val="F0F0F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B8C71F11-1E62-6AEB-CEF5-682BAFD03425}"/>
              </a:ext>
            </a:extLst>
          </p:cNvPr>
          <p:cNvSpPr/>
          <p:nvPr/>
        </p:nvSpPr>
        <p:spPr>
          <a:xfrm>
            <a:off x="6388685" y="2466664"/>
            <a:ext cx="4078021" cy="2576966"/>
          </a:xfrm>
          <a:prstGeom prst="roundRect">
            <a:avLst>
              <a:gd name="adj" fmla="val 7181"/>
            </a:avLst>
          </a:prstGeom>
          <a:solidFill>
            <a:srgbClr val="F0F0F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E47EA6F-0549-4CF4-71E9-0B8B978B6051}"/>
              </a:ext>
            </a:extLst>
          </p:cNvPr>
          <p:cNvSpPr txBox="1"/>
          <p:nvPr/>
        </p:nvSpPr>
        <p:spPr>
          <a:xfrm>
            <a:off x="1940018" y="5757229"/>
            <a:ext cx="8764613" cy="369332"/>
          </a:xfrm>
          <a:prstGeom prst="rect">
            <a:avLst/>
          </a:prstGeom>
          <a:noFill/>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1. Wilding B et al. Cancer </a:t>
            </a:r>
            <a:r>
              <a:rPr kumimoji="0" lang="en-GB" sz="10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Discov</a:t>
            </a:r>
            <a:r>
              <a:rPr kumimoji="0" lang="en-GB" sz="10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2025;15:119–38</a:t>
            </a:r>
          </a:p>
          <a:p>
            <a:pPr marL="0" marR="0" lvl="0" indent="0" algn="l" defTabSz="6858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Plots by </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Wilding B et al. Cancer </a:t>
            </a:r>
            <a:r>
              <a:rPr kumimoji="0" lang="en-US" sz="800" b="0" i="0" u="none" strike="noStrike" kern="12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Discov</a:t>
            </a: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2025; </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used under Creative Commons Attribution-</a:t>
            </a:r>
            <a:r>
              <a:rPr kumimoji="0" lang="en-GB" sz="800" b="0" i="0" u="none" strike="noStrike" kern="12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NonCommercial</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t>
            </a:r>
            <a:r>
              <a:rPr kumimoji="0" lang="en-GB" sz="800" b="0" i="0" u="none" strike="noStrike" kern="12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NoDerivatives</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4.0 International License, with minor </a:t>
            </a:r>
            <a:r>
              <a:rPr kumimoji="0" lang="en-GB" sz="800" b="0" i="0" u="none" strike="noStrike" kern="1200" cap="none" spc="0" normalizeH="0" baseline="0" noProof="0" dirty="0" err="1">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color</a:t>
            </a: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amends</a:t>
            </a:r>
          </a:p>
        </p:txBody>
      </p:sp>
      <p:grpSp>
        <p:nvGrpSpPr>
          <p:cNvPr id="7" name="Group 6">
            <a:extLst>
              <a:ext uri="{FF2B5EF4-FFF2-40B4-BE49-F238E27FC236}">
                <a16:creationId xmlns:a16="http://schemas.microsoft.com/office/drawing/2014/main" id="{B0B88C61-E825-FE1A-F99B-A6D44576BEAC}"/>
              </a:ext>
            </a:extLst>
          </p:cNvPr>
          <p:cNvGrpSpPr/>
          <p:nvPr/>
        </p:nvGrpSpPr>
        <p:grpSpPr>
          <a:xfrm>
            <a:off x="4805029" y="2927758"/>
            <a:ext cx="930785" cy="1622127"/>
            <a:chOff x="2649902" y="2245025"/>
            <a:chExt cx="930785" cy="1622127"/>
          </a:xfrm>
        </p:grpSpPr>
        <p:sp>
          <p:nvSpPr>
            <p:cNvPr id="8" name="TextBox 7">
              <a:extLst>
                <a:ext uri="{FF2B5EF4-FFF2-40B4-BE49-F238E27FC236}">
                  <a16:creationId xmlns:a16="http://schemas.microsoft.com/office/drawing/2014/main" id="{07502A19-07CA-D1BC-8448-7EE1726DCFE2}"/>
                </a:ext>
              </a:extLst>
            </p:cNvPr>
            <p:cNvSpPr txBox="1"/>
            <p:nvPr/>
          </p:nvSpPr>
          <p:spPr>
            <a:xfrm>
              <a:off x="2811196" y="2838478"/>
              <a:ext cx="575227"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Erlotinib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0CDA521-1002-9D37-4DCB-E4D2CF361B86}"/>
                </a:ext>
              </a:extLst>
            </p:cNvPr>
            <p:cNvSpPr txBox="1"/>
            <p:nvPr/>
          </p:nvSpPr>
          <p:spPr>
            <a:xfrm>
              <a:off x="2811196" y="2986841"/>
              <a:ext cx="575227"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Gefitinib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9BE69D13-40FF-0A5E-3BBE-9E7826F509E1}"/>
                </a:ext>
              </a:extLst>
            </p:cNvPr>
            <p:cNvSpPr txBox="1"/>
            <p:nvPr/>
          </p:nvSpPr>
          <p:spPr>
            <a:xfrm>
              <a:off x="2811196" y="2245025"/>
              <a:ext cx="575227"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Afatinib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6F072BA-CDE0-3F72-FD13-ECE4642581ED}"/>
                </a:ext>
              </a:extLst>
            </p:cNvPr>
            <p:cNvSpPr txBox="1"/>
            <p:nvPr/>
          </p:nvSpPr>
          <p:spPr>
            <a:xfrm>
              <a:off x="2811196" y="2541751"/>
              <a:ext cx="769491"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Osimertinib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39ADB7F-BFC7-2ACD-3182-E5AE9C9EB3EF}"/>
                </a:ext>
              </a:extLst>
            </p:cNvPr>
            <p:cNvSpPr txBox="1"/>
            <p:nvPr/>
          </p:nvSpPr>
          <p:spPr>
            <a:xfrm>
              <a:off x="2811196" y="2393388"/>
              <a:ext cx="575227"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Olmutinib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45DCE04-B541-F9AA-260C-706F65DA5F23}"/>
                </a:ext>
              </a:extLst>
            </p:cNvPr>
            <p:cNvSpPr txBox="1"/>
            <p:nvPr/>
          </p:nvSpPr>
          <p:spPr>
            <a:xfrm>
              <a:off x="2811196" y="2690114"/>
              <a:ext cx="575227"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Poziotinib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BE2C987A-FAAA-6331-2B8C-D4666BB222F8}"/>
                </a:ext>
              </a:extLst>
            </p:cNvPr>
            <p:cNvSpPr txBox="1"/>
            <p:nvPr/>
          </p:nvSpPr>
          <p:spPr>
            <a:xfrm>
              <a:off x="2811196" y="3135203"/>
              <a:ext cx="575227"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Lapatinib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567D9048-5141-025C-43E2-50427D4C7080}"/>
                </a:ext>
              </a:extLst>
            </p:cNvPr>
            <p:cNvSpPr txBox="1"/>
            <p:nvPr/>
          </p:nvSpPr>
          <p:spPr>
            <a:xfrm>
              <a:off x="2811196" y="3283566"/>
              <a:ext cx="575227"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Neratinib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A64F7B29-F7CA-FA3F-85F9-EBCED55A285C}"/>
                </a:ext>
              </a:extLst>
            </p:cNvPr>
            <p:cNvSpPr txBox="1"/>
            <p:nvPr/>
          </p:nvSpPr>
          <p:spPr>
            <a:xfrm>
              <a:off x="2811196" y="3431930"/>
              <a:ext cx="575227"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Tucatinib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B9E1CFEC-30BD-2C6C-0B21-051DA7585571}"/>
                </a:ext>
              </a:extLst>
            </p:cNvPr>
            <p:cNvSpPr txBox="1"/>
            <p:nvPr/>
          </p:nvSpPr>
          <p:spPr>
            <a:xfrm>
              <a:off x="2811196" y="3580294"/>
              <a:ext cx="575227"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Pyrotinib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7BF46067-BEAF-A7F5-0BFC-A9F5E0C5A8B6}"/>
                </a:ext>
              </a:extLst>
            </p:cNvPr>
            <p:cNvSpPr txBox="1"/>
            <p:nvPr/>
          </p:nvSpPr>
          <p:spPr>
            <a:xfrm>
              <a:off x="2811196" y="3728653"/>
              <a:ext cx="688061" cy="138499"/>
            </a:xfrm>
            <a:prstGeom prst="rect">
              <a:avLst/>
            </a:prstGeom>
            <a:solidFill>
              <a:schemeClr val="bg1">
                <a:lumMod val="95000"/>
              </a:schemeClr>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Zongertinib</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B9BDD8E3-4F00-F684-9578-46F44D57FC3D}"/>
                </a:ext>
              </a:extLst>
            </p:cNvPr>
            <p:cNvSpPr/>
            <p:nvPr/>
          </p:nvSpPr>
          <p:spPr>
            <a:xfrm flipH="1">
              <a:off x="2649902" y="2859155"/>
              <a:ext cx="107855" cy="97727"/>
            </a:xfrm>
            <a:prstGeom prst="ellipse">
              <a:avLst/>
            </a:prstGeom>
            <a:solidFill>
              <a:srgbClr val="A6D1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Oval 19">
              <a:extLst>
                <a:ext uri="{FF2B5EF4-FFF2-40B4-BE49-F238E27FC236}">
                  <a16:creationId xmlns:a16="http://schemas.microsoft.com/office/drawing/2014/main" id="{3E8DBDF8-3C26-B7F0-EF70-776EE940BDA2}"/>
                </a:ext>
              </a:extLst>
            </p:cNvPr>
            <p:cNvSpPr/>
            <p:nvPr/>
          </p:nvSpPr>
          <p:spPr>
            <a:xfrm flipH="1">
              <a:off x="2649902" y="3007091"/>
              <a:ext cx="107855" cy="97727"/>
            </a:xfrm>
            <a:prstGeom prst="ellipse">
              <a:avLst/>
            </a:prstGeom>
            <a:solidFill>
              <a:srgbClr val="FFDD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EA29E36E-22B7-6E93-CB63-08247EBFA9AA}"/>
                </a:ext>
              </a:extLst>
            </p:cNvPr>
            <p:cNvSpPr/>
            <p:nvPr/>
          </p:nvSpPr>
          <p:spPr>
            <a:xfrm flipH="1">
              <a:off x="2649902" y="2267410"/>
              <a:ext cx="107855" cy="97727"/>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Oval 21">
              <a:extLst>
                <a:ext uri="{FF2B5EF4-FFF2-40B4-BE49-F238E27FC236}">
                  <a16:creationId xmlns:a16="http://schemas.microsoft.com/office/drawing/2014/main" id="{8829BFC4-63FB-64F1-59D2-9654C8B4703E}"/>
                </a:ext>
              </a:extLst>
            </p:cNvPr>
            <p:cNvSpPr/>
            <p:nvPr/>
          </p:nvSpPr>
          <p:spPr>
            <a:xfrm flipH="1">
              <a:off x="2649902" y="2563282"/>
              <a:ext cx="107855" cy="97727"/>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Oval 22">
              <a:extLst>
                <a:ext uri="{FF2B5EF4-FFF2-40B4-BE49-F238E27FC236}">
                  <a16:creationId xmlns:a16="http://schemas.microsoft.com/office/drawing/2014/main" id="{1E741FE6-A59C-AA55-68D1-296F7228949B}"/>
                </a:ext>
              </a:extLst>
            </p:cNvPr>
            <p:cNvSpPr/>
            <p:nvPr/>
          </p:nvSpPr>
          <p:spPr>
            <a:xfrm flipH="1">
              <a:off x="2649902" y="2415346"/>
              <a:ext cx="107855" cy="97727"/>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Oval 23">
              <a:extLst>
                <a:ext uri="{FF2B5EF4-FFF2-40B4-BE49-F238E27FC236}">
                  <a16:creationId xmlns:a16="http://schemas.microsoft.com/office/drawing/2014/main" id="{521E03E1-B3A4-773C-9E06-62B9C36C650B}"/>
                </a:ext>
              </a:extLst>
            </p:cNvPr>
            <p:cNvSpPr/>
            <p:nvPr/>
          </p:nvSpPr>
          <p:spPr>
            <a:xfrm flipH="1">
              <a:off x="2649902" y="2711218"/>
              <a:ext cx="107855" cy="97727"/>
            </a:xfrm>
            <a:prstGeom prst="ellipse">
              <a:avLst/>
            </a:prstGeom>
            <a:solidFill>
              <a:srgbClr val="7F7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Oval 24">
              <a:extLst>
                <a:ext uri="{FF2B5EF4-FFF2-40B4-BE49-F238E27FC236}">
                  <a16:creationId xmlns:a16="http://schemas.microsoft.com/office/drawing/2014/main" id="{69EED2D4-08EA-9615-A1C1-EF09043462DB}"/>
                </a:ext>
              </a:extLst>
            </p:cNvPr>
            <p:cNvSpPr/>
            <p:nvPr/>
          </p:nvSpPr>
          <p:spPr>
            <a:xfrm flipH="1">
              <a:off x="2649902" y="3155027"/>
              <a:ext cx="107855" cy="97727"/>
            </a:xfrm>
            <a:prstGeom prst="ellipse">
              <a:avLst/>
            </a:prstGeom>
            <a:solidFill>
              <a:srgbClr val="FFC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Oval 25">
              <a:extLst>
                <a:ext uri="{FF2B5EF4-FFF2-40B4-BE49-F238E27FC236}">
                  <a16:creationId xmlns:a16="http://schemas.microsoft.com/office/drawing/2014/main" id="{5886219F-31FF-30CA-A72B-D16A3718529E}"/>
                </a:ext>
              </a:extLst>
            </p:cNvPr>
            <p:cNvSpPr/>
            <p:nvPr/>
          </p:nvSpPr>
          <p:spPr>
            <a:xfrm flipH="1">
              <a:off x="2649902" y="3302963"/>
              <a:ext cx="107855" cy="97727"/>
            </a:xfrm>
            <a:prstGeom prst="ellipse">
              <a:avLst/>
            </a:prstGeom>
            <a:solidFill>
              <a:srgbClr val="E7EF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Oval 26">
              <a:extLst>
                <a:ext uri="{FF2B5EF4-FFF2-40B4-BE49-F238E27FC236}">
                  <a16:creationId xmlns:a16="http://schemas.microsoft.com/office/drawing/2014/main" id="{FBDB5147-D4A1-DE14-3479-5C6136F0739C}"/>
                </a:ext>
              </a:extLst>
            </p:cNvPr>
            <p:cNvSpPr/>
            <p:nvPr/>
          </p:nvSpPr>
          <p:spPr>
            <a:xfrm flipH="1">
              <a:off x="2649902" y="3450899"/>
              <a:ext cx="107855" cy="97727"/>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Oval 27">
              <a:extLst>
                <a:ext uri="{FF2B5EF4-FFF2-40B4-BE49-F238E27FC236}">
                  <a16:creationId xmlns:a16="http://schemas.microsoft.com/office/drawing/2014/main" id="{1979872E-7AA2-72F2-6D13-C64184BAA405}"/>
                </a:ext>
              </a:extLst>
            </p:cNvPr>
            <p:cNvSpPr/>
            <p:nvPr/>
          </p:nvSpPr>
          <p:spPr>
            <a:xfrm flipH="1">
              <a:off x="2649902" y="3598835"/>
              <a:ext cx="107855" cy="97727"/>
            </a:xfrm>
            <a:prstGeom prst="ellipse">
              <a:avLst/>
            </a:prstGeom>
            <a:solidFill>
              <a:srgbClr val="3185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Oval 28">
              <a:extLst>
                <a:ext uri="{FF2B5EF4-FFF2-40B4-BE49-F238E27FC236}">
                  <a16:creationId xmlns:a16="http://schemas.microsoft.com/office/drawing/2014/main" id="{02F1C1B6-3264-9CFC-C7CF-94AF596DA7F6}"/>
                </a:ext>
              </a:extLst>
            </p:cNvPr>
            <p:cNvSpPr/>
            <p:nvPr/>
          </p:nvSpPr>
          <p:spPr>
            <a:xfrm flipH="1">
              <a:off x="2649902" y="3746767"/>
              <a:ext cx="107855" cy="97727"/>
            </a:xfrm>
            <a:prstGeom prst="ellipse">
              <a:avLst/>
            </a:prstGeom>
            <a:solidFill>
              <a:srgbClr val="50B8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0" name="Group 29">
            <a:extLst>
              <a:ext uri="{FF2B5EF4-FFF2-40B4-BE49-F238E27FC236}">
                <a16:creationId xmlns:a16="http://schemas.microsoft.com/office/drawing/2014/main" id="{FDA08238-F8AD-8D8F-7412-FF17BCB79926}"/>
              </a:ext>
            </a:extLst>
          </p:cNvPr>
          <p:cNvGrpSpPr/>
          <p:nvPr/>
        </p:nvGrpSpPr>
        <p:grpSpPr>
          <a:xfrm>
            <a:off x="3107447" y="2603141"/>
            <a:ext cx="1366526" cy="2333555"/>
            <a:chOff x="1300632" y="1920408"/>
            <a:chExt cx="1366526" cy="2333555"/>
          </a:xfrm>
        </p:grpSpPr>
        <p:sp>
          <p:nvSpPr>
            <p:cNvPr id="31" name="Rectangle 30">
              <a:extLst>
                <a:ext uri="{FF2B5EF4-FFF2-40B4-BE49-F238E27FC236}">
                  <a16:creationId xmlns:a16="http://schemas.microsoft.com/office/drawing/2014/main" id="{603BE2AF-8BFF-6DF0-515C-F8028F1280F7}"/>
                </a:ext>
              </a:extLst>
            </p:cNvPr>
            <p:cNvSpPr/>
            <p:nvPr/>
          </p:nvSpPr>
          <p:spPr>
            <a:xfrm>
              <a:off x="1662435" y="2095493"/>
              <a:ext cx="998613" cy="2158470"/>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2" name="Straight Connector 31">
              <a:extLst>
                <a:ext uri="{FF2B5EF4-FFF2-40B4-BE49-F238E27FC236}">
                  <a16:creationId xmlns:a16="http://schemas.microsoft.com/office/drawing/2014/main" id="{27EA7AAA-29DA-D7E0-6D9D-D522FCE396D1}"/>
                </a:ext>
              </a:extLst>
            </p:cNvPr>
            <p:cNvCxnSpPr>
              <a:cxnSpLocks/>
            </p:cNvCxnSpPr>
            <p:nvPr/>
          </p:nvCxnSpPr>
          <p:spPr>
            <a:xfrm>
              <a:off x="1614797" y="3347841"/>
              <a:ext cx="1047214" cy="0"/>
            </a:xfrm>
            <a:prstGeom prst="line">
              <a:avLst/>
            </a:prstGeom>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A831C4B-E02D-D9DA-D723-43D615C8C77C}"/>
                </a:ext>
              </a:extLst>
            </p:cNvPr>
            <p:cNvCxnSpPr>
              <a:cxnSpLocks/>
            </p:cNvCxnSpPr>
            <p:nvPr/>
          </p:nvCxnSpPr>
          <p:spPr>
            <a:xfrm>
              <a:off x="1614797" y="4005473"/>
              <a:ext cx="1047214" cy="0"/>
            </a:xfrm>
            <a:prstGeom prst="line">
              <a:avLst/>
            </a:prstGeom>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EBB90493-DAB1-6CAC-D06E-65C6483EE4F0}"/>
                </a:ext>
              </a:extLst>
            </p:cNvPr>
            <p:cNvCxnSpPr>
              <a:cxnSpLocks/>
            </p:cNvCxnSpPr>
            <p:nvPr/>
          </p:nvCxnSpPr>
          <p:spPr>
            <a:xfrm>
              <a:off x="1656981" y="3019027"/>
              <a:ext cx="1006648" cy="0"/>
            </a:xfrm>
            <a:prstGeom prst="line">
              <a:avLst/>
            </a:prstGeom>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A85CDA3-708D-BD2F-8436-51C5D2A11B1E}"/>
                </a:ext>
              </a:extLst>
            </p:cNvPr>
            <p:cNvCxnSpPr>
              <a:cxnSpLocks/>
            </p:cNvCxnSpPr>
            <p:nvPr/>
          </p:nvCxnSpPr>
          <p:spPr>
            <a:xfrm>
              <a:off x="1656981" y="3676657"/>
              <a:ext cx="1006648" cy="0"/>
            </a:xfrm>
            <a:prstGeom prst="line">
              <a:avLst/>
            </a:prstGeom>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679FEAB7-3A4D-E1C0-DA6E-F3C8FBFE7422}"/>
                </a:ext>
              </a:extLst>
            </p:cNvPr>
            <p:cNvCxnSpPr>
              <a:cxnSpLocks/>
            </p:cNvCxnSpPr>
            <p:nvPr/>
          </p:nvCxnSpPr>
          <p:spPr>
            <a:xfrm>
              <a:off x="1611454" y="2690212"/>
              <a:ext cx="1047214" cy="0"/>
            </a:xfrm>
            <a:prstGeom prst="line">
              <a:avLst/>
            </a:prstGeom>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C69F0E7F-7FA9-315D-E5F4-6F1943CFE2E0}"/>
                </a:ext>
              </a:extLst>
            </p:cNvPr>
            <p:cNvCxnSpPr>
              <a:cxnSpLocks/>
            </p:cNvCxnSpPr>
            <p:nvPr/>
          </p:nvCxnSpPr>
          <p:spPr>
            <a:xfrm>
              <a:off x="1656981" y="2361398"/>
              <a:ext cx="1006648" cy="0"/>
            </a:xfrm>
            <a:prstGeom prst="line">
              <a:avLst/>
            </a:prstGeom>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049D6195-EBD4-8EDA-2BDF-76EEAB0DFFD1}"/>
                </a:ext>
              </a:extLst>
            </p:cNvPr>
            <p:cNvSpPr txBox="1"/>
            <p:nvPr/>
          </p:nvSpPr>
          <p:spPr>
            <a:xfrm rot="16200000">
              <a:off x="873752" y="2913158"/>
              <a:ext cx="1099981" cy="246221"/>
            </a:xfrm>
            <a:prstGeom prst="rect">
              <a:avLst/>
            </a:prstGeom>
            <a:solidFill>
              <a:schemeClr val="bg1">
                <a:lumMod val="95000"/>
              </a:schemeClr>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Selectivity index</a:t>
              </a:r>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91CBB8F9-DD9B-38ED-F259-FB93E9F1EBE1}"/>
                </a:ext>
              </a:extLst>
            </p:cNvPr>
            <p:cNvSpPr txBox="1"/>
            <p:nvPr/>
          </p:nvSpPr>
          <p:spPr>
            <a:xfrm>
              <a:off x="1662435" y="1920408"/>
              <a:ext cx="998613" cy="177145"/>
            </a:xfrm>
            <a:prstGeom prst="rect">
              <a:avLst/>
            </a:prstGeom>
            <a:solidFill>
              <a:schemeClr val="bg1">
                <a:lumMod val="50000"/>
              </a:schemeClr>
            </a:solidFill>
            <a:ln w="12700">
              <a:solidFill>
                <a:schemeClr val="tx1"/>
              </a:solidFill>
            </a:ln>
          </p:spPr>
          <p:txBody>
            <a:bodyPr wrap="non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HER2</a:t>
              </a:r>
              <a:r>
                <a:rPr kumimoji="0" lang="en-GB" sz="9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rPr>
                <a:t>YVMA</a:t>
              </a:r>
              <a:endParaRPr kumimoji="0" lang="en-US" sz="900" b="1" i="0" u="none" strike="noStrike" kern="1200" cap="none" spc="0" normalizeH="0" baseline="3000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591B930F-AC0C-BF32-9C4B-86BCC67B72DC}"/>
                </a:ext>
              </a:extLst>
            </p:cNvPr>
            <p:cNvSpPr txBox="1"/>
            <p:nvPr/>
          </p:nvSpPr>
          <p:spPr>
            <a:xfrm>
              <a:off x="1498121" y="2577448"/>
              <a:ext cx="130944" cy="230832"/>
            </a:xfrm>
            <a:prstGeom prst="rect">
              <a:avLst/>
            </a:prstGeom>
            <a:solidFill>
              <a:schemeClr val="bg1">
                <a:lumMod val="95000"/>
              </a:schemeClr>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F102EB7F-85B7-1942-B729-4768C95C08BD}"/>
                </a:ext>
              </a:extLst>
            </p:cNvPr>
            <p:cNvSpPr txBox="1"/>
            <p:nvPr/>
          </p:nvSpPr>
          <p:spPr>
            <a:xfrm>
              <a:off x="1498121" y="3281545"/>
              <a:ext cx="130944" cy="138499"/>
            </a:xfrm>
            <a:prstGeom prst="rect">
              <a:avLst/>
            </a:prstGeom>
            <a:solidFill>
              <a:schemeClr val="bg1">
                <a:lumMod val="95000"/>
              </a:schemeClr>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9D066492-96DB-28CD-209E-F2665074F9A6}"/>
                </a:ext>
              </a:extLst>
            </p:cNvPr>
            <p:cNvSpPr txBox="1"/>
            <p:nvPr/>
          </p:nvSpPr>
          <p:spPr>
            <a:xfrm>
              <a:off x="1498121" y="3938545"/>
              <a:ext cx="130944" cy="138499"/>
            </a:xfrm>
            <a:prstGeom prst="rect">
              <a:avLst/>
            </a:prstGeom>
            <a:solidFill>
              <a:schemeClr val="bg1">
                <a:lumMod val="95000"/>
              </a:schemeClr>
            </a:solid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80DA01BA-4FBB-2F84-D140-FA8F9E9B2B84}"/>
                </a:ext>
              </a:extLst>
            </p:cNvPr>
            <p:cNvSpPr/>
            <p:nvPr/>
          </p:nvSpPr>
          <p:spPr>
            <a:xfrm flipH="1">
              <a:off x="2604648" y="2869972"/>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4" name="Oval 43">
              <a:extLst>
                <a:ext uri="{FF2B5EF4-FFF2-40B4-BE49-F238E27FC236}">
                  <a16:creationId xmlns:a16="http://schemas.microsoft.com/office/drawing/2014/main" id="{FAC92138-93D6-DF5A-F01F-4B2FAE5CF814}"/>
                </a:ext>
              </a:extLst>
            </p:cNvPr>
            <p:cNvSpPr/>
            <p:nvPr/>
          </p:nvSpPr>
          <p:spPr>
            <a:xfrm flipH="1">
              <a:off x="2604636" y="301075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val 44">
              <a:extLst>
                <a:ext uri="{FF2B5EF4-FFF2-40B4-BE49-F238E27FC236}">
                  <a16:creationId xmlns:a16="http://schemas.microsoft.com/office/drawing/2014/main" id="{C502B0EE-F8CB-A6C2-5DE4-6F9E23870C19}"/>
                </a:ext>
              </a:extLst>
            </p:cNvPr>
            <p:cNvSpPr/>
            <p:nvPr/>
          </p:nvSpPr>
          <p:spPr>
            <a:xfrm flipH="1">
              <a:off x="2561819" y="300212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val 45">
              <a:extLst>
                <a:ext uri="{FF2B5EF4-FFF2-40B4-BE49-F238E27FC236}">
                  <a16:creationId xmlns:a16="http://schemas.microsoft.com/office/drawing/2014/main" id="{37F68018-ED8E-B78D-CED0-866656A78C50}"/>
                </a:ext>
              </a:extLst>
            </p:cNvPr>
            <p:cNvSpPr/>
            <p:nvPr/>
          </p:nvSpPr>
          <p:spPr>
            <a:xfrm flipH="1">
              <a:off x="2603645" y="2826036"/>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Oval 46">
              <a:extLst>
                <a:ext uri="{FF2B5EF4-FFF2-40B4-BE49-F238E27FC236}">
                  <a16:creationId xmlns:a16="http://schemas.microsoft.com/office/drawing/2014/main" id="{C7447F1C-515A-6299-8E43-F229783CF117}"/>
                </a:ext>
              </a:extLst>
            </p:cNvPr>
            <p:cNvSpPr/>
            <p:nvPr/>
          </p:nvSpPr>
          <p:spPr>
            <a:xfrm flipH="1">
              <a:off x="2606040" y="2718977"/>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Oval 47">
              <a:extLst>
                <a:ext uri="{FF2B5EF4-FFF2-40B4-BE49-F238E27FC236}">
                  <a16:creationId xmlns:a16="http://schemas.microsoft.com/office/drawing/2014/main" id="{D76075B3-2509-E105-CD4D-A88346050042}"/>
                </a:ext>
              </a:extLst>
            </p:cNvPr>
            <p:cNvSpPr/>
            <p:nvPr/>
          </p:nvSpPr>
          <p:spPr>
            <a:xfrm flipH="1">
              <a:off x="2540493" y="277163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Oval 48">
              <a:extLst>
                <a:ext uri="{FF2B5EF4-FFF2-40B4-BE49-F238E27FC236}">
                  <a16:creationId xmlns:a16="http://schemas.microsoft.com/office/drawing/2014/main" id="{34EB8A1D-62CE-EFC8-1752-2A6A973E02EF}"/>
                </a:ext>
              </a:extLst>
            </p:cNvPr>
            <p:cNvSpPr/>
            <p:nvPr/>
          </p:nvSpPr>
          <p:spPr>
            <a:xfrm flipH="1">
              <a:off x="2467928" y="289478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Oval 49">
              <a:extLst>
                <a:ext uri="{FF2B5EF4-FFF2-40B4-BE49-F238E27FC236}">
                  <a16:creationId xmlns:a16="http://schemas.microsoft.com/office/drawing/2014/main" id="{20D6ACFB-0447-0BB7-B142-6AC4A880F697}"/>
                </a:ext>
              </a:extLst>
            </p:cNvPr>
            <p:cNvSpPr/>
            <p:nvPr/>
          </p:nvSpPr>
          <p:spPr>
            <a:xfrm flipH="1">
              <a:off x="2412059" y="2887603"/>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Oval 50">
              <a:extLst>
                <a:ext uri="{FF2B5EF4-FFF2-40B4-BE49-F238E27FC236}">
                  <a16:creationId xmlns:a16="http://schemas.microsoft.com/office/drawing/2014/main" id="{FE136B67-29A7-E445-100C-65DEA447B1FA}"/>
                </a:ext>
              </a:extLst>
            </p:cNvPr>
            <p:cNvSpPr/>
            <p:nvPr/>
          </p:nvSpPr>
          <p:spPr>
            <a:xfrm flipH="1">
              <a:off x="2434197" y="2841065"/>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Oval 51">
              <a:extLst>
                <a:ext uri="{FF2B5EF4-FFF2-40B4-BE49-F238E27FC236}">
                  <a16:creationId xmlns:a16="http://schemas.microsoft.com/office/drawing/2014/main" id="{0FA9B63F-64F0-8130-AFE5-FB94BED7794F}"/>
                </a:ext>
              </a:extLst>
            </p:cNvPr>
            <p:cNvSpPr/>
            <p:nvPr/>
          </p:nvSpPr>
          <p:spPr>
            <a:xfrm flipH="1">
              <a:off x="2426295" y="2815521"/>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B99A2998-35D7-41CE-2DC9-3420B0F21BB7}"/>
                </a:ext>
              </a:extLst>
            </p:cNvPr>
            <p:cNvSpPr/>
            <p:nvPr/>
          </p:nvSpPr>
          <p:spPr>
            <a:xfrm flipH="1">
              <a:off x="2445791" y="270209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4" name="Oval 53">
              <a:extLst>
                <a:ext uri="{FF2B5EF4-FFF2-40B4-BE49-F238E27FC236}">
                  <a16:creationId xmlns:a16="http://schemas.microsoft.com/office/drawing/2014/main" id="{CFCF9711-D882-3281-21E1-38C569027C9D}"/>
                </a:ext>
              </a:extLst>
            </p:cNvPr>
            <p:cNvSpPr/>
            <p:nvPr/>
          </p:nvSpPr>
          <p:spPr>
            <a:xfrm flipH="1">
              <a:off x="2526376" y="2698841"/>
              <a:ext cx="61118" cy="59881"/>
            </a:xfrm>
            <a:prstGeom prst="ellipse">
              <a:avLst/>
            </a:prstGeom>
            <a:solidFill>
              <a:srgbClr val="A6D1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5" name="Oval 54">
              <a:extLst>
                <a:ext uri="{FF2B5EF4-FFF2-40B4-BE49-F238E27FC236}">
                  <a16:creationId xmlns:a16="http://schemas.microsoft.com/office/drawing/2014/main" id="{362F9223-2E28-0C46-0045-8A12E888675D}"/>
                </a:ext>
              </a:extLst>
            </p:cNvPr>
            <p:cNvSpPr/>
            <p:nvPr/>
          </p:nvSpPr>
          <p:spPr>
            <a:xfrm flipH="1">
              <a:off x="2289742" y="298283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Oval 55">
              <a:extLst>
                <a:ext uri="{FF2B5EF4-FFF2-40B4-BE49-F238E27FC236}">
                  <a16:creationId xmlns:a16="http://schemas.microsoft.com/office/drawing/2014/main" id="{47548010-0AC0-DA85-4569-8368FBC825FC}"/>
                </a:ext>
              </a:extLst>
            </p:cNvPr>
            <p:cNvSpPr/>
            <p:nvPr/>
          </p:nvSpPr>
          <p:spPr>
            <a:xfrm flipH="1">
              <a:off x="2208587" y="293194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Oval 56">
              <a:extLst>
                <a:ext uri="{FF2B5EF4-FFF2-40B4-BE49-F238E27FC236}">
                  <a16:creationId xmlns:a16="http://schemas.microsoft.com/office/drawing/2014/main" id="{0B908067-7B17-1A1C-FD51-A0A006A2BE78}"/>
                </a:ext>
              </a:extLst>
            </p:cNvPr>
            <p:cNvSpPr/>
            <p:nvPr/>
          </p:nvSpPr>
          <p:spPr>
            <a:xfrm flipH="1">
              <a:off x="2269185" y="279358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Oval 57">
              <a:extLst>
                <a:ext uri="{FF2B5EF4-FFF2-40B4-BE49-F238E27FC236}">
                  <a16:creationId xmlns:a16="http://schemas.microsoft.com/office/drawing/2014/main" id="{FBA1436B-6B91-3C45-593C-01131220AA0C}"/>
                </a:ext>
              </a:extLst>
            </p:cNvPr>
            <p:cNvSpPr/>
            <p:nvPr/>
          </p:nvSpPr>
          <p:spPr>
            <a:xfrm flipH="1">
              <a:off x="2296708" y="276589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9" name="Oval 58">
              <a:extLst>
                <a:ext uri="{FF2B5EF4-FFF2-40B4-BE49-F238E27FC236}">
                  <a16:creationId xmlns:a16="http://schemas.microsoft.com/office/drawing/2014/main" id="{18B440AD-37D4-7B30-6A3D-F3895556791A}"/>
                </a:ext>
              </a:extLst>
            </p:cNvPr>
            <p:cNvSpPr/>
            <p:nvPr/>
          </p:nvSpPr>
          <p:spPr>
            <a:xfrm flipH="1">
              <a:off x="2352225" y="2702276"/>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Oval 59">
              <a:extLst>
                <a:ext uri="{FF2B5EF4-FFF2-40B4-BE49-F238E27FC236}">
                  <a16:creationId xmlns:a16="http://schemas.microsoft.com/office/drawing/2014/main" id="{A855345F-A43C-2992-FC36-9A6302EC2B44}"/>
                </a:ext>
              </a:extLst>
            </p:cNvPr>
            <p:cNvSpPr/>
            <p:nvPr/>
          </p:nvSpPr>
          <p:spPr>
            <a:xfrm flipH="1">
              <a:off x="2321666" y="2698453"/>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1" name="Oval 60">
              <a:extLst>
                <a:ext uri="{FF2B5EF4-FFF2-40B4-BE49-F238E27FC236}">
                  <a16:creationId xmlns:a16="http://schemas.microsoft.com/office/drawing/2014/main" id="{2466375E-F5D2-3589-5A6C-321CCBD45777}"/>
                </a:ext>
              </a:extLst>
            </p:cNvPr>
            <p:cNvSpPr/>
            <p:nvPr/>
          </p:nvSpPr>
          <p:spPr>
            <a:xfrm flipH="1">
              <a:off x="2282960" y="265742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2" name="Oval 61">
              <a:extLst>
                <a:ext uri="{FF2B5EF4-FFF2-40B4-BE49-F238E27FC236}">
                  <a16:creationId xmlns:a16="http://schemas.microsoft.com/office/drawing/2014/main" id="{8907D8CD-BA18-3AFB-E791-CF9A2F5D4CB4}"/>
                </a:ext>
              </a:extLst>
            </p:cNvPr>
            <p:cNvSpPr/>
            <p:nvPr/>
          </p:nvSpPr>
          <p:spPr>
            <a:xfrm flipH="1">
              <a:off x="2264704" y="273505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20B644B2-7605-62F0-BFED-1D225261F3DB}"/>
                </a:ext>
              </a:extLst>
            </p:cNvPr>
            <p:cNvSpPr/>
            <p:nvPr/>
          </p:nvSpPr>
          <p:spPr>
            <a:xfrm flipH="1">
              <a:off x="2244431" y="2720783"/>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4" name="Oval 63">
              <a:extLst>
                <a:ext uri="{FF2B5EF4-FFF2-40B4-BE49-F238E27FC236}">
                  <a16:creationId xmlns:a16="http://schemas.microsoft.com/office/drawing/2014/main" id="{516060B6-2ED1-FEA3-9767-F509C2ACDDD4}"/>
                </a:ext>
              </a:extLst>
            </p:cNvPr>
            <p:cNvSpPr/>
            <p:nvPr/>
          </p:nvSpPr>
          <p:spPr>
            <a:xfrm flipH="1">
              <a:off x="2121559" y="2953267"/>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5" name="Oval 64">
              <a:extLst>
                <a:ext uri="{FF2B5EF4-FFF2-40B4-BE49-F238E27FC236}">
                  <a16:creationId xmlns:a16="http://schemas.microsoft.com/office/drawing/2014/main" id="{AB4C309E-A0DE-5BBE-7B6F-327AAB544B2C}"/>
                </a:ext>
              </a:extLst>
            </p:cNvPr>
            <p:cNvSpPr/>
            <p:nvPr/>
          </p:nvSpPr>
          <p:spPr>
            <a:xfrm flipH="1">
              <a:off x="2038851" y="2942982"/>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6" name="Oval 65">
              <a:extLst>
                <a:ext uri="{FF2B5EF4-FFF2-40B4-BE49-F238E27FC236}">
                  <a16:creationId xmlns:a16="http://schemas.microsoft.com/office/drawing/2014/main" id="{05290993-FF7E-1CF4-02F1-095D70F812AC}"/>
                </a:ext>
              </a:extLst>
            </p:cNvPr>
            <p:cNvSpPr/>
            <p:nvPr/>
          </p:nvSpPr>
          <p:spPr>
            <a:xfrm flipH="1">
              <a:off x="1987207" y="2923817"/>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7" name="Oval 66">
              <a:extLst>
                <a:ext uri="{FF2B5EF4-FFF2-40B4-BE49-F238E27FC236}">
                  <a16:creationId xmlns:a16="http://schemas.microsoft.com/office/drawing/2014/main" id="{76F95A06-CE75-CFF0-7C87-1E53049AD24A}"/>
                </a:ext>
              </a:extLst>
            </p:cNvPr>
            <p:cNvSpPr/>
            <p:nvPr/>
          </p:nvSpPr>
          <p:spPr>
            <a:xfrm flipH="1">
              <a:off x="1978737" y="2982759"/>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8" name="Oval 67">
              <a:extLst>
                <a:ext uri="{FF2B5EF4-FFF2-40B4-BE49-F238E27FC236}">
                  <a16:creationId xmlns:a16="http://schemas.microsoft.com/office/drawing/2014/main" id="{633090D6-4B10-BDFE-CFC3-66EB3DF73533}"/>
                </a:ext>
              </a:extLst>
            </p:cNvPr>
            <p:cNvSpPr/>
            <p:nvPr/>
          </p:nvSpPr>
          <p:spPr>
            <a:xfrm flipH="1">
              <a:off x="1893398" y="2920671"/>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9" name="Oval 68">
              <a:extLst>
                <a:ext uri="{FF2B5EF4-FFF2-40B4-BE49-F238E27FC236}">
                  <a16:creationId xmlns:a16="http://schemas.microsoft.com/office/drawing/2014/main" id="{FFDB0E41-2EAA-3D48-3B21-99BCE4BAFE54}"/>
                </a:ext>
              </a:extLst>
            </p:cNvPr>
            <p:cNvSpPr/>
            <p:nvPr/>
          </p:nvSpPr>
          <p:spPr>
            <a:xfrm flipH="1">
              <a:off x="1825912" y="310692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 name="Oval 69">
              <a:extLst>
                <a:ext uri="{FF2B5EF4-FFF2-40B4-BE49-F238E27FC236}">
                  <a16:creationId xmlns:a16="http://schemas.microsoft.com/office/drawing/2014/main" id="{A7DE1C83-2197-C54A-6B38-5A697FE5DC09}"/>
                </a:ext>
              </a:extLst>
            </p:cNvPr>
            <p:cNvSpPr/>
            <p:nvPr/>
          </p:nvSpPr>
          <p:spPr>
            <a:xfrm flipH="1">
              <a:off x="1789703" y="3026497"/>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 name="Oval 70">
              <a:extLst>
                <a:ext uri="{FF2B5EF4-FFF2-40B4-BE49-F238E27FC236}">
                  <a16:creationId xmlns:a16="http://schemas.microsoft.com/office/drawing/2014/main" id="{B3D0C565-79A0-FF18-855B-E0432816FFBC}"/>
                </a:ext>
              </a:extLst>
            </p:cNvPr>
            <p:cNvSpPr/>
            <p:nvPr/>
          </p:nvSpPr>
          <p:spPr>
            <a:xfrm flipH="1">
              <a:off x="2073516" y="2838667"/>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Oval 71">
              <a:extLst>
                <a:ext uri="{FF2B5EF4-FFF2-40B4-BE49-F238E27FC236}">
                  <a16:creationId xmlns:a16="http://schemas.microsoft.com/office/drawing/2014/main" id="{FB52F33C-D436-A81D-D9BB-9059E7CD4272}"/>
                </a:ext>
              </a:extLst>
            </p:cNvPr>
            <p:cNvSpPr/>
            <p:nvPr/>
          </p:nvSpPr>
          <p:spPr>
            <a:xfrm flipH="1">
              <a:off x="2092581" y="2821269"/>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3" name="Oval 72">
              <a:extLst>
                <a:ext uri="{FF2B5EF4-FFF2-40B4-BE49-F238E27FC236}">
                  <a16:creationId xmlns:a16="http://schemas.microsoft.com/office/drawing/2014/main" id="{0B2C99F9-A2BA-4034-3334-C96E480B8E3C}"/>
                </a:ext>
              </a:extLst>
            </p:cNvPr>
            <p:cNvSpPr/>
            <p:nvPr/>
          </p:nvSpPr>
          <p:spPr>
            <a:xfrm flipH="1">
              <a:off x="2008499" y="2830327"/>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4" name="Oval 73">
              <a:extLst>
                <a:ext uri="{FF2B5EF4-FFF2-40B4-BE49-F238E27FC236}">
                  <a16:creationId xmlns:a16="http://schemas.microsoft.com/office/drawing/2014/main" id="{70633970-C15B-B891-8BC1-3CFF0993B2BC}"/>
                </a:ext>
              </a:extLst>
            </p:cNvPr>
            <p:cNvSpPr/>
            <p:nvPr/>
          </p:nvSpPr>
          <p:spPr>
            <a:xfrm flipH="1">
              <a:off x="1986639" y="280379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 name="Oval 74">
              <a:extLst>
                <a:ext uri="{FF2B5EF4-FFF2-40B4-BE49-F238E27FC236}">
                  <a16:creationId xmlns:a16="http://schemas.microsoft.com/office/drawing/2014/main" id="{5DADED73-CAE0-7600-13E4-C3F53D889444}"/>
                </a:ext>
              </a:extLst>
            </p:cNvPr>
            <p:cNvSpPr/>
            <p:nvPr/>
          </p:nvSpPr>
          <p:spPr>
            <a:xfrm flipH="1">
              <a:off x="1953049" y="276994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6" name="Oval 75">
              <a:extLst>
                <a:ext uri="{FF2B5EF4-FFF2-40B4-BE49-F238E27FC236}">
                  <a16:creationId xmlns:a16="http://schemas.microsoft.com/office/drawing/2014/main" id="{25BDE98C-AB55-CAD4-14B7-64EB7E80AD79}"/>
                </a:ext>
              </a:extLst>
            </p:cNvPr>
            <p:cNvSpPr/>
            <p:nvPr/>
          </p:nvSpPr>
          <p:spPr>
            <a:xfrm flipH="1">
              <a:off x="2061302" y="2720631"/>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7" name="Oval 76">
              <a:extLst>
                <a:ext uri="{FF2B5EF4-FFF2-40B4-BE49-F238E27FC236}">
                  <a16:creationId xmlns:a16="http://schemas.microsoft.com/office/drawing/2014/main" id="{456A5990-CBBA-BB23-FAE7-65D74773A297}"/>
                </a:ext>
              </a:extLst>
            </p:cNvPr>
            <p:cNvSpPr/>
            <p:nvPr/>
          </p:nvSpPr>
          <p:spPr>
            <a:xfrm flipH="1">
              <a:off x="2062889" y="2728186"/>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8" name="Oval 77">
              <a:extLst>
                <a:ext uri="{FF2B5EF4-FFF2-40B4-BE49-F238E27FC236}">
                  <a16:creationId xmlns:a16="http://schemas.microsoft.com/office/drawing/2014/main" id="{AEC2A315-2BFA-C6C3-8489-BD69014630B9}"/>
                </a:ext>
              </a:extLst>
            </p:cNvPr>
            <p:cNvSpPr/>
            <p:nvPr/>
          </p:nvSpPr>
          <p:spPr>
            <a:xfrm flipH="1">
              <a:off x="2123301" y="260746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9" name="Oval 78">
              <a:extLst>
                <a:ext uri="{FF2B5EF4-FFF2-40B4-BE49-F238E27FC236}">
                  <a16:creationId xmlns:a16="http://schemas.microsoft.com/office/drawing/2014/main" id="{355236F4-47E9-189A-72DC-2046922C3FAB}"/>
                </a:ext>
              </a:extLst>
            </p:cNvPr>
            <p:cNvSpPr/>
            <p:nvPr/>
          </p:nvSpPr>
          <p:spPr>
            <a:xfrm flipH="1">
              <a:off x="2534432" y="2723657"/>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0" name="Oval 79">
              <a:extLst>
                <a:ext uri="{FF2B5EF4-FFF2-40B4-BE49-F238E27FC236}">
                  <a16:creationId xmlns:a16="http://schemas.microsoft.com/office/drawing/2014/main" id="{7F928DA5-5FD9-58E7-572C-CFCE75772DDB}"/>
                </a:ext>
              </a:extLst>
            </p:cNvPr>
            <p:cNvSpPr/>
            <p:nvPr/>
          </p:nvSpPr>
          <p:spPr>
            <a:xfrm flipH="1">
              <a:off x="1973782" y="2700281"/>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1" name="Oval 80">
              <a:extLst>
                <a:ext uri="{FF2B5EF4-FFF2-40B4-BE49-F238E27FC236}">
                  <a16:creationId xmlns:a16="http://schemas.microsoft.com/office/drawing/2014/main" id="{20A1CE8A-0A8E-E139-ACA2-4E857451CB43}"/>
                </a:ext>
              </a:extLst>
            </p:cNvPr>
            <p:cNvSpPr/>
            <p:nvPr/>
          </p:nvSpPr>
          <p:spPr>
            <a:xfrm flipH="1">
              <a:off x="1970892" y="2706700"/>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2" name="Oval 81">
              <a:extLst>
                <a:ext uri="{FF2B5EF4-FFF2-40B4-BE49-F238E27FC236}">
                  <a16:creationId xmlns:a16="http://schemas.microsoft.com/office/drawing/2014/main" id="{714A8FC2-DE83-5CD9-6539-57E73E315C29}"/>
                </a:ext>
              </a:extLst>
            </p:cNvPr>
            <p:cNvSpPr/>
            <p:nvPr/>
          </p:nvSpPr>
          <p:spPr>
            <a:xfrm flipH="1">
              <a:off x="1932819" y="2832224"/>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Oval 82">
              <a:extLst>
                <a:ext uri="{FF2B5EF4-FFF2-40B4-BE49-F238E27FC236}">
                  <a16:creationId xmlns:a16="http://schemas.microsoft.com/office/drawing/2014/main" id="{3E2F1394-F20A-CA66-33CC-1F5D05EC4594}"/>
                </a:ext>
              </a:extLst>
            </p:cNvPr>
            <p:cNvSpPr/>
            <p:nvPr/>
          </p:nvSpPr>
          <p:spPr>
            <a:xfrm flipH="1">
              <a:off x="1869011" y="2821482"/>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4" name="Oval 83">
              <a:extLst>
                <a:ext uri="{FF2B5EF4-FFF2-40B4-BE49-F238E27FC236}">
                  <a16:creationId xmlns:a16="http://schemas.microsoft.com/office/drawing/2014/main" id="{DBE1DFCE-5C62-310C-AA89-A8EB062D001F}"/>
                </a:ext>
              </a:extLst>
            </p:cNvPr>
            <p:cNvSpPr/>
            <p:nvPr/>
          </p:nvSpPr>
          <p:spPr>
            <a:xfrm flipH="1">
              <a:off x="1864233" y="2842591"/>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5" name="Oval 84">
              <a:extLst>
                <a:ext uri="{FF2B5EF4-FFF2-40B4-BE49-F238E27FC236}">
                  <a16:creationId xmlns:a16="http://schemas.microsoft.com/office/drawing/2014/main" id="{352C9138-05A7-26C5-D993-D8AE5388DAB3}"/>
                </a:ext>
              </a:extLst>
            </p:cNvPr>
            <p:cNvSpPr/>
            <p:nvPr/>
          </p:nvSpPr>
          <p:spPr>
            <a:xfrm flipH="1">
              <a:off x="1724549" y="296364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6" name="Oval 85">
              <a:extLst>
                <a:ext uri="{FF2B5EF4-FFF2-40B4-BE49-F238E27FC236}">
                  <a16:creationId xmlns:a16="http://schemas.microsoft.com/office/drawing/2014/main" id="{D1BFB84D-EDFC-C165-63FE-1F6538475E45}"/>
                </a:ext>
              </a:extLst>
            </p:cNvPr>
            <p:cNvSpPr/>
            <p:nvPr/>
          </p:nvSpPr>
          <p:spPr>
            <a:xfrm flipH="1">
              <a:off x="1682159" y="2931002"/>
              <a:ext cx="61118" cy="55379"/>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7" name="Oval 86">
              <a:extLst>
                <a:ext uri="{FF2B5EF4-FFF2-40B4-BE49-F238E27FC236}">
                  <a16:creationId xmlns:a16="http://schemas.microsoft.com/office/drawing/2014/main" id="{038387A7-CEB2-C524-C3A3-A0B579ED1467}"/>
                </a:ext>
              </a:extLst>
            </p:cNvPr>
            <p:cNvSpPr/>
            <p:nvPr/>
          </p:nvSpPr>
          <p:spPr>
            <a:xfrm flipH="1">
              <a:off x="1673191" y="2886166"/>
              <a:ext cx="61118" cy="55379"/>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8" name="Oval 87">
              <a:extLst>
                <a:ext uri="{FF2B5EF4-FFF2-40B4-BE49-F238E27FC236}">
                  <a16:creationId xmlns:a16="http://schemas.microsoft.com/office/drawing/2014/main" id="{A317736A-4746-05EB-0D00-F70DC3414DCF}"/>
                </a:ext>
              </a:extLst>
            </p:cNvPr>
            <p:cNvSpPr/>
            <p:nvPr/>
          </p:nvSpPr>
          <p:spPr>
            <a:xfrm flipH="1">
              <a:off x="1727748" y="284297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9" name="Oval 88">
              <a:extLst>
                <a:ext uri="{FF2B5EF4-FFF2-40B4-BE49-F238E27FC236}">
                  <a16:creationId xmlns:a16="http://schemas.microsoft.com/office/drawing/2014/main" id="{B32BDF5F-80F2-26FD-CFFB-1BF36451D25C}"/>
                </a:ext>
              </a:extLst>
            </p:cNvPr>
            <p:cNvSpPr/>
            <p:nvPr/>
          </p:nvSpPr>
          <p:spPr>
            <a:xfrm flipH="1">
              <a:off x="1733603" y="2767074"/>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0" name="Oval 89">
              <a:extLst>
                <a:ext uri="{FF2B5EF4-FFF2-40B4-BE49-F238E27FC236}">
                  <a16:creationId xmlns:a16="http://schemas.microsoft.com/office/drawing/2014/main" id="{C0330CA0-7D02-DB53-778A-93BEC41C6780}"/>
                </a:ext>
              </a:extLst>
            </p:cNvPr>
            <p:cNvSpPr/>
            <p:nvPr/>
          </p:nvSpPr>
          <p:spPr>
            <a:xfrm flipH="1">
              <a:off x="1793862" y="2779295"/>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1" name="Oval 90">
              <a:extLst>
                <a:ext uri="{FF2B5EF4-FFF2-40B4-BE49-F238E27FC236}">
                  <a16:creationId xmlns:a16="http://schemas.microsoft.com/office/drawing/2014/main" id="{0A827A10-F317-2433-1C98-8F62D68118F1}"/>
                </a:ext>
              </a:extLst>
            </p:cNvPr>
            <p:cNvSpPr/>
            <p:nvPr/>
          </p:nvSpPr>
          <p:spPr>
            <a:xfrm flipH="1">
              <a:off x="1807373" y="273397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2" name="Oval 91">
              <a:extLst>
                <a:ext uri="{FF2B5EF4-FFF2-40B4-BE49-F238E27FC236}">
                  <a16:creationId xmlns:a16="http://schemas.microsoft.com/office/drawing/2014/main" id="{11847792-69C0-1847-83B8-99FA784DE07C}"/>
                </a:ext>
              </a:extLst>
            </p:cNvPr>
            <p:cNvSpPr/>
            <p:nvPr/>
          </p:nvSpPr>
          <p:spPr>
            <a:xfrm flipH="1">
              <a:off x="2095017" y="2682012"/>
              <a:ext cx="61118" cy="5988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3" name="Oval 92">
              <a:extLst>
                <a:ext uri="{FF2B5EF4-FFF2-40B4-BE49-F238E27FC236}">
                  <a16:creationId xmlns:a16="http://schemas.microsoft.com/office/drawing/2014/main" id="{72FC6C5A-FEC0-788F-1856-DDB034066A58}"/>
                </a:ext>
              </a:extLst>
            </p:cNvPr>
            <p:cNvSpPr/>
            <p:nvPr/>
          </p:nvSpPr>
          <p:spPr>
            <a:xfrm flipH="1">
              <a:off x="2087828" y="2648321"/>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4" name="Oval 93">
              <a:extLst>
                <a:ext uri="{FF2B5EF4-FFF2-40B4-BE49-F238E27FC236}">
                  <a16:creationId xmlns:a16="http://schemas.microsoft.com/office/drawing/2014/main" id="{6E694F6C-1C5E-4960-BE02-CE588562BCEC}"/>
                </a:ext>
              </a:extLst>
            </p:cNvPr>
            <p:cNvSpPr/>
            <p:nvPr/>
          </p:nvSpPr>
          <p:spPr>
            <a:xfrm flipH="1">
              <a:off x="1785667" y="2631167"/>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5" name="Oval 94">
              <a:extLst>
                <a:ext uri="{FF2B5EF4-FFF2-40B4-BE49-F238E27FC236}">
                  <a16:creationId xmlns:a16="http://schemas.microsoft.com/office/drawing/2014/main" id="{4727FC1D-80E1-6326-650D-A3844F27B34A}"/>
                </a:ext>
              </a:extLst>
            </p:cNvPr>
            <p:cNvSpPr/>
            <p:nvPr/>
          </p:nvSpPr>
          <p:spPr>
            <a:xfrm flipH="1">
              <a:off x="1691384" y="2730747"/>
              <a:ext cx="61118" cy="55379"/>
            </a:xfrm>
            <a:prstGeom prst="ellipse">
              <a:avLst/>
            </a:prstGeom>
            <a:solidFill>
              <a:srgbClr val="FFDD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6" name="Oval 95">
              <a:extLst>
                <a:ext uri="{FF2B5EF4-FFF2-40B4-BE49-F238E27FC236}">
                  <a16:creationId xmlns:a16="http://schemas.microsoft.com/office/drawing/2014/main" id="{C718B21A-4D14-7128-B6C0-855AC6EFA9FE}"/>
                </a:ext>
              </a:extLst>
            </p:cNvPr>
            <p:cNvSpPr/>
            <p:nvPr/>
          </p:nvSpPr>
          <p:spPr>
            <a:xfrm flipH="1">
              <a:off x="1683901" y="2574916"/>
              <a:ext cx="61118" cy="55379"/>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Oval 96">
              <a:extLst>
                <a:ext uri="{FF2B5EF4-FFF2-40B4-BE49-F238E27FC236}">
                  <a16:creationId xmlns:a16="http://schemas.microsoft.com/office/drawing/2014/main" id="{A067520A-42E0-A895-0458-16FAD5A98923}"/>
                </a:ext>
              </a:extLst>
            </p:cNvPr>
            <p:cNvSpPr/>
            <p:nvPr/>
          </p:nvSpPr>
          <p:spPr>
            <a:xfrm flipH="1">
              <a:off x="1751215" y="2496893"/>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8" name="Oval 97">
              <a:extLst>
                <a:ext uri="{FF2B5EF4-FFF2-40B4-BE49-F238E27FC236}">
                  <a16:creationId xmlns:a16="http://schemas.microsoft.com/office/drawing/2014/main" id="{9F3B14DE-9353-A36D-9029-7351B63B9A67}"/>
                </a:ext>
              </a:extLst>
            </p:cNvPr>
            <p:cNvSpPr/>
            <p:nvPr/>
          </p:nvSpPr>
          <p:spPr>
            <a:xfrm flipH="1">
              <a:off x="1814640" y="2450929"/>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9" name="Oval 98">
              <a:extLst>
                <a:ext uri="{FF2B5EF4-FFF2-40B4-BE49-F238E27FC236}">
                  <a16:creationId xmlns:a16="http://schemas.microsoft.com/office/drawing/2014/main" id="{631909C9-AD3A-5DAE-A74F-F41CD0DCE6AF}"/>
                </a:ext>
              </a:extLst>
            </p:cNvPr>
            <p:cNvSpPr/>
            <p:nvPr/>
          </p:nvSpPr>
          <p:spPr>
            <a:xfrm flipH="1">
              <a:off x="1990267" y="2418966"/>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0" name="Oval 99">
              <a:extLst>
                <a:ext uri="{FF2B5EF4-FFF2-40B4-BE49-F238E27FC236}">
                  <a16:creationId xmlns:a16="http://schemas.microsoft.com/office/drawing/2014/main" id="{94BA0B7A-EE90-D150-04FA-9908D347B2CD}"/>
                </a:ext>
              </a:extLst>
            </p:cNvPr>
            <p:cNvSpPr/>
            <p:nvPr/>
          </p:nvSpPr>
          <p:spPr>
            <a:xfrm flipH="1">
              <a:off x="2014842" y="2466911"/>
              <a:ext cx="61118" cy="59881"/>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1" name="Oval 100">
              <a:extLst>
                <a:ext uri="{FF2B5EF4-FFF2-40B4-BE49-F238E27FC236}">
                  <a16:creationId xmlns:a16="http://schemas.microsoft.com/office/drawing/2014/main" id="{65DE50F9-DF53-079A-C5ED-62889EE18B80}"/>
                </a:ext>
              </a:extLst>
            </p:cNvPr>
            <p:cNvSpPr/>
            <p:nvPr/>
          </p:nvSpPr>
          <p:spPr>
            <a:xfrm flipH="1">
              <a:off x="1971307" y="2297647"/>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2" name="Oval 101">
              <a:extLst>
                <a:ext uri="{FF2B5EF4-FFF2-40B4-BE49-F238E27FC236}">
                  <a16:creationId xmlns:a16="http://schemas.microsoft.com/office/drawing/2014/main" id="{F3DDCAA3-232E-A4E6-C3E6-8A0E60C6E943}"/>
                </a:ext>
              </a:extLst>
            </p:cNvPr>
            <p:cNvSpPr/>
            <p:nvPr/>
          </p:nvSpPr>
          <p:spPr>
            <a:xfrm flipH="1">
              <a:off x="1735822" y="2309264"/>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3" name="Oval 102">
              <a:extLst>
                <a:ext uri="{FF2B5EF4-FFF2-40B4-BE49-F238E27FC236}">
                  <a16:creationId xmlns:a16="http://schemas.microsoft.com/office/drawing/2014/main" id="{80E1582A-8B74-9471-66A2-449C054FA226}"/>
                </a:ext>
              </a:extLst>
            </p:cNvPr>
            <p:cNvSpPr/>
            <p:nvPr/>
          </p:nvSpPr>
          <p:spPr>
            <a:xfrm flipH="1">
              <a:off x="2338851" y="2303878"/>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4" name="Oval 103">
              <a:extLst>
                <a:ext uri="{FF2B5EF4-FFF2-40B4-BE49-F238E27FC236}">
                  <a16:creationId xmlns:a16="http://schemas.microsoft.com/office/drawing/2014/main" id="{8283B7CE-0ECB-8C2B-87AB-F72012DD5562}"/>
                </a:ext>
              </a:extLst>
            </p:cNvPr>
            <p:cNvSpPr/>
            <p:nvPr/>
          </p:nvSpPr>
          <p:spPr>
            <a:xfrm flipH="1">
              <a:off x="2424708" y="2150549"/>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5" name="Oval 104">
              <a:extLst>
                <a:ext uri="{FF2B5EF4-FFF2-40B4-BE49-F238E27FC236}">
                  <a16:creationId xmlns:a16="http://schemas.microsoft.com/office/drawing/2014/main" id="{C1F21740-E38A-4550-9E45-59357F4A9761}"/>
                </a:ext>
              </a:extLst>
            </p:cNvPr>
            <p:cNvSpPr/>
            <p:nvPr/>
          </p:nvSpPr>
          <p:spPr>
            <a:xfrm flipH="1">
              <a:off x="2334431" y="2365495"/>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6" name="Oval 105">
              <a:extLst>
                <a:ext uri="{FF2B5EF4-FFF2-40B4-BE49-F238E27FC236}">
                  <a16:creationId xmlns:a16="http://schemas.microsoft.com/office/drawing/2014/main" id="{61F7394C-F9E2-D02F-642E-BD34132BF096}"/>
                </a:ext>
              </a:extLst>
            </p:cNvPr>
            <p:cNvSpPr/>
            <p:nvPr/>
          </p:nvSpPr>
          <p:spPr>
            <a:xfrm flipH="1">
              <a:off x="2392564" y="2365376"/>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7" name="Oval 106">
              <a:extLst>
                <a:ext uri="{FF2B5EF4-FFF2-40B4-BE49-F238E27FC236}">
                  <a16:creationId xmlns:a16="http://schemas.microsoft.com/office/drawing/2014/main" id="{8CBE4FC2-729D-A6CE-FD88-99ACB1F819AA}"/>
                </a:ext>
              </a:extLst>
            </p:cNvPr>
            <p:cNvSpPr/>
            <p:nvPr/>
          </p:nvSpPr>
          <p:spPr>
            <a:xfrm flipH="1">
              <a:off x="2512134" y="2353839"/>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8" name="Oval 107">
              <a:extLst>
                <a:ext uri="{FF2B5EF4-FFF2-40B4-BE49-F238E27FC236}">
                  <a16:creationId xmlns:a16="http://schemas.microsoft.com/office/drawing/2014/main" id="{F2744C33-9F0B-ABEB-17FD-08FF71887862}"/>
                </a:ext>
              </a:extLst>
            </p:cNvPr>
            <p:cNvSpPr/>
            <p:nvPr/>
          </p:nvSpPr>
          <p:spPr>
            <a:xfrm flipH="1">
              <a:off x="2525534" y="2384886"/>
              <a:ext cx="61118" cy="59881"/>
            </a:xfrm>
            <a:prstGeom prst="ellipse">
              <a:avLst/>
            </a:prstGeom>
            <a:solidFill>
              <a:srgbClr val="D9D9D9">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9" name="Oval 108">
              <a:extLst>
                <a:ext uri="{FF2B5EF4-FFF2-40B4-BE49-F238E27FC236}">
                  <a16:creationId xmlns:a16="http://schemas.microsoft.com/office/drawing/2014/main" id="{7707CBCD-E777-D6BE-93C0-92FC5789A128}"/>
                </a:ext>
              </a:extLst>
            </p:cNvPr>
            <p:cNvSpPr/>
            <p:nvPr/>
          </p:nvSpPr>
          <p:spPr>
            <a:xfrm flipH="1">
              <a:off x="2139404" y="2894582"/>
              <a:ext cx="61118" cy="59881"/>
            </a:xfrm>
            <a:prstGeom prst="ellipse">
              <a:avLst/>
            </a:prstGeom>
            <a:solidFill>
              <a:srgbClr val="FFC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0" name="Oval 109">
              <a:extLst>
                <a:ext uri="{FF2B5EF4-FFF2-40B4-BE49-F238E27FC236}">
                  <a16:creationId xmlns:a16="http://schemas.microsoft.com/office/drawing/2014/main" id="{3121837B-66C5-C0D1-B21A-741B6786FDBE}"/>
                </a:ext>
              </a:extLst>
            </p:cNvPr>
            <p:cNvSpPr/>
            <p:nvPr/>
          </p:nvSpPr>
          <p:spPr>
            <a:xfrm flipH="1">
              <a:off x="2469558" y="3374338"/>
              <a:ext cx="61118" cy="59881"/>
            </a:xfrm>
            <a:prstGeom prst="ellipse">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1" name="Oval 110">
              <a:extLst>
                <a:ext uri="{FF2B5EF4-FFF2-40B4-BE49-F238E27FC236}">
                  <a16:creationId xmlns:a16="http://schemas.microsoft.com/office/drawing/2014/main" id="{1DFB562B-0039-FBBF-F217-847990E8FF1F}"/>
                </a:ext>
              </a:extLst>
            </p:cNvPr>
            <p:cNvSpPr/>
            <p:nvPr/>
          </p:nvSpPr>
          <p:spPr>
            <a:xfrm flipH="1">
              <a:off x="2223866" y="3454077"/>
              <a:ext cx="61118" cy="59881"/>
            </a:xfrm>
            <a:prstGeom prst="ellipse">
              <a:avLst/>
            </a:prstGeom>
            <a:solidFill>
              <a:srgbClr val="E7EF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2" name="Oval 111">
              <a:extLst>
                <a:ext uri="{FF2B5EF4-FFF2-40B4-BE49-F238E27FC236}">
                  <a16:creationId xmlns:a16="http://schemas.microsoft.com/office/drawing/2014/main" id="{42E98102-BE2D-B916-1080-E0DDE4C39224}"/>
                </a:ext>
              </a:extLst>
            </p:cNvPr>
            <p:cNvSpPr/>
            <p:nvPr/>
          </p:nvSpPr>
          <p:spPr>
            <a:xfrm flipH="1">
              <a:off x="2267271" y="3595643"/>
              <a:ext cx="61118" cy="59881"/>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3" name="Oval 112">
              <a:extLst>
                <a:ext uri="{FF2B5EF4-FFF2-40B4-BE49-F238E27FC236}">
                  <a16:creationId xmlns:a16="http://schemas.microsoft.com/office/drawing/2014/main" id="{715DBF89-7553-E85B-EEB9-09B9F36E83CB}"/>
                </a:ext>
              </a:extLst>
            </p:cNvPr>
            <p:cNvSpPr/>
            <p:nvPr/>
          </p:nvSpPr>
          <p:spPr>
            <a:xfrm flipH="1">
              <a:off x="2065237" y="3967833"/>
              <a:ext cx="61118" cy="59881"/>
            </a:xfrm>
            <a:prstGeom prst="ellipse">
              <a:avLst/>
            </a:prstGeom>
            <a:solidFill>
              <a:srgbClr val="50B8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4" name="Straight Connector 113">
              <a:extLst>
                <a:ext uri="{FF2B5EF4-FFF2-40B4-BE49-F238E27FC236}">
                  <a16:creationId xmlns:a16="http://schemas.microsoft.com/office/drawing/2014/main" id="{DFA67B24-FF71-B283-78BA-1EC17369AC46}"/>
                </a:ext>
              </a:extLst>
            </p:cNvPr>
            <p:cNvCxnSpPr>
              <a:cxnSpLocks/>
            </p:cNvCxnSpPr>
            <p:nvPr/>
          </p:nvCxnSpPr>
          <p:spPr>
            <a:xfrm>
              <a:off x="1626682" y="4005473"/>
              <a:ext cx="35952"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0553FA25-E069-4E04-05C9-FD9560514826}"/>
                </a:ext>
              </a:extLst>
            </p:cNvPr>
            <p:cNvCxnSpPr>
              <a:cxnSpLocks/>
            </p:cNvCxnSpPr>
            <p:nvPr/>
          </p:nvCxnSpPr>
          <p:spPr>
            <a:xfrm>
              <a:off x="1626682" y="3347841"/>
              <a:ext cx="35952"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F64345D0-AD0A-7A7C-A796-2E68F0CEDA9A}"/>
                </a:ext>
              </a:extLst>
            </p:cNvPr>
            <p:cNvCxnSpPr>
              <a:cxnSpLocks/>
            </p:cNvCxnSpPr>
            <p:nvPr/>
          </p:nvCxnSpPr>
          <p:spPr>
            <a:xfrm>
              <a:off x="1626682" y="2691720"/>
              <a:ext cx="35952"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17" name="Oval 116">
              <a:extLst>
                <a:ext uri="{FF2B5EF4-FFF2-40B4-BE49-F238E27FC236}">
                  <a16:creationId xmlns:a16="http://schemas.microsoft.com/office/drawing/2014/main" id="{051BF822-FB2A-49D2-2502-6C7815E5713B}"/>
                </a:ext>
              </a:extLst>
            </p:cNvPr>
            <p:cNvSpPr/>
            <p:nvPr/>
          </p:nvSpPr>
          <p:spPr>
            <a:xfrm flipH="1">
              <a:off x="1759144" y="2652270"/>
              <a:ext cx="61118" cy="59881"/>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8" name="Oval 117">
              <a:extLst>
                <a:ext uri="{FF2B5EF4-FFF2-40B4-BE49-F238E27FC236}">
                  <a16:creationId xmlns:a16="http://schemas.microsoft.com/office/drawing/2014/main" id="{BBE129D4-E573-7300-E711-6107E58DA928}"/>
                </a:ext>
              </a:extLst>
            </p:cNvPr>
            <p:cNvSpPr/>
            <p:nvPr/>
          </p:nvSpPr>
          <p:spPr>
            <a:xfrm flipH="1">
              <a:off x="1717753" y="2688172"/>
              <a:ext cx="61118" cy="59881"/>
            </a:xfrm>
            <a:prstGeom prst="ellipse">
              <a:avLst/>
            </a:prstGeom>
            <a:solidFill>
              <a:srgbClr val="7F7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19" name="TextBox 118">
            <a:extLst>
              <a:ext uri="{FF2B5EF4-FFF2-40B4-BE49-F238E27FC236}">
                <a16:creationId xmlns:a16="http://schemas.microsoft.com/office/drawing/2014/main" id="{AAE09217-9FEC-7F42-910C-2B0A4097B6F7}"/>
              </a:ext>
            </a:extLst>
          </p:cNvPr>
          <p:cNvSpPr txBox="1"/>
          <p:nvPr/>
        </p:nvSpPr>
        <p:spPr>
          <a:xfrm>
            <a:off x="6382786" y="1773475"/>
            <a:ext cx="4355515" cy="738664"/>
          </a:xfrm>
          <a:prstGeom prst="rect">
            <a:avLst/>
          </a:prstGeom>
          <a:noFill/>
        </p:spPr>
        <p:txBody>
          <a:bodyPr wrap="square" rtlCol="0">
            <a:spAutoFit/>
          </a:bodyPr>
          <a:lstStyle/>
          <a:p>
            <a:pPr marL="216000" marR="0" lvl="0" indent="-216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Zongertinib resulted in tumor regressions in a </a:t>
            </a:r>
            <a:b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patient-derived NSCLC xenograft model </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carrying a </a:t>
            </a:r>
            <a:r>
              <a:rPr kumimoji="0" lang="en-GB" sz="1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HER2</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exon 20 insertion (HER2</a:t>
            </a:r>
            <a:r>
              <a:rPr kumimoji="0" lang="en-GB"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YVMA</a:t>
            </a: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TextBox 119">
            <a:extLst>
              <a:ext uri="{FF2B5EF4-FFF2-40B4-BE49-F238E27FC236}">
                <a16:creationId xmlns:a16="http://schemas.microsoft.com/office/drawing/2014/main" id="{7F062046-9F37-1659-3BE9-350B50A1F27E}"/>
              </a:ext>
            </a:extLst>
          </p:cNvPr>
          <p:cNvSpPr txBox="1"/>
          <p:nvPr/>
        </p:nvSpPr>
        <p:spPr>
          <a:xfrm>
            <a:off x="1906008" y="1781136"/>
            <a:ext cx="4077885" cy="547907"/>
          </a:xfrm>
          <a:prstGeom prst="rect">
            <a:avLst/>
          </a:prstGeom>
          <a:noFill/>
        </p:spPr>
        <p:txBody>
          <a:bodyPr wrap="square" rtlCol="0">
            <a:spAutoFit/>
          </a:bodyPr>
          <a:lstStyle/>
          <a:p>
            <a:pPr marL="216000" marR="0" lvl="0" indent="-216000" algn="l" defTabSz="914400" rtl="0" eaLnBrk="1" fontAlgn="base" latinLnBrk="0" hangingPunct="1">
              <a:lnSpc>
                <a:spcPct val="110000"/>
              </a:lnSpc>
              <a:spcBef>
                <a:spcPct val="0"/>
              </a:spcBef>
              <a:spcAft>
                <a:spcPct val="0"/>
              </a:spcAft>
              <a:buClrTx/>
              <a:buSzTx/>
              <a:buFont typeface="Arial" panose="020B0604020202020204" pitchFamily="34" charset="0"/>
              <a:buChar char="•"/>
              <a:tabLst/>
              <a:defRPr/>
            </a:pPr>
            <a:r>
              <a:rPr kumimoji="0" lang="en-GB"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Zongertinib is highly selective for mutant HER2 over EGFR wild-type</a:t>
            </a:r>
            <a:r>
              <a:rPr kumimoji="0" lang="en-GB"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21" name="Rectangle: Rounded Corners 120">
            <a:extLst>
              <a:ext uri="{FF2B5EF4-FFF2-40B4-BE49-F238E27FC236}">
                <a16:creationId xmlns:a16="http://schemas.microsoft.com/office/drawing/2014/main" id="{92441A6E-D381-0A22-E988-402333F66DAC}"/>
              </a:ext>
            </a:extLst>
          </p:cNvPr>
          <p:cNvSpPr/>
          <p:nvPr/>
        </p:nvSpPr>
        <p:spPr>
          <a:xfrm>
            <a:off x="1904877" y="5161866"/>
            <a:ext cx="8569325" cy="547907"/>
          </a:xfrm>
          <a:prstGeom prst="roundRect">
            <a:avLst>
              <a:gd name="adj" fmla="val 28929"/>
            </a:avLst>
          </a:prstGeom>
          <a:solidFill>
            <a:srgbClr val="50B8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
                <a:srgbClr val="242A5D"/>
              </a:buClr>
              <a:buSzTx/>
              <a:buFont typeface="Arial"/>
              <a:buNone/>
              <a:tabLst/>
              <a:defRPr/>
            </a:pPr>
            <a:r>
              <a:rPr kumimoji="0" lang="en-GB" sz="1400" b="1" i="0" u="none" strike="noStrike" kern="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sym typeface="Arial"/>
              </a:rPr>
              <a:t>Zongertinib</a:t>
            </a:r>
            <a:r>
              <a:rPr kumimoji="0" lang="en-GB" sz="14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 is a potent, covalent TKI that selectively inhibits HER2 while sparing EGFR wild-type,                                      thereby potentially limiting associated toxicities</a:t>
            </a:r>
          </a:p>
        </p:txBody>
      </p:sp>
      <p:cxnSp>
        <p:nvCxnSpPr>
          <p:cNvPr id="122" name="Straight Connector 121">
            <a:extLst>
              <a:ext uri="{FF2B5EF4-FFF2-40B4-BE49-F238E27FC236}">
                <a16:creationId xmlns:a16="http://schemas.microsoft.com/office/drawing/2014/main" id="{F621C38A-CE53-2CE6-04EA-2A9B216D5E04}"/>
              </a:ext>
            </a:extLst>
          </p:cNvPr>
          <p:cNvCxnSpPr>
            <a:cxnSpLocks/>
          </p:cNvCxnSpPr>
          <p:nvPr/>
        </p:nvCxnSpPr>
        <p:spPr>
          <a:xfrm>
            <a:off x="6182044" y="1830681"/>
            <a:ext cx="3174" cy="3233359"/>
          </a:xfrm>
          <a:prstGeom prst="line">
            <a:avLst/>
          </a:prstGeom>
          <a:ln w="28575">
            <a:solidFill>
              <a:srgbClr val="50B849"/>
            </a:solidFill>
          </a:ln>
          <a:effectLst/>
        </p:spPr>
        <p:style>
          <a:lnRef idx="2">
            <a:schemeClr val="accent3"/>
          </a:lnRef>
          <a:fillRef idx="0">
            <a:schemeClr val="accent3"/>
          </a:fillRef>
          <a:effectRef idx="1">
            <a:schemeClr val="accent3"/>
          </a:effectRef>
          <a:fontRef idx="minor">
            <a:schemeClr val="tx1"/>
          </a:fontRef>
        </p:style>
      </p:cxnSp>
      <p:grpSp>
        <p:nvGrpSpPr>
          <p:cNvPr id="123" name="Group 122">
            <a:extLst>
              <a:ext uri="{FF2B5EF4-FFF2-40B4-BE49-F238E27FC236}">
                <a16:creationId xmlns:a16="http://schemas.microsoft.com/office/drawing/2014/main" id="{7E375405-7A94-D3BD-5888-9CD011EE7CCF}"/>
              </a:ext>
            </a:extLst>
          </p:cNvPr>
          <p:cNvGrpSpPr/>
          <p:nvPr/>
        </p:nvGrpSpPr>
        <p:grpSpPr>
          <a:xfrm>
            <a:off x="6523359" y="2517234"/>
            <a:ext cx="3879092" cy="2605472"/>
            <a:chOff x="4786311" y="1766768"/>
            <a:chExt cx="3879092" cy="2605472"/>
          </a:xfrm>
        </p:grpSpPr>
        <p:grpSp>
          <p:nvGrpSpPr>
            <p:cNvPr id="124" name="Group 123">
              <a:extLst>
                <a:ext uri="{FF2B5EF4-FFF2-40B4-BE49-F238E27FC236}">
                  <a16:creationId xmlns:a16="http://schemas.microsoft.com/office/drawing/2014/main" id="{A9B49E4C-E1CB-6800-2823-E88FD2AFB96B}"/>
                </a:ext>
              </a:extLst>
            </p:cNvPr>
            <p:cNvGrpSpPr/>
            <p:nvPr/>
          </p:nvGrpSpPr>
          <p:grpSpPr>
            <a:xfrm>
              <a:off x="4786311" y="1766768"/>
              <a:ext cx="3879092" cy="2328014"/>
              <a:chOff x="4913071" y="1570616"/>
              <a:chExt cx="3752335" cy="2542405"/>
            </a:xfrm>
            <a:noFill/>
          </p:grpSpPr>
          <p:pic>
            <p:nvPicPr>
              <p:cNvPr id="132" name="Picture 131">
                <a:extLst>
                  <a:ext uri="{FF2B5EF4-FFF2-40B4-BE49-F238E27FC236}">
                    <a16:creationId xmlns:a16="http://schemas.microsoft.com/office/drawing/2014/main" id="{598F308D-CFC6-E717-640B-6FDB4946775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57851" y="1892636"/>
                <a:ext cx="1282813" cy="1999529"/>
              </a:xfrm>
              <a:prstGeom prst="rect">
                <a:avLst/>
              </a:prstGeom>
              <a:grpFill/>
              <a:ln>
                <a:solidFill>
                  <a:schemeClr val="tx1"/>
                </a:solidFill>
              </a:ln>
            </p:spPr>
          </p:pic>
          <p:sp>
            <p:nvSpPr>
              <p:cNvPr id="133" name="TextBox 132">
                <a:extLst>
                  <a:ext uri="{FF2B5EF4-FFF2-40B4-BE49-F238E27FC236}">
                    <a16:creationId xmlns:a16="http://schemas.microsoft.com/office/drawing/2014/main" id="{C52D6210-C7E5-3F81-F3A9-89C6BDC2F0D7}"/>
                  </a:ext>
                </a:extLst>
              </p:cNvPr>
              <p:cNvSpPr txBox="1"/>
              <p:nvPr/>
            </p:nvSpPr>
            <p:spPr>
              <a:xfrm rot="16200000">
                <a:off x="4004672" y="2708715"/>
                <a:ext cx="2216907"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Average tumor volume</a:t>
                </a:r>
                <a:br>
                  <a:rPr kumimoji="0" lang="en-US" sz="10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br>
                <a:r>
                  <a:rPr kumimoji="0" lang="en-US" sz="10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 SEM (mm</a:t>
                </a:r>
                <a:r>
                  <a:rPr kumimoji="0" lang="en-US" sz="1000" b="0" i="0" u="none" strike="noStrike" kern="1200" cap="none" spc="0" normalizeH="0" baseline="3000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3</a:t>
                </a:r>
                <a:r>
                  <a:rPr kumimoji="0" lang="en-US" sz="10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a:t>
                </a:r>
              </a:p>
            </p:txBody>
          </p:sp>
          <p:sp>
            <p:nvSpPr>
              <p:cNvPr id="134" name="TextBox 133">
                <a:extLst>
                  <a:ext uri="{FF2B5EF4-FFF2-40B4-BE49-F238E27FC236}">
                    <a16:creationId xmlns:a16="http://schemas.microsoft.com/office/drawing/2014/main" id="{BBB7ED7E-1299-3D66-E9C1-107F8435CCB5}"/>
                  </a:ext>
                </a:extLst>
              </p:cNvPr>
              <p:cNvSpPr txBox="1"/>
              <p:nvPr/>
            </p:nvSpPr>
            <p:spPr>
              <a:xfrm>
                <a:off x="5494728" y="3786391"/>
                <a:ext cx="110173" cy="25209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0</a:t>
                </a:r>
              </a:p>
            </p:txBody>
          </p:sp>
          <p:sp>
            <p:nvSpPr>
              <p:cNvPr id="135" name="TextBox 134">
                <a:extLst>
                  <a:ext uri="{FF2B5EF4-FFF2-40B4-BE49-F238E27FC236}">
                    <a16:creationId xmlns:a16="http://schemas.microsoft.com/office/drawing/2014/main" id="{D578920B-FB88-AA07-320E-78091665CCB6}"/>
                  </a:ext>
                </a:extLst>
              </p:cNvPr>
              <p:cNvSpPr txBox="1"/>
              <p:nvPr/>
            </p:nvSpPr>
            <p:spPr>
              <a:xfrm>
                <a:off x="5307380" y="3108454"/>
                <a:ext cx="323396" cy="252090"/>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200</a:t>
                </a:r>
              </a:p>
            </p:txBody>
          </p:sp>
          <p:sp>
            <p:nvSpPr>
              <p:cNvPr id="136" name="TextBox 135">
                <a:extLst>
                  <a:ext uri="{FF2B5EF4-FFF2-40B4-BE49-F238E27FC236}">
                    <a16:creationId xmlns:a16="http://schemas.microsoft.com/office/drawing/2014/main" id="{046DBDCA-88DC-46A7-DE53-E83A50D4EDC6}"/>
                  </a:ext>
                </a:extLst>
              </p:cNvPr>
              <p:cNvSpPr txBox="1"/>
              <p:nvPr/>
            </p:nvSpPr>
            <p:spPr>
              <a:xfrm>
                <a:off x="5310983" y="2430518"/>
                <a:ext cx="323396" cy="252090"/>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400</a:t>
                </a:r>
              </a:p>
            </p:txBody>
          </p:sp>
          <p:sp>
            <p:nvSpPr>
              <p:cNvPr id="137" name="TextBox 136">
                <a:extLst>
                  <a:ext uri="{FF2B5EF4-FFF2-40B4-BE49-F238E27FC236}">
                    <a16:creationId xmlns:a16="http://schemas.microsoft.com/office/drawing/2014/main" id="{B76D9A33-B0A0-AC56-3122-7BBFDE10F6F8}"/>
                  </a:ext>
                </a:extLst>
              </p:cNvPr>
              <p:cNvSpPr txBox="1"/>
              <p:nvPr/>
            </p:nvSpPr>
            <p:spPr>
              <a:xfrm>
                <a:off x="5301685" y="1752582"/>
                <a:ext cx="323396" cy="252090"/>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600</a:t>
                </a:r>
              </a:p>
            </p:txBody>
          </p:sp>
          <p:sp>
            <p:nvSpPr>
              <p:cNvPr id="138" name="TextBox 137">
                <a:extLst>
                  <a:ext uri="{FF2B5EF4-FFF2-40B4-BE49-F238E27FC236}">
                    <a16:creationId xmlns:a16="http://schemas.microsoft.com/office/drawing/2014/main" id="{2D2D59F1-FDD6-3058-28F4-5009E657084A}"/>
                  </a:ext>
                </a:extLst>
              </p:cNvPr>
              <p:cNvSpPr txBox="1"/>
              <p:nvPr/>
            </p:nvSpPr>
            <p:spPr>
              <a:xfrm>
                <a:off x="5691128" y="1570616"/>
                <a:ext cx="1165434" cy="285702"/>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solidFill>
                      <a:prstClr val="black"/>
                    </a:solidFill>
                    <a:effectLst/>
                    <a:uLnTx/>
                    <a:uFillTx/>
                    <a:latin typeface="Arial" panose="020B0604020202020204" pitchFamily="34" charset="0"/>
                    <a:ea typeface="+mn-ea"/>
                    <a:cs typeface="Arial" panose="020B0604020202020204" pitchFamily="34" charset="0"/>
                    <a:sym typeface="BoehringerForwardText"/>
                    <a:rtl val="0"/>
                  </a:rPr>
                  <a:t>CTG-2543</a:t>
                </a:r>
              </a:p>
            </p:txBody>
          </p:sp>
          <p:sp>
            <p:nvSpPr>
              <p:cNvPr id="139" name="TextBox 138">
                <a:extLst>
                  <a:ext uri="{FF2B5EF4-FFF2-40B4-BE49-F238E27FC236}">
                    <a16:creationId xmlns:a16="http://schemas.microsoft.com/office/drawing/2014/main" id="{59FCF059-B257-44B5-35A1-C56976799CC6}"/>
                  </a:ext>
                </a:extLst>
              </p:cNvPr>
              <p:cNvSpPr txBox="1"/>
              <p:nvPr/>
            </p:nvSpPr>
            <p:spPr>
              <a:xfrm>
                <a:off x="7215820" y="1942786"/>
                <a:ext cx="526311" cy="252090"/>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Vehicle</a:t>
                </a:r>
              </a:p>
            </p:txBody>
          </p:sp>
          <p:sp>
            <p:nvSpPr>
              <p:cNvPr id="140" name="TextBox 139">
                <a:extLst>
                  <a:ext uri="{FF2B5EF4-FFF2-40B4-BE49-F238E27FC236}">
                    <a16:creationId xmlns:a16="http://schemas.microsoft.com/office/drawing/2014/main" id="{3EB04FD2-7A90-BCBA-78AE-40E3B3B6D433}"/>
                  </a:ext>
                </a:extLst>
              </p:cNvPr>
              <p:cNvSpPr txBox="1"/>
              <p:nvPr/>
            </p:nvSpPr>
            <p:spPr>
              <a:xfrm>
                <a:off x="7215820" y="2210409"/>
                <a:ext cx="1219199" cy="252090"/>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Erlotinib 75 mg/kg QD</a:t>
                </a:r>
                <a:endPar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endParaRPr>
              </a:p>
            </p:txBody>
          </p:sp>
          <p:sp>
            <p:nvSpPr>
              <p:cNvPr id="141" name="TextBox 140">
                <a:extLst>
                  <a:ext uri="{FF2B5EF4-FFF2-40B4-BE49-F238E27FC236}">
                    <a16:creationId xmlns:a16="http://schemas.microsoft.com/office/drawing/2014/main" id="{6891E57B-D7DB-FD97-1E0A-820A80F12136}"/>
                  </a:ext>
                </a:extLst>
              </p:cNvPr>
              <p:cNvSpPr txBox="1"/>
              <p:nvPr/>
            </p:nvSpPr>
            <p:spPr>
              <a:xfrm>
                <a:off x="7215820" y="2478033"/>
                <a:ext cx="1219199" cy="252090"/>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Poziotinib 1 mg/kg QD</a:t>
                </a:r>
                <a:endPar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endParaRPr>
              </a:p>
            </p:txBody>
          </p:sp>
          <p:sp>
            <p:nvSpPr>
              <p:cNvPr id="142" name="TextBox 141">
                <a:extLst>
                  <a:ext uri="{FF2B5EF4-FFF2-40B4-BE49-F238E27FC236}">
                    <a16:creationId xmlns:a16="http://schemas.microsoft.com/office/drawing/2014/main" id="{D4AACDCC-88C5-8885-11EA-53D7E4307217}"/>
                  </a:ext>
                </a:extLst>
              </p:cNvPr>
              <p:cNvSpPr txBox="1"/>
              <p:nvPr/>
            </p:nvSpPr>
            <p:spPr>
              <a:xfrm>
                <a:off x="7215820" y="2745657"/>
                <a:ext cx="1324538" cy="252090"/>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Zongertinib 5 mg/kg BID</a:t>
                </a:r>
                <a:endPar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endParaRPr>
              </a:p>
            </p:txBody>
          </p:sp>
          <p:sp>
            <p:nvSpPr>
              <p:cNvPr id="143" name="TextBox 142">
                <a:extLst>
                  <a:ext uri="{FF2B5EF4-FFF2-40B4-BE49-F238E27FC236}">
                    <a16:creationId xmlns:a16="http://schemas.microsoft.com/office/drawing/2014/main" id="{11E859ED-5E8A-0838-29D6-5941F6436F19}"/>
                  </a:ext>
                </a:extLst>
              </p:cNvPr>
              <p:cNvSpPr txBox="1"/>
              <p:nvPr/>
            </p:nvSpPr>
            <p:spPr>
              <a:xfrm>
                <a:off x="7215820" y="3013281"/>
                <a:ext cx="1393594" cy="252090"/>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Zongertinib 30 mg/kg BID</a:t>
                </a:r>
                <a:endPar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endParaRPr>
              </a:p>
            </p:txBody>
          </p:sp>
          <p:sp>
            <p:nvSpPr>
              <p:cNvPr id="144" name="TextBox 143">
                <a:extLst>
                  <a:ext uri="{FF2B5EF4-FFF2-40B4-BE49-F238E27FC236}">
                    <a16:creationId xmlns:a16="http://schemas.microsoft.com/office/drawing/2014/main" id="{BCA22406-D645-8F1F-7583-26CB3D40DC27}"/>
                  </a:ext>
                </a:extLst>
              </p:cNvPr>
              <p:cNvSpPr txBox="1"/>
              <p:nvPr/>
            </p:nvSpPr>
            <p:spPr>
              <a:xfrm>
                <a:off x="7215820" y="3280906"/>
                <a:ext cx="1449586" cy="252090"/>
              </a:xfrm>
              <a:prstGeom prst="rect">
                <a:avLst/>
              </a:prstGeom>
              <a:grpFill/>
            </p:spPr>
            <p:txBody>
              <a:bodyPr wrap="squar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Zongertinib 100 mg/kg BID</a:t>
                </a:r>
                <a:endPar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endParaRPr>
              </a:p>
            </p:txBody>
          </p:sp>
          <p:sp>
            <p:nvSpPr>
              <p:cNvPr id="145" name="TextBox 144">
                <a:extLst>
                  <a:ext uri="{FF2B5EF4-FFF2-40B4-BE49-F238E27FC236}">
                    <a16:creationId xmlns:a16="http://schemas.microsoft.com/office/drawing/2014/main" id="{AAFF07B6-9A9F-1095-1C4E-C020AFF4468F}"/>
                  </a:ext>
                </a:extLst>
              </p:cNvPr>
              <p:cNvSpPr txBox="1"/>
              <p:nvPr/>
            </p:nvSpPr>
            <p:spPr>
              <a:xfrm>
                <a:off x="5639390" y="3961767"/>
                <a:ext cx="110173" cy="151254"/>
              </a:xfrm>
              <a:prstGeom prst="rect">
                <a:avLst/>
              </a:prstGeom>
              <a:grp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0</a:t>
                </a:r>
              </a:p>
            </p:txBody>
          </p:sp>
          <p:sp>
            <p:nvSpPr>
              <p:cNvPr id="146" name="TextBox 145">
                <a:extLst>
                  <a:ext uri="{FF2B5EF4-FFF2-40B4-BE49-F238E27FC236}">
                    <a16:creationId xmlns:a16="http://schemas.microsoft.com/office/drawing/2014/main" id="{1FC8259D-52A8-59E4-6619-EE4D6C6B28A2}"/>
                  </a:ext>
                </a:extLst>
              </p:cNvPr>
              <p:cNvSpPr txBox="1"/>
              <p:nvPr/>
            </p:nvSpPr>
            <p:spPr>
              <a:xfrm>
                <a:off x="5882039" y="3961767"/>
                <a:ext cx="165299" cy="151254"/>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10</a:t>
                </a:r>
              </a:p>
            </p:txBody>
          </p:sp>
          <p:sp>
            <p:nvSpPr>
              <p:cNvPr id="147" name="TextBox 146">
                <a:extLst>
                  <a:ext uri="{FF2B5EF4-FFF2-40B4-BE49-F238E27FC236}">
                    <a16:creationId xmlns:a16="http://schemas.microsoft.com/office/drawing/2014/main" id="{098FECFB-240B-2CC2-8F78-328BFCDB88D2}"/>
                  </a:ext>
                </a:extLst>
              </p:cNvPr>
              <p:cNvSpPr txBox="1"/>
              <p:nvPr/>
            </p:nvSpPr>
            <p:spPr>
              <a:xfrm>
                <a:off x="6179814" y="3961767"/>
                <a:ext cx="165299" cy="151254"/>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20</a:t>
                </a:r>
              </a:p>
            </p:txBody>
          </p:sp>
          <p:sp>
            <p:nvSpPr>
              <p:cNvPr id="148" name="TextBox 147">
                <a:extLst>
                  <a:ext uri="{FF2B5EF4-FFF2-40B4-BE49-F238E27FC236}">
                    <a16:creationId xmlns:a16="http://schemas.microsoft.com/office/drawing/2014/main" id="{DABCB3D0-A68C-FFB4-C1B4-0B0A130DEAF9}"/>
                  </a:ext>
                </a:extLst>
              </p:cNvPr>
              <p:cNvSpPr txBox="1"/>
              <p:nvPr/>
            </p:nvSpPr>
            <p:spPr>
              <a:xfrm>
                <a:off x="6477589" y="3961767"/>
                <a:ext cx="165299" cy="151254"/>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30</a:t>
                </a:r>
              </a:p>
            </p:txBody>
          </p:sp>
          <p:sp>
            <p:nvSpPr>
              <p:cNvPr id="149" name="TextBox 148">
                <a:extLst>
                  <a:ext uri="{FF2B5EF4-FFF2-40B4-BE49-F238E27FC236}">
                    <a16:creationId xmlns:a16="http://schemas.microsoft.com/office/drawing/2014/main" id="{6ABBF60D-AB38-5BDC-B9CF-7057484EA08B}"/>
                  </a:ext>
                </a:extLst>
              </p:cNvPr>
              <p:cNvSpPr txBox="1"/>
              <p:nvPr/>
            </p:nvSpPr>
            <p:spPr>
              <a:xfrm>
                <a:off x="6775365" y="3961767"/>
                <a:ext cx="165299" cy="151254"/>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40</a:t>
                </a:r>
              </a:p>
            </p:txBody>
          </p:sp>
        </p:grpSp>
        <p:sp>
          <p:nvSpPr>
            <p:cNvPr id="125" name="TextBox 124">
              <a:extLst>
                <a:ext uri="{FF2B5EF4-FFF2-40B4-BE49-F238E27FC236}">
                  <a16:creationId xmlns:a16="http://schemas.microsoft.com/office/drawing/2014/main" id="{141B9179-AE30-F443-50D5-F881A88FBC0C}"/>
                </a:ext>
              </a:extLst>
            </p:cNvPr>
            <p:cNvSpPr txBox="1"/>
            <p:nvPr/>
          </p:nvSpPr>
          <p:spPr>
            <a:xfrm>
              <a:off x="5753379" y="4095241"/>
              <a:ext cx="887514" cy="276999"/>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solidFill>
                    <a:srgbClr val="000000"/>
                  </a:solidFill>
                  <a:effectLst/>
                  <a:uLnTx/>
                  <a:uFillTx/>
                  <a:latin typeface="Arial" panose="020B0604020202020204" pitchFamily="34" charset="0"/>
                  <a:ea typeface="+mn-ea"/>
                  <a:cs typeface="Arial" panose="020B0604020202020204" pitchFamily="34" charset="0"/>
                  <a:sym typeface="BoehringerForwardText"/>
                  <a:rtl val="0"/>
                </a:rPr>
                <a:t> </a:t>
              </a:r>
            </a:p>
          </p:txBody>
        </p:sp>
        <p:sp>
          <p:nvSpPr>
            <p:cNvPr id="126" name="Oval 125">
              <a:extLst>
                <a:ext uri="{FF2B5EF4-FFF2-40B4-BE49-F238E27FC236}">
                  <a16:creationId xmlns:a16="http://schemas.microsoft.com/office/drawing/2014/main" id="{83A4D3A4-26DC-476C-D910-9A3E27563202}"/>
                </a:ext>
              </a:extLst>
            </p:cNvPr>
            <p:cNvSpPr/>
            <p:nvPr/>
          </p:nvSpPr>
          <p:spPr>
            <a:xfrm flipH="1">
              <a:off x="7050134" y="2420633"/>
              <a:ext cx="116715" cy="105755"/>
            </a:xfrm>
            <a:prstGeom prst="ellipse">
              <a:avLst/>
            </a:prstGeom>
            <a:solidFill>
              <a:srgbClr val="A6D1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7" name="Oval 126">
              <a:extLst>
                <a:ext uri="{FF2B5EF4-FFF2-40B4-BE49-F238E27FC236}">
                  <a16:creationId xmlns:a16="http://schemas.microsoft.com/office/drawing/2014/main" id="{7423A728-C4DA-7F77-1365-EAE62E36306A}"/>
                </a:ext>
              </a:extLst>
            </p:cNvPr>
            <p:cNvSpPr/>
            <p:nvPr/>
          </p:nvSpPr>
          <p:spPr>
            <a:xfrm flipH="1">
              <a:off x="7050134" y="2906335"/>
              <a:ext cx="116715" cy="105755"/>
            </a:xfrm>
            <a:prstGeom prst="ellipse">
              <a:avLst/>
            </a:prstGeom>
            <a:solidFill>
              <a:srgbClr val="BFD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8" name="Oval 127">
              <a:extLst>
                <a:ext uri="{FF2B5EF4-FFF2-40B4-BE49-F238E27FC236}">
                  <a16:creationId xmlns:a16="http://schemas.microsoft.com/office/drawing/2014/main" id="{0C7CC013-E5B6-7831-2CE4-2EEDB66AEE77}"/>
                </a:ext>
              </a:extLst>
            </p:cNvPr>
            <p:cNvSpPr/>
            <p:nvPr/>
          </p:nvSpPr>
          <p:spPr>
            <a:xfrm flipH="1">
              <a:off x="7050134" y="2663484"/>
              <a:ext cx="116715" cy="105755"/>
            </a:xfrm>
            <a:prstGeom prst="ellipse">
              <a:avLst/>
            </a:prstGeom>
            <a:solidFill>
              <a:srgbClr val="7F7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9" name="Oval 128">
              <a:extLst>
                <a:ext uri="{FF2B5EF4-FFF2-40B4-BE49-F238E27FC236}">
                  <a16:creationId xmlns:a16="http://schemas.microsoft.com/office/drawing/2014/main" id="{34E0F9C8-B2F2-EF2A-1E80-29EACFB578F4}"/>
                </a:ext>
              </a:extLst>
            </p:cNvPr>
            <p:cNvSpPr/>
            <p:nvPr/>
          </p:nvSpPr>
          <p:spPr>
            <a:xfrm flipH="1">
              <a:off x="7050134" y="3149186"/>
              <a:ext cx="116715" cy="105755"/>
            </a:xfrm>
            <a:prstGeom prst="ellipse">
              <a:avLst/>
            </a:prstGeom>
            <a:solidFill>
              <a:srgbClr val="B9D9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0" name="Oval 129">
              <a:extLst>
                <a:ext uri="{FF2B5EF4-FFF2-40B4-BE49-F238E27FC236}">
                  <a16:creationId xmlns:a16="http://schemas.microsoft.com/office/drawing/2014/main" id="{C9ADE09D-2B37-92E3-A9DD-0D4A12833848}"/>
                </a:ext>
              </a:extLst>
            </p:cNvPr>
            <p:cNvSpPr/>
            <p:nvPr/>
          </p:nvSpPr>
          <p:spPr>
            <a:xfrm flipH="1">
              <a:off x="7050134" y="3392037"/>
              <a:ext cx="116715" cy="105755"/>
            </a:xfrm>
            <a:prstGeom prst="ellipse">
              <a:avLst/>
            </a:prstGeom>
            <a:solidFill>
              <a:srgbClr val="88AE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1" name="Oval 130">
              <a:extLst>
                <a:ext uri="{FF2B5EF4-FFF2-40B4-BE49-F238E27FC236}">
                  <a16:creationId xmlns:a16="http://schemas.microsoft.com/office/drawing/2014/main" id="{357B267D-6AC5-E1F4-7F94-AE4DCF8670DB}"/>
                </a:ext>
              </a:extLst>
            </p:cNvPr>
            <p:cNvSpPr/>
            <p:nvPr/>
          </p:nvSpPr>
          <p:spPr>
            <a:xfrm flipH="1">
              <a:off x="7050134" y="2177782"/>
              <a:ext cx="116715" cy="105755"/>
            </a:xfrm>
            <a:prstGeom prst="ellipse">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50" name="Group 149">
            <a:extLst>
              <a:ext uri="{FF2B5EF4-FFF2-40B4-BE49-F238E27FC236}">
                <a16:creationId xmlns:a16="http://schemas.microsoft.com/office/drawing/2014/main" id="{0446FAFD-9514-C151-82D7-61B73499AC31}"/>
              </a:ext>
            </a:extLst>
          </p:cNvPr>
          <p:cNvGrpSpPr/>
          <p:nvPr/>
        </p:nvGrpSpPr>
        <p:grpSpPr>
          <a:xfrm>
            <a:off x="2005934" y="3200156"/>
            <a:ext cx="1054205" cy="461665"/>
            <a:chOff x="-171713" y="2612544"/>
            <a:chExt cx="1128085" cy="461665"/>
          </a:xfrm>
        </p:grpSpPr>
        <p:cxnSp>
          <p:nvCxnSpPr>
            <p:cNvPr id="151" name="Straight Arrow Connector 150">
              <a:extLst>
                <a:ext uri="{FF2B5EF4-FFF2-40B4-BE49-F238E27FC236}">
                  <a16:creationId xmlns:a16="http://schemas.microsoft.com/office/drawing/2014/main" id="{C437EE7B-4599-F6DA-3521-278A7B3507EE}"/>
                </a:ext>
              </a:extLst>
            </p:cNvPr>
            <p:cNvCxnSpPr>
              <a:cxnSpLocks/>
            </p:cNvCxnSpPr>
            <p:nvPr/>
          </p:nvCxnSpPr>
          <p:spPr>
            <a:xfrm>
              <a:off x="738909" y="2853719"/>
              <a:ext cx="217463" cy="0"/>
            </a:xfrm>
            <a:prstGeom prst="straightConnector1">
              <a:avLst/>
            </a:prstGeom>
            <a:ln w="444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2" name="TextBox 151">
              <a:extLst>
                <a:ext uri="{FF2B5EF4-FFF2-40B4-BE49-F238E27FC236}">
                  <a16:creationId xmlns:a16="http://schemas.microsoft.com/office/drawing/2014/main" id="{4E683942-23B4-8CFB-73C0-3C19AD2BEEDC}"/>
                </a:ext>
              </a:extLst>
            </p:cNvPr>
            <p:cNvSpPr txBox="1"/>
            <p:nvPr/>
          </p:nvSpPr>
          <p:spPr>
            <a:xfrm>
              <a:off x="-171713" y="2612544"/>
              <a:ext cx="102143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C19859">
                      <a:lumMod val="75000"/>
                    </a:srgbClr>
                  </a:solidFill>
                  <a:effectLst/>
                  <a:uLnTx/>
                  <a:uFillTx/>
                  <a:latin typeface="Arial" panose="020B0604020202020204" pitchFamily="34" charset="0"/>
                  <a:ea typeface="+mn-ea"/>
                  <a:cs typeface="Arial" panose="020B0604020202020204" pitchFamily="34" charset="0"/>
                </a:rPr>
                <a:t>Poziotinib, Afatinib</a:t>
              </a:r>
            </a:p>
          </p:txBody>
        </p:sp>
      </p:grpSp>
      <p:grpSp>
        <p:nvGrpSpPr>
          <p:cNvPr id="153" name="Group 152">
            <a:extLst>
              <a:ext uri="{FF2B5EF4-FFF2-40B4-BE49-F238E27FC236}">
                <a16:creationId xmlns:a16="http://schemas.microsoft.com/office/drawing/2014/main" id="{1EE8C474-D1B5-CDDB-0897-7175537E0501}"/>
              </a:ext>
            </a:extLst>
          </p:cNvPr>
          <p:cNvGrpSpPr/>
          <p:nvPr/>
        </p:nvGrpSpPr>
        <p:grpSpPr>
          <a:xfrm>
            <a:off x="1969982" y="4565274"/>
            <a:ext cx="1128257" cy="276999"/>
            <a:chOff x="-250955" y="2715219"/>
            <a:chExt cx="1207327" cy="276999"/>
          </a:xfrm>
        </p:grpSpPr>
        <p:cxnSp>
          <p:nvCxnSpPr>
            <p:cNvPr id="154" name="Straight Arrow Connector 153">
              <a:extLst>
                <a:ext uri="{FF2B5EF4-FFF2-40B4-BE49-F238E27FC236}">
                  <a16:creationId xmlns:a16="http://schemas.microsoft.com/office/drawing/2014/main" id="{BBA249FB-46C1-E4EC-C471-DAD9571563F6}"/>
                </a:ext>
              </a:extLst>
            </p:cNvPr>
            <p:cNvCxnSpPr>
              <a:cxnSpLocks/>
            </p:cNvCxnSpPr>
            <p:nvPr/>
          </p:nvCxnSpPr>
          <p:spPr>
            <a:xfrm>
              <a:off x="738909" y="2853719"/>
              <a:ext cx="217463" cy="0"/>
            </a:xfrm>
            <a:prstGeom prst="straightConnector1">
              <a:avLst/>
            </a:prstGeom>
            <a:ln w="444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5" name="TextBox 154">
              <a:extLst>
                <a:ext uri="{FF2B5EF4-FFF2-40B4-BE49-F238E27FC236}">
                  <a16:creationId xmlns:a16="http://schemas.microsoft.com/office/drawing/2014/main" id="{51B91CF9-988D-1FAA-A565-0DF749BA3DBC}"/>
                </a:ext>
              </a:extLst>
            </p:cNvPr>
            <p:cNvSpPr txBox="1"/>
            <p:nvPr/>
          </p:nvSpPr>
          <p:spPr>
            <a:xfrm>
              <a:off x="-250955" y="2715219"/>
              <a:ext cx="1021432"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C19859">
                      <a:lumMod val="75000"/>
                    </a:srgbClr>
                  </a:solidFill>
                  <a:effectLst/>
                  <a:uLnTx/>
                  <a:uFillTx/>
                  <a:latin typeface="Arial" panose="020B0604020202020204" pitchFamily="34" charset="0"/>
                  <a:ea typeface="+mn-ea"/>
                  <a:cs typeface="Arial" panose="020B0604020202020204" pitchFamily="34" charset="0"/>
                </a:rPr>
                <a:t>Zongertinib</a:t>
              </a:r>
            </a:p>
          </p:txBody>
        </p:sp>
      </p:grpSp>
    </p:spTree>
    <p:extLst>
      <p:ext uri="{BB962C8B-B14F-4D97-AF65-F5344CB8AC3E}">
        <p14:creationId xmlns:p14="http://schemas.microsoft.com/office/powerpoint/2010/main" val="3039193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9314"/>
            <a:ext cx="11582400" cy="980900"/>
          </a:xfrm>
        </p:spPr>
        <p:txBody>
          <a:bodyPr/>
          <a:lstStyle/>
          <a:p>
            <a:r>
              <a:rPr lang="en-US" sz="4000" dirty="0" err="1"/>
              <a:t>Zongertinib</a:t>
            </a:r>
            <a:r>
              <a:rPr lang="en-US" sz="4000" dirty="0"/>
              <a:t> in patients with TKD </a:t>
            </a:r>
            <a:r>
              <a:rPr lang="en-US" sz="4000" i="1" dirty="0"/>
              <a:t>HER2</a:t>
            </a:r>
            <a:r>
              <a:rPr lang="en-US" sz="4000" dirty="0"/>
              <a:t> mutations (Cohort 1, N=75): median PFS and </a:t>
            </a:r>
            <a:r>
              <a:rPr lang="en-US" sz="4000" dirty="0" err="1"/>
              <a:t>mDoR</a:t>
            </a:r>
            <a:endParaRPr lang="en-US" sz="4000" dirty="0"/>
          </a:p>
        </p:txBody>
      </p:sp>
      <p:sp>
        <p:nvSpPr>
          <p:cNvPr id="4" name="TextBox 3">
            <a:extLst>
              <a:ext uri="{FF2B5EF4-FFF2-40B4-BE49-F238E27FC236}">
                <a16:creationId xmlns:a16="http://schemas.microsoft.com/office/drawing/2014/main" id="{50215782-1E15-912A-5095-6BA971CF0CD5}"/>
              </a:ext>
            </a:extLst>
          </p:cNvPr>
          <p:cNvSpPr txBox="1"/>
          <p:nvPr/>
        </p:nvSpPr>
        <p:spPr>
          <a:xfrm>
            <a:off x="8442037" y="5856239"/>
            <a:ext cx="8854539" cy="215444"/>
          </a:xfrm>
          <a:prstGeom prst="rect">
            <a:avLst/>
          </a:prstGeom>
          <a:noFill/>
        </p:spPr>
        <p:txBody>
          <a:bodyPr wrap="square" rtlCol="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Median follow-up was 11.3 months (95% CI, 10.2–12.3)</a:t>
            </a: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5" name="TextBox 364">
            <a:extLst>
              <a:ext uri="{FF2B5EF4-FFF2-40B4-BE49-F238E27FC236}">
                <a16:creationId xmlns:a16="http://schemas.microsoft.com/office/drawing/2014/main" id="{E85B275F-1D5E-9FAC-6A4C-5428C73E75B5}"/>
              </a:ext>
            </a:extLst>
          </p:cNvPr>
          <p:cNvSpPr txBox="1"/>
          <p:nvPr/>
        </p:nvSpPr>
        <p:spPr>
          <a:xfrm>
            <a:off x="9736720" y="6615725"/>
            <a:ext cx="3132587" cy="307777"/>
          </a:xfrm>
          <a:prstGeom prst="rect">
            <a:avLst/>
          </a:prstGeom>
          <a:noFill/>
        </p:spPr>
        <p:txBody>
          <a:bodyPr wrap="square" rtlCol="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Heymach</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NEJM 2025</a:t>
            </a:r>
          </a:p>
        </p:txBody>
      </p:sp>
      <p:sp>
        <p:nvSpPr>
          <p:cNvPr id="368" name="TextBox 367">
            <a:extLst>
              <a:ext uri="{FF2B5EF4-FFF2-40B4-BE49-F238E27FC236}">
                <a16:creationId xmlns:a16="http://schemas.microsoft.com/office/drawing/2014/main" id="{25AA4A31-756A-7B7F-4B9F-AE4B2644BAE3}"/>
              </a:ext>
            </a:extLst>
          </p:cNvPr>
          <p:cNvSpPr txBox="1"/>
          <p:nvPr/>
        </p:nvSpPr>
        <p:spPr>
          <a:xfrm>
            <a:off x="1225347" y="1483883"/>
            <a:ext cx="4555385" cy="461665"/>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mPFS</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12.4 months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8.2–NE)</a:t>
            </a:r>
          </a:p>
        </p:txBody>
      </p:sp>
      <p:sp>
        <p:nvSpPr>
          <p:cNvPr id="3" name="TextBox 2">
            <a:extLst>
              <a:ext uri="{FF2B5EF4-FFF2-40B4-BE49-F238E27FC236}">
                <a16:creationId xmlns:a16="http://schemas.microsoft.com/office/drawing/2014/main" id="{C8176E14-5F49-658D-B1F3-6CA2764942D4}"/>
              </a:ext>
            </a:extLst>
          </p:cNvPr>
          <p:cNvSpPr txBox="1"/>
          <p:nvPr/>
        </p:nvSpPr>
        <p:spPr>
          <a:xfrm>
            <a:off x="2171769" y="6039990"/>
            <a:ext cx="8604751" cy="646331"/>
          </a:xfrm>
          <a:prstGeom prst="rect">
            <a:avLst/>
          </a:prstGeom>
          <a:solidFill>
            <a:srgbClr val="F07F09">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August 8, 2025: FDA grants accelerated approval to </a:t>
            </a:r>
            <a:r>
              <a:rPr kumimoji="0" lang="en-US" sz="1800" b="0" i="0" u="none" strike="noStrike" kern="1200" cap="none" spc="0" normalizeH="0" baseline="0" noProof="0" dirty="0" err="1">
                <a:ln>
                  <a:noFill/>
                </a:ln>
                <a:solidFill>
                  <a:prstClr val="black"/>
                </a:solidFill>
                <a:effectLst/>
                <a:uLnTx/>
                <a:uFillTx/>
                <a:latin typeface="Arial"/>
                <a:ea typeface="+mn-ea"/>
                <a:cs typeface="+mn-cs"/>
              </a:rPr>
              <a:t>zongertinib</a:t>
            </a:r>
            <a:r>
              <a:rPr kumimoji="0" lang="en-US" sz="1800" b="0" i="0" u="none" strike="noStrike" kern="1200" cap="none" spc="0" normalizeH="0" baseline="0" noProof="0" dirty="0">
                <a:ln>
                  <a:noFill/>
                </a:ln>
                <a:solidFill>
                  <a:prstClr val="black"/>
                </a:solidFill>
                <a:effectLst/>
                <a:uLnTx/>
                <a:uFillTx/>
                <a:latin typeface="Arial"/>
                <a:ea typeface="+mn-ea"/>
                <a:cs typeface="+mn-cs"/>
              </a:rPr>
              <a:t> for non-squamous NSCLC with HER2 TKD activating mutations</a:t>
            </a:r>
          </a:p>
        </p:txBody>
      </p:sp>
      <p:grpSp>
        <p:nvGrpSpPr>
          <p:cNvPr id="8" name="Group 7">
            <a:extLst>
              <a:ext uri="{FF2B5EF4-FFF2-40B4-BE49-F238E27FC236}">
                <a16:creationId xmlns:a16="http://schemas.microsoft.com/office/drawing/2014/main" id="{67FFCBFB-4D58-91C4-A413-E11BFADD46C0}"/>
              </a:ext>
            </a:extLst>
          </p:cNvPr>
          <p:cNvGrpSpPr/>
          <p:nvPr/>
        </p:nvGrpSpPr>
        <p:grpSpPr>
          <a:xfrm>
            <a:off x="284610" y="2065420"/>
            <a:ext cx="5496122" cy="3728733"/>
            <a:chOff x="284610" y="2065420"/>
            <a:chExt cx="5496122" cy="3728733"/>
          </a:xfrm>
        </p:grpSpPr>
        <p:pic>
          <p:nvPicPr>
            <p:cNvPr id="5" name="Picture 4">
              <a:extLst>
                <a:ext uri="{FF2B5EF4-FFF2-40B4-BE49-F238E27FC236}">
                  <a16:creationId xmlns:a16="http://schemas.microsoft.com/office/drawing/2014/main" id="{F96ACA09-F5F9-36C9-F483-F545B42857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2467" t="50758" r="2022" b="697"/>
            <a:stretch>
              <a:fillRect/>
            </a:stretch>
          </p:blipFill>
          <p:spPr>
            <a:xfrm>
              <a:off x="382146" y="2065420"/>
              <a:ext cx="5398586" cy="3728733"/>
            </a:xfrm>
            <a:prstGeom prst="rect">
              <a:avLst/>
            </a:prstGeom>
          </p:spPr>
        </p:pic>
        <p:sp>
          <p:nvSpPr>
            <p:cNvPr id="7" name="Rectangle 6">
              <a:extLst>
                <a:ext uri="{FF2B5EF4-FFF2-40B4-BE49-F238E27FC236}">
                  <a16:creationId xmlns:a16="http://schemas.microsoft.com/office/drawing/2014/main" id="{6E7B2089-18DC-EE57-4173-4F8C848898CF}"/>
                </a:ext>
              </a:extLst>
            </p:cNvPr>
            <p:cNvSpPr/>
            <p:nvPr/>
          </p:nvSpPr>
          <p:spPr>
            <a:xfrm>
              <a:off x="284610" y="2065420"/>
              <a:ext cx="195072" cy="230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0" name="Group 9">
            <a:extLst>
              <a:ext uri="{FF2B5EF4-FFF2-40B4-BE49-F238E27FC236}">
                <a16:creationId xmlns:a16="http://schemas.microsoft.com/office/drawing/2014/main" id="{78245783-20FB-6FFD-8CFB-178E880E7BBD}"/>
              </a:ext>
            </a:extLst>
          </p:cNvPr>
          <p:cNvGrpSpPr/>
          <p:nvPr/>
        </p:nvGrpSpPr>
        <p:grpSpPr>
          <a:xfrm>
            <a:off x="5961888" y="2169217"/>
            <a:ext cx="5474208" cy="3728733"/>
            <a:chOff x="5961888" y="2169217"/>
            <a:chExt cx="5474208" cy="3728733"/>
          </a:xfrm>
        </p:grpSpPr>
        <p:pic>
          <p:nvPicPr>
            <p:cNvPr id="6" name="Picture 5">
              <a:extLst>
                <a:ext uri="{FF2B5EF4-FFF2-40B4-BE49-F238E27FC236}">
                  <a16:creationId xmlns:a16="http://schemas.microsoft.com/office/drawing/2014/main" id="{8F7AFABF-77E6-DA08-AC74-33138AF55B6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2133" t="1262" r="2354" b="50193"/>
            <a:stretch>
              <a:fillRect/>
            </a:stretch>
          </p:blipFill>
          <p:spPr>
            <a:xfrm>
              <a:off x="6037510" y="2169217"/>
              <a:ext cx="5398586" cy="3728733"/>
            </a:xfrm>
            <a:prstGeom prst="rect">
              <a:avLst/>
            </a:prstGeom>
          </p:spPr>
        </p:pic>
        <p:sp>
          <p:nvSpPr>
            <p:cNvPr id="9" name="Rectangle 8">
              <a:extLst>
                <a:ext uri="{FF2B5EF4-FFF2-40B4-BE49-F238E27FC236}">
                  <a16:creationId xmlns:a16="http://schemas.microsoft.com/office/drawing/2014/main" id="{9F5EF002-C261-FCD6-6B6B-96C7F28F7194}"/>
                </a:ext>
              </a:extLst>
            </p:cNvPr>
            <p:cNvSpPr/>
            <p:nvPr/>
          </p:nvSpPr>
          <p:spPr>
            <a:xfrm>
              <a:off x="5961888" y="2181555"/>
              <a:ext cx="195072" cy="230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B0400025-60E9-2CD0-ACEE-325DB01D086F}"/>
              </a:ext>
            </a:extLst>
          </p:cNvPr>
          <p:cNvSpPr txBox="1"/>
          <p:nvPr/>
        </p:nvSpPr>
        <p:spPr>
          <a:xfrm>
            <a:off x="6880711" y="1522886"/>
            <a:ext cx="4555385" cy="461665"/>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mDOR</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14.1 months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6.9–NE)</a:t>
            </a:r>
          </a:p>
        </p:txBody>
      </p:sp>
    </p:spTree>
    <p:extLst>
      <p:ext uri="{BB962C8B-B14F-4D97-AF65-F5344CB8AC3E}">
        <p14:creationId xmlns:p14="http://schemas.microsoft.com/office/powerpoint/2010/main" val="1521262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D353-569A-8D37-61ED-F374963910CB}"/>
              </a:ext>
            </a:extLst>
          </p:cNvPr>
          <p:cNvSpPr>
            <a:spLocks noGrp="1"/>
          </p:cNvSpPr>
          <p:nvPr>
            <p:ph type="title"/>
          </p:nvPr>
        </p:nvSpPr>
        <p:spPr/>
        <p:txBody>
          <a:bodyPr/>
          <a:lstStyle/>
          <a:p>
            <a:r>
              <a:rPr lang="en-US" sz="4000" dirty="0" err="1"/>
              <a:t>Zongertinib</a:t>
            </a:r>
            <a:r>
              <a:rPr lang="en-US" sz="4000" dirty="0"/>
              <a:t> in previously treated </a:t>
            </a:r>
            <a:r>
              <a:rPr lang="en-US" sz="4000" i="1" dirty="0"/>
              <a:t>HER2</a:t>
            </a:r>
            <a:r>
              <a:rPr lang="en-US" sz="4000" dirty="0"/>
              <a:t>-mutant NSCLC with brain metastases at baseline</a:t>
            </a:r>
          </a:p>
        </p:txBody>
      </p:sp>
      <p:sp>
        <p:nvSpPr>
          <p:cNvPr id="4" name="TextBox 3">
            <a:extLst>
              <a:ext uri="{FF2B5EF4-FFF2-40B4-BE49-F238E27FC236}">
                <a16:creationId xmlns:a16="http://schemas.microsoft.com/office/drawing/2014/main" id="{40E04159-D1A1-B153-84F6-11AA5E888A9A}"/>
              </a:ext>
            </a:extLst>
          </p:cNvPr>
          <p:cNvSpPr txBox="1"/>
          <p:nvPr/>
        </p:nvSpPr>
        <p:spPr>
          <a:xfrm>
            <a:off x="3386295" y="1668027"/>
            <a:ext cx="68127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Confirmed intracranial response by RANO-BM </a:t>
            </a:r>
          </a:p>
        </p:txBody>
      </p:sp>
      <p:sp>
        <p:nvSpPr>
          <p:cNvPr id="5" name="TextBox 4">
            <a:extLst>
              <a:ext uri="{FF2B5EF4-FFF2-40B4-BE49-F238E27FC236}">
                <a16:creationId xmlns:a16="http://schemas.microsoft.com/office/drawing/2014/main" id="{861F5D43-888E-937C-A7E5-6DA4C9650F19}"/>
              </a:ext>
            </a:extLst>
          </p:cNvPr>
          <p:cNvSpPr txBox="1"/>
          <p:nvPr/>
        </p:nvSpPr>
        <p:spPr>
          <a:xfrm>
            <a:off x="99631" y="2155078"/>
            <a:ext cx="48301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Pooled analysis of 58 patients with stable, asymptomatic or active brain metastases in Cohorts 1 and 4 (Cohort1: 28; Cohort 4: 30)*</a:t>
            </a:r>
          </a:p>
        </p:txBody>
      </p:sp>
      <p:pic>
        <p:nvPicPr>
          <p:cNvPr id="7" name="Picture 6">
            <a:extLst>
              <a:ext uri="{FF2B5EF4-FFF2-40B4-BE49-F238E27FC236}">
                <a16:creationId xmlns:a16="http://schemas.microsoft.com/office/drawing/2014/main" id="{C5D207CF-CFB3-F694-4ACF-9338BD4AD052}"/>
              </a:ext>
            </a:extLst>
          </p:cNvPr>
          <p:cNvPicPr>
            <a:picLocks noChangeAspect="1"/>
          </p:cNvPicPr>
          <p:nvPr/>
        </p:nvPicPr>
        <p:blipFill>
          <a:blip r:embed="rId2">
            <a:extLst>
              <a:ext uri="{28A0092B-C50C-407E-A947-70E740481C1C}">
                <a14:useLocalDpi xmlns:a14="http://schemas.microsoft.com/office/drawing/2010/main" val="0"/>
              </a:ext>
            </a:extLst>
          </a:blip>
          <a:srcRect r="51418"/>
          <a:stretch>
            <a:fillRect/>
          </a:stretch>
        </p:blipFill>
        <p:spPr>
          <a:xfrm>
            <a:off x="609600" y="2986075"/>
            <a:ext cx="3691658" cy="2117946"/>
          </a:xfrm>
          <a:prstGeom prst="rect">
            <a:avLst/>
          </a:prstGeom>
        </p:spPr>
      </p:pic>
      <p:sp>
        <p:nvSpPr>
          <p:cNvPr id="8" name="TextBox 7">
            <a:extLst>
              <a:ext uri="{FF2B5EF4-FFF2-40B4-BE49-F238E27FC236}">
                <a16:creationId xmlns:a16="http://schemas.microsoft.com/office/drawing/2014/main" id="{D62B1185-E63F-00C6-C1C3-9D22F379163B}"/>
              </a:ext>
            </a:extLst>
          </p:cNvPr>
          <p:cNvSpPr txBox="1"/>
          <p:nvPr/>
        </p:nvSpPr>
        <p:spPr>
          <a:xfrm>
            <a:off x="2100469" y="6460251"/>
            <a:ext cx="365516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*Included patients who had received prior brain radiotherapy. </a:t>
            </a:r>
          </a:p>
        </p:txBody>
      </p:sp>
      <p:pic>
        <p:nvPicPr>
          <p:cNvPr id="9" name="Picture 8">
            <a:extLst>
              <a:ext uri="{FF2B5EF4-FFF2-40B4-BE49-F238E27FC236}">
                <a16:creationId xmlns:a16="http://schemas.microsoft.com/office/drawing/2014/main" id="{B5D13C3F-816D-2838-9CE2-51EB462F1864}"/>
              </a:ext>
            </a:extLst>
          </p:cNvPr>
          <p:cNvPicPr>
            <a:picLocks noChangeAspect="1"/>
          </p:cNvPicPr>
          <p:nvPr/>
        </p:nvPicPr>
        <p:blipFill>
          <a:blip r:embed="rId2">
            <a:extLst>
              <a:ext uri="{28A0092B-C50C-407E-A947-70E740481C1C}">
                <a14:useLocalDpi xmlns:a14="http://schemas.microsoft.com/office/drawing/2010/main" val="0"/>
              </a:ext>
            </a:extLst>
          </a:blip>
          <a:srcRect l="50343" t="28036" b="27158"/>
          <a:stretch>
            <a:fillRect/>
          </a:stretch>
        </p:blipFill>
        <p:spPr>
          <a:xfrm>
            <a:off x="795594" y="5149827"/>
            <a:ext cx="3319670" cy="834887"/>
          </a:xfrm>
          <a:prstGeom prst="rect">
            <a:avLst/>
          </a:prstGeom>
        </p:spPr>
      </p:pic>
      <p:sp>
        <p:nvSpPr>
          <p:cNvPr id="10" name="TextBox 9">
            <a:extLst>
              <a:ext uri="{FF2B5EF4-FFF2-40B4-BE49-F238E27FC236}">
                <a16:creationId xmlns:a16="http://schemas.microsoft.com/office/drawing/2014/main" id="{B62A0EBA-FD4E-FC05-4A20-E6F8266D1932}"/>
              </a:ext>
            </a:extLst>
          </p:cNvPr>
          <p:cNvSpPr txBox="1"/>
          <p:nvPr/>
        </p:nvSpPr>
        <p:spPr>
          <a:xfrm>
            <a:off x="5947153" y="2155077"/>
            <a:ext cx="48301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Pooled analysis of 41 patients who had not received prior brain radiotherapy in Cohorts 1 and 4</a:t>
            </a:r>
          </a:p>
        </p:txBody>
      </p:sp>
      <p:pic>
        <p:nvPicPr>
          <p:cNvPr id="12" name="Picture 11">
            <a:extLst>
              <a:ext uri="{FF2B5EF4-FFF2-40B4-BE49-F238E27FC236}">
                <a16:creationId xmlns:a16="http://schemas.microsoft.com/office/drawing/2014/main" id="{146FF59F-8AB5-87E4-24E4-A5A9CF340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749" y="3048706"/>
            <a:ext cx="2408755" cy="1992326"/>
          </a:xfrm>
          <a:prstGeom prst="rect">
            <a:avLst/>
          </a:prstGeom>
        </p:spPr>
      </p:pic>
      <p:pic>
        <p:nvPicPr>
          <p:cNvPr id="14" name="Picture 13">
            <a:extLst>
              <a:ext uri="{FF2B5EF4-FFF2-40B4-BE49-F238E27FC236}">
                <a16:creationId xmlns:a16="http://schemas.microsoft.com/office/drawing/2014/main" id="{E7CE776F-7602-8399-000F-87AB2CFA8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504" y="3156989"/>
            <a:ext cx="4208896" cy="1775761"/>
          </a:xfrm>
          <a:prstGeom prst="rect">
            <a:avLst/>
          </a:prstGeom>
        </p:spPr>
      </p:pic>
      <p:sp>
        <p:nvSpPr>
          <p:cNvPr id="15" name="TextBox 14">
            <a:extLst>
              <a:ext uri="{FF2B5EF4-FFF2-40B4-BE49-F238E27FC236}">
                <a16:creationId xmlns:a16="http://schemas.microsoft.com/office/drawing/2014/main" id="{7453A8F6-9DAF-55E6-4357-C27CE4E2753C}"/>
              </a:ext>
            </a:extLst>
          </p:cNvPr>
          <p:cNvSpPr txBox="1"/>
          <p:nvPr/>
        </p:nvSpPr>
        <p:spPr>
          <a:xfrm>
            <a:off x="5755636" y="5274882"/>
            <a:ext cx="57439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Overall, 95% (18/19) of evaluable patients experienced a reduction in brain lesion size from baseline.</a:t>
            </a:r>
          </a:p>
        </p:txBody>
      </p:sp>
      <p:sp>
        <p:nvSpPr>
          <p:cNvPr id="17" name="TextBox 16">
            <a:extLst>
              <a:ext uri="{FF2B5EF4-FFF2-40B4-BE49-F238E27FC236}">
                <a16:creationId xmlns:a16="http://schemas.microsoft.com/office/drawing/2014/main" id="{D2FC35B7-1EF8-8B9D-C004-28F2846B7D60}"/>
              </a:ext>
            </a:extLst>
          </p:cNvPr>
          <p:cNvSpPr txBox="1"/>
          <p:nvPr/>
        </p:nvSpPr>
        <p:spPr>
          <a:xfrm>
            <a:off x="6401791" y="6411051"/>
            <a:ext cx="49785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Ruiter G et al. WCLC 2025;Abstract PT2.12.03. </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33969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of blue and white bars&#10;&#10;Description automatically generated">
            <a:extLst>
              <a:ext uri="{FF2B5EF4-FFF2-40B4-BE49-F238E27FC236}">
                <a16:creationId xmlns:a16="http://schemas.microsoft.com/office/drawing/2014/main" id="{6A2A2FA3-F31F-77BA-1B5D-5F237EE9D2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4406" y="1426575"/>
            <a:ext cx="10763188" cy="4525963"/>
          </a:xfrm>
        </p:spPr>
      </p:pic>
      <p:sp>
        <p:nvSpPr>
          <p:cNvPr id="6" name="TextBox 5">
            <a:extLst>
              <a:ext uri="{FF2B5EF4-FFF2-40B4-BE49-F238E27FC236}">
                <a16:creationId xmlns:a16="http://schemas.microsoft.com/office/drawing/2014/main" id="{5B43D83C-3536-8A2B-4DFA-FB3965AB143A}"/>
              </a:ext>
            </a:extLst>
          </p:cNvPr>
          <p:cNvSpPr txBox="1"/>
          <p:nvPr/>
        </p:nvSpPr>
        <p:spPr>
          <a:xfrm>
            <a:off x="6401791" y="6411051"/>
            <a:ext cx="49785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Heymach</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J et al. NEJM 2026;394:1675-1684. </a:t>
            </a: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itle 1">
            <a:extLst>
              <a:ext uri="{FF2B5EF4-FFF2-40B4-BE49-F238E27FC236}">
                <a16:creationId xmlns:a16="http://schemas.microsoft.com/office/drawing/2014/main" id="{F6DB8206-A638-2BB6-8826-837156CAB03F}"/>
              </a:ext>
            </a:extLst>
          </p:cNvPr>
          <p:cNvSpPr>
            <a:spLocks noGrp="1"/>
          </p:cNvSpPr>
          <p:nvPr>
            <p:ph type="title"/>
          </p:nvPr>
        </p:nvSpPr>
        <p:spPr>
          <a:xfrm>
            <a:off x="609600" y="158888"/>
            <a:ext cx="10972800" cy="1143000"/>
          </a:xfrm>
        </p:spPr>
        <p:txBody>
          <a:bodyPr/>
          <a:lstStyle/>
          <a:p>
            <a:r>
              <a:rPr lang="en-US" sz="4000" dirty="0" err="1"/>
              <a:t>Zongertinib</a:t>
            </a:r>
            <a:r>
              <a:rPr lang="en-US" sz="4000" dirty="0"/>
              <a:t> in previously treated </a:t>
            </a:r>
            <a:r>
              <a:rPr lang="en-US" sz="4000" i="1" dirty="0"/>
              <a:t>HER2</a:t>
            </a:r>
            <a:r>
              <a:rPr lang="en-US" sz="4000" dirty="0"/>
              <a:t>-mutant NSCLC with brain metastases</a:t>
            </a:r>
          </a:p>
        </p:txBody>
      </p:sp>
    </p:spTree>
    <p:extLst>
      <p:ext uri="{BB962C8B-B14F-4D97-AF65-F5344CB8AC3E}">
        <p14:creationId xmlns:p14="http://schemas.microsoft.com/office/powerpoint/2010/main" val="855746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Heymach</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nvGraphicFramePr>
        <p:xfrm>
          <a:off x="1083510" y="2132856"/>
          <a:ext cx="10016517" cy="2764694"/>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18205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 and 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AstraZeneca Pharmaceuticals LP, Bayer HealthCare Pharmaceuticals, BioNTech SE, Boehringer Ingelheim Pharmaceuticals Inc, Bristol Myers Squibb, GSK, Jazz Pharmaceuticals Inc, Johnson &amp; Johnson, Lilly, Mirati Therapeutics Inc, </a:t>
                      </a:r>
                      <a:r>
                        <a:rPr lang="en-US" sz="1800" b="0" dirty="0" err="1">
                          <a:solidFill>
                            <a:schemeClr val="tx1"/>
                          </a:solidFill>
                        </a:rPr>
                        <a:t>ModeX</a:t>
                      </a:r>
                      <a:r>
                        <a:rPr lang="en-US" sz="1800" b="0" dirty="0">
                          <a:solidFill>
                            <a:schemeClr val="tx1"/>
                          </a:solidFill>
                        </a:rPr>
                        <a:t> Therapeutics, </a:t>
                      </a:r>
                      <a:r>
                        <a:rPr lang="en-US" sz="1800" b="0" dirty="0" err="1">
                          <a:solidFill>
                            <a:schemeClr val="tx1"/>
                          </a:solidFill>
                        </a:rPr>
                        <a:t>OncoHost</a:t>
                      </a:r>
                      <a:r>
                        <a:rPr lang="en-US" sz="1800" b="0" dirty="0">
                          <a:solidFill>
                            <a:schemeClr val="tx1"/>
                          </a:solidFill>
                        </a:rPr>
                        <a:t>, Ottimo Pharma, Pfizer Inc, Regeneron Pharmaceuticals Inc, </a:t>
                      </a:r>
                      <a:r>
                        <a:rPr lang="en-US" sz="1800" b="0" dirty="0" err="1">
                          <a:solidFill>
                            <a:schemeClr val="tx1"/>
                          </a:solidFill>
                        </a:rPr>
                        <a:t>Remunity</a:t>
                      </a:r>
                      <a:r>
                        <a:rPr lang="en-US" sz="1800" b="0" dirty="0">
                          <a:solidFill>
                            <a:schemeClr val="tx1"/>
                          </a:solidFill>
                        </a:rPr>
                        <a:t> Therapeutics, Spectrum Pharmaceuticals Inc, </a:t>
                      </a:r>
                      <a:r>
                        <a:rPr lang="en-US" sz="1800" b="0" dirty="0" err="1">
                          <a:solidFill>
                            <a:schemeClr val="tx1"/>
                          </a:solidFill>
                        </a:rPr>
                        <a:t>Synthekine</a:t>
                      </a:r>
                      <a:r>
                        <a:rPr lang="en-US" sz="1800" b="0" dirty="0">
                          <a:solidFill>
                            <a:schemeClr val="tx1"/>
                          </a:solidFill>
                        </a:rPr>
                        <a:t>, Takeda Pharmaceuticals USA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01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Royalties and Licensing Fees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 Spectrum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bl>
          </a:graphicData>
        </a:graphic>
      </p:graphicFrame>
    </p:spTree>
    <p:custDataLst>
      <p:tags r:id="rId1"/>
    </p:custDataLst>
    <p:extLst>
      <p:ext uri="{BB962C8B-B14F-4D97-AF65-F5344CB8AC3E}">
        <p14:creationId xmlns:p14="http://schemas.microsoft.com/office/powerpoint/2010/main" val="1079278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E331-DDD3-22C4-35F7-DA5D73EB0998}"/>
              </a:ext>
            </a:extLst>
          </p:cNvPr>
          <p:cNvSpPr>
            <a:spLocks noGrp="1"/>
          </p:cNvSpPr>
          <p:nvPr>
            <p:ph type="title"/>
          </p:nvPr>
        </p:nvSpPr>
        <p:spPr>
          <a:xfrm>
            <a:off x="0" y="274638"/>
            <a:ext cx="12153900" cy="1143000"/>
          </a:xfrm>
        </p:spPr>
        <p:txBody>
          <a:bodyPr/>
          <a:lstStyle/>
          <a:p>
            <a:r>
              <a:rPr lang="en-US" dirty="0" err="1"/>
              <a:t>Sevabertinib</a:t>
            </a:r>
            <a:r>
              <a:rPr lang="en-US" dirty="0"/>
              <a:t> is an oral, reversible HER2 TKI</a:t>
            </a:r>
          </a:p>
        </p:txBody>
      </p:sp>
      <p:sp>
        <p:nvSpPr>
          <p:cNvPr id="4" name="TextBox 3">
            <a:extLst>
              <a:ext uri="{FF2B5EF4-FFF2-40B4-BE49-F238E27FC236}">
                <a16:creationId xmlns:a16="http://schemas.microsoft.com/office/drawing/2014/main" id="{BA76FA22-55E9-0DB5-11F9-6B8925B74AA5}"/>
              </a:ext>
            </a:extLst>
          </p:cNvPr>
          <p:cNvSpPr txBox="1"/>
          <p:nvPr/>
        </p:nvSpPr>
        <p:spPr>
          <a:xfrm>
            <a:off x="10537380" y="6583363"/>
            <a:ext cx="165462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Le et al., ESMO 2025</a:t>
            </a:r>
          </a:p>
        </p:txBody>
      </p:sp>
      <p:pic>
        <p:nvPicPr>
          <p:cNvPr id="11" name="Picture 10">
            <a:extLst>
              <a:ext uri="{FF2B5EF4-FFF2-40B4-BE49-F238E27FC236}">
                <a16:creationId xmlns:a16="http://schemas.microsoft.com/office/drawing/2014/main" id="{A609B563-6433-C572-BA54-63C12E870959}"/>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2140822" y="3954625"/>
            <a:ext cx="8593439" cy="2329082"/>
          </a:xfrm>
          <a:prstGeom prst="rect">
            <a:avLst/>
          </a:prstGeom>
        </p:spPr>
      </p:pic>
      <p:pic>
        <p:nvPicPr>
          <p:cNvPr id="12" name="Picture 11">
            <a:extLst>
              <a:ext uri="{FF2B5EF4-FFF2-40B4-BE49-F238E27FC236}">
                <a16:creationId xmlns:a16="http://schemas.microsoft.com/office/drawing/2014/main" id="{20115243-91F7-992D-D917-0286DEDA0574}"/>
              </a:ext>
            </a:extLst>
          </p:cNvPr>
          <p:cNvPicPr>
            <a:picLocks noChangeAspect="1"/>
          </p:cNvPicPr>
          <p:nvPr/>
        </p:nvPicPr>
        <p:blipFill>
          <a:blip r:embed="rId5"/>
          <a:stretch>
            <a:fillRect/>
          </a:stretch>
        </p:blipFill>
        <p:spPr>
          <a:xfrm>
            <a:off x="9624446" y="1624960"/>
            <a:ext cx="2529454" cy="2174713"/>
          </a:xfrm>
          <a:prstGeom prst="rect">
            <a:avLst/>
          </a:prstGeom>
        </p:spPr>
      </p:pic>
      <p:sp>
        <p:nvSpPr>
          <p:cNvPr id="13" name="TextBox 12">
            <a:extLst>
              <a:ext uri="{FF2B5EF4-FFF2-40B4-BE49-F238E27FC236}">
                <a16:creationId xmlns:a16="http://schemas.microsoft.com/office/drawing/2014/main" id="{29004EA8-36CE-4259-2C14-9467CE9EC740}"/>
              </a:ext>
            </a:extLst>
          </p:cNvPr>
          <p:cNvSpPr txBox="1"/>
          <p:nvPr/>
        </p:nvSpPr>
        <p:spPr>
          <a:xfrm>
            <a:off x="0" y="1584745"/>
            <a:ext cx="8792443" cy="236988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Sevabertinib is an oral, reversible TKI that potently inhibits activating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ERBB2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mutations and has demonstrated efficacy against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insertions and missense mutations, secondary resistance including irreversible binding site mutation (C805S), and gatekeeper mutations (T798M/T798I)</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Sevabertinib has anti-tumor activity and a manageable safety profile in patients with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-mutant NSCLC</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May 2025, the FDA granted NDA Priority Review for sevabertinib in patients with previously treated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-mutant NSCLC</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186E78AA-A285-6891-33F9-A48A9686B015}"/>
              </a:ext>
            </a:extLst>
          </p:cNvPr>
          <p:cNvSpPr txBox="1"/>
          <p:nvPr/>
        </p:nvSpPr>
        <p:spPr>
          <a:xfrm>
            <a:off x="2005220" y="6283707"/>
            <a:ext cx="853216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1. Siegel F et al. Cancer </a:t>
            </a:r>
            <a:r>
              <a:rPr kumimoji="0" lang="en-US" sz="1000" b="0" i="0" u="none" strike="noStrike" kern="1200" cap="none" spc="0" normalizeH="0" baseline="0" noProof="0" dirty="0" err="1">
                <a:ln>
                  <a:noFill/>
                </a:ln>
                <a:solidFill>
                  <a:prstClr val="black"/>
                </a:solidFill>
                <a:effectLst/>
                <a:uLnTx/>
                <a:uFillTx/>
                <a:latin typeface="Arial"/>
                <a:ea typeface="+mn-ea"/>
                <a:cs typeface="+mn-cs"/>
              </a:rPr>
              <a:t>Discov</a:t>
            </a:r>
            <a:r>
              <a:rPr kumimoji="0" lang="en-US" sz="1000" b="0" i="0" u="none" strike="noStrike" kern="1200" cap="none" spc="0" normalizeH="0" baseline="0" noProof="0" dirty="0">
                <a:ln>
                  <a:noFill/>
                </a:ln>
                <a:solidFill>
                  <a:prstClr val="black"/>
                </a:solidFill>
                <a:effectLst/>
                <a:uLnTx/>
                <a:uFillTx/>
                <a:latin typeface="Arial"/>
                <a:ea typeface="+mn-ea"/>
                <a:cs typeface="+mn-cs"/>
              </a:rPr>
              <a:t> 2025;16(1):81-94. 2. Girard N et al. J Clin Oncol 2024; 42 (17 Suppl): LBA8598; 3. Bayer. </a:t>
            </a:r>
            <a:r>
              <a:rPr kumimoji="0" lang="en-US" sz="1000" b="0" i="0" u="none" strike="noStrike" kern="1200" cap="none" spc="0" normalizeH="0" baseline="0" noProof="0" dirty="0" err="1">
                <a:ln>
                  <a:noFill/>
                </a:ln>
                <a:solidFill>
                  <a:prstClr val="black"/>
                </a:solidFill>
                <a:effectLst/>
                <a:uLnTx/>
                <a:uFillTx/>
                <a:latin typeface="Arial"/>
                <a:ea typeface="+mn-ea"/>
                <a:cs typeface="+mn-cs"/>
              </a:rPr>
              <a:t>Sevabertinib</a:t>
            </a:r>
            <a:r>
              <a:rPr kumimoji="0" lang="en-US" sz="1000" b="0" i="0" u="none" strike="noStrike" kern="1200" cap="none" spc="0" normalizeH="0" baseline="0" noProof="0" dirty="0">
                <a:ln>
                  <a:noFill/>
                </a:ln>
                <a:solidFill>
                  <a:prstClr val="black"/>
                </a:solidFill>
                <a:effectLst/>
                <a:uLnTx/>
                <a:uFillTx/>
                <a:latin typeface="Arial"/>
                <a:ea typeface="+mn-ea"/>
                <a:cs typeface="+mn-cs"/>
              </a:rPr>
              <a:t> (BAY 2927088) granted FDA Priority Review for the treatment of patients with HER2-mutant non-small cell lung cancer. May 28, 2025. https://</a:t>
            </a:r>
            <a:r>
              <a:rPr kumimoji="0" lang="en-US" sz="1000" b="0" i="0" u="none" strike="noStrike" kern="1200" cap="none" spc="0" normalizeH="0" baseline="0" noProof="0" dirty="0" err="1">
                <a:ln>
                  <a:noFill/>
                </a:ln>
                <a:solidFill>
                  <a:prstClr val="black"/>
                </a:solidFill>
                <a:effectLst/>
                <a:uLnTx/>
                <a:uFillTx/>
                <a:latin typeface="Arial"/>
                <a:ea typeface="+mn-ea"/>
                <a:cs typeface="+mn-cs"/>
              </a:rPr>
              <a:t>www.bayer.com</a:t>
            </a:r>
            <a:r>
              <a:rPr kumimoji="0" lang="en-US" sz="1000" b="0" i="0" u="none" strike="noStrike" kern="1200" cap="none" spc="0" normalizeH="0" baseline="0" noProof="0" dirty="0">
                <a:ln>
                  <a:noFill/>
                </a:ln>
                <a:solidFill>
                  <a:prstClr val="black"/>
                </a:solidFill>
                <a:effectLst/>
                <a:uLnTx/>
                <a:uFillTx/>
                <a:latin typeface="Arial"/>
                <a:ea typeface="+mn-ea"/>
                <a:cs typeface="+mn-cs"/>
              </a:rPr>
              <a:t>/</a:t>
            </a:r>
            <a:r>
              <a:rPr kumimoji="0" lang="en-US" sz="1000" b="0" i="0" u="none" strike="noStrike" kern="1200" cap="none" spc="0" normalizeH="0" baseline="0" noProof="0" dirty="0" err="1">
                <a:ln>
                  <a:noFill/>
                </a:ln>
                <a:solidFill>
                  <a:prstClr val="black"/>
                </a:solidFill>
                <a:effectLst/>
                <a:uLnTx/>
                <a:uFillTx/>
                <a:latin typeface="Arial"/>
                <a:ea typeface="+mn-ea"/>
                <a:cs typeface="+mn-cs"/>
              </a:rPr>
              <a:t>en</a:t>
            </a:r>
            <a:r>
              <a:rPr kumimoji="0" lang="en-US" sz="1000" b="0" i="0" u="none" strike="noStrike" kern="1200" cap="none" spc="0" normalizeH="0" baseline="0" noProof="0" dirty="0">
                <a:ln>
                  <a:noFill/>
                </a:ln>
                <a:solidFill>
                  <a:prstClr val="black"/>
                </a:solidFill>
                <a:effectLst/>
                <a:uLnTx/>
                <a:uFillTx/>
                <a:latin typeface="Arial"/>
                <a:ea typeface="+mn-ea"/>
                <a:cs typeface="+mn-cs"/>
              </a:rPr>
              <a:t>/us/news-stories/</a:t>
            </a:r>
            <a:r>
              <a:rPr kumimoji="0" lang="en-US" sz="1000" b="0" i="0" u="none" strike="noStrike" kern="1200" cap="none" spc="0" normalizeH="0" baseline="0" noProof="0" dirty="0" err="1">
                <a:ln>
                  <a:noFill/>
                </a:ln>
                <a:solidFill>
                  <a:prstClr val="black"/>
                </a:solidFill>
                <a:effectLst/>
                <a:uLnTx/>
                <a:uFillTx/>
                <a:latin typeface="Arial"/>
                <a:ea typeface="+mn-ea"/>
                <a:cs typeface="+mn-cs"/>
              </a:rPr>
              <a:t>sevabertinib</a:t>
            </a:r>
            <a:r>
              <a:rPr kumimoji="0" lang="en-US" sz="1000" b="0" i="0" u="none" strike="noStrike" kern="1200" cap="none" spc="0" normalizeH="0" baseline="0" noProof="0" dirty="0">
                <a:ln>
                  <a:noFill/>
                </a:ln>
                <a:solidFill>
                  <a:prstClr val="black"/>
                </a:solidFill>
                <a:effectLst/>
                <a:uLnTx/>
                <a:uFillTx/>
                <a:latin typeface="Arial"/>
                <a:ea typeface="+mn-ea"/>
                <a:cs typeface="+mn-cs"/>
              </a:rPr>
              <a:t>/. Accessed June 2026.</a:t>
            </a:r>
          </a:p>
        </p:txBody>
      </p:sp>
    </p:spTree>
    <p:extLst>
      <p:ext uri="{BB962C8B-B14F-4D97-AF65-F5344CB8AC3E}">
        <p14:creationId xmlns:p14="http://schemas.microsoft.com/office/powerpoint/2010/main" val="2785514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7140E-BF6A-1DF4-66AF-F46EFE673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E6182-CAAE-538F-FCBF-80DBED180CFA}"/>
              </a:ext>
            </a:extLst>
          </p:cNvPr>
          <p:cNvSpPr>
            <a:spLocks noGrp="1"/>
          </p:cNvSpPr>
          <p:nvPr>
            <p:ph type="title"/>
          </p:nvPr>
        </p:nvSpPr>
        <p:spPr>
          <a:xfrm>
            <a:off x="609600" y="156003"/>
            <a:ext cx="10972800" cy="1143000"/>
          </a:xfrm>
        </p:spPr>
        <p:txBody>
          <a:bodyPr/>
          <a:lstStyle/>
          <a:p>
            <a:r>
              <a:rPr lang="en-US" dirty="0" err="1"/>
              <a:t>Sevabertinib</a:t>
            </a:r>
            <a:r>
              <a:rPr lang="en-US" dirty="0"/>
              <a:t> in previously treated </a:t>
            </a:r>
            <a:r>
              <a:rPr lang="en-US" i="1" dirty="0"/>
              <a:t>HER2-</a:t>
            </a:r>
            <a:r>
              <a:rPr lang="en-US" dirty="0"/>
              <a:t> mutant NSCLC (SOHO1, Cohorts D, F)</a:t>
            </a:r>
          </a:p>
        </p:txBody>
      </p:sp>
      <p:pic>
        <p:nvPicPr>
          <p:cNvPr id="4" name="Picture 3">
            <a:extLst>
              <a:ext uri="{FF2B5EF4-FFF2-40B4-BE49-F238E27FC236}">
                <a16:creationId xmlns:a16="http://schemas.microsoft.com/office/drawing/2014/main" id="{53D94EFE-D9CE-2CD6-E35C-E1FA6DEC8FF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053549" y="2581118"/>
            <a:ext cx="10114538" cy="3011083"/>
          </a:xfrm>
          <a:prstGeom prst="rect">
            <a:avLst/>
          </a:prstGeom>
        </p:spPr>
      </p:pic>
      <p:sp>
        <p:nvSpPr>
          <p:cNvPr id="6" name="TextBox 5">
            <a:extLst>
              <a:ext uri="{FF2B5EF4-FFF2-40B4-BE49-F238E27FC236}">
                <a16:creationId xmlns:a16="http://schemas.microsoft.com/office/drawing/2014/main" id="{468DE092-8DA1-A361-33E3-FC3678E564B5}"/>
              </a:ext>
            </a:extLst>
          </p:cNvPr>
          <p:cNvSpPr txBox="1"/>
          <p:nvPr/>
        </p:nvSpPr>
        <p:spPr>
          <a:xfrm>
            <a:off x="2665394" y="2018359"/>
            <a:ext cx="45339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Cohort D: </a:t>
            </a:r>
            <a:r>
              <a:rPr kumimoji="0" lang="en-US" sz="1400" b="0" i="0" u="none" strike="noStrike" kern="1200" cap="none" spc="0" normalizeH="0" baseline="0" noProof="0" dirty="0">
                <a:ln>
                  <a:noFill/>
                </a:ln>
                <a:solidFill>
                  <a:prstClr val="black"/>
                </a:solidFill>
                <a:effectLst/>
                <a:uLnTx/>
                <a:uFillTx/>
                <a:latin typeface="Arial"/>
                <a:ea typeface="+mn-ea"/>
                <a:cs typeface="+mn-cs"/>
              </a:rPr>
              <a:t>Patients previously treated with systemic therapy but naïve to HER2 ex20ins-targeted therapy</a:t>
            </a:r>
          </a:p>
        </p:txBody>
      </p:sp>
      <p:sp>
        <p:nvSpPr>
          <p:cNvPr id="10" name="TextBox 9">
            <a:extLst>
              <a:ext uri="{FF2B5EF4-FFF2-40B4-BE49-F238E27FC236}">
                <a16:creationId xmlns:a16="http://schemas.microsoft.com/office/drawing/2014/main" id="{38936F60-E269-DC8A-2F1F-885C3082C704}"/>
              </a:ext>
            </a:extLst>
          </p:cNvPr>
          <p:cNvSpPr txBox="1"/>
          <p:nvPr/>
        </p:nvSpPr>
        <p:spPr>
          <a:xfrm>
            <a:off x="7074588" y="2015205"/>
            <a:ext cx="39081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Cohort F: </a:t>
            </a:r>
            <a:r>
              <a:rPr kumimoji="0" lang="en-US" sz="1400" b="0" i="0" u="none" strike="noStrike" kern="1200" cap="none" spc="0" normalizeH="0" baseline="0" noProof="0" dirty="0">
                <a:ln>
                  <a:noFill/>
                </a:ln>
                <a:solidFill>
                  <a:prstClr val="black"/>
                </a:solidFill>
                <a:effectLst/>
                <a:uLnTx/>
                <a:uFillTx/>
                <a:latin typeface="Arial"/>
                <a:ea typeface="+mn-ea"/>
                <a:cs typeface="+mn-cs"/>
              </a:rPr>
              <a:t>Patients naïve to systemic treatment for locally advanced or metastatic disease </a:t>
            </a:r>
          </a:p>
        </p:txBody>
      </p:sp>
      <p:cxnSp>
        <p:nvCxnSpPr>
          <p:cNvPr id="12" name="Straight Connector 11">
            <a:extLst>
              <a:ext uri="{FF2B5EF4-FFF2-40B4-BE49-F238E27FC236}">
                <a16:creationId xmlns:a16="http://schemas.microsoft.com/office/drawing/2014/main" id="{32D4DCEF-842F-C81E-9B25-4D2E7D4224B9}"/>
              </a:ext>
            </a:extLst>
          </p:cNvPr>
          <p:cNvCxnSpPr/>
          <p:nvPr/>
        </p:nvCxnSpPr>
        <p:spPr>
          <a:xfrm>
            <a:off x="7074588" y="1961650"/>
            <a:ext cx="0" cy="63663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872FBF-6D98-AC50-22AA-34843716C3F7}"/>
              </a:ext>
            </a:extLst>
          </p:cNvPr>
          <p:cNvSpPr txBox="1"/>
          <p:nvPr/>
        </p:nvSpPr>
        <p:spPr>
          <a:xfrm>
            <a:off x="152400" y="5631740"/>
            <a:ext cx="11887200" cy="430887"/>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Nov. 19, 2025: </a:t>
            </a:r>
            <a:r>
              <a:rPr kumimoji="0" lang="en-GB" sz="2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Sevabertinib</a:t>
            </a:r>
            <a:r>
              <a:rPr kumimoji="0" lang="en-GB"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receives FDA approval for HER mutant NSCLC (TKD mutations) </a:t>
            </a:r>
          </a:p>
        </p:txBody>
      </p:sp>
      <p:sp>
        <p:nvSpPr>
          <p:cNvPr id="14" name="TextBox 13">
            <a:extLst>
              <a:ext uri="{FF2B5EF4-FFF2-40B4-BE49-F238E27FC236}">
                <a16:creationId xmlns:a16="http://schemas.microsoft.com/office/drawing/2014/main" id="{E15BACB3-4312-F763-DD64-32C4F09C434E}"/>
              </a:ext>
            </a:extLst>
          </p:cNvPr>
          <p:cNvSpPr txBox="1"/>
          <p:nvPr/>
        </p:nvSpPr>
        <p:spPr>
          <a:xfrm>
            <a:off x="6278880" y="6352032"/>
            <a:ext cx="4724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Loong HH et al. ASCO 2026; abstract 8622. </a:t>
            </a:r>
          </a:p>
        </p:txBody>
      </p:sp>
    </p:spTree>
    <p:extLst>
      <p:ext uri="{BB962C8B-B14F-4D97-AF65-F5344CB8AC3E}">
        <p14:creationId xmlns:p14="http://schemas.microsoft.com/office/powerpoint/2010/main" val="1920815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13549-684D-4EC2-5B45-F388EF167B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8AD976-FF54-2E19-6A7E-B2DD2584D33E}"/>
              </a:ext>
            </a:extLst>
          </p:cNvPr>
          <p:cNvSpPr>
            <a:spLocks noGrp="1"/>
          </p:cNvSpPr>
          <p:nvPr>
            <p:ph type="title"/>
          </p:nvPr>
        </p:nvSpPr>
        <p:spPr>
          <a:xfrm>
            <a:off x="304800" y="279314"/>
            <a:ext cx="11582400" cy="980900"/>
          </a:xfrm>
        </p:spPr>
        <p:txBody>
          <a:bodyPr/>
          <a:lstStyle/>
          <a:p>
            <a:r>
              <a:rPr lang="en-US" sz="4000" dirty="0" err="1"/>
              <a:t>Zongertinib</a:t>
            </a:r>
            <a:r>
              <a:rPr lang="en-US" sz="4000" dirty="0"/>
              <a:t> in 1L </a:t>
            </a:r>
            <a:r>
              <a:rPr lang="en-US" sz="4000" i="1" dirty="0"/>
              <a:t>HER2</a:t>
            </a:r>
            <a:r>
              <a:rPr lang="en-US" sz="4000" dirty="0"/>
              <a:t>-mutant NSCLC</a:t>
            </a:r>
          </a:p>
        </p:txBody>
      </p:sp>
      <p:sp>
        <p:nvSpPr>
          <p:cNvPr id="3" name="TextBox 2">
            <a:extLst>
              <a:ext uri="{FF2B5EF4-FFF2-40B4-BE49-F238E27FC236}">
                <a16:creationId xmlns:a16="http://schemas.microsoft.com/office/drawing/2014/main" id="{431564CF-AEFA-849D-CE02-0628A763262E}"/>
              </a:ext>
            </a:extLst>
          </p:cNvPr>
          <p:cNvSpPr txBox="1"/>
          <p:nvPr/>
        </p:nvSpPr>
        <p:spPr>
          <a:xfrm>
            <a:off x="1225005" y="5315740"/>
            <a:ext cx="10662195" cy="707886"/>
          </a:xfrm>
          <a:prstGeom prst="rect">
            <a:avLst/>
          </a:prstGeom>
          <a:solidFill>
            <a:srgbClr val="F07F09">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February 26, 2026: FDA granted accelerated approval to </a:t>
            </a:r>
            <a:r>
              <a:rPr kumimoji="0" lang="en-US" sz="2000" b="0" i="0" u="none" strike="noStrike" kern="1200" cap="none" spc="0" normalizeH="0" baseline="0" noProof="0" dirty="0" err="1">
                <a:ln>
                  <a:noFill/>
                </a:ln>
                <a:solidFill>
                  <a:prstClr val="black"/>
                </a:solidFill>
                <a:effectLst/>
                <a:uLnTx/>
                <a:uFillTx/>
                <a:latin typeface="Arial"/>
                <a:ea typeface="+mn-ea"/>
                <a:cs typeface="+mn-cs"/>
              </a:rPr>
              <a:t>zongertinib</a:t>
            </a:r>
            <a:r>
              <a:rPr kumimoji="0" lang="en-US" sz="2000" b="0" i="0" u="none" strike="noStrike" kern="1200" cap="none" spc="0" normalizeH="0" baseline="0" noProof="0" dirty="0">
                <a:ln>
                  <a:noFill/>
                </a:ln>
                <a:solidFill>
                  <a:prstClr val="black"/>
                </a:solidFill>
                <a:effectLst/>
                <a:uLnTx/>
                <a:uFillTx/>
                <a:latin typeface="Arial"/>
                <a:ea typeface="+mn-ea"/>
                <a:cs typeface="+mn-cs"/>
              </a:rPr>
              <a:t> as 1L for HER2 mutant NSCLC harboring HER2 (ERBB2) tyrosine kinase domain activating mutations. </a:t>
            </a:r>
          </a:p>
        </p:txBody>
      </p:sp>
      <p:sp>
        <p:nvSpPr>
          <p:cNvPr id="11" name="TextBox 10">
            <a:extLst>
              <a:ext uri="{FF2B5EF4-FFF2-40B4-BE49-F238E27FC236}">
                <a16:creationId xmlns:a16="http://schemas.microsoft.com/office/drawing/2014/main" id="{5447DFDF-A7BA-CD48-8CD4-922472A6E437}"/>
              </a:ext>
            </a:extLst>
          </p:cNvPr>
          <p:cNvSpPr txBox="1"/>
          <p:nvPr/>
        </p:nvSpPr>
        <p:spPr>
          <a:xfrm>
            <a:off x="6880711" y="1522886"/>
            <a:ext cx="4555385" cy="461665"/>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 76%</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D2FDD22-B892-D035-1316-A3E44D3AA15F}"/>
              </a:ext>
            </a:extLst>
          </p:cNvPr>
          <p:cNvSpPr txBox="1"/>
          <p:nvPr/>
        </p:nvSpPr>
        <p:spPr>
          <a:xfrm>
            <a:off x="2400247" y="2096395"/>
            <a:ext cx="2285366" cy="832652"/>
          </a:xfrm>
          <a:prstGeom prst="round2SameRect">
            <a:avLst>
              <a:gd name="adj1" fmla="val 20791"/>
              <a:gd name="adj2" fmla="val 0"/>
            </a:avLst>
          </a:prstGeom>
          <a:solidFill>
            <a:srgbClr val="2F5D81"/>
          </a:solidFill>
          <a:ln w="12700">
            <a:solidFill>
              <a:schemeClr val="bg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2: </a:t>
            </a:r>
            <a:br>
              <a:rPr kumimoji="0" lang="en-GB" sz="13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3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Treatment-naïve patients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74</a:t>
            </a:r>
            <a:endParaRPr kumimoji="0" lang="en-US" sz="13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968C9B0E-3727-B1A0-4CDA-F85DAD53B994}"/>
              </a:ext>
            </a:extLst>
          </p:cNvPr>
          <p:cNvSpPr txBox="1"/>
          <p:nvPr/>
        </p:nvSpPr>
        <p:spPr>
          <a:xfrm>
            <a:off x="364478" y="2096395"/>
            <a:ext cx="2032594" cy="832652"/>
          </a:xfrm>
          <a:prstGeom prst="round2SameRect">
            <a:avLst/>
          </a:prstGeom>
          <a:solidFill>
            <a:schemeClr val="tx2">
              <a:lumMod val="20000"/>
              <a:lumOff val="80000"/>
            </a:schemeClr>
          </a:solidFill>
          <a:ln w="12700">
            <a:solidFill>
              <a:schemeClr val="bg1"/>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Confirmed response </a:t>
            </a:r>
            <a:b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by BICR (RECIST v1.1)</a:t>
            </a:r>
            <a:endPar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aphicFrame>
        <p:nvGraphicFramePr>
          <p:cNvPr id="14" name="Table 41">
            <a:extLst>
              <a:ext uri="{FF2B5EF4-FFF2-40B4-BE49-F238E27FC236}">
                <a16:creationId xmlns:a16="http://schemas.microsoft.com/office/drawing/2014/main" id="{6FBD9D66-0979-27C5-1D3C-228A45E27C15}"/>
              </a:ext>
            </a:extLst>
          </p:cNvPr>
          <p:cNvGraphicFramePr>
            <a:graphicFrameLocks noGrp="1"/>
          </p:cNvGraphicFramePr>
          <p:nvPr/>
        </p:nvGraphicFramePr>
        <p:xfrm>
          <a:off x="364478" y="2926867"/>
          <a:ext cx="4324309" cy="1763544"/>
        </p:xfrm>
        <a:graphic>
          <a:graphicData uri="http://schemas.openxmlformats.org/drawingml/2006/table">
            <a:tbl>
              <a:tblPr firstRow="1" bandRow="1"/>
              <a:tblGrid>
                <a:gridCol w="2035484">
                  <a:extLst>
                    <a:ext uri="{9D8B030D-6E8A-4147-A177-3AD203B41FA5}">
                      <a16:colId xmlns:a16="http://schemas.microsoft.com/office/drawing/2014/main" val="2878539895"/>
                    </a:ext>
                  </a:extLst>
                </a:gridCol>
                <a:gridCol w="2288825">
                  <a:extLst>
                    <a:ext uri="{9D8B030D-6E8A-4147-A177-3AD203B41FA5}">
                      <a16:colId xmlns:a16="http://schemas.microsoft.com/office/drawing/2014/main" val="2155313075"/>
                    </a:ext>
                  </a:extLst>
                </a:gridCol>
              </a:tblGrid>
              <a:tr h="293924">
                <a:tc>
                  <a:txBody>
                    <a:bodyPr/>
                    <a:lstStyle>
                      <a:lvl1pPr marL="0" algn="l" defTabSz="1728088" rtl="0" eaLnBrk="1" latinLnBrk="0" hangingPunct="1">
                        <a:defRPr sz="3415" kern="1200">
                          <a:solidFill>
                            <a:schemeClr val="dk1"/>
                          </a:solidFill>
                          <a:latin typeface="Arial"/>
                        </a:defRPr>
                      </a:lvl1pPr>
                      <a:lvl2pPr marL="864045" algn="l" defTabSz="1728088" rtl="0" eaLnBrk="1" latinLnBrk="0" hangingPunct="1">
                        <a:defRPr sz="3415" kern="1200">
                          <a:solidFill>
                            <a:schemeClr val="dk1"/>
                          </a:solidFill>
                          <a:latin typeface="Arial"/>
                        </a:defRPr>
                      </a:lvl2pPr>
                      <a:lvl3pPr marL="1728088" algn="l" defTabSz="1728088" rtl="0" eaLnBrk="1" latinLnBrk="0" hangingPunct="1">
                        <a:defRPr sz="3415" kern="1200">
                          <a:solidFill>
                            <a:schemeClr val="dk1"/>
                          </a:solidFill>
                          <a:latin typeface="Arial"/>
                        </a:defRPr>
                      </a:lvl3pPr>
                      <a:lvl4pPr marL="2592133" algn="l" defTabSz="1728088" rtl="0" eaLnBrk="1" latinLnBrk="0" hangingPunct="1">
                        <a:defRPr sz="3415" kern="1200">
                          <a:solidFill>
                            <a:schemeClr val="dk1"/>
                          </a:solidFill>
                          <a:latin typeface="Arial"/>
                        </a:defRPr>
                      </a:lvl4pPr>
                      <a:lvl5pPr marL="3456177" algn="l" defTabSz="1728088" rtl="0" eaLnBrk="1" latinLnBrk="0" hangingPunct="1">
                        <a:defRPr sz="3415" kern="1200">
                          <a:solidFill>
                            <a:schemeClr val="dk1"/>
                          </a:solidFill>
                          <a:latin typeface="Arial"/>
                        </a:defRPr>
                      </a:lvl5pPr>
                      <a:lvl6pPr marL="4320221" algn="l" defTabSz="1728088" rtl="0" eaLnBrk="1" latinLnBrk="0" hangingPunct="1">
                        <a:defRPr sz="3415" kern="1200">
                          <a:solidFill>
                            <a:schemeClr val="dk1"/>
                          </a:solidFill>
                          <a:latin typeface="Arial"/>
                        </a:defRPr>
                      </a:lvl6pPr>
                      <a:lvl7pPr marL="5184266" algn="l" defTabSz="1728088" rtl="0" eaLnBrk="1" latinLnBrk="0" hangingPunct="1">
                        <a:defRPr sz="3415" kern="1200">
                          <a:solidFill>
                            <a:schemeClr val="dk1"/>
                          </a:solidFill>
                          <a:latin typeface="Arial"/>
                        </a:defRPr>
                      </a:lvl7pPr>
                      <a:lvl8pPr marL="6048310" algn="l" defTabSz="1728088" rtl="0" eaLnBrk="1" latinLnBrk="0" hangingPunct="1">
                        <a:defRPr sz="3415" kern="1200">
                          <a:solidFill>
                            <a:schemeClr val="dk1"/>
                          </a:solidFill>
                          <a:latin typeface="Arial"/>
                        </a:defRPr>
                      </a:lvl8pPr>
                      <a:lvl9pPr marL="6912354" algn="l" defTabSz="1728088" rtl="0" eaLnBrk="1" latinLnBrk="0" hangingPunct="1">
                        <a:defRPr sz="3415" kern="1200">
                          <a:solidFill>
                            <a:schemeClr val="dk1"/>
                          </a:solidFill>
                          <a:latin typeface="Arial"/>
                        </a:defRPr>
                      </a:lvl9pPr>
                    </a:lstStyle>
                    <a:p>
                      <a:pPr marL="72000" marR="0" lvl="0" indent="-42863" algn="l" defTabSz="914400" rtl="0" eaLnBrk="1" fontAlgn="auto" latinLnBrk="0" hangingPunct="1">
                        <a:lnSpc>
                          <a:spcPct val="100000"/>
                        </a:lnSpc>
                        <a:spcBef>
                          <a:spcPts val="0"/>
                        </a:spcBef>
                        <a:spcAft>
                          <a:spcPts val="0"/>
                        </a:spcAft>
                        <a:buClrTx/>
                        <a:buSzTx/>
                        <a:buFontTx/>
                        <a:buNone/>
                        <a:tabLst/>
                        <a:defRPr/>
                      </a:pPr>
                      <a:r>
                        <a:rPr lang="de-DE" sz="1300" b="0" baseline="0" dirty="0">
                          <a:solidFill>
                            <a:schemeClr val="tx1"/>
                          </a:solidFill>
                          <a:effectLst/>
                          <a:latin typeface="Arial" panose="020B0604020202020204" pitchFamily="34" charset="0"/>
                          <a:cs typeface="Arial" panose="020B0604020202020204" pitchFamily="34" charset="0"/>
                        </a:rPr>
                        <a:t> </a:t>
                      </a:r>
                      <a:r>
                        <a:rPr lang="de-DE" sz="1300" b="1" baseline="0" dirty="0">
                          <a:solidFill>
                            <a:schemeClr val="tx1"/>
                          </a:solidFill>
                          <a:effectLst/>
                          <a:latin typeface="Arial" panose="020B0604020202020204" pitchFamily="34" charset="0"/>
                          <a:cs typeface="Arial" panose="020B0604020202020204" pitchFamily="34" charset="0"/>
                        </a:rPr>
                        <a:t>ORR</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42863" marR="0" lvl="0" indent="-42863" algn="ctr" defTabSz="914400" rtl="0" eaLnBrk="1" fontAlgn="auto" latinLnBrk="0" hangingPunct="1">
                        <a:lnSpc>
                          <a:spcPct val="100000"/>
                        </a:lnSpc>
                        <a:spcBef>
                          <a:spcPts val="0"/>
                        </a:spcBef>
                        <a:spcAft>
                          <a:spcPts val="0"/>
                        </a:spcAft>
                        <a:buClrTx/>
                        <a:buSzTx/>
                        <a:buFontTx/>
                        <a:buNone/>
                        <a:tabLst>
                          <a:tab pos="450850" algn="l"/>
                        </a:tabLst>
                        <a:defRPr/>
                      </a:pPr>
                      <a:r>
                        <a:rPr lang="de-DE"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76%</a:t>
                      </a:r>
                      <a:endParaRPr lang="en-US"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extLst>
                  <a:ext uri="{0D108BD9-81ED-4DB2-BD59-A6C34878D82A}">
                    <a16:rowId xmlns:a16="http://schemas.microsoft.com/office/drawing/2014/main" val="2637388737"/>
                  </a:ext>
                </a:extLst>
              </a:tr>
              <a:tr h="293924">
                <a:tc>
                  <a:txBody>
                    <a:bodyPr/>
                    <a:lstStyle>
                      <a:lvl1pPr marL="0" algn="l" defTabSz="1728088" rtl="0" eaLnBrk="1" latinLnBrk="0" hangingPunct="1">
                        <a:defRPr sz="3415" kern="1200">
                          <a:solidFill>
                            <a:schemeClr val="dk1"/>
                          </a:solidFill>
                          <a:latin typeface="Arial"/>
                        </a:defRPr>
                      </a:lvl1pPr>
                      <a:lvl2pPr marL="864045" algn="l" defTabSz="1728088" rtl="0" eaLnBrk="1" latinLnBrk="0" hangingPunct="1">
                        <a:defRPr sz="3415" kern="1200">
                          <a:solidFill>
                            <a:schemeClr val="dk1"/>
                          </a:solidFill>
                          <a:latin typeface="Arial"/>
                        </a:defRPr>
                      </a:lvl2pPr>
                      <a:lvl3pPr marL="1728088" algn="l" defTabSz="1728088" rtl="0" eaLnBrk="1" latinLnBrk="0" hangingPunct="1">
                        <a:defRPr sz="3415" kern="1200">
                          <a:solidFill>
                            <a:schemeClr val="dk1"/>
                          </a:solidFill>
                          <a:latin typeface="Arial"/>
                        </a:defRPr>
                      </a:lvl3pPr>
                      <a:lvl4pPr marL="2592133" algn="l" defTabSz="1728088" rtl="0" eaLnBrk="1" latinLnBrk="0" hangingPunct="1">
                        <a:defRPr sz="3415" kern="1200">
                          <a:solidFill>
                            <a:schemeClr val="dk1"/>
                          </a:solidFill>
                          <a:latin typeface="Arial"/>
                        </a:defRPr>
                      </a:lvl4pPr>
                      <a:lvl5pPr marL="3456177" algn="l" defTabSz="1728088" rtl="0" eaLnBrk="1" latinLnBrk="0" hangingPunct="1">
                        <a:defRPr sz="3415" kern="1200">
                          <a:solidFill>
                            <a:schemeClr val="dk1"/>
                          </a:solidFill>
                          <a:latin typeface="Arial"/>
                        </a:defRPr>
                      </a:lvl5pPr>
                      <a:lvl6pPr marL="4320221" algn="l" defTabSz="1728088" rtl="0" eaLnBrk="1" latinLnBrk="0" hangingPunct="1">
                        <a:defRPr sz="3415" kern="1200">
                          <a:solidFill>
                            <a:schemeClr val="dk1"/>
                          </a:solidFill>
                          <a:latin typeface="Arial"/>
                        </a:defRPr>
                      </a:lvl6pPr>
                      <a:lvl7pPr marL="5184266" algn="l" defTabSz="1728088" rtl="0" eaLnBrk="1" latinLnBrk="0" hangingPunct="1">
                        <a:defRPr sz="3415" kern="1200">
                          <a:solidFill>
                            <a:schemeClr val="dk1"/>
                          </a:solidFill>
                          <a:latin typeface="Arial"/>
                        </a:defRPr>
                      </a:lvl7pPr>
                      <a:lvl8pPr marL="6048310" algn="l" defTabSz="1728088" rtl="0" eaLnBrk="1" latinLnBrk="0" hangingPunct="1">
                        <a:defRPr sz="3415" kern="1200">
                          <a:solidFill>
                            <a:schemeClr val="dk1"/>
                          </a:solidFill>
                          <a:latin typeface="Arial"/>
                        </a:defRPr>
                      </a:lvl8pPr>
                      <a:lvl9pPr marL="6912354" algn="l" defTabSz="1728088" rtl="0" eaLnBrk="1" latinLnBrk="0" hangingPunct="1">
                        <a:defRPr sz="3415" kern="1200">
                          <a:solidFill>
                            <a:schemeClr val="dk1"/>
                          </a:solidFill>
                          <a:latin typeface="Arial"/>
                        </a:defRPr>
                      </a:lvl9pPr>
                    </a:lstStyle>
                    <a:p>
                      <a:pPr marL="288000" marR="0" indent="-43200">
                        <a:lnSpc>
                          <a:spcPct val="100000"/>
                        </a:lnSpc>
                        <a:spcBef>
                          <a:spcPts val="0"/>
                        </a:spcBef>
                        <a:spcAft>
                          <a:spcPts val="0"/>
                        </a:spcAft>
                      </a:pPr>
                      <a:r>
                        <a:rPr lang="en-US"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 n (%)</a:t>
                      </a:r>
                      <a:endParaRPr lang="en-US" sz="1300" b="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6DCE5"/>
                    </a:solidFill>
                  </a:tcPr>
                </a:tc>
                <a:tc>
                  <a:txBody>
                    <a:bodyPr/>
                    <a:lstStyle/>
                    <a:p>
                      <a:pPr marL="42863" marR="0" indent="-42863" algn="ctr">
                        <a:lnSpc>
                          <a:spcPct val="100000"/>
                        </a:lnSpc>
                        <a:spcBef>
                          <a:spcPts val="0"/>
                        </a:spcBef>
                        <a:spcAft>
                          <a:spcPts val="0"/>
                        </a:spcAft>
                      </a:pPr>
                      <a:r>
                        <a:rPr lang="en-US"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 (11)</a:t>
                      </a:r>
                    </a:p>
                  </a:txBody>
                  <a:tcPr marL="336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15967304"/>
                  </a:ext>
                </a:extLst>
              </a:tr>
              <a:tr h="293924">
                <a:tc>
                  <a:txBody>
                    <a:bodyPr/>
                    <a:lstStyle/>
                    <a:p>
                      <a:pPr marL="72000" marR="0" indent="-42863" algn="l">
                        <a:lnSpc>
                          <a:spcPct val="100000"/>
                        </a:lnSpc>
                        <a:spcBef>
                          <a:spcPts val="0"/>
                        </a:spcBef>
                        <a:spcAft>
                          <a:spcPts val="0"/>
                        </a:spcAft>
                      </a:pPr>
                      <a:r>
                        <a:rPr lang="en-US" sz="1300" b="0" dirty="0">
                          <a:solidFill>
                            <a:schemeClr val="tx1"/>
                          </a:solidFill>
                          <a:effectLst/>
                          <a:latin typeface="Arial" panose="020B0604020202020204" pitchFamily="34" charset="0"/>
                          <a:cs typeface="Arial" panose="020B0604020202020204" pitchFamily="34" charset="0"/>
                        </a:rPr>
                        <a:t>    PR, </a:t>
                      </a:r>
                      <a:r>
                        <a:rPr lang="en-US"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 (%)</a:t>
                      </a:r>
                      <a:endParaRPr lang="en-US"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42863" marR="0" indent="-42863" algn="ctr">
                        <a:lnSpc>
                          <a:spcPct val="100000"/>
                        </a:lnSpc>
                        <a:spcBef>
                          <a:spcPts val="0"/>
                        </a:spcBef>
                        <a:spcAft>
                          <a:spcPts val="0"/>
                        </a:spcAft>
                      </a:pPr>
                      <a:r>
                        <a:rPr lang="en-US"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48 (65)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31595356"/>
                  </a:ext>
                </a:extLst>
              </a:tr>
              <a:tr h="293924">
                <a:tc>
                  <a:txBody>
                    <a:bodyPr/>
                    <a:lstStyle/>
                    <a:p>
                      <a:pPr marL="72000" marR="0" indent="-42863" algn="l">
                        <a:lnSpc>
                          <a:spcPct val="100000"/>
                        </a:lnSpc>
                        <a:spcBef>
                          <a:spcPts val="0"/>
                        </a:spcBef>
                        <a:spcAft>
                          <a:spcPts val="0"/>
                        </a:spcAft>
                      </a:pPr>
                      <a:r>
                        <a:rPr lang="en-US" sz="1300" b="0" dirty="0">
                          <a:solidFill>
                            <a:schemeClr val="tx1"/>
                          </a:solidFill>
                          <a:effectLst/>
                          <a:latin typeface="Arial" panose="020B0604020202020204" pitchFamily="34" charset="0"/>
                          <a:cs typeface="Arial" panose="020B0604020202020204" pitchFamily="34" charset="0"/>
                        </a:rPr>
                        <a:t> </a:t>
                      </a:r>
                      <a:r>
                        <a:rPr lang="en-US" sz="1300" b="1" dirty="0">
                          <a:solidFill>
                            <a:schemeClr val="tx1"/>
                          </a:solidFill>
                          <a:effectLst/>
                          <a:latin typeface="Arial" panose="020B0604020202020204" pitchFamily="34" charset="0"/>
                          <a:cs typeface="Arial" panose="020B0604020202020204" pitchFamily="34" charset="0"/>
                        </a:rPr>
                        <a:t>DCR</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42863" marR="0" lvl="0" indent="-42863" algn="ctr" defTabSz="1497070" rtl="0" eaLnBrk="1" fontAlgn="auto" latinLnBrk="0" hangingPunct="1">
                        <a:lnSpc>
                          <a:spcPct val="100000"/>
                        </a:lnSpc>
                        <a:spcBef>
                          <a:spcPts val="0"/>
                        </a:spcBef>
                        <a:spcAft>
                          <a:spcPts val="0"/>
                        </a:spcAft>
                        <a:buClrTx/>
                        <a:buSzTx/>
                        <a:buFontTx/>
                        <a:buNone/>
                        <a:tabLst/>
                        <a:defRPr/>
                      </a:pPr>
                      <a:r>
                        <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96%</a:t>
                      </a:r>
                      <a:endParaRPr lang="en-US"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33376918"/>
                  </a:ext>
                </a:extLst>
              </a:tr>
              <a:tr h="293924">
                <a:tc>
                  <a:txBody>
                    <a:bodyPr/>
                    <a:lstStyle/>
                    <a:p>
                      <a:pPr marL="72000" marR="0" indent="-42863" algn="l">
                        <a:lnSpc>
                          <a:spcPct val="100000"/>
                        </a:lnSpc>
                        <a:spcBef>
                          <a:spcPts val="0"/>
                        </a:spcBef>
                        <a:spcAft>
                          <a:spcPts val="0"/>
                        </a:spcAft>
                      </a:pPr>
                      <a:r>
                        <a:rPr lang="en-US" sz="1300" b="0" dirty="0">
                          <a:solidFill>
                            <a:schemeClr val="tx1"/>
                          </a:solidFill>
                          <a:effectLst/>
                          <a:latin typeface="Arial" panose="020B0604020202020204" pitchFamily="34" charset="0"/>
                          <a:cs typeface="Arial" panose="020B0604020202020204" pitchFamily="34" charset="0"/>
                        </a:rPr>
                        <a:t>    SD</a:t>
                      </a:r>
                      <a:r>
                        <a:rPr lang="de-DE"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n (%)</a:t>
                      </a:r>
                      <a:endParaRPr lang="en-US"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42863" marR="0" lvl="0" indent="-42863" algn="ctr" defTabSz="914400" rtl="0" eaLnBrk="1" fontAlgn="auto" latinLnBrk="0" hangingPunct="1">
                        <a:lnSpc>
                          <a:spcPct val="100000"/>
                        </a:lnSpc>
                        <a:spcBef>
                          <a:spcPts val="0"/>
                        </a:spcBef>
                        <a:spcAft>
                          <a:spcPts val="0"/>
                        </a:spcAft>
                        <a:buClrTx/>
                        <a:buSzTx/>
                        <a:buFontTx/>
                        <a:buNone/>
                        <a:tabLst/>
                        <a:defRPr/>
                      </a:pPr>
                      <a:r>
                        <a:rPr lang="de-DE"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15 (20)</a:t>
                      </a:r>
                      <a:endParaRPr lang="en-US"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44243059"/>
                  </a:ext>
                </a:extLst>
              </a:tr>
              <a:tr h="293924">
                <a:tc>
                  <a:txBody>
                    <a:bodyPr/>
                    <a:lstStyle/>
                    <a:p>
                      <a:pPr marL="72000" marR="0" indent="-42863" algn="l">
                        <a:lnSpc>
                          <a:spcPct val="100000"/>
                        </a:lnSpc>
                        <a:spcBef>
                          <a:spcPts val="0"/>
                        </a:spcBef>
                        <a:spcAft>
                          <a:spcPts val="0"/>
                        </a:spcAft>
                      </a:pPr>
                      <a:r>
                        <a:rPr lang="en-US" sz="1300" b="0" baseline="0" dirty="0">
                          <a:solidFill>
                            <a:schemeClr val="tx1"/>
                          </a:solidFill>
                          <a:effectLst/>
                          <a:latin typeface="Arial" panose="020B0604020202020204" pitchFamily="34" charset="0"/>
                          <a:cs typeface="Arial" panose="020B0604020202020204" pitchFamily="34" charset="0"/>
                        </a:rPr>
                        <a:t> PD, n (</a:t>
                      </a:r>
                      <a:r>
                        <a:rPr lang="de-DE"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42863" marR="0" indent="-42863" algn="ctr">
                        <a:lnSpc>
                          <a:spcPct val="100000"/>
                        </a:lnSpc>
                        <a:spcBef>
                          <a:spcPts val="0"/>
                        </a:spcBef>
                        <a:spcAft>
                          <a:spcPts val="0"/>
                        </a:spcAft>
                      </a:pPr>
                      <a:r>
                        <a:rPr lang="de-DE"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1 (1)*</a:t>
                      </a:r>
                      <a:endParaRPr lang="en-US"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68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37364008"/>
                  </a:ext>
                </a:extLst>
              </a:tr>
            </a:tbl>
          </a:graphicData>
        </a:graphic>
      </p:graphicFrame>
      <p:sp>
        <p:nvSpPr>
          <p:cNvPr id="15" name="TextBox 14">
            <a:extLst>
              <a:ext uri="{FF2B5EF4-FFF2-40B4-BE49-F238E27FC236}">
                <a16:creationId xmlns:a16="http://schemas.microsoft.com/office/drawing/2014/main" id="{37AD8867-504D-EF5F-1D03-B9A25C061EE2}"/>
              </a:ext>
            </a:extLst>
          </p:cNvPr>
          <p:cNvSpPr txBox="1">
            <a:spLocks/>
          </p:cNvSpPr>
          <p:nvPr/>
        </p:nvSpPr>
        <p:spPr>
          <a:xfrm>
            <a:off x="364478" y="4679911"/>
            <a:ext cx="4526384" cy="613055"/>
          </a:xfrm>
          <a:prstGeom prst="rect">
            <a:avLst/>
          </a:prstGeom>
          <a:noFill/>
        </p:spPr>
        <p:txBody>
          <a:bodyPr wrap="square" lIns="60000" tIns="45753" rIns="0" bIns="45753" rtlCol="0">
            <a:spAutoFit/>
          </a:bodyPr>
          <a:lstStyle/>
          <a:p>
            <a:pPr marL="201610" marR="0" lvl="0" indent="-163208" algn="l" defTabSz="568187" rtl="0" eaLnBrk="1" fontAlgn="auto" latinLnBrk="0" hangingPunct="1">
              <a:lnSpc>
                <a:spcPct val="110000"/>
              </a:lnSpc>
              <a:spcBef>
                <a:spcPts val="0"/>
              </a:spcBef>
              <a:spcAft>
                <a:spcPts val="800"/>
              </a:spcAft>
              <a:buClr>
                <a:srgbClr val="00305D"/>
              </a:buClr>
              <a:buSzPct val="100000"/>
              <a:buFont typeface="Arial" panose="020B0604020202020204" pitchFamily="34" charset="0"/>
              <a:buChar char="•"/>
              <a:tabLst/>
              <a:defRPr/>
            </a:pPr>
            <a:r>
              <a:rPr kumimoji="0" lang="en-US" sz="1600" b="0" i="0" u="none" strike="noStrike" kern="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Median time to objective response was </a:t>
            </a:r>
            <a:br>
              <a:rPr kumimoji="0" lang="en-US" sz="1600" b="0" i="0" u="none" strike="noStrike" kern="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br>
            <a:r>
              <a:rPr kumimoji="0" lang="en-US" sz="1600" b="0" i="0" u="none" strike="noStrike" kern="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1.4 months (95% CI, 1.1 to 6.9)</a:t>
            </a:r>
          </a:p>
        </p:txBody>
      </p:sp>
      <p:pic>
        <p:nvPicPr>
          <p:cNvPr id="16" name="Picture 15">
            <a:extLst>
              <a:ext uri="{FF2B5EF4-FFF2-40B4-BE49-F238E27FC236}">
                <a16:creationId xmlns:a16="http://schemas.microsoft.com/office/drawing/2014/main" id="{C5F422F9-CD86-91DA-BD89-CFB0B8205E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855851" y="2104640"/>
            <a:ext cx="7094438" cy="2879920"/>
          </a:xfrm>
          <a:prstGeom prst="rect">
            <a:avLst/>
          </a:prstGeom>
        </p:spPr>
      </p:pic>
      <p:sp>
        <p:nvSpPr>
          <p:cNvPr id="17" name="TextBox 16">
            <a:extLst>
              <a:ext uri="{FF2B5EF4-FFF2-40B4-BE49-F238E27FC236}">
                <a16:creationId xmlns:a16="http://schemas.microsoft.com/office/drawing/2014/main" id="{6ED8581D-662C-EEE8-CDE4-3F43A64CC5DB}"/>
              </a:ext>
            </a:extLst>
          </p:cNvPr>
          <p:cNvSpPr txBox="1"/>
          <p:nvPr/>
        </p:nvSpPr>
        <p:spPr>
          <a:xfrm>
            <a:off x="6647606" y="6394020"/>
            <a:ext cx="47884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Heymach</a:t>
            </a:r>
            <a:r>
              <a:rPr kumimoji="0" lang="en-US" sz="1800" b="0" i="0" u="none" strike="noStrike" kern="1200" cap="none" spc="0" normalizeH="0" baseline="0" noProof="0" dirty="0">
                <a:ln>
                  <a:noFill/>
                </a:ln>
                <a:solidFill>
                  <a:prstClr val="black"/>
                </a:solidFill>
                <a:effectLst/>
                <a:uLnTx/>
                <a:uFillTx/>
                <a:latin typeface="Arial"/>
                <a:ea typeface="+mn-ea"/>
                <a:cs typeface="+mn-cs"/>
              </a:rPr>
              <a:t> NEJM 2026; </a:t>
            </a:r>
            <a:r>
              <a:rPr kumimoji="0" lang="en-US" sz="1800" b="0" i="0" u="none" strike="noStrike" kern="1200" cap="none" spc="0" normalizeH="0" baseline="0" noProof="0" dirty="0" err="1">
                <a:ln>
                  <a:noFill/>
                </a:ln>
                <a:solidFill>
                  <a:prstClr val="black"/>
                </a:solidFill>
                <a:effectLst/>
                <a:uLnTx/>
                <a:uFillTx/>
                <a:latin typeface="Arial"/>
                <a:ea typeface="+mn-ea"/>
                <a:cs typeface="+mn-cs"/>
              </a:rPr>
              <a:t>Heymach</a:t>
            </a:r>
            <a:r>
              <a:rPr kumimoji="0" lang="en-US" sz="1800" b="0" i="0" u="none" strike="noStrike" kern="1200" cap="none" spc="0" normalizeH="0" baseline="0" noProof="0" dirty="0">
                <a:ln>
                  <a:noFill/>
                </a:ln>
                <a:solidFill>
                  <a:prstClr val="black"/>
                </a:solidFill>
                <a:effectLst/>
                <a:uLnTx/>
                <a:uFillTx/>
                <a:latin typeface="Arial"/>
                <a:ea typeface="+mn-ea"/>
                <a:cs typeface="+mn-cs"/>
              </a:rPr>
              <a:t> ELCC 2026</a:t>
            </a:r>
          </a:p>
        </p:txBody>
      </p:sp>
    </p:spTree>
    <p:extLst>
      <p:ext uri="{BB962C8B-B14F-4D97-AF65-F5344CB8AC3E}">
        <p14:creationId xmlns:p14="http://schemas.microsoft.com/office/powerpoint/2010/main" val="1489080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B24DF-9C38-94DA-2996-58F5EAA8D5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EFFE8-625C-DE5B-F95A-374AA52DB853}"/>
              </a:ext>
            </a:extLst>
          </p:cNvPr>
          <p:cNvSpPr>
            <a:spLocks noGrp="1"/>
          </p:cNvSpPr>
          <p:nvPr>
            <p:ph type="title"/>
          </p:nvPr>
        </p:nvSpPr>
        <p:spPr>
          <a:xfrm>
            <a:off x="304800" y="279314"/>
            <a:ext cx="11582400" cy="980900"/>
          </a:xfrm>
        </p:spPr>
        <p:txBody>
          <a:bodyPr/>
          <a:lstStyle/>
          <a:p>
            <a:r>
              <a:rPr lang="en-US" sz="4000" dirty="0" err="1"/>
              <a:t>Zongertinib</a:t>
            </a:r>
            <a:r>
              <a:rPr lang="en-US" sz="4000" dirty="0"/>
              <a:t> in 1L </a:t>
            </a:r>
            <a:r>
              <a:rPr lang="en-US" sz="4000" i="1" dirty="0"/>
              <a:t>HER2</a:t>
            </a:r>
            <a:r>
              <a:rPr lang="en-US" sz="4000" dirty="0"/>
              <a:t>-mutant NSCLC</a:t>
            </a:r>
          </a:p>
        </p:txBody>
      </p:sp>
      <p:sp>
        <p:nvSpPr>
          <p:cNvPr id="11" name="TextBox 10">
            <a:extLst>
              <a:ext uri="{FF2B5EF4-FFF2-40B4-BE49-F238E27FC236}">
                <a16:creationId xmlns:a16="http://schemas.microsoft.com/office/drawing/2014/main" id="{9FF59118-396D-7C0D-AB0D-C365FFA97A95}"/>
              </a:ext>
            </a:extLst>
          </p:cNvPr>
          <p:cNvSpPr txBox="1"/>
          <p:nvPr/>
        </p:nvSpPr>
        <p:spPr>
          <a:xfrm>
            <a:off x="6880711" y="1522886"/>
            <a:ext cx="4555385" cy="461665"/>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mDoR</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15.2 months</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FC38D409-E9ED-5533-EB69-B34D41A9BCE3}"/>
              </a:ext>
            </a:extLst>
          </p:cNvPr>
          <p:cNvSpPr txBox="1"/>
          <p:nvPr/>
        </p:nvSpPr>
        <p:spPr>
          <a:xfrm>
            <a:off x="6647606" y="6394020"/>
            <a:ext cx="47884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Heymach</a:t>
            </a:r>
            <a:r>
              <a:rPr kumimoji="0" lang="en-US" sz="1800" b="0" i="0" u="none" strike="noStrike" kern="1200" cap="none" spc="0" normalizeH="0" baseline="0" noProof="0" dirty="0">
                <a:ln>
                  <a:noFill/>
                </a:ln>
                <a:solidFill>
                  <a:prstClr val="black"/>
                </a:solidFill>
                <a:effectLst/>
                <a:uLnTx/>
                <a:uFillTx/>
                <a:latin typeface="Arial"/>
                <a:ea typeface="+mn-ea"/>
                <a:cs typeface="+mn-cs"/>
              </a:rPr>
              <a:t> NEJM 2026; </a:t>
            </a:r>
            <a:r>
              <a:rPr kumimoji="0" lang="en-US" sz="1800" b="0" i="0" u="none" strike="noStrike" kern="1200" cap="none" spc="0" normalizeH="0" baseline="0" noProof="0" dirty="0" err="1">
                <a:ln>
                  <a:noFill/>
                </a:ln>
                <a:solidFill>
                  <a:prstClr val="black"/>
                </a:solidFill>
                <a:effectLst/>
                <a:uLnTx/>
                <a:uFillTx/>
                <a:latin typeface="Arial"/>
                <a:ea typeface="+mn-ea"/>
                <a:cs typeface="+mn-cs"/>
              </a:rPr>
              <a:t>Heymach</a:t>
            </a:r>
            <a:r>
              <a:rPr kumimoji="0" lang="en-US" sz="1800" b="0" i="0" u="none" strike="noStrike" kern="1200" cap="none" spc="0" normalizeH="0" baseline="0" noProof="0" dirty="0">
                <a:ln>
                  <a:noFill/>
                </a:ln>
                <a:solidFill>
                  <a:prstClr val="black"/>
                </a:solidFill>
                <a:effectLst/>
                <a:uLnTx/>
                <a:uFillTx/>
                <a:latin typeface="Arial"/>
                <a:ea typeface="+mn-ea"/>
                <a:cs typeface="+mn-cs"/>
              </a:rPr>
              <a:t> ELCC 2026</a:t>
            </a:r>
          </a:p>
        </p:txBody>
      </p:sp>
      <p:pic>
        <p:nvPicPr>
          <p:cNvPr id="4" name="Picture 3">
            <a:extLst>
              <a:ext uri="{FF2B5EF4-FFF2-40B4-BE49-F238E27FC236}">
                <a16:creationId xmlns:a16="http://schemas.microsoft.com/office/drawing/2014/main" id="{FF516A71-7CDC-3508-B151-D9B0FE2318C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2047" t="51304" r="2020"/>
          <a:stretch>
            <a:fillRect/>
          </a:stretch>
        </p:blipFill>
        <p:spPr>
          <a:xfrm>
            <a:off x="304800" y="2343496"/>
            <a:ext cx="5671930" cy="3596553"/>
          </a:xfrm>
          <a:prstGeom prst="rect">
            <a:avLst/>
          </a:prstGeom>
        </p:spPr>
      </p:pic>
      <p:pic>
        <p:nvPicPr>
          <p:cNvPr id="5" name="Picture 4">
            <a:extLst>
              <a:ext uri="{FF2B5EF4-FFF2-40B4-BE49-F238E27FC236}">
                <a16:creationId xmlns:a16="http://schemas.microsoft.com/office/drawing/2014/main" id="{9362600E-8727-D5DB-0EDF-03508DCAEA4B}"/>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50000"/>
                    </a14:imgEffect>
                  </a14:imgLayer>
                </a14:imgProps>
              </a:ext>
            </a:extLst>
          </a:blip>
          <a:srcRect b="50000"/>
          <a:stretch>
            <a:fillRect/>
          </a:stretch>
        </p:blipFill>
        <p:spPr>
          <a:xfrm>
            <a:off x="6345329" y="2247221"/>
            <a:ext cx="5912402" cy="3692828"/>
          </a:xfrm>
          <a:prstGeom prst="rect">
            <a:avLst/>
          </a:prstGeom>
        </p:spPr>
      </p:pic>
      <p:sp>
        <p:nvSpPr>
          <p:cNvPr id="6" name="TextBox 5">
            <a:extLst>
              <a:ext uri="{FF2B5EF4-FFF2-40B4-BE49-F238E27FC236}">
                <a16:creationId xmlns:a16="http://schemas.microsoft.com/office/drawing/2014/main" id="{6C2154B3-4D77-FC16-2423-D0C61B52A20E}"/>
              </a:ext>
            </a:extLst>
          </p:cNvPr>
          <p:cNvSpPr txBox="1"/>
          <p:nvPr/>
        </p:nvSpPr>
        <p:spPr>
          <a:xfrm>
            <a:off x="1135894" y="1522885"/>
            <a:ext cx="4555385" cy="461665"/>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mPFS</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14.4 months</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9779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A7985-51C2-24EE-4820-8ACD36113F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875A7-3397-371A-FB5C-FD87EC2AE040}"/>
              </a:ext>
            </a:extLst>
          </p:cNvPr>
          <p:cNvSpPr>
            <a:spLocks noGrp="1"/>
          </p:cNvSpPr>
          <p:nvPr>
            <p:ph type="title"/>
          </p:nvPr>
        </p:nvSpPr>
        <p:spPr>
          <a:xfrm>
            <a:off x="304800" y="279314"/>
            <a:ext cx="11582400" cy="980900"/>
          </a:xfrm>
        </p:spPr>
        <p:txBody>
          <a:bodyPr/>
          <a:lstStyle/>
          <a:p>
            <a:r>
              <a:rPr lang="en-US" sz="4000" dirty="0" err="1"/>
              <a:t>Zongertinib</a:t>
            </a:r>
            <a:r>
              <a:rPr lang="en-US" sz="4000" dirty="0"/>
              <a:t> in 1L </a:t>
            </a:r>
            <a:r>
              <a:rPr lang="en-US" sz="4000" i="1" dirty="0"/>
              <a:t>HER2</a:t>
            </a:r>
            <a:r>
              <a:rPr lang="en-US" sz="4000" dirty="0"/>
              <a:t>-mutant NSCLC: Intracranial Tumor Response</a:t>
            </a:r>
          </a:p>
        </p:txBody>
      </p:sp>
      <p:sp>
        <p:nvSpPr>
          <p:cNvPr id="17" name="TextBox 16">
            <a:extLst>
              <a:ext uri="{FF2B5EF4-FFF2-40B4-BE49-F238E27FC236}">
                <a16:creationId xmlns:a16="http://schemas.microsoft.com/office/drawing/2014/main" id="{04624BD2-B246-8428-028E-B7C57BB25A3E}"/>
              </a:ext>
            </a:extLst>
          </p:cNvPr>
          <p:cNvSpPr txBox="1"/>
          <p:nvPr/>
        </p:nvSpPr>
        <p:spPr>
          <a:xfrm>
            <a:off x="6647606" y="6394020"/>
            <a:ext cx="47884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Heymach</a:t>
            </a:r>
            <a:r>
              <a:rPr kumimoji="0" lang="en-US" sz="1800" b="0" i="0" u="none" strike="noStrike" kern="1200" cap="none" spc="0" normalizeH="0" baseline="0" noProof="0" dirty="0">
                <a:ln>
                  <a:noFill/>
                </a:ln>
                <a:solidFill>
                  <a:prstClr val="black"/>
                </a:solidFill>
                <a:effectLst/>
                <a:uLnTx/>
                <a:uFillTx/>
                <a:latin typeface="Arial"/>
                <a:ea typeface="+mn-ea"/>
                <a:cs typeface="+mn-cs"/>
              </a:rPr>
              <a:t> NEJM 2026; </a:t>
            </a:r>
            <a:r>
              <a:rPr kumimoji="0" lang="en-US" sz="1800" b="0" i="0" u="none" strike="noStrike" kern="1200" cap="none" spc="0" normalizeH="0" baseline="0" noProof="0" dirty="0" err="1">
                <a:ln>
                  <a:noFill/>
                </a:ln>
                <a:solidFill>
                  <a:prstClr val="black"/>
                </a:solidFill>
                <a:effectLst/>
                <a:uLnTx/>
                <a:uFillTx/>
                <a:latin typeface="Arial"/>
                <a:ea typeface="+mn-ea"/>
                <a:cs typeface="+mn-cs"/>
              </a:rPr>
              <a:t>Heymach</a:t>
            </a:r>
            <a:r>
              <a:rPr kumimoji="0" lang="en-US" sz="1800" b="0" i="0" u="none" strike="noStrike" kern="1200" cap="none" spc="0" normalizeH="0" baseline="0" noProof="0" dirty="0">
                <a:ln>
                  <a:noFill/>
                </a:ln>
                <a:solidFill>
                  <a:prstClr val="black"/>
                </a:solidFill>
                <a:effectLst/>
                <a:uLnTx/>
                <a:uFillTx/>
                <a:latin typeface="Arial"/>
                <a:ea typeface="+mn-ea"/>
                <a:cs typeface="+mn-cs"/>
              </a:rPr>
              <a:t> ELCC 2026</a:t>
            </a:r>
          </a:p>
        </p:txBody>
      </p:sp>
      <p:sp>
        <p:nvSpPr>
          <p:cNvPr id="6" name="TextBox 5">
            <a:extLst>
              <a:ext uri="{FF2B5EF4-FFF2-40B4-BE49-F238E27FC236}">
                <a16:creationId xmlns:a16="http://schemas.microsoft.com/office/drawing/2014/main" id="{7A8F315E-372B-F7B9-BF81-5735448C54F8}"/>
              </a:ext>
            </a:extLst>
          </p:cNvPr>
          <p:cNvSpPr txBox="1"/>
          <p:nvPr/>
        </p:nvSpPr>
        <p:spPr>
          <a:xfrm>
            <a:off x="3339548" y="1548955"/>
            <a:ext cx="6217668" cy="461665"/>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 47%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(59% in those with no prior RT)</a:t>
            </a:r>
          </a:p>
        </p:txBody>
      </p:sp>
      <p:sp>
        <p:nvSpPr>
          <p:cNvPr id="3" name="TextBox 2">
            <a:extLst>
              <a:ext uri="{FF2B5EF4-FFF2-40B4-BE49-F238E27FC236}">
                <a16:creationId xmlns:a16="http://schemas.microsoft.com/office/drawing/2014/main" id="{C8110157-0504-D43E-3EBB-7E11DBDFAA5D}"/>
              </a:ext>
            </a:extLst>
          </p:cNvPr>
          <p:cNvSpPr txBox="1"/>
          <p:nvPr/>
        </p:nvSpPr>
        <p:spPr>
          <a:xfrm>
            <a:off x="1585477" y="2192851"/>
            <a:ext cx="4659545" cy="612570"/>
          </a:xfrm>
          <a:prstGeom prst="round2SameRect">
            <a:avLst/>
          </a:prstGeom>
          <a:solidFill>
            <a:schemeClr val="accent6">
              <a:lumMod val="60000"/>
              <a:lumOff val="40000"/>
            </a:schemeClr>
          </a:solidFill>
          <a:ln>
            <a:solidFill>
              <a:schemeClr val="bg1"/>
            </a:solidFill>
          </a:ln>
        </p:spPr>
        <p:txBody>
          <a:bodyPr wrap="square" tIns="2400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4: Active brain metastases </a:t>
            </a:r>
            <a:b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333"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Box 6">
            <a:extLst>
              <a:ext uri="{FF2B5EF4-FFF2-40B4-BE49-F238E27FC236}">
                <a16:creationId xmlns:a16="http://schemas.microsoft.com/office/drawing/2014/main" id="{9723ABA9-E400-021A-F74F-9E1507B0A2F3}"/>
              </a:ext>
            </a:extLst>
          </p:cNvPr>
          <p:cNvSpPr txBox="1"/>
          <p:nvPr/>
        </p:nvSpPr>
        <p:spPr>
          <a:xfrm>
            <a:off x="36301" y="2500453"/>
            <a:ext cx="1544414" cy="921985"/>
          </a:xfrm>
          <a:prstGeom prst="round2SameRect">
            <a:avLst/>
          </a:prstGeom>
          <a:solidFill>
            <a:schemeClr val="tx2">
              <a:lumMod val="20000"/>
              <a:lumOff val="80000"/>
            </a:schemeClr>
          </a:solidFill>
          <a:ln>
            <a:noFill/>
          </a:ln>
        </p:spPr>
        <p:txBody>
          <a:bodyPr wrap="square" lIns="24000" rIns="2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Confirmed intracranial response by </a:t>
            </a:r>
            <a:b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BICR (RANO-BM)</a:t>
            </a:r>
            <a:endParaRPr kumimoji="0" lang="en-US" sz="13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1EF9DB-4352-2C41-78B3-F6A2BB807545}"/>
              </a:ext>
            </a:extLst>
          </p:cNvPr>
          <p:cNvSpPr txBox="1"/>
          <p:nvPr/>
        </p:nvSpPr>
        <p:spPr>
          <a:xfrm>
            <a:off x="1585477" y="2500454"/>
            <a:ext cx="2088755" cy="928562"/>
          </a:xfrm>
          <a:prstGeom prst="round2SameRect">
            <a:avLst/>
          </a:prstGeom>
          <a:solidFill>
            <a:schemeClr val="accent6">
              <a:lumMod val="20000"/>
              <a:lumOff val="80000"/>
            </a:schemeClr>
          </a:solidFill>
          <a:ln w="12700">
            <a:solidFill>
              <a:schemeClr val="bg1"/>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30</a:t>
            </a:r>
            <a:endParaRPr kumimoji="0" lang="en-US" sz="1333"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30D4D43E-3D2D-2B99-818E-FF43A2004BE2}"/>
              </a:ext>
            </a:extLst>
          </p:cNvPr>
          <p:cNvSpPr txBox="1"/>
          <p:nvPr/>
        </p:nvSpPr>
        <p:spPr>
          <a:xfrm>
            <a:off x="3676490" y="2509024"/>
            <a:ext cx="2572765" cy="919993"/>
          </a:xfrm>
          <a:prstGeom prst="round2SameRect">
            <a:avLst/>
          </a:prstGeom>
          <a:solidFill>
            <a:schemeClr val="accent6">
              <a:lumMod val="40000"/>
              <a:lumOff val="60000"/>
            </a:schemeClr>
          </a:solidFill>
          <a:ln w="12700">
            <a:solidFill>
              <a:schemeClr val="bg1"/>
            </a:solid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prior brain RT and </a:t>
            </a:r>
            <a:r>
              <a:rPr kumimoji="0" lang="en-GB" sz="1333"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confirmed measurable intracranial disease</a:t>
            </a: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 17</a:t>
            </a:r>
            <a:endParaRPr kumimoji="0" lang="en-US" sz="1333"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5" name="Table 41">
            <a:extLst>
              <a:ext uri="{FF2B5EF4-FFF2-40B4-BE49-F238E27FC236}">
                <a16:creationId xmlns:a16="http://schemas.microsoft.com/office/drawing/2014/main" id="{5A7D3B9D-CE55-EF62-0604-33840584CEB2}"/>
              </a:ext>
            </a:extLst>
          </p:cNvPr>
          <p:cNvGraphicFramePr>
            <a:graphicFrameLocks noGrp="1"/>
          </p:cNvGraphicFramePr>
          <p:nvPr/>
        </p:nvGraphicFramePr>
        <p:xfrm>
          <a:off x="32378" y="3429000"/>
          <a:ext cx="6217668" cy="2729670"/>
        </p:xfrm>
        <a:graphic>
          <a:graphicData uri="http://schemas.openxmlformats.org/drawingml/2006/table">
            <a:tbl>
              <a:tblPr firstRow="1" bandRow="1"/>
              <a:tblGrid>
                <a:gridCol w="1552516">
                  <a:extLst>
                    <a:ext uri="{9D8B030D-6E8A-4147-A177-3AD203B41FA5}">
                      <a16:colId xmlns:a16="http://schemas.microsoft.com/office/drawing/2014/main" val="2878539895"/>
                    </a:ext>
                  </a:extLst>
                </a:gridCol>
                <a:gridCol w="2091283">
                  <a:extLst>
                    <a:ext uri="{9D8B030D-6E8A-4147-A177-3AD203B41FA5}">
                      <a16:colId xmlns:a16="http://schemas.microsoft.com/office/drawing/2014/main" val="2155313075"/>
                    </a:ext>
                  </a:extLst>
                </a:gridCol>
                <a:gridCol w="2573869">
                  <a:extLst>
                    <a:ext uri="{9D8B030D-6E8A-4147-A177-3AD203B41FA5}">
                      <a16:colId xmlns:a16="http://schemas.microsoft.com/office/drawing/2014/main" val="837525749"/>
                    </a:ext>
                  </a:extLst>
                </a:gridCol>
              </a:tblGrid>
              <a:tr h="272967">
                <a:tc>
                  <a:txBody>
                    <a:bodyPr/>
                    <a:lstStyle>
                      <a:lvl1pPr marL="0" algn="l" defTabSz="1728088" rtl="0" eaLnBrk="1" latinLnBrk="0" hangingPunct="1">
                        <a:defRPr sz="3415" kern="1200">
                          <a:solidFill>
                            <a:schemeClr val="dk1"/>
                          </a:solidFill>
                          <a:latin typeface="Arial"/>
                        </a:defRPr>
                      </a:lvl1pPr>
                      <a:lvl2pPr marL="864045" algn="l" defTabSz="1728088" rtl="0" eaLnBrk="1" latinLnBrk="0" hangingPunct="1">
                        <a:defRPr sz="3415" kern="1200">
                          <a:solidFill>
                            <a:schemeClr val="dk1"/>
                          </a:solidFill>
                          <a:latin typeface="Arial"/>
                        </a:defRPr>
                      </a:lvl2pPr>
                      <a:lvl3pPr marL="1728088" algn="l" defTabSz="1728088" rtl="0" eaLnBrk="1" latinLnBrk="0" hangingPunct="1">
                        <a:defRPr sz="3415" kern="1200">
                          <a:solidFill>
                            <a:schemeClr val="dk1"/>
                          </a:solidFill>
                          <a:latin typeface="Arial"/>
                        </a:defRPr>
                      </a:lvl3pPr>
                      <a:lvl4pPr marL="2592133" algn="l" defTabSz="1728088" rtl="0" eaLnBrk="1" latinLnBrk="0" hangingPunct="1">
                        <a:defRPr sz="3415" kern="1200">
                          <a:solidFill>
                            <a:schemeClr val="dk1"/>
                          </a:solidFill>
                          <a:latin typeface="Arial"/>
                        </a:defRPr>
                      </a:lvl4pPr>
                      <a:lvl5pPr marL="3456177" algn="l" defTabSz="1728088" rtl="0" eaLnBrk="1" latinLnBrk="0" hangingPunct="1">
                        <a:defRPr sz="3415" kern="1200">
                          <a:solidFill>
                            <a:schemeClr val="dk1"/>
                          </a:solidFill>
                          <a:latin typeface="Arial"/>
                        </a:defRPr>
                      </a:lvl5pPr>
                      <a:lvl6pPr marL="4320221" algn="l" defTabSz="1728088" rtl="0" eaLnBrk="1" latinLnBrk="0" hangingPunct="1">
                        <a:defRPr sz="3415" kern="1200">
                          <a:solidFill>
                            <a:schemeClr val="dk1"/>
                          </a:solidFill>
                          <a:latin typeface="Arial"/>
                        </a:defRPr>
                      </a:lvl6pPr>
                      <a:lvl7pPr marL="5184266" algn="l" defTabSz="1728088" rtl="0" eaLnBrk="1" latinLnBrk="0" hangingPunct="1">
                        <a:defRPr sz="3415" kern="1200">
                          <a:solidFill>
                            <a:schemeClr val="dk1"/>
                          </a:solidFill>
                          <a:latin typeface="Arial"/>
                        </a:defRPr>
                      </a:lvl7pPr>
                      <a:lvl8pPr marL="6048310" algn="l" defTabSz="1728088" rtl="0" eaLnBrk="1" latinLnBrk="0" hangingPunct="1">
                        <a:defRPr sz="3415" kern="1200">
                          <a:solidFill>
                            <a:schemeClr val="dk1"/>
                          </a:solidFill>
                          <a:latin typeface="Arial"/>
                        </a:defRPr>
                      </a:lvl8pPr>
                      <a:lvl9pPr marL="6912354" algn="l" defTabSz="1728088" rtl="0" eaLnBrk="1" latinLnBrk="0" hangingPunct="1">
                        <a:defRPr sz="3415" kern="1200">
                          <a:solidFill>
                            <a:schemeClr val="dk1"/>
                          </a:solidFill>
                          <a:latin typeface="Arial"/>
                        </a:defRPr>
                      </a:lvl9pPr>
                    </a:lstStyle>
                    <a:p>
                      <a:pPr marL="72000" marR="0" lvl="0" indent="-42863" algn="l" defTabSz="914400" rtl="0" eaLnBrk="1" fontAlgn="auto" latinLnBrk="0" hangingPunct="1">
                        <a:lnSpc>
                          <a:spcPct val="100000"/>
                        </a:lnSpc>
                        <a:spcBef>
                          <a:spcPts val="0"/>
                        </a:spcBef>
                        <a:spcAft>
                          <a:spcPts val="0"/>
                        </a:spcAft>
                        <a:buClrTx/>
                        <a:buSzTx/>
                        <a:buFontTx/>
                        <a:buNone/>
                        <a:tabLst/>
                        <a:defRPr/>
                      </a:pPr>
                      <a:r>
                        <a:rPr lang="de-DE" sz="1300" b="0" baseline="0" dirty="0">
                          <a:solidFill>
                            <a:schemeClr val="tx1"/>
                          </a:solidFill>
                          <a:effectLst/>
                          <a:latin typeface="Arial" panose="020B0604020202020204" pitchFamily="34" charset="0"/>
                          <a:cs typeface="Arial" panose="020B0604020202020204" pitchFamily="34" charset="0"/>
                        </a:rPr>
                        <a:t>  </a:t>
                      </a:r>
                      <a:r>
                        <a:rPr lang="de-DE" sz="1300" b="1" baseline="0" dirty="0">
                          <a:solidFill>
                            <a:schemeClr val="tx1"/>
                          </a:solidFill>
                          <a:effectLst/>
                          <a:latin typeface="Arial" panose="020B0604020202020204" pitchFamily="34" charset="0"/>
                          <a:cs typeface="Arial" panose="020B0604020202020204" pitchFamily="34" charset="0"/>
                        </a:rPr>
                        <a:t>ORR</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42863" marR="0" lvl="0" indent="-42863" algn="ctr" defTabSz="914400" rtl="0" eaLnBrk="1" fontAlgn="auto" latinLnBrk="0" hangingPunct="1">
                        <a:lnSpc>
                          <a:spcPct val="100000"/>
                        </a:lnSpc>
                        <a:spcBef>
                          <a:spcPts val="0"/>
                        </a:spcBef>
                        <a:spcAft>
                          <a:spcPts val="0"/>
                        </a:spcAft>
                        <a:buClrTx/>
                        <a:buSzTx/>
                        <a:buFontTx/>
                        <a:buNone/>
                        <a:tabLst>
                          <a:tab pos="450850" algn="l"/>
                        </a:tabLst>
                        <a:defRPr/>
                      </a:pPr>
                      <a:r>
                        <a:rPr lang="de-DE"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47%</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59%</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637388737"/>
                  </a:ext>
                </a:extLst>
              </a:tr>
              <a:tr h="272967">
                <a:tc>
                  <a:txBody>
                    <a:bodyPr/>
                    <a:lstStyle>
                      <a:lvl1pPr marL="0" algn="l" defTabSz="1728088" rtl="0" eaLnBrk="1" latinLnBrk="0" hangingPunct="1">
                        <a:defRPr sz="3415" kern="1200">
                          <a:solidFill>
                            <a:schemeClr val="dk1"/>
                          </a:solidFill>
                          <a:latin typeface="Arial"/>
                        </a:defRPr>
                      </a:lvl1pPr>
                      <a:lvl2pPr marL="864045" algn="l" defTabSz="1728088" rtl="0" eaLnBrk="1" latinLnBrk="0" hangingPunct="1">
                        <a:defRPr sz="3415" kern="1200">
                          <a:solidFill>
                            <a:schemeClr val="dk1"/>
                          </a:solidFill>
                          <a:latin typeface="Arial"/>
                        </a:defRPr>
                      </a:lvl2pPr>
                      <a:lvl3pPr marL="1728088" algn="l" defTabSz="1728088" rtl="0" eaLnBrk="1" latinLnBrk="0" hangingPunct="1">
                        <a:defRPr sz="3415" kern="1200">
                          <a:solidFill>
                            <a:schemeClr val="dk1"/>
                          </a:solidFill>
                          <a:latin typeface="Arial"/>
                        </a:defRPr>
                      </a:lvl3pPr>
                      <a:lvl4pPr marL="2592133" algn="l" defTabSz="1728088" rtl="0" eaLnBrk="1" latinLnBrk="0" hangingPunct="1">
                        <a:defRPr sz="3415" kern="1200">
                          <a:solidFill>
                            <a:schemeClr val="dk1"/>
                          </a:solidFill>
                          <a:latin typeface="Arial"/>
                        </a:defRPr>
                      </a:lvl4pPr>
                      <a:lvl5pPr marL="3456177" algn="l" defTabSz="1728088" rtl="0" eaLnBrk="1" latinLnBrk="0" hangingPunct="1">
                        <a:defRPr sz="3415" kern="1200">
                          <a:solidFill>
                            <a:schemeClr val="dk1"/>
                          </a:solidFill>
                          <a:latin typeface="Arial"/>
                        </a:defRPr>
                      </a:lvl5pPr>
                      <a:lvl6pPr marL="4320221" algn="l" defTabSz="1728088" rtl="0" eaLnBrk="1" latinLnBrk="0" hangingPunct="1">
                        <a:defRPr sz="3415" kern="1200">
                          <a:solidFill>
                            <a:schemeClr val="dk1"/>
                          </a:solidFill>
                          <a:latin typeface="Arial"/>
                        </a:defRPr>
                      </a:lvl6pPr>
                      <a:lvl7pPr marL="5184266" algn="l" defTabSz="1728088" rtl="0" eaLnBrk="1" latinLnBrk="0" hangingPunct="1">
                        <a:defRPr sz="3415" kern="1200">
                          <a:solidFill>
                            <a:schemeClr val="dk1"/>
                          </a:solidFill>
                          <a:latin typeface="Arial"/>
                        </a:defRPr>
                      </a:lvl7pPr>
                      <a:lvl8pPr marL="6048310" algn="l" defTabSz="1728088" rtl="0" eaLnBrk="1" latinLnBrk="0" hangingPunct="1">
                        <a:defRPr sz="3415" kern="1200">
                          <a:solidFill>
                            <a:schemeClr val="dk1"/>
                          </a:solidFill>
                          <a:latin typeface="Arial"/>
                        </a:defRPr>
                      </a:lvl8pPr>
                      <a:lvl9pPr marL="6912354" algn="l" defTabSz="1728088" rtl="0" eaLnBrk="1" latinLnBrk="0" hangingPunct="1">
                        <a:defRPr sz="3415" kern="1200">
                          <a:solidFill>
                            <a:schemeClr val="dk1"/>
                          </a:solidFill>
                          <a:latin typeface="Arial"/>
                        </a:defRPr>
                      </a:lvl9pPr>
                    </a:lstStyle>
                    <a:p>
                      <a:pPr marL="288000" marR="0" indent="-43200">
                        <a:lnSpc>
                          <a:spcPct val="100000"/>
                        </a:lnSpc>
                        <a:spcBef>
                          <a:spcPts val="0"/>
                        </a:spcBef>
                        <a:spcAft>
                          <a:spcPts val="0"/>
                        </a:spcAft>
                      </a:pPr>
                      <a:r>
                        <a:rPr lang="en-US"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CR, n (%)</a:t>
                      </a:r>
                      <a:endParaRPr lang="en-US" sz="1300" b="0"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2 (7)</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1 (6)</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915967304"/>
                  </a:ext>
                </a:extLst>
              </a:tr>
              <a:tr h="272967">
                <a:tc>
                  <a:txBody>
                    <a:bodyPr/>
                    <a:lstStyle/>
                    <a:p>
                      <a:pPr marL="72000" marR="0" indent="-42863" algn="l">
                        <a:lnSpc>
                          <a:spcPct val="100000"/>
                        </a:lnSpc>
                        <a:spcBef>
                          <a:spcPts val="0"/>
                        </a:spcBef>
                        <a:spcAft>
                          <a:spcPts val="0"/>
                        </a:spcAft>
                      </a:pPr>
                      <a:r>
                        <a:rPr lang="en-US" sz="1300" b="0" dirty="0">
                          <a:solidFill>
                            <a:schemeClr val="tx1"/>
                          </a:solidFill>
                          <a:effectLst/>
                          <a:latin typeface="Arial" panose="020B0604020202020204" pitchFamily="34" charset="0"/>
                          <a:cs typeface="Arial" panose="020B0604020202020204" pitchFamily="34" charset="0"/>
                        </a:rPr>
                        <a:t>    PR, </a:t>
                      </a:r>
                      <a:r>
                        <a:rPr lang="en-US"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 (%)</a:t>
                      </a:r>
                      <a:endParaRPr lang="en-US"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12 (40)</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  9 (53)</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231595356"/>
                  </a:ext>
                </a:extLst>
              </a:tr>
              <a:tr h="272967">
                <a:tc>
                  <a:txBody>
                    <a:bodyPr/>
                    <a:lstStyle/>
                    <a:p>
                      <a:pPr marL="72000" marR="0" indent="-42863" algn="l">
                        <a:lnSpc>
                          <a:spcPct val="100000"/>
                        </a:lnSpc>
                        <a:spcBef>
                          <a:spcPts val="0"/>
                        </a:spcBef>
                        <a:spcAft>
                          <a:spcPts val="0"/>
                        </a:spcAft>
                      </a:pPr>
                      <a:r>
                        <a:rPr lang="en-US" sz="1300" b="0" dirty="0">
                          <a:solidFill>
                            <a:schemeClr val="tx1"/>
                          </a:solidFill>
                          <a:effectLst/>
                          <a:latin typeface="Arial" panose="020B0604020202020204" pitchFamily="34" charset="0"/>
                          <a:cs typeface="Arial" panose="020B0604020202020204" pitchFamily="34" charset="0"/>
                        </a:rPr>
                        <a:t>  </a:t>
                      </a:r>
                      <a:r>
                        <a:rPr lang="en-US" sz="1300" b="1" dirty="0">
                          <a:solidFill>
                            <a:schemeClr val="tx1"/>
                          </a:solidFill>
                          <a:effectLst/>
                          <a:latin typeface="Arial" panose="020B0604020202020204" pitchFamily="34" charset="0"/>
                          <a:cs typeface="Arial" panose="020B0604020202020204" pitchFamily="34" charset="0"/>
                        </a:rPr>
                        <a:t>DCR</a:t>
                      </a:r>
                      <a:endPar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42863" marR="0" lvl="0" indent="-42863" algn="ctr" defTabSz="1497070" rtl="0" eaLnBrk="1" fontAlgn="auto" latinLnBrk="0" hangingPunct="1">
                        <a:lnSpc>
                          <a:spcPct val="100000"/>
                        </a:lnSpc>
                        <a:spcBef>
                          <a:spcPts val="0"/>
                        </a:spcBef>
                        <a:spcAft>
                          <a:spcPts val="0"/>
                        </a:spcAft>
                        <a:buClrTx/>
                        <a:buSzTx/>
                        <a:buFontTx/>
                        <a:buNone/>
                        <a:tabLst/>
                        <a:defRPr/>
                      </a:pPr>
                      <a:r>
                        <a:rPr lang="en-US" sz="13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87%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94%</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033376918"/>
                  </a:ext>
                </a:extLst>
              </a:tr>
              <a:tr h="272967">
                <a:tc>
                  <a:txBody>
                    <a:bodyPr/>
                    <a:lstStyle/>
                    <a:p>
                      <a:pPr marL="72000" marR="0" indent="-42863" algn="l">
                        <a:lnSpc>
                          <a:spcPct val="100000"/>
                        </a:lnSpc>
                        <a:spcBef>
                          <a:spcPts val="0"/>
                        </a:spcBef>
                        <a:spcAft>
                          <a:spcPts val="0"/>
                        </a:spcAft>
                      </a:pPr>
                      <a:r>
                        <a:rPr lang="en-US" sz="1300" b="0" dirty="0">
                          <a:solidFill>
                            <a:schemeClr val="tx1"/>
                          </a:solidFill>
                          <a:effectLst/>
                          <a:latin typeface="Arial" panose="020B0604020202020204" pitchFamily="34" charset="0"/>
                          <a:cs typeface="Arial" panose="020B0604020202020204" pitchFamily="34" charset="0"/>
                        </a:rPr>
                        <a:t>    SD</a:t>
                      </a:r>
                      <a:r>
                        <a:rPr lang="de-DE"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n (%)</a:t>
                      </a:r>
                      <a:endParaRPr lang="en-US"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12 (40)</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  6 (35)</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444243059"/>
                  </a:ext>
                </a:extLst>
              </a:tr>
              <a:tr h="272967">
                <a:tc>
                  <a:txBody>
                    <a:bodyPr/>
                    <a:lstStyle/>
                    <a:p>
                      <a:pPr marL="72000" marR="0" indent="-42863" algn="l">
                        <a:lnSpc>
                          <a:spcPct val="100000"/>
                        </a:lnSpc>
                        <a:spcBef>
                          <a:spcPts val="0"/>
                        </a:spcBef>
                        <a:spcAft>
                          <a:spcPts val="0"/>
                        </a:spcAft>
                      </a:pPr>
                      <a:r>
                        <a:rPr lang="en-US" sz="1300" b="0" baseline="0" dirty="0">
                          <a:solidFill>
                            <a:schemeClr val="tx1"/>
                          </a:solidFill>
                          <a:effectLst/>
                          <a:latin typeface="Arial" panose="020B0604020202020204" pitchFamily="34" charset="0"/>
                          <a:cs typeface="Arial" panose="020B0604020202020204" pitchFamily="34" charset="0"/>
                        </a:rPr>
                        <a:t>  NE, n (</a:t>
                      </a:r>
                      <a:r>
                        <a:rPr lang="de-DE" sz="13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  4 (13)</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1 (6)</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137364008"/>
                  </a:ext>
                </a:extLst>
              </a:tr>
              <a:tr h="272967">
                <a:tc>
                  <a:txBody>
                    <a:bodyPr/>
                    <a:lstStyle/>
                    <a:p>
                      <a:pPr marL="72000" marR="0" indent="-42863" algn="l">
                        <a:lnSpc>
                          <a:spcPct val="100000"/>
                        </a:lnSpc>
                        <a:spcBef>
                          <a:spcPts val="0"/>
                        </a:spcBef>
                        <a:spcAft>
                          <a:spcPts val="0"/>
                        </a:spcAft>
                      </a:pPr>
                      <a:r>
                        <a:rPr lang="en-GB"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GB" sz="1300" b="1"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Median DoR</a:t>
                      </a:r>
                      <a:endParaRPr lang="en-US" sz="1300" b="1"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lgn="ctr">
                        <a:lnSpc>
                          <a:spcPct val="107000"/>
                        </a:lnSpc>
                        <a:spcAft>
                          <a:spcPts val="800"/>
                        </a:spcAft>
                        <a:buNone/>
                      </a:pPr>
                      <a:r>
                        <a:rPr lang="en-GB" sz="13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6.9 months</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6.2 months</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107553252"/>
                  </a:ext>
                </a:extLst>
              </a:tr>
              <a:tr h="272967">
                <a:tc>
                  <a:txBody>
                    <a:bodyPr/>
                    <a:lstStyle/>
                    <a:p>
                      <a:pPr marL="288000" marR="0" indent="-43200">
                        <a:lnSpc>
                          <a:spcPct val="100000"/>
                        </a:lnSpc>
                        <a:spcBef>
                          <a:spcPts val="0"/>
                        </a:spcBef>
                        <a:spcAft>
                          <a:spcPts val="0"/>
                        </a:spcAft>
                      </a:pPr>
                      <a:r>
                        <a:rPr lang="en-US"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95% CI</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2.9–NE</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dirty="0">
                          <a:solidFill>
                            <a:schemeClr val="tx1"/>
                          </a:solidFill>
                          <a:latin typeface="Arial" panose="020B0604020202020204" pitchFamily="34" charset="0"/>
                          <a:ea typeface="Calibri" panose="020F0502020204030204" pitchFamily="34" charset="0"/>
                          <a:cs typeface="Arial" panose="020B0604020202020204" pitchFamily="34" charset="0"/>
                        </a:rPr>
                        <a:t>2.7–NE</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575647588"/>
                  </a:ext>
                </a:extLst>
              </a:tr>
              <a:tr h="272967">
                <a:tc>
                  <a:txBody>
                    <a:bodyPr/>
                    <a:lstStyle/>
                    <a:p>
                      <a:pPr marL="72000" marR="0" indent="-42863" algn="l">
                        <a:lnSpc>
                          <a:spcPct val="100000"/>
                        </a:lnSpc>
                        <a:spcBef>
                          <a:spcPts val="0"/>
                        </a:spcBef>
                        <a:spcAft>
                          <a:spcPts val="0"/>
                        </a:spcAft>
                      </a:pPr>
                      <a:r>
                        <a:rPr lang="en-GB"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GB" sz="1300" b="1"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Median PFS</a:t>
                      </a:r>
                      <a:endParaRPr lang="en-US" sz="1300" b="1"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lgn="ctr">
                        <a:lnSpc>
                          <a:spcPct val="107000"/>
                        </a:lnSpc>
                        <a:spcAft>
                          <a:spcPts val="800"/>
                        </a:spcAft>
                        <a:buNone/>
                      </a:pPr>
                      <a:r>
                        <a:rPr lang="en-GB" sz="13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8.2 months</a:t>
                      </a:r>
                      <a:endParaRPr lang="en-US" sz="13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NE</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5737273"/>
                  </a:ext>
                </a:extLst>
              </a:tr>
              <a:tr h="272967">
                <a:tc>
                  <a:txBody>
                    <a:bodyPr/>
                    <a:lstStyle/>
                    <a:p>
                      <a:pPr marL="288000" marR="0" indent="-43200">
                        <a:lnSpc>
                          <a:spcPct val="100000"/>
                        </a:lnSpc>
                        <a:spcBef>
                          <a:spcPts val="0"/>
                        </a:spcBef>
                        <a:spcAft>
                          <a:spcPts val="0"/>
                        </a:spcAft>
                      </a:pPr>
                      <a:r>
                        <a:rPr lang="en-US" sz="1300" b="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95% CI</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4.1–11.3</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Aft>
                          <a:spcPts val="800"/>
                        </a:spcAft>
                        <a:buNone/>
                      </a:pPr>
                      <a:r>
                        <a:rPr lang="en-GB" sz="1300" dirty="0">
                          <a:solidFill>
                            <a:schemeClr val="tx1"/>
                          </a:solidFill>
                          <a:effectLst/>
                          <a:latin typeface="Arial" panose="020B0604020202020204" pitchFamily="34" charset="0"/>
                          <a:ea typeface="Calibri" panose="020F0502020204030204" pitchFamily="34" charset="0"/>
                          <a:cs typeface="Arial" panose="020B0604020202020204" pitchFamily="34" charset="0"/>
                        </a:rPr>
                        <a:t>NE</a:t>
                      </a:r>
                      <a:endParaRPr lang="en-US" sz="13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149692085"/>
                  </a:ext>
                </a:extLst>
              </a:tr>
            </a:tbl>
          </a:graphicData>
        </a:graphic>
      </p:graphicFrame>
      <p:grpSp>
        <p:nvGrpSpPr>
          <p:cNvPr id="16" name="Group 15">
            <a:extLst>
              <a:ext uri="{FF2B5EF4-FFF2-40B4-BE49-F238E27FC236}">
                <a16:creationId xmlns:a16="http://schemas.microsoft.com/office/drawing/2014/main" id="{F369074A-D1E1-6EB4-7D28-D1387DA9DB4D}"/>
              </a:ext>
            </a:extLst>
          </p:cNvPr>
          <p:cNvGrpSpPr/>
          <p:nvPr/>
        </p:nvGrpSpPr>
        <p:grpSpPr>
          <a:xfrm>
            <a:off x="2129571" y="3412583"/>
            <a:ext cx="962677" cy="2444131"/>
            <a:chOff x="3689004" y="4192697"/>
            <a:chExt cx="1444015" cy="3666197"/>
          </a:xfrm>
        </p:grpSpPr>
        <p:sp>
          <p:nvSpPr>
            <p:cNvPr id="18" name="TextBox 17">
              <a:extLst>
                <a:ext uri="{FF2B5EF4-FFF2-40B4-BE49-F238E27FC236}">
                  <a16:creationId xmlns:a16="http://schemas.microsoft.com/office/drawing/2014/main" id="{34BAC597-BA3A-F281-8398-6EDD34870070}"/>
                </a:ext>
              </a:extLst>
            </p:cNvPr>
            <p:cNvSpPr txBox="1"/>
            <p:nvPr/>
          </p:nvSpPr>
          <p:spPr>
            <a:xfrm>
              <a:off x="3689005" y="4192697"/>
              <a:ext cx="1444014" cy="415499"/>
            </a:xfrm>
            <a:prstGeom prst="rect">
              <a:avLst/>
            </a:prstGeom>
            <a:noFill/>
            <a:ln w="889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extBox 18">
              <a:extLst>
                <a:ext uri="{FF2B5EF4-FFF2-40B4-BE49-F238E27FC236}">
                  <a16:creationId xmlns:a16="http://schemas.microsoft.com/office/drawing/2014/main" id="{13C7A2E7-5777-4C6B-B5AD-BAD89CF29D04}"/>
                </a:ext>
              </a:extLst>
            </p:cNvPr>
            <p:cNvSpPr txBox="1"/>
            <p:nvPr/>
          </p:nvSpPr>
          <p:spPr>
            <a:xfrm>
              <a:off x="3689005" y="6623944"/>
              <a:ext cx="1444014" cy="415499"/>
            </a:xfrm>
            <a:prstGeom prst="rect">
              <a:avLst/>
            </a:prstGeom>
            <a:noFill/>
            <a:ln w="889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1576AA1A-0B31-BE7F-6E4D-06BEF1750100}"/>
                </a:ext>
              </a:extLst>
            </p:cNvPr>
            <p:cNvSpPr txBox="1"/>
            <p:nvPr/>
          </p:nvSpPr>
          <p:spPr>
            <a:xfrm>
              <a:off x="3689004" y="7443395"/>
              <a:ext cx="1444014" cy="415499"/>
            </a:xfrm>
            <a:prstGeom prst="rect">
              <a:avLst/>
            </a:prstGeom>
            <a:noFill/>
            <a:ln w="889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E84331A2-B287-562F-1B8F-137AC9210020}"/>
              </a:ext>
            </a:extLst>
          </p:cNvPr>
          <p:cNvGrpSpPr/>
          <p:nvPr/>
        </p:nvGrpSpPr>
        <p:grpSpPr>
          <a:xfrm>
            <a:off x="4475610" y="3417200"/>
            <a:ext cx="962677" cy="1897830"/>
            <a:chOff x="3689005" y="4192697"/>
            <a:chExt cx="1444015" cy="2846744"/>
          </a:xfrm>
        </p:grpSpPr>
        <p:sp>
          <p:nvSpPr>
            <p:cNvPr id="22" name="TextBox 21">
              <a:extLst>
                <a:ext uri="{FF2B5EF4-FFF2-40B4-BE49-F238E27FC236}">
                  <a16:creationId xmlns:a16="http://schemas.microsoft.com/office/drawing/2014/main" id="{959D5065-6BDC-0070-C5AA-746D68094761}"/>
                </a:ext>
              </a:extLst>
            </p:cNvPr>
            <p:cNvSpPr txBox="1"/>
            <p:nvPr/>
          </p:nvSpPr>
          <p:spPr>
            <a:xfrm>
              <a:off x="3689007" y="4192697"/>
              <a:ext cx="1444013" cy="415498"/>
            </a:xfrm>
            <a:prstGeom prst="rect">
              <a:avLst/>
            </a:prstGeom>
            <a:noFill/>
            <a:ln w="889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TextBox 22">
              <a:extLst>
                <a:ext uri="{FF2B5EF4-FFF2-40B4-BE49-F238E27FC236}">
                  <a16:creationId xmlns:a16="http://schemas.microsoft.com/office/drawing/2014/main" id="{4B978B00-F533-F32F-5054-19D8CD4CDA2C}"/>
                </a:ext>
              </a:extLst>
            </p:cNvPr>
            <p:cNvSpPr txBox="1"/>
            <p:nvPr/>
          </p:nvSpPr>
          <p:spPr>
            <a:xfrm>
              <a:off x="3689005" y="6623943"/>
              <a:ext cx="1444014" cy="415498"/>
            </a:xfrm>
            <a:prstGeom prst="rect">
              <a:avLst/>
            </a:prstGeom>
            <a:noFill/>
            <a:ln w="889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24" name="Picture 23">
            <a:extLst>
              <a:ext uri="{FF2B5EF4-FFF2-40B4-BE49-F238E27FC236}">
                <a16:creationId xmlns:a16="http://schemas.microsoft.com/office/drawing/2014/main" id="{117EF1FA-EFD2-1082-C103-CD791D47A8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225049" y="2613528"/>
            <a:ext cx="5998817" cy="2407420"/>
          </a:xfrm>
          <a:prstGeom prst="rect">
            <a:avLst/>
          </a:prstGeom>
        </p:spPr>
      </p:pic>
    </p:spTree>
    <p:extLst>
      <p:ext uri="{BB962C8B-B14F-4D97-AF65-F5344CB8AC3E}">
        <p14:creationId xmlns:p14="http://schemas.microsoft.com/office/powerpoint/2010/main" val="1197060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40A8C-229D-E7A8-6A14-B731D2D6682E}"/>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52C23C19-809C-DF19-1604-30A570E333D6}"/>
              </a:ext>
            </a:extLst>
          </p:cNvPr>
          <p:cNvSpPr/>
          <p:nvPr/>
        </p:nvSpPr>
        <p:spPr>
          <a:xfrm>
            <a:off x="962363" y="1087048"/>
            <a:ext cx="9922905" cy="192674"/>
          </a:xfrm>
          <a:prstGeom prst="rect">
            <a:avLst/>
          </a:prstGeom>
        </p:spPr>
        <p:txBody>
          <a:bodyPr wrap="square" lIns="0" tIns="52973" rIns="0" bIns="52973">
            <a:noAutofit/>
          </a:bodyPr>
          <a:lstStyle/>
          <a:p>
            <a:pPr marL="0" marR="0" lvl="1" indent="0" algn="l" defTabSz="611473" rtl="0" eaLnBrk="1" fontAlgn="auto" latinLnBrk="0" hangingPunct="1">
              <a:lnSpc>
                <a:spcPct val="100000"/>
              </a:lnSpc>
              <a:spcBef>
                <a:spcPts val="145"/>
              </a:spcBef>
              <a:spcAft>
                <a:spcPts val="145"/>
              </a:spcAft>
              <a:buClrTx/>
              <a:buSzTx/>
              <a:buFontTx/>
              <a:buNone/>
              <a:tabLst/>
              <a:defRPr/>
            </a:pPr>
            <a:endParaRPr kumimoji="0" lang="en-GB" sz="1333"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Rectangle 89">
            <a:extLst>
              <a:ext uri="{FF2B5EF4-FFF2-40B4-BE49-F238E27FC236}">
                <a16:creationId xmlns:a16="http://schemas.microsoft.com/office/drawing/2014/main" id="{7EC0D61A-E506-3D2E-41D7-01C5531E02B5}"/>
              </a:ext>
            </a:extLst>
          </p:cNvPr>
          <p:cNvSpPr/>
          <p:nvPr/>
        </p:nvSpPr>
        <p:spPr>
          <a:xfrm>
            <a:off x="962363" y="1087048"/>
            <a:ext cx="9922905" cy="192674"/>
          </a:xfrm>
          <a:prstGeom prst="rect">
            <a:avLst/>
          </a:prstGeom>
        </p:spPr>
        <p:txBody>
          <a:bodyPr wrap="square" lIns="0" tIns="52973" rIns="0" bIns="52973">
            <a:noAutofit/>
          </a:bodyPr>
          <a:lstStyle/>
          <a:p>
            <a:pPr marL="0" marR="0" lvl="1" indent="0" algn="l" defTabSz="611473" rtl="0" eaLnBrk="1" fontAlgn="auto" latinLnBrk="0" hangingPunct="1">
              <a:lnSpc>
                <a:spcPct val="100000"/>
              </a:lnSpc>
              <a:spcBef>
                <a:spcPts val="145"/>
              </a:spcBef>
              <a:spcAft>
                <a:spcPts val="145"/>
              </a:spcAft>
              <a:buClrTx/>
              <a:buSzTx/>
              <a:buFontTx/>
              <a:buNone/>
              <a:tabLst/>
              <a:defRPr/>
            </a:pPr>
            <a:endParaRPr kumimoji="0" lang="en-GB" sz="1333"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Espace réservé du texte 1">
            <a:extLst>
              <a:ext uri="{FF2B5EF4-FFF2-40B4-BE49-F238E27FC236}">
                <a16:creationId xmlns:a16="http://schemas.microsoft.com/office/drawing/2014/main" id="{AD5333BD-FF1A-C381-3ED0-7DFEE11137A9}"/>
              </a:ext>
            </a:extLst>
          </p:cNvPr>
          <p:cNvSpPr txBox="1">
            <a:spLocks/>
          </p:cNvSpPr>
          <p:nvPr/>
        </p:nvSpPr>
        <p:spPr>
          <a:xfrm>
            <a:off x="244801" y="344741"/>
            <a:ext cx="11027063"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D77337"/>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Beamion LUNG-1 Study Design</a:t>
            </a:r>
          </a:p>
        </p:txBody>
      </p:sp>
      <p:sp>
        <p:nvSpPr>
          <p:cNvPr id="91" name="Rectangle: Rounded Corners 90">
            <a:extLst>
              <a:ext uri="{FF2B5EF4-FFF2-40B4-BE49-F238E27FC236}">
                <a16:creationId xmlns:a16="http://schemas.microsoft.com/office/drawing/2014/main" id="{23003A5D-2B13-2519-4FFF-B5284A42720C}"/>
              </a:ext>
            </a:extLst>
          </p:cNvPr>
          <p:cNvSpPr/>
          <p:nvPr/>
        </p:nvSpPr>
        <p:spPr>
          <a:xfrm>
            <a:off x="365726" y="1003351"/>
            <a:ext cx="11502683" cy="735356"/>
          </a:xfrm>
          <a:prstGeom prst="roundRect">
            <a:avLst>
              <a:gd name="adj" fmla="val 20366"/>
            </a:avLst>
          </a:prstGeom>
          <a:solidFill>
            <a:srgbClr val="2F5D8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402" marR="0" lvl="0" indent="0" algn="ctr" defTabSz="568187" rtl="0" eaLnBrk="1" fontAlgn="auto" latinLnBrk="0" hangingPunct="1">
              <a:lnSpc>
                <a:spcPct val="100000"/>
              </a:lnSpc>
              <a:spcBef>
                <a:spcPts val="0"/>
              </a:spcBef>
              <a:spcAft>
                <a:spcPts val="800"/>
              </a:spcAft>
              <a:buClr>
                <a:srgbClr val="00305D"/>
              </a:buClr>
              <a:buSzPct val="100000"/>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Phase Ib (dose expansion): patients with advanced </a:t>
            </a:r>
            <a:r>
              <a:rPr kumimoji="0" lang="en-US" sz="1600" b="1" i="1"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a:t>
            </a: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-mutant NSCLC</a:t>
            </a:r>
            <a:b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Phase Ia, the MTD was not reached at 360 mg QD</a:t>
            </a:r>
            <a:br>
              <a:rPr kumimoji="0" lang="en-GB" sz="1200" b="0" i="0" u="none" strike="noStrike" kern="1200" cap="none" spc="0" normalizeH="0" baseline="0" noProof="0" dirty="0">
                <a:ln>
                  <a:noFill/>
                </a:ln>
                <a:solidFill>
                  <a:prstClr val="white"/>
                </a:solidFill>
                <a:effectLst/>
                <a:highlight>
                  <a:srgbClr val="00FF00"/>
                </a:highligh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Phase Ib, the selected dose after interim futility analysis was zongertinib 120 mg QD </a:t>
            </a:r>
          </a:p>
        </p:txBody>
      </p:sp>
      <p:cxnSp>
        <p:nvCxnSpPr>
          <p:cNvPr id="69" name="Straight Connector 68">
            <a:extLst>
              <a:ext uri="{FF2B5EF4-FFF2-40B4-BE49-F238E27FC236}">
                <a16:creationId xmlns:a16="http://schemas.microsoft.com/office/drawing/2014/main" id="{EE0976FC-07E8-D36F-FD86-15D845111DE7}"/>
              </a:ext>
            </a:extLst>
          </p:cNvPr>
          <p:cNvCxnSpPr>
            <a:cxnSpLocks/>
          </p:cNvCxnSpPr>
          <p:nvPr/>
        </p:nvCxnSpPr>
        <p:spPr>
          <a:xfrm>
            <a:off x="7526745" y="1853720"/>
            <a:ext cx="0" cy="4229006"/>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71" name="Arrow: Down 70">
            <a:extLst>
              <a:ext uri="{FF2B5EF4-FFF2-40B4-BE49-F238E27FC236}">
                <a16:creationId xmlns:a16="http://schemas.microsoft.com/office/drawing/2014/main" id="{F6A44727-3C66-AD75-39EC-C0E95FF2F5A4}"/>
              </a:ext>
            </a:extLst>
          </p:cNvPr>
          <p:cNvSpPr/>
          <p:nvPr/>
        </p:nvSpPr>
        <p:spPr>
          <a:xfrm>
            <a:off x="3714266" y="4857324"/>
            <a:ext cx="350281" cy="320271"/>
          </a:xfrm>
          <a:prstGeom prst="downArrow">
            <a:avLst>
              <a:gd name="adj1" fmla="val 50000"/>
              <a:gd name="adj2" fmla="val 42675"/>
            </a:avLst>
          </a:prstGeom>
          <a:solidFill>
            <a:srgbClr val="002060"/>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7" name="Straight Arrow Connector 66">
            <a:extLst>
              <a:ext uri="{FF2B5EF4-FFF2-40B4-BE49-F238E27FC236}">
                <a16:creationId xmlns:a16="http://schemas.microsoft.com/office/drawing/2014/main" id="{054BD062-8923-489C-A608-743478121E40}"/>
              </a:ext>
            </a:extLst>
          </p:cNvPr>
          <p:cNvCxnSpPr>
            <a:cxnSpLocks/>
          </p:cNvCxnSpPr>
          <p:nvPr/>
        </p:nvCxnSpPr>
        <p:spPr>
          <a:xfrm>
            <a:off x="3737310" y="1547670"/>
            <a:ext cx="304194" cy="3405"/>
          </a:xfrm>
          <a:prstGeom prst="straightConnector1">
            <a:avLst/>
          </a:prstGeom>
          <a:solidFill>
            <a:srgbClr val="8D2244"/>
          </a:solidFill>
          <a:ln w="28575">
            <a:noFill/>
            <a:tailEnd type="triangle" w="med" len="sm"/>
          </a:ln>
        </p:spPr>
        <p:style>
          <a:lnRef idx="1">
            <a:schemeClr val="accent4"/>
          </a:lnRef>
          <a:fillRef idx="0">
            <a:schemeClr val="accent4"/>
          </a:fillRef>
          <a:effectRef idx="0">
            <a:schemeClr val="accent4"/>
          </a:effectRef>
          <a:fontRef idx="minor">
            <a:schemeClr val="tx1"/>
          </a:fontRef>
        </p:style>
      </p:cxnSp>
      <p:sp>
        <p:nvSpPr>
          <p:cNvPr id="73" name="TextBox 72">
            <a:extLst>
              <a:ext uri="{FF2B5EF4-FFF2-40B4-BE49-F238E27FC236}">
                <a16:creationId xmlns:a16="http://schemas.microsoft.com/office/drawing/2014/main" id="{C32D65CE-DA00-7476-3D41-5E6A6DD473B5}"/>
              </a:ext>
            </a:extLst>
          </p:cNvPr>
          <p:cNvSpPr txBox="1"/>
          <p:nvPr/>
        </p:nvSpPr>
        <p:spPr>
          <a:xfrm>
            <a:off x="2606532" y="1881580"/>
            <a:ext cx="2565748" cy="297454"/>
          </a:xfrm>
          <a:prstGeom prst="rect">
            <a:avLst/>
          </a:prstGeom>
          <a:noFill/>
        </p:spPr>
        <p:txBody>
          <a:bodyPr wrap="square" anchor="ct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Current analysis</a:t>
            </a:r>
            <a:endParaRPr kumimoji="0" lang="en-GB" sz="1333" b="1" i="0" u="none" strike="noStrike" kern="120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endParaRPr>
          </a:p>
        </p:txBody>
      </p:sp>
      <p:sp>
        <p:nvSpPr>
          <p:cNvPr id="74" name="TextBox 73">
            <a:extLst>
              <a:ext uri="{FF2B5EF4-FFF2-40B4-BE49-F238E27FC236}">
                <a16:creationId xmlns:a16="http://schemas.microsoft.com/office/drawing/2014/main" id="{71D7D764-606E-F582-1D56-11165B0659D9}"/>
              </a:ext>
            </a:extLst>
          </p:cNvPr>
          <p:cNvSpPr txBox="1"/>
          <p:nvPr/>
        </p:nvSpPr>
        <p:spPr>
          <a:xfrm>
            <a:off x="7618554" y="1907196"/>
            <a:ext cx="4178397" cy="276999"/>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Additional cohorts not included in the current analysis</a:t>
            </a:r>
          </a:p>
        </p:txBody>
      </p:sp>
      <p:grpSp>
        <p:nvGrpSpPr>
          <p:cNvPr id="34" name="Group 33">
            <a:extLst>
              <a:ext uri="{FF2B5EF4-FFF2-40B4-BE49-F238E27FC236}">
                <a16:creationId xmlns:a16="http://schemas.microsoft.com/office/drawing/2014/main" id="{2C3A0E7B-C741-2C34-1F58-37D7F42140F0}"/>
              </a:ext>
            </a:extLst>
          </p:cNvPr>
          <p:cNvGrpSpPr/>
          <p:nvPr/>
        </p:nvGrpSpPr>
        <p:grpSpPr>
          <a:xfrm>
            <a:off x="7606029" y="2342524"/>
            <a:ext cx="4262385" cy="2738416"/>
            <a:chOff x="11092516" y="3583644"/>
            <a:chExt cx="6800741" cy="3798411"/>
          </a:xfrm>
        </p:grpSpPr>
        <p:grpSp>
          <p:nvGrpSpPr>
            <p:cNvPr id="6" name="Group 5">
              <a:extLst>
                <a:ext uri="{FF2B5EF4-FFF2-40B4-BE49-F238E27FC236}">
                  <a16:creationId xmlns:a16="http://schemas.microsoft.com/office/drawing/2014/main" id="{8E1FC87E-609D-CD45-F226-604B9514E754}"/>
                </a:ext>
              </a:extLst>
            </p:cNvPr>
            <p:cNvGrpSpPr/>
            <p:nvPr/>
          </p:nvGrpSpPr>
          <p:grpSpPr>
            <a:xfrm>
              <a:off x="11092517" y="3583644"/>
              <a:ext cx="6800737" cy="1006998"/>
              <a:chOff x="10316885" y="3434082"/>
              <a:chExt cx="7589594" cy="874498"/>
            </a:xfrm>
            <a:solidFill>
              <a:srgbClr val="F0EDE0"/>
            </a:solidFill>
          </p:grpSpPr>
          <p:sp>
            <p:nvSpPr>
              <p:cNvPr id="79" name="Rectangle: Rounded Corners 78">
                <a:extLst>
                  <a:ext uri="{FF2B5EF4-FFF2-40B4-BE49-F238E27FC236}">
                    <a16:creationId xmlns:a16="http://schemas.microsoft.com/office/drawing/2014/main" id="{CF9E56AA-5AFC-C057-9ABB-61BBF122A058}"/>
                  </a:ext>
                </a:extLst>
              </p:cNvPr>
              <p:cNvSpPr/>
              <p:nvPr/>
            </p:nvSpPr>
            <p:spPr>
              <a:xfrm>
                <a:off x="10316885" y="3445597"/>
                <a:ext cx="7589594" cy="862983"/>
              </a:xfrm>
              <a:prstGeom prst="roundRect">
                <a:avLst>
                  <a:gd name="adj" fmla="val 50000"/>
                </a:avLst>
              </a:prstGeom>
              <a:solidFill>
                <a:schemeClr val="bg1">
                  <a:lumMod val="65000"/>
                </a:schemeClr>
              </a:solidFill>
              <a:ln w="28575" cap="flat" cmpd="sng" algn="ctr">
                <a:noFill/>
                <a:prstDash val="solid"/>
                <a:miter lim="800000"/>
              </a:ln>
              <a:effectLst/>
            </p:spPr>
            <p:txBody>
              <a:bodyPr lIns="744000" tIns="0" rIns="0" bIns="0" rtlCol="0" anchor="ctr"/>
              <a:lstStyle/>
              <a:p>
                <a:pPr marL="0" marR="0" lvl="0" indent="0" algn="ctr" defTabSz="457212" rtl="0" eaLnBrk="1" fontAlgn="auto" latinLnBrk="0" hangingPunct="1">
                  <a:lnSpc>
                    <a:spcPct val="100000"/>
                  </a:lnSpc>
                  <a:spcBef>
                    <a:spcPts val="0"/>
                  </a:spcBef>
                  <a:spcAft>
                    <a:spcPts val="300"/>
                  </a:spcAft>
                  <a:buClr>
                    <a:srgbClr val="FF9900"/>
                  </a:buClr>
                  <a:buSzTx/>
                  <a:buFontTx/>
                  <a:buNone/>
                  <a:tabLst/>
                  <a:defRPr/>
                </a:pPr>
                <a:r>
                  <a:rPr kumimoji="0" lang="en-GB"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Previously treated patients with TKD mutations</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2" name="Rectangle: Rounded Corners 91">
                <a:extLst>
                  <a:ext uri="{FF2B5EF4-FFF2-40B4-BE49-F238E27FC236}">
                    <a16:creationId xmlns:a16="http://schemas.microsoft.com/office/drawing/2014/main" id="{9C92EED1-021A-5F66-F09D-AA8C0A385779}"/>
                  </a:ext>
                </a:extLst>
              </p:cNvPr>
              <p:cNvSpPr/>
              <p:nvPr/>
            </p:nvSpPr>
            <p:spPr>
              <a:xfrm>
                <a:off x="10316886" y="3434082"/>
                <a:ext cx="1367500" cy="865200"/>
              </a:xfrm>
              <a:prstGeom prst="roundRect">
                <a:avLst>
                  <a:gd name="adj" fmla="val 50000"/>
                </a:avLst>
              </a:prstGeom>
              <a:solidFill>
                <a:schemeClr val="bg1">
                  <a:lumMod val="6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1</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A3E85D0F-A4A3-44B6-DD25-3BC4231B6E6B}"/>
                </a:ext>
              </a:extLst>
            </p:cNvPr>
            <p:cNvGrpSpPr/>
            <p:nvPr/>
          </p:nvGrpSpPr>
          <p:grpSpPr>
            <a:xfrm>
              <a:off x="11092516" y="4979356"/>
              <a:ext cx="6800738" cy="1005357"/>
              <a:chOff x="10316883" y="3411140"/>
              <a:chExt cx="7589595" cy="873073"/>
            </a:xfrm>
            <a:solidFill>
              <a:srgbClr val="F0EDE0"/>
            </a:solidFill>
          </p:grpSpPr>
          <p:sp>
            <p:nvSpPr>
              <p:cNvPr id="25" name="Rectangle: Rounded Corners 24">
                <a:extLst>
                  <a:ext uri="{FF2B5EF4-FFF2-40B4-BE49-F238E27FC236}">
                    <a16:creationId xmlns:a16="http://schemas.microsoft.com/office/drawing/2014/main" id="{4E2EAED2-875C-3975-7A65-1F77FB7B7FBA}"/>
                  </a:ext>
                </a:extLst>
              </p:cNvPr>
              <p:cNvSpPr/>
              <p:nvPr/>
            </p:nvSpPr>
            <p:spPr>
              <a:xfrm>
                <a:off x="10316884" y="3421230"/>
                <a:ext cx="7589594" cy="862983"/>
              </a:xfrm>
              <a:prstGeom prst="roundRect">
                <a:avLst>
                  <a:gd name="adj" fmla="val 50000"/>
                </a:avLst>
              </a:prstGeom>
              <a:solidFill>
                <a:schemeClr val="bg1">
                  <a:lumMod val="65000"/>
                </a:schemeClr>
              </a:solidFill>
              <a:ln w="28575" cap="flat" cmpd="sng" algn="ctr">
                <a:noFill/>
                <a:prstDash val="solid"/>
                <a:miter lim="800000"/>
              </a:ln>
              <a:effectLst/>
            </p:spPr>
            <p:txBody>
              <a:bodyPr lIns="696000" tIns="0" rIns="0" bIns="0" rtlCol="0" anchor="ctr"/>
              <a:lstStyle/>
              <a:p>
                <a:pPr marL="0" marR="0" lvl="0" indent="0" algn="ctr" defTabSz="457212" rtl="0" eaLnBrk="1" fontAlgn="auto" latinLnBrk="0" hangingPunct="1">
                  <a:lnSpc>
                    <a:spcPct val="100000"/>
                  </a:lnSpc>
                  <a:spcBef>
                    <a:spcPts val="0"/>
                  </a:spcBef>
                  <a:spcAft>
                    <a:spcPts val="0"/>
                  </a:spcAft>
                  <a:buClr>
                    <a:srgbClr val="FF9900"/>
                  </a:buClr>
                  <a:buSzTx/>
                  <a:buFontTx/>
                  <a:buNone/>
                  <a:tabLst/>
                  <a:defRPr/>
                </a:pPr>
                <a:r>
                  <a:rPr kumimoji="0" lang="en-GB"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Previously treated patients with non-TKD mutations</a:t>
                </a:r>
              </a:p>
            </p:txBody>
          </p:sp>
          <p:sp>
            <p:nvSpPr>
              <p:cNvPr id="26" name="Rectangle: Rounded Corners 25">
                <a:extLst>
                  <a:ext uri="{FF2B5EF4-FFF2-40B4-BE49-F238E27FC236}">
                    <a16:creationId xmlns:a16="http://schemas.microsoft.com/office/drawing/2014/main" id="{6B0BE5E4-D352-1005-FEA9-A3FF7EEAFD26}"/>
                  </a:ext>
                </a:extLst>
              </p:cNvPr>
              <p:cNvSpPr/>
              <p:nvPr/>
            </p:nvSpPr>
            <p:spPr>
              <a:xfrm>
                <a:off x="10316883" y="3411140"/>
                <a:ext cx="1367500" cy="865200"/>
              </a:xfrm>
              <a:prstGeom prst="roundRect">
                <a:avLst>
                  <a:gd name="adj" fmla="val 46352"/>
                </a:avLst>
              </a:prstGeom>
              <a:solidFill>
                <a:schemeClr val="bg1">
                  <a:lumMod val="6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3</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9" name="Group 28">
              <a:extLst>
                <a:ext uri="{FF2B5EF4-FFF2-40B4-BE49-F238E27FC236}">
                  <a16:creationId xmlns:a16="http://schemas.microsoft.com/office/drawing/2014/main" id="{DA5D0929-C0A3-34C6-5A0E-FF1AE3BCCAB6}"/>
                </a:ext>
              </a:extLst>
            </p:cNvPr>
            <p:cNvGrpSpPr/>
            <p:nvPr/>
          </p:nvGrpSpPr>
          <p:grpSpPr>
            <a:xfrm>
              <a:off x="11092516" y="6375061"/>
              <a:ext cx="6800741" cy="1006994"/>
              <a:chOff x="10316883" y="3388191"/>
              <a:chExt cx="7589598" cy="874494"/>
            </a:xfrm>
            <a:solidFill>
              <a:srgbClr val="F0EDE0"/>
            </a:solidFill>
          </p:grpSpPr>
          <p:sp>
            <p:nvSpPr>
              <p:cNvPr id="30" name="Rectangle: Rounded Corners 29">
                <a:extLst>
                  <a:ext uri="{FF2B5EF4-FFF2-40B4-BE49-F238E27FC236}">
                    <a16:creationId xmlns:a16="http://schemas.microsoft.com/office/drawing/2014/main" id="{5ABEBBEA-2706-C483-21CD-344EDE472542}"/>
                  </a:ext>
                </a:extLst>
              </p:cNvPr>
              <p:cNvSpPr/>
              <p:nvPr/>
            </p:nvSpPr>
            <p:spPr>
              <a:xfrm>
                <a:off x="10316887" y="3399702"/>
                <a:ext cx="7589594" cy="862983"/>
              </a:xfrm>
              <a:prstGeom prst="roundRect">
                <a:avLst>
                  <a:gd name="adj" fmla="val 50000"/>
                </a:avLst>
              </a:prstGeom>
              <a:solidFill>
                <a:schemeClr val="bg1">
                  <a:lumMod val="65000"/>
                </a:schemeClr>
              </a:solidFill>
              <a:ln w="28575" cap="flat" cmpd="sng" algn="ctr">
                <a:noFill/>
                <a:prstDash val="solid"/>
                <a:miter lim="800000"/>
              </a:ln>
              <a:effectLst/>
            </p:spPr>
            <p:txBody>
              <a:bodyPr lIns="744000" tIns="0" rIns="0" bIns="0" rtlCol="0" anchor="ctr"/>
              <a:lstStyle/>
              <a:p>
                <a:pPr marL="0" marR="0" lvl="0" indent="0" algn="ctr" defTabSz="457212" rtl="0" eaLnBrk="1" fontAlgn="auto" latinLnBrk="0" hangingPunct="1">
                  <a:lnSpc>
                    <a:spcPct val="100000"/>
                  </a:lnSpc>
                  <a:spcBef>
                    <a:spcPts val="0"/>
                  </a:spcBef>
                  <a:spcAft>
                    <a:spcPts val="300"/>
                  </a:spcAft>
                  <a:buClr>
                    <a:srgbClr val="FF9900"/>
                  </a:buClr>
                  <a:buSzTx/>
                  <a:buFontTx/>
                  <a:buNone/>
                  <a:tabLst/>
                  <a:defRPr/>
                </a:pPr>
                <a:r>
                  <a:rPr kumimoji="0" lang="en-GB"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previously treated with </a:t>
                </a:r>
                <a:br>
                  <a:rPr kumimoji="0" lang="en-GB"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HER2-directed ADC and with TKD mutations</a:t>
                </a:r>
              </a:p>
            </p:txBody>
          </p:sp>
          <p:sp>
            <p:nvSpPr>
              <p:cNvPr id="31" name="Rectangle: Rounded Corners 30">
                <a:extLst>
                  <a:ext uri="{FF2B5EF4-FFF2-40B4-BE49-F238E27FC236}">
                    <a16:creationId xmlns:a16="http://schemas.microsoft.com/office/drawing/2014/main" id="{972DBEBA-5215-D9CD-D905-9AF29E9702B5}"/>
                  </a:ext>
                </a:extLst>
              </p:cNvPr>
              <p:cNvSpPr/>
              <p:nvPr/>
            </p:nvSpPr>
            <p:spPr>
              <a:xfrm>
                <a:off x="10316883" y="3388191"/>
                <a:ext cx="1367500" cy="865200"/>
              </a:xfrm>
              <a:prstGeom prst="roundRect">
                <a:avLst>
                  <a:gd name="adj" fmla="val 50000"/>
                </a:avLst>
              </a:prstGeom>
              <a:solidFill>
                <a:schemeClr val="bg1">
                  <a:lumMod val="6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Cohort 5</a:t>
                </a:r>
                <a:endPar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38" name="Group 37">
            <a:extLst>
              <a:ext uri="{FF2B5EF4-FFF2-40B4-BE49-F238E27FC236}">
                <a16:creationId xmlns:a16="http://schemas.microsoft.com/office/drawing/2014/main" id="{9E0C4D2C-0F0B-18BC-E37E-DCFCA048CEE4}"/>
              </a:ext>
            </a:extLst>
          </p:cNvPr>
          <p:cNvGrpSpPr/>
          <p:nvPr/>
        </p:nvGrpSpPr>
        <p:grpSpPr>
          <a:xfrm>
            <a:off x="356400" y="2310189"/>
            <a:ext cx="7066013" cy="2445511"/>
            <a:chOff x="346880" y="3780812"/>
            <a:chExt cx="9876617" cy="3302312"/>
          </a:xfrm>
        </p:grpSpPr>
        <p:sp>
          <p:nvSpPr>
            <p:cNvPr id="33" name="TextBox 32">
              <a:extLst>
                <a:ext uri="{FF2B5EF4-FFF2-40B4-BE49-F238E27FC236}">
                  <a16:creationId xmlns:a16="http://schemas.microsoft.com/office/drawing/2014/main" id="{A1B7102D-62CC-A81D-6630-EA05BAA9FF85}"/>
                </a:ext>
              </a:extLst>
            </p:cNvPr>
            <p:cNvSpPr txBox="1"/>
            <p:nvPr/>
          </p:nvSpPr>
          <p:spPr>
            <a:xfrm>
              <a:off x="390974" y="5813497"/>
              <a:ext cx="9815655" cy="1269627"/>
            </a:xfrm>
            <a:prstGeom prst="roundRect">
              <a:avLst>
                <a:gd name="adj" fmla="val 22144"/>
              </a:avLst>
            </a:prstGeom>
            <a:noFill/>
            <a:ln w="28575">
              <a:solidFill>
                <a:srgbClr val="6D7D59"/>
              </a:solidFill>
            </a:ln>
          </p:spPr>
          <p:txBody>
            <a:bodyPr wrap="square" lIns="0" tIns="48000" rIns="0" bIns="0" rtlCol="0" anchor="t">
              <a:noAutofit/>
            </a:bodyPr>
            <a:lstStyle/>
            <a:p>
              <a:pPr marL="0" marR="0" lvl="0" indent="0" algn="ctr" defTabSz="609616" rtl="0" eaLnBrk="1" fontAlgn="auto" latinLnBrk="0" hangingPunct="1">
                <a:lnSpc>
                  <a:spcPct val="150000"/>
                </a:lnSpc>
                <a:spcBef>
                  <a:spcPts val="800"/>
                </a:spcBef>
                <a:spcAft>
                  <a:spcPts val="0"/>
                </a:spcAft>
                <a:buClrTx/>
                <a:buSzTx/>
                <a:buFontTx/>
                <a:buNone/>
                <a:tabLst/>
                <a:defRPr/>
              </a:pPr>
              <a:endParaRPr kumimoji="0" lang="en-US" sz="1600" b="1" i="0" u="none" strike="noStrike" kern="1200" cap="none" spc="0" normalizeH="0" baseline="0" noProof="0" dirty="0">
                <a:ln>
                  <a:noFill/>
                </a:ln>
                <a:solidFill>
                  <a:srgbClr val="535656"/>
                </a:solidFill>
                <a:effectLst/>
                <a:uLnTx/>
                <a:uFillTx/>
                <a:latin typeface="Arial" panose="020B0604020202020204" pitchFamily="34" charset="0"/>
                <a:ea typeface="+mn-ea"/>
                <a:cs typeface="Arial" panose="020B0604020202020204" pitchFamily="34" charset="0"/>
              </a:endParaRPr>
            </a:p>
            <a:p>
              <a:pPr marL="0" marR="0" lvl="0" indent="0" algn="ctr" defTabSz="609616" rtl="0" eaLnBrk="1" fontAlgn="auto" latinLnBrk="0" hangingPunct="1">
                <a:lnSpc>
                  <a:spcPct val="150000"/>
                </a:lnSpc>
                <a:spcBef>
                  <a:spcPts val="400"/>
                </a:spcBef>
                <a:spcAft>
                  <a:spcPts val="0"/>
                </a:spcAft>
                <a:buClrTx/>
                <a:buSzTx/>
                <a:buFontTx/>
                <a:buNone/>
                <a:tabLst/>
                <a:defRPr/>
              </a:pPr>
              <a:r>
                <a:rPr kumimoji="0" lang="en-US" sz="1333" b="1" i="0" u="none" strike="noStrike" kern="120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Primary endpoint: </a:t>
              </a:r>
              <a:r>
                <a:rPr kumimoji="0" lang="en-GB" sz="1333" b="0" i="0" u="none" strike="noStrike" kern="120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Objective response</a:t>
              </a:r>
              <a:r>
                <a:rPr kumimoji="0" lang="en-GB" sz="1333" b="0" i="0" u="none" strike="noStrike" kern="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 in CNS lesions by BICR (RANO-BM)</a:t>
              </a:r>
            </a:p>
          </p:txBody>
        </p:sp>
        <p:grpSp>
          <p:nvGrpSpPr>
            <p:cNvPr id="3" name="Group 2">
              <a:extLst>
                <a:ext uri="{FF2B5EF4-FFF2-40B4-BE49-F238E27FC236}">
                  <a16:creationId xmlns:a16="http://schemas.microsoft.com/office/drawing/2014/main" id="{1981F696-8988-4456-EE3B-5F3E1B686AE1}"/>
                </a:ext>
              </a:extLst>
            </p:cNvPr>
            <p:cNvGrpSpPr/>
            <p:nvPr/>
          </p:nvGrpSpPr>
          <p:grpSpPr>
            <a:xfrm>
              <a:off x="346880" y="3780812"/>
              <a:ext cx="9876617" cy="1398382"/>
              <a:chOff x="346880" y="3780812"/>
              <a:chExt cx="9876617" cy="1398382"/>
            </a:xfrm>
          </p:grpSpPr>
          <p:cxnSp>
            <p:nvCxnSpPr>
              <p:cNvPr id="66" name="Straight Arrow Connector 65">
                <a:extLst>
                  <a:ext uri="{FF2B5EF4-FFF2-40B4-BE49-F238E27FC236}">
                    <a16:creationId xmlns:a16="http://schemas.microsoft.com/office/drawing/2014/main" id="{51EE4103-9193-BB8F-F9B5-617C0D481EF4}"/>
                  </a:ext>
                </a:extLst>
              </p:cNvPr>
              <p:cNvCxnSpPr>
                <a:cxnSpLocks/>
              </p:cNvCxnSpPr>
              <p:nvPr/>
            </p:nvCxnSpPr>
            <p:spPr>
              <a:xfrm>
                <a:off x="7866467" y="4062722"/>
                <a:ext cx="461332" cy="0"/>
              </a:xfrm>
              <a:prstGeom prst="straightConnector1">
                <a:avLst/>
              </a:prstGeom>
              <a:solidFill>
                <a:srgbClr val="8D2244"/>
              </a:solidFill>
              <a:ln w="28575">
                <a:noFill/>
                <a:tailEnd type="triangle" w="med" len="sm"/>
              </a:ln>
            </p:spPr>
            <p:style>
              <a:lnRef idx="1">
                <a:schemeClr val="accent4"/>
              </a:lnRef>
              <a:fillRef idx="0">
                <a:schemeClr val="accent4"/>
              </a:fillRef>
              <a:effectRef idx="0">
                <a:schemeClr val="accent4"/>
              </a:effectRef>
              <a:fontRef idx="minor">
                <a:schemeClr val="tx1"/>
              </a:fontRef>
            </p:style>
          </p:cxnSp>
          <p:grpSp>
            <p:nvGrpSpPr>
              <p:cNvPr id="12" name="Group 11">
                <a:extLst>
                  <a:ext uri="{FF2B5EF4-FFF2-40B4-BE49-F238E27FC236}">
                    <a16:creationId xmlns:a16="http://schemas.microsoft.com/office/drawing/2014/main" id="{46D9ACDD-FCBF-01E1-74C9-CCE4AB90020A}"/>
                  </a:ext>
                </a:extLst>
              </p:cNvPr>
              <p:cNvGrpSpPr/>
              <p:nvPr/>
            </p:nvGrpSpPr>
            <p:grpSpPr>
              <a:xfrm>
                <a:off x="346880" y="3780812"/>
                <a:ext cx="9876617" cy="1398382"/>
                <a:chOff x="188041" y="13040586"/>
                <a:chExt cx="5931338" cy="1182021"/>
              </a:xfrm>
            </p:grpSpPr>
            <p:cxnSp>
              <p:nvCxnSpPr>
                <p:cNvPr id="13" name="Straight Arrow Connector 12">
                  <a:extLst>
                    <a:ext uri="{FF2B5EF4-FFF2-40B4-BE49-F238E27FC236}">
                      <a16:creationId xmlns:a16="http://schemas.microsoft.com/office/drawing/2014/main" id="{2F515C41-5723-56FE-9493-86753F02AFC2}"/>
                    </a:ext>
                  </a:extLst>
                </p:cNvPr>
                <p:cNvCxnSpPr>
                  <a:cxnSpLocks/>
                </p:cNvCxnSpPr>
                <p:nvPr/>
              </p:nvCxnSpPr>
              <p:spPr>
                <a:xfrm>
                  <a:off x="4637879" y="13040586"/>
                  <a:ext cx="348485" cy="5365"/>
                </a:xfrm>
                <a:prstGeom prst="straightConnector1">
                  <a:avLst/>
                </a:prstGeom>
                <a:solidFill>
                  <a:srgbClr val="8D2244"/>
                </a:solidFill>
                <a:ln w="28575">
                  <a:noFill/>
                  <a:tailEnd type="triangle" w="med" len="sm"/>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3984284D-8BA9-ACC4-7AE6-A9055D240DA2}"/>
                    </a:ext>
                  </a:extLst>
                </p:cNvPr>
                <p:cNvSpPr txBox="1"/>
                <p:nvPr/>
              </p:nvSpPr>
              <p:spPr>
                <a:xfrm>
                  <a:off x="212919" y="13148753"/>
                  <a:ext cx="5893908" cy="1073854"/>
                </a:xfrm>
                <a:prstGeom prst="roundRect">
                  <a:avLst>
                    <a:gd name="adj" fmla="val 24043"/>
                  </a:avLst>
                </a:prstGeom>
                <a:noFill/>
                <a:ln w="28575">
                  <a:solidFill>
                    <a:srgbClr val="6E8FA3"/>
                  </a:solidFill>
                </a:ln>
              </p:spPr>
              <p:txBody>
                <a:bodyPr wrap="square" lIns="0" tIns="48000" rIns="0" bIns="0" rtlCol="0" anchor="t">
                  <a:noAutofit/>
                </a:bodyPr>
                <a:lstStyle/>
                <a:p>
                  <a:pPr marL="0" marR="0" lvl="0" indent="0" algn="ctr" defTabSz="609616" rtl="0" eaLnBrk="1" fontAlgn="auto" latinLnBrk="0" hangingPunct="1">
                    <a:lnSpc>
                      <a:spcPct val="150000"/>
                    </a:lnSpc>
                    <a:spcBef>
                      <a:spcPts val="800"/>
                    </a:spcBef>
                    <a:spcAft>
                      <a:spcPts val="0"/>
                    </a:spcAft>
                    <a:buClrTx/>
                    <a:buSzTx/>
                    <a:buFontTx/>
                    <a:buNone/>
                    <a:tabLst/>
                    <a:defRPr/>
                  </a:pPr>
                  <a:endParaRPr kumimoji="0" lang="en-US" sz="1600" b="1" i="0" u="none" strike="noStrike" kern="1200" cap="none" spc="0" normalizeH="0" baseline="0" noProof="0" dirty="0">
                    <a:ln>
                      <a:noFill/>
                    </a:ln>
                    <a:solidFill>
                      <a:srgbClr val="535656"/>
                    </a:solidFill>
                    <a:effectLst/>
                    <a:uLnTx/>
                    <a:uFillTx/>
                    <a:latin typeface="Arial" panose="020B0604020202020204" pitchFamily="34" charset="0"/>
                    <a:ea typeface="+mn-ea"/>
                    <a:cs typeface="Arial" panose="020B0604020202020204" pitchFamily="34" charset="0"/>
                  </a:endParaRPr>
                </a:p>
                <a:p>
                  <a:pPr marL="0" marR="0" lvl="0" indent="0" algn="ctr" defTabSz="609616" rtl="0" eaLnBrk="1" fontAlgn="auto" latinLnBrk="0" hangingPunct="1">
                    <a:lnSpc>
                      <a:spcPct val="150000"/>
                    </a:lnSpc>
                    <a:spcBef>
                      <a:spcPts val="400"/>
                    </a:spcBef>
                    <a:spcAft>
                      <a:spcPts val="0"/>
                    </a:spcAft>
                    <a:buClrTx/>
                    <a:buSzTx/>
                    <a:buFontTx/>
                    <a:buNone/>
                    <a:tabLst/>
                    <a:defRPr/>
                  </a:pPr>
                  <a:r>
                    <a:rPr kumimoji="0" lang="en-US" sz="1333" b="1" i="0" u="none" strike="noStrike" kern="120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Primary endpoint: </a:t>
                  </a:r>
                  <a:r>
                    <a:rPr kumimoji="0" lang="en-GB" sz="1333" b="0" i="0" u="none" strike="noStrike" kern="120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Objective response</a:t>
                  </a:r>
                  <a:r>
                    <a:rPr kumimoji="0" lang="en-GB" sz="1333" b="0" i="0" u="none" strike="noStrike" kern="0" cap="none" spc="0" normalizeH="0" baseline="0" noProof="0" dirty="0">
                      <a:ln>
                        <a:noFill/>
                      </a:ln>
                      <a:solidFill>
                        <a:srgbClr val="2F5D81"/>
                      </a:solidFill>
                      <a:effectLst/>
                      <a:uLnTx/>
                      <a:uFillTx/>
                      <a:latin typeface="Arial" panose="020B0604020202020204" pitchFamily="34" charset="0"/>
                      <a:ea typeface="+mn-ea"/>
                      <a:cs typeface="Arial" panose="020B0604020202020204" pitchFamily="34" charset="0"/>
                    </a:rPr>
                    <a:t> by BICR (RECIST v1.1)</a:t>
                  </a:r>
                </a:p>
              </p:txBody>
            </p:sp>
            <p:sp>
              <p:nvSpPr>
                <p:cNvPr id="15" name="Rectangle: Rounded Corners 14">
                  <a:extLst>
                    <a:ext uri="{FF2B5EF4-FFF2-40B4-BE49-F238E27FC236}">
                      <a16:creationId xmlns:a16="http://schemas.microsoft.com/office/drawing/2014/main" id="{B880843C-43CF-AC1B-8DD6-4681D6002FBB}"/>
                    </a:ext>
                  </a:extLst>
                </p:cNvPr>
                <p:cNvSpPr/>
                <p:nvPr/>
              </p:nvSpPr>
              <p:spPr>
                <a:xfrm>
                  <a:off x="397229" y="13075481"/>
                  <a:ext cx="5722150" cy="639030"/>
                </a:xfrm>
                <a:prstGeom prst="roundRect">
                  <a:avLst>
                    <a:gd name="adj" fmla="val 45133"/>
                  </a:avLst>
                </a:prstGeom>
                <a:solidFill>
                  <a:schemeClr val="accent1">
                    <a:lumMod val="60000"/>
                    <a:lumOff val="40000"/>
                  </a:schemeClr>
                </a:solidFill>
                <a:ln w="28575" cap="flat" cmpd="sng" algn="ctr">
                  <a:solidFill>
                    <a:schemeClr val="bg1"/>
                  </a:solidFill>
                  <a:prstDash val="solid"/>
                  <a:miter lim="800000"/>
                </a:ln>
                <a:effectLst/>
              </p:spPr>
              <p:txBody>
                <a:bodyPr lIns="792000" tIns="0" rIns="0" bIns="0" rtlCol="0" anchor="ctr"/>
                <a:lstStyle/>
                <a:p>
                  <a:pPr marL="0" marR="0" lvl="0" indent="0" algn="ctr" defTabSz="457212" rtl="0" eaLnBrk="1" fontAlgn="auto" latinLnBrk="0" hangingPunct="1">
                    <a:lnSpc>
                      <a:spcPct val="100000"/>
                    </a:lnSpc>
                    <a:spcBef>
                      <a:spcPts val="0"/>
                    </a:spcBef>
                    <a:spcAft>
                      <a:spcPts val="300"/>
                    </a:spcAft>
                    <a:buClr>
                      <a:srgbClr val="FF9900"/>
                    </a:buClr>
                    <a:buSzTx/>
                    <a:buFontTx/>
                    <a:buNone/>
                    <a:tabLst/>
                    <a:defRPr/>
                  </a:pP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Treatment-naïve patients with TKD mutations</a:t>
                  </a:r>
                  <a:endPar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0E62744C-4AA4-E6A8-179D-9D144D6302DE}"/>
                    </a:ext>
                  </a:extLst>
                </p:cNvPr>
                <p:cNvSpPr/>
                <p:nvPr/>
              </p:nvSpPr>
              <p:spPr>
                <a:xfrm>
                  <a:off x="188041" y="13075481"/>
                  <a:ext cx="999125" cy="639030"/>
                </a:xfrm>
                <a:prstGeom prst="roundRect">
                  <a:avLst>
                    <a:gd name="adj" fmla="val 50000"/>
                  </a:avLst>
                </a:prstGeom>
                <a:solidFill>
                  <a:schemeClr val="accent1">
                    <a:lumMod val="60000"/>
                    <a:lumOff val="4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24000" rIns="24000"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2</a:t>
                  </a:r>
                  <a:endPar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4" name="Group 3">
              <a:extLst>
                <a:ext uri="{FF2B5EF4-FFF2-40B4-BE49-F238E27FC236}">
                  <a16:creationId xmlns:a16="http://schemas.microsoft.com/office/drawing/2014/main" id="{E28D5604-3D11-893D-4F23-54E6FF091F0C}"/>
                </a:ext>
              </a:extLst>
            </p:cNvPr>
            <p:cNvGrpSpPr/>
            <p:nvPr/>
          </p:nvGrpSpPr>
          <p:grpSpPr>
            <a:xfrm>
              <a:off x="346880" y="5685110"/>
              <a:ext cx="9876617" cy="811981"/>
              <a:chOff x="346880" y="3780797"/>
              <a:chExt cx="9876617" cy="811981"/>
            </a:xfrm>
          </p:grpSpPr>
          <p:cxnSp>
            <p:nvCxnSpPr>
              <p:cNvPr id="7" name="Straight Arrow Connector 6">
                <a:extLst>
                  <a:ext uri="{FF2B5EF4-FFF2-40B4-BE49-F238E27FC236}">
                    <a16:creationId xmlns:a16="http://schemas.microsoft.com/office/drawing/2014/main" id="{66712515-9B9B-9A04-0E65-286E15F08413}"/>
                  </a:ext>
                </a:extLst>
              </p:cNvPr>
              <p:cNvCxnSpPr>
                <a:cxnSpLocks/>
              </p:cNvCxnSpPr>
              <p:nvPr/>
            </p:nvCxnSpPr>
            <p:spPr>
              <a:xfrm>
                <a:off x="7866467" y="4062722"/>
                <a:ext cx="461332" cy="0"/>
              </a:xfrm>
              <a:prstGeom prst="straightConnector1">
                <a:avLst/>
              </a:prstGeom>
              <a:solidFill>
                <a:srgbClr val="8D2244"/>
              </a:solidFill>
              <a:ln w="28575">
                <a:noFill/>
                <a:tailEnd type="triangle" w="med" len="sm"/>
              </a:ln>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5FF2E188-6C4A-F91C-E9E0-28B4866F4396}"/>
                  </a:ext>
                </a:extLst>
              </p:cNvPr>
              <p:cNvGrpSpPr/>
              <p:nvPr/>
            </p:nvGrpSpPr>
            <p:grpSpPr>
              <a:xfrm>
                <a:off x="346880" y="3780797"/>
                <a:ext cx="9876617" cy="811981"/>
                <a:chOff x="188041" y="13040586"/>
                <a:chExt cx="5931338" cy="686350"/>
              </a:xfrm>
            </p:grpSpPr>
            <p:cxnSp>
              <p:nvCxnSpPr>
                <p:cNvPr id="10" name="Straight Arrow Connector 9">
                  <a:extLst>
                    <a:ext uri="{FF2B5EF4-FFF2-40B4-BE49-F238E27FC236}">
                      <a16:creationId xmlns:a16="http://schemas.microsoft.com/office/drawing/2014/main" id="{95D2CC01-F33A-383D-0F66-6C20897E74A2}"/>
                    </a:ext>
                  </a:extLst>
                </p:cNvPr>
                <p:cNvCxnSpPr>
                  <a:cxnSpLocks/>
                </p:cNvCxnSpPr>
                <p:nvPr/>
              </p:nvCxnSpPr>
              <p:spPr>
                <a:xfrm>
                  <a:off x="4637879" y="13040586"/>
                  <a:ext cx="348485" cy="5365"/>
                </a:xfrm>
                <a:prstGeom prst="straightConnector1">
                  <a:avLst/>
                </a:prstGeom>
                <a:solidFill>
                  <a:srgbClr val="8D2244"/>
                </a:solidFill>
                <a:ln w="28575">
                  <a:noFill/>
                  <a:tailEnd type="triangle" w="med" len="sm"/>
                </a:ln>
              </p:spPr>
              <p:style>
                <a:lnRef idx="1">
                  <a:schemeClr val="accent4"/>
                </a:lnRef>
                <a:fillRef idx="0">
                  <a:schemeClr val="accent4"/>
                </a:fillRef>
                <a:effectRef idx="0">
                  <a:schemeClr val="accent4"/>
                </a:effectRef>
                <a:fontRef idx="minor">
                  <a:schemeClr val="tx1"/>
                </a:fontRef>
              </p:style>
            </p:cxnSp>
            <p:sp>
              <p:nvSpPr>
                <p:cNvPr id="17" name="Rectangle: Rounded Corners 16">
                  <a:extLst>
                    <a:ext uri="{FF2B5EF4-FFF2-40B4-BE49-F238E27FC236}">
                      <a16:creationId xmlns:a16="http://schemas.microsoft.com/office/drawing/2014/main" id="{0CF8D471-857E-A1CB-C6EF-334FF3D3F747}"/>
                    </a:ext>
                  </a:extLst>
                </p:cNvPr>
                <p:cNvSpPr/>
                <p:nvPr/>
              </p:nvSpPr>
              <p:spPr>
                <a:xfrm>
                  <a:off x="397229" y="13087906"/>
                  <a:ext cx="5722150" cy="639030"/>
                </a:xfrm>
                <a:prstGeom prst="roundRect">
                  <a:avLst>
                    <a:gd name="adj" fmla="val 44476"/>
                  </a:avLst>
                </a:prstGeom>
                <a:solidFill>
                  <a:schemeClr val="accent6">
                    <a:lumMod val="60000"/>
                    <a:lumOff val="40000"/>
                  </a:schemeClr>
                </a:solidFill>
                <a:ln w="28575" cap="flat" cmpd="sng" algn="ctr">
                  <a:solidFill>
                    <a:schemeClr val="bg1"/>
                  </a:solidFill>
                  <a:prstDash val="solid"/>
                  <a:miter lim="800000"/>
                </a:ln>
                <a:effectLst/>
              </p:spPr>
              <p:txBody>
                <a:bodyPr lIns="792000" tIns="0" rIns="0" bIns="0" rtlCol="0" anchor="ctr"/>
                <a:lstStyle/>
                <a:p>
                  <a:pPr marL="0" marR="0" lvl="0" indent="0" algn="ctr" defTabSz="457212" rtl="0" eaLnBrk="1" fontAlgn="auto" latinLnBrk="0" hangingPunct="1">
                    <a:lnSpc>
                      <a:spcPct val="100000"/>
                    </a:lnSpc>
                    <a:spcBef>
                      <a:spcPts val="0"/>
                    </a:spcBef>
                    <a:spcAft>
                      <a:spcPts val="300"/>
                    </a:spcAft>
                    <a:buClr>
                      <a:srgbClr val="FF9900"/>
                    </a:buClr>
                    <a:buSzTx/>
                    <a:buFontTx/>
                    <a:buNone/>
                    <a:tabLst/>
                    <a:defRPr/>
                  </a:pP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Treatment-naïve or previously treated patients with TKD mutations </a:t>
                  </a:r>
                  <a:b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active brain metastases at baseline</a:t>
                  </a:r>
                  <a:endPar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BFDB5D8B-BC3C-3DD5-4FF8-94EAA7FE8495}"/>
                    </a:ext>
                  </a:extLst>
                </p:cNvPr>
                <p:cNvSpPr/>
                <p:nvPr/>
              </p:nvSpPr>
              <p:spPr>
                <a:xfrm>
                  <a:off x="188041" y="13087906"/>
                  <a:ext cx="999125" cy="639030"/>
                </a:xfrm>
                <a:prstGeom prst="roundRect">
                  <a:avLst>
                    <a:gd name="adj" fmla="val 50000"/>
                  </a:avLst>
                </a:prstGeom>
                <a:solidFill>
                  <a:schemeClr val="accent6">
                    <a:lumMod val="60000"/>
                    <a:lumOff val="40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lIns="24000" rIns="24000"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4</a:t>
                  </a:r>
                  <a:endParaRPr kumimoji="0" 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sp>
        <p:nvSpPr>
          <p:cNvPr id="51" name="Rectangle: Rounded Corners 50">
            <a:extLst>
              <a:ext uri="{FF2B5EF4-FFF2-40B4-BE49-F238E27FC236}">
                <a16:creationId xmlns:a16="http://schemas.microsoft.com/office/drawing/2014/main" id="{16ADFA4A-0C03-4B79-4100-53C1902DEDD6}"/>
              </a:ext>
            </a:extLst>
          </p:cNvPr>
          <p:cNvSpPr/>
          <p:nvPr/>
        </p:nvSpPr>
        <p:spPr>
          <a:xfrm>
            <a:off x="365726" y="5467047"/>
            <a:ext cx="7038474" cy="839099"/>
          </a:xfrm>
          <a:prstGeom prst="roundRect">
            <a:avLst>
              <a:gd name="adj" fmla="val 20366"/>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400"/>
              </a:spcBef>
              <a:spcAft>
                <a:spcPts val="0"/>
              </a:spcAft>
              <a:buClr>
                <a:srgbClr val="242A5D"/>
              </a:buClr>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Here we present the efficacy and safety of </a:t>
            </a: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zongertinib 120 mg </a:t>
            </a:r>
            <a:b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 1L therapy, as well as findings in patients with </a:t>
            </a:r>
            <a:b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brain metastases</a:t>
            </a:r>
          </a:p>
        </p:txBody>
      </p:sp>
      <p:sp>
        <p:nvSpPr>
          <p:cNvPr id="2" name="TextBox 1">
            <a:extLst>
              <a:ext uri="{FF2B5EF4-FFF2-40B4-BE49-F238E27FC236}">
                <a16:creationId xmlns:a16="http://schemas.microsoft.com/office/drawing/2014/main" id="{051D4A0C-B15A-EF23-50EE-B3DB446C81B5}"/>
              </a:ext>
            </a:extLst>
          </p:cNvPr>
          <p:cNvSpPr txBox="1"/>
          <p:nvPr/>
        </p:nvSpPr>
        <p:spPr>
          <a:xfrm>
            <a:off x="8149389" y="6376951"/>
            <a:ext cx="2608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Heymach</a:t>
            </a:r>
            <a:r>
              <a:rPr kumimoji="0" lang="en-US" sz="1800" b="0" i="0" u="none" strike="noStrike" kern="1200" cap="none" spc="0" normalizeH="0" baseline="0" noProof="0" dirty="0">
                <a:ln>
                  <a:noFill/>
                </a:ln>
                <a:solidFill>
                  <a:prstClr val="black"/>
                </a:solidFill>
                <a:effectLst/>
                <a:uLnTx/>
                <a:uFillTx/>
                <a:latin typeface="Arial"/>
                <a:ea typeface="+mn-ea"/>
                <a:cs typeface="+mn-cs"/>
              </a:rPr>
              <a:t> et al, ELCC 2026</a:t>
            </a:r>
          </a:p>
        </p:txBody>
      </p:sp>
    </p:spTree>
    <p:extLst>
      <p:ext uri="{BB962C8B-B14F-4D97-AF65-F5344CB8AC3E}">
        <p14:creationId xmlns:p14="http://schemas.microsoft.com/office/powerpoint/2010/main" val="2663025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5CAAA-5E8F-0C91-830C-978B427A7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C2A428-2324-140D-0CAF-C89D3409FC24}"/>
              </a:ext>
            </a:extLst>
          </p:cNvPr>
          <p:cNvSpPr>
            <a:spLocks noGrp="1"/>
          </p:cNvSpPr>
          <p:nvPr>
            <p:ph type="title"/>
          </p:nvPr>
        </p:nvSpPr>
        <p:spPr/>
        <p:txBody>
          <a:bodyPr/>
          <a:lstStyle/>
          <a:p>
            <a:r>
              <a:rPr lang="en-US" sz="3200" dirty="0"/>
              <a:t>Final analysis from DESTINY-Lung02-A RP2 Study of Trastuzumab Deruxtecan in 2L+ </a:t>
            </a:r>
            <a:r>
              <a:rPr lang="en-US" sz="3200" i="1" dirty="0"/>
              <a:t>HER2-</a:t>
            </a:r>
            <a:r>
              <a:rPr lang="en-US" sz="3200" dirty="0"/>
              <a:t>mutant NSCLC</a:t>
            </a:r>
          </a:p>
        </p:txBody>
      </p:sp>
      <p:sp>
        <p:nvSpPr>
          <p:cNvPr id="4" name="TextBox 3">
            <a:extLst>
              <a:ext uri="{FF2B5EF4-FFF2-40B4-BE49-F238E27FC236}">
                <a16:creationId xmlns:a16="http://schemas.microsoft.com/office/drawing/2014/main" id="{7467D6A5-3B16-454C-D725-52FEA78DFA2D}"/>
              </a:ext>
            </a:extLst>
          </p:cNvPr>
          <p:cNvSpPr txBox="1"/>
          <p:nvPr/>
        </p:nvSpPr>
        <p:spPr>
          <a:xfrm>
            <a:off x="6914147" y="6368716"/>
            <a:ext cx="23862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Janne et al JTO 2025</a:t>
            </a:r>
          </a:p>
        </p:txBody>
      </p:sp>
      <p:pic>
        <p:nvPicPr>
          <p:cNvPr id="5" name="Picture 4">
            <a:extLst>
              <a:ext uri="{FF2B5EF4-FFF2-40B4-BE49-F238E27FC236}">
                <a16:creationId xmlns:a16="http://schemas.microsoft.com/office/drawing/2014/main" id="{BB0815AC-787A-C39D-8E30-F556A576B7C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9600" y="2384440"/>
            <a:ext cx="6450654" cy="3683417"/>
          </a:xfrm>
          <a:prstGeom prst="rect">
            <a:avLst/>
          </a:prstGeom>
        </p:spPr>
      </p:pic>
      <p:sp>
        <p:nvSpPr>
          <p:cNvPr id="6" name="TextBox 5">
            <a:extLst>
              <a:ext uri="{FF2B5EF4-FFF2-40B4-BE49-F238E27FC236}">
                <a16:creationId xmlns:a16="http://schemas.microsoft.com/office/drawing/2014/main" id="{7F7B766A-B019-3505-11C7-199D37938BEE}"/>
              </a:ext>
            </a:extLst>
          </p:cNvPr>
          <p:cNvSpPr txBox="1"/>
          <p:nvPr/>
        </p:nvSpPr>
        <p:spPr>
          <a:xfrm>
            <a:off x="945526" y="1613577"/>
            <a:ext cx="6114728" cy="830997"/>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mPFS</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5.4 mg/kg: 10.0 (7.7-15.2)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Confirmed ORR: 50%</a:t>
            </a:r>
          </a:p>
        </p:txBody>
      </p:sp>
      <p:pic>
        <p:nvPicPr>
          <p:cNvPr id="9" name="Picture 8">
            <a:extLst>
              <a:ext uri="{FF2B5EF4-FFF2-40B4-BE49-F238E27FC236}">
                <a16:creationId xmlns:a16="http://schemas.microsoft.com/office/drawing/2014/main" id="{8EBABB30-10AA-077D-E503-AD7578F93BC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060254" y="2147628"/>
            <a:ext cx="5095039" cy="4157040"/>
          </a:xfrm>
          <a:prstGeom prst="rect">
            <a:avLst/>
          </a:prstGeom>
        </p:spPr>
      </p:pic>
      <p:sp>
        <p:nvSpPr>
          <p:cNvPr id="10" name="TextBox 9">
            <a:extLst>
              <a:ext uri="{FF2B5EF4-FFF2-40B4-BE49-F238E27FC236}">
                <a16:creationId xmlns:a16="http://schemas.microsoft.com/office/drawing/2014/main" id="{041BB9FC-A31E-578E-F326-E84E7F3C3DF3}"/>
              </a:ext>
            </a:extLst>
          </p:cNvPr>
          <p:cNvSpPr txBox="1"/>
          <p:nvPr/>
        </p:nvSpPr>
        <p:spPr>
          <a:xfrm>
            <a:off x="7428358" y="1798242"/>
            <a:ext cx="4358830" cy="461665"/>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 by subgroups</a:t>
            </a:r>
          </a:p>
        </p:txBody>
      </p:sp>
    </p:spTree>
    <p:extLst>
      <p:ext uri="{BB962C8B-B14F-4D97-AF65-F5344CB8AC3E}">
        <p14:creationId xmlns:p14="http://schemas.microsoft.com/office/powerpoint/2010/main" val="2432465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F21F8-7466-FF1E-B2BF-ABBCAC4F3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4D7DE-C5AC-C6F0-6B6F-03F63B60EC8D}"/>
              </a:ext>
            </a:extLst>
          </p:cNvPr>
          <p:cNvSpPr>
            <a:spLocks noGrp="1"/>
          </p:cNvSpPr>
          <p:nvPr>
            <p:ph type="title"/>
          </p:nvPr>
        </p:nvSpPr>
        <p:spPr/>
        <p:txBody>
          <a:bodyPr/>
          <a:lstStyle/>
          <a:p>
            <a:r>
              <a:rPr lang="en-US" sz="3200" dirty="0"/>
              <a:t>Final analysis from DESTINY-Lung02-A RP2 Study of Trastuzumab Deruxtecan in 2L+ </a:t>
            </a:r>
            <a:r>
              <a:rPr lang="en-US" sz="3200" i="1" dirty="0"/>
              <a:t>HER2-</a:t>
            </a:r>
            <a:r>
              <a:rPr lang="en-US" sz="3200" dirty="0"/>
              <a:t>mutant NSCLC</a:t>
            </a:r>
          </a:p>
        </p:txBody>
      </p:sp>
      <p:sp>
        <p:nvSpPr>
          <p:cNvPr id="4" name="TextBox 3">
            <a:extLst>
              <a:ext uri="{FF2B5EF4-FFF2-40B4-BE49-F238E27FC236}">
                <a16:creationId xmlns:a16="http://schemas.microsoft.com/office/drawing/2014/main" id="{C3FF9D2A-E11F-9FE5-1A72-073D65F777EE}"/>
              </a:ext>
            </a:extLst>
          </p:cNvPr>
          <p:cNvSpPr txBox="1"/>
          <p:nvPr/>
        </p:nvSpPr>
        <p:spPr>
          <a:xfrm>
            <a:off x="6914147" y="6368716"/>
            <a:ext cx="23862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Janne et al JTO 2025</a:t>
            </a:r>
          </a:p>
        </p:txBody>
      </p:sp>
      <p:sp>
        <p:nvSpPr>
          <p:cNvPr id="6" name="TextBox 5">
            <a:extLst>
              <a:ext uri="{FF2B5EF4-FFF2-40B4-BE49-F238E27FC236}">
                <a16:creationId xmlns:a16="http://schemas.microsoft.com/office/drawing/2014/main" id="{BE0468A4-CE65-8EA5-67A6-9EF509A6467C}"/>
              </a:ext>
            </a:extLst>
          </p:cNvPr>
          <p:cNvSpPr txBox="1"/>
          <p:nvPr/>
        </p:nvSpPr>
        <p:spPr>
          <a:xfrm>
            <a:off x="2365731" y="1809516"/>
            <a:ext cx="7460537" cy="523220"/>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ILD: 14.9% (all grade) at 5.4 mg/kg dose</a:t>
            </a:r>
          </a:p>
        </p:txBody>
      </p:sp>
      <p:pic>
        <p:nvPicPr>
          <p:cNvPr id="7" name="Picture 6">
            <a:extLst>
              <a:ext uri="{FF2B5EF4-FFF2-40B4-BE49-F238E27FC236}">
                <a16:creationId xmlns:a16="http://schemas.microsoft.com/office/drawing/2014/main" id="{E49A1B16-9ABC-619B-D49C-6ED53DC9DE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61825" y="2332736"/>
            <a:ext cx="9668350" cy="3598164"/>
          </a:xfrm>
          <a:prstGeom prst="rect">
            <a:avLst/>
          </a:prstGeom>
        </p:spPr>
      </p:pic>
    </p:spTree>
    <p:extLst>
      <p:ext uri="{BB962C8B-B14F-4D97-AF65-F5344CB8AC3E}">
        <p14:creationId xmlns:p14="http://schemas.microsoft.com/office/powerpoint/2010/main" val="3462089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37EB-0231-01ED-767B-01D9ED73A383}"/>
              </a:ext>
            </a:extLst>
          </p:cNvPr>
          <p:cNvSpPr>
            <a:spLocks noGrp="1"/>
          </p:cNvSpPr>
          <p:nvPr>
            <p:ph type="title"/>
          </p:nvPr>
        </p:nvSpPr>
        <p:spPr/>
        <p:txBody>
          <a:bodyPr/>
          <a:lstStyle/>
          <a:p>
            <a:r>
              <a:rPr lang="en-US" sz="3600" dirty="0"/>
              <a:t>Trastuzumab deruxtecan in HER2-overexpressing NSCLC: DESTINY-Lung03 (part 1, T-</a:t>
            </a:r>
            <a:r>
              <a:rPr lang="en-US" sz="3600" dirty="0" err="1"/>
              <a:t>DXd</a:t>
            </a:r>
            <a:r>
              <a:rPr lang="en-US" sz="3600" dirty="0"/>
              <a:t> mono)</a:t>
            </a:r>
          </a:p>
        </p:txBody>
      </p:sp>
      <p:pic>
        <p:nvPicPr>
          <p:cNvPr id="4" name="Picture 3">
            <a:extLst>
              <a:ext uri="{FF2B5EF4-FFF2-40B4-BE49-F238E27FC236}">
                <a16:creationId xmlns:a16="http://schemas.microsoft.com/office/drawing/2014/main" id="{343E18B1-E270-DB5B-7E0F-C7D713780F0B}"/>
              </a:ext>
            </a:extLst>
          </p:cNvPr>
          <p:cNvPicPr>
            <a:picLocks noChangeAspect="1"/>
          </p:cNvPicPr>
          <p:nvPr/>
        </p:nvPicPr>
        <p:blipFill>
          <a:blip r:embed="rId2">
            <a:extLst>
              <a:ext uri="{28A0092B-C50C-407E-A947-70E740481C1C}">
                <a14:useLocalDpi xmlns:a14="http://schemas.microsoft.com/office/drawing/2010/main" val="0"/>
              </a:ext>
            </a:extLst>
          </a:blip>
          <a:srcRect l="2928"/>
          <a:stretch>
            <a:fillRect/>
          </a:stretch>
        </p:blipFill>
        <p:spPr>
          <a:xfrm>
            <a:off x="2131308" y="2292898"/>
            <a:ext cx="5730202" cy="4389856"/>
          </a:xfrm>
          <a:prstGeom prst="rect">
            <a:avLst/>
          </a:prstGeom>
        </p:spPr>
      </p:pic>
      <p:sp>
        <p:nvSpPr>
          <p:cNvPr id="5" name="TextBox 4">
            <a:extLst>
              <a:ext uri="{FF2B5EF4-FFF2-40B4-BE49-F238E27FC236}">
                <a16:creationId xmlns:a16="http://schemas.microsoft.com/office/drawing/2014/main" id="{E833FF21-139A-7FEA-E9F2-1DEB7B03E19F}"/>
              </a:ext>
            </a:extLst>
          </p:cNvPr>
          <p:cNvSpPr txBox="1"/>
          <p:nvPr/>
        </p:nvSpPr>
        <p:spPr>
          <a:xfrm>
            <a:off x="2755112" y="1834345"/>
            <a:ext cx="5598534" cy="584775"/>
          </a:xfrm>
          <a:prstGeom prst="rect">
            <a:avLst/>
          </a:prstGeom>
          <a:solidFill>
            <a:srgbClr val="F07F09">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Confirmed ORR: 44.4%; Median DOR: 11.0 months;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 PFS: 8.2 months</a:t>
            </a:r>
          </a:p>
        </p:txBody>
      </p:sp>
      <p:sp>
        <p:nvSpPr>
          <p:cNvPr id="6" name="TextBox 5">
            <a:extLst>
              <a:ext uri="{FF2B5EF4-FFF2-40B4-BE49-F238E27FC236}">
                <a16:creationId xmlns:a16="http://schemas.microsoft.com/office/drawing/2014/main" id="{305C1415-5F28-FD3D-9660-7C7ED8F172B0}"/>
              </a:ext>
            </a:extLst>
          </p:cNvPr>
          <p:cNvSpPr txBox="1"/>
          <p:nvPr/>
        </p:nvSpPr>
        <p:spPr>
          <a:xfrm>
            <a:off x="7951305" y="3155802"/>
            <a:ext cx="4112540" cy="2308324"/>
          </a:xfrm>
          <a:prstGeom prst="rect">
            <a:avLst/>
          </a:prstGeom>
          <a:solidFill>
            <a:srgbClr val="F07F09">
              <a:lumMod val="20000"/>
              <a:lumOff val="80000"/>
            </a:srgb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Drug-related AEs: 34 (94.4%)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Grade ≥3 drug-related AEs: 15 (41.7%)</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Drug-related SAEs: 6 (16.7%)</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Discontinuation: 3 (8.3%)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One patient (2.8%) died due to a drug-related AE (neutropenic colitis)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Adjudicated drug-related ILD/pneumonitis: 2 (5.6%)</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LVEF decrease: 1 (2.8%)</a:t>
            </a:r>
          </a:p>
        </p:txBody>
      </p:sp>
      <p:sp>
        <p:nvSpPr>
          <p:cNvPr id="8" name="TextBox 7">
            <a:extLst>
              <a:ext uri="{FF2B5EF4-FFF2-40B4-BE49-F238E27FC236}">
                <a16:creationId xmlns:a16="http://schemas.microsoft.com/office/drawing/2014/main" id="{93091481-CA26-0650-9A21-FC9301B8EC91}"/>
              </a:ext>
            </a:extLst>
          </p:cNvPr>
          <p:cNvSpPr txBox="1"/>
          <p:nvPr/>
        </p:nvSpPr>
        <p:spPr>
          <a:xfrm>
            <a:off x="8353646" y="6436533"/>
            <a:ext cx="341409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Aptos" panose="020B0004020202020204" pitchFamily="34" charset="0"/>
                <a:cs typeface="+mn-cs"/>
              </a:rPr>
              <a:t>Planchard D et al. </a:t>
            </a:r>
            <a:r>
              <a:rPr kumimoji="0" lang="en-US" sz="1000" b="0" i="1" u="none" strike="noStrike" kern="1200" cap="none" spc="0" normalizeH="0" baseline="0" noProof="0" dirty="0">
                <a:ln>
                  <a:noFill/>
                </a:ln>
                <a:solidFill>
                  <a:srgbClr val="000000"/>
                </a:solidFill>
                <a:effectLst/>
                <a:uLnTx/>
                <a:uFillTx/>
                <a:latin typeface="Arial"/>
                <a:ea typeface="Aptos" panose="020B0004020202020204" pitchFamily="34" charset="0"/>
                <a:cs typeface="+mn-cs"/>
              </a:rPr>
              <a:t>J </a:t>
            </a:r>
            <a:r>
              <a:rPr kumimoji="0" lang="en-US" sz="1000" b="0" i="1" u="none" strike="noStrike" kern="1200" cap="none" spc="0" normalizeH="0" baseline="0" noProof="0" dirty="0" err="1">
                <a:ln>
                  <a:noFill/>
                </a:ln>
                <a:solidFill>
                  <a:srgbClr val="000000"/>
                </a:solidFill>
                <a:effectLst/>
                <a:uLnTx/>
                <a:uFillTx/>
                <a:latin typeface="Arial"/>
                <a:ea typeface="Aptos" panose="020B0004020202020204" pitchFamily="34" charset="0"/>
                <a:cs typeface="+mn-cs"/>
              </a:rPr>
              <a:t>Thorac</a:t>
            </a:r>
            <a:r>
              <a:rPr kumimoji="0" lang="en-US" sz="1000" b="0" i="1" u="none" strike="noStrike" kern="1200" cap="none" spc="0" normalizeH="0" baseline="0" noProof="0" dirty="0">
                <a:ln>
                  <a:noFill/>
                </a:ln>
                <a:solidFill>
                  <a:srgbClr val="000000"/>
                </a:solidFill>
                <a:effectLst/>
                <a:uLnTx/>
                <a:uFillTx/>
                <a:latin typeface="Arial"/>
                <a:ea typeface="Aptos" panose="020B0004020202020204" pitchFamily="34" charset="0"/>
                <a:cs typeface="+mn-cs"/>
              </a:rPr>
              <a:t> Oncol </a:t>
            </a:r>
            <a:r>
              <a:rPr kumimoji="0" lang="en-US" sz="1000" b="0" i="0" u="none" strike="noStrike" kern="1200" cap="none" spc="0" normalizeH="0" baseline="0" noProof="0" dirty="0">
                <a:ln>
                  <a:noFill/>
                </a:ln>
                <a:solidFill>
                  <a:srgbClr val="000000"/>
                </a:solidFill>
                <a:effectLst/>
                <a:uLnTx/>
                <a:uFillTx/>
                <a:latin typeface="Arial"/>
                <a:ea typeface="Aptos" panose="020B0004020202020204" pitchFamily="34" charset="0"/>
                <a:cs typeface="+mn-cs"/>
              </a:rPr>
              <a:t>2026;21(5):103541</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3072632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70BCD-7EE5-947B-DAE2-5CC3814BDB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7800B22-5011-D7EA-A19A-51DCFFB25027}"/>
              </a:ext>
            </a:extLst>
          </p:cNvPr>
          <p:cNvSpPr/>
          <p:nvPr/>
        </p:nvSpPr>
        <p:spPr bwMode="auto">
          <a:xfrm>
            <a:off x="998061" y="3068960"/>
            <a:ext cx="961306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EA150D0-CBE6-DE90-5EAE-A4386A73E254}"/>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Therapeutic Targets Beyond </a:t>
            </a:r>
            <a:br>
              <a:rPr lang="en-US" dirty="0"/>
            </a:br>
            <a:r>
              <a:rPr lang="en-US" dirty="0"/>
              <a:t>EGFR for Non-Small Cell Lung Cancer</a:t>
            </a:r>
            <a:endParaRPr lang="en-US" sz="2400" dirty="0"/>
          </a:p>
        </p:txBody>
      </p:sp>
      <p:sp>
        <p:nvSpPr>
          <p:cNvPr id="6" name="Content Placeholder 2">
            <a:extLst>
              <a:ext uri="{FF2B5EF4-FFF2-40B4-BE49-F238E27FC236}">
                <a16:creationId xmlns:a16="http://schemas.microsoft.com/office/drawing/2014/main" id="{E5EDCECA-1364-54DC-06AA-B4A999FB3A4A}"/>
              </a:ext>
            </a:extLst>
          </p:cNvPr>
          <p:cNvSpPr>
            <a:spLocks noGrp="1"/>
          </p:cNvSpPr>
          <p:nvPr>
            <p:ph idx="1"/>
          </p:nvPr>
        </p:nvSpPr>
        <p:spPr>
          <a:xfrm>
            <a:off x="1559496" y="1955158"/>
            <a:ext cx="9145016" cy="4536504"/>
          </a:xfrm>
        </p:spPr>
        <p:txBody>
          <a:bodyPr/>
          <a:lstStyle/>
          <a:p>
            <a:pPr marL="11113" indent="0">
              <a:lnSpc>
                <a:spcPts val="2600"/>
              </a:lnSpc>
              <a:spcBef>
                <a:spcPts val="2000"/>
              </a:spcBef>
              <a:spcAft>
                <a:spcPts val="0"/>
              </a:spcAft>
              <a:buNone/>
            </a:pPr>
            <a:r>
              <a:rPr lang="en-US" sz="2400" dirty="0">
                <a:solidFill>
                  <a:srgbClr val="3233FF"/>
                </a:solidFill>
                <a:latin typeface="+mn-lt"/>
              </a:rPr>
              <a:t>INTRODUCTION: </a:t>
            </a:r>
            <a:r>
              <a:rPr lang="en-US" sz="2400" dirty="0">
                <a:solidFill>
                  <a:schemeClr val="tx1"/>
                </a:solidFill>
                <a:latin typeface="+mn-lt"/>
              </a:rPr>
              <a:t>Relative Impact of Targeted Treatment</a:t>
            </a:r>
          </a:p>
          <a:p>
            <a:pPr marL="11113" indent="0">
              <a:lnSpc>
                <a:spcPts val="2600"/>
              </a:lnSpc>
              <a:spcBef>
                <a:spcPts val="2000"/>
              </a:spcBef>
              <a:spcAft>
                <a:spcPts val="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 Alterations</a:t>
            </a:r>
          </a:p>
          <a:p>
            <a:pPr marL="11113" indent="0">
              <a:lnSpc>
                <a:spcPct val="100000"/>
              </a:lnSpc>
              <a:spcBef>
                <a:spcPts val="2000"/>
              </a:spcBef>
              <a:spcAft>
                <a:spcPts val="0"/>
              </a:spcAft>
              <a:buNone/>
            </a:pPr>
            <a:r>
              <a:rPr lang="en-US" sz="2400" dirty="0">
                <a:solidFill>
                  <a:schemeClr val="bg1"/>
                </a:solidFill>
              </a:rPr>
              <a:t>MODULE 2: </a:t>
            </a:r>
            <a:r>
              <a:rPr lang="en-US" sz="2400" dirty="0">
                <a:solidFill>
                  <a:schemeClr val="bg1"/>
                </a:solidFill>
                <a:ea typeface="Times New Roman" panose="02020603050405020304" pitchFamily="18" charset="0"/>
                <a:cs typeface="Times New Roman" panose="02020603050405020304" pitchFamily="18" charset="0"/>
              </a:rPr>
              <a:t>KRAS Mutations</a:t>
            </a:r>
          </a:p>
          <a:p>
            <a:pPr marL="11113" indent="0">
              <a:lnSpc>
                <a:spcPct val="100000"/>
              </a:lnSpc>
              <a:spcBef>
                <a:spcPts val="2000"/>
              </a:spcBef>
              <a:spcAft>
                <a:spcPts val="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MET Overexpression</a:t>
            </a:r>
          </a:p>
          <a:p>
            <a:pPr marL="11113" indent="0">
              <a:lnSpc>
                <a:spcPct val="100000"/>
              </a:lnSpc>
              <a:spcBef>
                <a:spcPts val="2000"/>
              </a:spcBef>
              <a:spcAft>
                <a:spcPts val="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ALK Fusions</a:t>
            </a:r>
          </a:p>
          <a:p>
            <a:pPr marL="11113" indent="0">
              <a:lnSpc>
                <a:spcPct val="100000"/>
              </a:lnSpc>
              <a:spcBef>
                <a:spcPts val="2000"/>
              </a:spcBef>
              <a:spcAft>
                <a:spcPts val="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ROS1 Fusions</a:t>
            </a:r>
          </a:p>
          <a:p>
            <a:pPr marL="11113" indent="0">
              <a:lnSpc>
                <a:spcPct val="100000"/>
              </a:lnSpc>
              <a:spcBef>
                <a:spcPts val="2000"/>
              </a:spcBef>
              <a:spcAft>
                <a:spcPts val="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RET Fusions</a:t>
            </a:r>
          </a:p>
        </p:txBody>
      </p:sp>
    </p:spTree>
    <p:extLst>
      <p:ext uri="{BB962C8B-B14F-4D97-AF65-F5344CB8AC3E}">
        <p14:creationId xmlns:p14="http://schemas.microsoft.com/office/powerpoint/2010/main" val="570576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err="1"/>
              <a:t>Pérol</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E988432-86BF-D3F1-27F3-72A4BDF1339E}"/>
              </a:ext>
            </a:extLst>
          </p:cNvPr>
          <p:cNvGraphicFramePr>
            <a:graphicFrameLocks/>
          </p:cNvGraphicFramePr>
          <p:nvPr/>
        </p:nvGraphicFramePr>
        <p:xfrm>
          <a:off x="813216" y="1594490"/>
          <a:ext cx="10557106" cy="3669020"/>
        </p:xfrm>
        <a:graphic>
          <a:graphicData uri="http://schemas.openxmlformats.org/drawingml/2006/table">
            <a:tbl>
              <a:tblPr firstRow="1" bandRow="1">
                <a:tableStyleId>{F2DE63D5-997A-4646-A377-4702673A728D}</a:tableStyleId>
              </a:tblPr>
              <a:tblGrid>
                <a:gridCol w="2852250">
                  <a:extLst>
                    <a:ext uri="{9D8B030D-6E8A-4147-A177-3AD203B41FA5}">
                      <a16:colId xmlns:a16="http://schemas.microsoft.com/office/drawing/2014/main" val="20000"/>
                    </a:ext>
                  </a:extLst>
                </a:gridCol>
                <a:gridCol w="7704856">
                  <a:extLst>
                    <a:ext uri="{9D8B030D-6E8A-4147-A177-3AD203B41FA5}">
                      <a16:colId xmlns:a16="http://schemas.microsoft.com/office/drawing/2014/main" val="3833924404"/>
                    </a:ext>
                  </a:extLst>
                </a:gridCol>
              </a:tblGrid>
              <a:tr h="7200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AbbVie Inc, Amgen Inc, AstraZeneca Pharmaceuticals LP, Bristol Myers Squibb, Daiichi Sankyo Inc, Eisai Inc, Ipsen Biopharmaceuticals Inc, Janssen Biotech Inc, MSD,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Nuvation</a:t>
                      </a:r>
                      <a:r>
                        <a:rPr lang="en-US" sz="1800" b="0" kern="1200" dirty="0">
                          <a:solidFill>
                            <a:schemeClr val="tx1"/>
                          </a:solidFill>
                          <a:effectLst/>
                          <a:latin typeface="+mn-lt"/>
                          <a:ea typeface="+mn-ea"/>
                          <a:cs typeface="+mn-cs"/>
                        </a:rPr>
                        <a:t> Bio Inc, Pfizer Inc, PharmaMar, Sanofi,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200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Bristol Myers Squibb, Daiichi Sankyo Inc, MSD,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r h="7200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PharmaMar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47948"/>
                  </a:ext>
                </a:extLst>
              </a:tr>
              <a:tr h="72008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Amgen Inc, AstraZeneca Pharmaceuticals LP, Bristol Myers Squibb, Chugai Pharmaceutical Co Ltd, Ipsen Biopharmaceuticals Inc, Janssen Biotech Inc, MSD,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Pfizer Inc, Sanofi, Takeda Pharmaceutical Company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7685926"/>
                  </a:ext>
                </a:extLst>
              </a:tr>
            </a:tbl>
          </a:graphicData>
        </a:graphic>
      </p:graphicFrame>
    </p:spTree>
    <p:custDataLst>
      <p:tags r:id="rId1"/>
    </p:custDataLst>
    <p:extLst>
      <p:ext uri="{BB962C8B-B14F-4D97-AF65-F5344CB8AC3E}">
        <p14:creationId xmlns:p14="http://schemas.microsoft.com/office/powerpoint/2010/main" val="1753811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C4DF-C043-D027-9F26-60E5324CBB51}"/>
              </a:ext>
            </a:extLst>
          </p:cNvPr>
          <p:cNvSpPr>
            <a:spLocks noGrp="1"/>
          </p:cNvSpPr>
          <p:nvPr>
            <p:ph type="title"/>
          </p:nvPr>
        </p:nvSpPr>
        <p:spPr/>
        <p:txBody>
          <a:bodyPr/>
          <a:lstStyle/>
          <a:p>
            <a:r>
              <a:rPr lang="en-US" sz="4000" dirty="0"/>
              <a:t>KRYSTAL-12: RP3 of </a:t>
            </a:r>
            <a:r>
              <a:rPr lang="en-US" sz="4000" dirty="0" err="1"/>
              <a:t>adagrasib</a:t>
            </a:r>
            <a:r>
              <a:rPr lang="en-US" sz="4000" dirty="0"/>
              <a:t> vs docetaxel in previously treated </a:t>
            </a:r>
            <a:r>
              <a:rPr lang="en-US" sz="4000" i="1" dirty="0"/>
              <a:t>KRAS </a:t>
            </a:r>
            <a:r>
              <a:rPr lang="en-US" sz="4000" dirty="0"/>
              <a:t>G12C mutant NSCLC</a:t>
            </a:r>
          </a:p>
        </p:txBody>
      </p:sp>
      <p:sp>
        <p:nvSpPr>
          <p:cNvPr id="5" name="TextBox 4">
            <a:extLst>
              <a:ext uri="{FF2B5EF4-FFF2-40B4-BE49-F238E27FC236}">
                <a16:creationId xmlns:a16="http://schemas.microsoft.com/office/drawing/2014/main" id="{02809129-A8FB-0DE4-0620-838CB018D30D}"/>
              </a:ext>
            </a:extLst>
          </p:cNvPr>
          <p:cNvSpPr txBox="1"/>
          <p:nvPr/>
        </p:nvSpPr>
        <p:spPr>
          <a:xfrm>
            <a:off x="7833208" y="6583362"/>
            <a:ext cx="39821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Barlesi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F et al. Lancet 2025;406(10503):615-26.</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E040541B-6471-C810-9B57-D6A175F5DA71}"/>
              </a:ext>
            </a:extLst>
          </p:cNvPr>
          <p:cNvSpPr txBox="1"/>
          <p:nvPr/>
        </p:nvSpPr>
        <p:spPr>
          <a:xfrm>
            <a:off x="846522" y="1773082"/>
            <a:ext cx="3947953" cy="1015664"/>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mPFS</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5.5	3.8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PFS HR 0.58 (p&lt;0.001)</a:t>
            </a:r>
          </a:p>
        </p:txBody>
      </p:sp>
      <p:sp>
        <p:nvSpPr>
          <p:cNvPr id="10" name="TextBox 9">
            <a:extLst>
              <a:ext uri="{FF2B5EF4-FFF2-40B4-BE49-F238E27FC236}">
                <a16:creationId xmlns:a16="http://schemas.microsoft.com/office/drawing/2014/main" id="{CC7BECA5-FF64-0889-8813-9D81710B059A}"/>
              </a:ext>
            </a:extLst>
          </p:cNvPr>
          <p:cNvSpPr txBox="1"/>
          <p:nvPr/>
        </p:nvSpPr>
        <p:spPr>
          <a:xfrm>
            <a:off x="2207568" y="6031934"/>
            <a:ext cx="9577064" cy="58477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Bottom line: Met its primary endpoint; slightly larger improvement in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mPFS</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(1.7m) than CB200. FDA approved 2022; EMA 2024. </a:t>
            </a:r>
          </a:p>
        </p:txBody>
      </p:sp>
      <p:pic>
        <p:nvPicPr>
          <p:cNvPr id="4" name="Picture 3">
            <a:extLst>
              <a:ext uri="{FF2B5EF4-FFF2-40B4-BE49-F238E27FC236}">
                <a16:creationId xmlns:a16="http://schemas.microsoft.com/office/drawing/2014/main" id="{309F40E6-9E38-F196-3595-90E1A37E3B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2887995"/>
            <a:ext cx="6276644" cy="3170455"/>
          </a:xfrm>
          <a:prstGeom prst="rect">
            <a:avLst/>
          </a:prstGeom>
        </p:spPr>
      </p:pic>
      <p:pic>
        <p:nvPicPr>
          <p:cNvPr id="21" name="Picture 20">
            <a:extLst>
              <a:ext uri="{FF2B5EF4-FFF2-40B4-BE49-F238E27FC236}">
                <a16:creationId xmlns:a16="http://schemas.microsoft.com/office/drawing/2014/main" id="{8DA1F616-453C-3BD5-51EF-7F17FE1E962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816412" y="2631800"/>
            <a:ext cx="6108700" cy="3327400"/>
          </a:xfrm>
          <a:prstGeom prst="rect">
            <a:avLst/>
          </a:prstGeom>
        </p:spPr>
      </p:pic>
      <p:sp>
        <p:nvSpPr>
          <p:cNvPr id="22" name="TextBox 21">
            <a:extLst>
              <a:ext uri="{FF2B5EF4-FFF2-40B4-BE49-F238E27FC236}">
                <a16:creationId xmlns:a16="http://schemas.microsoft.com/office/drawing/2014/main" id="{688CE634-2097-9A95-8564-F95548C31C70}"/>
              </a:ext>
            </a:extLst>
          </p:cNvPr>
          <p:cNvSpPr txBox="1"/>
          <p:nvPr/>
        </p:nvSpPr>
        <p:spPr>
          <a:xfrm>
            <a:off x="6896785" y="1734711"/>
            <a:ext cx="3947953" cy="1015663"/>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ORR(%)</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32	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mDoR</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8.3	5.5</a:t>
            </a:r>
          </a:p>
        </p:txBody>
      </p:sp>
    </p:spTree>
    <p:extLst>
      <p:ext uri="{BB962C8B-B14F-4D97-AF65-F5344CB8AC3E}">
        <p14:creationId xmlns:p14="http://schemas.microsoft.com/office/powerpoint/2010/main" val="126193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5638A-486D-A18B-9370-0CBC56E88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5913B1-C30B-A1D6-26D3-A8236C3CFFD1}"/>
              </a:ext>
            </a:extLst>
          </p:cNvPr>
          <p:cNvSpPr>
            <a:spLocks noGrp="1"/>
          </p:cNvSpPr>
          <p:nvPr>
            <p:ph type="title"/>
          </p:nvPr>
        </p:nvSpPr>
        <p:spPr/>
        <p:txBody>
          <a:bodyPr/>
          <a:lstStyle/>
          <a:p>
            <a:r>
              <a:rPr lang="en-US" sz="4000" dirty="0"/>
              <a:t>KRYSTAL-12: Intracranial activity of </a:t>
            </a:r>
            <a:r>
              <a:rPr lang="en-US" sz="4000" dirty="0" err="1"/>
              <a:t>adagrasib</a:t>
            </a:r>
            <a:r>
              <a:rPr lang="en-US" sz="4000" dirty="0"/>
              <a:t> vs </a:t>
            </a:r>
            <a:r>
              <a:rPr lang="en-US" sz="4000" dirty="0" err="1"/>
              <a:t>sotorasib</a:t>
            </a:r>
            <a:endParaRPr lang="en-US" sz="4000" dirty="0"/>
          </a:p>
        </p:txBody>
      </p:sp>
      <p:sp>
        <p:nvSpPr>
          <p:cNvPr id="5" name="TextBox 4">
            <a:extLst>
              <a:ext uri="{FF2B5EF4-FFF2-40B4-BE49-F238E27FC236}">
                <a16:creationId xmlns:a16="http://schemas.microsoft.com/office/drawing/2014/main" id="{DA8D1BE6-2A03-DEC9-839C-D73417838FF0}"/>
              </a:ext>
            </a:extLst>
          </p:cNvPr>
          <p:cNvSpPr txBox="1"/>
          <p:nvPr/>
        </p:nvSpPr>
        <p:spPr>
          <a:xfrm>
            <a:off x="6548177" y="6493597"/>
            <a:ext cx="5083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Barlesi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F et al. Lancet 2025;406(10503):615-26.</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2" name="TextBox 21">
            <a:extLst>
              <a:ext uri="{FF2B5EF4-FFF2-40B4-BE49-F238E27FC236}">
                <a16:creationId xmlns:a16="http://schemas.microsoft.com/office/drawing/2014/main" id="{FA522AAD-94F6-772D-510C-FAFC881C4870}"/>
              </a:ext>
            </a:extLst>
          </p:cNvPr>
          <p:cNvSpPr txBox="1"/>
          <p:nvPr/>
        </p:nvSpPr>
        <p:spPr>
          <a:xfrm>
            <a:off x="3888541" y="1588712"/>
            <a:ext cx="3947953" cy="1015663"/>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Ada</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0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IC ORR(%)</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24	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IC control rate</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82%	56%</a:t>
            </a:r>
          </a:p>
        </p:txBody>
      </p:sp>
      <p:pic>
        <p:nvPicPr>
          <p:cNvPr id="3" name="Picture 2">
            <a:extLst>
              <a:ext uri="{FF2B5EF4-FFF2-40B4-BE49-F238E27FC236}">
                <a16:creationId xmlns:a16="http://schemas.microsoft.com/office/drawing/2014/main" id="{3FAC3AB8-49F1-1939-8BB3-18F6FD21CD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25700" y="2789041"/>
            <a:ext cx="7903456" cy="3519890"/>
          </a:xfrm>
          <a:prstGeom prst="rect">
            <a:avLst/>
          </a:prstGeom>
        </p:spPr>
      </p:pic>
    </p:spTree>
    <p:extLst>
      <p:ext uri="{BB962C8B-B14F-4D97-AF65-F5344CB8AC3E}">
        <p14:creationId xmlns:p14="http://schemas.microsoft.com/office/powerpoint/2010/main" val="2656708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B3D9F-894A-8E0C-09A9-6C528D9C5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84115-24AE-05A4-05F6-0947B7CCD2D1}"/>
              </a:ext>
            </a:extLst>
          </p:cNvPr>
          <p:cNvSpPr>
            <a:spLocks noGrp="1"/>
          </p:cNvSpPr>
          <p:nvPr>
            <p:ph type="title"/>
          </p:nvPr>
        </p:nvSpPr>
        <p:spPr>
          <a:xfrm>
            <a:off x="-381000" y="152245"/>
            <a:ext cx="12573000" cy="1143000"/>
          </a:xfrm>
        </p:spPr>
        <p:txBody>
          <a:bodyPr/>
          <a:lstStyle/>
          <a:p>
            <a:r>
              <a:rPr lang="en-US" dirty="0"/>
              <a:t>Efficacy of 1L </a:t>
            </a:r>
            <a:r>
              <a:rPr lang="en-US" dirty="0" err="1"/>
              <a:t>Olomorasib</a:t>
            </a:r>
            <a:r>
              <a:rPr lang="en-US" dirty="0"/>
              <a:t>+ </a:t>
            </a:r>
            <a:r>
              <a:rPr lang="en-US" dirty="0" err="1"/>
              <a:t>Pembro</a:t>
            </a:r>
            <a:r>
              <a:rPr lang="en-US" dirty="0"/>
              <a:t> +</a:t>
            </a:r>
            <a:r>
              <a:rPr lang="en-US" dirty="0" err="1"/>
              <a:t>Pemetrexed+Platinum</a:t>
            </a:r>
            <a:r>
              <a:rPr lang="en-US" dirty="0"/>
              <a:t> in </a:t>
            </a:r>
            <a:r>
              <a:rPr lang="en-US" i="1" dirty="0"/>
              <a:t>KRAS</a:t>
            </a:r>
            <a:r>
              <a:rPr lang="en-US" dirty="0"/>
              <a:t> G12C NSCLC</a:t>
            </a:r>
          </a:p>
        </p:txBody>
      </p:sp>
      <p:sp>
        <p:nvSpPr>
          <p:cNvPr id="4" name="Rectangle 3">
            <a:extLst>
              <a:ext uri="{FF2B5EF4-FFF2-40B4-BE49-F238E27FC236}">
                <a16:creationId xmlns:a16="http://schemas.microsoft.com/office/drawing/2014/main" id="{FBE56138-559A-9FDB-D7DC-1944CBCF227A}"/>
              </a:ext>
            </a:extLst>
          </p:cNvPr>
          <p:cNvSpPr/>
          <p:nvPr/>
        </p:nvSpPr>
        <p:spPr>
          <a:xfrm>
            <a:off x="3352388" y="5254700"/>
            <a:ext cx="88082" cy="71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3525FAB5-470D-F74A-185C-90F645C70C01}"/>
              </a:ext>
            </a:extLst>
          </p:cNvPr>
          <p:cNvGraphicFramePr>
            <a:graphicFrameLocks noGrp="1"/>
          </p:cNvGraphicFramePr>
          <p:nvPr/>
        </p:nvGraphicFramePr>
        <p:xfrm>
          <a:off x="7018919" y="2208815"/>
          <a:ext cx="4980748" cy="3777330"/>
        </p:xfrm>
        <a:graphic>
          <a:graphicData uri="http://schemas.openxmlformats.org/drawingml/2006/table">
            <a:tbl>
              <a:tblPr/>
              <a:tblGrid>
                <a:gridCol w="1360967">
                  <a:extLst>
                    <a:ext uri="{9D8B030D-6E8A-4147-A177-3AD203B41FA5}">
                      <a16:colId xmlns:a16="http://schemas.microsoft.com/office/drawing/2014/main" val="2968087880"/>
                    </a:ext>
                  </a:extLst>
                </a:gridCol>
                <a:gridCol w="1026767">
                  <a:extLst>
                    <a:ext uri="{9D8B030D-6E8A-4147-A177-3AD203B41FA5}">
                      <a16:colId xmlns:a16="http://schemas.microsoft.com/office/drawing/2014/main" val="1290028646"/>
                    </a:ext>
                  </a:extLst>
                </a:gridCol>
                <a:gridCol w="864338">
                  <a:extLst>
                    <a:ext uri="{9D8B030D-6E8A-4147-A177-3AD203B41FA5}">
                      <a16:colId xmlns:a16="http://schemas.microsoft.com/office/drawing/2014/main" val="1410727759"/>
                    </a:ext>
                  </a:extLst>
                </a:gridCol>
                <a:gridCol w="864338">
                  <a:extLst>
                    <a:ext uri="{9D8B030D-6E8A-4147-A177-3AD203B41FA5}">
                      <a16:colId xmlns:a16="http://schemas.microsoft.com/office/drawing/2014/main" val="1617710024"/>
                    </a:ext>
                  </a:extLst>
                </a:gridCol>
                <a:gridCol w="864338">
                  <a:extLst>
                    <a:ext uri="{9D8B030D-6E8A-4147-A177-3AD203B41FA5}">
                      <a16:colId xmlns:a16="http://schemas.microsoft.com/office/drawing/2014/main" val="2664832525"/>
                    </a:ext>
                  </a:extLst>
                </a:gridCol>
              </a:tblGrid>
              <a:tr h="462406">
                <a:tc gridSpan="5">
                  <a:txBody>
                    <a:bodyPr/>
                    <a:lstStyle/>
                    <a:p>
                      <a:pPr algn="ctr" rtl="0" fontAlgn="ctr"/>
                      <a:r>
                        <a:rPr lang="en-US" sz="1200" b="1" i="0" u="none" strike="noStrike" dirty="0" err="1">
                          <a:solidFill>
                            <a:srgbClr val="FFFFFF"/>
                          </a:solidFill>
                          <a:effectLst/>
                          <a:latin typeface="Arial" panose="020B0604020202020204" pitchFamily="34" charset="0"/>
                          <a:cs typeface="Arial" panose="020B0604020202020204" pitchFamily="34" charset="0"/>
                        </a:rPr>
                        <a:t>Olomorasib</a:t>
                      </a:r>
                      <a:r>
                        <a:rPr lang="en-US" sz="1200" b="1" i="0" u="none" strike="noStrike" dirty="0">
                          <a:solidFill>
                            <a:srgbClr val="FFFFFF"/>
                          </a:solidFill>
                          <a:effectLst/>
                          <a:latin typeface="Arial" panose="020B0604020202020204" pitchFamily="34" charset="0"/>
                          <a:cs typeface="Arial" panose="020B0604020202020204" pitchFamily="34" charset="0"/>
                        </a:rPr>
                        <a:t> + </a:t>
                      </a:r>
                      <a:r>
                        <a:rPr lang="en-US" sz="1200" b="0" i="0" u="none" strike="noStrike" dirty="0">
                          <a:solidFill>
                            <a:srgbClr val="FFFFFF"/>
                          </a:solidFill>
                          <a:effectLst/>
                          <a:latin typeface="Arial" panose="020B0604020202020204" pitchFamily="34" charset="0"/>
                          <a:cs typeface="Arial" panose="020B0604020202020204" pitchFamily="34" charset="0"/>
                        </a:rPr>
                        <a:t> </a:t>
                      </a:r>
                      <a:r>
                        <a:rPr lang="en-US" sz="1200" b="1" i="0" u="none" strike="noStrike" dirty="0">
                          <a:solidFill>
                            <a:srgbClr val="FFFFFF"/>
                          </a:solidFill>
                          <a:effectLst/>
                          <a:latin typeface="Arial" panose="020B0604020202020204" pitchFamily="34" charset="0"/>
                          <a:cs typeface="Arial" panose="020B0604020202020204" pitchFamily="34" charset="0"/>
                        </a:rPr>
                        <a:t>Pembrolizumab + Pemetrexed + Platinum</a:t>
                      </a:r>
                      <a:r>
                        <a:rPr lang="en-US" sz="1200" b="0" i="0" u="none" strike="noStrike" dirty="0">
                          <a:solidFill>
                            <a:srgbClr val="FFFFFF"/>
                          </a:solidFill>
                          <a:effectLst/>
                          <a:latin typeface="Arial" panose="020B0604020202020204" pitchFamily="34" charset="0"/>
                          <a:cs typeface="Arial" panose="020B0604020202020204" pitchFamily="34" charset="0"/>
                        </a:rPr>
                        <a:t> </a:t>
                      </a:r>
                      <a:endParaRPr lang="en-US" sz="1200" b="1" i="0" u="none" strike="noStrike" dirty="0">
                        <a:solidFill>
                          <a:srgbClr val="FFFFFF"/>
                        </a:solidFill>
                        <a:effectLst/>
                        <a:latin typeface="Arial" panose="020B0604020202020204" pitchFamily="34" charset="0"/>
                        <a:cs typeface="Arial" panose="020B0604020202020204" pitchFamily="34" charset="0"/>
                      </a:endParaRP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13697702"/>
                  </a:ext>
                </a:extLst>
              </a:tr>
              <a:tr h="201978">
                <a:tc rowSpan="4">
                  <a:txBody>
                    <a:bodyPr/>
                    <a:lstStyle/>
                    <a:p>
                      <a:pPr algn="l" rtl="0" fontAlgn="ctr"/>
                      <a:r>
                        <a:rPr lang="en-US" sz="1200" b="1" i="0" u="none" strike="noStrike">
                          <a:solidFill>
                            <a:srgbClr val="000000"/>
                          </a:solidFill>
                          <a:effectLst/>
                          <a:latin typeface="Arial" panose="020B0604020202020204" pitchFamily="34" charset="0"/>
                          <a:cs typeface="Arial" panose="020B0604020202020204" pitchFamily="34" charset="0"/>
                        </a:rPr>
                        <a:t>Efficacy Evaluable Patients</a:t>
                      </a:r>
                      <a:r>
                        <a:rPr lang="en-US" sz="1200" b="1" i="0" u="none" strike="noStrike" baseline="30000">
                          <a:solidFill>
                            <a:srgbClr val="000000"/>
                          </a:solidFill>
                          <a:effectLst/>
                          <a:latin typeface="Arial" panose="020B0604020202020204" pitchFamily="34" charset="0"/>
                          <a:cs typeface="Arial" panose="020B0604020202020204" pitchFamily="34" charset="0"/>
                        </a:rPr>
                        <a:t>a</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All pts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Pts with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 Pts with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Pts with  </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2646819108"/>
                  </a:ext>
                </a:extLst>
              </a:tr>
              <a:tr h="201978">
                <a:tc vMerge="1">
                  <a:txBody>
                    <a:bodyPr/>
                    <a:lstStyle/>
                    <a:p>
                      <a:endParaRPr lang="en-US"/>
                    </a:p>
                  </a:txBody>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PD-L1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PD-L1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PD-L1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PD-L1 </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extLst>
                  <a:ext uri="{0D108BD9-81ED-4DB2-BD59-A6C34878D82A}">
                    <a16:rowId xmlns:a16="http://schemas.microsoft.com/office/drawing/2014/main" val="1576667572"/>
                  </a:ext>
                </a:extLst>
              </a:tr>
              <a:tr h="201978">
                <a:tc vMerge="1">
                  <a:txBody>
                    <a:bodyPr/>
                    <a:lstStyle/>
                    <a:p>
                      <a:endParaRPr lang="en-US"/>
                    </a:p>
                  </a:txBody>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0-100%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&lt;1%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1-49%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≥50% </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extLst>
                  <a:ext uri="{0D108BD9-81ED-4DB2-BD59-A6C34878D82A}">
                    <a16:rowId xmlns:a16="http://schemas.microsoft.com/office/drawing/2014/main" val="163069808"/>
                  </a:ext>
                </a:extLst>
              </a:tr>
              <a:tr h="222873">
                <a:tc vMerge="1">
                  <a:txBody>
                    <a:bodyPr/>
                    <a:lstStyle/>
                    <a:p>
                      <a:endParaRPr lang="en-US"/>
                    </a:p>
                  </a:txBody>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N = 77</a:t>
                      </a:r>
                      <a:r>
                        <a:rPr lang="en-US" sz="1200" b="1" i="0" u="none" strike="noStrike" baseline="30000">
                          <a:solidFill>
                            <a:schemeClr val="tx1"/>
                          </a:solidFill>
                          <a:effectLst/>
                          <a:latin typeface="Arial" panose="020B0604020202020204" pitchFamily="34" charset="0"/>
                          <a:cs typeface="Arial" panose="020B0604020202020204" pitchFamily="34" charset="0"/>
                        </a:rPr>
                        <a:t>b</a:t>
                      </a:r>
                      <a:r>
                        <a:rPr lang="en-US" sz="1200" b="1" i="0" u="none" strike="noStrike">
                          <a:solidFill>
                            <a:schemeClr val="tx1"/>
                          </a:solidFill>
                          <a:effectLst/>
                          <a:latin typeface="Arial" panose="020B0604020202020204" pitchFamily="34" charset="0"/>
                          <a:cs typeface="Arial" panose="020B0604020202020204" pitchFamily="34" charset="0"/>
                        </a:rPr>
                        <a:t>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N = 26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N = 31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N = 18 </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extLst>
                  <a:ext uri="{0D108BD9-81ED-4DB2-BD59-A6C34878D82A}">
                    <a16:rowId xmlns:a16="http://schemas.microsoft.com/office/drawing/2014/main" val="2936756932"/>
                  </a:ext>
                </a:extLst>
              </a:tr>
              <a:tr h="535414">
                <a:tc>
                  <a:txBody>
                    <a:bodyPr/>
                    <a:lstStyle/>
                    <a:p>
                      <a:pPr algn="l" rtl="0" fontAlgn="ctr"/>
                      <a:r>
                        <a:rPr lang="en-US" sz="1200" b="1" i="0" u="none" strike="noStrike">
                          <a:solidFill>
                            <a:srgbClr val="000000"/>
                          </a:solidFill>
                          <a:effectLst/>
                          <a:latin typeface="Arial" panose="020B0604020202020204" pitchFamily="34" charset="0"/>
                          <a:cs typeface="Arial" panose="020B0604020202020204" pitchFamily="34" charset="0"/>
                        </a:rPr>
                        <a:t>ORR, (%) </a:t>
                      </a:r>
                    </a:p>
                    <a:p>
                      <a:pPr algn="l" rtl="0" fontAlgn="ctr"/>
                      <a:r>
                        <a:rPr lang="en-US" sz="1200" b="1" i="0" u="none" strike="noStrike">
                          <a:solidFill>
                            <a:srgbClr val="000000"/>
                          </a:solidFill>
                          <a:effectLst/>
                          <a:latin typeface="Arial" panose="020B0604020202020204" pitchFamily="34" charset="0"/>
                          <a:cs typeface="Arial" panose="020B0604020202020204" pitchFamily="34" charset="0"/>
                        </a:rPr>
                        <a:t>    (95% CI)</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61</a:t>
                      </a:r>
                    </a:p>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(49.2, 72.0)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50</a:t>
                      </a:r>
                    </a:p>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(29.9, 70.1)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68</a:t>
                      </a:r>
                    </a:p>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(48.6, 83.3)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67</a:t>
                      </a:r>
                    </a:p>
                    <a:p>
                      <a:pPr algn="ctr" rtl="0" fontAlgn="ctr"/>
                      <a:r>
                        <a:rPr lang="en-US" sz="1200" b="1" i="0" u="none" strike="noStrike">
                          <a:solidFill>
                            <a:schemeClr val="tx1"/>
                          </a:solidFill>
                          <a:effectLst/>
                          <a:latin typeface="Arial" panose="020B0604020202020204" pitchFamily="34" charset="0"/>
                          <a:cs typeface="Arial" panose="020B0604020202020204" pitchFamily="34" charset="0"/>
                        </a:rPr>
                        <a:t>(41.0, 86.7)</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867905938"/>
                  </a:ext>
                </a:extLst>
              </a:tr>
              <a:tr h="307842">
                <a:tc>
                  <a:txBody>
                    <a:bodyPr/>
                    <a:lstStyle/>
                    <a:p>
                      <a:pPr algn="l" rtl="0" fontAlgn="ctr"/>
                      <a:r>
                        <a:rPr lang="en-US" sz="1200" b="1" i="0" u="none" strike="noStrike">
                          <a:solidFill>
                            <a:srgbClr val="000000"/>
                          </a:solidFill>
                          <a:effectLst/>
                          <a:latin typeface="Arial" panose="020B0604020202020204" pitchFamily="34" charset="0"/>
                          <a:cs typeface="Arial" panose="020B0604020202020204" pitchFamily="34" charset="0"/>
                        </a:rPr>
                        <a:t>BOR, n (%) </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t"/>
                      <a:r>
                        <a:rPr lang="en-US" sz="1200" b="0" i="0" u="none" strike="noStrike">
                          <a:solidFill>
                            <a:schemeClr val="tx1"/>
                          </a:solidFill>
                          <a:effectLst/>
                          <a:latin typeface="Arial" panose="020B0604020202020204" pitchFamily="34" charset="0"/>
                          <a:cs typeface="Arial" panose="020B0604020202020204" pitchFamily="34" charset="0"/>
                        </a:rPr>
                        <a:t> </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t"/>
                      <a:r>
                        <a:rPr lang="en-US" sz="1200" b="0" i="0" u="none" strike="noStrike">
                          <a:solidFill>
                            <a:schemeClr val="tx1"/>
                          </a:solidFill>
                          <a:effectLst/>
                          <a:latin typeface="Arial" panose="020B0604020202020204" pitchFamily="34" charset="0"/>
                          <a:cs typeface="Arial" panose="020B0604020202020204" pitchFamily="34" charset="0"/>
                        </a:rPr>
                        <a:t> </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t"/>
                      <a:r>
                        <a:rPr lang="en-US" sz="1200" b="0" i="0" u="none" strike="noStrike">
                          <a:solidFill>
                            <a:schemeClr val="tx1"/>
                          </a:solidFill>
                          <a:effectLst/>
                          <a:latin typeface="Arial" panose="020B0604020202020204" pitchFamily="34" charset="0"/>
                          <a:cs typeface="Arial" panose="020B0604020202020204" pitchFamily="34" charset="0"/>
                        </a:rPr>
                        <a:t> </a:t>
                      </a:r>
                    </a:p>
                  </a:txBody>
                  <a:tcPr marL="6350" marR="6350" marT="6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fontAlgn="t"/>
                      <a:r>
                        <a:rPr lang="en-US" sz="1200" b="0" i="0" u="none" strike="noStrike">
                          <a:solidFill>
                            <a:schemeClr val="tx1"/>
                          </a:solidFill>
                          <a:effectLst/>
                          <a:latin typeface="Arial" panose="020B0604020202020204" pitchFamily="34" charset="0"/>
                          <a:cs typeface="Arial" panose="020B0604020202020204" pitchFamily="34" charset="0"/>
                        </a:rPr>
                        <a:t> </a:t>
                      </a:r>
                    </a:p>
                  </a:txBody>
                  <a:tcPr marL="6350" marR="6350" marT="6350" marB="0">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extLst>
                  <a:ext uri="{0D108BD9-81ED-4DB2-BD59-A6C34878D82A}">
                    <a16:rowId xmlns:a16="http://schemas.microsoft.com/office/drawing/2014/main" val="1342166404"/>
                  </a:ext>
                </a:extLst>
              </a:tr>
              <a:tr h="250731">
                <a:tc>
                  <a:txBody>
                    <a:bodyPr/>
                    <a:lstStyle/>
                    <a:p>
                      <a:pPr algn="l" rtl="0" fontAlgn="ctr"/>
                      <a:r>
                        <a:rPr lang="en-US" sz="1200" b="0" i="0" u="none" strike="noStrike">
                          <a:solidFill>
                            <a:srgbClr val="000000"/>
                          </a:solidFill>
                          <a:effectLst/>
                          <a:latin typeface="Arial" panose="020B0604020202020204" pitchFamily="34" charset="0"/>
                          <a:cs typeface="Arial" panose="020B0604020202020204" pitchFamily="34" charset="0"/>
                        </a:rPr>
                        <a:t>   CR</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1 (1)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1 (3)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92983099"/>
                  </a:ext>
                </a:extLst>
              </a:tr>
              <a:tr h="250731">
                <a:tc>
                  <a:txBody>
                    <a:bodyPr/>
                    <a:lstStyle/>
                    <a:p>
                      <a:pPr algn="l" rtl="0" fontAlgn="ctr"/>
                      <a:r>
                        <a:rPr lang="en-US" sz="1200" b="0" i="0" u="none" strike="noStrike">
                          <a:solidFill>
                            <a:srgbClr val="000000"/>
                          </a:solidFill>
                          <a:effectLst/>
                          <a:latin typeface="Arial" panose="020B0604020202020204" pitchFamily="34" charset="0"/>
                          <a:cs typeface="Arial" panose="020B0604020202020204" pitchFamily="34" charset="0"/>
                        </a:rPr>
                        <a:t>   PR</a:t>
                      </a:r>
                      <a:r>
                        <a:rPr lang="en-US" sz="1200" b="0" i="0" u="none" strike="noStrike" baseline="30000">
                          <a:solidFill>
                            <a:srgbClr val="000000"/>
                          </a:solidFill>
                          <a:effectLst/>
                          <a:latin typeface="Arial" panose="020B0604020202020204" pitchFamily="34" charset="0"/>
                          <a:cs typeface="Arial" panose="020B0604020202020204" pitchFamily="34" charset="0"/>
                        </a:rPr>
                        <a:t>b</a:t>
                      </a:r>
                      <a:r>
                        <a:rPr lang="en-US" sz="1200" b="0" i="0" u="none" strike="noStrike">
                          <a:solidFill>
                            <a:srgbClr val="000000"/>
                          </a:solidFill>
                          <a:effectLst/>
                          <a:latin typeface="Arial" panose="020B0604020202020204" pitchFamily="34" charset="0"/>
                          <a:cs typeface="Arial" panose="020B0604020202020204" pitchFamily="34" charset="0"/>
                        </a:rPr>
                        <a:t> </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46 (60)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13 (50)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20 (65)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12 (67) </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extLst>
                  <a:ext uri="{0D108BD9-81ED-4DB2-BD59-A6C34878D82A}">
                    <a16:rowId xmlns:a16="http://schemas.microsoft.com/office/drawing/2014/main" val="115021284"/>
                  </a:ext>
                </a:extLst>
              </a:tr>
              <a:tr h="250731">
                <a:tc>
                  <a:txBody>
                    <a:bodyPr/>
                    <a:lstStyle/>
                    <a:p>
                      <a:pPr algn="l" rtl="0" fontAlgn="ctr"/>
                      <a:r>
                        <a:rPr lang="en-US" sz="1200" b="0" i="0" u="none" strike="noStrike">
                          <a:solidFill>
                            <a:srgbClr val="000000"/>
                          </a:solidFill>
                          <a:effectLst/>
                          <a:latin typeface="Arial" panose="020B0604020202020204" pitchFamily="34" charset="0"/>
                          <a:cs typeface="Arial" panose="020B0604020202020204" pitchFamily="34" charset="0"/>
                        </a:rPr>
                        <a:t>   SD </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22 (29)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9 (35)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8 (26)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5 (28) </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99962126"/>
                  </a:ext>
                </a:extLst>
              </a:tr>
              <a:tr h="250731">
                <a:tc>
                  <a:txBody>
                    <a:bodyPr/>
                    <a:lstStyle/>
                    <a:p>
                      <a:pPr algn="l" rtl="0" fontAlgn="ctr"/>
                      <a:r>
                        <a:rPr lang="en-US" sz="1200" b="0" i="0" u="none" strike="noStrike">
                          <a:solidFill>
                            <a:srgbClr val="000000"/>
                          </a:solidFill>
                          <a:effectLst/>
                          <a:latin typeface="Arial" panose="020B0604020202020204" pitchFamily="34" charset="0"/>
                          <a:cs typeface="Arial" panose="020B0604020202020204" pitchFamily="34" charset="0"/>
                        </a:rPr>
                        <a:t>   PD </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3 (4)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2 (8)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extLst>
                  <a:ext uri="{0D108BD9-81ED-4DB2-BD59-A6C34878D82A}">
                    <a16:rowId xmlns:a16="http://schemas.microsoft.com/office/drawing/2014/main" val="2169737001"/>
                  </a:ext>
                </a:extLst>
              </a:tr>
              <a:tr h="250731">
                <a:tc>
                  <a:txBody>
                    <a:bodyPr/>
                    <a:lstStyle/>
                    <a:p>
                      <a:pPr algn="l" rtl="0" fontAlgn="ctr"/>
                      <a:r>
                        <a:rPr lang="en-US" sz="1200" b="0" i="0" u="none" strike="noStrike">
                          <a:solidFill>
                            <a:srgbClr val="000000"/>
                          </a:solidFill>
                          <a:effectLst/>
                          <a:latin typeface="Arial" panose="020B0604020202020204" pitchFamily="34" charset="0"/>
                          <a:cs typeface="Arial" panose="020B0604020202020204" pitchFamily="34" charset="0"/>
                        </a:rPr>
                        <a:t>   NE </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5 (7)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2 (8)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2 (7) </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marL="274320" algn="l" rtl="0" fontAlgn="ctr"/>
                      <a:r>
                        <a:rPr lang="en-US" sz="1200" b="0" i="0" u="none" strike="noStrike">
                          <a:solidFill>
                            <a:schemeClr val="tx1"/>
                          </a:solidFill>
                          <a:effectLst/>
                          <a:latin typeface="Arial" panose="020B0604020202020204" pitchFamily="34" charset="0"/>
                          <a:cs typeface="Arial" panose="020B0604020202020204" pitchFamily="34" charset="0"/>
                        </a:rPr>
                        <a:t>  1 (6) </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816664540"/>
                  </a:ext>
                </a:extLst>
              </a:tr>
              <a:tr h="389206">
                <a:tc>
                  <a:txBody>
                    <a:bodyPr/>
                    <a:lstStyle/>
                    <a:p>
                      <a:pPr algn="l" rtl="0" fontAlgn="ctr"/>
                      <a:r>
                        <a:rPr lang="en-US" sz="1200" b="1" i="0" u="none" strike="noStrike">
                          <a:solidFill>
                            <a:srgbClr val="000000"/>
                          </a:solidFill>
                          <a:effectLst/>
                          <a:latin typeface="Arial" panose="020B0604020202020204" pitchFamily="34" charset="0"/>
                          <a:cs typeface="Arial" panose="020B0604020202020204" pitchFamily="34" charset="0"/>
                        </a:rPr>
                        <a:t>DCR, (%) </a:t>
                      </a:r>
                    </a:p>
                    <a:p>
                      <a:pPr algn="l" rtl="0" fontAlgn="ctr"/>
                      <a:r>
                        <a:rPr lang="en-US" sz="1200" b="1" i="0" u="none" strike="noStrike">
                          <a:solidFill>
                            <a:srgbClr val="000000"/>
                          </a:solidFill>
                          <a:effectLst/>
                          <a:latin typeface="Arial" panose="020B0604020202020204" pitchFamily="34" charset="0"/>
                          <a:cs typeface="Arial" panose="020B0604020202020204" pitchFamily="34" charset="0"/>
                        </a:rPr>
                        <a:t>    (95% CI)</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90</a:t>
                      </a:r>
                    </a:p>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(80.6, 95.4)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85</a:t>
                      </a:r>
                    </a:p>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(65.1, 95.6)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94 </a:t>
                      </a:r>
                    </a:p>
                    <a:p>
                      <a:pPr algn="ctr" rtl="0" fontAlgn="ctr"/>
                      <a:r>
                        <a:rPr lang="en-US" sz="1200" b="0" i="0" u="none" strike="noStrike">
                          <a:solidFill>
                            <a:schemeClr val="tx1"/>
                          </a:solidFill>
                          <a:effectLst/>
                          <a:latin typeface="Arial" panose="020B0604020202020204" pitchFamily="34" charset="0"/>
                          <a:cs typeface="Arial" panose="020B0604020202020204" pitchFamily="34" charset="0"/>
                        </a:rPr>
                        <a:t>(78.6, 99.2)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94 </a:t>
                      </a:r>
                    </a:p>
                    <a:p>
                      <a:pPr algn="ctr" rtl="0" fontAlgn="ctr"/>
                      <a:r>
                        <a:rPr lang="en-US" sz="1200" b="0" i="0" u="none" strike="noStrike" dirty="0">
                          <a:solidFill>
                            <a:schemeClr val="tx1"/>
                          </a:solidFill>
                          <a:effectLst/>
                          <a:latin typeface="Arial" panose="020B0604020202020204" pitchFamily="34" charset="0"/>
                          <a:cs typeface="Arial" panose="020B0604020202020204" pitchFamily="34" charset="0"/>
                        </a:rPr>
                        <a:t>72.7, 99.9)</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extLst>
                  <a:ext uri="{0D108BD9-81ED-4DB2-BD59-A6C34878D82A}">
                    <a16:rowId xmlns:a16="http://schemas.microsoft.com/office/drawing/2014/main" val="3131283320"/>
                  </a:ext>
                </a:extLst>
              </a:tr>
            </a:tbl>
          </a:graphicData>
        </a:graphic>
      </p:graphicFrame>
      <p:sp>
        <p:nvSpPr>
          <p:cNvPr id="6" name="Rectangle 3">
            <a:extLst>
              <a:ext uri="{FF2B5EF4-FFF2-40B4-BE49-F238E27FC236}">
                <a16:creationId xmlns:a16="http://schemas.microsoft.com/office/drawing/2014/main" id="{5EC7F869-2E31-BAFA-2414-C168D33D84D6}"/>
              </a:ext>
            </a:extLst>
          </p:cNvPr>
          <p:cNvSpPr>
            <a:spLocks noChangeArrowheads="1"/>
          </p:cNvSpPr>
          <p:nvPr/>
        </p:nvSpPr>
        <p:spPr bwMode="auto">
          <a:xfrm>
            <a:off x="1515475" y="4547290"/>
            <a:ext cx="13861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Arial"/>
            </a:endParaRPr>
          </a:p>
        </p:txBody>
      </p:sp>
      <p:pic>
        <p:nvPicPr>
          <p:cNvPr id="7" name="Picture 6">
            <a:extLst>
              <a:ext uri="{FF2B5EF4-FFF2-40B4-BE49-F238E27FC236}">
                <a16:creationId xmlns:a16="http://schemas.microsoft.com/office/drawing/2014/main" id="{7CF90E5C-487F-9A10-2358-70507662A59E}"/>
              </a:ext>
            </a:extLst>
          </p:cNvPr>
          <p:cNvPicPr>
            <a:picLocks noChangeAspect="1"/>
          </p:cNvPicPr>
          <p:nvPr/>
        </p:nvPicPr>
        <p:blipFill>
          <a:blip r:embed="rId3" cstate="screen">
            <a:extLst>
              <a:ext uri="{28A0092B-C50C-407E-A947-70E740481C1C}">
                <a14:useLocalDpi xmlns:a14="http://schemas.microsoft.com/office/drawing/2010/main"/>
              </a:ext>
            </a:extLst>
          </a:blip>
          <a:srcRect l="-392" t="-38" r="96"/>
          <a:stretch>
            <a:fillRect/>
          </a:stretch>
        </p:blipFill>
        <p:spPr>
          <a:xfrm>
            <a:off x="186132" y="2201652"/>
            <a:ext cx="6501000" cy="3427316"/>
          </a:xfrm>
          <a:prstGeom prst="rect">
            <a:avLst/>
          </a:prstGeom>
        </p:spPr>
      </p:pic>
      <p:sp>
        <p:nvSpPr>
          <p:cNvPr id="8" name="TextBox 29">
            <a:extLst>
              <a:ext uri="{FF2B5EF4-FFF2-40B4-BE49-F238E27FC236}">
                <a16:creationId xmlns:a16="http://schemas.microsoft.com/office/drawing/2014/main" id="{5821DCFE-6A40-349D-C9B5-F3F33FDDDC9E}"/>
              </a:ext>
            </a:extLst>
          </p:cNvPr>
          <p:cNvSpPr txBox="1"/>
          <p:nvPr/>
        </p:nvSpPr>
        <p:spPr>
          <a:xfrm>
            <a:off x="626774" y="5876290"/>
            <a:ext cx="2930341" cy="219710"/>
          </a:xfrm>
          <a:prstGeom prst="rect">
            <a:avLst/>
          </a:prstGeom>
          <a:noFill/>
        </p:spPr>
        <p:txBody>
          <a:bodyPr wrap="square" lIns="91440" tIns="45720" rIns="91440" bIns="45720" rtlCol="0" anchor="t">
            <a:noAutofit/>
          </a:bodyPr>
          <a:lstStyle/>
          <a:p>
            <a:pPr marL="0" marR="0" lvl="0" indent="0" algn="l" defTabSz="914400" rtl="0" eaLnBrk="1" fontAlgn="base" latinLnBrk="0" hangingPunct="0">
              <a:lnSpc>
                <a:spcPct val="115000"/>
              </a:lnSpc>
              <a:spcBef>
                <a:spcPct val="0"/>
              </a:spcBef>
              <a:spcAft>
                <a:spcPts val="800"/>
              </a:spcAft>
              <a:buClrTx/>
              <a:buSzTx/>
              <a:buFontTx/>
              <a:buNone/>
              <a:tabLst/>
              <a:defRPr/>
            </a:pPr>
            <a:r>
              <a:rPr kumimoji="0" lang="en-US" sz="900" b="1" i="0" u="sng" strike="noStrike" kern="100" cap="none" spc="0" normalizeH="0" baseline="0" noProof="0" err="1">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Olomorasib</a:t>
            </a:r>
            <a:r>
              <a:rPr kumimoji="0" lang="en-US" sz="900" b="1" i="0" u="sng" strike="noStrike" kern="1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dose</a:t>
            </a:r>
            <a:r>
              <a:rPr kumimoji="0" lang="en-US" sz="900" b="1" i="0" u="none" strike="noStrike" kern="1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900" b="1"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50 mg BID         100 mg BID</a:t>
            </a:r>
            <a:endParaRPr kumimoji="0" lang="en-US" sz="9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base" latinLnBrk="0" hangingPunct="0">
              <a:lnSpc>
                <a:spcPct val="115000"/>
              </a:lnSpc>
              <a:spcBef>
                <a:spcPct val="0"/>
              </a:spcBef>
              <a:spcAft>
                <a:spcPts val="80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 </a:t>
            </a:r>
            <a:endParaRPr kumimoji="0" lang="en-US" sz="9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base" latinLnBrk="0" hangingPunct="0">
              <a:lnSpc>
                <a:spcPct val="115000"/>
              </a:lnSpc>
              <a:spcBef>
                <a:spcPct val="0"/>
              </a:spcBef>
              <a:spcAft>
                <a:spcPts val="800"/>
              </a:spcAft>
              <a:buClrTx/>
              <a:buSzTx/>
              <a:buFontTx/>
              <a:buNone/>
              <a:tabLst/>
              <a:defRPr/>
            </a:pPr>
            <a:r>
              <a:rPr kumimoji="0" lang="en-US" sz="900" b="1" i="0" u="none" strike="noStrike" kern="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a:t>
            </a:r>
            <a:endParaRPr kumimoji="0" lang="en-US" sz="900" b="0" i="0" u="none" strike="noStrike" kern="1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7EA7F9FB-5A5D-18DD-0B51-C319A07E930E}"/>
              </a:ext>
            </a:extLst>
          </p:cNvPr>
          <p:cNvGraphicFramePr>
            <a:graphicFrameLocks noGrp="1"/>
          </p:cNvGraphicFramePr>
          <p:nvPr/>
        </p:nvGraphicFramePr>
        <p:xfrm>
          <a:off x="733668" y="5758636"/>
          <a:ext cx="5953464" cy="137160"/>
        </p:xfrm>
        <a:graphic>
          <a:graphicData uri="http://schemas.openxmlformats.org/drawingml/2006/table">
            <a:tbl>
              <a:tblPr firstRow="1" bandRow="1">
                <a:tableStyleId>{5940675A-B579-460E-94D1-54222C63F5DA}</a:tableStyleId>
              </a:tblPr>
              <a:tblGrid>
                <a:gridCol w="82687">
                  <a:extLst>
                    <a:ext uri="{9D8B030D-6E8A-4147-A177-3AD203B41FA5}">
                      <a16:colId xmlns:a16="http://schemas.microsoft.com/office/drawing/2014/main" val="1915899727"/>
                    </a:ext>
                  </a:extLst>
                </a:gridCol>
                <a:gridCol w="82687">
                  <a:extLst>
                    <a:ext uri="{9D8B030D-6E8A-4147-A177-3AD203B41FA5}">
                      <a16:colId xmlns:a16="http://schemas.microsoft.com/office/drawing/2014/main" val="3303417279"/>
                    </a:ext>
                  </a:extLst>
                </a:gridCol>
                <a:gridCol w="82687">
                  <a:extLst>
                    <a:ext uri="{9D8B030D-6E8A-4147-A177-3AD203B41FA5}">
                      <a16:colId xmlns:a16="http://schemas.microsoft.com/office/drawing/2014/main" val="3146050713"/>
                    </a:ext>
                  </a:extLst>
                </a:gridCol>
                <a:gridCol w="82687">
                  <a:extLst>
                    <a:ext uri="{9D8B030D-6E8A-4147-A177-3AD203B41FA5}">
                      <a16:colId xmlns:a16="http://schemas.microsoft.com/office/drawing/2014/main" val="2564803407"/>
                    </a:ext>
                  </a:extLst>
                </a:gridCol>
                <a:gridCol w="82687">
                  <a:extLst>
                    <a:ext uri="{9D8B030D-6E8A-4147-A177-3AD203B41FA5}">
                      <a16:colId xmlns:a16="http://schemas.microsoft.com/office/drawing/2014/main" val="3569002090"/>
                    </a:ext>
                  </a:extLst>
                </a:gridCol>
                <a:gridCol w="82687">
                  <a:extLst>
                    <a:ext uri="{9D8B030D-6E8A-4147-A177-3AD203B41FA5}">
                      <a16:colId xmlns:a16="http://schemas.microsoft.com/office/drawing/2014/main" val="3207403574"/>
                    </a:ext>
                  </a:extLst>
                </a:gridCol>
                <a:gridCol w="82687">
                  <a:extLst>
                    <a:ext uri="{9D8B030D-6E8A-4147-A177-3AD203B41FA5}">
                      <a16:colId xmlns:a16="http://schemas.microsoft.com/office/drawing/2014/main" val="886291303"/>
                    </a:ext>
                  </a:extLst>
                </a:gridCol>
                <a:gridCol w="82687">
                  <a:extLst>
                    <a:ext uri="{9D8B030D-6E8A-4147-A177-3AD203B41FA5}">
                      <a16:colId xmlns:a16="http://schemas.microsoft.com/office/drawing/2014/main" val="2491574614"/>
                    </a:ext>
                  </a:extLst>
                </a:gridCol>
                <a:gridCol w="82687">
                  <a:extLst>
                    <a:ext uri="{9D8B030D-6E8A-4147-A177-3AD203B41FA5}">
                      <a16:colId xmlns:a16="http://schemas.microsoft.com/office/drawing/2014/main" val="3142448779"/>
                    </a:ext>
                  </a:extLst>
                </a:gridCol>
                <a:gridCol w="82687">
                  <a:extLst>
                    <a:ext uri="{9D8B030D-6E8A-4147-A177-3AD203B41FA5}">
                      <a16:colId xmlns:a16="http://schemas.microsoft.com/office/drawing/2014/main" val="1297836475"/>
                    </a:ext>
                  </a:extLst>
                </a:gridCol>
                <a:gridCol w="82687">
                  <a:extLst>
                    <a:ext uri="{9D8B030D-6E8A-4147-A177-3AD203B41FA5}">
                      <a16:colId xmlns:a16="http://schemas.microsoft.com/office/drawing/2014/main" val="1359724943"/>
                    </a:ext>
                  </a:extLst>
                </a:gridCol>
                <a:gridCol w="82687">
                  <a:extLst>
                    <a:ext uri="{9D8B030D-6E8A-4147-A177-3AD203B41FA5}">
                      <a16:colId xmlns:a16="http://schemas.microsoft.com/office/drawing/2014/main" val="2553038952"/>
                    </a:ext>
                  </a:extLst>
                </a:gridCol>
                <a:gridCol w="82687">
                  <a:extLst>
                    <a:ext uri="{9D8B030D-6E8A-4147-A177-3AD203B41FA5}">
                      <a16:colId xmlns:a16="http://schemas.microsoft.com/office/drawing/2014/main" val="1247793588"/>
                    </a:ext>
                  </a:extLst>
                </a:gridCol>
                <a:gridCol w="82687">
                  <a:extLst>
                    <a:ext uri="{9D8B030D-6E8A-4147-A177-3AD203B41FA5}">
                      <a16:colId xmlns:a16="http://schemas.microsoft.com/office/drawing/2014/main" val="666638960"/>
                    </a:ext>
                  </a:extLst>
                </a:gridCol>
                <a:gridCol w="82687">
                  <a:extLst>
                    <a:ext uri="{9D8B030D-6E8A-4147-A177-3AD203B41FA5}">
                      <a16:colId xmlns:a16="http://schemas.microsoft.com/office/drawing/2014/main" val="107624572"/>
                    </a:ext>
                  </a:extLst>
                </a:gridCol>
                <a:gridCol w="82687">
                  <a:extLst>
                    <a:ext uri="{9D8B030D-6E8A-4147-A177-3AD203B41FA5}">
                      <a16:colId xmlns:a16="http://schemas.microsoft.com/office/drawing/2014/main" val="2699783654"/>
                    </a:ext>
                  </a:extLst>
                </a:gridCol>
                <a:gridCol w="82687">
                  <a:extLst>
                    <a:ext uri="{9D8B030D-6E8A-4147-A177-3AD203B41FA5}">
                      <a16:colId xmlns:a16="http://schemas.microsoft.com/office/drawing/2014/main" val="3933738907"/>
                    </a:ext>
                  </a:extLst>
                </a:gridCol>
                <a:gridCol w="82687">
                  <a:extLst>
                    <a:ext uri="{9D8B030D-6E8A-4147-A177-3AD203B41FA5}">
                      <a16:colId xmlns:a16="http://schemas.microsoft.com/office/drawing/2014/main" val="2522513432"/>
                    </a:ext>
                  </a:extLst>
                </a:gridCol>
                <a:gridCol w="82687">
                  <a:extLst>
                    <a:ext uri="{9D8B030D-6E8A-4147-A177-3AD203B41FA5}">
                      <a16:colId xmlns:a16="http://schemas.microsoft.com/office/drawing/2014/main" val="1796207346"/>
                    </a:ext>
                  </a:extLst>
                </a:gridCol>
                <a:gridCol w="82687">
                  <a:extLst>
                    <a:ext uri="{9D8B030D-6E8A-4147-A177-3AD203B41FA5}">
                      <a16:colId xmlns:a16="http://schemas.microsoft.com/office/drawing/2014/main" val="1810107435"/>
                    </a:ext>
                  </a:extLst>
                </a:gridCol>
                <a:gridCol w="82687">
                  <a:extLst>
                    <a:ext uri="{9D8B030D-6E8A-4147-A177-3AD203B41FA5}">
                      <a16:colId xmlns:a16="http://schemas.microsoft.com/office/drawing/2014/main" val="3450876740"/>
                    </a:ext>
                  </a:extLst>
                </a:gridCol>
                <a:gridCol w="82687">
                  <a:extLst>
                    <a:ext uri="{9D8B030D-6E8A-4147-A177-3AD203B41FA5}">
                      <a16:colId xmlns:a16="http://schemas.microsoft.com/office/drawing/2014/main" val="1881086262"/>
                    </a:ext>
                  </a:extLst>
                </a:gridCol>
                <a:gridCol w="82687">
                  <a:extLst>
                    <a:ext uri="{9D8B030D-6E8A-4147-A177-3AD203B41FA5}">
                      <a16:colId xmlns:a16="http://schemas.microsoft.com/office/drawing/2014/main" val="1087581795"/>
                    </a:ext>
                  </a:extLst>
                </a:gridCol>
                <a:gridCol w="82687">
                  <a:extLst>
                    <a:ext uri="{9D8B030D-6E8A-4147-A177-3AD203B41FA5}">
                      <a16:colId xmlns:a16="http://schemas.microsoft.com/office/drawing/2014/main" val="1112181719"/>
                    </a:ext>
                  </a:extLst>
                </a:gridCol>
                <a:gridCol w="82687">
                  <a:extLst>
                    <a:ext uri="{9D8B030D-6E8A-4147-A177-3AD203B41FA5}">
                      <a16:colId xmlns:a16="http://schemas.microsoft.com/office/drawing/2014/main" val="1715370360"/>
                    </a:ext>
                  </a:extLst>
                </a:gridCol>
                <a:gridCol w="82687">
                  <a:extLst>
                    <a:ext uri="{9D8B030D-6E8A-4147-A177-3AD203B41FA5}">
                      <a16:colId xmlns:a16="http://schemas.microsoft.com/office/drawing/2014/main" val="2162986973"/>
                    </a:ext>
                  </a:extLst>
                </a:gridCol>
                <a:gridCol w="82687">
                  <a:extLst>
                    <a:ext uri="{9D8B030D-6E8A-4147-A177-3AD203B41FA5}">
                      <a16:colId xmlns:a16="http://schemas.microsoft.com/office/drawing/2014/main" val="3475710912"/>
                    </a:ext>
                  </a:extLst>
                </a:gridCol>
                <a:gridCol w="82687">
                  <a:extLst>
                    <a:ext uri="{9D8B030D-6E8A-4147-A177-3AD203B41FA5}">
                      <a16:colId xmlns:a16="http://schemas.microsoft.com/office/drawing/2014/main" val="1782173513"/>
                    </a:ext>
                  </a:extLst>
                </a:gridCol>
                <a:gridCol w="82687">
                  <a:extLst>
                    <a:ext uri="{9D8B030D-6E8A-4147-A177-3AD203B41FA5}">
                      <a16:colId xmlns:a16="http://schemas.microsoft.com/office/drawing/2014/main" val="2340175506"/>
                    </a:ext>
                  </a:extLst>
                </a:gridCol>
                <a:gridCol w="82687">
                  <a:extLst>
                    <a:ext uri="{9D8B030D-6E8A-4147-A177-3AD203B41FA5}">
                      <a16:colId xmlns:a16="http://schemas.microsoft.com/office/drawing/2014/main" val="3355793389"/>
                    </a:ext>
                  </a:extLst>
                </a:gridCol>
                <a:gridCol w="82687">
                  <a:extLst>
                    <a:ext uri="{9D8B030D-6E8A-4147-A177-3AD203B41FA5}">
                      <a16:colId xmlns:a16="http://schemas.microsoft.com/office/drawing/2014/main" val="336518480"/>
                    </a:ext>
                  </a:extLst>
                </a:gridCol>
                <a:gridCol w="82687">
                  <a:extLst>
                    <a:ext uri="{9D8B030D-6E8A-4147-A177-3AD203B41FA5}">
                      <a16:colId xmlns:a16="http://schemas.microsoft.com/office/drawing/2014/main" val="475367485"/>
                    </a:ext>
                  </a:extLst>
                </a:gridCol>
                <a:gridCol w="82687">
                  <a:extLst>
                    <a:ext uri="{9D8B030D-6E8A-4147-A177-3AD203B41FA5}">
                      <a16:colId xmlns:a16="http://schemas.microsoft.com/office/drawing/2014/main" val="2700008284"/>
                    </a:ext>
                  </a:extLst>
                </a:gridCol>
                <a:gridCol w="82687">
                  <a:extLst>
                    <a:ext uri="{9D8B030D-6E8A-4147-A177-3AD203B41FA5}">
                      <a16:colId xmlns:a16="http://schemas.microsoft.com/office/drawing/2014/main" val="2191276896"/>
                    </a:ext>
                  </a:extLst>
                </a:gridCol>
                <a:gridCol w="82687">
                  <a:extLst>
                    <a:ext uri="{9D8B030D-6E8A-4147-A177-3AD203B41FA5}">
                      <a16:colId xmlns:a16="http://schemas.microsoft.com/office/drawing/2014/main" val="2479949208"/>
                    </a:ext>
                  </a:extLst>
                </a:gridCol>
                <a:gridCol w="82687">
                  <a:extLst>
                    <a:ext uri="{9D8B030D-6E8A-4147-A177-3AD203B41FA5}">
                      <a16:colId xmlns:a16="http://schemas.microsoft.com/office/drawing/2014/main" val="1066023104"/>
                    </a:ext>
                  </a:extLst>
                </a:gridCol>
                <a:gridCol w="82687">
                  <a:extLst>
                    <a:ext uri="{9D8B030D-6E8A-4147-A177-3AD203B41FA5}">
                      <a16:colId xmlns:a16="http://schemas.microsoft.com/office/drawing/2014/main" val="198660209"/>
                    </a:ext>
                  </a:extLst>
                </a:gridCol>
                <a:gridCol w="82687">
                  <a:extLst>
                    <a:ext uri="{9D8B030D-6E8A-4147-A177-3AD203B41FA5}">
                      <a16:colId xmlns:a16="http://schemas.microsoft.com/office/drawing/2014/main" val="539526570"/>
                    </a:ext>
                  </a:extLst>
                </a:gridCol>
                <a:gridCol w="82687">
                  <a:extLst>
                    <a:ext uri="{9D8B030D-6E8A-4147-A177-3AD203B41FA5}">
                      <a16:colId xmlns:a16="http://schemas.microsoft.com/office/drawing/2014/main" val="1242402500"/>
                    </a:ext>
                  </a:extLst>
                </a:gridCol>
                <a:gridCol w="82687">
                  <a:extLst>
                    <a:ext uri="{9D8B030D-6E8A-4147-A177-3AD203B41FA5}">
                      <a16:colId xmlns:a16="http://schemas.microsoft.com/office/drawing/2014/main" val="3436633844"/>
                    </a:ext>
                  </a:extLst>
                </a:gridCol>
                <a:gridCol w="82687">
                  <a:extLst>
                    <a:ext uri="{9D8B030D-6E8A-4147-A177-3AD203B41FA5}">
                      <a16:colId xmlns:a16="http://schemas.microsoft.com/office/drawing/2014/main" val="4165784906"/>
                    </a:ext>
                  </a:extLst>
                </a:gridCol>
                <a:gridCol w="82687">
                  <a:extLst>
                    <a:ext uri="{9D8B030D-6E8A-4147-A177-3AD203B41FA5}">
                      <a16:colId xmlns:a16="http://schemas.microsoft.com/office/drawing/2014/main" val="737314523"/>
                    </a:ext>
                  </a:extLst>
                </a:gridCol>
                <a:gridCol w="82687">
                  <a:extLst>
                    <a:ext uri="{9D8B030D-6E8A-4147-A177-3AD203B41FA5}">
                      <a16:colId xmlns:a16="http://schemas.microsoft.com/office/drawing/2014/main" val="2243484680"/>
                    </a:ext>
                  </a:extLst>
                </a:gridCol>
                <a:gridCol w="82687">
                  <a:extLst>
                    <a:ext uri="{9D8B030D-6E8A-4147-A177-3AD203B41FA5}">
                      <a16:colId xmlns:a16="http://schemas.microsoft.com/office/drawing/2014/main" val="451043839"/>
                    </a:ext>
                  </a:extLst>
                </a:gridCol>
                <a:gridCol w="82687">
                  <a:extLst>
                    <a:ext uri="{9D8B030D-6E8A-4147-A177-3AD203B41FA5}">
                      <a16:colId xmlns:a16="http://schemas.microsoft.com/office/drawing/2014/main" val="3350355512"/>
                    </a:ext>
                  </a:extLst>
                </a:gridCol>
                <a:gridCol w="82687">
                  <a:extLst>
                    <a:ext uri="{9D8B030D-6E8A-4147-A177-3AD203B41FA5}">
                      <a16:colId xmlns:a16="http://schemas.microsoft.com/office/drawing/2014/main" val="3869823056"/>
                    </a:ext>
                  </a:extLst>
                </a:gridCol>
                <a:gridCol w="82687">
                  <a:extLst>
                    <a:ext uri="{9D8B030D-6E8A-4147-A177-3AD203B41FA5}">
                      <a16:colId xmlns:a16="http://schemas.microsoft.com/office/drawing/2014/main" val="754829926"/>
                    </a:ext>
                  </a:extLst>
                </a:gridCol>
                <a:gridCol w="82687">
                  <a:extLst>
                    <a:ext uri="{9D8B030D-6E8A-4147-A177-3AD203B41FA5}">
                      <a16:colId xmlns:a16="http://schemas.microsoft.com/office/drawing/2014/main" val="3451195284"/>
                    </a:ext>
                  </a:extLst>
                </a:gridCol>
                <a:gridCol w="82687">
                  <a:extLst>
                    <a:ext uri="{9D8B030D-6E8A-4147-A177-3AD203B41FA5}">
                      <a16:colId xmlns:a16="http://schemas.microsoft.com/office/drawing/2014/main" val="960275094"/>
                    </a:ext>
                  </a:extLst>
                </a:gridCol>
                <a:gridCol w="82687">
                  <a:extLst>
                    <a:ext uri="{9D8B030D-6E8A-4147-A177-3AD203B41FA5}">
                      <a16:colId xmlns:a16="http://schemas.microsoft.com/office/drawing/2014/main" val="3128154359"/>
                    </a:ext>
                  </a:extLst>
                </a:gridCol>
                <a:gridCol w="82687">
                  <a:extLst>
                    <a:ext uri="{9D8B030D-6E8A-4147-A177-3AD203B41FA5}">
                      <a16:colId xmlns:a16="http://schemas.microsoft.com/office/drawing/2014/main" val="1293595201"/>
                    </a:ext>
                  </a:extLst>
                </a:gridCol>
                <a:gridCol w="82687">
                  <a:extLst>
                    <a:ext uri="{9D8B030D-6E8A-4147-A177-3AD203B41FA5}">
                      <a16:colId xmlns:a16="http://schemas.microsoft.com/office/drawing/2014/main" val="883709468"/>
                    </a:ext>
                  </a:extLst>
                </a:gridCol>
                <a:gridCol w="82687">
                  <a:extLst>
                    <a:ext uri="{9D8B030D-6E8A-4147-A177-3AD203B41FA5}">
                      <a16:colId xmlns:a16="http://schemas.microsoft.com/office/drawing/2014/main" val="983209439"/>
                    </a:ext>
                  </a:extLst>
                </a:gridCol>
                <a:gridCol w="82687">
                  <a:extLst>
                    <a:ext uri="{9D8B030D-6E8A-4147-A177-3AD203B41FA5}">
                      <a16:colId xmlns:a16="http://schemas.microsoft.com/office/drawing/2014/main" val="2040598873"/>
                    </a:ext>
                  </a:extLst>
                </a:gridCol>
                <a:gridCol w="82687">
                  <a:extLst>
                    <a:ext uri="{9D8B030D-6E8A-4147-A177-3AD203B41FA5}">
                      <a16:colId xmlns:a16="http://schemas.microsoft.com/office/drawing/2014/main" val="1219371515"/>
                    </a:ext>
                  </a:extLst>
                </a:gridCol>
                <a:gridCol w="82687">
                  <a:extLst>
                    <a:ext uri="{9D8B030D-6E8A-4147-A177-3AD203B41FA5}">
                      <a16:colId xmlns:a16="http://schemas.microsoft.com/office/drawing/2014/main" val="1475942245"/>
                    </a:ext>
                  </a:extLst>
                </a:gridCol>
                <a:gridCol w="82687">
                  <a:extLst>
                    <a:ext uri="{9D8B030D-6E8A-4147-A177-3AD203B41FA5}">
                      <a16:colId xmlns:a16="http://schemas.microsoft.com/office/drawing/2014/main" val="1856797169"/>
                    </a:ext>
                  </a:extLst>
                </a:gridCol>
                <a:gridCol w="82687">
                  <a:extLst>
                    <a:ext uri="{9D8B030D-6E8A-4147-A177-3AD203B41FA5}">
                      <a16:colId xmlns:a16="http://schemas.microsoft.com/office/drawing/2014/main" val="459170304"/>
                    </a:ext>
                  </a:extLst>
                </a:gridCol>
                <a:gridCol w="82687">
                  <a:extLst>
                    <a:ext uri="{9D8B030D-6E8A-4147-A177-3AD203B41FA5}">
                      <a16:colId xmlns:a16="http://schemas.microsoft.com/office/drawing/2014/main" val="1865085806"/>
                    </a:ext>
                  </a:extLst>
                </a:gridCol>
                <a:gridCol w="82687">
                  <a:extLst>
                    <a:ext uri="{9D8B030D-6E8A-4147-A177-3AD203B41FA5}">
                      <a16:colId xmlns:a16="http://schemas.microsoft.com/office/drawing/2014/main" val="1334905356"/>
                    </a:ext>
                  </a:extLst>
                </a:gridCol>
                <a:gridCol w="82687">
                  <a:extLst>
                    <a:ext uri="{9D8B030D-6E8A-4147-A177-3AD203B41FA5}">
                      <a16:colId xmlns:a16="http://schemas.microsoft.com/office/drawing/2014/main" val="195803170"/>
                    </a:ext>
                  </a:extLst>
                </a:gridCol>
                <a:gridCol w="82687">
                  <a:extLst>
                    <a:ext uri="{9D8B030D-6E8A-4147-A177-3AD203B41FA5}">
                      <a16:colId xmlns:a16="http://schemas.microsoft.com/office/drawing/2014/main" val="3757138949"/>
                    </a:ext>
                  </a:extLst>
                </a:gridCol>
                <a:gridCol w="82687">
                  <a:extLst>
                    <a:ext uri="{9D8B030D-6E8A-4147-A177-3AD203B41FA5}">
                      <a16:colId xmlns:a16="http://schemas.microsoft.com/office/drawing/2014/main" val="4061501574"/>
                    </a:ext>
                  </a:extLst>
                </a:gridCol>
                <a:gridCol w="82687">
                  <a:extLst>
                    <a:ext uri="{9D8B030D-6E8A-4147-A177-3AD203B41FA5}">
                      <a16:colId xmlns:a16="http://schemas.microsoft.com/office/drawing/2014/main" val="1308007867"/>
                    </a:ext>
                  </a:extLst>
                </a:gridCol>
                <a:gridCol w="82687">
                  <a:extLst>
                    <a:ext uri="{9D8B030D-6E8A-4147-A177-3AD203B41FA5}">
                      <a16:colId xmlns:a16="http://schemas.microsoft.com/office/drawing/2014/main" val="690482799"/>
                    </a:ext>
                  </a:extLst>
                </a:gridCol>
                <a:gridCol w="82687">
                  <a:extLst>
                    <a:ext uri="{9D8B030D-6E8A-4147-A177-3AD203B41FA5}">
                      <a16:colId xmlns:a16="http://schemas.microsoft.com/office/drawing/2014/main" val="795226168"/>
                    </a:ext>
                  </a:extLst>
                </a:gridCol>
                <a:gridCol w="82687">
                  <a:extLst>
                    <a:ext uri="{9D8B030D-6E8A-4147-A177-3AD203B41FA5}">
                      <a16:colId xmlns:a16="http://schemas.microsoft.com/office/drawing/2014/main" val="342829066"/>
                    </a:ext>
                  </a:extLst>
                </a:gridCol>
                <a:gridCol w="82687">
                  <a:extLst>
                    <a:ext uri="{9D8B030D-6E8A-4147-A177-3AD203B41FA5}">
                      <a16:colId xmlns:a16="http://schemas.microsoft.com/office/drawing/2014/main" val="3840146786"/>
                    </a:ext>
                  </a:extLst>
                </a:gridCol>
                <a:gridCol w="82687">
                  <a:extLst>
                    <a:ext uri="{9D8B030D-6E8A-4147-A177-3AD203B41FA5}">
                      <a16:colId xmlns:a16="http://schemas.microsoft.com/office/drawing/2014/main" val="3924882804"/>
                    </a:ext>
                  </a:extLst>
                </a:gridCol>
                <a:gridCol w="82687">
                  <a:extLst>
                    <a:ext uri="{9D8B030D-6E8A-4147-A177-3AD203B41FA5}">
                      <a16:colId xmlns:a16="http://schemas.microsoft.com/office/drawing/2014/main" val="611147"/>
                    </a:ext>
                  </a:extLst>
                </a:gridCol>
                <a:gridCol w="82687">
                  <a:extLst>
                    <a:ext uri="{9D8B030D-6E8A-4147-A177-3AD203B41FA5}">
                      <a16:colId xmlns:a16="http://schemas.microsoft.com/office/drawing/2014/main" val="886991856"/>
                    </a:ext>
                  </a:extLst>
                </a:gridCol>
                <a:gridCol w="82687">
                  <a:extLst>
                    <a:ext uri="{9D8B030D-6E8A-4147-A177-3AD203B41FA5}">
                      <a16:colId xmlns:a16="http://schemas.microsoft.com/office/drawing/2014/main" val="3997682802"/>
                    </a:ext>
                  </a:extLst>
                </a:gridCol>
              </a:tblGrid>
              <a:tr h="137160">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r>
                        <a:rPr lang="en-US" sz="400">
                          <a:effectLst/>
                        </a:rPr>
                        <a:t>​</a:t>
                      </a:r>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r>
                        <a:rPr lang="en-US" sz="400">
                          <a:effectLst/>
                        </a:rPr>
                        <a:t>​</a:t>
                      </a:r>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r>
                        <a:rPr lang="en-US" sz="400">
                          <a:effectLst/>
                        </a:rPr>
                        <a:t>​</a:t>
                      </a:r>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fontAlgn="auto"/>
                      <a:endParaRPr lang="en-US" sz="400" b="1">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fontAlgn="auto"/>
                      <a:endParaRPr lang="en-US" sz="400" b="1" dirty="0">
                        <a:solidFill>
                          <a:srgbClr val="FFFFFF"/>
                        </a:solidFill>
                        <a:effectLst/>
                        <a:latin typeface="Roboto" panose="02000000000000000000" pitchFamily="2"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525749620"/>
                  </a:ext>
                </a:extLst>
              </a:tr>
            </a:tbl>
          </a:graphicData>
        </a:graphic>
      </p:graphicFrame>
      <p:pic>
        <p:nvPicPr>
          <p:cNvPr id="10" name="Picture 9">
            <a:extLst>
              <a:ext uri="{FF2B5EF4-FFF2-40B4-BE49-F238E27FC236}">
                <a16:creationId xmlns:a16="http://schemas.microsoft.com/office/drawing/2014/main" id="{6E6FE718-247B-5FF4-794C-693707FEBF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1591" y="5960429"/>
            <a:ext cx="104140" cy="92710"/>
          </a:xfrm>
          <a:prstGeom prst="rect">
            <a:avLst/>
          </a:prstGeom>
          <a:noFill/>
          <a:ln>
            <a:noFill/>
          </a:ln>
        </p:spPr>
      </p:pic>
      <p:pic>
        <p:nvPicPr>
          <p:cNvPr id="11" name="Picture 10">
            <a:extLst>
              <a:ext uri="{FF2B5EF4-FFF2-40B4-BE49-F238E27FC236}">
                <a16:creationId xmlns:a16="http://schemas.microsoft.com/office/drawing/2014/main" id="{25BE9D49-B2C4-79D9-6A62-E84162B4DF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37192" y="5955405"/>
            <a:ext cx="92710" cy="92710"/>
          </a:xfrm>
          <a:prstGeom prst="rect">
            <a:avLst/>
          </a:prstGeom>
          <a:noFill/>
          <a:ln>
            <a:noFill/>
          </a:ln>
        </p:spPr>
      </p:pic>
      <p:sp>
        <p:nvSpPr>
          <p:cNvPr id="12" name="TextBox 11">
            <a:extLst>
              <a:ext uri="{FF2B5EF4-FFF2-40B4-BE49-F238E27FC236}">
                <a16:creationId xmlns:a16="http://schemas.microsoft.com/office/drawing/2014/main" id="{87142E61-73EA-050F-044D-10FB82D9FADC}"/>
              </a:ext>
            </a:extLst>
          </p:cNvPr>
          <p:cNvSpPr txBox="1"/>
          <p:nvPr/>
        </p:nvSpPr>
        <p:spPr>
          <a:xfrm>
            <a:off x="6477000" y="6400800"/>
            <a:ext cx="276229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Arial"/>
              </a:rPr>
              <a:t>Negrao</a:t>
            </a: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a:rPr>
              <a:t> et al WCLC 2025</a:t>
            </a:r>
          </a:p>
        </p:txBody>
      </p:sp>
      <p:sp>
        <p:nvSpPr>
          <p:cNvPr id="13" name="TextBox 12">
            <a:extLst>
              <a:ext uri="{FF2B5EF4-FFF2-40B4-BE49-F238E27FC236}">
                <a16:creationId xmlns:a16="http://schemas.microsoft.com/office/drawing/2014/main" id="{1B749022-2500-9074-CC98-CF7385E233EE}"/>
              </a:ext>
            </a:extLst>
          </p:cNvPr>
          <p:cNvSpPr txBox="1"/>
          <p:nvPr/>
        </p:nvSpPr>
        <p:spPr>
          <a:xfrm>
            <a:off x="1539392" y="1707342"/>
            <a:ext cx="3413608" cy="461665"/>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a:rPr>
              <a:t>ORR: 61% (all PD-L1)</a:t>
            </a:r>
            <a:endPar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a:endParaRPr>
          </a:p>
        </p:txBody>
      </p:sp>
    </p:spTree>
    <p:extLst>
      <p:ext uri="{BB962C8B-B14F-4D97-AF65-F5344CB8AC3E}">
        <p14:creationId xmlns:p14="http://schemas.microsoft.com/office/powerpoint/2010/main" val="36534170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230D7-A25B-41A7-AAF5-81D48F0C3C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D081A3-8D97-688F-DAE1-8E58B873D89F}"/>
              </a:ext>
            </a:extLst>
          </p:cNvPr>
          <p:cNvSpPr>
            <a:spLocks noGrp="1"/>
          </p:cNvSpPr>
          <p:nvPr>
            <p:ph type="title"/>
          </p:nvPr>
        </p:nvSpPr>
        <p:spPr/>
        <p:txBody>
          <a:bodyPr/>
          <a:lstStyle/>
          <a:p>
            <a:r>
              <a:rPr lang="en-US" sz="2800" kern="1200" dirty="0"/>
              <a:t>Efficacy and Safety of 1L </a:t>
            </a:r>
            <a:r>
              <a:rPr lang="en-US" sz="2800" kern="1200" dirty="0" err="1"/>
              <a:t>Olomo</a:t>
            </a:r>
            <a:r>
              <a:rPr lang="en-US" sz="2800" kern="1200" dirty="0"/>
              <a:t> + </a:t>
            </a:r>
            <a:r>
              <a:rPr lang="en-US" sz="2800" kern="1200" dirty="0" err="1"/>
              <a:t>pembro</a:t>
            </a:r>
            <a:r>
              <a:rPr lang="en-US" sz="2800" kern="1200" dirty="0"/>
              <a:t> in </a:t>
            </a:r>
            <a:r>
              <a:rPr lang="en-US" sz="2800" i="1" kern="1200" dirty="0"/>
              <a:t>KRAS</a:t>
            </a:r>
            <a:r>
              <a:rPr lang="en-US" sz="2800" kern="1200" dirty="0"/>
              <a:t> G12C-Mutant NSCLC: Results From LOXO-RAS-20001 and SUNRAY-01</a:t>
            </a:r>
            <a:endParaRPr lang="en-US" sz="2800" dirty="0"/>
          </a:p>
        </p:txBody>
      </p:sp>
      <p:sp>
        <p:nvSpPr>
          <p:cNvPr id="3" name="TextBox 2">
            <a:extLst>
              <a:ext uri="{FF2B5EF4-FFF2-40B4-BE49-F238E27FC236}">
                <a16:creationId xmlns:a16="http://schemas.microsoft.com/office/drawing/2014/main" id="{115E8B14-B074-3BA1-8F9D-9B982AB1ACF2}"/>
              </a:ext>
            </a:extLst>
          </p:cNvPr>
          <p:cNvSpPr txBox="1"/>
          <p:nvPr/>
        </p:nvSpPr>
        <p:spPr>
          <a:xfrm>
            <a:off x="6477000" y="6400800"/>
            <a:ext cx="29418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a:rPr>
              <a:t>Johnson et al WCLC 2025</a:t>
            </a:r>
          </a:p>
        </p:txBody>
      </p:sp>
      <p:pic>
        <p:nvPicPr>
          <p:cNvPr id="4" name="Picture 3">
            <a:extLst>
              <a:ext uri="{FF2B5EF4-FFF2-40B4-BE49-F238E27FC236}">
                <a16:creationId xmlns:a16="http://schemas.microsoft.com/office/drawing/2014/main" id="{A9E66DAF-8015-7CC4-3BF9-DF524AA25A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66838" y="1961597"/>
            <a:ext cx="7058323" cy="4121150"/>
          </a:xfrm>
          <a:prstGeom prst="rect">
            <a:avLst/>
          </a:prstGeom>
        </p:spPr>
      </p:pic>
    </p:spTree>
    <p:extLst>
      <p:ext uri="{BB962C8B-B14F-4D97-AF65-F5344CB8AC3E}">
        <p14:creationId xmlns:p14="http://schemas.microsoft.com/office/powerpoint/2010/main" val="817208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0B236-A979-EDF4-2A9B-CE075F146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E316A5-A6E1-9E0D-6A9B-81300550C878}"/>
              </a:ext>
            </a:extLst>
          </p:cNvPr>
          <p:cNvSpPr>
            <a:spLocks noGrp="1"/>
          </p:cNvSpPr>
          <p:nvPr>
            <p:ph type="title"/>
          </p:nvPr>
        </p:nvSpPr>
        <p:spPr/>
        <p:txBody>
          <a:bodyPr/>
          <a:lstStyle/>
          <a:p>
            <a:r>
              <a:rPr lang="en-US" dirty="0"/>
              <a:t>SUNRAY 01: RP3 of </a:t>
            </a:r>
            <a:r>
              <a:rPr lang="en-US" dirty="0" err="1"/>
              <a:t>Olomorasib</a:t>
            </a:r>
            <a:r>
              <a:rPr lang="en-US" dirty="0"/>
              <a:t> in 1L </a:t>
            </a:r>
          </a:p>
        </p:txBody>
      </p:sp>
      <p:sp>
        <p:nvSpPr>
          <p:cNvPr id="3" name="Rectangle 2">
            <a:extLst>
              <a:ext uri="{FF2B5EF4-FFF2-40B4-BE49-F238E27FC236}">
                <a16:creationId xmlns:a16="http://schemas.microsoft.com/office/drawing/2014/main" id="{DE18FB4B-D756-1EAB-65CD-C9A64295B053}"/>
              </a:ext>
            </a:extLst>
          </p:cNvPr>
          <p:cNvSpPr/>
          <p:nvPr/>
        </p:nvSpPr>
        <p:spPr>
          <a:xfrm>
            <a:off x="611983" y="1730703"/>
            <a:ext cx="5368686" cy="4112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4" name="Rectangle 3">
            <a:extLst>
              <a:ext uri="{FF2B5EF4-FFF2-40B4-BE49-F238E27FC236}">
                <a16:creationId xmlns:a16="http://schemas.microsoft.com/office/drawing/2014/main" id="{0024323D-74AA-99D6-9DD7-3C0BB166345F}"/>
              </a:ext>
            </a:extLst>
          </p:cNvPr>
          <p:cNvSpPr/>
          <p:nvPr/>
        </p:nvSpPr>
        <p:spPr>
          <a:xfrm>
            <a:off x="703812" y="4867338"/>
            <a:ext cx="2104776" cy="51773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90000"/>
              </a:lnSpc>
              <a:spcBef>
                <a:spcPct val="0"/>
              </a:spcBef>
              <a:spcAft>
                <a:spcPct val="0"/>
              </a:spcAft>
              <a:buClr>
                <a:srgbClr val="000000"/>
              </a:buClr>
              <a:buSzTx/>
              <a:buFontTx/>
              <a:buNone/>
              <a:tabLst/>
              <a:defRPr/>
            </a:pPr>
            <a:r>
              <a:rPr kumimoji="0" lang="en-US" sz="1400" b="1" i="0" u="none" strike="noStrike" kern="0" cap="none" spc="0" normalizeH="0" baseline="0" noProof="0">
                <a:ln>
                  <a:noFill/>
                </a:ln>
                <a:solidFill>
                  <a:srgbClr val="212121"/>
                </a:solidFill>
                <a:effectLst/>
                <a:uLnTx/>
                <a:uFillTx/>
                <a:latin typeface="Arial" panose="020B0604020202020204" pitchFamily="34" charset="0"/>
                <a:ea typeface="+mn-ea"/>
                <a:cs typeface="Arial"/>
                <a:sym typeface="Arial"/>
              </a:rPr>
              <a:t>Key Efficacy Endpoint</a:t>
            </a:r>
          </a:p>
          <a:p>
            <a:pPr marL="0" marR="0" lvl="0" indent="0" algn="ctr" defTabSz="914400" rtl="0" eaLnBrk="1" fontAlgn="base" latinLnBrk="0" hangingPunct="1">
              <a:lnSpc>
                <a:spcPct val="90000"/>
              </a:lnSpc>
              <a:spcBef>
                <a:spcPct val="0"/>
              </a:spcBef>
              <a:spcAft>
                <a:spcPct val="0"/>
              </a:spcAft>
              <a:buClr>
                <a:srgbClr val="000000"/>
              </a:buClr>
              <a:buSzTx/>
              <a:buFontTx/>
              <a:buNone/>
              <a:tabLst/>
              <a:defRPr/>
            </a:pPr>
            <a:r>
              <a:rPr kumimoji="0" lang="en-US" sz="1200" b="0" i="0" u="none" strike="noStrike" kern="0" cap="none" spc="0" normalizeH="0" baseline="0" noProof="0">
                <a:ln>
                  <a:noFill/>
                </a:ln>
                <a:solidFill>
                  <a:srgbClr val="212121"/>
                </a:solidFill>
                <a:effectLst/>
                <a:uLnTx/>
                <a:uFillTx/>
                <a:latin typeface="Arial"/>
                <a:ea typeface="+mn-ea"/>
                <a:cs typeface="Arial"/>
                <a:sym typeface="Arial"/>
              </a:rPr>
              <a:t>PFS</a:t>
            </a:r>
          </a:p>
          <a:p>
            <a:pPr marL="0" marR="0" lvl="0" indent="0" algn="l" defTabSz="914400" rtl="0" eaLnBrk="1" fontAlgn="base" latinLnBrk="0" hangingPunct="1">
              <a:lnSpc>
                <a:spcPct val="90000"/>
              </a:lnSpc>
              <a:spcBef>
                <a:spcPct val="0"/>
              </a:spcBef>
              <a:spcAft>
                <a:spcPct val="0"/>
              </a:spcAft>
              <a:buClr>
                <a:srgbClr val="000000"/>
              </a:buClr>
              <a:buSzTx/>
              <a:buFontTx/>
              <a:buNone/>
              <a:tabLst/>
              <a:defRPr/>
            </a:pPr>
            <a:endParaRPr kumimoji="0" lang="en-US" sz="800" b="0" i="0" u="none" strike="noStrike" kern="0" cap="none" spc="0" normalizeH="0" baseline="0" noProof="0">
              <a:ln>
                <a:noFill/>
              </a:ln>
              <a:solidFill>
                <a:srgbClr val="212121"/>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73B57689-4F93-5EAF-4338-C1BC70790B0D}"/>
              </a:ext>
            </a:extLst>
          </p:cNvPr>
          <p:cNvSpPr txBox="1"/>
          <p:nvPr/>
        </p:nvSpPr>
        <p:spPr>
          <a:xfrm>
            <a:off x="703811" y="1825513"/>
            <a:ext cx="5633233" cy="307777"/>
          </a:xfrm>
          <a:prstGeom prst="rect">
            <a:avLst/>
          </a:prstGeom>
          <a:noFill/>
        </p:spPr>
        <p:txBody>
          <a:bodyPr wrap="square">
            <a:spAutoFit/>
          </a:bodyPr>
          <a:lstStyle/>
          <a:p>
            <a:pPr marL="1588" marR="0" lvl="0" indent="0" algn="l" defTabSz="914377" rtl="0" eaLnBrk="1" fontAlgn="base" latinLnBrk="0" hangingPunct="1">
              <a:lnSpc>
                <a:spcPct val="100000"/>
              </a:lnSpc>
              <a:spcBef>
                <a:spcPct val="0"/>
              </a:spcBef>
              <a:spcAft>
                <a:spcPct val="0"/>
              </a:spcAft>
              <a:buClrTx/>
              <a:buSzPct val="100000"/>
              <a:buFontTx/>
              <a:buNone/>
              <a:tabLst/>
              <a:defRPr/>
            </a:pPr>
            <a:r>
              <a:rPr kumimoji="0" lang="en-US" sz="1400" b="1" i="0" u="none" strike="noStrike" kern="400" cap="none" spc="0" normalizeH="0" baseline="0" noProof="0">
                <a:ln>
                  <a:noFill/>
                </a:ln>
                <a:solidFill>
                  <a:srgbClr val="212121"/>
                </a:solidFill>
                <a:effectLst/>
                <a:uLnTx/>
                <a:uFillTx/>
                <a:latin typeface="Arial" panose="020B0604020202020204" pitchFamily="34" charset="0"/>
                <a:ea typeface="+mn-ea"/>
                <a:cs typeface="Arial" panose="020B0604020202020204" pitchFamily="34" charset="0"/>
              </a:rPr>
              <a:t>Part A: PD-L1 ≥50%</a:t>
            </a:r>
          </a:p>
        </p:txBody>
      </p:sp>
      <p:cxnSp>
        <p:nvCxnSpPr>
          <p:cNvPr id="6" name="Connector: Elbow 46">
            <a:extLst>
              <a:ext uri="{FF2B5EF4-FFF2-40B4-BE49-F238E27FC236}">
                <a16:creationId xmlns:a16="http://schemas.microsoft.com/office/drawing/2014/main" id="{E1907DC4-C174-5451-2F53-33927F195694}"/>
              </a:ext>
            </a:extLst>
          </p:cNvPr>
          <p:cNvCxnSpPr>
            <a:cxnSpLocks/>
          </p:cNvCxnSpPr>
          <p:nvPr/>
        </p:nvCxnSpPr>
        <p:spPr>
          <a:xfrm rot="10800000" flipV="1">
            <a:off x="3814428" y="3059845"/>
            <a:ext cx="1006109" cy="1002000"/>
          </a:xfrm>
          <a:prstGeom prst="bentConnector3">
            <a:avLst>
              <a:gd name="adj1" fmla="val 141942"/>
            </a:avLst>
          </a:prstGeom>
          <a:ln w="12700"/>
        </p:spPr>
        <p:style>
          <a:lnRef idx="1">
            <a:schemeClr val="accent1"/>
          </a:lnRef>
          <a:fillRef idx="0">
            <a:schemeClr val="accent1"/>
          </a:fillRef>
          <a:effectRef idx="0">
            <a:schemeClr val="accent1"/>
          </a:effectRef>
          <a:fontRef idx="minor">
            <a:schemeClr val="tx1"/>
          </a:fontRef>
        </p:style>
      </p:cxnSp>
      <p:sp>
        <p:nvSpPr>
          <p:cNvPr id="7" name="Rectangle: Rounded Corners 48">
            <a:extLst>
              <a:ext uri="{FF2B5EF4-FFF2-40B4-BE49-F238E27FC236}">
                <a16:creationId xmlns:a16="http://schemas.microsoft.com/office/drawing/2014/main" id="{7FD53C07-88F6-B8CE-6C7A-A63DDD01C85C}"/>
              </a:ext>
            </a:extLst>
          </p:cNvPr>
          <p:cNvSpPr/>
          <p:nvPr/>
        </p:nvSpPr>
        <p:spPr>
          <a:xfrm>
            <a:off x="3485244" y="2614677"/>
            <a:ext cx="2011680" cy="890335"/>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a:rPr>
              <a:t>Olomorasib</a:t>
            </a:r>
            <a:endPar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err="1">
                <a:ln>
                  <a:noFill/>
                </a:ln>
                <a:solidFill>
                  <a:srgbClr val="000000"/>
                </a:solidFill>
                <a:effectLst/>
                <a:uLnTx/>
                <a:uFillTx/>
                <a:latin typeface="Arial"/>
                <a:ea typeface="+mn-ea"/>
                <a:cs typeface="Arial"/>
              </a:rPr>
              <a:t>Olomorasib</a:t>
            </a:r>
            <a:r>
              <a:rPr kumimoji="0" lang="en-US" sz="1000" b="0" i="0" u="none" strike="noStrike" kern="1200" cap="none" spc="0" normalizeH="0" baseline="30000" noProof="0" err="1">
                <a:ln>
                  <a:noFill/>
                </a:ln>
                <a:solidFill>
                  <a:srgbClr val="000000"/>
                </a:solidFill>
                <a:effectLst/>
                <a:uLnTx/>
                <a:uFillTx/>
                <a:latin typeface="Arial"/>
                <a:ea typeface="+mn-ea"/>
                <a:cs typeface="Arial"/>
              </a:rPr>
              <a:t>b</a:t>
            </a:r>
            <a:endParaRPr kumimoji="0" lang="en-US" sz="10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 +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err="1">
                <a:ln>
                  <a:noFill/>
                </a:ln>
                <a:solidFill>
                  <a:srgbClr val="000000"/>
                </a:solidFill>
                <a:effectLst/>
                <a:uLnTx/>
                <a:uFillTx/>
                <a:latin typeface="Arial"/>
                <a:ea typeface="+mn-ea"/>
                <a:cs typeface="Arial"/>
              </a:rPr>
              <a:t>pembrolizumab</a:t>
            </a:r>
            <a:r>
              <a:rPr kumimoji="0" lang="en-US" sz="1000" b="0" i="0" u="none" strike="noStrike" kern="1200" cap="none" spc="0" normalizeH="0" baseline="30000" noProof="0" err="1">
                <a:ln>
                  <a:noFill/>
                </a:ln>
                <a:solidFill>
                  <a:srgbClr val="000000"/>
                </a:solidFill>
                <a:effectLst/>
                <a:uLnTx/>
                <a:uFillTx/>
                <a:latin typeface="Arial"/>
                <a:ea typeface="+mn-ea"/>
                <a:cs typeface="Arial"/>
              </a:rPr>
              <a:t>c</a:t>
            </a:r>
            <a:endParaRPr kumimoji="0" lang="en-US" sz="1000" b="0" i="0" u="none" strike="noStrike" kern="1200" cap="none" spc="0" normalizeH="0" baseline="0" noProof="0">
              <a:ln>
                <a:noFill/>
              </a:ln>
              <a:solidFill>
                <a:srgbClr val="000000"/>
              </a:solidFill>
              <a:effectLst/>
              <a:uLnTx/>
              <a:uFillTx/>
              <a:latin typeface="Arial"/>
              <a:ea typeface="+mn-ea"/>
              <a:cs typeface="Arial"/>
            </a:endParaRPr>
          </a:p>
        </p:txBody>
      </p:sp>
      <p:sp>
        <p:nvSpPr>
          <p:cNvPr id="8" name="Rectangle: Rounded Corners 49">
            <a:extLst>
              <a:ext uri="{FF2B5EF4-FFF2-40B4-BE49-F238E27FC236}">
                <a16:creationId xmlns:a16="http://schemas.microsoft.com/office/drawing/2014/main" id="{0FD29045-40C6-BFF5-D793-EBA11144EBCC}"/>
              </a:ext>
            </a:extLst>
          </p:cNvPr>
          <p:cNvSpPr/>
          <p:nvPr/>
        </p:nvSpPr>
        <p:spPr>
          <a:xfrm>
            <a:off x="3485244" y="3616677"/>
            <a:ext cx="2011680" cy="890335"/>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1200" cap="none" spc="0" normalizeH="0" baseline="0" noProof="0">
                <a:ln>
                  <a:noFill/>
                </a:ln>
                <a:solidFill>
                  <a:srgbClr val="212121"/>
                </a:solidFill>
                <a:effectLst/>
                <a:uLnTx/>
                <a:uFillTx/>
                <a:latin typeface="Arial" panose="020B0604020202020204" pitchFamily="34" charset="0"/>
                <a:ea typeface="+mn-ea"/>
                <a:cs typeface="Arial"/>
              </a:rPr>
              <a:t>Placebo</a:t>
            </a:r>
            <a:endParaRPr kumimoji="0" lang="en-US" sz="1100" b="0" i="0" u="none" strike="noStrike" kern="0" cap="none" spc="0" normalizeH="0" baseline="0" noProof="0">
              <a:ln>
                <a:noFill/>
              </a:ln>
              <a:solidFill>
                <a:srgbClr val="212121"/>
              </a:solidFill>
              <a:effectLst/>
              <a:uLnTx/>
              <a:uFillTx/>
              <a:latin typeface="Arial" panose="020B0604020202020204" pitchFamily="34" charset="0"/>
              <a:ea typeface="+mn-ea"/>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0" i="0" u="none" strike="noStrike" kern="1200" cap="none" spc="0" normalizeH="0" baseline="0" noProof="0" err="1">
                <a:ln>
                  <a:noFill/>
                </a:ln>
                <a:solidFill>
                  <a:srgbClr val="212121"/>
                </a:solidFill>
                <a:effectLst/>
                <a:uLnTx/>
                <a:uFillTx/>
                <a:latin typeface="Arial"/>
                <a:ea typeface="+mn-ea"/>
                <a:cs typeface="Arial"/>
              </a:rPr>
              <a:t>PBO</a:t>
            </a:r>
            <a:r>
              <a:rPr kumimoji="0" lang="en-US" sz="1000" b="0" i="0" u="none" strike="noStrike" kern="1200" cap="none" spc="0" normalizeH="0" baseline="30000" noProof="0" err="1">
                <a:ln>
                  <a:noFill/>
                </a:ln>
                <a:solidFill>
                  <a:srgbClr val="212121"/>
                </a:solidFill>
                <a:effectLst/>
                <a:uLnTx/>
                <a:uFillTx/>
                <a:latin typeface="Arial"/>
                <a:ea typeface="+mn-ea"/>
                <a:cs typeface="Arial"/>
              </a:rPr>
              <a:t>b</a:t>
            </a:r>
            <a:endParaRPr kumimoji="0" lang="en-US" sz="1000" b="0" i="0" u="none" strike="noStrike" kern="0" cap="none" spc="0" normalizeH="0" baseline="0" noProof="0">
              <a:ln>
                <a:noFill/>
              </a:ln>
              <a:solidFill>
                <a:srgbClr val="212121"/>
              </a:solidFill>
              <a:effectLst/>
              <a:uLnTx/>
              <a:uFillTx/>
              <a:latin typeface="Arial"/>
              <a:ea typeface="+mn-ea"/>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212121"/>
                </a:solidFill>
                <a:effectLst/>
                <a:uLnTx/>
                <a:uFillTx/>
                <a:latin typeface="Arial"/>
                <a:ea typeface="+mn-ea"/>
                <a:cs typeface="Arial"/>
                <a:sym typeface="Arial"/>
              </a:rPr>
              <a:t>+</a:t>
            </a:r>
          </a:p>
          <a:p>
            <a:pPr marL="0" marR="0" lvl="0" indent="0" algn="ctr" defTabSz="914400" rtl="0" eaLnBrk="1" fontAlgn="base" latinLnBrk="0" hangingPunct="1">
              <a:lnSpc>
                <a:spcPct val="90000"/>
              </a:lnSpc>
              <a:spcBef>
                <a:spcPct val="0"/>
              </a:spcBef>
              <a:spcAft>
                <a:spcPct val="0"/>
              </a:spcAft>
              <a:buClr>
                <a:srgbClr val="000000"/>
              </a:buClr>
              <a:buSzTx/>
              <a:buFontTx/>
              <a:buNone/>
              <a:tabLst/>
              <a:defRPr/>
            </a:pPr>
            <a:r>
              <a:rPr kumimoji="0" lang="en-US" sz="1000" b="0" i="0" u="none" strike="noStrike" kern="0" cap="none" spc="0" normalizeH="0" baseline="0" noProof="0">
                <a:ln>
                  <a:noFill/>
                </a:ln>
                <a:solidFill>
                  <a:srgbClr val="212121"/>
                </a:solidFill>
                <a:effectLst/>
                <a:uLnTx/>
                <a:uFillTx/>
                <a:latin typeface="Arial"/>
                <a:ea typeface="+mn-ea"/>
                <a:cs typeface="Arial"/>
                <a:sym typeface="Arial"/>
              </a:rPr>
              <a:t> </a:t>
            </a:r>
            <a:r>
              <a:rPr kumimoji="0" lang="en-US" sz="1000" b="0" i="0" u="none" strike="noStrike" kern="1200" cap="none" spc="0" normalizeH="0" baseline="0" noProof="0" err="1">
                <a:ln>
                  <a:noFill/>
                </a:ln>
                <a:solidFill>
                  <a:srgbClr val="000000"/>
                </a:solidFill>
                <a:effectLst/>
                <a:uLnTx/>
                <a:uFillTx/>
                <a:latin typeface="Arial"/>
                <a:ea typeface="+mn-ea"/>
                <a:cs typeface="Arial"/>
              </a:rPr>
              <a:t>pembrolizumab</a:t>
            </a:r>
            <a:r>
              <a:rPr kumimoji="0" lang="en-US" sz="1000" b="0" i="0" u="none" strike="noStrike" kern="1200" cap="none" spc="0" normalizeH="0" baseline="30000" noProof="0" err="1">
                <a:ln>
                  <a:noFill/>
                </a:ln>
                <a:solidFill>
                  <a:srgbClr val="000000"/>
                </a:solidFill>
                <a:effectLst/>
                <a:uLnTx/>
                <a:uFillTx/>
                <a:latin typeface="Arial"/>
                <a:ea typeface="+mn-ea"/>
                <a:cs typeface="Arial"/>
              </a:rPr>
              <a:t>c</a:t>
            </a:r>
            <a:br>
              <a:rPr kumimoji="0" lang="en-US" sz="1000" b="0" i="0" u="none" strike="noStrike" kern="0" cap="none" spc="0" normalizeH="0" baseline="0" noProof="0">
                <a:ln>
                  <a:noFill/>
                </a:ln>
                <a:solidFill>
                  <a:srgbClr val="212121"/>
                </a:solidFill>
                <a:effectLst/>
                <a:uLnTx/>
                <a:uFillTx/>
                <a:latin typeface="Arial"/>
                <a:ea typeface="+mn-ea"/>
                <a:cs typeface="Arial"/>
                <a:sym typeface="Arial"/>
              </a:rPr>
            </a:br>
            <a:endParaRPr kumimoji="0" lang="en-US" sz="1000" b="0" i="0" u="none" strike="noStrike" kern="0" cap="none" spc="0" normalizeH="0" baseline="0" noProof="0">
              <a:ln>
                <a:noFill/>
              </a:ln>
              <a:solidFill>
                <a:srgbClr val="212121"/>
              </a:solidFill>
              <a:effectLst/>
              <a:uLnTx/>
              <a:uFillTx/>
              <a:latin typeface="Arial"/>
              <a:ea typeface="+mn-ea"/>
              <a:cs typeface="Arial"/>
              <a:sym typeface="Arial"/>
            </a:endParaRPr>
          </a:p>
        </p:txBody>
      </p:sp>
      <p:cxnSp>
        <p:nvCxnSpPr>
          <p:cNvPr id="9" name="Straight Connector 8">
            <a:extLst>
              <a:ext uri="{FF2B5EF4-FFF2-40B4-BE49-F238E27FC236}">
                <a16:creationId xmlns:a16="http://schemas.microsoft.com/office/drawing/2014/main" id="{0613E6D2-D1C6-D0BE-348C-C3F0426F029C}"/>
              </a:ext>
            </a:extLst>
          </p:cNvPr>
          <p:cNvCxnSpPr>
            <a:cxnSpLocks/>
          </p:cNvCxnSpPr>
          <p:nvPr/>
        </p:nvCxnSpPr>
        <p:spPr>
          <a:xfrm>
            <a:off x="2812680" y="3576093"/>
            <a:ext cx="577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F82A2F6C-4BD2-A3CC-DC50-78744192B619}"/>
              </a:ext>
            </a:extLst>
          </p:cNvPr>
          <p:cNvSpPr/>
          <p:nvPr/>
        </p:nvSpPr>
        <p:spPr>
          <a:xfrm>
            <a:off x="2909413" y="3376682"/>
            <a:ext cx="384048" cy="387657"/>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a:rPr>
              <a:t>1:1</a:t>
            </a:r>
            <a:endParaRPr kumimoji="0" lang="en-US" sz="7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1" name="Rectangle: Rounded Corners 25">
            <a:extLst>
              <a:ext uri="{FF2B5EF4-FFF2-40B4-BE49-F238E27FC236}">
                <a16:creationId xmlns:a16="http://schemas.microsoft.com/office/drawing/2014/main" id="{CCCFC747-2158-CA36-5A6E-C213C6C7E304}"/>
              </a:ext>
            </a:extLst>
          </p:cNvPr>
          <p:cNvSpPr/>
          <p:nvPr/>
        </p:nvSpPr>
        <p:spPr>
          <a:xfrm>
            <a:off x="703811" y="2301114"/>
            <a:ext cx="2104776" cy="2407796"/>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base" latinLnBrk="0" hangingPunct="1">
              <a:lnSpc>
                <a:spcPct val="90000"/>
              </a:lnSpc>
              <a:spcBef>
                <a:spcPct val="0"/>
              </a:spcBef>
              <a:spcAft>
                <a:spcPts val="300"/>
              </a:spcAft>
              <a:buClrTx/>
              <a:buSzTx/>
              <a:buFontTx/>
              <a:buNone/>
              <a:tabLst/>
              <a:defRPr/>
            </a:pPr>
            <a:r>
              <a:rPr kumimoji="0" lang="en-US" sz="14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a:rPr>
              <a:t>Key Eligibility Criteria</a:t>
            </a:r>
            <a:endParaRPr kumimoji="0" lang="en-US" sz="900" b="0" i="0" u="none" strike="noStrike" kern="1200" cap="none" spc="0" normalizeH="0" baseline="0" noProof="0" dirty="0">
              <a:ln>
                <a:noFill/>
              </a:ln>
              <a:solidFill>
                <a:srgbClr val="000000"/>
              </a:solidFill>
              <a:effectLst/>
              <a:uLnTx/>
              <a:uFillTx/>
              <a:latin typeface="Arial"/>
              <a:ea typeface="+mn-ea"/>
              <a:cs typeface="Arial"/>
            </a:endParaRP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Histologically or cytologically confirmed NSCLC with stage IIIB-</a:t>
            </a:r>
            <a:r>
              <a:rPr kumimoji="0" lang="en-US" sz="800" b="0" i="0" u="none" strike="noStrike" kern="1200" cap="none" spc="-10" normalizeH="0" baseline="0" noProof="0" dirty="0">
                <a:ln>
                  <a:noFill/>
                </a:ln>
                <a:solidFill>
                  <a:srgbClr val="000000"/>
                </a:solidFill>
                <a:effectLst/>
                <a:uLnTx/>
                <a:uFillTx/>
                <a:latin typeface="Arial"/>
                <a:ea typeface="Arial"/>
                <a:cs typeface="Arial"/>
                <a:sym typeface="Arial"/>
              </a:rPr>
              <a:t>IIIC or stage IV disease not suitable </a:t>
            </a: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for curative-intent radical surgery or </a:t>
            </a:r>
            <a:r>
              <a:rPr kumimoji="0" lang="en-US" sz="800" b="0" i="0" u="none" strike="noStrike" kern="1200" cap="none" spc="-10" normalizeH="0" baseline="0" noProof="0" dirty="0">
                <a:ln>
                  <a:noFill/>
                </a:ln>
                <a:solidFill>
                  <a:srgbClr val="000000"/>
                </a:solidFill>
                <a:effectLst/>
                <a:uLnTx/>
                <a:uFillTx/>
                <a:latin typeface="Arial"/>
                <a:ea typeface="Arial"/>
                <a:cs typeface="Arial"/>
                <a:sym typeface="Arial"/>
              </a:rPr>
              <a:t>RT, with measurable </a:t>
            </a: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disease per RECIST v1.1</a:t>
            </a: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1" u="none" strike="noStrike" kern="1200" cap="none" spc="0" normalizeH="0" baseline="0" noProof="0" dirty="0">
                <a:ln>
                  <a:noFill/>
                </a:ln>
                <a:solidFill>
                  <a:srgbClr val="000000"/>
                </a:solidFill>
                <a:effectLst/>
                <a:uLnTx/>
                <a:uFillTx/>
                <a:latin typeface="Arial"/>
                <a:ea typeface="Arial"/>
                <a:cs typeface="Arial"/>
                <a:sym typeface="Arial"/>
              </a:rPr>
              <a:t>KRAS </a:t>
            </a: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G12C mutation</a:t>
            </a: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Known PD-L1 expression</a:t>
            </a:r>
          </a:p>
          <a:p>
            <a:pPr marL="182880" marR="0" lvl="1" indent="-91440" algn="l" defTabSz="914400" rtl="0" eaLnBrk="1" fontAlgn="auto" latinLnBrk="0" hangingPunct="0">
              <a:lnSpc>
                <a:spcPct val="100000"/>
              </a:lnSpc>
              <a:spcBef>
                <a:spcPts val="0"/>
              </a:spcBef>
              <a:spcAft>
                <a:spcPts val="0"/>
              </a:spcAft>
              <a:buClr>
                <a:srgbClr val="144B2D"/>
              </a:buClr>
              <a:buSzTx/>
              <a:buFont typeface="Roboto Regular" panose="020B060402020202020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Part A: </a:t>
            </a:r>
            <a:r>
              <a:rPr kumimoji="0" lang="en-US" sz="800" b="0" i="0" u="none" strike="noStrike" kern="1200" cap="none" spc="0" normalizeH="0" baseline="0" noProof="0" dirty="0">
                <a:ln>
                  <a:noFill/>
                </a:ln>
                <a:solidFill>
                  <a:srgbClr val="000000"/>
                </a:solidFill>
                <a:effectLst/>
                <a:uLnTx/>
                <a:uFillTx/>
                <a:latin typeface="Arial"/>
                <a:ea typeface="Roboto" panose="02000000000000000000" pitchFamily="2" charset="0"/>
                <a:cs typeface="Roboto" panose="02000000000000000000" pitchFamily="2" charset="0"/>
                <a:sym typeface="Arial"/>
              </a:rPr>
              <a:t>≥50%</a:t>
            </a:r>
          </a:p>
          <a:p>
            <a:pPr marL="182880" marR="0" lvl="1" indent="-91440" algn="l" defTabSz="914400" rtl="0" eaLnBrk="1" fontAlgn="auto" latinLnBrk="0" hangingPunct="0">
              <a:lnSpc>
                <a:spcPct val="100000"/>
              </a:lnSpc>
              <a:spcBef>
                <a:spcPts val="0"/>
              </a:spcBef>
              <a:spcAft>
                <a:spcPts val="0"/>
              </a:spcAft>
              <a:buClr>
                <a:srgbClr val="144B2D"/>
              </a:buClr>
              <a:buSzTx/>
              <a:buFont typeface="Roboto Regular" panose="020B060402020202020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Roboto" panose="02000000000000000000" pitchFamily="2" charset="0"/>
                <a:cs typeface="Roboto" panose="02000000000000000000" pitchFamily="2" charset="0"/>
                <a:sym typeface="Arial"/>
              </a:rPr>
              <a:t>Part B: 0%-100%</a:t>
            </a:r>
            <a:endParaRPr kumimoji="0" lang="en-US" sz="800" b="0" i="0" u="none" strike="noStrike" kern="1200" cap="none" spc="0" normalizeH="0" baseline="0" noProof="0" dirty="0">
              <a:ln>
                <a:noFill/>
              </a:ln>
              <a:solidFill>
                <a:srgbClr val="000000"/>
              </a:solidFill>
              <a:effectLst/>
              <a:uLnTx/>
              <a:uFillTx/>
              <a:latin typeface="Arial"/>
              <a:ea typeface="Arial"/>
              <a:cs typeface="Arial"/>
              <a:sym typeface="Arial"/>
            </a:endParaRP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ECOG PS 0-1</a:t>
            </a: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0" u="none" strike="noStrike" kern="1200" cap="none" spc="-10" normalizeH="0" baseline="0" noProof="0" dirty="0">
                <a:ln>
                  <a:noFill/>
                </a:ln>
                <a:solidFill>
                  <a:srgbClr val="000000"/>
                </a:solidFill>
                <a:effectLst/>
                <a:uLnTx/>
                <a:uFillTx/>
                <a:latin typeface="Arial"/>
                <a:ea typeface="Arial"/>
                <a:cs typeface="Arial"/>
                <a:sym typeface="Arial"/>
              </a:rPr>
              <a:t>Life expectancy estimate </a:t>
            </a:r>
            <a:r>
              <a:rPr kumimoji="0" lang="en-US" sz="800" b="0" i="0" u="none" strike="noStrike" kern="1200" cap="none" spc="-10" normalizeH="0" baseline="0" noProof="0" dirty="0">
                <a:ln>
                  <a:noFill/>
                </a:ln>
                <a:solidFill>
                  <a:srgbClr val="000000"/>
                </a:solidFill>
                <a:effectLst/>
                <a:uLnTx/>
                <a:uFillTx/>
                <a:latin typeface="Arial"/>
                <a:ea typeface="Roboto" panose="02000000000000000000" pitchFamily="2" charset="0"/>
                <a:cs typeface="Roboto" panose="02000000000000000000" pitchFamily="2" charset="0"/>
                <a:sym typeface="Arial"/>
              </a:rPr>
              <a:t>≥12 weeks</a:t>
            </a:r>
            <a:endParaRPr kumimoji="0" lang="en-US" sz="1400" b="0" i="0" u="none" strike="noStrike" kern="1200" cap="none" spc="-10" normalizeH="0" baseline="0" noProof="0" dirty="0">
              <a:ln>
                <a:noFill/>
              </a:ln>
              <a:solidFill>
                <a:srgbClr val="000000"/>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072D788E-40B2-FFDA-8EB3-05FD4A627EB4}"/>
              </a:ext>
            </a:extLst>
          </p:cNvPr>
          <p:cNvSpPr/>
          <p:nvPr/>
        </p:nvSpPr>
        <p:spPr>
          <a:xfrm>
            <a:off x="6262936" y="1730703"/>
            <a:ext cx="5368686" cy="411200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3" name="Rectangle 12">
            <a:extLst>
              <a:ext uri="{FF2B5EF4-FFF2-40B4-BE49-F238E27FC236}">
                <a16:creationId xmlns:a16="http://schemas.microsoft.com/office/drawing/2014/main" id="{C77A2682-2D95-FB06-F4DC-C852CC8D6BC6}"/>
              </a:ext>
            </a:extLst>
          </p:cNvPr>
          <p:cNvSpPr/>
          <p:nvPr/>
        </p:nvSpPr>
        <p:spPr>
          <a:xfrm>
            <a:off x="6354765" y="4867338"/>
            <a:ext cx="2104776" cy="51773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90000"/>
              </a:lnSpc>
              <a:spcBef>
                <a:spcPct val="0"/>
              </a:spcBef>
              <a:spcAft>
                <a:spcPct val="0"/>
              </a:spcAft>
              <a:buClr>
                <a:srgbClr val="000000"/>
              </a:buClr>
              <a:buSzTx/>
              <a:buFontTx/>
              <a:buNone/>
              <a:tabLst/>
              <a:defRPr/>
            </a:pPr>
            <a:r>
              <a:rPr kumimoji="0" lang="en-US" sz="1400" b="1" i="0" u="none" strike="noStrike" kern="0" cap="none" spc="0" normalizeH="0" baseline="0" noProof="0">
                <a:ln>
                  <a:noFill/>
                </a:ln>
                <a:solidFill>
                  <a:srgbClr val="212121"/>
                </a:solidFill>
                <a:effectLst/>
                <a:uLnTx/>
                <a:uFillTx/>
                <a:latin typeface="Arial" panose="020B0604020202020204" pitchFamily="34" charset="0"/>
                <a:ea typeface="+mn-ea"/>
                <a:cs typeface="Arial"/>
                <a:sym typeface="Arial"/>
              </a:rPr>
              <a:t>Key Efficacy Endpoint</a:t>
            </a:r>
          </a:p>
          <a:p>
            <a:pPr marL="0" marR="0" lvl="0" indent="0" algn="ctr" defTabSz="914400" rtl="0" eaLnBrk="1" fontAlgn="base" latinLnBrk="0" hangingPunct="1">
              <a:lnSpc>
                <a:spcPct val="90000"/>
              </a:lnSpc>
              <a:spcBef>
                <a:spcPct val="0"/>
              </a:spcBef>
              <a:spcAft>
                <a:spcPct val="0"/>
              </a:spcAft>
              <a:buClr>
                <a:srgbClr val="000000"/>
              </a:buClr>
              <a:buSzTx/>
              <a:buFontTx/>
              <a:buNone/>
              <a:tabLst/>
              <a:defRPr/>
            </a:pPr>
            <a:r>
              <a:rPr kumimoji="0" lang="en-US" sz="1200" b="0" i="0" u="none" strike="noStrike" kern="0" cap="none" spc="0" normalizeH="0" baseline="0" noProof="0">
                <a:ln>
                  <a:noFill/>
                </a:ln>
                <a:solidFill>
                  <a:srgbClr val="212121"/>
                </a:solidFill>
                <a:effectLst/>
                <a:uLnTx/>
                <a:uFillTx/>
                <a:latin typeface="Arial"/>
                <a:ea typeface="+mn-ea"/>
                <a:cs typeface="Arial"/>
                <a:sym typeface="Arial"/>
              </a:rPr>
              <a:t>PFS</a:t>
            </a:r>
          </a:p>
          <a:p>
            <a:pPr marL="0" marR="0" lvl="0" indent="0" algn="l" defTabSz="914400" rtl="0" eaLnBrk="1" fontAlgn="base" latinLnBrk="0" hangingPunct="1">
              <a:lnSpc>
                <a:spcPct val="90000"/>
              </a:lnSpc>
              <a:spcBef>
                <a:spcPct val="0"/>
              </a:spcBef>
              <a:spcAft>
                <a:spcPct val="0"/>
              </a:spcAft>
              <a:buClr>
                <a:srgbClr val="000000"/>
              </a:buClr>
              <a:buSzTx/>
              <a:buFontTx/>
              <a:buNone/>
              <a:tabLst/>
              <a:defRPr/>
            </a:pPr>
            <a:endParaRPr kumimoji="0" lang="en-US" sz="800" b="0" i="0" u="none" strike="noStrike" kern="0" cap="none" spc="0" normalizeH="0" baseline="0" noProof="0">
              <a:ln>
                <a:noFill/>
              </a:ln>
              <a:solidFill>
                <a:srgbClr val="212121"/>
              </a:solidFill>
              <a:effectLst/>
              <a:uLnTx/>
              <a:uFillTx/>
              <a:latin typeface="Arial"/>
              <a:ea typeface="+mn-ea"/>
              <a:cs typeface="Arial"/>
              <a:sym typeface="Arial"/>
            </a:endParaRPr>
          </a:p>
        </p:txBody>
      </p:sp>
      <p:cxnSp>
        <p:nvCxnSpPr>
          <p:cNvPr id="14" name="Connector: Elbow 67">
            <a:extLst>
              <a:ext uri="{FF2B5EF4-FFF2-40B4-BE49-F238E27FC236}">
                <a16:creationId xmlns:a16="http://schemas.microsoft.com/office/drawing/2014/main" id="{12622C2B-703E-1048-24AC-3A60A78F317D}"/>
              </a:ext>
            </a:extLst>
          </p:cNvPr>
          <p:cNvCxnSpPr>
            <a:cxnSpLocks/>
          </p:cNvCxnSpPr>
          <p:nvPr/>
        </p:nvCxnSpPr>
        <p:spPr>
          <a:xfrm rot="10800000" flipV="1">
            <a:off x="9465381" y="3059845"/>
            <a:ext cx="1006109" cy="1002000"/>
          </a:xfrm>
          <a:prstGeom prst="bentConnector3">
            <a:avLst>
              <a:gd name="adj1" fmla="val 141942"/>
            </a:avLst>
          </a:prstGeom>
          <a:ln w="12700"/>
        </p:spPr>
        <p:style>
          <a:lnRef idx="1">
            <a:schemeClr val="accent1"/>
          </a:lnRef>
          <a:fillRef idx="0">
            <a:schemeClr val="accent1"/>
          </a:fillRef>
          <a:effectRef idx="0">
            <a:schemeClr val="accent1"/>
          </a:effectRef>
          <a:fontRef idx="minor">
            <a:schemeClr val="tx1"/>
          </a:fontRef>
        </p:style>
      </p:cxnSp>
      <p:sp>
        <p:nvSpPr>
          <p:cNvPr id="15" name="Rectangle: Rounded Corners 69">
            <a:extLst>
              <a:ext uri="{FF2B5EF4-FFF2-40B4-BE49-F238E27FC236}">
                <a16:creationId xmlns:a16="http://schemas.microsoft.com/office/drawing/2014/main" id="{7882A397-4F15-F4B4-6831-8F7C3992C526}"/>
              </a:ext>
            </a:extLst>
          </p:cNvPr>
          <p:cNvSpPr/>
          <p:nvPr/>
        </p:nvSpPr>
        <p:spPr>
          <a:xfrm>
            <a:off x="9136197" y="2614677"/>
            <a:ext cx="2011680" cy="890335"/>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a:rPr>
              <a:t>Olomorasib</a:t>
            </a:r>
            <a:endPar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err="1">
                <a:ln>
                  <a:noFill/>
                </a:ln>
                <a:solidFill>
                  <a:srgbClr val="000000"/>
                </a:solidFill>
                <a:effectLst/>
                <a:uLnTx/>
                <a:uFillTx/>
                <a:latin typeface="Arial"/>
                <a:ea typeface="+mn-ea"/>
                <a:cs typeface="Arial"/>
              </a:rPr>
              <a:t>Olomorasib</a:t>
            </a:r>
            <a:r>
              <a:rPr kumimoji="0" lang="en-US" sz="1000" b="0" i="0" u="none" strike="noStrike" kern="1200" cap="none" spc="0" normalizeH="0" baseline="30000" noProof="0" err="1">
                <a:ln>
                  <a:noFill/>
                </a:ln>
                <a:solidFill>
                  <a:srgbClr val="000000"/>
                </a:solidFill>
                <a:effectLst/>
                <a:uLnTx/>
                <a:uFillTx/>
                <a:latin typeface="Arial"/>
                <a:ea typeface="+mn-ea"/>
                <a:cs typeface="Arial"/>
              </a:rPr>
              <a:t>b</a:t>
            </a:r>
            <a:r>
              <a:rPr kumimoji="0" lang="en-US" sz="1000" b="0" i="0" u="none" strike="noStrike" kern="1200" cap="none" spc="0" normalizeH="0" baseline="0" noProof="0">
                <a:ln>
                  <a:noFill/>
                </a:ln>
                <a:solidFill>
                  <a:srgbClr val="000000"/>
                </a:solidFill>
                <a:effectLst/>
                <a:uLnTx/>
                <a:uFillTx/>
                <a:latin typeface="Arial"/>
                <a:ea typeface="+mn-ea"/>
                <a:cs typeface="Arial"/>
              </a:rPr>
              <a:t> + </a:t>
            </a:r>
            <a:r>
              <a:rPr kumimoji="0" lang="en-US" sz="1000" b="0" i="0" u="none" strike="noStrike" kern="1200" cap="none" spc="0" normalizeH="0" baseline="0" noProof="0" err="1">
                <a:ln>
                  <a:noFill/>
                </a:ln>
                <a:solidFill>
                  <a:srgbClr val="000000"/>
                </a:solidFill>
                <a:effectLst/>
                <a:uLnTx/>
                <a:uFillTx/>
                <a:latin typeface="Arial"/>
                <a:ea typeface="+mn-ea"/>
                <a:cs typeface="Arial"/>
              </a:rPr>
              <a:t>pembrolizumab</a:t>
            </a:r>
            <a:r>
              <a:rPr kumimoji="0" lang="en-US" sz="1000" b="0" i="0" u="none" strike="noStrike" kern="1200" cap="none" spc="0" normalizeH="0" baseline="30000" noProof="0" err="1">
                <a:ln>
                  <a:noFill/>
                </a:ln>
                <a:solidFill>
                  <a:srgbClr val="000000"/>
                </a:solidFill>
                <a:effectLst/>
                <a:uLnTx/>
                <a:uFillTx/>
                <a:latin typeface="Arial"/>
                <a:ea typeface="+mn-ea"/>
                <a:cs typeface="Arial"/>
              </a:rPr>
              <a:t>c</a:t>
            </a:r>
            <a:r>
              <a:rPr kumimoji="0" lang="en-US" sz="1000" b="0" i="0" u="none" strike="noStrike" kern="1200" cap="none" spc="0" normalizeH="0" baseline="0" noProof="0">
                <a:ln>
                  <a:noFill/>
                </a:ln>
                <a:solidFill>
                  <a:srgbClr val="000000"/>
                </a:solidFill>
                <a:effectLst/>
                <a:uLnTx/>
                <a:uFillTx/>
                <a:latin typeface="Arial"/>
                <a:ea typeface="+mn-ea"/>
                <a:cs typeface="Arial"/>
              </a:rPr>
              <a:t> + pemetrexed + </a:t>
            </a:r>
            <a:r>
              <a:rPr kumimoji="0" lang="en-US" sz="1000" b="0" i="0" u="none" strike="noStrike" kern="1200" cap="none" spc="0" normalizeH="0" baseline="0" noProof="0" err="1">
                <a:ln>
                  <a:noFill/>
                </a:ln>
                <a:solidFill>
                  <a:srgbClr val="000000"/>
                </a:solidFill>
                <a:effectLst/>
                <a:uLnTx/>
                <a:uFillTx/>
                <a:latin typeface="Arial"/>
                <a:ea typeface="+mn-ea"/>
                <a:cs typeface="Arial"/>
              </a:rPr>
              <a:t>platinum</a:t>
            </a:r>
            <a:r>
              <a:rPr kumimoji="0" lang="en-US" sz="1000" b="0" i="0" u="none" strike="noStrike" kern="1200" cap="none" spc="0" normalizeH="0" baseline="30000" noProof="0" err="1">
                <a:ln>
                  <a:noFill/>
                </a:ln>
                <a:solidFill>
                  <a:srgbClr val="000000"/>
                </a:solidFill>
                <a:effectLst/>
                <a:uLnTx/>
                <a:uFillTx/>
                <a:latin typeface="Arial"/>
                <a:ea typeface="+mn-ea"/>
                <a:cs typeface="Arial"/>
              </a:rPr>
              <a:t>c,d</a:t>
            </a:r>
            <a:endParaRPr kumimoji="0" lang="en-US" sz="1000" b="0" i="0" u="none" strike="noStrike" kern="1200" cap="none" spc="0" normalizeH="0" baseline="0" noProof="0">
              <a:ln>
                <a:noFill/>
              </a:ln>
              <a:solidFill>
                <a:srgbClr val="000000"/>
              </a:solidFill>
              <a:effectLst/>
              <a:uLnTx/>
              <a:uFillTx/>
              <a:latin typeface="Arial"/>
              <a:ea typeface="+mn-ea"/>
              <a:cs typeface="Arial"/>
            </a:endParaRPr>
          </a:p>
        </p:txBody>
      </p:sp>
      <p:sp>
        <p:nvSpPr>
          <p:cNvPr id="16" name="Rectangle: Rounded Corners 70">
            <a:extLst>
              <a:ext uri="{FF2B5EF4-FFF2-40B4-BE49-F238E27FC236}">
                <a16:creationId xmlns:a16="http://schemas.microsoft.com/office/drawing/2014/main" id="{D6ECCA1E-4A26-D7C6-7AE4-7274A62C794B}"/>
              </a:ext>
            </a:extLst>
          </p:cNvPr>
          <p:cNvSpPr/>
          <p:nvPr/>
        </p:nvSpPr>
        <p:spPr>
          <a:xfrm>
            <a:off x="9136197" y="3616677"/>
            <a:ext cx="2011680" cy="890335"/>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b="1" i="0" u="none" strike="noStrike" kern="1200" cap="none" spc="0" normalizeH="0" baseline="0" noProof="0">
                <a:ln>
                  <a:noFill/>
                </a:ln>
                <a:solidFill>
                  <a:srgbClr val="212121"/>
                </a:solidFill>
                <a:effectLst/>
                <a:uLnTx/>
                <a:uFillTx/>
                <a:latin typeface="Arial" panose="020B0604020202020204" pitchFamily="34" charset="0"/>
                <a:ea typeface="+mn-ea"/>
                <a:cs typeface="Arial"/>
              </a:rPr>
              <a:t>Placebo</a:t>
            </a:r>
            <a:endParaRPr kumimoji="0" lang="en-US" sz="1100" b="0" i="0" u="none" strike="noStrike" kern="0" cap="none" spc="0" normalizeH="0" baseline="0" noProof="0">
              <a:ln>
                <a:noFill/>
              </a:ln>
              <a:solidFill>
                <a:srgbClr val="212121"/>
              </a:solidFill>
              <a:effectLst/>
              <a:uLnTx/>
              <a:uFillTx/>
              <a:latin typeface="Arial" panose="020B0604020202020204" pitchFamily="34" charset="0"/>
              <a:ea typeface="+mn-ea"/>
              <a:cs typeface="Arial"/>
              <a:sym typeface="Arial"/>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err="1">
                <a:ln>
                  <a:noFill/>
                </a:ln>
                <a:solidFill>
                  <a:srgbClr val="000000"/>
                </a:solidFill>
                <a:effectLst/>
                <a:uLnTx/>
                <a:uFillTx/>
                <a:latin typeface="Arial"/>
                <a:ea typeface="+mn-ea"/>
                <a:cs typeface="Arial"/>
              </a:rPr>
              <a:t>PBO</a:t>
            </a:r>
            <a:r>
              <a:rPr kumimoji="0" lang="en-US" sz="1000" b="0" i="0" u="none" strike="noStrike" kern="1200" cap="none" spc="0" normalizeH="0" baseline="30000" noProof="0" err="1">
                <a:ln>
                  <a:noFill/>
                </a:ln>
                <a:solidFill>
                  <a:srgbClr val="000000"/>
                </a:solidFill>
                <a:effectLst/>
                <a:uLnTx/>
                <a:uFillTx/>
                <a:latin typeface="Arial"/>
                <a:ea typeface="+mn-ea"/>
                <a:cs typeface="Arial"/>
              </a:rPr>
              <a:t>b</a:t>
            </a:r>
            <a:r>
              <a:rPr kumimoji="0" lang="en-US" sz="1000" b="0" i="0" u="none" strike="noStrike" kern="1200" cap="none" spc="0" normalizeH="0" baseline="0" noProof="0">
                <a:ln>
                  <a:noFill/>
                </a:ln>
                <a:solidFill>
                  <a:srgbClr val="000000"/>
                </a:solidFill>
                <a:effectLst/>
                <a:uLnTx/>
                <a:uFillTx/>
                <a:latin typeface="Arial"/>
                <a:ea typeface="+mn-ea"/>
                <a:cs typeface="Arial"/>
              </a:rPr>
              <a:t> + </a:t>
            </a:r>
            <a:r>
              <a:rPr kumimoji="0" lang="en-US" sz="1000" b="0" i="0" u="none" strike="noStrike" kern="1200" cap="none" spc="0" normalizeH="0" baseline="0" noProof="0" err="1">
                <a:ln>
                  <a:noFill/>
                </a:ln>
                <a:solidFill>
                  <a:srgbClr val="000000"/>
                </a:solidFill>
                <a:effectLst/>
                <a:uLnTx/>
                <a:uFillTx/>
                <a:latin typeface="Arial"/>
                <a:ea typeface="+mn-ea"/>
                <a:cs typeface="Arial"/>
              </a:rPr>
              <a:t>pembrolizumab</a:t>
            </a:r>
            <a:r>
              <a:rPr kumimoji="0" lang="en-US" sz="1000" b="0" i="0" u="none" strike="noStrike" kern="1200" cap="none" spc="0" normalizeH="0" baseline="30000" noProof="0" err="1">
                <a:ln>
                  <a:noFill/>
                </a:ln>
                <a:solidFill>
                  <a:srgbClr val="000000"/>
                </a:solidFill>
                <a:effectLst/>
                <a:uLnTx/>
                <a:uFillTx/>
                <a:latin typeface="Arial"/>
                <a:ea typeface="+mn-ea"/>
                <a:cs typeface="Arial"/>
              </a:rPr>
              <a:t>c</a:t>
            </a:r>
            <a:r>
              <a:rPr kumimoji="0" lang="en-US" sz="1000" b="0" i="0" u="none" strike="noStrike" kern="1200" cap="none" spc="0" normalizeH="0" baseline="0" noProof="0">
                <a:ln>
                  <a:noFill/>
                </a:ln>
                <a:solidFill>
                  <a:srgbClr val="000000"/>
                </a:solidFill>
                <a:effectLst/>
                <a:uLnTx/>
                <a:uFillTx/>
                <a:latin typeface="Arial"/>
                <a:ea typeface="+mn-ea"/>
                <a:cs typeface="Arial"/>
              </a:rPr>
              <a:t> + pemetrexed + </a:t>
            </a:r>
            <a:r>
              <a:rPr kumimoji="0" lang="en-US" sz="1000" b="0" i="0" u="none" strike="noStrike" kern="1200" cap="none" spc="0" normalizeH="0" baseline="0" noProof="0" err="1">
                <a:ln>
                  <a:noFill/>
                </a:ln>
                <a:solidFill>
                  <a:srgbClr val="000000"/>
                </a:solidFill>
                <a:effectLst/>
                <a:uLnTx/>
                <a:uFillTx/>
                <a:latin typeface="Arial"/>
                <a:ea typeface="+mn-ea"/>
                <a:cs typeface="Arial"/>
              </a:rPr>
              <a:t>platinum</a:t>
            </a:r>
            <a:r>
              <a:rPr kumimoji="0" lang="en-US" sz="1000" b="0" i="0" u="none" strike="noStrike" kern="1200" cap="none" spc="0" normalizeH="0" baseline="30000" noProof="0" err="1">
                <a:ln>
                  <a:noFill/>
                </a:ln>
                <a:solidFill>
                  <a:srgbClr val="000000"/>
                </a:solidFill>
                <a:effectLst/>
                <a:uLnTx/>
                <a:uFillTx/>
                <a:latin typeface="Arial"/>
                <a:ea typeface="+mn-ea"/>
                <a:cs typeface="Arial"/>
              </a:rPr>
              <a:t>c,d</a:t>
            </a:r>
            <a:br>
              <a:rPr kumimoji="0" lang="en-US" sz="1000" b="0" i="0" u="none" strike="noStrike" kern="0" cap="none" spc="0" normalizeH="0" baseline="0" noProof="0">
                <a:ln>
                  <a:noFill/>
                </a:ln>
                <a:solidFill>
                  <a:srgbClr val="212121"/>
                </a:solidFill>
                <a:effectLst/>
                <a:uLnTx/>
                <a:uFillTx/>
                <a:latin typeface="Arial"/>
                <a:ea typeface="+mn-ea"/>
                <a:cs typeface="Arial"/>
                <a:sym typeface="Arial"/>
              </a:rPr>
            </a:br>
            <a:endParaRPr kumimoji="0" lang="en-US" sz="1000" b="0" i="0" u="none" strike="noStrike" kern="0" cap="none" spc="0" normalizeH="0" baseline="0" noProof="0">
              <a:ln>
                <a:noFill/>
              </a:ln>
              <a:solidFill>
                <a:srgbClr val="212121"/>
              </a:solidFill>
              <a:effectLst/>
              <a:uLnTx/>
              <a:uFillTx/>
              <a:latin typeface="Arial"/>
              <a:ea typeface="+mn-ea"/>
              <a:cs typeface="Arial"/>
              <a:sym typeface="Arial"/>
            </a:endParaRPr>
          </a:p>
        </p:txBody>
      </p:sp>
      <p:cxnSp>
        <p:nvCxnSpPr>
          <p:cNvPr id="17" name="Straight Connector 16">
            <a:extLst>
              <a:ext uri="{FF2B5EF4-FFF2-40B4-BE49-F238E27FC236}">
                <a16:creationId xmlns:a16="http://schemas.microsoft.com/office/drawing/2014/main" id="{09767A3E-CB84-71F7-818B-BF67CFCDEBA7}"/>
              </a:ext>
            </a:extLst>
          </p:cNvPr>
          <p:cNvCxnSpPr>
            <a:cxnSpLocks/>
          </p:cNvCxnSpPr>
          <p:nvPr/>
        </p:nvCxnSpPr>
        <p:spPr>
          <a:xfrm>
            <a:off x="8463633" y="3576093"/>
            <a:ext cx="577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6A4739C8-B20C-7287-826C-CC783F8EEAED}"/>
              </a:ext>
            </a:extLst>
          </p:cNvPr>
          <p:cNvSpPr/>
          <p:nvPr/>
        </p:nvSpPr>
        <p:spPr>
          <a:xfrm>
            <a:off x="8560366" y="3376682"/>
            <a:ext cx="384048" cy="387657"/>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Arial"/>
              </a:rPr>
              <a:t>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a:rPr>
              <a:t>1:1</a:t>
            </a:r>
            <a:endParaRPr kumimoji="0" lang="en-US" sz="7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19" name="Rectangle: Rounded Corners 74">
            <a:extLst>
              <a:ext uri="{FF2B5EF4-FFF2-40B4-BE49-F238E27FC236}">
                <a16:creationId xmlns:a16="http://schemas.microsoft.com/office/drawing/2014/main" id="{45EF0DF3-3590-0714-2A2F-D79D336C25CF}"/>
              </a:ext>
            </a:extLst>
          </p:cNvPr>
          <p:cNvSpPr/>
          <p:nvPr/>
        </p:nvSpPr>
        <p:spPr>
          <a:xfrm>
            <a:off x="6354764" y="2301114"/>
            <a:ext cx="2104776" cy="2407796"/>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base" latinLnBrk="0" hangingPunct="1">
              <a:lnSpc>
                <a:spcPct val="90000"/>
              </a:lnSpc>
              <a:spcBef>
                <a:spcPct val="0"/>
              </a:spcBef>
              <a:spcAft>
                <a:spcPts val="300"/>
              </a:spcAft>
              <a:buClrTx/>
              <a:buSzTx/>
              <a:buFontTx/>
              <a:buNone/>
              <a:tabLst/>
              <a:defRPr/>
            </a:pPr>
            <a:r>
              <a:rPr kumimoji="0" lang="en-US" sz="1400" b="1" i="0" u="none" strike="noStrike" kern="1200" cap="none" spc="0" normalizeH="0" baseline="0" noProof="0" dirty="0">
                <a:ln>
                  <a:noFill/>
                </a:ln>
                <a:solidFill>
                  <a:srgbClr val="212121"/>
                </a:solidFill>
                <a:effectLst/>
                <a:uLnTx/>
                <a:uFillTx/>
                <a:latin typeface="Arial" panose="020B0604020202020204" pitchFamily="34" charset="0"/>
                <a:ea typeface="+mn-ea"/>
                <a:cs typeface="Arial"/>
              </a:rPr>
              <a:t>Key Eligibility Criteria</a:t>
            </a:r>
            <a:endParaRPr kumimoji="0" lang="en-US" sz="900" b="0" i="0" u="none" strike="noStrike" kern="1200" cap="none" spc="0" normalizeH="0" baseline="0" noProof="0" dirty="0">
              <a:ln>
                <a:noFill/>
              </a:ln>
              <a:solidFill>
                <a:srgbClr val="000000"/>
              </a:solidFill>
              <a:effectLst/>
              <a:uLnTx/>
              <a:uFillTx/>
              <a:latin typeface="Arial"/>
              <a:ea typeface="+mn-ea"/>
              <a:cs typeface="Arial"/>
            </a:endParaRP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Histologically or cytologically confirmed NSCLC with stage IIIB-</a:t>
            </a:r>
            <a:r>
              <a:rPr kumimoji="0" lang="en-US" sz="800" b="0" i="0" u="none" strike="noStrike" kern="1200" cap="none" spc="-10" normalizeH="0" baseline="0" noProof="0" dirty="0">
                <a:ln>
                  <a:noFill/>
                </a:ln>
                <a:solidFill>
                  <a:srgbClr val="000000"/>
                </a:solidFill>
                <a:effectLst/>
                <a:uLnTx/>
                <a:uFillTx/>
                <a:latin typeface="Arial"/>
                <a:ea typeface="Arial"/>
                <a:cs typeface="Arial"/>
                <a:sym typeface="Arial"/>
              </a:rPr>
              <a:t>IIIC or stage IV disease not suitable </a:t>
            </a: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for curative-intent radical surgery or </a:t>
            </a:r>
            <a:r>
              <a:rPr kumimoji="0" lang="en-US" sz="800" b="0" i="0" u="none" strike="noStrike" kern="1200" cap="none" spc="-10" normalizeH="0" baseline="0" noProof="0" dirty="0">
                <a:ln>
                  <a:noFill/>
                </a:ln>
                <a:solidFill>
                  <a:srgbClr val="000000"/>
                </a:solidFill>
                <a:effectLst/>
                <a:uLnTx/>
                <a:uFillTx/>
                <a:latin typeface="Arial"/>
                <a:ea typeface="Arial"/>
                <a:cs typeface="Arial"/>
                <a:sym typeface="Arial"/>
              </a:rPr>
              <a:t>RT, with measurable </a:t>
            </a: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disease per RECIST v1.1</a:t>
            </a: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1" u="none" strike="noStrike" kern="1200" cap="none" spc="0" normalizeH="0" baseline="0" noProof="0" dirty="0">
                <a:ln>
                  <a:noFill/>
                </a:ln>
                <a:solidFill>
                  <a:srgbClr val="000000"/>
                </a:solidFill>
                <a:effectLst/>
                <a:uLnTx/>
                <a:uFillTx/>
                <a:latin typeface="Arial"/>
                <a:ea typeface="Arial"/>
                <a:cs typeface="Arial"/>
                <a:sym typeface="Arial"/>
              </a:rPr>
              <a:t>KRAS </a:t>
            </a: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G12C mutation</a:t>
            </a: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Known PD-L1 expression</a:t>
            </a:r>
          </a:p>
          <a:p>
            <a:pPr marL="182880" marR="0" lvl="1" indent="-91440" algn="l" defTabSz="914400" rtl="0" eaLnBrk="1" fontAlgn="auto" latinLnBrk="0" hangingPunct="0">
              <a:lnSpc>
                <a:spcPct val="100000"/>
              </a:lnSpc>
              <a:spcBef>
                <a:spcPts val="0"/>
              </a:spcBef>
              <a:spcAft>
                <a:spcPts val="0"/>
              </a:spcAft>
              <a:buClr>
                <a:srgbClr val="144B2D"/>
              </a:buClr>
              <a:buSzTx/>
              <a:buFont typeface="Roboto Regular" panose="020B060402020202020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Part A: </a:t>
            </a:r>
            <a:r>
              <a:rPr kumimoji="0" lang="en-US" sz="800" b="0" i="0" u="none" strike="noStrike" kern="1200" cap="none" spc="0" normalizeH="0" baseline="0" noProof="0" dirty="0">
                <a:ln>
                  <a:noFill/>
                </a:ln>
                <a:solidFill>
                  <a:srgbClr val="000000"/>
                </a:solidFill>
                <a:effectLst/>
                <a:uLnTx/>
                <a:uFillTx/>
                <a:latin typeface="Arial"/>
                <a:ea typeface="Roboto" panose="02000000000000000000" pitchFamily="2" charset="0"/>
                <a:cs typeface="Roboto" panose="02000000000000000000" pitchFamily="2" charset="0"/>
                <a:sym typeface="Arial"/>
              </a:rPr>
              <a:t>≥50%</a:t>
            </a:r>
          </a:p>
          <a:p>
            <a:pPr marL="182880" marR="0" lvl="1" indent="-91440" algn="l" defTabSz="914400" rtl="0" eaLnBrk="1" fontAlgn="auto" latinLnBrk="0" hangingPunct="0">
              <a:lnSpc>
                <a:spcPct val="100000"/>
              </a:lnSpc>
              <a:spcBef>
                <a:spcPts val="0"/>
              </a:spcBef>
              <a:spcAft>
                <a:spcPts val="0"/>
              </a:spcAft>
              <a:buClr>
                <a:srgbClr val="144B2D"/>
              </a:buClr>
              <a:buSzTx/>
              <a:buFont typeface="Roboto Regular" panose="020B060402020202020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Roboto" panose="02000000000000000000" pitchFamily="2" charset="0"/>
                <a:cs typeface="Roboto" panose="02000000000000000000" pitchFamily="2" charset="0"/>
                <a:sym typeface="Arial"/>
              </a:rPr>
              <a:t>Part B: 0%-100%</a:t>
            </a:r>
            <a:endParaRPr kumimoji="0" lang="en-US" sz="800" b="0" i="0" u="none" strike="noStrike" kern="1200" cap="none" spc="0" normalizeH="0" baseline="0" noProof="0" dirty="0">
              <a:ln>
                <a:noFill/>
              </a:ln>
              <a:solidFill>
                <a:srgbClr val="000000"/>
              </a:solidFill>
              <a:effectLst/>
              <a:uLnTx/>
              <a:uFillTx/>
              <a:latin typeface="Arial"/>
              <a:ea typeface="Arial"/>
              <a:cs typeface="Arial"/>
              <a:sym typeface="Arial"/>
            </a:endParaRP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a:ea typeface="Arial"/>
                <a:cs typeface="Arial"/>
                <a:sym typeface="Arial"/>
              </a:rPr>
              <a:t>ECOG PS 0-1</a:t>
            </a:r>
          </a:p>
          <a:p>
            <a:pPr marL="91440" marR="0" lvl="0" indent="-91440" algn="l" defTabSz="914400" rtl="0" eaLnBrk="1" fontAlgn="auto" latinLnBrk="0" hangingPunct="0">
              <a:lnSpc>
                <a:spcPct val="100000"/>
              </a:lnSpc>
              <a:spcBef>
                <a:spcPts val="0"/>
              </a:spcBef>
              <a:spcAft>
                <a:spcPts val="0"/>
              </a:spcAft>
              <a:buClr>
                <a:srgbClr val="144B2D"/>
              </a:buClr>
              <a:buSzTx/>
              <a:buFont typeface="Arial" panose="020B0604020202020204" pitchFamily="34" charset="0"/>
              <a:buChar char="•"/>
              <a:tabLst/>
              <a:defRPr/>
            </a:pPr>
            <a:r>
              <a:rPr kumimoji="0" lang="en-US" sz="800" b="0" i="0" u="none" strike="noStrike" kern="1200" cap="none" spc="-10" normalizeH="0" baseline="0" noProof="0" dirty="0">
                <a:ln>
                  <a:noFill/>
                </a:ln>
                <a:solidFill>
                  <a:srgbClr val="000000"/>
                </a:solidFill>
                <a:effectLst/>
                <a:uLnTx/>
                <a:uFillTx/>
                <a:latin typeface="Arial"/>
                <a:ea typeface="Arial"/>
                <a:cs typeface="Arial"/>
                <a:sym typeface="Arial"/>
              </a:rPr>
              <a:t>Life expectancy estimate </a:t>
            </a:r>
            <a:r>
              <a:rPr kumimoji="0" lang="en-US" sz="800" b="0" i="0" u="none" strike="noStrike" kern="1200" cap="none" spc="-10" normalizeH="0" baseline="0" noProof="0" dirty="0">
                <a:ln>
                  <a:noFill/>
                </a:ln>
                <a:solidFill>
                  <a:srgbClr val="000000"/>
                </a:solidFill>
                <a:effectLst/>
                <a:uLnTx/>
                <a:uFillTx/>
                <a:latin typeface="Arial"/>
                <a:ea typeface="Roboto" panose="02000000000000000000" pitchFamily="2" charset="0"/>
                <a:cs typeface="Roboto" panose="02000000000000000000" pitchFamily="2" charset="0"/>
                <a:sym typeface="Arial"/>
              </a:rPr>
              <a:t>≥12 weeks</a:t>
            </a:r>
            <a:endParaRPr kumimoji="0" lang="en-US" sz="1400" b="0" i="0" u="none" strike="noStrike" kern="1200" cap="none" spc="-10" normalizeH="0" baseline="0" noProof="0" dirty="0">
              <a:ln>
                <a:noFill/>
              </a:ln>
              <a:solidFill>
                <a:srgbClr val="000000"/>
              </a:solidFill>
              <a:effectLst/>
              <a:uLnTx/>
              <a:uFillTx/>
              <a:latin typeface="Arial"/>
              <a:ea typeface="+mn-ea"/>
              <a:cs typeface="Arial"/>
            </a:endParaRPr>
          </a:p>
        </p:txBody>
      </p:sp>
      <p:sp>
        <p:nvSpPr>
          <p:cNvPr id="20" name="TextBox 19">
            <a:extLst>
              <a:ext uri="{FF2B5EF4-FFF2-40B4-BE49-F238E27FC236}">
                <a16:creationId xmlns:a16="http://schemas.microsoft.com/office/drawing/2014/main" id="{D0AAF809-9C12-59E5-1B4B-2DB13A22FC24}"/>
              </a:ext>
            </a:extLst>
          </p:cNvPr>
          <p:cNvSpPr txBox="1"/>
          <p:nvPr/>
        </p:nvSpPr>
        <p:spPr>
          <a:xfrm>
            <a:off x="6354764" y="1812903"/>
            <a:ext cx="5633233" cy="307777"/>
          </a:xfrm>
          <a:prstGeom prst="rect">
            <a:avLst/>
          </a:prstGeom>
          <a:noFill/>
        </p:spPr>
        <p:txBody>
          <a:bodyPr wrap="square">
            <a:spAutoFit/>
          </a:bodyPr>
          <a:lstStyle/>
          <a:p>
            <a:pPr marL="1588" marR="0" lvl="0" indent="0" algn="l" defTabSz="914377" rtl="0" eaLnBrk="1" fontAlgn="base" latinLnBrk="0" hangingPunct="1">
              <a:lnSpc>
                <a:spcPct val="100000"/>
              </a:lnSpc>
              <a:spcBef>
                <a:spcPct val="0"/>
              </a:spcBef>
              <a:spcAft>
                <a:spcPct val="0"/>
              </a:spcAft>
              <a:buClrTx/>
              <a:buSzPct val="100000"/>
              <a:buFontTx/>
              <a:buNone/>
              <a:tabLst/>
              <a:defRPr/>
            </a:pPr>
            <a:r>
              <a:rPr kumimoji="0" lang="en-US" sz="1400" b="1" i="0" u="none" strike="noStrike" kern="400" cap="none" spc="0" normalizeH="0" baseline="0" noProof="0">
                <a:ln>
                  <a:noFill/>
                </a:ln>
                <a:solidFill>
                  <a:srgbClr val="212121"/>
                </a:solidFill>
                <a:effectLst/>
                <a:uLnTx/>
                <a:uFillTx/>
                <a:latin typeface="Arial" panose="020B0604020202020204" pitchFamily="34" charset="0"/>
                <a:ea typeface="+mn-ea"/>
                <a:cs typeface="Arial" panose="020B0604020202020204" pitchFamily="34" charset="0"/>
              </a:rPr>
              <a:t>Part B: PD-L1 0%-100%</a:t>
            </a:r>
          </a:p>
        </p:txBody>
      </p:sp>
      <p:sp>
        <p:nvSpPr>
          <p:cNvPr id="21" name="Flowchart: Off-page Connector 76">
            <a:extLst>
              <a:ext uri="{FF2B5EF4-FFF2-40B4-BE49-F238E27FC236}">
                <a16:creationId xmlns:a16="http://schemas.microsoft.com/office/drawing/2014/main" id="{6E24D5A8-888A-6277-07D2-F877FD8D9707}"/>
              </a:ext>
            </a:extLst>
          </p:cNvPr>
          <p:cNvSpPr/>
          <p:nvPr/>
        </p:nvSpPr>
        <p:spPr>
          <a:xfrm rot="16200000">
            <a:off x="4247846" y="4009686"/>
            <a:ext cx="517736" cy="2233039"/>
          </a:xfrm>
          <a:prstGeom prst="flowChartOffpage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2" name="TextBox 18">
            <a:extLst>
              <a:ext uri="{FF2B5EF4-FFF2-40B4-BE49-F238E27FC236}">
                <a16:creationId xmlns:a16="http://schemas.microsoft.com/office/drawing/2014/main" id="{941FFDB5-1983-C403-4052-7E448F9195B2}"/>
              </a:ext>
            </a:extLst>
          </p:cNvPr>
          <p:cNvSpPr txBox="1"/>
          <p:nvPr/>
        </p:nvSpPr>
        <p:spPr>
          <a:xfrm>
            <a:off x="3461664" y="4940192"/>
            <a:ext cx="1993503" cy="365563"/>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Arial"/>
              </a:rPr>
              <a:t>Study also included a dose optimization and safety lead-in for olomorasib</a:t>
            </a:r>
          </a:p>
        </p:txBody>
      </p:sp>
      <p:sp>
        <p:nvSpPr>
          <p:cNvPr id="23" name="Flowchart: Off-page Connector 78">
            <a:extLst>
              <a:ext uri="{FF2B5EF4-FFF2-40B4-BE49-F238E27FC236}">
                <a16:creationId xmlns:a16="http://schemas.microsoft.com/office/drawing/2014/main" id="{5D4C055E-EEDB-25FC-5EB3-C8A3AE24A348}"/>
              </a:ext>
            </a:extLst>
          </p:cNvPr>
          <p:cNvSpPr/>
          <p:nvPr/>
        </p:nvSpPr>
        <p:spPr>
          <a:xfrm rot="16200000">
            <a:off x="9898799" y="4009684"/>
            <a:ext cx="517736" cy="2233039"/>
          </a:xfrm>
          <a:prstGeom prst="flowChartOffpage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a:endParaRPr>
          </a:p>
        </p:txBody>
      </p:sp>
      <p:sp>
        <p:nvSpPr>
          <p:cNvPr id="24" name="TextBox 18">
            <a:extLst>
              <a:ext uri="{FF2B5EF4-FFF2-40B4-BE49-F238E27FC236}">
                <a16:creationId xmlns:a16="http://schemas.microsoft.com/office/drawing/2014/main" id="{80E2AD66-2DAB-E22C-EC61-E85E3EC10BC1}"/>
              </a:ext>
            </a:extLst>
          </p:cNvPr>
          <p:cNvSpPr txBox="1"/>
          <p:nvPr/>
        </p:nvSpPr>
        <p:spPr>
          <a:xfrm>
            <a:off x="9112617" y="4940190"/>
            <a:ext cx="1993503" cy="365563"/>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Arial"/>
              </a:rPr>
              <a:t>Study also included a dose optimization and safety lead-in for olomorasib</a:t>
            </a:r>
          </a:p>
        </p:txBody>
      </p:sp>
      <p:sp>
        <p:nvSpPr>
          <p:cNvPr id="25" name="TextBox 24">
            <a:extLst>
              <a:ext uri="{FF2B5EF4-FFF2-40B4-BE49-F238E27FC236}">
                <a16:creationId xmlns:a16="http://schemas.microsoft.com/office/drawing/2014/main" id="{7AB44141-95BD-EAE1-F9C8-BF2148756379}"/>
              </a:ext>
            </a:extLst>
          </p:cNvPr>
          <p:cNvSpPr txBox="1"/>
          <p:nvPr/>
        </p:nvSpPr>
        <p:spPr>
          <a:xfrm>
            <a:off x="2807647" y="6549672"/>
            <a:ext cx="52950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Nishio M et al. ASCO 2024. Abstract TPS218; https://</a:t>
            </a:r>
            <a:r>
              <a:rPr kumimoji="0" lang="en-US" sz="1000" b="0" i="0" u="none" strike="noStrike" kern="1200" cap="none" spc="0" normalizeH="0" baseline="0" noProof="0" dirty="0" err="1">
                <a:ln>
                  <a:noFill/>
                </a:ln>
                <a:solidFill>
                  <a:srgbClr val="000000"/>
                </a:solidFill>
                <a:effectLst/>
                <a:uLnTx/>
                <a:uFillTx/>
                <a:latin typeface="Arial"/>
                <a:ea typeface="+mn-ea"/>
                <a:cs typeface="Arial"/>
              </a:rPr>
              <a:t>clinicaltrials.gov</a:t>
            </a:r>
            <a:r>
              <a:rPr kumimoji="0" lang="en-US" sz="1000" b="0" i="0" u="none" strike="noStrike" kern="1200" cap="none" spc="0" normalizeH="0" baseline="0" noProof="0" dirty="0">
                <a:ln>
                  <a:noFill/>
                </a:ln>
                <a:solidFill>
                  <a:srgbClr val="000000"/>
                </a:solidFill>
                <a:effectLst/>
                <a:uLnTx/>
                <a:uFillTx/>
                <a:latin typeface="Arial"/>
                <a:ea typeface="+mn-ea"/>
                <a:cs typeface="Arial"/>
              </a:rPr>
              <a:t>/study/NCT06119581</a:t>
            </a:r>
          </a:p>
        </p:txBody>
      </p:sp>
    </p:spTree>
    <p:extLst>
      <p:ext uri="{BB962C8B-B14F-4D97-AF65-F5344CB8AC3E}">
        <p14:creationId xmlns:p14="http://schemas.microsoft.com/office/powerpoint/2010/main" val="11140607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B27C-AEBC-0395-1ED3-50B33F3B45D7}"/>
              </a:ext>
            </a:extLst>
          </p:cNvPr>
          <p:cNvSpPr>
            <a:spLocks noGrp="1"/>
          </p:cNvSpPr>
          <p:nvPr>
            <p:ph type="title"/>
          </p:nvPr>
        </p:nvSpPr>
        <p:spPr/>
        <p:txBody>
          <a:bodyPr/>
          <a:lstStyle/>
          <a:p>
            <a:r>
              <a:rPr lang="en-US" sz="3600" dirty="0"/>
              <a:t>1L </a:t>
            </a:r>
            <a:r>
              <a:rPr lang="en-US" sz="3600" dirty="0" err="1"/>
              <a:t>divarasib</a:t>
            </a:r>
            <a:r>
              <a:rPr lang="en-US" sz="3600" dirty="0"/>
              <a:t> plus pembrolizumab</a:t>
            </a:r>
            <a:br>
              <a:rPr lang="en-US" sz="3600" dirty="0"/>
            </a:br>
            <a:r>
              <a:rPr lang="en-US" sz="3600" dirty="0"/>
              <a:t>in </a:t>
            </a:r>
            <a:r>
              <a:rPr lang="en-US" sz="3600" i="1" dirty="0"/>
              <a:t>KRAS G12C+</a:t>
            </a:r>
            <a:r>
              <a:rPr lang="en-US" sz="3600" dirty="0"/>
              <a:t> NSCLC: the </a:t>
            </a:r>
            <a:r>
              <a:rPr lang="en-US" sz="3600" dirty="0" err="1"/>
              <a:t>Krascendo</a:t>
            </a:r>
            <a:r>
              <a:rPr lang="en-US" sz="3600" dirty="0"/>
              <a:t> 170 study</a:t>
            </a:r>
          </a:p>
        </p:txBody>
      </p:sp>
      <p:pic>
        <p:nvPicPr>
          <p:cNvPr id="4" name="Picture 3">
            <a:extLst>
              <a:ext uri="{FF2B5EF4-FFF2-40B4-BE49-F238E27FC236}">
                <a16:creationId xmlns:a16="http://schemas.microsoft.com/office/drawing/2014/main" id="{B673DB95-E968-4F21-D5B2-607413D70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3" y="2789032"/>
            <a:ext cx="7266434" cy="2916030"/>
          </a:xfrm>
          <a:prstGeom prst="rect">
            <a:avLst/>
          </a:prstGeom>
        </p:spPr>
      </p:pic>
      <p:pic>
        <p:nvPicPr>
          <p:cNvPr id="6" name="Picture 5">
            <a:extLst>
              <a:ext uri="{FF2B5EF4-FFF2-40B4-BE49-F238E27FC236}">
                <a16:creationId xmlns:a16="http://schemas.microsoft.com/office/drawing/2014/main" id="{E4A782C7-E3B5-B0A1-C8CE-66BF64123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853" y="2232441"/>
            <a:ext cx="3979149" cy="3234082"/>
          </a:xfrm>
          <a:prstGeom prst="rect">
            <a:avLst/>
          </a:prstGeom>
        </p:spPr>
      </p:pic>
      <p:sp>
        <p:nvSpPr>
          <p:cNvPr id="7" name="TextBox 6">
            <a:extLst>
              <a:ext uri="{FF2B5EF4-FFF2-40B4-BE49-F238E27FC236}">
                <a16:creationId xmlns:a16="http://schemas.microsoft.com/office/drawing/2014/main" id="{C3D443C5-7567-6A95-CE2A-1BBCD32CC06B}"/>
              </a:ext>
            </a:extLst>
          </p:cNvPr>
          <p:cNvSpPr txBox="1"/>
          <p:nvPr/>
        </p:nvSpPr>
        <p:spPr>
          <a:xfrm>
            <a:off x="1082191" y="1711814"/>
            <a:ext cx="5974591" cy="1077218"/>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a:rPr>
              <a:t>PD-L1 positive cohort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a:rPr>
              <a:t>Confirmed ORR: 72.9%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pitchFamily="34" charset="0"/>
                <a:ea typeface="+mn-ea"/>
                <a:cs typeface="Arial"/>
              </a:rPr>
              <a:t>mPFS</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a:rPr>
              <a:t>: 19.3 months; data were immature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a:endParaRPr>
          </a:p>
        </p:txBody>
      </p:sp>
      <p:sp>
        <p:nvSpPr>
          <p:cNvPr id="9" name="TextBox 8">
            <a:extLst>
              <a:ext uri="{FF2B5EF4-FFF2-40B4-BE49-F238E27FC236}">
                <a16:creationId xmlns:a16="http://schemas.microsoft.com/office/drawing/2014/main" id="{76894FB0-AB1D-5F54-35FA-891E05AD146D}"/>
              </a:ext>
            </a:extLst>
          </p:cNvPr>
          <p:cNvSpPr txBox="1"/>
          <p:nvPr/>
        </p:nvSpPr>
        <p:spPr>
          <a:xfrm>
            <a:off x="2678595" y="6460251"/>
            <a:ext cx="61523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ptos" panose="020B0004020202020204" pitchFamily="34" charset="0"/>
                <a:cs typeface="Arial"/>
              </a:rPr>
              <a:t>Skoulidis</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a:rPr>
              <a:t> F et al. ASCO 2026; Abstract 8510</a:t>
            </a:r>
            <a:r>
              <a:rPr kumimoji="0" lang="en-US" sz="1000" b="0" i="0" u="none" strike="noStrike" kern="1200" cap="none" spc="0" normalizeH="0" baseline="0" noProof="0" dirty="0">
                <a:ln>
                  <a:noFill/>
                </a:ln>
                <a:solidFill>
                  <a:srgbClr val="000000"/>
                </a:solidFill>
                <a:effectLst/>
                <a:uLnTx/>
                <a:uFillTx/>
                <a:latin typeface="Arial"/>
                <a:ea typeface="+mn-ea"/>
                <a:cs typeface="Arial"/>
              </a:rPr>
              <a:t> </a:t>
            </a:r>
          </a:p>
        </p:txBody>
      </p:sp>
    </p:spTree>
    <p:extLst>
      <p:ext uri="{BB962C8B-B14F-4D97-AF65-F5344CB8AC3E}">
        <p14:creationId xmlns:p14="http://schemas.microsoft.com/office/powerpoint/2010/main" val="1676731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32FEE-1C77-A9B9-86F2-A47C1E518B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A5309-0265-BC3A-D563-5AEAC888037B}"/>
              </a:ext>
            </a:extLst>
          </p:cNvPr>
          <p:cNvSpPr>
            <a:spLocks noGrp="1"/>
          </p:cNvSpPr>
          <p:nvPr>
            <p:ph type="title"/>
          </p:nvPr>
        </p:nvSpPr>
        <p:spPr/>
        <p:txBody>
          <a:bodyPr/>
          <a:lstStyle/>
          <a:p>
            <a:r>
              <a:rPr lang="en-US" sz="3600" dirty="0"/>
              <a:t>1L </a:t>
            </a:r>
            <a:r>
              <a:rPr lang="en-US" sz="3600" dirty="0" err="1"/>
              <a:t>divarasib</a:t>
            </a:r>
            <a:r>
              <a:rPr lang="en-US" sz="3600" dirty="0"/>
              <a:t> plus pembrolizumab</a:t>
            </a:r>
            <a:br>
              <a:rPr lang="en-US" sz="3600" dirty="0"/>
            </a:br>
            <a:r>
              <a:rPr lang="en-US" sz="3600" dirty="0"/>
              <a:t>in </a:t>
            </a:r>
            <a:r>
              <a:rPr lang="en-US" sz="3600" i="1" dirty="0"/>
              <a:t>KRAS G12C+</a:t>
            </a:r>
            <a:r>
              <a:rPr lang="en-US" sz="3600" dirty="0"/>
              <a:t> </a:t>
            </a:r>
            <a:r>
              <a:rPr lang="en-US" sz="3600" dirty="0" err="1"/>
              <a:t>mNSCLC</a:t>
            </a:r>
            <a:r>
              <a:rPr lang="en-US" sz="3600" dirty="0"/>
              <a:t>: the </a:t>
            </a:r>
            <a:r>
              <a:rPr lang="en-US" sz="3600" dirty="0" err="1"/>
              <a:t>Krascendo</a:t>
            </a:r>
            <a:r>
              <a:rPr lang="en-US" sz="3600" dirty="0"/>
              <a:t> 170 study</a:t>
            </a:r>
          </a:p>
        </p:txBody>
      </p:sp>
      <p:sp>
        <p:nvSpPr>
          <p:cNvPr id="7" name="TextBox 6">
            <a:extLst>
              <a:ext uri="{FF2B5EF4-FFF2-40B4-BE49-F238E27FC236}">
                <a16:creationId xmlns:a16="http://schemas.microsoft.com/office/drawing/2014/main" id="{33227282-9A59-92EF-5608-CECD68FB0683}"/>
              </a:ext>
            </a:extLst>
          </p:cNvPr>
          <p:cNvSpPr txBox="1"/>
          <p:nvPr/>
        </p:nvSpPr>
        <p:spPr>
          <a:xfrm>
            <a:off x="1082191" y="1711814"/>
            <a:ext cx="5974591" cy="769441"/>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a:rPr>
              <a:t>PD-L1 negative cohort (&lt;1%)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a:rPr>
              <a:t>Unconfirmed ORR: 69.6% </a:t>
            </a:r>
          </a:p>
        </p:txBody>
      </p:sp>
      <p:sp>
        <p:nvSpPr>
          <p:cNvPr id="9" name="TextBox 8">
            <a:extLst>
              <a:ext uri="{FF2B5EF4-FFF2-40B4-BE49-F238E27FC236}">
                <a16:creationId xmlns:a16="http://schemas.microsoft.com/office/drawing/2014/main" id="{28B22BCC-45F8-31CA-63B2-A03AE725A76D}"/>
              </a:ext>
            </a:extLst>
          </p:cNvPr>
          <p:cNvSpPr txBox="1"/>
          <p:nvPr/>
        </p:nvSpPr>
        <p:spPr>
          <a:xfrm>
            <a:off x="2678595" y="6460251"/>
            <a:ext cx="61523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panose="020B0604020202020204" pitchFamily="34" charset="0"/>
                <a:ea typeface="Aptos" panose="020B0004020202020204" pitchFamily="34" charset="0"/>
                <a:cs typeface="Arial"/>
              </a:rPr>
              <a:t>Skoulidis</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a:rPr>
              <a:t> F et al. ASCO 2026; Abstract 8510</a:t>
            </a:r>
            <a:r>
              <a:rPr kumimoji="0" lang="en-US" sz="1000" b="0" i="0" u="none" strike="noStrike" kern="1200" cap="none" spc="0" normalizeH="0" baseline="0" noProof="0" dirty="0">
                <a:ln>
                  <a:noFill/>
                </a:ln>
                <a:solidFill>
                  <a:srgbClr val="000000"/>
                </a:solidFill>
                <a:effectLst/>
                <a:uLnTx/>
                <a:uFillTx/>
                <a:latin typeface="Arial"/>
                <a:ea typeface="+mn-ea"/>
                <a:cs typeface="Arial"/>
              </a:rPr>
              <a:t> </a:t>
            </a:r>
          </a:p>
        </p:txBody>
      </p:sp>
      <p:pic>
        <p:nvPicPr>
          <p:cNvPr id="5" name="Picture 4">
            <a:extLst>
              <a:ext uri="{FF2B5EF4-FFF2-40B4-BE49-F238E27FC236}">
                <a16:creationId xmlns:a16="http://schemas.microsoft.com/office/drawing/2014/main" id="{63FB8DC6-49C7-A1B4-AA69-2B0B51383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667199"/>
            <a:ext cx="6541660" cy="3287049"/>
          </a:xfrm>
          <a:prstGeom prst="rect">
            <a:avLst/>
          </a:prstGeom>
        </p:spPr>
      </p:pic>
      <p:pic>
        <p:nvPicPr>
          <p:cNvPr id="10" name="Picture 9">
            <a:extLst>
              <a:ext uri="{FF2B5EF4-FFF2-40B4-BE49-F238E27FC236}">
                <a16:creationId xmlns:a16="http://schemas.microsoft.com/office/drawing/2014/main" id="{BC9C7A31-ED4A-7D1F-22B2-F6040F726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976" y="3072241"/>
            <a:ext cx="4530859" cy="2635786"/>
          </a:xfrm>
          <a:prstGeom prst="rect">
            <a:avLst/>
          </a:prstGeom>
        </p:spPr>
      </p:pic>
    </p:spTree>
    <p:extLst>
      <p:ext uri="{BB962C8B-B14F-4D97-AF65-F5344CB8AC3E}">
        <p14:creationId xmlns:p14="http://schemas.microsoft.com/office/powerpoint/2010/main" val="2859483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2260-16A8-A12E-BA4B-1B24ED516CC4}"/>
              </a:ext>
            </a:extLst>
          </p:cNvPr>
          <p:cNvSpPr>
            <a:spLocks noGrp="1"/>
          </p:cNvSpPr>
          <p:nvPr>
            <p:ph type="title"/>
          </p:nvPr>
        </p:nvSpPr>
        <p:spPr/>
        <p:txBody>
          <a:bodyPr/>
          <a:lstStyle/>
          <a:p>
            <a:r>
              <a:rPr lang="en-US" dirty="0"/>
              <a:t>Single-agent </a:t>
            </a:r>
            <a:r>
              <a:rPr lang="en-US" dirty="0" err="1"/>
              <a:t>divarasib</a:t>
            </a:r>
            <a:r>
              <a:rPr lang="en-US" dirty="0"/>
              <a:t> in advanced</a:t>
            </a:r>
            <a:r>
              <a:rPr lang="en-US" i="1" dirty="0"/>
              <a:t> KRAS G12C+</a:t>
            </a:r>
            <a:r>
              <a:rPr lang="en-US" dirty="0"/>
              <a:t> NSCLC</a:t>
            </a:r>
          </a:p>
        </p:txBody>
      </p:sp>
      <p:pic>
        <p:nvPicPr>
          <p:cNvPr id="4" name="Picture 3">
            <a:extLst>
              <a:ext uri="{FF2B5EF4-FFF2-40B4-BE49-F238E27FC236}">
                <a16:creationId xmlns:a16="http://schemas.microsoft.com/office/drawing/2014/main" id="{4D0FDB78-1102-0826-2890-79D30EFB0F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96723" y="1916911"/>
            <a:ext cx="8752789" cy="2658418"/>
          </a:xfrm>
          <a:prstGeom prst="rect">
            <a:avLst/>
          </a:prstGeom>
        </p:spPr>
      </p:pic>
      <p:pic>
        <p:nvPicPr>
          <p:cNvPr id="6" name="Picture 5">
            <a:extLst>
              <a:ext uri="{FF2B5EF4-FFF2-40B4-BE49-F238E27FC236}">
                <a16:creationId xmlns:a16="http://schemas.microsoft.com/office/drawing/2014/main" id="{9E31B379-83D7-F9BE-28F7-C77A7796E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977" y="4702185"/>
            <a:ext cx="3909610" cy="1881177"/>
          </a:xfrm>
          <a:prstGeom prst="rect">
            <a:avLst/>
          </a:prstGeom>
        </p:spPr>
      </p:pic>
      <p:pic>
        <p:nvPicPr>
          <p:cNvPr id="8" name="Picture 7">
            <a:extLst>
              <a:ext uri="{FF2B5EF4-FFF2-40B4-BE49-F238E27FC236}">
                <a16:creationId xmlns:a16="http://schemas.microsoft.com/office/drawing/2014/main" id="{E36A738E-8ADC-A38E-5B2B-20F873B00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7387" y="4702185"/>
            <a:ext cx="4177322" cy="1881178"/>
          </a:xfrm>
          <a:prstGeom prst="rect">
            <a:avLst/>
          </a:prstGeom>
        </p:spPr>
      </p:pic>
      <p:sp>
        <p:nvSpPr>
          <p:cNvPr id="9" name="TextBox 8">
            <a:extLst>
              <a:ext uri="{FF2B5EF4-FFF2-40B4-BE49-F238E27FC236}">
                <a16:creationId xmlns:a16="http://schemas.microsoft.com/office/drawing/2014/main" id="{F8EA1A02-1CAA-850F-8BF6-E7882F840F95}"/>
              </a:ext>
            </a:extLst>
          </p:cNvPr>
          <p:cNvSpPr txBox="1"/>
          <p:nvPr/>
        </p:nvSpPr>
        <p:spPr>
          <a:xfrm>
            <a:off x="4728182" y="1688437"/>
            <a:ext cx="3104811" cy="400110"/>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a:rPr>
              <a:t>C</a:t>
            </a:r>
            <a:r>
              <a:rPr kumimoji="0" lang="en-US" sz="2000" b="1" i="0" u="none" strike="noStrike" kern="1200" cap="none" spc="0" normalizeH="0" baseline="0" noProof="0" dirty="0" err="1">
                <a:ln>
                  <a:noFill/>
                </a:ln>
                <a:solidFill>
                  <a:srgbClr val="000000"/>
                </a:solidFill>
                <a:effectLst/>
                <a:uLnTx/>
                <a:uFillTx/>
                <a:latin typeface="Arial" pitchFamily="34" charset="0"/>
                <a:ea typeface="+mn-ea"/>
                <a:cs typeface="Arial"/>
              </a:rPr>
              <a:t>onfirmed</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a:rPr>
              <a:t> ORR: 55.6% </a:t>
            </a:r>
          </a:p>
        </p:txBody>
      </p:sp>
      <p:sp>
        <p:nvSpPr>
          <p:cNvPr id="10" name="TextBox 9">
            <a:extLst>
              <a:ext uri="{FF2B5EF4-FFF2-40B4-BE49-F238E27FC236}">
                <a16:creationId xmlns:a16="http://schemas.microsoft.com/office/drawing/2014/main" id="{30988A00-81C9-2DCB-4F19-DC3C6F8C7421}"/>
              </a:ext>
            </a:extLst>
          </p:cNvPr>
          <p:cNvSpPr txBox="1"/>
          <p:nvPr/>
        </p:nvSpPr>
        <p:spPr>
          <a:xfrm>
            <a:off x="3723811" y="4569399"/>
            <a:ext cx="2247331" cy="400110"/>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a:rPr>
              <a:t>DOR: 18 months </a:t>
            </a:r>
          </a:p>
        </p:txBody>
      </p:sp>
      <p:sp>
        <p:nvSpPr>
          <p:cNvPr id="11" name="TextBox 10">
            <a:extLst>
              <a:ext uri="{FF2B5EF4-FFF2-40B4-BE49-F238E27FC236}">
                <a16:creationId xmlns:a16="http://schemas.microsoft.com/office/drawing/2014/main" id="{4DA546B8-D68F-AE61-FCC4-198DE9E7A402}"/>
              </a:ext>
            </a:extLst>
          </p:cNvPr>
          <p:cNvSpPr txBox="1"/>
          <p:nvPr/>
        </p:nvSpPr>
        <p:spPr>
          <a:xfrm>
            <a:off x="8147946" y="4502130"/>
            <a:ext cx="2401566" cy="400110"/>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a:rPr>
              <a:t>PFS: 13.8 months </a:t>
            </a:r>
          </a:p>
        </p:txBody>
      </p:sp>
      <p:sp>
        <p:nvSpPr>
          <p:cNvPr id="12" name="TextBox 11">
            <a:extLst>
              <a:ext uri="{FF2B5EF4-FFF2-40B4-BE49-F238E27FC236}">
                <a16:creationId xmlns:a16="http://schemas.microsoft.com/office/drawing/2014/main" id="{A9900768-0AE8-6889-59E5-5ACEAF845A7F}"/>
              </a:ext>
            </a:extLst>
          </p:cNvPr>
          <p:cNvSpPr txBox="1"/>
          <p:nvPr/>
        </p:nvSpPr>
        <p:spPr>
          <a:xfrm>
            <a:off x="7376849" y="6601804"/>
            <a:ext cx="317266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Sacher AG et al. J Clin Oncol 2025;43(30):3249-53.  </a:t>
            </a:r>
          </a:p>
        </p:txBody>
      </p:sp>
    </p:spTree>
    <p:extLst>
      <p:ext uri="{BB962C8B-B14F-4D97-AF65-F5344CB8AC3E}">
        <p14:creationId xmlns:p14="http://schemas.microsoft.com/office/powerpoint/2010/main" val="875853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063C5-CDAC-10AA-780D-1944586F6D0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DACE216-504D-90A1-01C7-BFA0510AC4B3}"/>
              </a:ext>
            </a:extLst>
          </p:cNvPr>
          <p:cNvSpPr/>
          <p:nvPr/>
        </p:nvSpPr>
        <p:spPr bwMode="auto">
          <a:xfrm>
            <a:off x="998061" y="3645024"/>
            <a:ext cx="961306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E9E0B33-598E-EFE4-9F06-A6309E636A96}"/>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Therapeutic Targets Beyond </a:t>
            </a:r>
            <a:br>
              <a:rPr lang="en-US" dirty="0"/>
            </a:br>
            <a:r>
              <a:rPr lang="en-US" dirty="0"/>
              <a:t>EGFR for Non-Small Cell Lung Cancer</a:t>
            </a:r>
            <a:endParaRPr lang="en-US" sz="2400" dirty="0"/>
          </a:p>
        </p:txBody>
      </p:sp>
      <p:sp>
        <p:nvSpPr>
          <p:cNvPr id="6" name="Content Placeholder 2">
            <a:extLst>
              <a:ext uri="{FF2B5EF4-FFF2-40B4-BE49-F238E27FC236}">
                <a16:creationId xmlns:a16="http://schemas.microsoft.com/office/drawing/2014/main" id="{75A46122-3841-92DC-6574-A8EDBE7AC0D7}"/>
              </a:ext>
            </a:extLst>
          </p:cNvPr>
          <p:cNvSpPr>
            <a:spLocks noGrp="1"/>
          </p:cNvSpPr>
          <p:nvPr>
            <p:ph idx="1"/>
          </p:nvPr>
        </p:nvSpPr>
        <p:spPr>
          <a:xfrm>
            <a:off x="1559496" y="1955158"/>
            <a:ext cx="9145016" cy="4536504"/>
          </a:xfrm>
        </p:spPr>
        <p:txBody>
          <a:bodyPr/>
          <a:lstStyle/>
          <a:p>
            <a:pPr marL="11113" indent="0">
              <a:lnSpc>
                <a:spcPts val="2600"/>
              </a:lnSpc>
              <a:spcBef>
                <a:spcPts val="2000"/>
              </a:spcBef>
              <a:spcAft>
                <a:spcPts val="0"/>
              </a:spcAft>
              <a:buNone/>
            </a:pPr>
            <a:r>
              <a:rPr lang="en-US" sz="2400" dirty="0">
                <a:solidFill>
                  <a:srgbClr val="3233FF"/>
                </a:solidFill>
                <a:latin typeface="+mn-lt"/>
              </a:rPr>
              <a:t>INTRODUCTION: </a:t>
            </a:r>
            <a:r>
              <a:rPr lang="en-US" sz="2400" dirty="0">
                <a:solidFill>
                  <a:schemeClr val="tx1"/>
                </a:solidFill>
                <a:latin typeface="+mn-lt"/>
              </a:rPr>
              <a:t>Relative Impact of Targeted Treatment</a:t>
            </a:r>
          </a:p>
          <a:p>
            <a:pPr marL="11113" indent="0">
              <a:lnSpc>
                <a:spcPts val="2600"/>
              </a:lnSpc>
              <a:spcBef>
                <a:spcPts val="2000"/>
              </a:spcBef>
              <a:spcAft>
                <a:spcPts val="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 Alterations</a:t>
            </a:r>
          </a:p>
          <a:p>
            <a:pPr marL="11113" indent="0">
              <a:lnSpc>
                <a:spcPct val="100000"/>
              </a:lnSpc>
              <a:spcBef>
                <a:spcPts val="2000"/>
              </a:spcBef>
              <a:spcAft>
                <a:spcPts val="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KRAS Mutations</a:t>
            </a:r>
          </a:p>
          <a:p>
            <a:pPr marL="11113" indent="0">
              <a:lnSpc>
                <a:spcPct val="100000"/>
              </a:lnSpc>
              <a:spcBef>
                <a:spcPts val="2000"/>
              </a:spcBef>
              <a:spcAft>
                <a:spcPts val="0"/>
              </a:spcAft>
              <a:buNone/>
            </a:pPr>
            <a:r>
              <a:rPr lang="en-US" sz="2400" dirty="0">
                <a:solidFill>
                  <a:schemeClr val="bg1"/>
                </a:solidFill>
              </a:rPr>
              <a:t>MODULE 3: </a:t>
            </a:r>
            <a:r>
              <a:rPr lang="en-US" sz="2400" dirty="0">
                <a:solidFill>
                  <a:schemeClr val="bg1"/>
                </a:solidFill>
                <a:ea typeface="Times New Roman" panose="02020603050405020304" pitchFamily="18" charset="0"/>
                <a:cs typeface="Times New Roman" panose="02020603050405020304" pitchFamily="18" charset="0"/>
              </a:rPr>
              <a:t>MET Overexpression</a:t>
            </a:r>
          </a:p>
          <a:p>
            <a:pPr marL="11113" indent="0">
              <a:lnSpc>
                <a:spcPct val="100000"/>
              </a:lnSpc>
              <a:spcBef>
                <a:spcPts val="2000"/>
              </a:spcBef>
              <a:spcAft>
                <a:spcPts val="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ALK Fusions</a:t>
            </a:r>
          </a:p>
          <a:p>
            <a:pPr marL="11113" indent="0">
              <a:lnSpc>
                <a:spcPct val="100000"/>
              </a:lnSpc>
              <a:spcBef>
                <a:spcPts val="2000"/>
              </a:spcBef>
              <a:spcAft>
                <a:spcPts val="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ROS1 Fusions</a:t>
            </a:r>
          </a:p>
          <a:p>
            <a:pPr marL="11113" indent="0">
              <a:lnSpc>
                <a:spcPct val="100000"/>
              </a:lnSpc>
              <a:spcBef>
                <a:spcPts val="2000"/>
              </a:spcBef>
              <a:spcAft>
                <a:spcPts val="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RET Fusions</a:t>
            </a:r>
          </a:p>
        </p:txBody>
      </p:sp>
    </p:spTree>
    <p:extLst>
      <p:ext uri="{BB962C8B-B14F-4D97-AF65-F5344CB8AC3E}">
        <p14:creationId xmlns:p14="http://schemas.microsoft.com/office/powerpoint/2010/main" val="3360376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D6A1-5DCA-66C9-A4AF-25177C79194C}"/>
              </a:ext>
            </a:extLst>
          </p:cNvPr>
          <p:cNvSpPr>
            <a:spLocks noGrp="1"/>
          </p:cNvSpPr>
          <p:nvPr>
            <p:ph type="title"/>
          </p:nvPr>
        </p:nvSpPr>
        <p:spPr/>
        <p:txBody>
          <a:bodyPr/>
          <a:lstStyle/>
          <a:p>
            <a:r>
              <a:rPr lang="en-US" sz="3600" dirty="0"/>
              <a:t>The LUMINOSITY trial: </a:t>
            </a:r>
            <a:r>
              <a:rPr lang="en-US" sz="3600" dirty="0" err="1"/>
              <a:t>Teliso</a:t>
            </a:r>
            <a:r>
              <a:rPr lang="en-US" sz="3600" dirty="0"/>
              <a:t>-V in previously treated patients with c-MET overexpression (</a:t>
            </a:r>
            <a:r>
              <a:rPr lang="en-US" sz="3600" dirty="0" err="1"/>
              <a:t>wtEGFR</a:t>
            </a:r>
            <a:r>
              <a:rPr lang="en-US" sz="3600" dirty="0"/>
              <a:t>)</a:t>
            </a:r>
          </a:p>
        </p:txBody>
      </p:sp>
      <p:sp>
        <p:nvSpPr>
          <p:cNvPr id="4" name="TextBox 3">
            <a:extLst>
              <a:ext uri="{FF2B5EF4-FFF2-40B4-BE49-F238E27FC236}">
                <a16:creationId xmlns:a16="http://schemas.microsoft.com/office/drawing/2014/main" id="{A2E177DD-7F05-6697-83AA-B5AB62F2A19D}"/>
              </a:ext>
            </a:extLst>
          </p:cNvPr>
          <p:cNvSpPr txBox="1"/>
          <p:nvPr/>
        </p:nvSpPr>
        <p:spPr>
          <a:xfrm>
            <a:off x="8061736" y="6476142"/>
            <a:ext cx="2775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Camidge et al, JCO 2024</a:t>
            </a:r>
          </a:p>
        </p:txBody>
      </p:sp>
      <p:pic>
        <p:nvPicPr>
          <p:cNvPr id="5" name="Picture 4">
            <a:extLst>
              <a:ext uri="{FF2B5EF4-FFF2-40B4-BE49-F238E27FC236}">
                <a16:creationId xmlns:a16="http://schemas.microsoft.com/office/drawing/2014/main" id="{3F420404-E13D-6BB6-D247-DF68D053A03A}"/>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5731435" y="2691217"/>
            <a:ext cx="6308165" cy="2984500"/>
          </a:xfrm>
          <a:prstGeom prst="rect">
            <a:avLst/>
          </a:prstGeom>
        </p:spPr>
      </p:pic>
      <p:sp>
        <p:nvSpPr>
          <p:cNvPr id="6" name="TextBox 5">
            <a:extLst>
              <a:ext uri="{FF2B5EF4-FFF2-40B4-BE49-F238E27FC236}">
                <a16:creationId xmlns:a16="http://schemas.microsoft.com/office/drawing/2014/main" id="{CA78144F-9633-CD93-B04B-2BB4DD4AB9B3}"/>
              </a:ext>
            </a:extLst>
          </p:cNvPr>
          <p:cNvSpPr txBox="1"/>
          <p:nvPr/>
        </p:nvSpPr>
        <p:spPr>
          <a:xfrm>
            <a:off x="6858992" y="1550620"/>
            <a:ext cx="5180608" cy="830997"/>
          </a:xfrm>
          <a:prstGeom prst="rect">
            <a:avLst/>
          </a:prstGeom>
          <a:solidFill>
            <a:srgbClr val="FFDEB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mPFS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5.7m; not correlated with expression level </a:t>
            </a:r>
          </a:p>
        </p:txBody>
      </p:sp>
      <p:pic>
        <p:nvPicPr>
          <p:cNvPr id="7" name="Picture 6">
            <a:extLst>
              <a:ext uri="{FF2B5EF4-FFF2-40B4-BE49-F238E27FC236}">
                <a16:creationId xmlns:a16="http://schemas.microsoft.com/office/drawing/2014/main" id="{020B2DFC-E70B-4C32-AC08-96E005D87C5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52400" y="2673716"/>
            <a:ext cx="5647880" cy="2495183"/>
          </a:xfrm>
          <a:prstGeom prst="rect">
            <a:avLst/>
          </a:prstGeom>
        </p:spPr>
      </p:pic>
      <p:sp>
        <p:nvSpPr>
          <p:cNvPr id="8" name="TextBox 7">
            <a:extLst>
              <a:ext uri="{FF2B5EF4-FFF2-40B4-BE49-F238E27FC236}">
                <a16:creationId xmlns:a16="http://schemas.microsoft.com/office/drawing/2014/main" id="{6AF6A06C-A116-9868-9675-7DCFF13B12E5}"/>
              </a:ext>
            </a:extLst>
          </p:cNvPr>
          <p:cNvSpPr txBox="1"/>
          <p:nvPr/>
        </p:nvSpPr>
        <p:spPr>
          <a:xfrm>
            <a:off x="619672" y="1612900"/>
            <a:ext cx="3544389" cy="1200329"/>
          </a:xfrm>
          <a:prstGeom prst="rect">
            <a:avLst/>
          </a:prstGeom>
          <a:solidFill>
            <a:srgbClr val="FFDEB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Overall 		28.6%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c-MET high:	34.6%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c-MET int: 	22.9%</a:t>
            </a:r>
          </a:p>
        </p:txBody>
      </p:sp>
      <p:sp>
        <p:nvSpPr>
          <p:cNvPr id="10" name="TextBox 9">
            <a:extLst>
              <a:ext uri="{FF2B5EF4-FFF2-40B4-BE49-F238E27FC236}">
                <a16:creationId xmlns:a16="http://schemas.microsoft.com/office/drawing/2014/main" id="{0639D4D3-1036-102B-5633-17D26C6F8CAC}"/>
              </a:ext>
            </a:extLst>
          </p:cNvPr>
          <p:cNvSpPr txBox="1"/>
          <p:nvPr/>
        </p:nvSpPr>
        <p:spPr>
          <a:xfrm>
            <a:off x="183715" y="5214052"/>
            <a:ext cx="5547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a:ea typeface="+mn-ea"/>
                <a:cs typeface="+mn-cs"/>
              </a:rPr>
              <a:t>c-Met protein overexpression in NSQ </a:t>
            </a:r>
            <a:r>
              <a:rPr kumimoji="0" lang="en-US" sz="1200" b="0" i="1" u="none" strike="noStrike" kern="1200" cap="none" spc="0" normalizeH="0" baseline="0" noProof="0" dirty="0" err="1">
                <a:ln>
                  <a:noFill/>
                </a:ln>
                <a:solidFill>
                  <a:prstClr val="black"/>
                </a:solidFill>
                <a:effectLst/>
                <a:uLnTx/>
                <a:uFillTx/>
                <a:latin typeface="Arial"/>
                <a:ea typeface="+mn-ea"/>
                <a:cs typeface="+mn-cs"/>
              </a:rPr>
              <a:t>EGFRwt</a:t>
            </a:r>
            <a:r>
              <a:rPr kumimoji="0" lang="en-US" sz="1200" b="0" i="1" u="none" strike="noStrike" kern="1200" cap="none" spc="0" normalizeH="0" baseline="0" noProof="0" dirty="0">
                <a:ln>
                  <a:noFill/>
                </a:ln>
                <a:solidFill>
                  <a:prstClr val="black"/>
                </a:solidFill>
                <a:effectLst/>
                <a:uLnTx/>
                <a:uFillTx/>
                <a:latin typeface="Arial"/>
                <a:ea typeface="+mn-ea"/>
                <a:cs typeface="+mn-cs"/>
              </a:rPr>
              <a:t>: high ≥50% tumor cells with 3+ staining; intermediate ≥25%–&lt;50%</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extBox 14">
            <a:extLst>
              <a:ext uri="{FF2B5EF4-FFF2-40B4-BE49-F238E27FC236}">
                <a16:creationId xmlns:a16="http://schemas.microsoft.com/office/drawing/2014/main" id="{DDD247F3-FB0C-8B51-6081-A513BC66E343}"/>
              </a:ext>
            </a:extLst>
          </p:cNvPr>
          <p:cNvSpPr txBox="1"/>
          <p:nvPr/>
        </p:nvSpPr>
        <p:spPr>
          <a:xfrm>
            <a:off x="337158" y="5778646"/>
            <a:ext cx="11702442" cy="646331"/>
          </a:xfrm>
          <a:prstGeom prst="rect">
            <a:avLst/>
          </a:prstGeom>
          <a:solidFill>
            <a:srgbClr val="FFDEB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May 14, 2025: FDA granted accelerated approval to </a:t>
            </a:r>
            <a:r>
              <a:rPr kumimoji="0" lang="en-US" sz="1800" b="0" i="0" u="none" strike="noStrike" kern="1200" cap="none" spc="0" normalizeH="0" baseline="0" noProof="0" dirty="0" err="1">
                <a:ln>
                  <a:noFill/>
                </a:ln>
                <a:solidFill>
                  <a:prstClr val="black"/>
                </a:solidFill>
                <a:effectLst/>
                <a:uLnTx/>
                <a:uFillTx/>
                <a:latin typeface="Arial"/>
                <a:ea typeface="+mn-ea"/>
                <a:cs typeface="+mn-cs"/>
              </a:rPr>
              <a:t>Teliso</a:t>
            </a:r>
            <a:r>
              <a:rPr kumimoji="0" lang="en-US" sz="1800" b="0" i="0" u="none" strike="noStrike" kern="1200" cap="none" spc="0" normalizeH="0" baseline="0" noProof="0" dirty="0">
                <a:ln>
                  <a:noFill/>
                </a:ln>
                <a:solidFill>
                  <a:prstClr val="black"/>
                </a:solidFill>
                <a:effectLst/>
                <a:uLnTx/>
                <a:uFillTx/>
                <a:latin typeface="Arial"/>
                <a:ea typeface="+mn-ea"/>
                <a:cs typeface="+mn-cs"/>
              </a:rPr>
              <a:t>-V for previously non-SQ NSCLC with high c-Met protein overexpression [≥50% of tumor cells with strong (3+) staining], as determined by an FDA-approved test, </a:t>
            </a:r>
          </a:p>
        </p:txBody>
      </p:sp>
    </p:spTree>
    <p:extLst>
      <p:ext uri="{BB962C8B-B14F-4D97-AF65-F5344CB8AC3E}">
        <p14:creationId xmlns:p14="http://schemas.microsoft.com/office/powerpoint/2010/main" val="36704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988840"/>
            <a:ext cx="10358967" cy="2372987"/>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482731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5910-F27C-0530-04CB-3156499D5811}"/>
              </a:ext>
            </a:extLst>
          </p:cNvPr>
          <p:cNvSpPr>
            <a:spLocks noGrp="1"/>
          </p:cNvSpPr>
          <p:nvPr>
            <p:ph type="title"/>
          </p:nvPr>
        </p:nvSpPr>
        <p:spPr/>
        <p:txBody>
          <a:bodyPr/>
          <a:lstStyle/>
          <a:p>
            <a:r>
              <a:rPr lang="en-US" sz="3200" dirty="0"/>
              <a:t>Updated results of LUMINOSITY trial: </a:t>
            </a:r>
            <a:r>
              <a:rPr lang="en-US" sz="3200" dirty="0" err="1"/>
              <a:t>Teliso</a:t>
            </a:r>
            <a:r>
              <a:rPr lang="en-US" sz="3200" dirty="0"/>
              <a:t>-V in previously treated patients with c-MET overexpression (</a:t>
            </a:r>
            <a:r>
              <a:rPr lang="en-US" sz="3200" dirty="0" err="1"/>
              <a:t>wtEGFR</a:t>
            </a:r>
            <a:r>
              <a:rPr lang="en-US" sz="3200" dirty="0"/>
              <a:t>) </a:t>
            </a:r>
          </a:p>
        </p:txBody>
      </p:sp>
      <p:pic>
        <p:nvPicPr>
          <p:cNvPr id="4" name="Picture 3">
            <a:extLst>
              <a:ext uri="{FF2B5EF4-FFF2-40B4-BE49-F238E27FC236}">
                <a16:creationId xmlns:a16="http://schemas.microsoft.com/office/drawing/2014/main" id="{C7BF492D-7AE8-423D-D548-5701A001846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166100" y="1582392"/>
            <a:ext cx="3416300" cy="5124450"/>
          </a:xfrm>
          <a:prstGeom prst="rect">
            <a:avLst/>
          </a:prstGeom>
        </p:spPr>
      </p:pic>
      <p:sp>
        <p:nvSpPr>
          <p:cNvPr id="5" name="TextBox 4">
            <a:extLst>
              <a:ext uri="{FF2B5EF4-FFF2-40B4-BE49-F238E27FC236}">
                <a16:creationId xmlns:a16="http://schemas.microsoft.com/office/drawing/2014/main" id="{BE38C2A8-CEE7-C8B9-73B6-19D01C87B641}"/>
              </a:ext>
            </a:extLst>
          </p:cNvPr>
          <p:cNvSpPr txBox="1"/>
          <p:nvPr/>
        </p:nvSpPr>
        <p:spPr>
          <a:xfrm>
            <a:off x="715618" y="2944288"/>
            <a:ext cx="6983897" cy="1200329"/>
          </a:xfrm>
          <a:prstGeom prst="rect">
            <a:avLst/>
          </a:prstGeom>
          <a:solidFill>
            <a:srgbClr val="FFDEB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800" b="1"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ORR%</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800" b="1" i="0" u="sng"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mPFS</a:t>
            </a:r>
            <a:r>
              <a:rPr kumimoji="0" lang="en-US" sz="1800" b="1"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800" b="1" i="0" u="sng"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endParaRPr kumimoji="0" lang="en-US" sz="1800" b="0"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Overall 		29.2%		5.6		14.2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c-MET high:	34.5%		5.5		14.3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c-MET int: 	23.8%		5.9		14.2</a:t>
            </a:r>
          </a:p>
        </p:txBody>
      </p:sp>
      <p:sp>
        <p:nvSpPr>
          <p:cNvPr id="6" name="TextBox 5">
            <a:extLst>
              <a:ext uri="{FF2B5EF4-FFF2-40B4-BE49-F238E27FC236}">
                <a16:creationId xmlns:a16="http://schemas.microsoft.com/office/drawing/2014/main" id="{51901E36-0D0D-6BC5-4A2A-691477C55F14}"/>
              </a:ext>
            </a:extLst>
          </p:cNvPr>
          <p:cNvSpPr txBox="1"/>
          <p:nvPr/>
        </p:nvSpPr>
        <p:spPr>
          <a:xfrm>
            <a:off x="715618" y="4412371"/>
            <a:ext cx="55973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Most common TRAE: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peripheral sensory neuropathy (31%, 7% </a:t>
            </a:r>
            <a:r>
              <a:rPr kumimoji="0" lang="en-US" sz="1800" b="0" i="0" u="sng" strike="noStrike" kern="1200" cap="none" spc="0" normalizeH="0" baseline="0" noProof="0" dirty="0">
                <a:ln>
                  <a:noFill/>
                </a:ln>
                <a:solidFill>
                  <a:srgbClr val="000000"/>
                </a:solidFill>
                <a:effectLst/>
                <a:uLnTx/>
                <a:uFillTx/>
                <a:latin typeface="Arial"/>
                <a:ea typeface="+mn-ea"/>
                <a:cs typeface="+mn-cs"/>
              </a:rPr>
              <a:t>&gt;</a:t>
            </a:r>
            <a:r>
              <a:rPr kumimoji="0" lang="en-US" sz="1800" b="0" i="0" u="none" strike="noStrike" kern="1200" cap="none" spc="0" normalizeH="0" baseline="0" noProof="0" dirty="0">
                <a:ln>
                  <a:noFill/>
                </a:ln>
                <a:solidFill>
                  <a:srgbClr val="000000"/>
                </a:solidFill>
                <a:effectLst/>
                <a:uLnTx/>
                <a:uFillTx/>
                <a:latin typeface="Arial"/>
                <a:ea typeface="+mn-ea"/>
                <a:cs typeface="+mn-cs"/>
              </a:rPr>
              <a:t>Gr3),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peripheral edema (16%)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fatigue (14%). </a:t>
            </a:r>
          </a:p>
        </p:txBody>
      </p:sp>
      <p:sp>
        <p:nvSpPr>
          <p:cNvPr id="3" name="TextBox 2">
            <a:extLst>
              <a:ext uri="{FF2B5EF4-FFF2-40B4-BE49-F238E27FC236}">
                <a16:creationId xmlns:a16="http://schemas.microsoft.com/office/drawing/2014/main" id="{C620EBE2-F670-9619-FCE5-1F4D21995A88}"/>
              </a:ext>
            </a:extLst>
          </p:cNvPr>
          <p:cNvSpPr txBox="1"/>
          <p:nvPr/>
        </p:nvSpPr>
        <p:spPr>
          <a:xfrm>
            <a:off x="2456761" y="6460621"/>
            <a:ext cx="254428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Girard N et al. ELCC 2025;Abstract 18P.  </a:t>
            </a:r>
          </a:p>
        </p:txBody>
      </p:sp>
    </p:spTree>
    <p:extLst>
      <p:ext uri="{BB962C8B-B14F-4D97-AF65-F5344CB8AC3E}">
        <p14:creationId xmlns:p14="http://schemas.microsoft.com/office/powerpoint/2010/main" val="1949042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C99E4-5E7D-918B-C941-144701E781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532E7DE-CE27-FA21-C4E0-3821061EE23B}"/>
              </a:ext>
            </a:extLst>
          </p:cNvPr>
          <p:cNvSpPr/>
          <p:nvPr/>
        </p:nvSpPr>
        <p:spPr bwMode="auto">
          <a:xfrm>
            <a:off x="998061" y="4293096"/>
            <a:ext cx="961306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A0E684-B58C-3AC2-D7B2-E69DAFB1D246}"/>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Therapeutic Targets Beyond </a:t>
            </a:r>
            <a:br>
              <a:rPr lang="en-US" dirty="0"/>
            </a:br>
            <a:r>
              <a:rPr lang="en-US" dirty="0"/>
              <a:t>EGFR for Non-Small Cell Lung Cancer</a:t>
            </a:r>
            <a:endParaRPr lang="en-US" sz="2400" dirty="0"/>
          </a:p>
        </p:txBody>
      </p:sp>
      <p:sp>
        <p:nvSpPr>
          <p:cNvPr id="6" name="Content Placeholder 2">
            <a:extLst>
              <a:ext uri="{FF2B5EF4-FFF2-40B4-BE49-F238E27FC236}">
                <a16:creationId xmlns:a16="http://schemas.microsoft.com/office/drawing/2014/main" id="{9911D343-F4D8-E406-019F-BF5FD283C8B8}"/>
              </a:ext>
            </a:extLst>
          </p:cNvPr>
          <p:cNvSpPr>
            <a:spLocks noGrp="1"/>
          </p:cNvSpPr>
          <p:nvPr>
            <p:ph idx="1"/>
          </p:nvPr>
        </p:nvSpPr>
        <p:spPr>
          <a:xfrm>
            <a:off x="1559496" y="1955158"/>
            <a:ext cx="9145016" cy="4536504"/>
          </a:xfrm>
        </p:spPr>
        <p:txBody>
          <a:bodyPr/>
          <a:lstStyle/>
          <a:p>
            <a:pPr marL="11113" indent="0">
              <a:lnSpc>
                <a:spcPts val="2600"/>
              </a:lnSpc>
              <a:spcBef>
                <a:spcPts val="2000"/>
              </a:spcBef>
              <a:spcAft>
                <a:spcPts val="0"/>
              </a:spcAft>
              <a:buNone/>
            </a:pPr>
            <a:r>
              <a:rPr lang="en-US" sz="2400" dirty="0">
                <a:solidFill>
                  <a:srgbClr val="3233FF"/>
                </a:solidFill>
                <a:latin typeface="+mn-lt"/>
              </a:rPr>
              <a:t>INTRODUCTION: </a:t>
            </a:r>
            <a:r>
              <a:rPr lang="en-US" sz="2400" dirty="0">
                <a:solidFill>
                  <a:schemeClr val="tx1"/>
                </a:solidFill>
                <a:latin typeface="+mn-lt"/>
              </a:rPr>
              <a:t>Relative Impact of Targeted Treatment</a:t>
            </a:r>
          </a:p>
          <a:p>
            <a:pPr marL="11113" indent="0">
              <a:lnSpc>
                <a:spcPts val="2600"/>
              </a:lnSpc>
              <a:spcBef>
                <a:spcPts val="2000"/>
              </a:spcBef>
              <a:spcAft>
                <a:spcPts val="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 Alterations</a:t>
            </a:r>
          </a:p>
          <a:p>
            <a:pPr marL="11113" indent="0">
              <a:lnSpc>
                <a:spcPct val="100000"/>
              </a:lnSpc>
              <a:spcBef>
                <a:spcPts val="2000"/>
              </a:spcBef>
              <a:spcAft>
                <a:spcPts val="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KRAS Mutations</a:t>
            </a:r>
          </a:p>
          <a:p>
            <a:pPr marL="11113" indent="0">
              <a:lnSpc>
                <a:spcPct val="100000"/>
              </a:lnSpc>
              <a:spcBef>
                <a:spcPts val="2000"/>
              </a:spcBef>
              <a:spcAft>
                <a:spcPts val="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MET Overexpression</a:t>
            </a:r>
          </a:p>
          <a:p>
            <a:pPr marL="11113" indent="0">
              <a:lnSpc>
                <a:spcPct val="100000"/>
              </a:lnSpc>
              <a:spcBef>
                <a:spcPts val="2000"/>
              </a:spcBef>
              <a:spcAft>
                <a:spcPts val="0"/>
              </a:spcAft>
              <a:buNone/>
            </a:pPr>
            <a:r>
              <a:rPr lang="en-US" sz="2400" dirty="0">
                <a:solidFill>
                  <a:schemeClr val="bg1"/>
                </a:solidFill>
              </a:rPr>
              <a:t>MODULE 4: </a:t>
            </a:r>
            <a:r>
              <a:rPr lang="en-US" sz="2400" dirty="0">
                <a:solidFill>
                  <a:schemeClr val="bg1"/>
                </a:solidFill>
                <a:ea typeface="Times New Roman" panose="02020603050405020304" pitchFamily="18" charset="0"/>
                <a:cs typeface="Times New Roman" panose="02020603050405020304" pitchFamily="18" charset="0"/>
              </a:rPr>
              <a:t>ALK Fusions</a:t>
            </a:r>
          </a:p>
          <a:p>
            <a:pPr marL="11113" indent="0">
              <a:lnSpc>
                <a:spcPct val="100000"/>
              </a:lnSpc>
              <a:spcBef>
                <a:spcPts val="2000"/>
              </a:spcBef>
              <a:spcAft>
                <a:spcPts val="0"/>
              </a:spcAft>
              <a:buNone/>
            </a:pPr>
            <a:r>
              <a:rPr lang="en-US" sz="2400" dirty="0">
                <a:solidFill>
                  <a:srgbClr val="3233FF"/>
                </a:solidFill>
              </a:rPr>
              <a:t>MODULE 5: </a:t>
            </a:r>
            <a:r>
              <a:rPr lang="en-US" sz="2400" dirty="0">
                <a:solidFill>
                  <a:srgbClr val="212121"/>
                </a:solidFill>
                <a:ea typeface="Times New Roman" panose="02020603050405020304" pitchFamily="18" charset="0"/>
                <a:cs typeface="Times New Roman" panose="02020603050405020304" pitchFamily="18" charset="0"/>
              </a:rPr>
              <a:t>ROS1 Fusions</a:t>
            </a:r>
          </a:p>
          <a:p>
            <a:pPr marL="11113" indent="0">
              <a:lnSpc>
                <a:spcPct val="100000"/>
              </a:lnSpc>
              <a:spcBef>
                <a:spcPts val="2000"/>
              </a:spcBef>
              <a:spcAft>
                <a:spcPts val="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RET Fusions</a:t>
            </a:r>
          </a:p>
        </p:txBody>
      </p:sp>
    </p:spTree>
    <p:extLst>
      <p:ext uri="{BB962C8B-B14F-4D97-AF65-F5344CB8AC3E}">
        <p14:creationId xmlns:p14="http://schemas.microsoft.com/office/powerpoint/2010/main" val="1734946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7D5B9-67F2-4AEF-ADC5-4CCCA841A76B}"/>
              </a:ext>
            </a:extLst>
          </p:cNvPr>
          <p:cNvSpPr>
            <a:spLocks noGrp="1"/>
          </p:cNvSpPr>
          <p:nvPr>
            <p:ph type="title"/>
          </p:nvPr>
        </p:nvSpPr>
        <p:spPr>
          <a:xfrm>
            <a:off x="457199" y="301012"/>
            <a:ext cx="11455879" cy="800100"/>
          </a:xfrm>
        </p:spPr>
        <p:txBody>
          <a:bodyPr>
            <a:noAutofit/>
          </a:bodyPr>
          <a:lstStyle/>
          <a:p>
            <a:pPr>
              <a:lnSpc>
                <a:spcPct val="100000"/>
              </a:lnSpc>
            </a:pPr>
            <a:r>
              <a:rPr lang="en-US" sz="2400" dirty="0">
                <a:solidFill>
                  <a:schemeClr val="accent2"/>
                </a:solidFill>
              </a:rPr>
              <a:t>ALINA </a:t>
            </a: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Updated Analysis</a:t>
            </a:r>
            <a:br>
              <a:rPr lang="en-US" sz="2400" dirty="0">
                <a:solidFill>
                  <a:schemeClr val="accent2"/>
                </a:solidFill>
              </a:rPr>
            </a:br>
            <a:r>
              <a:rPr lang="en-US" sz="2400" dirty="0">
                <a:solidFill>
                  <a:schemeClr val="accent2"/>
                </a:solidFill>
              </a:rPr>
              <a:t>Adjuvant alectinib </a:t>
            </a:r>
            <a:r>
              <a:rPr lang="en-US" sz="2400" i="1" dirty="0">
                <a:solidFill>
                  <a:schemeClr val="accent2"/>
                </a:solidFill>
              </a:rPr>
              <a:t>vs</a:t>
            </a:r>
            <a:r>
              <a:rPr lang="en-US" sz="2400" dirty="0">
                <a:solidFill>
                  <a:schemeClr val="accent2"/>
                </a:solidFill>
              </a:rPr>
              <a:t> chemotherapy in patients with early-stage </a:t>
            </a:r>
            <a:r>
              <a:rPr lang="en-US" sz="2400" i="1" dirty="0">
                <a:solidFill>
                  <a:schemeClr val="accent2"/>
                </a:solidFill>
              </a:rPr>
              <a:t>ALK</a:t>
            </a:r>
            <a:r>
              <a:rPr lang="en-US" sz="2400" dirty="0">
                <a:solidFill>
                  <a:schemeClr val="accent2"/>
                </a:solidFill>
              </a:rPr>
              <a:t>+ NSCLC</a:t>
            </a:r>
          </a:p>
        </p:txBody>
      </p:sp>
      <p:pic>
        <p:nvPicPr>
          <p:cNvPr id="5" name="Image 4">
            <a:extLst>
              <a:ext uri="{FF2B5EF4-FFF2-40B4-BE49-F238E27FC236}">
                <a16:creationId xmlns:a16="http://schemas.microsoft.com/office/drawing/2014/main" id="{15E09470-931E-43F3-84EE-B08DA7CD18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34028" y="1189997"/>
            <a:ext cx="10179979" cy="2347976"/>
          </a:xfrm>
          <a:prstGeom prst="rect">
            <a:avLst/>
          </a:prstGeom>
        </p:spPr>
      </p:pic>
      <p:pic>
        <p:nvPicPr>
          <p:cNvPr id="7" name="Image 6">
            <a:extLst>
              <a:ext uri="{FF2B5EF4-FFF2-40B4-BE49-F238E27FC236}">
                <a16:creationId xmlns:a16="http://schemas.microsoft.com/office/drawing/2014/main" id="{ACE8C496-4C0C-4C21-8739-02C973AAA6B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34028" y="3537973"/>
            <a:ext cx="7806757" cy="3116407"/>
          </a:xfrm>
          <a:prstGeom prst="rect">
            <a:avLst/>
          </a:prstGeom>
        </p:spPr>
      </p:pic>
      <p:sp>
        <p:nvSpPr>
          <p:cNvPr id="8" name="Text Placeholder 4">
            <a:extLst>
              <a:ext uri="{FF2B5EF4-FFF2-40B4-BE49-F238E27FC236}">
                <a16:creationId xmlns:a16="http://schemas.microsoft.com/office/drawing/2014/main" id="{A7862829-64B2-4B15-80EC-D4C346AB734C}"/>
              </a:ext>
            </a:extLst>
          </p:cNvPr>
          <p:cNvSpPr txBox="1">
            <a:spLocks/>
          </p:cNvSpPr>
          <p:nvPr/>
        </p:nvSpPr>
        <p:spPr>
          <a:xfrm>
            <a:off x="6621893" y="6543240"/>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Dziadziuszko R et al., ESMO 2025</a:t>
            </a:r>
          </a:p>
        </p:txBody>
      </p:sp>
      <p:sp>
        <p:nvSpPr>
          <p:cNvPr id="9" name="ZoneTexte 8">
            <a:extLst>
              <a:ext uri="{FF2B5EF4-FFF2-40B4-BE49-F238E27FC236}">
                <a16:creationId xmlns:a16="http://schemas.microsoft.com/office/drawing/2014/main" id="{AAC2028D-4BE4-4C0C-9A05-97BBD1A171EF}"/>
              </a:ext>
            </a:extLst>
          </p:cNvPr>
          <p:cNvSpPr txBox="1"/>
          <p:nvPr/>
        </p:nvSpPr>
        <p:spPr>
          <a:xfrm>
            <a:off x="8712678" y="4616275"/>
            <a:ext cx="3200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Median follow up</a:t>
            </a:r>
          </a:p>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of 4 years</a:t>
            </a:r>
          </a:p>
        </p:txBody>
      </p:sp>
    </p:spTree>
    <p:extLst>
      <p:ext uri="{BB962C8B-B14F-4D97-AF65-F5344CB8AC3E}">
        <p14:creationId xmlns:p14="http://schemas.microsoft.com/office/powerpoint/2010/main" val="1643460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900DC4-4C2A-40E8-9B1E-8D8B10F8A03C}"/>
              </a:ext>
            </a:extLst>
          </p:cNvPr>
          <p:cNvSpPr>
            <a:spLocks noGrp="1"/>
          </p:cNvSpPr>
          <p:nvPr>
            <p:ph type="title"/>
          </p:nvPr>
        </p:nvSpPr>
        <p:spPr>
          <a:xfrm>
            <a:off x="457200" y="114736"/>
            <a:ext cx="11516264" cy="1006698"/>
          </a:xfrm>
        </p:spPr>
        <p:txBody>
          <a:bodyPr>
            <a:normAutofit/>
          </a:bodyPr>
          <a:lstStyle/>
          <a:p>
            <a:pPr>
              <a:lnSpc>
                <a:spcPct val="100000"/>
              </a:lnSpc>
            </a:pP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ALINA Updated Analysis</a:t>
            </a:r>
            <a:b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b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Adjuvant alectinib </a:t>
            </a:r>
            <a:r>
              <a:rPr kumimoji="0" lang="en-US" sz="2400" b="1" i="1" u="none" strike="noStrike" kern="1200" cap="none" spc="0" normalizeH="0" baseline="0" noProof="0" dirty="0">
                <a:ln>
                  <a:noFill/>
                </a:ln>
                <a:solidFill>
                  <a:srgbClr val="0D3759"/>
                </a:solidFill>
                <a:effectLst/>
                <a:uLnTx/>
                <a:uFillTx/>
                <a:latin typeface="Arial" panose="020B0604020202020204"/>
                <a:ea typeface="+mj-ea"/>
                <a:cs typeface="+mj-cs"/>
              </a:rPr>
              <a:t>vs</a:t>
            </a: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 chemotherapy in patients with early-stage </a:t>
            </a:r>
            <a:r>
              <a:rPr kumimoji="0" lang="en-US" sz="2400" b="1" i="1" u="none" strike="noStrike" kern="1200" cap="none" spc="0" normalizeH="0" baseline="0" noProof="0" dirty="0">
                <a:ln>
                  <a:noFill/>
                </a:ln>
                <a:solidFill>
                  <a:srgbClr val="0D3759"/>
                </a:solidFill>
                <a:effectLst/>
                <a:uLnTx/>
                <a:uFillTx/>
                <a:latin typeface="Arial" panose="020B0604020202020204"/>
                <a:ea typeface="+mj-ea"/>
                <a:cs typeface="+mj-cs"/>
              </a:rPr>
              <a:t>ALK</a:t>
            </a: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 NSCLC</a:t>
            </a:r>
            <a:endParaRPr lang="en-US" dirty="0"/>
          </a:p>
        </p:txBody>
      </p:sp>
      <p:pic>
        <p:nvPicPr>
          <p:cNvPr id="6" name="Image 5">
            <a:extLst>
              <a:ext uri="{FF2B5EF4-FFF2-40B4-BE49-F238E27FC236}">
                <a16:creationId xmlns:a16="http://schemas.microsoft.com/office/drawing/2014/main" id="{3103210B-9D78-4B77-9A46-D0B25A11F8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7420" y="1203265"/>
            <a:ext cx="7755147" cy="2545104"/>
          </a:xfrm>
          <a:prstGeom prst="rect">
            <a:avLst/>
          </a:prstGeom>
        </p:spPr>
      </p:pic>
      <p:pic>
        <p:nvPicPr>
          <p:cNvPr id="8" name="Image 7">
            <a:extLst>
              <a:ext uri="{FF2B5EF4-FFF2-40B4-BE49-F238E27FC236}">
                <a16:creationId xmlns:a16="http://schemas.microsoft.com/office/drawing/2014/main" id="{48F8B936-4D00-4A6D-B474-56A6C8EC8A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2540" y="4099326"/>
            <a:ext cx="6067515" cy="2607814"/>
          </a:xfrm>
          <a:prstGeom prst="rect">
            <a:avLst/>
          </a:prstGeom>
        </p:spPr>
      </p:pic>
      <p:pic>
        <p:nvPicPr>
          <p:cNvPr id="10" name="Image 9">
            <a:extLst>
              <a:ext uri="{FF2B5EF4-FFF2-40B4-BE49-F238E27FC236}">
                <a16:creationId xmlns:a16="http://schemas.microsoft.com/office/drawing/2014/main" id="{069EDEBF-146D-4C01-A847-1981AF2F624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973244" y="4057554"/>
            <a:ext cx="5963958" cy="2607814"/>
          </a:xfrm>
          <a:prstGeom prst="rect">
            <a:avLst/>
          </a:prstGeom>
        </p:spPr>
      </p:pic>
      <p:sp>
        <p:nvSpPr>
          <p:cNvPr id="15" name="Espace réservé du contenu 2">
            <a:extLst>
              <a:ext uri="{FF2B5EF4-FFF2-40B4-BE49-F238E27FC236}">
                <a16:creationId xmlns:a16="http://schemas.microsoft.com/office/drawing/2014/main" id="{B3A29EAB-0A3E-4C7E-B7BE-D3BE1B168DE9}"/>
              </a:ext>
            </a:extLst>
          </p:cNvPr>
          <p:cNvSpPr>
            <a:spLocks noGrp="1"/>
          </p:cNvSpPr>
          <p:nvPr>
            <p:ph idx="1"/>
          </p:nvPr>
        </p:nvSpPr>
        <p:spPr>
          <a:xfrm>
            <a:off x="8229600" y="1506124"/>
            <a:ext cx="3821502" cy="2242245"/>
          </a:xfrm>
        </p:spPr>
        <p:txBody>
          <a:bodyPr>
            <a:normAutofit/>
          </a:bodyPr>
          <a:lstStyle/>
          <a:p>
            <a:pPr marL="0" indent="0">
              <a:lnSpc>
                <a:spcPct val="100000"/>
              </a:lnSpc>
              <a:spcBef>
                <a:spcPts val="600"/>
              </a:spcBef>
              <a:buNone/>
            </a:pPr>
            <a:r>
              <a:rPr lang="en-US" sz="1500" dirty="0"/>
              <a:t>Post-recurrence therapy in control arm:</a:t>
            </a:r>
          </a:p>
          <a:p>
            <a:pPr>
              <a:lnSpc>
                <a:spcPct val="100000"/>
              </a:lnSpc>
              <a:spcBef>
                <a:spcPts val="600"/>
              </a:spcBef>
            </a:pPr>
            <a:r>
              <a:rPr lang="en-US" sz="1500" dirty="0"/>
              <a:t>systemic therapy 85% (ALK TKI 81.7%, chemotherapy 5%)</a:t>
            </a:r>
          </a:p>
          <a:p>
            <a:pPr>
              <a:lnSpc>
                <a:spcPct val="100000"/>
              </a:lnSpc>
              <a:spcBef>
                <a:spcPts val="600"/>
              </a:spcBef>
            </a:pPr>
            <a:r>
              <a:rPr lang="en-US" sz="1500" dirty="0"/>
              <a:t>radiotherapy 16.7%</a:t>
            </a:r>
          </a:p>
          <a:p>
            <a:pPr>
              <a:lnSpc>
                <a:spcPct val="100000"/>
              </a:lnSpc>
              <a:spcBef>
                <a:spcPts val="600"/>
              </a:spcBef>
            </a:pPr>
            <a:r>
              <a:rPr lang="en-US" sz="1500" dirty="0"/>
              <a:t>surgery 5%</a:t>
            </a:r>
          </a:p>
        </p:txBody>
      </p:sp>
      <p:sp>
        <p:nvSpPr>
          <p:cNvPr id="17" name="ZoneTexte 16">
            <a:extLst>
              <a:ext uri="{FF2B5EF4-FFF2-40B4-BE49-F238E27FC236}">
                <a16:creationId xmlns:a16="http://schemas.microsoft.com/office/drawing/2014/main" id="{181E021C-E876-4B8F-A0CB-FE2D1BF02ECC}"/>
              </a:ext>
            </a:extLst>
          </p:cNvPr>
          <p:cNvSpPr txBox="1"/>
          <p:nvPr/>
        </p:nvSpPr>
        <p:spPr>
          <a:xfrm>
            <a:off x="1628957" y="3781726"/>
            <a:ext cx="349801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3759"/>
                </a:solidFill>
                <a:effectLst/>
                <a:uLnTx/>
                <a:uFillTx/>
                <a:latin typeface="Arial" panose="020B0604020202020204"/>
                <a:ea typeface="+mn-ea"/>
                <a:cs typeface="+mn-cs"/>
              </a:rPr>
              <a:t>CNS disease-free survival (ITT)</a:t>
            </a:r>
          </a:p>
        </p:txBody>
      </p:sp>
      <p:sp>
        <p:nvSpPr>
          <p:cNvPr id="18" name="ZoneTexte 17">
            <a:extLst>
              <a:ext uri="{FF2B5EF4-FFF2-40B4-BE49-F238E27FC236}">
                <a16:creationId xmlns:a16="http://schemas.microsoft.com/office/drawing/2014/main" id="{151ADF4E-F870-407A-86B3-FE1A454057D2}"/>
              </a:ext>
            </a:extLst>
          </p:cNvPr>
          <p:cNvSpPr txBox="1"/>
          <p:nvPr/>
        </p:nvSpPr>
        <p:spPr>
          <a:xfrm>
            <a:off x="8003164" y="3713865"/>
            <a:ext cx="298042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D3759"/>
                </a:solidFill>
                <a:effectLst/>
                <a:uLnTx/>
                <a:uFillTx/>
                <a:latin typeface="Arial" panose="020B0604020202020204"/>
                <a:ea typeface="+mn-ea"/>
                <a:cs typeface="+mn-cs"/>
              </a:rPr>
              <a:t>OS (ITT)</a:t>
            </a:r>
          </a:p>
        </p:txBody>
      </p:sp>
      <p:sp>
        <p:nvSpPr>
          <p:cNvPr id="4" name="Text Placeholder 4">
            <a:extLst>
              <a:ext uri="{FF2B5EF4-FFF2-40B4-BE49-F238E27FC236}">
                <a16:creationId xmlns:a16="http://schemas.microsoft.com/office/drawing/2014/main" id="{CA6A9F16-D866-4058-8469-A658B84B7CBF}"/>
              </a:ext>
            </a:extLst>
          </p:cNvPr>
          <p:cNvSpPr txBox="1">
            <a:spLocks/>
          </p:cNvSpPr>
          <p:nvPr/>
        </p:nvSpPr>
        <p:spPr>
          <a:xfrm>
            <a:off x="6596015" y="6612248"/>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Dziadziuszko R et al., ESMO 2025</a:t>
            </a:r>
          </a:p>
        </p:txBody>
      </p:sp>
    </p:spTree>
    <p:extLst>
      <p:ext uri="{BB962C8B-B14F-4D97-AF65-F5344CB8AC3E}">
        <p14:creationId xmlns:p14="http://schemas.microsoft.com/office/powerpoint/2010/main" val="20038598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0B4F48D-075C-4828-85D0-50044B8E245A}"/>
              </a:ext>
            </a:extLst>
          </p:cNvPr>
          <p:cNvSpPr>
            <a:spLocks noGrp="1"/>
          </p:cNvSpPr>
          <p:nvPr>
            <p:ph idx="1"/>
          </p:nvPr>
        </p:nvSpPr>
        <p:spPr>
          <a:xfrm>
            <a:off x="457200" y="1631016"/>
            <a:ext cx="10203873" cy="4683520"/>
          </a:xfrm>
        </p:spPr>
        <p:txBody>
          <a:bodyPr/>
          <a:lstStyle/>
          <a:p>
            <a:pPr>
              <a:lnSpc>
                <a:spcPct val="110000"/>
              </a:lnSpc>
              <a:spcBef>
                <a:spcPts val="1800"/>
              </a:spcBef>
            </a:pPr>
            <a:r>
              <a:rPr lang="en-US" dirty="0"/>
              <a:t>Alectinib continues to demonstrate a durable DFS benefit over CT, including reduction of CNS relapses</a:t>
            </a:r>
          </a:p>
          <a:p>
            <a:pPr>
              <a:lnSpc>
                <a:spcPct val="110000"/>
              </a:lnSpc>
              <a:spcBef>
                <a:spcPts val="1800"/>
              </a:spcBef>
            </a:pPr>
            <a:r>
              <a:rPr lang="en-US" dirty="0"/>
              <a:t>OS data are still immature with a trend favoring the alectinib arm (82% of patients received ALK TKI at recurrence in the control arm)</a:t>
            </a:r>
          </a:p>
          <a:p>
            <a:pPr>
              <a:lnSpc>
                <a:spcPct val="110000"/>
              </a:lnSpc>
              <a:spcBef>
                <a:spcPts val="1800"/>
              </a:spcBef>
            </a:pPr>
            <a:r>
              <a:rPr lang="en-US" dirty="0"/>
              <a:t>There is still no DFS plateau at 4 years in the control arm (late relapses can occur)</a:t>
            </a:r>
          </a:p>
          <a:p>
            <a:pPr>
              <a:lnSpc>
                <a:spcPct val="110000"/>
              </a:lnSpc>
              <a:spcBef>
                <a:spcPts val="1800"/>
              </a:spcBef>
            </a:pPr>
            <a:r>
              <a:rPr lang="en-US" dirty="0"/>
              <a:t>More recurrences at the time of alectinib discontinuation in the experimental arm</a:t>
            </a:r>
          </a:p>
          <a:p>
            <a:pPr>
              <a:lnSpc>
                <a:spcPct val="110000"/>
              </a:lnSpc>
              <a:spcBef>
                <a:spcPts val="1800"/>
              </a:spcBef>
            </a:pPr>
            <a:r>
              <a:rPr lang="en-US" dirty="0"/>
              <a:t>Results reinforcing alectinib as the SoC after surgical resection of </a:t>
            </a:r>
            <a:r>
              <a:rPr lang="en-US" i="1" dirty="0"/>
              <a:t>ALK</a:t>
            </a:r>
            <a:r>
              <a:rPr lang="en-US" dirty="0"/>
              <a:t>+ NSCLC</a:t>
            </a:r>
          </a:p>
        </p:txBody>
      </p:sp>
      <p:sp>
        <p:nvSpPr>
          <p:cNvPr id="4" name="Titre 1">
            <a:extLst>
              <a:ext uri="{FF2B5EF4-FFF2-40B4-BE49-F238E27FC236}">
                <a16:creationId xmlns:a16="http://schemas.microsoft.com/office/drawing/2014/main" id="{089E860A-177D-493F-B8B1-8E129BB3F1E1}"/>
              </a:ext>
            </a:extLst>
          </p:cNvPr>
          <p:cNvSpPr>
            <a:spLocks noGrp="1"/>
          </p:cNvSpPr>
          <p:nvPr>
            <p:ph type="title"/>
          </p:nvPr>
        </p:nvSpPr>
        <p:spPr>
          <a:xfrm>
            <a:off x="457200" y="114736"/>
            <a:ext cx="11516264" cy="1006698"/>
          </a:xfrm>
        </p:spPr>
        <p:txBody>
          <a:bodyPr>
            <a:normAutofit/>
          </a:bodyPr>
          <a:lstStyle/>
          <a:p>
            <a:pPr>
              <a:lnSpc>
                <a:spcPct val="100000"/>
              </a:lnSpc>
            </a:pP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ALINA Updated Analysis</a:t>
            </a:r>
            <a:b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b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Adjuvant alectinib </a:t>
            </a:r>
            <a:r>
              <a:rPr kumimoji="0" lang="en-US" sz="2400" b="1" i="1" u="none" strike="noStrike" kern="1200" cap="none" spc="0" normalizeH="0" baseline="0" noProof="0" dirty="0">
                <a:ln>
                  <a:noFill/>
                </a:ln>
                <a:solidFill>
                  <a:srgbClr val="0D3759"/>
                </a:solidFill>
                <a:effectLst/>
                <a:uLnTx/>
                <a:uFillTx/>
                <a:latin typeface="Arial" panose="020B0604020202020204"/>
                <a:ea typeface="+mj-ea"/>
                <a:cs typeface="+mj-cs"/>
              </a:rPr>
              <a:t>vs</a:t>
            </a: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 chemotherapy in patients with early-stage </a:t>
            </a:r>
            <a:r>
              <a:rPr kumimoji="0" lang="en-US" sz="2400" b="1" i="1" u="none" strike="noStrike" kern="1200" cap="none" spc="0" normalizeH="0" baseline="0" noProof="0" dirty="0">
                <a:ln>
                  <a:noFill/>
                </a:ln>
                <a:solidFill>
                  <a:srgbClr val="0D3759"/>
                </a:solidFill>
                <a:effectLst/>
                <a:uLnTx/>
                <a:uFillTx/>
                <a:latin typeface="Arial" panose="020B0604020202020204"/>
                <a:ea typeface="+mj-ea"/>
                <a:cs typeface="+mj-cs"/>
              </a:rPr>
              <a:t>ALK</a:t>
            </a: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 NSCLC</a:t>
            </a:r>
            <a:endParaRPr lang="en-US" dirty="0"/>
          </a:p>
        </p:txBody>
      </p:sp>
    </p:spTree>
    <p:extLst>
      <p:ext uri="{BB962C8B-B14F-4D97-AF65-F5344CB8AC3E}">
        <p14:creationId xmlns:p14="http://schemas.microsoft.com/office/powerpoint/2010/main" val="986219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09F620-B944-472D-AE40-3BB58587074B}"/>
              </a:ext>
            </a:extLst>
          </p:cNvPr>
          <p:cNvSpPr>
            <a:spLocks noGrp="1"/>
          </p:cNvSpPr>
          <p:nvPr>
            <p:ph type="title"/>
          </p:nvPr>
        </p:nvSpPr>
        <p:spPr>
          <a:xfrm>
            <a:off x="457200" y="138023"/>
            <a:ext cx="11277600" cy="988967"/>
          </a:xfrm>
        </p:spPr>
        <p:txBody>
          <a:bodyPr>
            <a:normAutofit/>
          </a:bodyPr>
          <a:lstStyle/>
          <a:p>
            <a:pPr>
              <a:lnSpc>
                <a:spcPct val="100000"/>
              </a:lnSpc>
            </a:pPr>
            <a:r>
              <a:rPr lang="en-US" dirty="0">
                <a:solidFill>
                  <a:schemeClr val="accent2"/>
                </a:solidFill>
              </a:rPr>
              <a:t>ALEX: study of alectinib </a:t>
            </a:r>
            <a:r>
              <a:rPr lang="en-US" i="1" dirty="0">
                <a:solidFill>
                  <a:schemeClr val="accent2"/>
                </a:solidFill>
              </a:rPr>
              <a:t>vs</a:t>
            </a:r>
            <a:r>
              <a:rPr lang="en-US" dirty="0">
                <a:solidFill>
                  <a:schemeClr val="accent2"/>
                </a:solidFill>
              </a:rPr>
              <a:t> crizotinib in advanced </a:t>
            </a:r>
            <a:r>
              <a:rPr lang="en-US" i="1" dirty="0">
                <a:solidFill>
                  <a:schemeClr val="accent2"/>
                </a:solidFill>
              </a:rPr>
              <a:t>ALK</a:t>
            </a:r>
            <a:r>
              <a:rPr lang="en-US" dirty="0">
                <a:solidFill>
                  <a:schemeClr val="accent2"/>
                </a:solidFill>
              </a:rPr>
              <a:t>+ NSCLC</a:t>
            </a:r>
            <a:br>
              <a:rPr lang="en-US" dirty="0">
                <a:solidFill>
                  <a:schemeClr val="accent2"/>
                </a:solidFill>
              </a:rPr>
            </a:br>
            <a:r>
              <a:rPr lang="en-US" dirty="0">
                <a:solidFill>
                  <a:schemeClr val="accent2"/>
                </a:solidFill>
              </a:rPr>
              <a:t>Final overall survival and safety analysis</a:t>
            </a:r>
          </a:p>
        </p:txBody>
      </p:sp>
      <p:pic>
        <p:nvPicPr>
          <p:cNvPr id="5" name="Image 4">
            <a:extLst>
              <a:ext uri="{FF2B5EF4-FFF2-40B4-BE49-F238E27FC236}">
                <a16:creationId xmlns:a16="http://schemas.microsoft.com/office/drawing/2014/main" id="{DEC1FE66-A64A-44FB-BBE8-CAC1FB7346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96325" y="1260775"/>
            <a:ext cx="6478438" cy="2265244"/>
          </a:xfrm>
          <a:prstGeom prst="rect">
            <a:avLst/>
          </a:prstGeom>
        </p:spPr>
      </p:pic>
      <p:pic>
        <p:nvPicPr>
          <p:cNvPr id="7" name="Image 6">
            <a:extLst>
              <a:ext uri="{FF2B5EF4-FFF2-40B4-BE49-F238E27FC236}">
                <a16:creationId xmlns:a16="http://schemas.microsoft.com/office/drawing/2014/main" id="{A732479B-7DEA-490F-8C07-0425B80A50F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29133" y="3526019"/>
            <a:ext cx="6785351" cy="2844514"/>
          </a:xfrm>
          <a:prstGeom prst="rect">
            <a:avLst/>
          </a:prstGeom>
        </p:spPr>
      </p:pic>
      <p:sp>
        <p:nvSpPr>
          <p:cNvPr id="8" name="Text Placeholder 4">
            <a:extLst>
              <a:ext uri="{FF2B5EF4-FFF2-40B4-BE49-F238E27FC236}">
                <a16:creationId xmlns:a16="http://schemas.microsoft.com/office/drawing/2014/main" id="{08A9CDD9-DD88-46E0-B67E-E07A05B7308E}"/>
              </a:ext>
            </a:extLst>
          </p:cNvPr>
          <p:cNvSpPr txBox="1">
            <a:spLocks/>
          </p:cNvSpPr>
          <p:nvPr/>
        </p:nvSpPr>
        <p:spPr>
          <a:xfrm>
            <a:off x="6596015" y="6612248"/>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Mok T et al., ESMO 2025: Peters S et al., Ann Oncol 2026</a:t>
            </a:r>
          </a:p>
        </p:txBody>
      </p:sp>
    </p:spTree>
    <p:extLst>
      <p:ext uri="{BB962C8B-B14F-4D97-AF65-F5344CB8AC3E}">
        <p14:creationId xmlns:p14="http://schemas.microsoft.com/office/powerpoint/2010/main" val="28741003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F994E6-6EEB-4BCA-B0BB-9B79680242DB}"/>
              </a:ext>
            </a:extLst>
          </p:cNvPr>
          <p:cNvSpPr>
            <a:spLocks noGrp="1"/>
          </p:cNvSpPr>
          <p:nvPr>
            <p:ph type="title"/>
          </p:nvPr>
        </p:nvSpPr>
        <p:spPr>
          <a:xfrm>
            <a:off x="457200" y="214746"/>
            <a:ext cx="11277600" cy="898061"/>
          </a:xfrm>
        </p:spPr>
        <p:txBody>
          <a:bodyPr>
            <a:normAutofit fontScale="90000"/>
          </a:bodyPr>
          <a:lstStyle/>
          <a:p>
            <a:pPr>
              <a:lnSpc>
                <a:spcPct val="100000"/>
              </a:lnSpc>
            </a:pPr>
            <a:r>
              <a:rPr lang="en-US" dirty="0">
                <a:solidFill>
                  <a:schemeClr val="accent2"/>
                </a:solidFill>
              </a:rPr>
              <a:t>ALEX: study of alectinib </a:t>
            </a:r>
            <a:r>
              <a:rPr lang="en-US" i="1" dirty="0">
                <a:solidFill>
                  <a:schemeClr val="accent2"/>
                </a:solidFill>
              </a:rPr>
              <a:t>vs</a:t>
            </a:r>
            <a:r>
              <a:rPr lang="en-US" dirty="0">
                <a:solidFill>
                  <a:schemeClr val="accent2"/>
                </a:solidFill>
              </a:rPr>
              <a:t> crizotinib in advanced </a:t>
            </a:r>
            <a:r>
              <a:rPr lang="en-US" i="1" dirty="0">
                <a:solidFill>
                  <a:schemeClr val="accent2"/>
                </a:solidFill>
              </a:rPr>
              <a:t>ALK</a:t>
            </a:r>
            <a:r>
              <a:rPr lang="en-US" dirty="0">
                <a:solidFill>
                  <a:schemeClr val="accent2"/>
                </a:solidFill>
              </a:rPr>
              <a:t>+ NSCLC</a:t>
            </a:r>
            <a:br>
              <a:rPr lang="en-US" dirty="0">
                <a:solidFill>
                  <a:schemeClr val="accent2"/>
                </a:solidFill>
              </a:rPr>
            </a:br>
            <a:r>
              <a:rPr lang="en-US" dirty="0">
                <a:solidFill>
                  <a:schemeClr val="accent2"/>
                </a:solidFill>
              </a:rPr>
              <a:t>Final overall survival and safety analysis</a:t>
            </a:r>
            <a:endParaRPr lang="en-US" dirty="0"/>
          </a:p>
        </p:txBody>
      </p:sp>
      <p:sp>
        <p:nvSpPr>
          <p:cNvPr id="4" name="Text Placeholder 4">
            <a:extLst>
              <a:ext uri="{FF2B5EF4-FFF2-40B4-BE49-F238E27FC236}">
                <a16:creationId xmlns:a16="http://schemas.microsoft.com/office/drawing/2014/main" id="{E7EC84C8-778D-49D4-A456-F9C6B25090AF}"/>
              </a:ext>
            </a:extLst>
          </p:cNvPr>
          <p:cNvSpPr txBox="1">
            <a:spLocks/>
          </p:cNvSpPr>
          <p:nvPr/>
        </p:nvSpPr>
        <p:spPr>
          <a:xfrm>
            <a:off x="6596015" y="6612248"/>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Mok T et al., ESMO 2025: Peters S et al., Ann Oncol 2026</a:t>
            </a:r>
          </a:p>
        </p:txBody>
      </p:sp>
      <p:pic>
        <p:nvPicPr>
          <p:cNvPr id="6" name="Image 5">
            <a:extLst>
              <a:ext uri="{FF2B5EF4-FFF2-40B4-BE49-F238E27FC236}">
                <a16:creationId xmlns:a16="http://schemas.microsoft.com/office/drawing/2014/main" id="{469A5573-F401-4E31-8E61-65750CDD0E1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1969" y="1288481"/>
            <a:ext cx="5548222" cy="3234568"/>
          </a:xfrm>
          <a:prstGeom prst="rect">
            <a:avLst/>
          </a:prstGeom>
        </p:spPr>
      </p:pic>
      <p:pic>
        <p:nvPicPr>
          <p:cNvPr id="8" name="Image 7">
            <a:extLst>
              <a:ext uri="{FF2B5EF4-FFF2-40B4-BE49-F238E27FC236}">
                <a16:creationId xmlns:a16="http://schemas.microsoft.com/office/drawing/2014/main" id="{6BA34A30-D2DC-4F70-82F9-C634FA8FE332}"/>
              </a:ext>
            </a:extLst>
          </p:cNvPr>
          <p:cNvPicPr>
            <a:picLocks noChangeAspect="1"/>
          </p:cNvPicPr>
          <p:nvPr/>
        </p:nvPicPr>
        <p:blipFill>
          <a:blip r:embed="rId4"/>
          <a:stretch>
            <a:fillRect/>
          </a:stretch>
        </p:blipFill>
        <p:spPr>
          <a:xfrm>
            <a:off x="2802259" y="1288481"/>
            <a:ext cx="3293741" cy="859586"/>
          </a:xfrm>
          <a:prstGeom prst="rect">
            <a:avLst/>
          </a:prstGeom>
        </p:spPr>
      </p:pic>
      <p:pic>
        <p:nvPicPr>
          <p:cNvPr id="10" name="Image 9">
            <a:extLst>
              <a:ext uri="{FF2B5EF4-FFF2-40B4-BE49-F238E27FC236}">
                <a16:creationId xmlns:a16="http://schemas.microsoft.com/office/drawing/2014/main" id="{D9CE5F77-E36F-4FCD-84FE-7CCF9D4994E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84614" y="1543472"/>
            <a:ext cx="5709395" cy="1868788"/>
          </a:xfrm>
          <a:prstGeom prst="rect">
            <a:avLst/>
          </a:prstGeom>
        </p:spPr>
      </p:pic>
      <p:sp>
        <p:nvSpPr>
          <p:cNvPr id="11" name="ZoneTexte 10">
            <a:extLst>
              <a:ext uri="{FF2B5EF4-FFF2-40B4-BE49-F238E27FC236}">
                <a16:creationId xmlns:a16="http://schemas.microsoft.com/office/drawing/2014/main" id="{108FEDAD-7B4D-44BB-AF9A-C276B6487EAB}"/>
              </a:ext>
            </a:extLst>
          </p:cNvPr>
          <p:cNvSpPr txBox="1"/>
          <p:nvPr/>
        </p:nvSpPr>
        <p:spPr>
          <a:xfrm>
            <a:off x="6788989" y="3598833"/>
            <a:ext cx="4700646" cy="369332"/>
          </a:xfrm>
          <a:prstGeom prst="rect">
            <a:avLst/>
          </a:prstGeom>
          <a:noFill/>
        </p:spPr>
        <p:txBody>
          <a:bodyPr wrap="none" rtlCol="0">
            <a:spAutoFit/>
          </a:bodyPr>
          <a:lstStyle/>
          <a:p>
            <a:pPr marL="230188" marR="0" lvl="0" indent="-230188" algn="l" defTabSz="914400" rtl="0" eaLnBrk="1" fontAlgn="auto" latinLnBrk="0" hangingPunct="1">
              <a:lnSpc>
                <a:spcPct val="100000"/>
              </a:lnSpc>
              <a:spcBef>
                <a:spcPts val="0"/>
              </a:spcBef>
              <a:spcAft>
                <a:spcPts val="0"/>
              </a:spcAft>
              <a:buClr>
                <a:srgbClr val="7F134C"/>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No new safety signal with longer follow up</a:t>
            </a:r>
          </a:p>
        </p:txBody>
      </p:sp>
      <p:pic>
        <p:nvPicPr>
          <p:cNvPr id="13" name="Image 12">
            <a:extLst>
              <a:ext uri="{FF2B5EF4-FFF2-40B4-BE49-F238E27FC236}">
                <a16:creationId xmlns:a16="http://schemas.microsoft.com/office/drawing/2014/main" id="{F258CBAD-613B-41D9-83CF-298009F6113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045403" y="4296058"/>
            <a:ext cx="6058179" cy="2168510"/>
          </a:xfrm>
          <a:prstGeom prst="rect">
            <a:avLst/>
          </a:prstGeom>
        </p:spPr>
      </p:pic>
      <p:pic>
        <p:nvPicPr>
          <p:cNvPr id="15" name="Image 14">
            <a:extLst>
              <a:ext uri="{FF2B5EF4-FFF2-40B4-BE49-F238E27FC236}">
                <a16:creationId xmlns:a16="http://schemas.microsoft.com/office/drawing/2014/main" id="{373721A8-59AF-4AB9-A336-8DD16D3866E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457200" y="4695943"/>
            <a:ext cx="3606287" cy="2116330"/>
          </a:xfrm>
          <a:prstGeom prst="rect">
            <a:avLst/>
          </a:prstGeom>
        </p:spPr>
      </p:pic>
      <p:sp>
        <p:nvSpPr>
          <p:cNvPr id="16" name="ZoneTexte 15">
            <a:extLst>
              <a:ext uri="{FF2B5EF4-FFF2-40B4-BE49-F238E27FC236}">
                <a16:creationId xmlns:a16="http://schemas.microsoft.com/office/drawing/2014/main" id="{83F35373-36E2-4997-96E3-7336B83D4F60}"/>
              </a:ext>
            </a:extLst>
          </p:cNvPr>
          <p:cNvSpPr txBox="1"/>
          <p:nvPr/>
        </p:nvSpPr>
        <p:spPr>
          <a:xfrm>
            <a:off x="1089692" y="4614638"/>
            <a:ext cx="18453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Duration of response</a:t>
            </a:r>
          </a:p>
        </p:txBody>
      </p:sp>
      <p:pic>
        <p:nvPicPr>
          <p:cNvPr id="18" name="Image 17">
            <a:extLst>
              <a:ext uri="{FF2B5EF4-FFF2-40B4-BE49-F238E27FC236}">
                <a16:creationId xmlns:a16="http://schemas.microsoft.com/office/drawing/2014/main" id="{D56FF028-C67C-4A24-AB7D-5987172DEC9D}"/>
              </a:ext>
            </a:extLst>
          </p:cNvPr>
          <p:cNvPicPr>
            <a:picLocks noChangeAspect="1"/>
          </p:cNvPicPr>
          <p:nvPr/>
        </p:nvPicPr>
        <p:blipFill>
          <a:blip r:embed="rId11"/>
          <a:stretch>
            <a:fillRect/>
          </a:stretch>
        </p:blipFill>
        <p:spPr>
          <a:xfrm>
            <a:off x="2665905" y="4980614"/>
            <a:ext cx="3344294" cy="668859"/>
          </a:xfrm>
          <a:prstGeom prst="rect">
            <a:avLst/>
          </a:prstGeom>
        </p:spPr>
      </p:pic>
      <p:sp>
        <p:nvSpPr>
          <p:cNvPr id="19" name="ZoneTexte 18">
            <a:extLst>
              <a:ext uri="{FF2B5EF4-FFF2-40B4-BE49-F238E27FC236}">
                <a16:creationId xmlns:a16="http://schemas.microsoft.com/office/drawing/2014/main" id="{1FCCC310-FD49-4DEF-A5F8-B42557197327}"/>
              </a:ext>
            </a:extLst>
          </p:cNvPr>
          <p:cNvSpPr txBox="1"/>
          <p:nvPr/>
        </p:nvSpPr>
        <p:spPr>
          <a:xfrm>
            <a:off x="7838005" y="1204918"/>
            <a:ext cx="3023585"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Subsequent anticancer therapy</a:t>
            </a:r>
          </a:p>
        </p:txBody>
      </p:sp>
    </p:spTree>
    <p:extLst>
      <p:ext uri="{BB962C8B-B14F-4D97-AF65-F5344CB8AC3E}">
        <p14:creationId xmlns:p14="http://schemas.microsoft.com/office/powerpoint/2010/main" val="12441160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1A6590-E6A1-4AF9-91A2-991F8D5FEB89}"/>
              </a:ext>
            </a:extLst>
          </p:cNvPr>
          <p:cNvSpPr>
            <a:spLocks noGrp="1"/>
          </p:cNvSpPr>
          <p:nvPr>
            <p:ph type="title"/>
          </p:nvPr>
        </p:nvSpPr>
        <p:spPr>
          <a:xfrm>
            <a:off x="457200" y="214747"/>
            <a:ext cx="11277600" cy="932566"/>
          </a:xfrm>
        </p:spPr>
        <p:txBody>
          <a:bodyPr/>
          <a:lstStyle/>
          <a:p>
            <a:pPr>
              <a:lnSpc>
                <a:spcPct val="100000"/>
              </a:lnSpc>
            </a:pP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ALEX: study of alectinib </a:t>
            </a:r>
            <a:r>
              <a:rPr kumimoji="0" lang="en-US" sz="2500" b="1" i="1" u="none" strike="noStrike" kern="1200" cap="none" spc="0" normalizeH="0" baseline="0" noProof="0" dirty="0">
                <a:ln>
                  <a:noFill/>
                </a:ln>
                <a:solidFill>
                  <a:srgbClr val="0D3759"/>
                </a:solidFill>
                <a:effectLst/>
                <a:uLnTx/>
                <a:uFillTx/>
                <a:latin typeface="Arial" panose="020B0604020202020204"/>
                <a:ea typeface="+mj-ea"/>
                <a:cs typeface="+mj-cs"/>
              </a:rPr>
              <a:t>vs</a:t>
            </a: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 crizotinib in advanced </a:t>
            </a:r>
            <a:r>
              <a:rPr kumimoji="0" lang="en-US" sz="2500" b="1" i="1" u="none" strike="noStrike" kern="1200" cap="none" spc="0" normalizeH="0" baseline="0" noProof="0" dirty="0">
                <a:ln>
                  <a:noFill/>
                </a:ln>
                <a:solidFill>
                  <a:srgbClr val="0D3759"/>
                </a:solidFill>
                <a:effectLst/>
                <a:uLnTx/>
                <a:uFillTx/>
                <a:latin typeface="Arial" panose="020B0604020202020204"/>
                <a:ea typeface="+mj-ea"/>
                <a:cs typeface="+mj-cs"/>
              </a:rPr>
              <a:t>ALK</a:t>
            </a: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 NSCLC</a:t>
            </a:r>
            <a:b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b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Final overall survival and safety analysis</a:t>
            </a:r>
            <a:endParaRPr lang="en-US" dirty="0"/>
          </a:p>
        </p:txBody>
      </p:sp>
      <p:sp>
        <p:nvSpPr>
          <p:cNvPr id="3" name="Espace réservé du contenu 2">
            <a:extLst>
              <a:ext uri="{FF2B5EF4-FFF2-40B4-BE49-F238E27FC236}">
                <a16:creationId xmlns:a16="http://schemas.microsoft.com/office/drawing/2014/main" id="{D4D9A264-60DC-41D4-96FD-4761102E3C0F}"/>
              </a:ext>
            </a:extLst>
          </p:cNvPr>
          <p:cNvSpPr>
            <a:spLocks noGrp="1"/>
          </p:cNvSpPr>
          <p:nvPr>
            <p:ph idx="1"/>
          </p:nvPr>
        </p:nvSpPr>
        <p:spPr>
          <a:xfrm>
            <a:off x="716972" y="1676857"/>
            <a:ext cx="10931236" cy="4148977"/>
          </a:xfrm>
        </p:spPr>
        <p:txBody>
          <a:bodyPr/>
          <a:lstStyle/>
          <a:p>
            <a:pPr>
              <a:lnSpc>
                <a:spcPct val="110000"/>
              </a:lnSpc>
              <a:spcBef>
                <a:spcPts val="1800"/>
              </a:spcBef>
            </a:pPr>
            <a:r>
              <a:rPr lang="en-US" dirty="0"/>
              <a:t>Confirmation of the impact of 2</a:t>
            </a:r>
            <a:r>
              <a:rPr lang="en-US" baseline="30000" dirty="0"/>
              <a:t>nd</a:t>
            </a:r>
            <a:r>
              <a:rPr lang="en-US" dirty="0"/>
              <a:t> generation ALK TKI on the natural history of the disease (median OS at 81.1 months)</a:t>
            </a:r>
          </a:p>
          <a:p>
            <a:pPr>
              <a:lnSpc>
                <a:spcPct val="110000"/>
              </a:lnSpc>
              <a:spcBef>
                <a:spcPts val="1800"/>
              </a:spcBef>
            </a:pPr>
            <a:r>
              <a:rPr lang="en-US" dirty="0"/>
              <a:t>Substantial but statistically not significant OS benefit despite the lack of cross over (only 25% of patients in the crizotinib arm received alectinib) and the relative low proportion of patients benefiting from subsequent therapy</a:t>
            </a:r>
          </a:p>
          <a:p>
            <a:pPr>
              <a:lnSpc>
                <a:spcPct val="110000"/>
              </a:lnSpc>
              <a:spcBef>
                <a:spcPts val="1800"/>
              </a:spcBef>
            </a:pPr>
            <a:r>
              <a:rPr lang="en-US" dirty="0"/>
              <a:t>Impressive duration of response with alectinib</a:t>
            </a:r>
          </a:p>
          <a:p>
            <a:pPr>
              <a:lnSpc>
                <a:spcPct val="110000"/>
              </a:lnSpc>
              <a:spcBef>
                <a:spcPts val="1800"/>
              </a:spcBef>
            </a:pPr>
            <a:r>
              <a:rPr lang="en-US" dirty="0"/>
              <a:t>No new safety signal but 17.8% of patients had to discontinue alectinib for safety reasons</a:t>
            </a:r>
          </a:p>
          <a:p>
            <a:pPr>
              <a:lnSpc>
                <a:spcPct val="110000"/>
              </a:lnSpc>
              <a:spcBef>
                <a:spcPts val="1800"/>
              </a:spcBef>
            </a:pPr>
            <a:endParaRPr lang="en-US" dirty="0"/>
          </a:p>
        </p:txBody>
      </p:sp>
    </p:spTree>
    <p:extLst>
      <p:ext uri="{BB962C8B-B14F-4D97-AF65-F5344CB8AC3E}">
        <p14:creationId xmlns:p14="http://schemas.microsoft.com/office/powerpoint/2010/main" val="16507968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EC54F-07E3-4C94-A734-E407D08D0B41}"/>
              </a:ext>
            </a:extLst>
          </p:cNvPr>
          <p:cNvSpPr>
            <a:spLocks noGrp="1"/>
          </p:cNvSpPr>
          <p:nvPr>
            <p:ph type="title"/>
          </p:nvPr>
        </p:nvSpPr>
        <p:spPr>
          <a:xfrm>
            <a:off x="457200" y="214746"/>
            <a:ext cx="11277600" cy="941193"/>
          </a:xfrm>
        </p:spPr>
        <p:txBody>
          <a:bodyPr>
            <a:normAutofit fontScale="90000"/>
          </a:bodyPr>
          <a:lstStyle/>
          <a:p>
            <a:pPr>
              <a:lnSpc>
                <a:spcPct val="100000"/>
              </a:lnSpc>
            </a:pPr>
            <a:r>
              <a:rPr lang="en-US" dirty="0">
                <a:solidFill>
                  <a:schemeClr val="accent2"/>
                </a:solidFill>
              </a:rPr>
              <a:t>Lorlatinib </a:t>
            </a:r>
            <a:r>
              <a:rPr lang="en-US" i="1" dirty="0">
                <a:solidFill>
                  <a:schemeClr val="accent2"/>
                </a:solidFill>
              </a:rPr>
              <a:t>vs</a:t>
            </a:r>
            <a:r>
              <a:rPr lang="en-US" dirty="0">
                <a:solidFill>
                  <a:schemeClr val="accent2"/>
                </a:solidFill>
              </a:rPr>
              <a:t> crizotinib as first-line treatment for advanced </a:t>
            </a:r>
            <a:r>
              <a:rPr lang="en-US" i="1" dirty="0">
                <a:solidFill>
                  <a:schemeClr val="accent2"/>
                </a:solidFill>
              </a:rPr>
              <a:t>ALK</a:t>
            </a:r>
            <a:r>
              <a:rPr lang="en-US" dirty="0">
                <a:solidFill>
                  <a:schemeClr val="accent2"/>
                </a:solidFill>
              </a:rPr>
              <a:t>+ NSCLC: 7-year update from the phase 3 CROWN study</a:t>
            </a:r>
          </a:p>
        </p:txBody>
      </p:sp>
      <p:sp>
        <p:nvSpPr>
          <p:cNvPr id="4" name="Text Placeholder 4">
            <a:extLst>
              <a:ext uri="{FF2B5EF4-FFF2-40B4-BE49-F238E27FC236}">
                <a16:creationId xmlns:a16="http://schemas.microsoft.com/office/drawing/2014/main" id="{526D583A-2A31-4326-87B4-B3DF3ABAA12C}"/>
              </a:ext>
            </a:extLst>
          </p:cNvPr>
          <p:cNvSpPr txBox="1">
            <a:spLocks/>
          </p:cNvSpPr>
          <p:nvPr/>
        </p:nvSpPr>
        <p:spPr>
          <a:xfrm>
            <a:off x="6596015" y="6612248"/>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Mok T et al., ASCO 2026: Shaw A et al., Ann Oncol 2026</a:t>
            </a:r>
          </a:p>
        </p:txBody>
      </p:sp>
      <p:pic>
        <p:nvPicPr>
          <p:cNvPr id="5" name="Image 4">
            <a:extLst>
              <a:ext uri="{FF2B5EF4-FFF2-40B4-BE49-F238E27FC236}">
                <a16:creationId xmlns:a16="http://schemas.microsoft.com/office/drawing/2014/main" id="{3BDCEAE8-ABAF-457C-8FC0-0B5382FAB77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90291" y="1294048"/>
            <a:ext cx="9411418" cy="2134952"/>
          </a:xfrm>
          <a:prstGeom prst="rect">
            <a:avLst/>
          </a:prstGeom>
        </p:spPr>
      </p:pic>
      <p:pic>
        <p:nvPicPr>
          <p:cNvPr id="12" name="Image 11">
            <a:extLst>
              <a:ext uri="{FF2B5EF4-FFF2-40B4-BE49-F238E27FC236}">
                <a16:creationId xmlns:a16="http://schemas.microsoft.com/office/drawing/2014/main" id="{935E094F-F7D5-4DBB-8BD7-BE73A9F5A57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3541194"/>
            <a:ext cx="7203337" cy="3039980"/>
          </a:xfrm>
          <a:prstGeom prst="rect">
            <a:avLst/>
          </a:prstGeom>
        </p:spPr>
      </p:pic>
      <p:pic>
        <p:nvPicPr>
          <p:cNvPr id="14" name="Image 13">
            <a:extLst>
              <a:ext uri="{FF2B5EF4-FFF2-40B4-BE49-F238E27FC236}">
                <a16:creationId xmlns:a16="http://schemas.microsoft.com/office/drawing/2014/main" id="{BB52CF68-AD5D-49E4-9133-D7237E5A416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465987" y="3141377"/>
            <a:ext cx="2672532" cy="972233"/>
          </a:xfrm>
          <a:prstGeom prst="rect">
            <a:avLst/>
          </a:prstGeom>
        </p:spPr>
      </p:pic>
      <p:pic>
        <p:nvPicPr>
          <p:cNvPr id="15" name="Image 14">
            <a:extLst>
              <a:ext uri="{FF2B5EF4-FFF2-40B4-BE49-F238E27FC236}">
                <a16:creationId xmlns:a16="http://schemas.microsoft.com/office/drawing/2014/main" id="{32BE9344-DD93-4495-8423-16B4B0B8608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7107316" y="4260393"/>
            <a:ext cx="5084684" cy="2052800"/>
          </a:xfrm>
          <a:prstGeom prst="rect">
            <a:avLst/>
          </a:prstGeom>
        </p:spPr>
      </p:pic>
      <p:sp>
        <p:nvSpPr>
          <p:cNvPr id="17" name="ZoneTexte 16">
            <a:extLst>
              <a:ext uri="{FF2B5EF4-FFF2-40B4-BE49-F238E27FC236}">
                <a16:creationId xmlns:a16="http://schemas.microsoft.com/office/drawing/2014/main" id="{AC44186F-D9A2-4EE8-849C-3A11A4C4AF96}"/>
              </a:ext>
            </a:extLst>
          </p:cNvPr>
          <p:cNvSpPr txBox="1"/>
          <p:nvPr/>
        </p:nvSpPr>
        <p:spPr>
          <a:xfrm>
            <a:off x="7397077" y="3823135"/>
            <a:ext cx="470650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Time to IC Progression in the ITT Population</a:t>
            </a:r>
          </a:p>
        </p:txBody>
      </p:sp>
      <p:pic>
        <p:nvPicPr>
          <p:cNvPr id="19" name="Image 18">
            <a:extLst>
              <a:ext uri="{FF2B5EF4-FFF2-40B4-BE49-F238E27FC236}">
                <a16:creationId xmlns:a16="http://schemas.microsoft.com/office/drawing/2014/main" id="{23CA4659-C379-4445-B128-070094F51E8E}"/>
              </a:ext>
            </a:extLst>
          </p:cNvPr>
          <p:cNvPicPr>
            <a:picLocks noChangeAspect="1"/>
          </p:cNvPicPr>
          <p:nvPr/>
        </p:nvPicPr>
        <p:blipFill>
          <a:blip r:embed="rId10"/>
          <a:stretch>
            <a:fillRect/>
          </a:stretch>
        </p:blipFill>
        <p:spPr>
          <a:xfrm>
            <a:off x="10688713" y="4631544"/>
            <a:ext cx="1259151" cy="723076"/>
          </a:xfrm>
          <a:prstGeom prst="rect">
            <a:avLst/>
          </a:prstGeom>
        </p:spPr>
      </p:pic>
    </p:spTree>
    <p:extLst>
      <p:ext uri="{BB962C8B-B14F-4D97-AF65-F5344CB8AC3E}">
        <p14:creationId xmlns:p14="http://schemas.microsoft.com/office/powerpoint/2010/main" val="3971586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793312-3102-4256-8C87-486B26827DD0}"/>
              </a:ext>
            </a:extLst>
          </p:cNvPr>
          <p:cNvSpPr>
            <a:spLocks noGrp="1"/>
          </p:cNvSpPr>
          <p:nvPr>
            <p:ph type="title"/>
          </p:nvPr>
        </p:nvSpPr>
        <p:spPr>
          <a:xfrm>
            <a:off x="457200" y="214746"/>
            <a:ext cx="11277600" cy="899401"/>
          </a:xfrm>
        </p:spPr>
        <p:txBody>
          <a:bodyPr/>
          <a:lstStyle/>
          <a:p>
            <a:pPr>
              <a:lnSpc>
                <a:spcPct val="100000"/>
              </a:lnSpc>
            </a:pP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Lorlatinib </a:t>
            </a:r>
            <a:r>
              <a:rPr kumimoji="0" lang="en-US" sz="2500" b="1" i="1" u="none" strike="noStrike" kern="1200" cap="none" spc="0" normalizeH="0" baseline="0" noProof="0" dirty="0">
                <a:ln>
                  <a:noFill/>
                </a:ln>
                <a:solidFill>
                  <a:srgbClr val="0D3759"/>
                </a:solidFill>
                <a:effectLst/>
                <a:uLnTx/>
                <a:uFillTx/>
                <a:latin typeface="Arial" panose="020B0604020202020204"/>
                <a:ea typeface="+mj-ea"/>
                <a:cs typeface="+mj-cs"/>
              </a:rPr>
              <a:t>vs</a:t>
            </a: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 crizotinib as first-line treatment for advanced </a:t>
            </a:r>
            <a:r>
              <a:rPr kumimoji="0" lang="en-US" sz="2500" b="1" i="1" u="none" strike="noStrike" kern="1200" cap="none" spc="0" normalizeH="0" baseline="0" noProof="0" dirty="0">
                <a:ln>
                  <a:noFill/>
                </a:ln>
                <a:solidFill>
                  <a:srgbClr val="0D3759"/>
                </a:solidFill>
                <a:effectLst/>
                <a:uLnTx/>
                <a:uFillTx/>
                <a:latin typeface="Arial" panose="020B0604020202020204"/>
                <a:ea typeface="+mj-ea"/>
                <a:cs typeface="+mj-cs"/>
              </a:rPr>
              <a:t>ALK</a:t>
            </a: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 NSCLC: 7-year update from the phase 3 CROWN study</a:t>
            </a:r>
            <a:endParaRPr lang="en-US" dirty="0"/>
          </a:p>
        </p:txBody>
      </p:sp>
      <p:sp>
        <p:nvSpPr>
          <p:cNvPr id="3" name="Espace réservé du contenu 2">
            <a:extLst>
              <a:ext uri="{FF2B5EF4-FFF2-40B4-BE49-F238E27FC236}">
                <a16:creationId xmlns:a16="http://schemas.microsoft.com/office/drawing/2014/main" id="{D7956416-3979-4C81-85B7-C9C74F466321}"/>
              </a:ext>
            </a:extLst>
          </p:cNvPr>
          <p:cNvSpPr>
            <a:spLocks noGrp="1"/>
          </p:cNvSpPr>
          <p:nvPr>
            <p:ph idx="1"/>
          </p:nvPr>
        </p:nvSpPr>
        <p:spPr>
          <a:xfrm>
            <a:off x="7013358" y="1874700"/>
            <a:ext cx="4980374" cy="3771500"/>
          </a:xfrm>
        </p:spPr>
        <p:txBody>
          <a:bodyPr>
            <a:normAutofit/>
          </a:bodyPr>
          <a:lstStyle/>
          <a:p>
            <a:pPr marL="274320" indent="-274320">
              <a:lnSpc>
                <a:spcPct val="100000"/>
              </a:lnSpc>
              <a:spcBef>
                <a:spcPts val="800"/>
              </a:spcBef>
              <a:buClr>
                <a:srgbClr val="008764"/>
              </a:buClr>
              <a:buSzPct val="100000"/>
              <a:buFont typeface="Arial" panose="020B0604020202020204" pitchFamily="34" charset="0"/>
              <a:buChar char="•"/>
            </a:pPr>
            <a:r>
              <a:rPr lang="en-US" sz="1600" dirty="0">
                <a:solidFill>
                  <a:schemeClr val="tx1"/>
                </a:solidFill>
                <a:latin typeface="+mn-lt"/>
              </a:rPr>
              <a:t>N</a:t>
            </a:r>
            <a:r>
              <a:rPr lang="en-US" sz="1600" noProof="0" dirty="0">
                <a:solidFill>
                  <a:schemeClr val="tx1"/>
                </a:solidFill>
                <a:latin typeface="+mn-lt"/>
              </a:rPr>
              <a:t>o increase in</a:t>
            </a:r>
            <a:r>
              <a:rPr lang="en-US" sz="1600" dirty="0">
                <a:solidFill>
                  <a:schemeClr val="tx1"/>
                </a:solidFill>
                <a:latin typeface="+mn-lt"/>
              </a:rPr>
              <a:t> </a:t>
            </a:r>
            <a:r>
              <a:rPr lang="en-US" sz="1600" noProof="0" dirty="0">
                <a:solidFill>
                  <a:schemeClr val="tx1"/>
                </a:solidFill>
                <a:latin typeface="+mn-lt"/>
              </a:rPr>
              <a:t>frequency of grade 3 or 4 AEs since the 5-year analysis (77%)</a:t>
            </a:r>
          </a:p>
          <a:p>
            <a:pPr marL="548640" lvl="1" indent="-285750">
              <a:lnSpc>
                <a:spcPct val="100000"/>
              </a:lnSpc>
              <a:spcBef>
                <a:spcPts val="800"/>
              </a:spcBef>
              <a:buClr>
                <a:srgbClr val="008764"/>
              </a:buClr>
              <a:buSzPct val="100000"/>
              <a:buFont typeface="Arial" panose="020B0604020202020204" pitchFamily="34" charset="0"/>
              <a:buChar char="–"/>
            </a:pPr>
            <a:r>
              <a:rPr lang="en-US" sz="1600" dirty="0">
                <a:solidFill>
                  <a:schemeClr val="tx1"/>
                </a:solidFill>
                <a:latin typeface="+mn-lt"/>
              </a:rPr>
              <a:t>Majority </a:t>
            </a:r>
            <a:r>
              <a:rPr lang="en-US" sz="1600" noProof="0" dirty="0">
                <a:solidFill>
                  <a:schemeClr val="tx1"/>
                </a:solidFill>
                <a:latin typeface="+mn-lt"/>
              </a:rPr>
              <a:t>were due to an increase in lipid values </a:t>
            </a:r>
          </a:p>
          <a:p>
            <a:pPr marL="274320" indent="-274320">
              <a:lnSpc>
                <a:spcPct val="100000"/>
              </a:lnSpc>
              <a:buClr>
                <a:srgbClr val="008764"/>
              </a:buClr>
              <a:buSzPct val="100000"/>
              <a:buFont typeface="Arial" panose="020B0604020202020204" pitchFamily="34" charset="0"/>
              <a:buChar char="•"/>
            </a:pPr>
            <a:r>
              <a:rPr lang="en-US" sz="1600" dirty="0"/>
              <a:t>N</a:t>
            </a:r>
            <a:r>
              <a:rPr lang="en-US" sz="1600" dirty="0">
                <a:solidFill>
                  <a:schemeClr val="tx1"/>
                </a:solidFill>
                <a:latin typeface="+mn-lt"/>
              </a:rPr>
              <a:t>o</a:t>
            </a:r>
            <a:r>
              <a:rPr lang="en-US" sz="1600" noProof="0" dirty="0">
                <a:solidFill>
                  <a:schemeClr val="tx1"/>
                </a:solidFill>
                <a:latin typeface="+mn-lt"/>
              </a:rPr>
              <a:t> increase</a:t>
            </a:r>
            <a:r>
              <a:rPr lang="en-US" sz="1600" dirty="0">
                <a:solidFill>
                  <a:schemeClr val="tx1"/>
                </a:solidFill>
                <a:latin typeface="+mn-lt"/>
              </a:rPr>
              <a:t> </a:t>
            </a:r>
            <a:r>
              <a:rPr lang="en-US" sz="1600" noProof="0" dirty="0">
                <a:solidFill>
                  <a:schemeClr val="tx1"/>
                </a:solidFill>
                <a:latin typeface="+mn-lt"/>
              </a:rPr>
              <a:t>in cardiovascular AEs</a:t>
            </a:r>
            <a:r>
              <a:rPr lang="en-US" sz="1600" dirty="0">
                <a:solidFill>
                  <a:schemeClr val="tx1"/>
                </a:solidFill>
                <a:latin typeface="+mn-lt"/>
              </a:rPr>
              <a:t> compared with crizotinib</a:t>
            </a:r>
            <a:endParaRPr lang="en-US" sz="1600" noProof="0" dirty="0">
              <a:solidFill>
                <a:schemeClr val="tx1"/>
              </a:solidFill>
              <a:latin typeface="+mn-lt"/>
            </a:endParaRPr>
          </a:p>
          <a:p>
            <a:pPr marL="274320" indent="-274320">
              <a:lnSpc>
                <a:spcPct val="100000"/>
              </a:lnSpc>
              <a:buClr>
                <a:srgbClr val="008764"/>
              </a:buClr>
              <a:buSzPct val="100000"/>
              <a:buFont typeface="Arial" panose="020B0604020202020204" pitchFamily="34" charset="0"/>
              <a:buChar char="•"/>
            </a:pPr>
            <a:r>
              <a:rPr lang="en-US" sz="1600" noProof="0" dirty="0">
                <a:solidFill>
                  <a:schemeClr val="tx1"/>
                </a:solidFill>
                <a:latin typeface="+mn-lt"/>
              </a:rPr>
              <a:t>Frequency of CNS AEs was consistent with longer follow-up; most were grade 1 or 2</a:t>
            </a:r>
          </a:p>
          <a:p>
            <a:pPr marL="274320" indent="-274320">
              <a:lnSpc>
                <a:spcPct val="100000"/>
              </a:lnSpc>
              <a:buClr>
                <a:srgbClr val="008764"/>
              </a:buClr>
              <a:buSzPct val="100000"/>
              <a:buFont typeface="Arial" panose="020B0604020202020204" pitchFamily="34" charset="0"/>
              <a:buChar char="•"/>
            </a:pPr>
            <a:r>
              <a:rPr lang="en-US" sz="1600" noProof="0" dirty="0">
                <a:solidFill>
                  <a:schemeClr val="tx1"/>
                </a:solidFill>
                <a:latin typeface="+mn-lt"/>
              </a:rPr>
              <a:t>Dose reductions in 34% of patients in the lorlatinib group</a:t>
            </a:r>
          </a:p>
          <a:p>
            <a:pPr marL="274320" indent="-274320">
              <a:lnSpc>
                <a:spcPct val="100000"/>
              </a:lnSpc>
              <a:buClr>
                <a:srgbClr val="008764"/>
              </a:buClr>
              <a:buSzPct val="100000"/>
              <a:buFont typeface="Arial" panose="020B0604020202020204" pitchFamily="34" charset="0"/>
              <a:buChar char="•"/>
            </a:pPr>
            <a:r>
              <a:rPr lang="en-US" sz="1600" noProof="0" dirty="0">
                <a:solidFill>
                  <a:schemeClr val="tx1"/>
                </a:solidFill>
                <a:latin typeface="+mn-lt"/>
              </a:rPr>
              <a:t>All treatment-related discontinuations (5%) occurred within the first 26 months </a:t>
            </a:r>
          </a:p>
        </p:txBody>
      </p:sp>
      <p:pic>
        <p:nvPicPr>
          <p:cNvPr id="4" name="Image 3">
            <a:extLst>
              <a:ext uri="{FF2B5EF4-FFF2-40B4-BE49-F238E27FC236}">
                <a16:creationId xmlns:a16="http://schemas.microsoft.com/office/drawing/2014/main" id="{558997B2-1AB3-4648-B4AE-AA1F37BC15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8268" y="1636511"/>
            <a:ext cx="6773748" cy="4473344"/>
          </a:xfrm>
          <a:prstGeom prst="rect">
            <a:avLst/>
          </a:prstGeom>
        </p:spPr>
      </p:pic>
      <p:sp>
        <p:nvSpPr>
          <p:cNvPr id="5" name="Text Placeholder 4">
            <a:extLst>
              <a:ext uri="{FF2B5EF4-FFF2-40B4-BE49-F238E27FC236}">
                <a16:creationId xmlns:a16="http://schemas.microsoft.com/office/drawing/2014/main" id="{80B8B852-A737-41F7-BCC2-0CC328CC3F01}"/>
              </a:ext>
            </a:extLst>
          </p:cNvPr>
          <p:cNvSpPr txBox="1">
            <a:spLocks/>
          </p:cNvSpPr>
          <p:nvPr/>
        </p:nvSpPr>
        <p:spPr>
          <a:xfrm>
            <a:off x="6596015" y="6612248"/>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Mok T et al., ASCO 2026: Shaw A et al., Ann Oncol 2026</a:t>
            </a:r>
          </a:p>
        </p:txBody>
      </p:sp>
    </p:spTree>
    <p:extLst>
      <p:ext uri="{BB962C8B-B14F-4D97-AF65-F5344CB8AC3E}">
        <p14:creationId xmlns:p14="http://schemas.microsoft.com/office/powerpoint/2010/main" val="2312243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4191084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CA9B27-AFE5-43FF-882D-6A827815060F}"/>
              </a:ext>
            </a:extLst>
          </p:cNvPr>
          <p:cNvSpPr>
            <a:spLocks noGrp="1"/>
          </p:cNvSpPr>
          <p:nvPr>
            <p:ph type="title"/>
          </p:nvPr>
        </p:nvSpPr>
        <p:spPr>
          <a:xfrm>
            <a:off x="457200" y="180242"/>
            <a:ext cx="11277600" cy="958445"/>
          </a:xfrm>
        </p:spPr>
        <p:txBody>
          <a:bodyPr>
            <a:normAutofit/>
          </a:bodyPr>
          <a:lstStyle/>
          <a:p>
            <a:pPr>
              <a:lnSpc>
                <a:spcPct val="100000"/>
              </a:lnSpc>
            </a:pP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Lorlatinib </a:t>
            </a:r>
            <a:r>
              <a:rPr kumimoji="0" lang="en-US" sz="2400" b="1" i="1" strike="noStrike" kern="1200" cap="none" spc="0" normalizeH="0" baseline="0" noProof="0" dirty="0">
                <a:ln>
                  <a:noFill/>
                </a:ln>
                <a:solidFill>
                  <a:srgbClr val="0D3759"/>
                </a:solidFill>
                <a:effectLst/>
                <a:uLnTx/>
                <a:uFillTx/>
                <a:latin typeface="Arial" panose="020B0604020202020204"/>
                <a:ea typeface="+mj-ea"/>
                <a:cs typeface="+mj-cs"/>
              </a:rPr>
              <a:t>vs</a:t>
            </a: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 crizotinib as first-line treatment for advanced </a:t>
            </a:r>
            <a:r>
              <a:rPr kumimoji="0" lang="en-US" sz="2400" b="1" i="1" u="none" strike="noStrike" kern="1200" cap="none" spc="0" normalizeH="0" baseline="0" noProof="0" dirty="0">
                <a:ln>
                  <a:noFill/>
                </a:ln>
                <a:solidFill>
                  <a:srgbClr val="0D3759"/>
                </a:solidFill>
                <a:effectLst/>
                <a:uLnTx/>
                <a:uFillTx/>
                <a:latin typeface="Arial" panose="020B0604020202020204"/>
                <a:ea typeface="+mj-ea"/>
                <a:cs typeface="+mj-cs"/>
              </a:rPr>
              <a:t>ALK</a:t>
            </a: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 NSCLC:</a:t>
            </a:r>
            <a:b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br>
            <a:r>
              <a:rPr kumimoji="0" lang="en-US" sz="2400" b="1" i="0" u="none" strike="noStrike" kern="1200" cap="none" spc="0" normalizeH="0" baseline="0" noProof="0" dirty="0">
                <a:ln>
                  <a:noFill/>
                </a:ln>
                <a:solidFill>
                  <a:srgbClr val="0D3759"/>
                </a:solidFill>
                <a:effectLst/>
                <a:uLnTx/>
                <a:uFillTx/>
                <a:latin typeface="Arial" panose="020B0604020202020204"/>
                <a:ea typeface="+mj-ea"/>
                <a:cs typeface="+mj-cs"/>
              </a:rPr>
              <a:t>7-year update from the phase 3 CROWN study</a:t>
            </a:r>
            <a:endParaRPr lang="en-US" sz="2400" dirty="0"/>
          </a:p>
        </p:txBody>
      </p:sp>
      <p:sp>
        <p:nvSpPr>
          <p:cNvPr id="3" name="Espace réservé du contenu 2">
            <a:extLst>
              <a:ext uri="{FF2B5EF4-FFF2-40B4-BE49-F238E27FC236}">
                <a16:creationId xmlns:a16="http://schemas.microsoft.com/office/drawing/2014/main" id="{437954B3-49DE-4DBA-B930-2A0B3657CD63}"/>
              </a:ext>
            </a:extLst>
          </p:cNvPr>
          <p:cNvSpPr>
            <a:spLocks noGrp="1"/>
          </p:cNvSpPr>
          <p:nvPr>
            <p:ph idx="1"/>
          </p:nvPr>
        </p:nvSpPr>
        <p:spPr>
          <a:xfrm>
            <a:off x="457200" y="1595886"/>
            <a:ext cx="11277600" cy="4347385"/>
          </a:xfrm>
        </p:spPr>
        <p:txBody>
          <a:bodyPr/>
          <a:lstStyle/>
          <a:p>
            <a:pPr>
              <a:lnSpc>
                <a:spcPct val="110000"/>
              </a:lnSpc>
            </a:pPr>
            <a:r>
              <a:rPr lang="en-US" dirty="0"/>
              <a:t>7-year PFS rate of 55% with lorlatinib with a trend toward a plateau is extremely impressive</a:t>
            </a:r>
          </a:p>
          <a:p>
            <a:pPr>
              <a:lnSpc>
                <a:spcPct val="110000"/>
              </a:lnSpc>
            </a:pPr>
            <a:r>
              <a:rPr lang="en-US" dirty="0"/>
              <a:t>Results making lorlatinib as the undeniable SoC in first-line treatment of </a:t>
            </a:r>
            <a:r>
              <a:rPr lang="en-US" i="1" dirty="0"/>
              <a:t>ALK</a:t>
            </a:r>
            <a:r>
              <a:rPr lang="en-US" dirty="0"/>
              <a:t>+ advanced NSCLC</a:t>
            </a:r>
          </a:p>
          <a:p>
            <a:pPr>
              <a:lnSpc>
                <a:spcPct val="110000"/>
              </a:lnSpc>
            </a:pPr>
            <a:r>
              <a:rPr lang="en-US" dirty="0"/>
              <a:t>Management of toxicity is not trivial with insufficient follow up to evaluate long term consequences of hyperlipemia, approximately 25% of grade 3 weight gain (&gt; 20% from baseline), 46% of neuropathy and 30% of cognitive effects</a:t>
            </a:r>
          </a:p>
          <a:p>
            <a:pPr>
              <a:lnSpc>
                <a:spcPct val="110000"/>
              </a:lnSpc>
            </a:pPr>
            <a:r>
              <a:rPr lang="en-US" dirty="0"/>
              <a:t>Dose reductions appear the main way to manage toxicities without impact on PFS </a:t>
            </a:r>
          </a:p>
          <a:p>
            <a:pPr>
              <a:lnSpc>
                <a:spcPct val="110000"/>
              </a:lnSpc>
            </a:pPr>
            <a:r>
              <a:rPr lang="en-US" dirty="0"/>
              <a:t>No </a:t>
            </a:r>
            <a:r>
              <a:rPr lang="en-US" i="1" dirty="0"/>
              <a:t>ALK</a:t>
            </a:r>
            <a:r>
              <a:rPr lang="en-US" dirty="0"/>
              <a:t> resistance mutations detected on lorlatinib</a:t>
            </a:r>
          </a:p>
          <a:p>
            <a:pPr>
              <a:lnSpc>
                <a:spcPct val="110000"/>
              </a:lnSpc>
            </a:pPr>
            <a:r>
              <a:rPr lang="en-US" dirty="0"/>
              <a:t>The majority of PD events occurred within the 1</a:t>
            </a:r>
            <a:r>
              <a:rPr lang="en-US" baseline="30000" dirty="0"/>
              <a:t>st</a:t>
            </a:r>
            <a:r>
              <a:rPr lang="en-US" dirty="0"/>
              <a:t> year: early progressors have more </a:t>
            </a:r>
            <a:r>
              <a:rPr lang="en-US" i="1" dirty="0"/>
              <a:t>TP53</a:t>
            </a:r>
            <a:r>
              <a:rPr lang="en-US" dirty="0"/>
              <a:t> and co-mutations at baseline</a:t>
            </a:r>
          </a:p>
        </p:txBody>
      </p:sp>
    </p:spTree>
    <p:extLst>
      <p:ext uri="{BB962C8B-B14F-4D97-AF65-F5344CB8AC3E}">
        <p14:creationId xmlns:p14="http://schemas.microsoft.com/office/powerpoint/2010/main" val="1173981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32644-E52D-4F4E-84BD-2EC0512B3B71}"/>
              </a:ext>
            </a:extLst>
          </p:cNvPr>
          <p:cNvSpPr>
            <a:spLocks noGrp="1"/>
          </p:cNvSpPr>
          <p:nvPr>
            <p:ph type="title"/>
          </p:nvPr>
        </p:nvSpPr>
        <p:spPr>
          <a:xfrm>
            <a:off x="457200" y="188870"/>
            <a:ext cx="11277600" cy="932566"/>
          </a:xfrm>
        </p:spPr>
        <p:txBody>
          <a:bodyPr>
            <a:normAutofit fontScale="90000"/>
          </a:bodyPr>
          <a:lstStyle/>
          <a:p>
            <a:pPr>
              <a:lnSpc>
                <a:spcPct val="100000"/>
              </a:lnSpc>
            </a:pPr>
            <a:r>
              <a:rPr lang="en-US" sz="3200" dirty="0">
                <a:solidFill>
                  <a:schemeClr val="accent2"/>
                </a:solidFill>
              </a:rPr>
              <a:t>ALKOVE-1: </a:t>
            </a:r>
            <a:br>
              <a:rPr lang="en-US" sz="3200" dirty="0">
                <a:solidFill>
                  <a:schemeClr val="accent2"/>
                </a:solidFill>
              </a:rPr>
            </a:br>
            <a:r>
              <a:rPr lang="en-US" sz="2800" dirty="0">
                <a:solidFill>
                  <a:schemeClr val="accent2"/>
                </a:solidFill>
              </a:rPr>
              <a:t>Efficacy and safety of neladalkib in patients with advanced </a:t>
            </a:r>
            <a:r>
              <a:rPr lang="en-US" sz="2800" i="1" dirty="0">
                <a:solidFill>
                  <a:schemeClr val="accent2"/>
                </a:solidFill>
              </a:rPr>
              <a:t>ALK</a:t>
            </a:r>
            <a:r>
              <a:rPr lang="en-US" sz="2800" dirty="0">
                <a:solidFill>
                  <a:schemeClr val="accent2"/>
                </a:solidFill>
              </a:rPr>
              <a:t>+ NSCLC</a:t>
            </a:r>
            <a:endParaRPr lang="en-US" dirty="0">
              <a:solidFill>
                <a:schemeClr val="accent2"/>
              </a:solidFill>
            </a:endParaRPr>
          </a:p>
        </p:txBody>
      </p:sp>
      <p:pic>
        <p:nvPicPr>
          <p:cNvPr id="4" name="Image 3">
            <a:extLst>
              <a:ext uri="{FF2B5EF4-FFF2-40B4-BE49-F238E27FC236}">
                <a16:creationId xmlns:a16="http://schemas.microsoft.com/office/drawing/2014/main" id="{1F26CE15-85A4-4044-8394-379DC74CBB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8260" y="1346836"/>
            <a:ext cx="5393616" cy="3888935"/>
          </a:xfrm>
          <a:prstGeom prst="rect">
            <a:avLst/>
          </a:prstGeom>
        </p:spPr>
      </p:pic>
      <p:pic>
        <p:nvPicPr>
          <p:cNvPr id="9" name="Image 8">
            <a:extLst>
              <a:ext uri="{FF2B5EF4-FFF2-40B4-BE49-F238E27FC236}">
                <a16:creationId xmlns:a16="http://schemas.microsoft.com/office/drawing/2014/main" id="{61B72458-0E37-4A5B-B62B-57FF20B7649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01250" y="1346836"/>
            <a:ext cx="5498866" cy="4846146"/>
          </a:xfrm>
          <a:prstGeom prst="rect">
            <a:avLst/>
          </a:prstGeom>
        </p:spPr>
      </p:pic>
      <p:sp>
        <p:nvSpPr>
          <p:cNvPr id="10" name="Text Placeholder 4">
            <a:extLst>
              <a:ext uri="{FF2B5EF4-FFF2-40B4-BE49-F238E27FC236}">
                <a16:creationId xmlns:a16="http://schemas.microsoft.com/office/drawing/2014/main" id="{B33F5361-B3A1-4D19-8ECF-FE895C148AD9}"/>
              </a:ext>
            </a:extLst>
          </p:cNvPr>
          <p:cNvSpPr txBox="1">
            <a:spLocks/>
          </p:cNvSpPr>
          <p:nvPr/>
        </p:nvSpPr>
        <p:spPr>
          <a:xfrm>
            <a:off x="6596015" y="6612248"/>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Lin J et al., ASCO 2026</a:t>
            </a:r>
          </a:p>
        </p:txBody>
      </p:sp>
    </p:spTree>
    <p:extLst>
      <p:ext uri="{BB962C8B-B14F-4D97-AF65-F5344CB8AC3E}">
        <p14:creationId xmlns:p14="http://schemas.microsoft.com/office/powerpoint/2010/main" val="36052134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32644-E52D-4F4E-84BD-2EC0512B3B71}"/>
              </a:ext>
            </a:extLst>
          </p:cNvPr>
          <p:cNvSpPr>
            <a:spLocks noGrp="1"/>
          </p:cNvSpPr>
          <p:nvPr>
            <p:ph type="title"/>
          </p:nvPr>
        </p:nvSpPr>
        <p:spPr>
          <a:xfrm>
            <a:off x="457200" y="188870"/>
            <a:ext cx="11277600" cy="932566"/>
          </a:xfrm>
        </p:spPr>
        <p:txBody>
          <a:bodyPr>
            <a:normAutofit fontScale="90000"/>
          </a:bodyPr>
          <a:lstStyle/>
          <a:p>
            <a:pPr>
              <a:lnSpc>
                <a:spcPct val="100000"/>
              </a:lnSpc>
            </a:pPr>
            <a:r>
              <a:rPr lang="en-US" sz="3200" dirty="0">
                <a:solidFill>
                  <a:schemeClr val="accent2"/>
                </a:solidFill>
              </a:rPr>
              <a:t>ALKOVE-1: </a:t>
            </a:r>
            <a:br>
              <a:rPr lang="en-US" sz="3200" dirty="0">
                <a:solidFill>
                  <a:schemeClr val="accent2"/>
                </a:solidFill>
              </a:rPr>
            </a:br>
            <a:r>
              <a:rPr lang="en-US" sz="2800" dirty="0">
                <a:solidFill>
                  <a:schemeClr val="accent2"/>
                </a:solidFill>
              </a:rPr>
              <a:t>Efficacy and safety of neladalkib in patients with advanced </a:t>
            </a:r>
            <a:r>
              <a:rPr lang="en-US" sz="2800" i="1" dirty="0">
                <a:solidFill>
                  <a:schemeClr val="accent2"/>
                </a:solidFill>
              </a:rPr>
              <a:t>ALK</a:t>
            </a:r>
            <a:r>
              <a:rPr lang="en-US" sz="2800" dirty="0">
                <a:solidFill>
                  <a:schemeClr val="accent2"/>
                </a:solidFill>
              </a:rPr>
              <a:t>+ NSCLC</a:t>
            </a:r>
            <a:endParaRPr lang="en-US" dirty="0">
              <a:solidFill>
                <a:schemeClr val="accent2"/>
              </a:solidFill>
            </a:endParaRPr>
          </a:p>
        </p:txBody>
      </p:sp>
      <p:sp>
        <p:nvSpPr>
          <p:cNvPr id="10" name="Text Placeholder 4">
            <a:extLst>
              <a:ext uri="{FF2B5EF4-FFF2-40B4-BE49-F238E27FC236}">
                <a16:creationId xmlns:a16="http://schemas.microsoft.com/office/drawing/2014/main" id="{B33F5361-B3A1-4D19-8ECF-FE895C148AD9}"/>
              </a:ext>
            </a:extLst>
          </p:cNvPr>
          <p:cNvSpPr txBox="1">
            <a:spLocks/>
          </p:cNvSpPr>
          <p:nvPr/>
        </p:nvSpPr>
        <p:spPr>
          <a:xfrm>
            <a:off x="6596015" y="6612248"/>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Lin J et al., ASCO 2026</a:t>
            </a:r>
          </a:p>
        </p:txBody>
      </p:sp>
      <p:pic>
        <p:nvPicPr>
          <p:cNvPr id="5" name="Image 4">
            <a:extLst>
              <a:ext uri="{FF2B5EF4-FFF2-40B4-BE49-F238E27FC236}">
                <a16:creationId xmlns:a16="http://schemas.microsoft.com/office/drawing/2014/main" id="{86AE020E-FACF-4106-BDCB-038B484DA1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54527" y="4561609"/>
            <a:ext cx="9664726" cy="1927678"/>
          </a:xfrm>
          <a:prstGeom prst="rect">
            <a:avLst/>
          </a:prstGeom>
        </p:spPr>
      </p:pic>
      <p:pic>
        <p:nvPicPr>
          <p:cNvPr id="27" name="Image 26">
            <a:extLst>
              <a:ext uri="{FF2B5EF4-FFF2-40B4-BE49-F238E27FC236}">
                <a16:creationId xmlns:a16="http://schemas.microsoft.com/office/drawing/2014/main" id="{8686FBFB-D69F-493C-9B6B-FEA92A9994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90181" y="1350921"/>
            <a:ext cx="9411637" cy="3071683"/>
          </a:xfrm>
          <a:prstGeom prst="rect">
            <a:avLst/>
          </a:prstGeom>
        </p:spPr>
      </p:pic>
      <p:sp>
        <p:nvSpPr>
          <p:cNvPr id="29" name="ZoneTexte 28">
            <a:extLst>
              <a:ext uri="{FF2B5EF4-FFF2-40B4-BE49-F238E27FC236}">
                <a16:creationId xmlns:a16="http://schemas.microsoft.com/office/drawing/2014/main" id="{CCD08A76-7AC3-45F4-92ED-857AF6048071}"/>
              </a:ext>
            </a:extLst>
          </p:cNvPr>
          <p:cNvSpPr txBox="1"/>
          <p:nvPr/>
        </p:nvSpPr>
        <p:spPr>
          <a:xfrm>
            <a:off x="1716657" y="5817630"/>
            <a:ext cx="1764098" cy="5309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300"/>
              </a:spcAft>
              <a:buClr>
                <a:srgbClr val="000000"/>
              </a:buClr>
              <a:buSzTx/>
              <a:buFont typeface="Arial"/>
              <a:buNone/>
              <a:tabLst/>
              <a:defRPr/>
            </a:pPr>
            <a:r>
              <a:rPr kumimoji="0" lang="en-US" sz="1400" b="1" i="0" u="none" strike="noStrike" kern="1200" cap="none" spc="0" normalizeH="0" baseline="0" noProof="0" dirty="0">
                <a:ln>
                  <a:noFill/>
                </a:ln>
                <a:solidFill>
                  <a:srgbClr val="083657"/>
                </a:solidFill>
                <a:effectLst/>
                <a:uLnTx/>
                <a:uFillTx/>
                <a:latin typeface="Arial" panose="020B0604020202020204"/>
                <a:ea typeface="Roboto" panose="02000000000000000000" pitchFamily="2" charset="0"/>
                <a:cs typeface="Roboto" panose="02000000000000000000" pitchFamily="2" charset="0"/>
              </a:rPr>
              <a:t>ORR: 46% </a:t>
            </a:r>
            <a:r>
              <a:rPr kumimoji="0" lang="en-US" sz="1200" b="0" i="0" u="none" strike="noStrike" kern="1200" cap="none" spc="0" normalizeH="0" baseline="0" noProof="0" dirty="0">
                <a:ln>
                  <a:noFill/>
                </a:ln>
                <a:solidFill>
                  <a:srgbClr val="083657"/>
                </a:solidFill>
                <a:effectLst/>
                <a:uLnTx/>
                <a:uFillTx/>
                <a:latin typeface="Arial" panose="020B0604020202020204"/>
                <a:ea typeface="Roboto" panose="02000000000000000000" pitchFamily="2" charset="0"/>
                <a:cs typeface="Roboto" panose="02000000000000000000" pitchFamily="2" charset="0"/>
                <a:sym typeface="Arial"/>
              </a:rPr>
              <a:t>(29/63)</a:t>
            </a:r>
            <a:endParaRPr kumimoji="0" lang="en-US" sz="1200" b="1" i="0" u="none" strike="noStrike" kern="1200" cap="none" spc="0" normalizeH="0" baseline="30000" noProof="0" dirty="0">
              <a:ln>
                <a:noFill/>
              </a:ln>
              <a:solidFill>
                <a:srgbClr val="4AC3CC"/>
              </a:solidFill>
              <a:effectLst/>
              <a:uLnTx/>
              <a:uFillTx/>
              <a:latin typeface="Arial" panose="020B0604020202020204"/>
              <a:ea typeface="Roboto" panose="02000000000000000000" pitchFamily="2" charset="0"/>
              <a:cs typeface="Roboto" panose="02000000000000000000" pitchFamily="2" charset="0"/>
              <a:sym typeface="Arial"/>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83657"/>
                </a:solidFill>
                <a:effectLst/>
                <a:uLnTx/>
                <a:uFillTx/>
                <a:latin typeface="Arial" panose="020B0604020202020204"/>
                <a:ea typeface="Roboto" panose="02000000000000000000" pitchFamily="2" charset="0"/>
                <a:cs typeface="Roboto" panose="02000000000000000000" pitchFamily="2" charset="0"/>
              </a:rPr>
              <a:t>[33, 59]</a:t>
            </a:r>
          </a:p>
        </p:txBody>
      </p:sp>
    </p:spTree>
    <p:extLst>
      <p:ext uri="{BB962C8B-B14F-4D97-AF65-F5344CB8AC3E}">
        <p14:creationId xmlns:p14="http://schemas.microsoft.com/office/powerpoint/2010/main" val="3208864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F32644-E52D-4F4E-84BD-2EC0512B3B71}"/>
              </a:ext>
            </a:extLst>
          </p:cNvPr>
          <p:cNvSpPr>
            <a:spLocks noGrp="1"/>
          </p:cNvSpPr>
          <p:nvPr>
            <p:ph type="title"/>
          </p:nvPr>
        </p:nvSpPr>
        <p:spPr>
          <a:xfrm>
            <a:off x="457200" y="188870"/>
            <a:ext cx="11277600" cy="932566"/>
          </a:xfrm>
        </p:spPr>
        <p:txBody>
          <a:bodyPr>
            <a:normAutofit fontScale="90000"/>
          </a:bodyPr>
          <a:lstStyle/>
          <a:p>
            <a:pPr>
              <a:lnSpc>
                <a:spcPct val="100000"/>
              </a:lnSpc>
            </a:pPr>
            <a:r>
              <a:rPr lang="en-US" sz="3200" dirty="0">
                <a:solidFill>
                  <a:schemeClr val="accent2"/>
                </a:solidFill>
              </a:rPr>
              <a:t>ALKOVE-1: </a:t>
            </a:r>
            <a:br>
              <a:rPr lang="en-US" sz="3200" dirty="0">
                <a:solidFill>
                  <a:schemeClr val="accent2"/>
                </a:solidFill>
              </a:rPr>
            </a:br>
            <a:r>
              <a:rPr lang="en-US" sz="2800" dirty="0">
                <a:solidFill>
                  <a:schemeClr val="accent2"/>
                </a:solidFill>
              </a:rPr>
              <a:t>Efficacy and safety of neladalkib in patients with advanced </a:t>
            </a:r>
            <a:r>
              <a:rPr lang="en-US" sz="2800" i="1" dirty="0">
                <a:solidFill>
                  <a:schemeClr val="accent2"/>
                </a:solidFill>
              </a:rPr>
              <a:t>ALK</a:t>
            </a:r>
            <a:r>
              <a:rPr lang="en-US" sz="2800" dirty="0">
                <a:solidFill>
                  <a:schemeClr val="accent2"/>
                </a:solidFill>
              </a:rPr>
              <a:t>+ NSCLC</a:t>
            </a:r>
            <a:endParaRPr lang="en-US" dirty="0">
              <a:solidFill>
                <a:schemeClr val="accent2"/>
              </a:solidFill>
            </a:endParaRPr>
          </a:p>
        </p:txBody>
      </p:sp>
      <p:sp>
        <p:nvSpPr>
          <p:cNvPr id="10" name="Text Placeholder 4">
            <a:extLst>
              <a:ext uri="{FF2B5EF4-FFF2-40B4-BE49-F238E27FC236}">
                <a16:creationId xmlns:a16="http://schemas.microsoft.com/office/drawing/2014/main" id="{B33F5361-B3A1-4D19-8ECF-FE895C148AD9}"/>
              </a:ext>
            </a:extLst>
          </p:cNvPr>
          <p:cNvSpPr txBox="1">
            <a:spLocks/>
          </p:cNvSpPr>
          <p:nvPr/>
        </p:nvSpPr>
        <p:spPr>
          <a:xfrm>
            <a:off x="6596015" y="6612248"/>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Lin J et al., ASCO 2026</a:t>
            </a:r>
          </a:p>
        </p:txBody>
      </p:sp>
      <p:graphicFrame>
        <p:nvGraphicFramePr>
          <p:cNvPr id="8" name="Table 15">
            <a:extLst>
              <a:ext uri="{FF2B5EF4-FFF2-40B4-BE49-F238E27FC236}">
                <a16:creationId xmlns:a16="http://schemas.microsoft.com/office/drawing/2014/main" id="{190FEA44-B032-4611-B72A-F3706E092E2F}"/>
              </a:ext>
            </a:extLst>
          </p:cNvPr>
          <p:cNvGraphicFramePr>
            <a:graphicFrameLocks noGrp="1"/>
          </p:cNvGraphicFramePr>
          <p:nvPr/>
        </p:nvGraphicFramePr>
        <p:xfrm>
          <a:off x="379563" y="1968661"/>
          <a:ext cx="3590925" cy="2039046"/>
        </p:xfrm>
        <a:graphic>
          <a:graphicData uri="http://schemas.openxmlformats.org/drawingml/2006/table">
            <a:tbl>
              <a:tblPr/>
              <a:tblGrid>
                <a:gridCol w="1657350">
                  <a:extLst>
                    <a:ext uri="{9D8B030D-6E8A-4147-A177-3AD203B41FA5}">
                      <a16:colId xmlns:a16="http://schemas.microsoft.com/office/drawing/2014/main" val="3081001692"/>
                    </a:ext>
                  </a:extLst>
                </a:gridCol>
                <a:gridCol w="1933575">
                  <a:extLst>
                    <a:ext uri="{9D8B030D-6E8A-4147-A177-3AD203B41FA5}">
                      <a16:colId xmlns:a16="http://schemas.microsoft.com/office/drawing/2014/main" val="3747476181"/>
                    </a:ext>
                  </a:extLst>
                </a:gridCol>
              </a:tblGrid>
              <a:tr h="76896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b" latinLnBrk="0" hangingPunct="1">
                        <a:lnSpc>
                          <a:spcPct val="100000"/>
                        </a:lnSpc>
                        <a:spcBef>
                          <a:spcPts val="0"/>
                        </a:spcBef>
                        <a:spcAft>
                          <a:spcPts val="300"/>
                        </a:spcAft>
                        <a:buClrTx/>
                        <a:buSzTx/>
                        <a:buFontTx/>
                        <a:buNone/>
                        <a:tabLst/>
                        <a:defRPr/>
                      </a:pPr>
                      <a:r>
                        <a:rPr lang="en-US" sz="1200" b="1" dirty="0">
                          <a:solidFill>
                            <a:srgbClr val="083657"/>
                          </a:solidFill>
                          <a:latin typeface="+mn-lt"/>
                          <a:ea typeface="Roboto" panose="02000000000000000000" pitchFamily="2" charset="0"/>
                          <a:cs typeface="Roboto" panose="02000000000000000000" pitchFamily="2" charset="0"/>
                        </a:rPr>
                        <a:t>Advanced </a:t>
                      </a:r>
                      <a:r>
                        <a:rPr lang="en-US" sz="1200" b="1" i="1" dirty="0">
                          <a:solidFill>
                            <a:srgbClr val="083657"/>
                          </a:solidFill>
                          <a:latin typeface="+mn-lt"/>
                          <a:ea typeface="Roboto" panose="02000000000000000000" pitchFamily="2" charset="0"/>
                          <a:cs typeface="Roboto" panose="02000000000000000000" pitchFamily="2" charset="0"/>
                        </a:rPr>
                        <a:t>ALK</a:t>
                      </a:r>
                      <a:r>
                        <a:rPr lang="en-US" sz="1200" b="1" dirty="0">
                          <a:solidFill>
                            <a:srgbClr val="083657"/>
                          </a:solidFill>
                          <a:latin typeface="+mn-lt"/>
                          <a:ea typeface="Roboto" panose="02000000000000000000" pitchFamily="2" charset="0"/>
                          <a:cs typeface="Roboto" panose="02000000000000000000" pitchFamily="2" charset="0"/>
                        </a:rPr>
                        <a:t>+ NSCLC</a:t>
                      </a:r>
                    </a:p>
                    <a:p>
                      <a:pPr marL="0" marR="0" lvl="0" indent="0" algn="l" defTabSz="914400" rtl="0" eaLnBrk="1" fontAlgn="b" latinLnBrk="0" hangingPunct="1">
                        <a:lnSpc>
                          <a:spcPct val="100000"/>
                        </a:lnSpc>
                        <a:spcBef>
                          <a:spcPts val="0"/>
                        </a:spcBef>
                        <a:spcAft>
                          <a:spcPts val="300"/>
                        </a:spcAft>
                        <a:buClrTx/>
                        <a:buSzTx/>
                        <a:buFontTx/>
                        <a:buNone/>
                        <a:tabLst/>
                        <a:defRPr/>
                      </a:pPr>
                      <a:r>
                        <a:rPr lang="en-US" sz="1200" b="0" dirty="0">
                          <a:solidFill>
                            <a:srgbClr val="083657"/>
                          </a:solidFill>
                          <a:latin typeface="+mn-lt"/>
                          <a:ea typeface="Roboto" panose="02000000000000000000" pitchFamily="2" charset="0"/>
                          <a:cs typeface="Roboto" panose="02000000000000000000" pitchFamily="2" charset="0"/>
                        </a:rPr>
                        <a:t>RECIST v1.1 by BICR</a:t>
                      </a:r>
                      <a:endParaRPr lang="en-US" sz="1200" b="0" dirty="0">
                        <a:solidFill>
                          <a:srgbClr val="083657"/>
                        </a:solidFill>
                        <a:highlight>
                          <a:srgbClr val="FFFF00"/>
                        </a:highlight>
                        <a:latin typeface="+mn-lt"/>
                        <a:ea typeface="Roboto" panose="02000000000000000000" pitchFamily="2" charset="0"/>
                        <a:cs typeface="Roboto" panose="02000000000000000000" pitchFamily="2" charset="0"/>
                      </a:endParaRPr>
                    </a:p>
                  </a:txBody>
                  <a:tcPr anchor="ctr">
                    <a:lnL w="12700" cap="flat" cmpd="sng" algn="ctr">
                      <a:solidFill>
                        <a:schemeClr val="tx1">
                          <a:lumMod val="75000"/>
                          <a:lumOff val="25000"/>
                        </a:schemeClr>
                      </a:solidFill>
                      <a:prstDash val="solid"/>
                      <a:round/>
                      <a:headEnd type="none" w="med" len="med"/>
                      <a:tailEnd type="none" w="med" len="med"/>
                    </a:lnL>
                    <a:lnR>
                      <a:noFill/>
                    </a:lnR>
                    <a:lnT w="12700" cap="flat" cmpd="sng" algn="ctr">
                      <a:solidFill>
                        <a:schemeClr val="tx1">
                          <a:lumMod val="75000"/>
                          <a:lumOff val="25000"/>
                        </a:schemeClr>
                      </a:solidFill>
                      <a:prstDash val="solid"/>
                      <a:round/>
                      <a:headEnd type="none" w="med" len="med"/>
                      <a:tailEnd type="none" w="med" len="med"/>
                    </a:lnT>
                    <a:lnB w="12700" cap="flat" cmpd="sng" algn="ctr">
                      <a:solidFill>
                        <a:srgbClr val="083657"/>
                      </a:solidFill>
                      <a:prstDash val="solid"/>
                      <a:round/>
                      <a:headEnd type="none" w="med" len="med"/>
                      <a:tailEnd type="none" w="med" len="med"/>
                    </a:lnB>
                    <a:lnTlToBr w="12700" cmpd="sng">
                      <a:noFill/>
                      <a:prstDash val="solid"/>
                    </a:lnTlToBr>
                    <a:lnBlToTr w="12700" cmpd="sng">
                      <a:noFill/>
                      <a:prstDash val="solid"/>
                    </a:lnBlToTr>
                    <a:solidFill>
                      <a:srgbClr val="083657">
                        <a:lumMod val="10000"/>
                        <a:lumOff val="9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b">
                        <a:lnSpc>
                          <a:spcPct val="100000"/>
                        </a:lnSpc>
                        <a:spcBef>
                          <a:spcPts val="0"/>
                        </a:spcBef>
                        <a:spcAft>
                          <a:spcPts val="0"/>
                        </a:spcAft>
                      </a:pPr>
                      <a:r>
                        <a:rPr lang="en-US" sz="1200" b="1" u="none" strike="noStrike" kern="1200" cap="none" spc="0" baseline="0" dirty="0">
                          <a:solidFill>
                            <a:srgbClr val="083657"/>
                          </a:solidFill>
                          <a:effectLst/>
                          <a:latin typeface="+mn-lt"/>
                          <a:ea typeface="Roboto" panose="02000000000000000000" pitchFamily="2" charset="0"/>
                          <a:cs typeface="Roboto" panose="02000000000000000000" pitchFamily="2" charset="0"/>
                        </a:rPr>
                        <a:t>Lorlatinib-experienced</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cap="none" spc="0" baseline="0" dirty="0">
                          <a:solidFill>
                            <a:srgbClr val="083657"/>
                          </a:solidFill>
                          <a:effectLst/>
                          <a:latin typeface="+mn-lt"/>
                          <a:ea typeface="Roboto" panose="02000000000000000000" pitchFamily="2" charset="0"/>
                          <a:cs typeface="Roboto" panose="02000000000000000000" pitchFamily="2" charset="0"/>
                        </a:rPr>
                        <a:t>(1–5 prior ALK TKIs</a:t>
                      </a:r>
                      <a:endParaRPr lang="en-US" sz="1100" b="0" u="none" strike="noStrike" kern="1200" cap="none" spc="0" baseline="0" dirty="0">
                        <a:solidFill>
                          <a:srgbClr val="083657"/>
                        </a:solidFill>
                        <a:effectLst/>
                        <a:latin typeface="+mn-lt"/>
                        <a:ea typeface="Roboto" panose="02000000000000000000" pitchFamily="2" charset="0"/>
                        <a:cs typeface="Roboto" panose="02000000000000000000" pitchFamily="2" charset="0"/>
                      </a:endParaRPr>
                    </a:p>
                    <a:p>
                      <a:pPr algn="ctr" fontAlgn="b">
                        <a:lnSpc>
                          <a:spcPct val="100000"/>
                        </a:lnSpc>
                        <a:spcBef>
                          <a:spcPts val="0"/>
                        </a:spcBef>
                        <a:spcAft>
                          <a:spcPts val="300"/>
                        </a:spcAft>
                      </a:pPr>
                      <a:r>
                        <a:rPr lang="en-US" sz="1100" b="0" u="none" strike="noStrike" kern="1200" cap="none" spc="0" baseline="0" dirty="0">
                          <a:solidFill>
                            <a:srgbClr val="083657"/>
                          </a:solidFill>
                          <a:effectLst/>
                          <a:latin typeface="+mn-lt"/>
                          <a:ea typeface="Roboto" panose="02000000000000000000" pitchFamily="2" charset="0"/>
                          <a:cs typeface="Roboto" panose="02000000000000000000" pitchFamily="2" charset="0"/>
                        </a:rPr>
                        <a:t>± chemotherapy)</a:t>
                      </a:r>
                      <a:endParaRPr lang="en-US" sz="1200" b="0" u="none" strike="noStrike" kern="1200" cap="none" spc="0" baseline="0" dirty="0">
                        <a:solidFill>
                          <a:srgbClr val="083657"/>
                        </a:solidFill>
                        <a:effectLst/>
                        <a:latin typeface="+mn-lt"/>
                        <a:ea typeface="Roboto" panose="02000000000000000000" pitchFamily="2" charset="0"/>
                        <a:cs typeface="Roboto" panose="02000000000000000000" pitchFamily="2" charset="0"/>
                      </a:endParaRPr>
                    </a:p>
                    <a:p>
                      <a:pPr algn="ctr" fontAlgn="b">
                        <a:lnSpc>
                          <a:spcPct val="100000"/>
                        </a:lnSpc>
                        <a:spcBef>
                          <a:spcPts val="0"/>
                        </a:spcBef>
                        <a:spcAft>
                          <a:spcPts val="0"/>
                        </a:spcAft>
                      </a:pPr>
                      <a:r>
                        <a:rPr lang="en-US" sz="1200" b="1" u="none" strike="noStrike" kern="1200" cap="none" spc="0" baseline="0" dirty="0">
                          <a:solidFill>
                            <a:srgbClr val="083657"/>
                          </a:solidFill>
                          <a:effectLst/>
                          <a:latin typeface="+mn-lt"/>
                          <a:ea typeface="Roboto" panose="02000000000000000000" pitchFamily="2" charset="0"/>
                          <a:cs typeface="Roboto" panose="02000000000000000000" pitchFamily="2" charset="0"/>
                        </a:rPr>
                        <a:t>N = 190</a:t>
                      </a:r>
                    </a:p>
                  </a:txBody>
                  <a:tcPr anchor="ct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rgbClr val="083657"/>
                      </a:solidFill>
                      <a:prstDash val="solid"/>
                      <a:round/>
                      <a:headEnd type="none" w="med" len="med"/>
                      <a:tailEnd type="none" w="med" len="med"/>
                    </a:lnB>
                    <a:lnTlToBr w="12700" cmpd="sng">
                      <a:noFill/>
                      <a:prstDash val="solid"/>
                    </a:lnTlToBr>
                    <a:lnBlToTr w="12700" cmpd="sng">
                      <a:noFill/>
                      <a:prstDash val="solid"/>
                    </a:lnBlToTr>
                    <a:solidFill>
                      <a:srgbClr val="083657">
                        <a:lumMod val="10000"/>
                        <a:lumOff val="90000"/>
                      </a:srgbClr>
                    </a:solidFill>
                  </a:tcPr>
                </a:tc>
                <a:extLst>
                  <a:ext uri="{0D108BD9-81ED-4DB2-BD59-A6C34878D82A}">
                    <a16:rowId xmlns:a16="http://schemas.microsoft.com/office/drawing/2014/main" val="1355794960"/>
                  </a:ext>
                </a:extLst>
              </a:tr>
              <a:tr h="5070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Aft>
                          <a:spcPts val="100"/>
                        </a:spcAft>
                      </a:pPr>
                      <a:r>
                        <a:rPr lang="en-US" sz="1200" b="1" dirty="0">
                          <a:solidFill>
                            <a:schemeClr val="tx2"/>
                          </a:solidFill>
                          <a:latin typeface="+mn-lt"/>
                          <a:ea typeface="Roboto" panose="02000000000000000000" pitchFamily="2" charset="0"/>
                          <a:cs typeface="Roboto" panose="02000000000000000000" pitchFamily="2" charset="0"/>
                        </a:rPr>
                        <a:t>ORR, % </a:t>
                      </a:r>
                      <a:r>
                        <a:rPr lang="en-US" sz="1200" b="0" dirty="0">
                          <a:solidFill>
                            <a:schemeClr val="tx2"/>
                          </a:solidFill>
                          <a:latin typeface="+mn-lt"/>
                          <a:ea typeface="Roboto" panose="02000000000000000000" pitchFamily="2" charset="0"/>
                          <a:cs typeface="Roboto" panose="02000000000000000000" pitchFamily="2" charset="0"/>
                        </a:rPr>
                        <a:t>(n/N)</a:t>
                      </a:r>
                    </a:p>
                    <a:p>
                      <a:pPr marL="173038" marR="0" lvl="0" indent="0" algn="l" defTabSz="914400" rtl="0" eaLnBrk="1" fontAlgn="auto" latinLnBrk="0" hangingPunct="1">
                        <a:lnSpc>
                          <a:spcPct val="100000"/>
                        </a:lnSpc>
                        <a:spcBef>
                          <a:spcPts val="0"/>
                        </a:spcBef>
                        <a:spcAft>
                          <a:spcPts val="100"/>
                        </a:spcAft>
                        <a:buClrTx/>
                        <a:buSzTx/>
                        <a:buFontTx/>
                        <a:buNone/>
                        <a:tabLst/>
                        <a:defRPr/>
                      </a:pPr>
                      <a:r>
                        <a:rPr lang="en-US" sz="1200" b="0" dirty="0">
                          <a:solidFill>
                            <a:schemeClr val="tx2"/>
                          </a:solidFill>
                          <a:latin typeface="+mn-lt"/>
                          <a:ea typeface="Roboto" panose="02000000000000000000" pitchFamily="2" charset="0"/>
                          <a:cs typeface="Roboto" panose="02000000000000000000" pitchFamily="2" charset="0"/>
                        </a:rPr>
                        <a:t>[95% CI]</a:t>
                      </a:r>
                      <a:endParaRPr lang="en-US" sz="1200" b="0" dirty="0">
                        <a:latin typeface="+mn-lt"/>
                        <a:ea typeface="Roboto" panose="02000000000000000000" pitchFamily="2" charset="0"/>
                        <a:cs typeface="Roboto" panose="02000000000000000000" pitchFamily="2" charset="0"/>
                      </a:endParaRPr>
                    </a:p>
                  </a:txBody>
                  <a:tcPr marT="27432" marB="27432" anchor="ctr">
                    <a:lnL w="12700" cap="flat" cmpd="sng" algn="ctr">
                      <a:solidFill>
                        <a:schemeClr val="tx1">
                          <a:lumMod val="75000"/>
                          <a:lumOff val="2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83657"/>
                      </a:solidFill>
                      <a:prstDash val="solid"/>
                      <a:round/>
                      <a:headEnd type="none" w="med" len="med"/>
                      <a:tailEnd type="none" w="med" len="med"/>
                    </a:lnT>
                    <a:lnB w="6350" cap="flat" cmpd="sng" algn="ctr">
                      <a:solidFill>
                        <a:srgbClr val="D9EDFC"/>
                      </a:solidFill>
                      <a:prstDash val="solid"/>
                      <a:round/>
                      <a:headEnd type="none" w="med" len="med"/>
                      <a:tailEnd type="none" w="med" len="med"/>
                    </a:lnB>
                    <a:lnTlToBr w="12700" cmpd="sng">
                      <a:noFill/>
                      <a:prstDash val="solid"/>
                    </a:lnTlToBr>
                    <a:lnBlToTr w="12700" cmpd="sng">
                      <a:noFill/>
                      <a:prstDash val="solid"/>
                    </a:lnBlToTr>
                    <a:solidFill>
                      <a:srgbClr val="F0F8F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457200" rtl="0" eaLnBrk="1" fontAlgn="auto" latinLnBrk="0" hangingPunct="1">
                        <a:lnSpc>
                          <a:spcPct val="100000"/>
                        </a:lnSpc>
                        <a:spcBef>
                          <a:spcPts val="0"/>
                        </a:spcBef>
                        <a:spcAft>
                          <a:spcPts val="300"/>
                        </a:spcAft>
                        <a:buClr>
                          <a:srgbClr val="000000"/>
                        </a:buClr>
                        <a:buSzTx/>
                        <a:buFont typeface="Arial"/>
                        <a:buNone/>
                        <a:tabLst/>
                        <a:defRPr/>
                      </a:pPr>
                      <a:r>
                        <a:rPr lang="en-US" sz="1400" b="1" dirty="0">
                          <a:solidFill>
                            <a:srgbClr val="083657"/>
                          </a:solidFill>
                          <a:effectLst/>
                          <a:latin typeface="+mn-lt"/>
                          <a:ea typeface="Roboto" panose="02000000000000000000" pitchFamily="2" charset="0"/>
                          <a:cs typeface="Roboto" panose="02000000000000000000" pitchFamily="2" charset="0"/>
                        </a:rPr>
                        <a:t>26% </a:t>
                      </a:r>
                      <a:r>
                        <a:rPr lang="en-US" sz="1200" b="0" i="0" u="none" strike="noStrike" kern="1200" cap="none" dirty="0">
                          <a:solidFill>
                            <a:srgbClr val="083657"/>
                          </a:solidFill>
                          <a:effectLst/>
                          <a:latin typeface="+mn-lt"/>
                          <a:ea typeface="Roboto" panose="02000000000000000000" pitchFamily="2" charset="0"/>
                          <a:cs typeface="Roboto" panose="02000000000000000000" pitchFamily="2" charset="0"/>
                          <a:sym typeface="Arial"/>
                        </a:rPr>
                        <a:t>(50/190)</a:t>
                      </a:r>
                      <a:r>
                        <a:rPr lang="en-US" sz="1200" b="1" baseline="30000" dirty="0">
                          <a:solidFill>
                            <a:srgbClr val="41A5EE"/>
                          </a:solidFill>
                          <a:ea typeface="Roboto" panose="02000000000000000000" pitchFamily="2" charset="0"/>
                          <a:cs typeface="Roboto" panose="02000000000000000000" pitchFamily="2" charset="0"/>
                        </a:rPr>
                        <a:t> </a:t>
                      </a:r>
                      <a:endParaRPr lang="en-US" sz="1200" b="1" i="0" u="none" strike="noStrike" kern="1200" cap="none" spc="0" baseline="30000" dirty="0">
                        <a:solidFill>
                          <a:srgbClr val="41A5EE"/>
                        </a:solidFill>
                        <a:effectLst/>
                        <a:latin typeface="+mn-lt"/>
                        <a:ea typeface="Roboto" panose="02000000000000000000" pitchFamily="2" charset="0"/>
                        <a:cs typeface="Arial" panose="020B0604020202020204" pitchFamily="34" charset="0"/>
                        <a:sym typeface="Arial"/>
                      </a:endParaRPr>
                    </a:p>
                    <a:p>
                      <a:pPr marL="0" marR="0" algn="ctr">
                        <a:lnSpc>
                          <a:spcPct val="100000"/>
                        </a:lnSpc>
                        <a:spcBef>
                          <a:spcPts val="0"/>
                        </a:spcBef>
                        <a:spcAft>
                          <a:spcPts val="300"/>
                        </a:spcAft>
                      </a:pPr>
                      <a:r>
                        <a:rPr lang="en-US" sz="1200" b="0" dirty="0">
                          <a:solidFill>
                            <a:srgbClr val="083657"/>
                          </a:solidFill>
                          <a:effectLst/>
                          <a:latin typeface="+mn-lt"/>
                          <a:ea typeface="Roboto" panose="02000000000000000000" pitchFamily="2" charset="0"/>
                          <a:cs typeface="Roboto" panose="02000000000000000000" pitchFamily="2" charset="0"/>
                        </a:rPr>
                        <a:t>[20, 33]</a:t>
                      </a:r>
                    </a:p>
                  </a:txBody>
                  <a:tcPr anchor="ctr">
                    <a:lnL w="635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rgbClr val="083657"/>
                      </a:solidFill>
                      <a:prstDash val="solid"/>
                      <a:round/>
                      <a:headEnd type="none" w="med" len="med"/>
                      <a:tailEnd type="none" w="med" len="med"/>
                    </a:lnT>
                    <a:lnB w="6350" cap="flat" cmpd="sng" algn="ctr">
                      <a:solidFill>
                        <a:srgbClr val="D9EDF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2809221"/>
                  </a:ext>
                </a:extLst>
              </a:tr>
              <a:tr h="31692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i="0" u="none" strike="noStrike" spc="0" dirty="0">
                          <a:solidFill>
                            <a:schemeClr val="tx1">
                              <a:lumMod val="75000"/>
                              <a:lumOff val="25000"/>
                            </a:schemeClr>
                          </a:solidFill>
                          <a:effectLst/>
                          <a:latin typeface="+mn-lt"/>
                          <a:ea typeface="Roboto" panose="02000000000000000000" pitchFamily="2" charset="0"/>
                          <a:cs typeface="Roboto" panose="02000000000000000000" pitchFamily="2" charset="0"/>
                        </a:rPr>
                        <a:t>Median DoR </a:t>
                      </a:r>
                      <a:r>
                        <a:rPr lang="en-US" sz="1200" b="0" kern="1200" dirty="0">
                          <a:solidFill>
                            <a:schemeClr val="tx2"/>
                          </a:solidFill>
                          <a:latin typeface="Calibri" panose="020F0502020204030204"/>
                          <a:ea typeface="Roboto" panose="02000000000000000000" pitchFamily="2" charset="0"/>
                          <a:cs typeface="Roboto" panose="02000000000000000000" pitchFamily="2" charset="0"/>
                        </a:rPr>
                        <a:t>[95% CI]</a:t>
                      </a:r>
                      <a:endParaRPr lang="en-US" sz="1200" b="0" kern="1200" dirty="0">
                        <a:solidFill>
                          <a:schemeClr val="tx1"/>
                        </a:solidFill>
                        <a:latin typeface="Calibri" panose="020F0502020204030204"/>
                        <a:ea typeface="Roboto" panose="02000000000000000000" pitchFamily="2" charset="0"/>
                        <a:cs typeface="Roboto" panose="02000000000000000000" pitchFamily="2" charset="0"/>
                      </a:endParaRPr>
                    </a:p>
                  </a:txBody>
                  <a:tcPr anchor="ctr">
                    <a:lnL w="12700" cap="flat" cmpd="sng" algn="ctr">
                      <a:solidFill>
                        <a:schemeClr val="tx1">
                          <a:lumMod val="75000"/>
                          <a:lumOff val="2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9EDFC"/>
                      </a:solidFill>
                      <a:prstDash val="solid"/>
                      <a:round/>
                      <a:headEnd type="none" w="med" len="med"/>
                      <a:tailEnd type="none" w="med" len="med"/>
                    </a:lnT>
                    <a:lnB w="6350" cap="flat" cmpd="sng" algn="ctr">
                      <a:solidFill>
                        <a:srgbClr val="D9EDFC"/>
                      </a:solidFill>
                      <a:prstDash val="solid"/>
                      <a:round/>
                      <a:headEnd type="none" w="med" len="med"/>
                      <a:tailEnd type="none" w="med" len="med"/>
                    </a:lnB>
                    <a:lnTlToBr w="12700" cmpd="sng">
                      <a:noFill/>
                      <a:prstDash val="solid"/>
                    </a:lnTlToBr>
                    <a:lnBlToTr w="12700" cmpd="sng">
                      <a:noFill/>
                      <a:prstDash val="solid"/>
                    </a:lnBlToTr>
                    <a:solidFill>
                      <a:srgbClr val="F0F8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rgbClr val="083657"/>
                          </a:solidFill>
                          <a:effectLst/>
                          <a:latin typeface="+mn-lt"/>
                          <a:ea typeface="Roboto" panose="02000000000000000000" pitchFamily="2" charset="0"/>
                          <a:cs typeface="Roboto" panose="02000000000000000000" pitchFamily="2" charset="0"/>
                        </a:rPr>
                        <a:t>4.6</a:t>
                      </a:r>
                      <a:r>
                        <a:rPr lang="en-US" sz="1200" b="1" i="0" u="none" strike="noStrike" kern="1200" baseline="0" dirty="0">
                          <a:solidFill>
                            <a:srgbClr val="083657"/>
                          </a:solidFill>
                          <a:effectLst/>
                          <a:latin typeface="+mn-lt"/>
                          <a:ea typeface="Roboto" panose="02000000000000000000" pitchFamily="2" charset="0"/>
                          <a:cs typeface="Roboto" panose="02000000000000000000" pitchFamily="2" charset="0"/>
                        </a:rPr>
                        <a:t> </a:t>
                      </a:r>
                      <a:r>
                        <a:rPr lang="en-US" sz="1200" b="0" i="0" u="none" strike="noStrike" kern="1200" baseline="0" dirty="0">
                          <a:solidFill>
                            <a:srgbClr val="083657"/>
                          </a:solidFill>
                          <a:effectLst/>
                          <a:latin typeface="+mn-lt"/>
                          <a:ea typeface="Roboto" panose="02000000000000000000" pitchFamily="2" charset="0"/>
                          <a:cs typeface="Roboto" panose="02000000000000000000" pitchFamily="2" charset="0"/>
                        </a:rPr>
                        <a:t>[2.8, 6.2]</a:t>
                      </a:r>
                    </a:p>
                  </a:txBody>
                  <a:tcPr anchor="ctr">
                    <a:lnL w="635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D9EDFC"/>
                      </a:solidFill>
                      <a:prstDash val="solid"/>
                      <a:round/>
                      <a:headEnd type="none" w="med" len="med"/>
                      <a:tailEnd type="none" w="med" len="med"/>
                    </a:lnT>
                    <a:lnB w="6350" cap="flat" cmpd="sng" algn="ctr">
                      <a:solidFill>
                        <a:srgbClr val="D9EDF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7602883"/>
                  </a:ext>
                </a:extLst>
              </a:tr>
              <a:tr h="31692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i="0" u="none" strike="noStrike" spc="0" dirty="0">
                          <a:solidFill>
                            <a:schemeClr val="tx1">
                              <a:lumMod val="75000"/>
                              <a:lumOff val="25000"/>
                            </a:schemeClr>
                          </a:solidFill>
                          <a:effectLst/>
                          <a:latin typeface="+mn-lt"/>
                          <a:ea typeface="Roboto" panose="02000000000000000000" pitchFamily="2" charset="0"/>
                          <a:cs typeface="Roboto" panose="02000000000000000000" pitchFamily="2" charset="0"/>
                        </a:rPr>
                        <a:t>Median PFS </a:t>
                      </a:r>
                      <a:r>
                        <a:rPr lang="en-US" sz="1200" b="0" kern="1200" dirty="0">
                          <a:solidFill>
                            <a:schemeClr val="tx2"/>
                          </a:solidFill>
                          <a:latin typeface="Calibri" panose="020F0502020204030204"/>
                          <a:ea typeface="Roboto" panose="02000000000000000000" pitchFamily="2" charset="0"/>
                          <a:cs typeface="Roboto" panose="02000000000000000000" pitchFamily="2" charset="0"/>
                        </a:rPr>
                        <a:t>[95% CI]</a:t>
                      </a:r>
                      <a:endParaRPr lang="en-US" sz="1200" b="0" kern="1200" dirty="0">
                        <a:solidFill>
                          <a:schemeClr val="tx1"/>
                        </a:solidFill>
                        <a:latin typeface="Calibri" panose="020F0502020204030204"/>
                        <a:ea typeface="Roboto" panose="02000000000000000000" pitchFamily="2" charset="0"/>
                        <a:cs typeface="Roboto" panose="02000000000000000000" pitchFamily="2" charset="0"/>
                      </a:endParaRPr>
                    </a:p>
                  </a:txBody>
                  <a:tcPr anchor="ctr">
                    <a:lnL w="12700" cap="flat" cmpd="sng" algn="ctr">
                      <a:solidFill>
                        <a:schemeClr val="tx1">
                          <a:lumMod val="75000"/>
                          <a:lumOff val="2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D9EDFC"/>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F0F8FE"/>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lnSpc>
                          <a:spcPct val="100000"/>
                        </a:lnSpc>
                        <a:spcBef>
                          <a:spcPts val="0"/>
                        </a:spcBef>
                        <a:spcAft>
                          <a:spcPts val="0"/>
                        </a:spcAft>
                      </a:pPr>
                      <a:r>
                        <a:rPr lang="en-US" sz="1600" b="1" i="0" u="none" strike="noStrike" kern="1200" baseline="0" dirty="0">
                          <a:solidFill>
                            <a:srgbClr val="083657"/>
                          </a:solidFill>
                          <a:effectLst/>
                          <a:latin typeface="Calibri" panose="020F0502020204030204"/>
                          <a:ea typeface="Roboto" panose="02000000000000000000" pitchFamily="2" charset="0"/>
                          <a:cs typeface="Roboto" panose="02000000000000000000" pitchFamily="2" charset="0"/>
                        </a:rPr>
                        <a:t>17.6</a:t>
                      </a:r>
                      <a:r>
                        <a:rPr lang="en-US" sz="1400" b="0" i="0" u="none" strike="noStrike" kern="1200" baseline="0" dirty="0">
                          <a:solidFill>
                            <a:srgbClr val="083657"/>
                          </a:solidFill>
                          <a:effectLst/>
                          <a:latin typeface="Calibri" panose="020F0502020204030204"/>
                          <a:ea typeface="Roboto" panose="02000000000000000000" pitchFamily="2" charset="0"/>
                          <a:cs typeface="Roboto" panose="02000000000000000000" pitchFamily="2" charset="0"/>
                        </a:rPr>
                        <a:t> </a:t>
                      </a:r>
                      <a:r>
                        <a:rPr lang="en-US" sz="1200" b="0" i="0" u="none" strike="noStrike" kern="1200" baseline="0" dirty="0">
                          <a:solidFill>
                            <a:srgbClr val="083657"/>
                          </a:solidFill>
                          <a:effectLst/>
                          <a:latin typeface="Calibri" panose="020F0502020204030204"/>
                          <a:ea typeface="Roboto" panose="02000000000000000000" pitchFamily="2" charset="0"/>
                          <a:cs typeface="Roboto" panose="02000000000000000000" pitchFamily="2" charset="0"/>
                        </a:rPr>
                        <a:t>[6.9, NE]</a:t>
                      </a:r>
                      <a:r>
                        <a:rPr lang="en-US" sz="1400" b="1" i="0" u="none" strike="noStrike" kern="1200" baseline="30000" dirty="0">
                          <a:solidFill>
                            <a:schemeClr val="tx2">
                              <a:lumMod val="50000"/>
                              <a:lumOff val="50000"/>
                            </a:schemeClr>
                          </a:solidFill>
                          <a:effectLst/>
                          <a:latin typeface="Calibri" panose="020F0502020204030204"/>
                          <a:ea typeface="Roboto" panose="02000000000000000000" pitchFamily="2" charset="0"/>
                          <a:cs typeface="Roboto" panose="02000000000000000000" pitchFamily="2" charset="0"/>
                        </a:rPr>
                        <a:t> </a:t>
                      </a:r>
                      <a:endParaRPr lang="en-US" sz="1200" b="0" dirty="0">
                        <a:solidFill>
                          <a:srgbClr val="083657"/>
                        </a:solidFill>
                        <a:effectLst/>
                        <a:latin typeface="+mn-lt"/>
                        <a:ea typeface="Roboto" panose="02000000000000000000" pitchFamily="2" charset="0"/>
                        <a:cs typeface="Roboto" panose="02000000000000000000" pitchFamily="2" charset="0"/>
                      </a:endParaRPr>
                    </a:p>
                  </a:txBody>
                  <a:tcPr anchor="ctr">
                    <a:lnL w="635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rgbClr val="D9EDFC"/>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4550300"/>
                  </a:ext>
                </a:extLst>
              </a:tr>
            </a:tbl>
          </a:graphicData>
        </a:graphic>
      </p:graphicFrame>
      <p:pic>
        <p:nvPicPr>
          <p:cNvPr id="3" name="Image 2">
            <a:extLst>
              <a:ext uri="{FF2B5EF4-FFF2-40B4-BE49-F238E27FC236}">
                <a16:creationId xmlns:a16="http://schemas.microsoft.com/office/drawing/2014/main" id="{D2E297C5-6213-4A6C-8716-A22D509D3383}"/>
              </a:ext>
            </a:extLst>
          </p:cNvPr>
          <p:cNvPicPr>
            <a:picLocks noChangeAspect="1"/>
          </p:cNvPicPr>
          <p:nvPr/>
        </p:nvPicPr>
        <p:blipFill>
          <a:blip r:embed="rId2"/>
          <a:stretch>
            <a:fillRect/>
          </a:stretch>
        </p:blipFill>
        <p:spPr>
          <a:xfrm>
            <a:off x="379563" y="4854932"/>
            <a:ext cx="5779223" cy="1505182"/>
          </a:xfrm>
          <a:prstGeom prst="rect">
            <a:avLst/>
          </a:prstGeom>
        </p:spPr>
      </p:pic>
      <p:pic>
        <p:nvPicPr>
          <p:cNvPr id="12" name="Image 11">
            <a:extLst>
              <a:ext uri="{FF2B5EF4-FFF2-40B4-BE49-F238E27FC236}">
                <a16:creationId xmlns:a16="http://schemas.microsoft.com/office/drawing/2014/main" id="{18759EC2-B178-40FE-BF23-540F524BB50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02985" y="1377327"/>
            <a:ext cx="4180520" cy="3319364"/>
          </a:xfrm>
          <a:prstGeom prst="rect">
            <a:avLst/>
          </a:prstGeom>
        </p:spPr>
      </p:pic>
      <p:pic>
        <p:nvPicPr>
          <p:cNvPr id="13" name="Image 12">
            <a:extLst>
              <a:ext uri="{FF2B5EF4-FFF2-40B4-BE49-F238E27FC236}">
                <a16:creationId xmlns:a16="http://schemas.microsoft.com/office/drawing/2014/main" id="{F5E34400-872A-44E0-AA97-06A958CAE1B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8502358" y="1782683"/>
            <a:ext cx="3522662" cy="2394157"/>
          </a:xfrm>
          <a:prstGeom prst="rect">
            <a:avLst/>
          </a:prstGeom>
        </p:spPr>
      </p:pic>
      <p:pic>
        <p:nvPicPr>
          <p:cNvPr id="15" name="Image 14">
            <a:extLst>
              <a:ext uri="{FF2B5EF4-FFF2-40B4-BE49-F238E27FC236}">
                <a16:creationId xmlns:a16="http://schemas.microsoft.com/office/drawing/2014/main" id="{73E6E527-0C7C-43B8-A4D0-C3C1A9CE5923}"/>
              </a:ext>
            </a:extLst>
          </p:cNvPr>
          <p:cNvPicPr>
            <a:picLocks noChangeAspect="1"/>
          </p:cNvPicPr>
          <p:nvPr/>
        </p:nvPicPr>
        <p:blipFill>
          <a:blip r:embed="rId7"/>
          <a:stretch>
            <a:fillRect/>
          </a:stretch>
        </p:blipFill>
        <p:spPr>
          <a:xfrm>
            <a:off x="6596015" y="4838087"/>
            <a:ext cx="5507567" cy="1518270"/>
          </a:xfrm>
          <a:prstGeom prst="rect">
            <a:avLst/>
          </a:prstGeom>
        </p:spPr>
      </p:pic>
    </p:spTree>
    <p:extLst>
      <p:ext uri="{BB962C8B-B14F-4D97-AF65-F5344CB8AC3E}">
        <p14:creationId xmlns:p14="http://schemas.microsoft.com/office/powerpoint/2010/main" val="25086610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1DF478-7A7B-4102-92C2-62472DAA4E81}"/>
              </a:ext>
            </a:extLst>
          </p:cNvPr>
          <p:cNvSpPr>
            <a:spLocks noGrp="1"/>
          </p:cNvSpPr>
          <p:nvPr>
            <p:ph type="title"/>
          </p:nvPr>
        </p:nvSpPr>
        <p:spPr>
          <a:xfrm>
            <a:off x="457200" y="34508"/>
            <a:ext cx="11277600" cy="1086927"/>
          </a:xfrm>
        </p:spPr>
        <p:txBody>
          <a:bodyPr>
            <a:normAutofit/>
          </a:bodyPr>
          <a:lstStyle/>
          <a:p>
            <a:pPr>
              <a:lnSpc>
                <a:spcPct val="100000"/>
              </a:lnSpc>
            </a:pPr>
            <a:r>
              <a:rPr kumimoji="0" lang="en-US" sz="2900" b="1" i="0" u="none" strike="noStrike" kern="1200" cap="none" spc="0" normalizeH="0" baseline="0" noProof="0" dirty="0">
                <a:ln>
                  <a:noFill/>
                </a:ln>
                <a:solidFill>
                  <a:srgbClr val="0D3759"/>
                </a:solidFill>
                <a:effectLst/>
                <a:uLnTx/>
                <a:uFillTx/>
                <a:latin typeface="Arial" panose="020B0604020202020204"/>
                <a:ea typeface="+mj-ea"/>
                <a:cs typeface="+mj-cs"/>
              </a:rPr>
              <a:t>ALKOVE-1: </a:t>
            </a:r>
            <a:br>
              <a:rPr kumimoji="0" lang="en-US" sz="2900" b="1" i="0" u="none" strike="noStrike" kern="1200" cap="none" spc="0" normalizeH="0" baseline="0" noProof="0" dirty="0">
                <a:ln>
                  <a:noFill/>
                </a:ln>
                <a:solidFill>
                  <a:srgbClr val="0D3759"/>
                </a:solidFill>
                <a:effectLst/>
                <a:uLnTx/>
                <a:uFillTx/>
                <a:latin typeface="Arial" panose="020B0604020202020204"/>
                <a:ea typeface="+mj-ea"/>
                <a:cs typeface="+mj-cs"/>
              </a:rPr>
            </a:b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Efficacy and safety of neladalkib in patients with advanced </a:t>
            </a:r>
            <a:r>
              <a:rPr kumimoji="0" lang="en-US" sz="2500" b="1" i="1" u="none" strike="noStrike" kern="1200" cap="none" spc="0" normalizeH="0" baseline="0" noProof="0" dirty="0">
                <a:ln>
                  <a:noFill/>
                </a:ln>
                <a:solidFill>
                  <a:srgbClr val="0D3759"/>
                </a:solidFill>
                <a:effectLst/>
                <a:uLnTx/>
                <a:uFillTx/>
                <a:latin typeface="Arial" panose="020B0604020202020204"/>
                <a:ea typeface="+mj-ea"/>
                <a:cs typeface="+mj-cs"/>
              </a:rPr>
              <a:t>ALK</a:t>
            </a:r>
            <a:r>
              <a:rPr kumimoji="0" lang="en-US" sz="2500" b="1" i="0" u="none" strike="noStrike" kern="1200" cap="none" spc="0" normalizeH="0" baseline="0" noProof="0" dirty="0">
                <a:ln>
                  <a:noFill/>
                </a:ln>
                <a:solidFill>
                  <a:srgbClr val="0D3759"/>
                </a:solidFill>
                <a:effectLst/>
                <a:uLnTx/>
                <a:uFillTx/>
                <a:latin typeface="Arial" panose="020B0604020202020204"/>
                <a:ea typeface="+mj-ea"/>
                <a:cs typeface="+mj-cs"/>
              </a:rPr>
              <a:t>+ NSCLC</a:t>
            </a:r>
            <a:endParaRPr lang="en-US" dirty="0"/>
          </a:p>
        </p:txBody>
      </p:sp>
      <p:sp>
        <p:nvSpPr>
          <p:cNvPr id="3" name="Espace réservé du contenu 2">
            <a:extLst>
              <a:ext uri="{FF2B5EF4-FFF2-40B4-BE49-F238E27FC236}">
                <a16:creationId xmlns:a16="http://schemas.microsoft.com/office/drawing/2014/main" id="{723D756E-AE26-4011-BF80-10A16AC48B66}"/>
              </a:ext>
            </a:extLst>
          </p:cNvPr>
          <p:cNvSpPr>
            <a:spLocks noGrp="1"/>
          </p:cNvSpPr>
          <p:nvPr>
            <p:ph idx="1"/>
          </p:nvPr>
        </p:nvSpPr>
        <p:spPr>
          <a:xfrm>
            <a:off x="622539" y="1356309"/>
            <a:ext cx="10946921" cy="4545169"/>
          </a:xfrm>
        </p:spPr>
        <p:txBody>
          <a:bodyPr>
            <a:normAutofit/>
          </a:bodyPr>
          <a:lstStyle/>
          <a:p>
            <a:pPr>
              <a:lnSpc>
                <a:spcPct val="110000"/>
              </a:lnSpc>
            </a:pPr>
            <a:r>
              <a:rPr lang="en-US" sz="1800" dirty="0"/>
              <a:t>Neladalkib is an active new-generation ALK TKI with a good CNS penetration</a:t>
            </a:r>
          </a:p>
          <a:p>
            <a:pPr>
              <a:lnSpc>
                <a:spcPct val="110000"/>
              </a:lnSpc>
              <a:spcBef>
                <a:spcPts val="2400"/>
              </a:spcBef>
            </a:pPr>
            <a:r>
              <a:rPr lang="en-US" sz="1800" dirty="0"/>
              <a:t>In pre-treated patients</a:t>
            </a:r>
          </a:p>
          <a:p>
            <a:pPr lvl="1">
              <a:lnSpc>
                <a:spcPct val="110000"/>
              </a:lnSpc>
              <a:buFont typeface="Arial" panose="020B0604020202020204" pitchFamily="34" charset="0"/>
              <a:buChar char="•"/>
            </a:pPr>
            <a:r>
              <a:rPr lang="en-US" sz="1600" dirty="0"/>
              <a:t>Activity mainly in patients treated with 1st and 2</a:t>
            </a:r>
            <a:r>
              <a:rPr lang="en-US" sz="1600" baseline="30000" dirty="0"/>
              <a:t>nd</a:t>
            </a:r>
            <a:r>
              <a:rPr lang="en-US" sz="1600" dirty="0"/>
              <a:t> generation TKIs as first-line of prior treatment: ORR 31%, median DoR not reached</a:t>
            </a:r>
          </a:p>
          <a:p>
            <a:pPr lvl="1">
              <a:lnSpc>
                <a:spcPct val="110000"/>
              </a:lnSpc>
              <a:buFont typeface="Arial" panose="020B0604020202020204" pitchFamily="34" charset="0"/>
              <a:buChar char="•"/>
            </a:pPr>
            <a:r>
              <a:rPr lang="en-US" sz="1600" dirty="0"/>
              <a:t>Activity is modest in lorlatinib pre-treated patients (ORR 26%, median PFS 4.6 months)</a:t>
            </a:r>
          </a:p>
          <a:p>
            <a:pPr lvl="1">
              <a:lnSpc>
                <a:spcPct val="110000"/>
              </a:lnSpc>
              <a:buFont typeface="Arial" panose="020B0604020202020204" pitchFamily="34" charset="0"/>
              <a:buChar char="•"/>
            </a:pPr>
            <a:r>
              <a:rPr lang="en-US" sz="1600" dirty="0"/>
              <a:t>The lack of ALK-dependent mechanisms of resistance after lorlatinib in 1</a:t>
            </a:r>
            <a:r>
              <a:rPr lang="en-US" sz="1600" baseline="30000" dirty="0"/>
              <a:t>st</a:t>
            </a:r>
            <a:r>
              <a:rPr lang="en-US" sz="1600" dirty="0"/>
              <a:t> line suggests a low level of activity in this setting</a:t>
            </a:r>
          </a:p>
          <a:p>
            <a:pPr>
              <a:lnSpc>
                <a:spcPct val="110000"/>
              </a:lnSpc>
              <a:spcBef>
                <a:spcPts val="2400"/>
              </a:spcBef>
            </a:pPr>
            <a:r>
              <a:rPr lang="en-US" sz="1800" dirty="0"/>
              <a:t>Neladalkib should be placed as a 1</a:t>
            </a:r>
            <a:r>
              <a:rPr lang="en-US" sz="1800" baseline="30000" dirty="0"/>
              <a:t>st</a:t>
            </a:r>
            <a:r>
              <a:rPr lang="en-US" sz="1800" dirty="0"/>
              <a:t> line treatment</a:t>
            </a:r>
          </a:p>
          <a:p>
            <a:pPr lvl="1">
              <a:lnSpc>
                <a:spcPct val="110000"/>
              </a:lnSpc>
              <a:buFont typeface="Arial" panose="020B0604020202020204" pitchFamily="34" charset="0"/>
              <a:buChar char="•"/>
            </a:pPr>
            <a:r>
              <a:rPr lang="en-US" sz="1600" dirty="0"/>
              <a:t>Preliminary evidence of high level of activity with CNS penetration</a:t>
            </a:r>
          </a:p>
          <a:p>
            <a:pPr lvl="1">
              <a:lnSpc>
                <a:spcPct val="110000"/>
              </a:lnSpc>
              <a:buFont typeface="Arial" panose="020B0604020202020204" pitchFamily="34" charset="0"/>
              <a:buChar char="•"/>
            </a:pPr>
            <a:r>
              <a:rPr lang="en-US" sz="1600" dirty="0"/>
              <a:t>Lower toxicity burden in comparison with lorlatinib</a:t>
            </a:r>
          </a:p>
          <a:p>
            <a:pPr lvl="1">
              <a:lnSpc>
                <a:spcPct val="110000"/>
              </a:lnSpc>
              <a:buFont typeface="Arial" panose="020B0604020202020204" pitchFamily="34" charset="0"/>
              <a:buChar char="•"/>
            </a:pPr>
            <a:r>
              <a:rPr lang="en-US" sz="1600" dirty="0"/>
              <a:t>The ALKAZAR phase III trial is ongoing with alectinib as the comparator </a:t>
            </a:r>
          </a:p>
          <a:p>
            <a:pPr>
              <a:lnSpc>
                <a:spcPct val="110000"/>
              </a:lnSpc>
            </a:pPr>
            <a:endParaRPr lang="en-US" sz="1800" dirty="0"/>
          </a:p>
        </p:txBody>
      </p:sp>
    </p:spTree>
    <p:extLst>
      <p:ext uri="{BB962C8B-B14F-4D97-AF65-F5344CB8AC3E}">
        <p14:creationId xmlns:p14="http://schemas.microsoft.com/office/powerpoint/2010/main" val="30735956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7AA48-F56A-8F56-028B-112A9A235EB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E4FE2F-8E1D-6A63-3B3F-5E913B628048}"/>
              </a:ext>
            </a:extLst>
          </p:cNvPr>
          <p:cNvSpPr/>
          <p:nvPr/>
        </p:nvSpPr>
        <p:spPr bwMode="auto">
          <a:xfrm>
            <a:off x="998061" y="4941168"/>
            <a:ext cx="961306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2F12A06-E14C-88D3-2A9E-A510601C85EB}"/>
              </a:ext>
            </a:extLst>
          </p:cNvPr>
          <p:cNvSpPr>
            <a:spLocks noGrp="1"/>
          </p:cNvSpPr>
          <p:nvPr>
            <p:ph type="title"/>
          </p:nvPr>
        </p:nvSpPr>
        <p:spPr>
          <a:xfrm>
            <a:off x="1019651" y="332656"/>
            <a:ext cx="10152697" cy="1143000"/>
          </a:xfrm>
        </p:spPr>
        <p:txBody>
          <a:bodyPr/>
          <a:lstStyle/>
          <a:p>
            <a:pPr>
              <a:spcBef>
                <a:spcPts val="1200"/>
              </a:spcBef>
            </a:pPr>
            <a:r>
              <a:rPr lang="en-US" dirty="0"/>
              <a:t>Year in Review: </a:t>
            </a:r>
            <a:br>
              <a:rPr lang="en-US" dirty="0"/>
            </a:br>
            <a:r>
              <a:rPr lang="en-US" dirty="0"/>
              <a:t>Therapeutic Targets Beyond </a:t>
            </a:r>
            <a:br>
              <a:rPr lang="en-US" dirty="0"/>
            </a:br>
            <a:r>
              <a:rPr lang="en-US" dirty="0"/>
              <a:t>EGFR for Non-Small Cell Lung Cancer</a:t>
            </a:r>
            <a:endParaRPr lang="en-US" sz="2400" dirty="0"/>
          </a:p>
        </p:txBody>
      </p:sp>
      <p:sp>
        <p:nvSpPr>
          <p:cNvPr id="6" name="Content Placeholder 2">
            <a:extLst>
              <a:ext uri="{FF2B5EF4-FFF2-40B4-BE49-F238E27FC236}">
                <a16:creationId xmlns:a16="http://schemas.microsoft.com/office/drawing/2014/main" id="{F91E06E6-5B74-7D5A-9EFA-C1E1EFC28970}"/>
              </a:ext>
            </a:extLst>
          </p:cNvPr>
          <p:cNvSpPr>
            <a:spLocks noGrp="1"/>
          </p:cNvSpPr>
          <p:nvPr>
            <p:ph idx="1"/>
          </p:nvPr>
        </p:nvSpPr>
        <p:spPr>
          <a:xfrm>
            <a:off x="1559496" y="1955158"/>
            <a:ext cx="9145016" cy="4536504"/>
          </a:xfrm>
        </p:spPr>
        <p:txBody>
          <a:bodyPr/>
          <a:lstStyle/>
          <a:p>
            <a:pPr marL="11113" indent="0">
              <a:lnSpc>
                <a:spcPts val="2600"/>
              </a:lnSpc>
              <a:spcBef>
                <a:spcPts val="2000"/>
              </a:spcBef>
              <a:spcAft>
                <a:spcPts val="0"/>
              </a:spcAft>
              <a:buNone/>
            </a:pPr>
            <a:r>
              <a:rPr lang="en-US" sz="2400" dirty="0">
                <a:solidFill>
                  <a:srgbClr val="3233FF"/>
                </a:solidFill>
                <a:latin typeface="+mn-lt"/>
              </a:rPr>
              <a:t>INTRODUCTION: </a:t>
            </a:r>
            <a:r>
              <a:rPr lang="en-US" sz="2400" dirty="0">
                <a:solidFill>
                  <a:schemeClr val="tx1"/>
                </a:solidFill>
                <a:latin typeface="+mn-lt"/>
              </a:rPr>
              <a:t>Relative Impact of Targeted Treatment</a:t>
            </a:r>
          </a:p>
          <a:p>
            <a:pPr marL="11113" indent="0">
              <a:lnSpc>
                <a:spcPts val="2600"/>
              </a:lnSpc>
              <a:spcBef>
                <a:spcPts val="2000"/>
              </a:spcBef>
              <a:spcAft>
                <a:spcPts val="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 Alterations</a:t>
            </a:r>
          </a:p>
          <a:p>
            <a:pPr marL="11113" indent="0">
              <a:lnSpc>
                <a:spcPct val="100000"/>
              </a:lnSpc>
              <a:spcBef>
                <a:spcPts val="2000"/>
              </a:spcBef>
              <a:spcAft>
                <a:spcPts val="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KRAS Mutations</a:t>
            </a:r>
          </a:p>
          <a:p>
            <a:pPr marL="11113" indent="0">
              <a:lnSpc>
                <a:spcPct val="100000"/>
              </a:lnSpc>
              <a:spcBef>
                <a:spcPts val="2000"/>
              </a:spcBef>
              <a:spcAft>
                <a:spcPts val="0"/>
              </a:spcAft>
              <a:buNone/>
            </a:pPr>
            <a:r>
              <a:rPr lang="en-US" sz="2400" dirty="0">
                <a:solidFill>
                  <a:srgbClr val="3233FF"/>
                </a:solidFill>
              </a:rPr>
              <a:t>MODULE 3: </a:t>
            </a:r>
            <a:r>
              <a:rPr lang="en-US" sz="2400" dirty="0">
                <a:solidFill>
                  <a:srgbClr val="212121"/>
                </a:solidFill>
                <a:ea typeface="Times New Roman" panose="02020603050405020304" pitchFamily="18" charset="0"/>
                <a:cs typeface="Times New Roman" panose="02020603050405020304" pitchFamily="18" charset="0"/>
              </a:rPr>
              <a:t>MET Overexpression</a:t>
            </a:r>
          </a:p>
          <a:p>
            <a:pPr marL="11113" indent="0">
              <a:lnSpc>
                <a:spcPct val="100000"/>
              </a:lnSpc>
              <a:spcBef>
                <a:spcPts val="2000"/>
              </a:spcBef>
              <a:spcAft>
                <a:spcPts val="0"/>
              </a:spcAft>
              <a:buNone/>
            </a:pPr>
            <a:r>
              <a:rPr lang="en-US" sz="2400" dirty="0">
                <a:solidFill>
                  <a:srgbClr val="3233FF"/>
                </a:solidFill>
              </a:rPr>
              <a:t>MODULE 4: </a:t>
            </a:r>
            <a:r>
              <a:rPr lang="en-US" sz="2400" dirty="0">
                <a:solidFill>
                  <a:srgbClr val="212121"/>
                </a:solidFill>
                <a:ea typeface="Times New Roman" panose="02020603050405020304" pitchFamily="18" charset="0"/>
                <a:cs typeface="Times New Roman" panose="02020603050405020304" pitchFamily="18" charset="0"/>
              </a:rPr>
              <a:t>ALK Fusions</a:t>
            </a:r>
          </a:p>
          <a:p>
            <a:pPr marL="11113" indent="0">
              <a:lnSpc>
                <a:spcPct val="100000"/>
              </a:lnSpc>
              <a:spcBef>
                <a:spcPts val="2000"/>
              </a:spcBef>
              <a:spcAft>
                <a:spcPts val="0"/>
              </a:spcAft>
              <a:buNone/>
            </a:pPr>
            <a:r>
              <a:rPr lang="en-US" sz="2400" dirty="0">
                <a:solidFill>
                  <a:schemeClr val="bg1"/>
                </a:solidFill>
              </a:rPr>
              <a:t>MODULE 5: </a:t>
            </a:r>
            <a:r>
              <a:rPr lang="en-US" sz="2400" dirty="0">
                <a:solidFill>
                  <a:schemeClr val="bg1"/>
                </a:solidFill>
                <a:ea typeface="Times New Roman" panose="02020603050405020304" pitchFamily="18" charset="0"/>
                <a:cs typeface="Times New Roman" panose="02020603050405020304" pitchFamily="18" charset="0"/>
              </a:rPr>
              <a:t>ROS1 Fusions</a:t>
            </a:r>
          </a:p>
          <a:p>
            <a:pPr marL="11113" indent="0">
              <a:lnSpc>
                <a:spcPct val="100000"/>
              </a:lnSpc>
              <a:spcBef>
                <a:spcPts val="2000"/>
              </a:spcBef>
              <a:spcAft>
                <a:spcPts val="0"/>
              </a:spcAft>
              <a:buNone/>
            </a:pPr>
            <a:r>
              <a:rPr lang="en-US" sz="2400" dirty="0">
                <a:solidFill>
                  <a:srgbClr val="3233FF"/>
                </a:solidFill>
              </a:rPr>
              <a:t>MODULE 6: </a:t>
            </a:r>
            <a:r>
              <a:rPr lang="en-US" sz="2400" dirty="0">
                <a:solidFill>
                  <a:srgbClr val="212121"/>
                </a:solidFill>
                <a:ea typeface="Times New Roman" panose="02020603050405020304" pitchFamily="18" charset="0"/>
                <a:cs typeface="Times New Roman" panose="02020603050405020304" pitchFamily="18" charset="0"/>
              </a:rPr>
              <a:t>RET Fusions</a:t>
            </a:r>
          </a:p>
        </p:txBody>
      </p:sp>
    </p:spTree>
    <p:extLst>
      <p:ext uri="{BB962C8B-B14F-4D97-AF65-F5344CB8AC3E}">
        <p14:creationId xmlns:p14="http://schemas.microsoft.com/office/powerpoint/2010/main" val="329204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B4A659-590D-4882-B2CE-C35AED44C77B}"/>
              </a:ext>
            </a:extLst>
          </p:cNvPr>
          <p:cNvSpPr>
            <a:spLocks noGrp="1"/>
          </p:cNvSpPr>
          <p:nvPr>
            <p:ph type="title"/>
          </p:nvPr>
        </p:nvSpPr>
        <p:spPr>
          <a:xfrm>
            <a:off x="304800" y="136662"/>
            <a:ext cx="11277600" cy="960378"/>
          </a:xfrm>
        </p:spPr>
        <p:txBody>
          <a:bodyPr>
            <a:normAutofit/>
          </a:bodyPr>
          <a:lstStyle/>
          <a:p>
            <a:pPr>
              <a:lnSpc>
                <a:spcPct val="100000"/>
              </a:lnSpc>
            </a:pPr>
            <a:r>
              <a:rPr lang="en-US" dirty="0">
                <a:solidFill>
                  <a:schemeClr val="accent2"/>
                </a:solidFill>
              </a:rPr>
              <a:t>Entrectinib in Patients with </a:t>
            </a:r>
            <a:r>
              <a:rPr lang="en-US" i="1" dirty="0">
                <a:solidFill>
                  <a:schemeClr val="accent2"/>
                </a:solidFill>
              </a:rPr>
              <a:t>ROS1</a:t>
            </a:r>
            <a:r>
              <a:rPr lang="en-US" dirty="0">
                <a:solidFill>
                  <a:schemeClr val="accent2"/>
                </a:solidFill>
              </a:rPr>
              <a:t> Fusion-Positive NSCLC</a:t>
            </a:r>
            <a:br>
              <a:rPr lang="en-US" dirty="0">
                <a:solidFill>
                  <a:schemeClr val="accent2"/>
                </a:solidFill>
              </a:rPr>
            </a:br>
            <a:r>
              <a:rPr lang="en-US" dirty="0">
                <a:solidFill>
                  <a:schemeClr val="accent2"/>
                </a:solidFill>
              </a:rPr>
              <a:t>Updated Analysis of STARTRK-1 and -2 and ALKA-372-001 </a:t>
            </a:r>
          </a:p>
        </p:txBody>
      </p:sp>
      <p:sp>
        <p:nvSpPr>
          <p:cNvPr id="5" name="Espace réservé du texte 4">
            <a:extLst>
              <a:ext uri="{FF2B5EF4-FFF2-40B4-BE49-F238E27FC236}">
                <a16:creationId xmlns:a16="http://schemas.microsoft.com/office/drawing/2014/main" id="{2B1C7B87-3A8A-4B42-AB21-8165EC28302E}"/>
              </a:ext>
            </a:extLst>
          </p:cNvPr>
          <p:cNvSpPr>
            <a:spLocks noGrp="1"/>
          </p:cNvSpPr>
          <p:nvPr>
            <p:ph type="body" sz="quarter" idx="11"/>
          </p:nvPr>
        </p:nvSpPr>
        <p:spPr>
          <a:xfrm>
            <a:off x="6379633" y="6338702"/>
            <a:ext cx="5507567" cy="382636"/>
          </a:xfrm>
        </p:spPr>
        <p:txBody>
          <a:bodyPr/>
          <a:lstStyle/>
          <a:p>
            <a:r>
              <a:rPr lang="en-US" sz="1200" dirty="0">
                <a:latin typeface="Arial Narrow" panose="020B0606020202030204" pitchFamily="34" charset="0"/>
              </a:rPr>
              <a:t>Krebs MG et al., ESMO 2024</a:t>
            </a:r>
          </a:p>
        </p:txBody>
      </p:sp>
      <p:pic>
        <p:nvPicPr>
          <p:cNvPr id="7" name="Image 6">
            <a:extLst>
              <a:ext uri="{FF2B5EF4-FFF2-40B4-BE49-F238E27FC236}">
                <a16:creationId xmlns:a16="http://schemas.microsoft.com/office/drawing/2014/main" id="{CF7D23B0-E0D8-47DF-9763-C2808993915D}"/>
              </a:ext>
            </a:extLst>
          </p:cNvPr>
          <p:cNvPicPr>
            <a:picLocks noChangeAspect="1"/>
          </p:cNvPicPr>
          <p:nvPr/>
        </p:nvPicPr>
        <p:blipFill>
          <a:blip r:embed="rId2"/>
          <a:stretch>
            <a:fillRect/>
          </a:stretch>
        </p:blipFill>
        <p:spPr>
          <a:xfrm>
            <a:off x="21472" y="1600713"/>
            <a:ext cx="7943881" cy="4129588"/>
          </a:xfrm>
          <a:prstGeom prst="rect">
            <a:avLst/>
          </a:prstGeom>
        </p:spPr>
      </p:pic>
      <p:sp>
        <p:nvSpPr>
          <p:cNvPr id="8" name="ZoneTexte 7">
            <a:extLst>
              <a:ext uri="{FF2B5EF4-FFF2-40B4-BE49-F238E27FC236}">
                <a16:creationId xmlns:a16="http://schemas.microsoft.com/office/drawing/2014/main" id="{22D7C545-5791-4F03-AC00-5DC93AA74334}"/>
              </a:ext>
            </a:extLst>
          </p:cNvPr>
          <p:cNvSpPr txBox="1"/>
          <p:nvPr/>
        </p:nvSpPr>
        <p:spPr>
          <a:xfrm>
            <a:off x="1049756" y="2406285"/>
            <a:ext cx="69155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ORR in overall efficacy population (N=198) :</a:t>
            </a:r>
          </a:p>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67.2% (95% CI: 60.2–73.7)</a:t>
            </a:r>
          </a:p>
        </p:txBody>
      </p:sp>
      <p:pic>
        <p:nvPicPr>
          <p:cNvPr id="10" name="Image 9">
            <a:extLst>
              <a:ext uri="{FF2B5EF4-FFF2-40B4-BE49-F238E27FC236}">
                <a16:creationId xmlns:a16="http://schemas.microsoft.com/office/drawing/2014/main" id="{6011F498-F20F-47EB-9C25-A5C650C0065C}"/>
              </a:ext>
            </a:extLst>
          </p:cNvPr>
          <p:cNvPicPr>
            <a:picLocks noChangeAspect="1"/>
          </p:cNvPicPr>
          <p:nvPr/>
        </p:nvPicPr>
        <p:blipFill>
          <a:blip r:embed="rId3"/>
          <a:stretch>
            <a:fillRect/>
          </a:stretch>
        </p:blipFill>
        <p:spPr>
          <a:xfrm>
            <a:off x="8260476" y="1607701"/>
            <a:ext cx="3626724" cy="4227328"/>
          </a:xfrm>
          <a:prstGeom prst="rect">
            <a:avLst/>
          </a:prstGeom>
        </p:spPr>
      </p:pic>
    </p:spTree>
    <p:extLst>
      <p:ext uri="{BB962C8B-B14F-4D97-AF65-F5344CB8AC3E}">
        <p14:creationId xmlns:p14="http://schemas.microsoft.com/office/powerpoint/2010/main" val="23168449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746"/>
            <a:ext cx="11277600" cy="901359"/>
          </a:xfrm>
        </p:spPr>
        <p:txBody>
          <a:bodyPr>
            <a:normAutofit fontScale="90000"/>
          </a:bodyPr>
          <a:lstStyle/>
          <a:p>
            <a:pPr>
              <a:lnSpc>
                <a:spcPct val="100000"/>
              </a:lnSpc>
            </a:pPr>
            <a:r>
              <a:rPr lang="en-US" dirty="0">
                <a:solidFill>
                  <a:schemeClr val="accent2"/>
                </a:solidFill>
              </a:rPr>
              <a:t>Entrectinib in Patients with </a:t>
            </a:r>
            <a:r>
              <a:rPr lang="en-US" i="1" dirty="0">
                <a:solidFill>
                  <a:schemeClr val="accent2"/>
                </a:solidFill>
              </a:rPr>
              <a:t>ROS1</a:t>
            </a:r>
            <a:r>
              <a:rPr lang="en-US" dirty="0">
                <a:solidFill>
                  <a:schemeClr val="accent2"/>
                </a:solidFill>
              </a:rPr>
              <a:t> Fusion-Positive NSCLC</a:t>
            </a:r>
            <a:br>
              <a:rPr lang="en-US" dirty="0">
                <a:solidFill>
                  <a:schemeClr val="accent2"/>
                </a:solidFill>
              </a:rPr>
            </a:br>
            <a:r>
              <a:rPr lang="en-US" dirty="0">
                <a:solidFill>
                  <a:schemeClr val="accent2"/>
                </a:solidFill>
              </a:rPr>
              <a:t>Updated Analysis of STARTRK-1 and -2 and ALKA-372-001 </a:t>
            </a:r>
            <a:endParaRPr lang="en-US" dirty="0"/>
          </a:p>
        </p:txBody>
      </p:sp>
      <p:sp>
        <p:nvSpPr>
          <p:cNvPr id="5" name="Text Placeholder 4"/>
          <p:cNvSpPr>
            <a:spLocks noGrp="1"/>
          </p:cNvSpPr>
          <p:nvPr>
            <p:ph type="body" sz="quarter" idx="11"/>
          </p:nvPr>
        </p:nvSpPr>
        <p:spPr/>
        <p:txBody>
          <a:bodyPr>
            <a:normAutofit fontScale="77500" lnSpcReduction="20000"/>
          </a:bodyPr>
          <a:lstStyle/>
          <a:p>
            <a:r>
              <a:rPr lang="en-US" dirty="0">
                <a:solidFill>
                  <a:schemeClr val="accent2"/>
                </a:solidFill>
                <a:latin typeface="Arial Narrow" panose="020B0606020202030204" pitchFamily="34" charset="0"/>
              </a:rPr>
              <a:t>Fan Y, et al. J Thorac Oncol 2022;17(suppl):Abstr MA13.04; Drilon A et al., Lancet Oncol 2020; Krebs M et al., ESMO 2024</a:t>
            </a:r>
          </a:p>
        </p:txBody>
      </p:sp>
      <p:grpSp>
        <p:nvGrpSpPr>
          <p:cNvPr id="6" name="Groupe 5">
            <a:extLst>
              <a:ext uri="{FF2B5EF4-FFF2-40B4-BE49-F238E27FC236}">
                <a16:creationId xmlns:a16="http://schemas.microsoft.com/office/drawing/2014/main" id="{59BDC648-FFA1-4F46-8CE6-249FDDD43700}"/>
              </a:ext>
            </a:extLst>
          </p:cNvPr>
          <p:cNvGrpSpPr/>
          <p:nvPr/>
        </p:nvGrpSpPr>
        <p:grpSpPr>
          <a:xfrm>
            <a:off x="7336005" y="1615302"/>
            <a:ext cx="4678166" cy="3931895"/>
            <a:chOff x="614082" y="3559326"/>
            <a:chExt cx="4032561" cy="3162011"/>
          </a:xfrm>
        </p:grpSpPr>
        <p:pic>
          <p:nvPicPr>
            <p:cNvPr id="10" name="Imag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69577" y="3559326"/>
              <a:ext cx="3777066" cy="3162011"/>
            </a:xfrm>
            <a:prstGeom prst="rect">
              <a:avLst/>
            </a:prstGeom>
          </p:spPr>
        </p:pic>
        <p:sp>
          <p:nvSpPr>
            <p:cNvPr id="12" name="Flèche droite 11"/>
            <p:cNvSpPr/>
            <p:nvPr/>
          </p:nvSpPr>
          <p:spPr>
            <a:xfrm>
              <a:off x="618564" y="3832412"/>
              <a:ext cx="228600" cy="203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Flèche droite 16"/>
            <p:cNvSpPr/>
            <p:nvPr/>
          </p:nvSpPr>
          <p:spPr>
            <a:xfrm>
              <a:off x="614082" y="4034552"/>
              <a:ext cx="228600" cy="203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Flèche droite 17"/>
            <p:cNvSpPr/>
            <p:nvPr/>
          </p:nvSpPr>
          <p:spPr>
            <a:xfrm>
              <a:off x="614082" y="5464423"/>
              <a:ext cx="228600" cy="203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Flèche droite 18"/>
            <p:cNvSpPr/>
            <p:nvPr/>
          </p:nvSpPr>
          <p:spPr>
            <a:xfrm>
              <a:off x="614082" y="4656455"/>
              <a:ext cx="228600" cy="2039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 name="Image 3">
            <a:extLst>
              <a:ext uri="{FF2B5EF4-FFF2-40B4-BE49-F238E27FC236}">
                <a16:creationId xmlns:a16="http://schemas.microsoft.com/office/drawing/2014/main" id="{B1681B0D-309C-444B-AEA3-686E1EE7864F}"/>
              </a:ext>
            </a:extLst>
          </p:cNvPr>
          <p:cNvPicPr>
            <a:picLocks noChangeAspect="1"/>
          </p:cNvPicPr>
          <p:nvPr/>
        </p:nvPicPr>
        <p:blipFill>
          <a:blip r:embed="rId4"/>
          <a:stretch>
            <a:fillRect/>
          </a:stretch>
        </p:blipFill>
        <p:spPr>
          <a:xfrm>
            <a:off x="384844" y="2382934"/>
            <a:ext cx="6642679" cy="2396629"/>
          </a:xfrm>
          <a:prstGeom prst="rect">
            <a:avLst/>
          </a:prstGeom>
        </p:spPr>
      </p:pic>
    </p:spTree>
    <p:extLst>
      <p:ext uri="{BB962C8B-B14F-4D97-AF65-F5344CB8AC3E}">
        <p14:creationId xmlns:p14="http://schemas.microsoft.com/office/powerpoint/2010/main" val="3425121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7ACC2-6C86-40DD-9259-2DD1DC0BEA92}"/>
              </a:ext>
            </a:extLst>
          </p:cNvPr>
          <p:cNvSpPr>
            <a:spLocks noGrp="1"/>
          </p:cNvSpPr>
          <p:nvPr>
            <p:ph type="title"/>
          </p:nvPr>
        </p:nvSpPr>
        <p:spPr>
          <a:xfrm>
            <a:off x="370936" y="309638"/>
            <a:ext cx="11277600" cy="800100"/>
          </a:xfrm>
        </p:spPr>
        <p:txBody>
          <a:bodyPr/>
          <a:lstStyle/>
          <a:p>
            <a:r>
              <a:rPr lang="en-US" dirty="0">
                <a:solidFill>
                  <a:schemeClr val="accent2"/>
                </a:solidFill>
              </a:rPr>
              <a:t>Update on entrectinib in advanced </a:t>
            </a:r>
            <a:r>
              <a:rPr lang="en-US" i="1" dirty="0">
                <a:solidFill>
                  <a:schemeClr val="accent2"/>
                </a:solidFill>
              </a:rPr>
              <a:t>ROS1</a:t>
            </a:r>
            <a:r>
              <a:rPr lang="en-US" dirty="0">
                <a:solidFill>
                  <a:schemeClr val="accent2"/>
                </a:solidFill>
              </a:rPr>
              <a:t>+ NSCLC: BFAST Trial</a:t>
            </a:r>
          </a:p>
        </p:txBody>
      </p:sp>
      <p:sp>
        <p:nvSpPr>
          <p:cNvPr id="6" name="Text Placeholder 4">
            <a:extLst>
              <a:ext uri="{FF2B5EF4-FFF2-40B4-BE49-F238E27FC236}">
                <a16:creationId xmlns:a16="http://schemas.microsoft.com/office/drawing/2014/main" id="{1595BCE3-2D96-471D-B325-ED5981BEFC66}"/>
              </a:ext>
            </a:extLst>
          </p:cNvPr>
          <p:cNvSpPr txBox="1">
            <a:spLocks/>
          </p:cNvSpPr>
          <p:nvPr/>
        </p:nvSpPr>
        <p:spPr>
          <a:xfrm>
            <a:off x="6621893" y="6543240"/>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Peters S et al., Nature Med 2024</a:t>
            </a:r>
          </a:p>
        </p:txBody>
      </p:sp>
      <p:grpSp>
        <p:nvGrpSpPr>
          <p:cNvPr id="11" name="Groupe 10">
            <a:extLst>
              <a:ext uri="{FF2B5EF4-FFF2-40B4-BE49-F238E27FC236}">
                <a16:creationId xmlns:a16="http://schemas.microsoft.com/office/drawing/2014/main" id="{C5113EC9-2DD8-4325-B90C-9F625B9B3921}"/>
              </a:ext>
            </a:extLst>
          </p:cNvPr>
          <p:cNvGrpSpPr/>
          <p:nvPr/>
        </p:nvGrpSpPr>
        <p:grpSpPr>
          <a:xfrm>
            <a:off x="172529" y="1310545"/>
            <a:ext cx="6611628" cy="2649747"/>
            <a:chOff x="370936" y="1327030"/>
            <a:chExt cx="6611628" cy="2649747"/>
          </a:xfrm>
        </p:grpSpPr>
        <p:pic>
          <p:nvPicPr>
            <p:cNvPr id="5" name="Image 4">
              <a:extLst>
                <a:ext uri="{FF2B5EF4-FFF2-40B4-BE49-F238E27FC236}">
                  <a16:creationId xmlns:a16="http://schemas.microsoft.com/office/drawing/2014/main" id="{E24A7B2A-1611-4986-A5E3-D4AA2FC781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0936" y="1327030"/>
              <a:ext cx="6611628" cy="2649747"/>
            </a:xfrm>
            <a:prstGeom prst="rect">
              <a:avLst/>
            </a:prstGeom>
          </p:spPr>
        </p:pic>
        <p:sp>
          <p:nvSpPr>
            <p:cNvPr id="7" name="Rectangle 6">
              <a:extLst>
                <a:ext uri="{FF2B5EF4-FFF2-40B4-BE49-F238E27FC236}">
                  <a16:creationId xmlns:a16="http://schemas.microsoft.com/office/drawing/2014/main" id="{3D8DE0AD-0892-48B8-A112-F8E564C96654}"/>
                </a:ext>
              </a:extLst>
            </p:cNvPr>
            <p:cNvSpPr/>
            <p:nvPr/>
          </p:nvSpPr>
          <p:spPr>
            <a:xfrm>
              <a:off x="3516603" y="2492116"/>
              <a:ext cx="3428481" cy="219196"/>
            </a:xfrm>
            <a:prstGeom prst="rect">
              <a:avLst/>
            </a:prstGeom>
            <a:noFill/>
            <a:ln w="19050">
              <a:solidFill>
                <a:schemeClr val="accent4">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aphicFrame>
        <p:nvGraphicFramePr>
          <p:cNvPr id="10" name="Tableau 10">
            <a:extLst>
              <a:ext uri="{FF2B5EF4-FFF2-40B4-BE49-F238E27FC236}">
                <a16:creationId xmlns:a16="http://schemas.microsoft.com/office/drawing/2014/main" id="{06A4E862-44AF-48A8-80FB-9AD58AD4719A}"/>
              </a:ext>
            </a:extLst>
          </p:cNvPr>
          <p:cNvGraphicFramePr>
            <a:graphicFrameLocks noGrp="1"/>
          </p:cNvGraphicFramePr>
          <p:nvPr/>
        </p:nvGraphicFramePr>
        <p:xfrm>
          <a:off x="6851609" y="1472709"/>
          <a:ext cx="5048134" cy="2225040"/>
        </p:xfrm>
        <a:graphic>
          <a:graphicData uri="http://schemas.openxmlformats.org/drawingml/2006/table">
            <a:tbl>
              <a:tblPr firstRow="1" bandRow="1">
                <a:tableStyleId>{5C22544A-7EE6-4342-B048-85BDC9FD1C3A}</a:tableStyleId>
              </a:tblPr>
              <a:tblGrid>
                <a:gridCol w="3017168">
                  <a:extLst>
                    <a:ext uri="{9D8B030D-6E8A-4147-A177-3AD203B41FA5}">
                      <a16:colId xmlns:a16="http://schemas.microsoft.com/office/drawing/2014/main" val="1426742772"/>
                    </a:ext>
                  </a:extLst>
                </a:gridCol>
                <a:gridCol w="2030966">
                  <a:extLst>
                    <a:ext uri="{9D8B030D-6E8A-4147-A177-3AD203B41FA5}">
                      <a16:colId xmlns:a16="http://schemas.microsoft.com/office/drawing/2014/main" val="3815261889"/>
                    </a:ext>
                  </a:extLst>
                </a:gridCol>
              </a:tblGrid>
              <a:tr h="370840">
                <a:tc>
                  <a:txBody>
                    <a:bodyPr/>
                    <a:lstStyle/>
                    <a:p>
                      <a:r>
                        <a:rPr lang="en-US" sz="1600" dirty="0"/>
                        <a:t>N = 54</a:t>
                      </a:r>
                    </a:p>
                  </a:txBody>
                  <a:tcPr anchor="ctr">
                    <a:solidFill>
                      <a:schemeClr val="accent2"/>
                    </a:solidFill>
                  </a:tcPr>
                </a:tc>
                <a:tc>
                  <a:txBody>
                    <a:bodyPr/>
                    <a:lstStyle/>
                    <a:p>
                      <a:pPr algn="ctr"/>
                      <a:r>
                        <a:rPr lang="en-US" sz="1600" dirty="0"/>
                        <a:t>IRF assessment</a:t>
                      </a:r>
                    </a:p>
                  </a:txBody>
                  <a:tcPr anchor="ctr">
                    <a:solidFill>
                      <a:schemeClr val="accent2"/>
                    </a:solidFill>
                  </a:tcPr>
                </a:tc>
                <a:extLst>
                  <a:ext uri="{0D108BD9-81ED-4DB2-BD59-A6C34878D82A}">
                    <a16:rowId xmlns:a16="http://schemas.microsoft.com/office/drawing/2014/main" val="27315444"/>
                  </a:ext>
                </a:extLst>
              </a:tr>
              <a:tr h="370840">
                <a:tc>
                  <a:txBody>
                    <a:bodyPr/>
                    <a:lstStyle/>
                    <a:p>
                      <a:r>
                        <a:rPr lang="en-US" sz="1200" dirty="0"/>
                        <a:t>ORR, 95% CI</a:t>
                      </a:r>
                    </a:p>
                  </a:txBody>
                  <a:tcPr anchor="ctr"/>
                </a:tc>
                <a:tc>
                  <a:txBody>
                    <a:bodyPr/>
                    <a:lstStyle/>
                    <a:p>
                      <a:r>
                        <a:rPr lang="en-US" sz="1200" dirty="0"/>
                        <a:t>81.5% (68.6-90.8)</a:t>
                      </a:r>
                    </a:p>
                  </a:txBody>
                  <a:tcPr anchor="ctr"/>
                </a:tc>
                <a:extLst>
                  <a:ext uri="{0D108BD9-81ED-4DB2-BD59-A6C34878D82A}">
                    <a16:rowId xmlns:a16="http://schemas.microsoft.com/office/drawing/2014/main" val="3622453258"/>
                  </a:ext>
                </a:extLst>
              </a:tr>
              <a:tr h="370840">
                <a:tc>
                  <a:txBody>
                    <a:bodyPr/>
                    <a:lstStyle/>
                    <a:p>
                      <a:r>
                        <a:rPr lang="en-US" sz="1200" dirty="0"/>
                        <a:t>Median DoR, 95% CI</a:t>
                      </a:r>
                    </a:p>
                  </a:txBody>
                  <a:tcPr anchor="ctr"/>
                </a:tc>
                <a:tc>
                  <a:txBody>
                    <a:bodyPr/>
                    <a:lstStyle/>
                    <a:p>
                      <a:r>
                        <a:rPr lang="en-US" sz="1200" dirty="0"/>
                        <a:t>16.7 m (5.6-24.0)</a:t>
                      </a:r>
                    </a:p>
                  </a:txBody>
                  <a:tcPr anchor="ctr"/>
                </a:tc>
                <a:extLst>
                  <a:ext uri="{0D108BD9-81ED-4DB2-BD59-A6C34878D82A}">
                    <a16:rowId xmlns:a16="http://schemas.microsoft.com/office/drawing/2014/main" val="1056625620"/>
                  </a:ext>
                </a:extLst>
              </a:tr>
              <a:tr h="370840">
                <a:tc>
                  <a:txBody>
                    <a:bodyPr/>
                    <a:lstStyle/>
                    <a:p>
                      <a:r>
                        <a:rPr lang="en-US" sz="1200" dirty="0"/>
                        <a:t>Median time to CNS progression, 95% CI</a:t>
                      </a:r>
                    </a:p>
                  </a:txBody>
                  <a:tcPr anchor="ctr"/>
                </a:tc>
                <a:tc>
                  <a:txBody>
                    <a:bodyPr/>
                    <a:lstStyle/>
                    <a:p>
                      <a:r>
                        <a:rPr lang="en-US" sz="1200" dirty="0"/>
                        <a:t>NE (NE), 86.4% at 12 m</a:t>
                      </a:r>
                    </a:p>
                  </a:txBody>
                  <a:tcPr anchor="ctr"/>
                </a:tc>
                <a:extLst>
                  <a:ext uri="{0D108BD9-81ED-4DB2-BD59-A6C34878D82A}">
                    <a16:rowId xmlns:a16="http://schemas.microsoft.com/office/drawing/2014/main" val="2760769745"/>
                  </a:ext>
                </a:extLst>
              </a:tr>
              <a:tr h="370840">
                <a:tc>
                  <a:txBody>
                    <a:bodyPr/>
                    <a:lstStyle/>
                    <a:p>
                      <a:r>
                        <a:rPr lang="en-US" sz="1200" dirty="0"/>
                        <a:t>Median PFS, 95% CI</a:t>
                      </a:r>
                    </a:p>
                  </a:txBody>
                  <a:tcPr anchor="ctr"/>
                </a:tc>
                <a:tc>
                  <a:txBody>
                    <a:bodyPr/>
                    <a:lstStyle/>
                    <a:p>
                      <a:r>
                        <a:rPr lang="en-US" sz="1200" dirty="0"/>
                        <a:t>14.8 m (7.2-24.0)</a:t>
                      </a:r>
                    </a:p>
                  </a:txBody>
                  <a:tcPr anchor="ctr"/>
                </a:tc>
                <a:extLst>
                  <a:ext uri="{0D108BD9-81ED-4DB2-BD59-A6C34878D82A}">
                    <a16:rowId xmlns:a16="http://schemas.microsoft.com/office/drawing/2014/main" val="4252376844"/>
                  </a:ext>
                </a:extLst>
              </a:tr>
              <a:tr h="370840">
                <a:tc>
                  <a:txBody>
                    <a:bodyPr/>
                    <a:lstStyle/>
                    <a:p>
                      <a:r>
                        <a:rPr lang="en-US" sz="1200" dirty="0"/>
                        <a:t>Median OS</a:t>
                      </a:r>
                    </a:p>
                  </a:txBody>
                  <a:tcPr anchor="ctr"/>
                </a:tc>
                <a:tc>
                  <a:txBody>
                    <a:bodyPr/>
                    <a:lstStyle/>
                    <a:p>
                      <a:r>
                        <a:rPr lang="en-US" sz="1200" dirty="0"/>
                        <a:t>31.2 m (20.2-NE)</a:t>
                      </a:r>
                    </a:p>
                  </a:txBody>
                  <a:tcPr anchor="ctr"/>
                </a:tc>
                <a:extLst>
                  <a:ext uri="{0D108BD9-81ED-4DB2-BD59-A6C34878D82A}">
                    <a16:rowId xmlns:a16="http://schemas.microsoft.com/office/drawing/2014/main" val="15188667"/>
                  </a:ext>
                </a:extLst>
              </a:tr>
            </a:tbl>
          </a:graphicData>
        </a:graphic>
      </p:graphicFrame>
      <p:grpSp>
        <p:nvGrpSpPr>
          <p:cNvPr id="15" name="Groupe 14">
            <a:extLst>
              <a:ext uri="{FF2B5EF4-FFF2-40B4-BE49-F238E27FC236}">
                <a16:creationId xmlns:a16="http://schemas.microsoft.com/office/drawing/2014/main" id="{C5617D7A-1A83-492F-9697-5056D917721C}"/>
              </a:ext>
            </a:extLst>
          </p:cNvPr>
          <p:cNvGrpSpPr/>
          <p:nvPr/>
        </p:nvGrpSpPr>
        <p:grpSpPr>
          <a:xfrm>
            <a:off x="80354" y="4003986"/>
            <a:ext cx="6703803" cy="2547578"/>
            <a:chOff x="447495" y="3765321"/>
            <a:chExt cx="7277100" cy="2777919"/>
          </a:xfrm>
        </p:grpSpPr>
        <p:pic>
          <p:nvPicPr>
            <p:cNvPr id="13" name="Image 12">
              <a:extLst>
                <a:ext uri="{FF2B5EF4-FFF2-40B4-BE49-F238E27FC236}">
                  <a16:creationId xmlns:a16="http://schemas.microsoft.com/office/drawing/2014/main" id="{91F27301-19DD-44CF-A54E-934EC830BAF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7495" y="3790515"/>
              <a:ext cx="7277100" cy="2752725"/>
            </a:xfrm>
            <a:prstGeom prst="rect">
              <a:avLst/>
            </a:prstGeom>
          </p:spPr>
        </p:pic>
        <p:sp>
          <p:nvSpPr>
            <p:cNvPr id="14" name="Rectangle 13">
              <a:extLst>
                <a:ext uri="{FF2B5EF4-FFF2-40B4-BE49-F238E27FC236}">
                  <a16:creationId xmlns:a16="http://schemas.microsoft.com/office/drawing/2014/main" id="{C43B9877-B68A-4A42-BF33-17FD5CE0CE54}"/>
                </a:ext>
              </a:extLst>
            </p:cNvPr>
            <p:cNvSpPr/>
            <p:nvPr/>
          </p:nvSpPr>
          <p:spPr>
            <a:xfrm>
              <a:off x="621102" y="3765321"/>
              <a:ext cx="232913" cy="366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17" name="Image 16">
            <a:extLst>
              <a:ext uri="{FF2B5EF4-FFF2-40B4-BE49-F238E27FC236}">
                <a16:creationId xmlns:a16="http://schemas.microsoft.com/office/drawing/2014/main" id="{694C7959-28EE-44EA-A2CE-7BD6F052E4E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851609" y="3744610"/>
            <a:ext cx="3180939" cy="3113390"/>
          </a:xfrm>
          <a:prstGeom prst="rect">
            <a:avLst/>
          </a:prstGeom>
        </p:spPr>
      </p:pic>
    </p:spTree>
    <p:extLst>
      <p:ext uri="{BB962C8B-B14F-4D97-AF65-F5344CB8AC3E}">
        <p14:creationId xmlns:p14="http://schemas.microsoft.com/office/powerpoint/2010/main" val="15384210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7B93DF-2390-49C6-B464-E48A4EC6F002}"/>
              </a:ext>
            </a:extLst>
          </p:cNvPr>
          <p:cNvSpPr>
            <a:spLocks noGrp="1"/>
          </p:cNvSpPr>
          <p:nvPr>
            <p:ph type="title"/>
          </p:nvPr>
        </p:nvSpPr>
        <p:spPr>
          <a:xfrm>
            <a:off x="457200" y="370023"/>
            <a:ext cx="11277600" cy="800100"/>
          </a:xfrm>
        </p:spPr>
        <p:txBody>
          <a:bodyPr/>
          <a:lstStyle/>
          <a:p>
            <a:r>
              <a:rPr lang="en-US" dirty="0">
                <a:solidFill>
                  <a:schemeClr val="accent2"/>
                </a:solidFill>
              </a:rPr>
              <a:t>Entrectinib in advanced </a:t>
            </a:r>
            <a:r>
              <a:rPr lang="en-US" i="1" dirty="0">
                <a:solidFill>
                  <a:schemeClr val="accent2"/>
                </a:solidFill>
              </a:rPr>
              <a:t>ROS1</a:t>
            </a:r>
            <a:r>
              <a:rPr lang="en-US" dirty="0">
                <a:solidFill>
                  <a:schemeClr val="accent2"/>
                </a:solidFill>
              </a:rPr>
              <a:t>+ NSCLC</a:t>
            </a:r>
          </a:p>
        </p:txBody>
      </p:sp>
      <p:sp>
        <p:nvSpPr>
          <p:cNvPr id="3" name="Espace réservé du contenu 2">
            <a:extLst>
              <a:ext uri="{FF2B5EF4-FFF2-40B4-BE49-F238E27FC236}">
                <a16:creationId xmlns:a16="http://schemas.microsoft.com/office/drawing/2014/main" id="{D0853E5D-7F53-47E5-9BD6-7AA2B9CE2F8F}"/>
              </a:ext>
            </a:extLst>
          </p:cNvPr>
          <p:cNvSpPr>
            <a:spLocks noGrp="1"/>
          </p:cNvSpPr>
          <p:nvPr>
            <p:ph idx="1"/>
          </p:nvPr>
        </p:nvSpPr>
        <p:spPr>
          <a:xfrm>
            <a:off x="767750" y="1691400"/>
            <a:ext cx="10967049" cy="3838132"/>
          </a:xfrm>
        </p:spPr>
        <p:txBody>
          <a:bodyPr>
            <a:normAutofit/>
          </a:bodyPr>
          <a:lstStyle/>
          <a:p>
            <a:pPr>
              <a:lnSpc>
                <a:spcPct val="110000"/>
              </a:lnSpc>
            </a:pPr>
            <a:r>
              <a:rPr lang="en-US" dirty="0"/>
              <a:t>High systemic activity (ORR 75-80%)</a:t>
            </a:r>
          </a:p>
          <a:p>
            <a:pPr>
              <a:lnSpc>
                <a:spcPct val="110000"/>
              </a:lnSpc>
              <a:spcBef>
                <a:spcPts val="1800"/>
              </a:spcBef>
            </a:pPr>
            <a:r>
              <a:rPr lang="en-US" dirty="0"/>
              <a:t>High CNS penetration</a:t>
            </a:r>
          </a:p>
          <a:p>
            <a:pPr>
              <a:lnSpc>
                <a:spcPct val="110000"/>
              </a:lnSpc>
            </a:pPr>
            <a:r>
              <a:rPr lang="en-US" dirty="0"/>
              <a:t>But in comparison with new generation of ROS1 inhibitors</a:t>
            </a:r>
          </a:p>
          <a:p>
            <a:pPr lvl="1">
              <a:lnSpc>
                <a:spcPct val="110000"/>
              </a:lnSpc>
              <a:buFont typeface="Arial" panose="020B0604020202020204" pitchFamily="34" charset="0"/>
              <a:buChar char="•"/>
            </a:pPr>
            <a:r>
              <a:rPr lang="en-US" dirty="0"/>
              <a:t>Shorter duration of response</a:t>
            </a:r>
          </a:p>
          <a:p>
            <a:pPr lvl="1">
              <a:lnSpc>
                <a:spcPct val="110000"/>
              </a:lnSpc>
              <a:buFont typeface="Arial" panose="020B0604020202020204" pitchFamily="34" charset="0"/>
              <a:buChar char="•"/>
            </a:pPr>
            <a:r>
              <a:rPr lang="en-US" dirty="0"/>
              <a:t>Shorter PFS</a:t>
            </a:r>
          </a:p>
          <a:p>
            <a:pPr lvl="1">
              <a:lnSpc>
                <a:spcPct val="110000"/>
              </a:lnSpc>
              <a:buFont typeface="Arial" panose="020B0604020202020204" pitchFamily="34" charset="0"/>
              <a:buChar char="•"/>
            </a:pPr>
            <a:r>
              <a:rPr lang="en-US" dirty="0"/>
              <a:t>Safety profile less favorable (TRB inhibition) with weight gain, dizziness, dysgeusia</a:t>
            </a:r>
          </a:p>
          <a:p>
            <a:pPr>
              <a:lnSpc>
                <a:spcPct val="110000"/>
              </a:lnSpc>
            </a:pPr>
            <a:r>
              <a:rPr lang="en-US" dirty="0"/>
              <a:t>Ongoing phase III trial </a:t>
            </a:r>
            <a:r>
              <a:rPr lang="en-US" i="1" dirty="0"/>
              <a:t>vs</a:t>
            </a:r>
            <a:r>
              <a:rPr lang="en-US" dirty="0"/>
              <a:t> crizotinib</a:t>
            </a:r>
          </a:p>
        </p:txBody>
      </p:sp>
    </p:spTree>
    <p:extLst>
      <p:ext uri="{BB962C8B-B14F-4D97-AF65-F5344CB8AC3E}">
        <p14:creationId xmlns:p14="http://schemas.microsoft.com/office/powerpoint/2010/main" val="4151978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222C27-76EC-433A-86F5-3C4829FF10F3}"/>
              </a:ext>
            </a:extLst>
          </p:cNvPr>
          <p:cNvSpPr>
            <a:spLocks noGrp="1"/>
          </p:cNvSpPr>
          <p:nvPr>
            <p:ph type="title"/>
          </p:nvPr>
        </p:nvSpPr>
        <p:spPr>
          <a:xfrm>
            <a:off x="457200" y="307391"/>
            <a:ext cx="11277600" cy="800100"/>
          </a:xfrm>
        </p:spPr>
        <p:txBody>
          <a:bodyPr>
            <a:normAutofit/>
          </a:bodyPr>
          <a:lstStyle/>
          <a:p>
            <a:r>
              <a:rPr lang="en-US" dirty="0">
                <a:solidFill>
                  <a:schemeClr val="accent2"/>
                </a:solidFill>
              </a:rPr>
              <a:t>Updated analysis of Trident-1: repotrectinib in </a:t>
            </a:r>
            <a:r>
              <a:rPr lang="en-US" i="1" dirty="0">
                <a:solidFill>
                  <a:schemeClr val="accent2"/>
                </a:solidFill>
              </a:rPr>
              <a:t>ROS1</a:t>
            </a:r>
            <a:r>
              <a:rPr lang="en-US" dirty="0">
                <a:solidFill>
                  <a:schemeClr val="accent2"/>
                </a:solidFill>
              </a:rPr>
              <a:t>+ NSCLC</a:t>
            </a:r>
          </a:p>
        </p:txBody>
      </p:sp>
      <p:pic>
        <p:nvPicPr>
          <p:cNvPr id="7" name="Image 6">
            <a:extLst>
              <a:ext uri="{FF2B5EF4-FFF2-40B4-BE49-F238E27FC236}">
                <a16:creationId xmlns:a16="http://schemas.microsoft.com/office/drawing/2014/main" id="{06CED2F3-1609-4C0A-B6A9-7ABB8F512465}"/>
              </a:ext>
            </a:extLst>
          </p:cNvPr>
          <p:cNvPicPr>
            <a:picLocks noChangeAspect="1"/>
          </p:cNvPicPr>
          <p:nvPr/>
        </p:nvPicPr>
        <p:blipFill>
          <a:blip r:embed="rId2"/>
          <a:stretch>
            <a:fillRect/>
          </a:stretch>
        </p:blipFill>
        <p:spPr>
          <a:xfrm>
            <a:off x="457200" y="1298679"/>
            <a:ext cx="6452488" cy="2264031"/>
          </a:xfrm>
          <a:prstGeom prst="rect">
            <a:avLst/>
          </a:prstGeom>
        </p:spPr>
      </p:pic>
      <p:sp>
        <p:nvSpPr>
          <p:cNvPr id="8" name="Text Placeholder 4">
            <a:extLst>
              <a:ext uri="{FF2B5EF4-FFF2-40B4-BE49-F238E27FC236}">
                <a16:creationId xmlns:a16="http://schemas.microsoft.com/office/drawing/2014/main" id="{B79295BB-FC26-4862-9CD2-3B1BC4797049}"/>
              </a:ext>
            </a:extLst>
          </p:cNvPr>
          <p:cNvSpPr txBox="1">
            <a:spLocks/>
          </p:cNvSpPr>
          <p:nvPr/>
        </p:nvSpPr>
        <p:spPr>
          <a:xfrm>
            <a:off x="6621893" y="6543240"/>
            <a:ext cx="5507567" cy="20002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Cho B et al., WCLC 2025</a:t>
            </a:r>
          </a:p>
        </p:txBody>
      </p:sp>
      <p:pic>
        <p:nvPicPr>
          <p:cNvPr id="10" name="Image 9">
            <a:extLst>
              <a:ext uri="{FF2B5EF4-FFF2-40B4-BE49-F238E27FC236}">
                <a16:creationId xmlns:a16="http://schemas.microsoft.com/office/drawing/2014/main" id="{C7E3C032-B81F-4B22-8A2B-85B4A048B8A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41540" y="3781244"/>
            <a:ext cx="7374260" cy="2761996"/>
          </a:xfrm>
          <a:prstGeom prst="rect">
            <a:avLst/>
          </a:prstGeom>
        </p:spPr>
      </p:pic>
      <p:pic>
        <p:nvPicPr>
          <p:cNvPr id="14" name="Image 13">
            <a:extLst>
              <a:ext uri="{FF2B5EF4-FFF2-40B4-BE49-F238E27FC236}">
                <a16:creationId xmlns:a16="http://schemas.microsoft.com/office/drawing/2014/main" id="{73B51205-D082-4955-9659-A12395D5D6F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7615800" y="1333394"/>
            <a:ext cx="4190154" cy="2388590"/>
          </a:xfrm>
          <a:prstGeom prst="rect">
            <a:avLst/>
          </a:prstGeom>
        </p:spPr>
      </p:pic>
      <p:sp>
        <p:nvSpPr>
          <p:cNvPr id="15" name="ZoneTexte 14">
            <a:extLst>
              <a:ext uri="{FF2B5EF4-FFF2-40B4-BE49-F238E27FC236}">
                <a16:creationId xmlns:a16="http://schemas.microsoft.com/office/drawing/2014/main" id="{98F3262C-6542-4B72-A180-7D1F1CF02316}"/>
              </a:ext>
            </a:extLst>
          </p:cNvPr>
          <p:cNvSpPr txBox="1"/>
          <p:nvPr/>
        </p:nvSpPr>
        <p:spPr>
          <a:xfrm>
            <a:off x="7866734" y="3825467"/>
            <a:ext cx="3939220" cy="2674643"/>
          </a:xfrm>
          <a:prstGeom prst="rect">
            <a:avLst/>
          </a:prstGeom>
          <a:noFill/>
        </p:spPr>
        <p:txBody>
          <a:bodyPr wrap="none" rtlCol="0">
            <a:spAutoFit/>
          </a:bodyPr>
          <a:lstStyle/>
          <a:p>
            <a:pPr marL="230188" marR="0" lvl="0" indent="-230188" algn="l" defTabSz="914400" rtl="0" eaLnBrk="1" fontAlgn="auto" latinLnBrk="0" hangingPunct="1">
              <a:lnSpc>
                <a:spcPct val="110000"/>
              </a:lnSpc>
              <a:spcBef>
                <a:spcPts val="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TKI pretreated = 1 prior TKI</a:t>
            </a:r>
          </a:p>
          <a:p>
            <a:pPr marL="230188" marR="0" lvl="0" indent="-230188" algn="l" defTabSz="914400" rtl="0" eaLnBrk="1" fontAlgn="auto" latinLnBrk="0" hangingPunct="1">
              <a:lnSpc>
                <a:spcPct val="110000"/>
              </a:lnSpc>
              <a:spcBef>
                <a:spcPts val="60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Median PFS</a:t>
            </a:r>
          </a:p>
          <a:p>
            <a:pPr marL="687388" marR="0" lvl="1" indent="-230188" algn="l" defTabSz="914400" rtl="0" eaLnBrk="1" fontAlgn="auto" latinLnBrk="0" hangingPunct="1">
              <a:lnSpc>
                <a:spcPct val="110000"/>
              </a:lnSpc>
              <a:spcBef>
                <a:spcPts val="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TKI-naïve: 31.1 months (21.9-NE)</a:t>
            </a:r>
          </a:p>
          <a:p>
            <a:pPr marL="687388" marR="0" lvl="1" indent="-230188" algn="l" defTabSz="914400" rtl="0" eaLnBrk="1" fontAlgn="auto" latinLnBrk="0" hangingPunct="1">
              <a:lnSpc>
                <a:spcPct val="110000"/>
              </a:lnSpc>
              <a:spcBef>
                <a:spcPts val="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TKI-pretreated: 8.6 months (5.5-14.5)</a:t>
            </a:r>
          </a:p>
          <a:p>
            <a:pPr marL="230188" marR="0" lvl="0" indent="-230188" algn="l" defTabSz="914400" rtl="0" eaLnBrk="1" fontAlgn="auto" latinLnBrk="0" hangingPunct="1">
              <a:lnSpc>
                <a:spcPct val="110000"/>
              </a:lnSpc>
              <a:spcBef>
                <a:spcPts val="60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Median DoR</a:t>
            </a:r>
          </a:p>
          <a:p>
            <a:pPr marL="687388" marR="0" lvl="1" indent="-230188" algn="l" defTabSz="914400" rtl="0" eaLnBrk="1" fontAlgn="auto" latinLnBrk="0" hangingPunct="1">
              <a:lnSpc>
                <a:spcPct val="110000"/>
              </a:lnSpc>
              <a:spcBef>
                <a:spcPts val="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TKI-naïve: 36.8 months (27.4-NE)</a:t>
            </a:r>
          </a:p>
          <a:p>
            <a:pPr marL="687388" marR="0" lvl="1" indent="-230188" algn="l" defTabSz="914400" rtl="0" eaLnBrk="1" fontAlgn="auto" latinLnBrk="0" hangingPunct="1">
              <a:lnSpc>
                <a:spcPct val="110000"/>
              </a:lnSpc>
              <a:spcBef>
                <a:spcPts val="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TKI-pretreated: 17.8 months (7.5-31.4)</a:t>
            </a:r>
          </a:p>
          <a:p>
            <a:pPr marL="230188" marR="0" lvl="0" indent="-230188" algn="l" defTabSz="914400" rtl="0" eaLnBrk="1" fontAlgn="auto" latinLnBrk="0" hangingPunct="1">
              <a:lnSpc>
                <a:spcPct val="110000"/>
              </a:lnSpc>
              <a:spcBef>
                <a:spcPts val="60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IC-ORR</a:t>
            </a:r>
          </a:p>
          <a:p>
            <a:pPr marL="687388" marR="0" lvl="1" indent="-230188" algn="l" defTabSz="914400" rtl="0" eaLnBrk="1" fontAlgn="auto" latinLnBrk="0" hangingPunct="1">
              <a:lnSpc>
                <a:spcPct val="110000"/>
              </a:lnSpc>
              <a:spcBef>
                <a:spcPts val="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TKI-naïve: 89% (8/9)</a:t>
            </a:r>
          </a:p>
          <a:p>
            <a:pPr marL="687388" marR="0" lvl="1" indent="-230188" algn="l" defTabSz="914400" rtl="0" eaLnBrk="1" fontAlgn="auto" latinLnBrk="0" hangingPunct="1">
              <a:lnSpc>
                <a:spcPct val="110000"/>
              </a:lnSpc>
              <a:spcBef>
                <a:spcPts val="0"/>
              </a:spcBef>
              <a:spcAft>
                <a:spcPts val="0"/>
              </a:spcAft>
              <a:buClr>
                <a:srgbClr val="7F134C"/>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TKI-pretreated: 38% (5/13)</a:t>
            </a:r>
          </a:p>
        </p:txBody>
      </p:sp>
    </p:spTree>
    <p:extLst>
      <p:ext uri="{BB962C8B-B14F-4D97-AF65-F5344CB8AC3E}">
        <p14:creationId xmlns:p14="http://schemas.microsoft.com/office/powerpoint/2010/main" val="2084829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C72988-A540-462C-ADB7-44DBDDCA5A96}"/>
              </a:ext>
            </a:extLst>
          </p:cNvPr>
          <p:cNvSpPr>
            <a:spLocks noGrp="1"/>
          </p:cNvSpPr>
          <p:nvPr>
            <p:ph type="title"/>
          </p:nvPr>
        </p:nvSpPr>
        <p:spPr>
          <a:xfrm>
            <a:off x="457200" y="327763"/>
            <a:ext cx="11277600" cy="800100"/>
          </a:xfrm>
        </p:spPr>
        <p:txBody>
          <a:bodyPr/>
          <a:lstStyle/>
          <a:p>
            <a:r>
              <a:rPr lang="en-US" dirty="0">
                <a:solidFill>
                  <a:schemeClr val="accent2"/>
                </a:solidFill>
              </a:rPr>
              <a:t>Repotrectinib in TKI-naive </a:t>
            </a:r>
            <a:r>
              <a:rPr lang="en-US" i="1" dirty="0">
                <a:solidFill>
                  <a:schemeClr val="accent2"/>
                </a:solidFill>
              </a:rPr>
              <a:t>ROS1</a:t>
            </a:r>
            <a:r>
              <a:rPr lang="en-US" dirty="0">
                <a:solidFill>
                  <a:schemeClr val="accent2"/>
                </a:solidFill>
              </a:rPr>
              <a:t>+ advanced NSCLC</a:t>
            </a:r>
            <a:endParaRPr lang="en-US" dirty="0"/>
          </a:p>
        </p:txBody>
      </p:sp>
      <p:pic>
        <p:nvPicPr>
          <p:cNvPr id="5" name="Image 4">
            <a:extLst>
              <a:ext uri="{FF2B5EF4-FFF2-40B4-BE49-F238E27FC236}">
                <a16:creationId xmlns:a16="http://schemas.microsoft.com/office/drawing/2014/main" id="{397DFB94-060D-425C-8F08-607EC848C36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47313" y="1287631"/>
            <a:ext cx="4708084" cy="5427272"/>
          </a:xfrm>
          <a:prstGeom prst="rect">
            <a:avLst/>
          </a:prstGeom>
        </p:spPr>
      </p:pic>
      <p:sp>
        <p:nvSpPr>
          <p:cNvPr id="7" name="ZoneTexte 6">
            <a:extLst>
              <a:ext uri="{FF2B5EF4-FFF2-40B4-BE49-F238E27FC236}">
                <a16:creationId xmlns:a16="http://schemas.microsoft.com/office/drawing/2014/main" id="{35227464-A26C-4A8C-B8AC-B67AE927C77B}"/>
              </a:ext>
            </a:extLst>
          </p:cNvPr>
          <p:cNvSpPr txBox="1"/>
          <p:nvPr/>
        </p:nvSpPr>
        <p:spPr>
          <a:xfrm>
            <a:off x="2026514" y="3121223"/>
            <a:ext cx="30877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Intracranial response rate: 89% (8/9)</a:t>
            </a:r>
          </a:p>
        </p:txBody>
      </p:sp>
      <p:sp>
        <p:nvSpPr>
          <p:cNvPr id="8" name="Espace réservé du texte 3">
            <a:extLst>
              <a:ext uri="{FF2B5EF4-FFF2-40B4-BE49-F238E27FC236}">
                <a16:creationId xmlns:a16="http://schemas.microsoft.com/office/drawing/2014/main" id="{E9A23719-38A3-413B-9996-7EDA14667514}"/>
              </a:ext>
            </a:extLst>
          </p:cNvPr>
          <p:cNvSpPr txBox="1">
            <a:spLocks/>
          </p:cNvSpPr>
          <p:nvPr/>
        </p:nvSpPr>
        <p:spPr>
          <a:xfrm>
            <a:off x="2343151" y="6522112"/>
            <a:ext cx="9848850" cy="335888"/>
          </a:xfrm>
          <a:prstGeom prst="rect">
            <a:avLst/>
          </a:prstGeom>
        </p:spPr>
        <p:txBody>
          <a:bodyPr/>
          <a:lstStyle>
            <a:lvl1pPr marL="252000" indent="-252000" algn="l" defTabSz="685800" rtl="0" eaLnBrk="1" latinLnBrk="0" hangingPunct="1">
              <a:lnSpc>
                <a:spcPct val="95000"/>
              </a:lnSpc>
              <a:spcBef>
                <a:spcPts val="600"/>
              </a:spcBef>
              <a:spcAft>
                <a:spcPts val="600"/>
              </a:spcAft>
              <a:buClr>
                <a:schemeClr val="accent2"/>
              </a:buClr>
              <a:buSzPct val="80000"/>
              <a:buFont typeface="Wingdings" panose="05000000000000000000" pitchFamily="2" charset="2"/>
              <a:buChar char=""/>
              <a:defRPr sz="2000" b="0" kern="1200">
                <a:solidFill>
                  <a:schemeClr val="tx1">
                    <a:lumMod val="85000"/>
                    <a:lumOff val="15000"/>
                  </a:schemeClr>
                </a:solidFill>
                <a:latin typeface="+mn-lt"/>
                <a:ea typeface="+mn-ea"/>
                <a:cs typeface="+mn-cs"/>
              </a:defRPr>
            </a:lvl1pPr>
            <a:lvl2pPr marL="504000" indent="-180000" algn="l" defTabSz="685800" rtl="0" eaLnBrk="1" latinLnBrk="0" hangingPunct="1">
              <a:lnSpc>
                <a:spcPct val="95000"/>
              </a:lnSpc>
              <a:spcBef>
                <a:spcPts val="600"/>
              </a:spcBef>
              <a:spcAft>
                <a:spcPts val="600"/>
              </a:spcAft>
              <a:buClr>
                <a:schemeClr val="accent1"/>
              </a:buClr>
              <a:buFont typeface="Calibri" panose="020F0502020204030204" pitchFamily="34" charset="0"/>
              <a:buChar char="‒"/>
              <a:defRPr sz="1800" b="0" kern="1200">
                <a:solidFill>
                  <a:schemeClr val="tx1">
                    <a:lumMod val="85000"/>
                    <a:lumOff val="15000"/>
                  </a:schemeClr>
                </a:solidFill>
                <a:latin typeface="+mn-lt"/>
                <a:ea typeface="+mn-ea"/>
                <a:cs typeface="+mn-cs"/>
              </a:defRPr>
            </a:lvl2pPr>
            <a:lvl3pPr marL="792000" indent="-171450" algn="l" defTabSz="685800" rtl="0" eaLnBrk="1" latinLnBrk="0" hangingPunct="1">
              <a:lnSpc>
                <a:spcPct val="95000"/>
              </a:lnSpc>
              <a:spcBef>
                <a:spcPts val="600"/>
              </a:spcBef>
              <a:spcAft>
                <a:spcPts val="600"/>
              </a:spcAft>
              <a:buClr>
                <a:schemeClr val="tx1">
                  <a:lumMod val="85000"/>
                  <a:lumOff val="15000"/>
                </a:schemeClr>
              </a:buClr>
              <a:buFont typeface="Arial" panose="020B0604020202020204" pitchFamily="34" charset="0"/>
              <a:buChar char="•"/>
              <a:defRPr sz="1600" b="0" kern="1200">
                <a:solidFill>
                  <a:schemeClr val="tx1">
                    <a:lumMod val="85000"/>
                    <a:lumOff val="15000"/>
                  </a:schemeClr>
                </a:solidFill>
                <a:latin typeface="+mn-lt"/>
                <a:ea typeface="+mn-ea"/>
                <a:cs typeface="+mn-cs"/>
              </a:defRPr>
            </a:lvl3pPr>
            <a:lvl4pPr marL="1044000" indent="-144000" algn="l" defTabSz="685800" rtl="0" eaLnBrk="1" latinLnBrk="0" hangingPunct="1">
              <a:lnSpc>
                <a:spcPct val="95000"/>
              </a:lnSpc>
              <a:spcBef>
                <a:spcPts val="600"/>
              </a:spcBef>
              <a:spcAft>
                <a:spcPts val="600"/>
              </a:spcAft>
              <a:buClr>
                <a:schemeClr val="tx1">
                  <a:lumMod val="85000"/>
                  <a:lumOff val="15000"/>
                </a:schemeClr>
              </a:buClr>
              <a:buFont typeface="Calibri" panose="020F0502020204030204" pitchFamily="34" charset="0"/>
              <a:buChar char="‒"/>
              <a:defRPr sz="1400" b="0" kern="1200">
                <a:solidFill>
                  <a:schemeClr val="tx1">
                    <a:lumMod val="85000"/>
                    <a:lumOff val="15000"/>
                  </a:schemeClr>
                </a:solidFill>
                <a:latin typeface="+mn-lt"/>
                <a:ea typeface="+mn-ea"/>
                <a:cs typeface="+mn-cs"/>
              </a:defRPr>
            </a:lvl4pPr>
            <a:lvl5pPr marL="1296000" indent="-144000" algn="l" defTabSz="685800" rtl="0" eaLnBrk="1" latinLnBrk="0" hangingPunct="1">
              <a:lnSpc>
                <a:spcPct val="95000"/>
              </a:lnSpc>
              <a:spcBef>
                <a:spcPts val="600"/>
              </a:spcBef>
              <a:spcAft>
                <a:spcPts val="600"/>
              </a:spcAft>
              <a:buClr>
                <a:schemeClr val="tx1">
                  <a:lumMod val="85000"/>
                  <a:lumOff val="15000"/>
                </a:schemeClr>
              </a:buClr>
              <a:buFont typeface="Arial" panose="020B0604020202020204" pitchFamily="34" charset="0"/>
              <a:buChar char="•"/>
              <a:defRPr sz="1300" b="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5000"/>
              </a:lnSpc>
              <a:spcBef>
                <a:spcPts val="600"/>
              </a:spcBef>
              <a:spcAft>
                <a:spcPts val="600"/>
              </a:spcAft>
              <a:buClr>
                <a:srgbClr val="0D3759"/>
              </a:buClr>
              <a:buSzPct val="80000"/>
              <a:buFont typeface="Wingdings" panose="05000000000000000000" pitchFamily="2" charset="2"/>
              <a:buNone/>
              <a:tabLst/>
              <a:defRPr/>
            </a:pPr>
            <a:r>
              <a:rPr kumimoji="0" lang="en-US" sz="12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Drilon A et al., NEJM 2023</a:t>
            </a:r>
          </a:p>
        </p:txBody>
      </p:sp>
      <p:grpSp>
        <p:nvGrpSpPr>
          <p:cNvPr id="6" name="Groupe 5">
            <a:extLst>
              <a:ext uri="{FF2B5EF4-FFF2-40B4-BE49-F238E27FC236}">
                <a16:creationId xmlns:a16="http://schemas.microsoft.com/office/drawing/2014/main" id="{F4716A32-80B1-4B0A-B435-D253D4348F52}"/>
              </a:ext>
            </a:extLst>
          </p:cNvPr>
          <p:cNvGrpSpPr/>
          <p:nvPr/>
        </p:nvGrpSpPr>
        <p:grpSpPr>
          <a:xfrm>
            <a:off x="6822945" y="1302859"/>
            <a:ext cx="3832164" cy="5219253"/>
            <a:chOff x="3761037" y="1170176"/>
            <a:chExt cx="4427467" cy="5524874"/>
          </a:xfrm>
        </p:grpSpPr>
        <p:grpSp>
          <p:nvGrpSpPr>
            <p:cNvPr id="9" name="Groupe 8">
              <a:extLst>
                <a:ext uri="{FF2B5EF4-FFF2-40B4-BE49-F238E27FC236}">
                  <a16:creationId xmlns:a16="http://schemas.microsoft.com/office/drawing/2014/main" id="{919AADAD-2EA0-48EC-B56A-BA12B90687CE}"/>
                </a:ext>
              </a:extLst>
            </p:cNvPr>
            <p:cNvGrpSpPr/>
            <p:nvPr/>
          </p:nvGrpSpPr>
          <p:grpSpPr>
            <a:xfrm>
              <a:off x="3761038" y="1170176"/>
              <a:ext cx="4427466" cy="5524874"/>
              <a:chOff x="3750763" y="1231821"/>
              <a:chExt cx="4427466" cy="5524874"/>
            </a:xfrm>
          </p:grpSpPr>
          <p:pic>
            <p:nvPicPr>
              <p:cNvPr id="14" name="Image 13">
                <a:extLst>
                  <a:ext uri="{FF2B5EF4-FFF2-40B4-BE49-F238E27FC236}">
                    <a16:creationId xmlns:a16="http://schemas.microsoft.com/office/drawing/2014/main" id="{3D003FFD-FA21-4609-A38D-251DA978F2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750763" y="1231821"/>
                <a:ext cx="4355547" cy="5524874"/>
              </a:xfrm>
              <a:prstGeom prst="rect">
                <a:avLst/>
              </a:prstGeom>
            </p:spPr>
          </p:pic>
          <p:sp>
            <p:nvSpPr>
              <p:cNvPr id="15" name="Rectangle 14">
                <a:extLst>
                  <a:ext uri="{FF2B5EF4-FFF2-40B4-BE49-F238E27FC236}">
                    <a16:creationId xmlns:a16="http://schemas.microsoft.com/office/drawing/2014/main" id="{4AF9B1CF-6671-423B-9018-C292962FE616}"/>
                  </a:ext>
                </a:extLst>
              </p:cNvPr>
              <p:cNvSpPr/>
              <p:nvPr/>
            </p:nvSpPr>
            <p:spPr>
              <a:xfrm>
                <a:off x="7459038" y="1541123"/>
                <a:ext cx="719191"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0" name="Rectangle 9">
              <a:extLst>
                <a:ext uri="{FF2B5EF4-FFF2-40B4-BE49-F238E27FC236}">
                  <a16:creationId xmlns:a16="http://schemas.microsoft.com/office/drawing/2014/main" id="{B58FC3D3-D469-4F85-BC82-44AE4A0AC367}"/>
                </a:ext>
              </a:extLst>
            </p:cNvPr>
            <p:cNvSpPr/>
            <p:nvPr/>
          </p:nvSpPr>
          <p:spPr>
            <a:xfrm>
              <a:off x="3761038" y="2134703"/>
              <a:ext cx="4355547" cy="42124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D313561-4F85-47E4-A4E3-0C247956C981}"/>
                </a:ext>
              </a:extLst>
            </p:cNvPr>
            <p:cNvSpPr/>
            <p:nvPr/>
          </p:nvSpPr>
          <p:spPr>
            <a:xfrm>
              <a:off x="3761037" y="3889551"/>
              <a:ext cx="4355547" cy="20818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87B399F4-7780-49E3-B4E7-C870B8CCA106}"/>
                </a:ext>
              </a:extLst>
            </p:cNvPr>
            <p:cNvSpPr/>
            <p:nvPr/>
          </p:nvSpPr>
          <p:spPr>
            <a:xfrm>
              <a:off x="3761037" y="6058695"/>
              <a:ext cx="4355547" cy="42124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4DB8BD3-5B17-4A31-9AA5-14F7F8018C4F}"/>
                </a:ext>
              </a:extLst>
            </p:cNvPr>
            <p:cNvSpPr/>
            <p:nvPr/>
          </p:nvSpPr>
          <p:spPr>
            <a:xfrm>
              <a:off x="3765247" y="4531056"/>
              <a:ext cx="4355547" cy="20818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5332206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680E9D-9138-4124-A25F-F75CBC277AC0}"/>
              </a:ext>
            </a:extLst>
          </p:cNvPr>
          <p:cNvSpPr>
            <a:spLocks noGrp="1"/>
          </p:cNvSpPr>
          <p:nvPr>
            <p:ph type="title"/>
          </p:nvPr>
        </p:nvSpPr>
        <p:spPr>
          <a:xfrm>
            <a:off x="457200" y="275129"/>
            <a:ext cx="11277600" cy="800100"/>
          </a:xfrm>
        </p:spPr>
        <p:txBody>
          <a:bodyPr/>
          <a:lstStyle/>
          <a:p>
            <a:r>
              <a:rPr lang="en-US" dirty="0">
                <a:solidFill>
                  <a:schemeClr val="accent2"/>
                </a:solidFill>
              </a:rPr>
              <a:t>Repotrectinib in </a:t>
            </a:r>
            <a:r>
              <a:rPr lang="en-US" i="1" dirty="0">
                <a:solidFill>
                  <a:schemeClr val="accent2"/>
                </a:solidFill>
              </a:rPr>
              <a:t>ROS1</a:t>
            </a:r>
            <a:r>
              <a:rPr lang="en-US" dirty="0">
                <a:solidFill>
                  <a:schemeClr val="accent2"/>
                </a:solidFill>
              </a:rPr>
              <a:t>+ advanced NSCLC</a:t>
            </a:r>
            <a:endParaRPr lang="en-US" dirty="0"/>
          </a:p>
        </p:txBody>
      </p:sp>
      <p:sp>
        <p:nvSpPr>
          <p:cNvPr id="3" name="Espace réservé du contenu 2">
            <a:extLst>
              <a:ext uri="{FF2B5EF4-FFF2-40B4-BE49-F238E27FC236}">
                <a16:creationId xmlns:a16="http://schemas.microsoft.com/office/drawing/2014/main" id="{3D525E5F-B520-479C-9965-D3E905C5A830}"/>
              </a:ext>
            </a:extLst>
          </p:cNvPr>
          <p:cNvSpPr>
            <a:spLocks noGrp="1"/>
          </p:cNvSpPr>
          <p:nvPr>
            <p:ph idx="1"/>
          </p:nvPr>
        </p:nvSpPr>
        <p:spPr>
          <a:xfrm>
            <a:off x="457200" y="1562005"/>
            <a:ext cx="11277600" cy="3881264"/>
          </a:xfrm>
        </p:spPr>
        <p:txBody>
          <a:bodyPr/>
          <a:lstStyle/>
          <a:p>
            <a:pPr>
              <a:lnSpc>
                <a:spcPct val="110000"/>
              </a:lnSpc>
            </a:pPr>
            <a:r>
              <a:rPr lang="en-US" dirty="0"/>
              <a:t>Highly active second generation agent in TKI-naïve </a:t>
            </a:r>
            <a:r>
              <a:rPr lang="en-US" i="1" dirty="0"/>
              <a:t>ROS1</a:t>
            </a:r>
            <a:r>
              <a:rPr lang="en-US" dirty="0"/>
              <a:t>+ advanced NSCLC</a:t>
            </a:r>
          </a:p>
          <a:p>
            <a:pPr lvl="1">
              <a:lnSpc>
                <a:spcPct val="110000"/>
              </a:lnSpc>
              <a:buFont typeface="Arial" panose="020B0604020202020204" pitchFamily="34" charset="0"/>
              <a:buChar char="•"/>
            </a:pPr>
            <a:r>
              <a:rPr lang="en-US" dirty="0"/>
              <a:t>ORR 79%, median DoR 36.8 months, median PFS 31.1 months</a:t>
            </a:r>
          </a:p>
          <a:p>
            <a:pPr lvl="1">
              <a:lnSpc>
                <a:spcPct val="110000"/>
              </a:lnSpc>
              <a:buFont typeface="Arial" panose="020B0604020202020204" pitchFamily="34" charset="0"/>
              <a:buChar char="•"/>
            </a:pPr>
            <a:r>
              <a:rPr lang="en-US" dirty="0"/>
              <a:t>High level of activity in CNS with CNS-protective effect</a:t>
            </a:r>
          </a:p>
          <a:p>
            <a:pPr lvl="1">
              <a:lnSpc>
                <a:spcPct val="110000"/>
              </a:lnSpc>
              <a:buFont typeface="Arial" panose="020B0604020202020204" pitchFamily="34" charset="0"/>
              <a:buChar char="•"/>
            </a:pPr>
            <a:r>
              <a:rPr lang="en-US" dirty="0"/>
              <a:t>Management of toxicity related to TRK-B inhibition is an issue (all grades dizziness 62%, dysgeusia 53%, ataxia 21%, muscular weakness 20%) leading to dose interruptions in 50% of patients and dose reduction in 38% of patients</a:t>
            </a:r>
          </a:p>
          <a:p>
            <a:pPr>
              <a:lnSpc>
                <a:spcPct val="110000"/>
              </a:lnSpc>
              <a:spcBef>
                <a:spcPts val="2400"/>
              </a:spcBef>
            </a:pPr>
            <a:r>
              <a:rPr lang="en-US" dirty="0"/>
              <a:t>Interesting activity after 1 prior TKI (ORR 41%, median DoR 17.8 months) with coverage of G2032R mutation but with relatively short PFS</a:t>
            </a:r>
          </a:p>
          <a:p>
            <a:pPr>
              <a:lnSpc>
                <a:spcPct val="110000"/>
              </a:lnSpc>
              <a:spcBef>
                <a:spcPts val="2400"/>
              </a:spcBef>
            </a:pPr>
            <a:r>
              <a:rPr lang="en-US" dirty="0"/>
              <a:t>Ongoing phase III trial (Trident-3) </a:t>
            </a:r>
            <a:r>
              <a:rPr lang="en-US" i="1" dirty="0"/>
              <a:t>vs</a:t>
            </a:r>
            <a:r>
              <a:rPr lang="en-US" dirty="0"/>
              <a:t> crizotinib</a:t>
            </a:r>
          </a:p>
          <a:p>
            <a:pPr lvl="1">
              <a:lnSpc>
                <a:spcPct val="110000"/>
              </a:lnSpc>
              <a:buFont typeface="Arial" panose="020B0604020202020204" pitchFamily="34" charset="0"/>
              <a:buChar char="•"/>
            </a:pPr>
            <a:endParaRPr lang="en-US" dirty="0"/>
          </a:p>
        </p:txBody>
      </p:sp>
    </p:spTree>
    <p:extLst>
      <p:ext uri="{BB962C8B-B14F-4D97-AF65-F5344CB8AC3E}">
        <p14:creationId xmlns:p14="http://schemas.microsoft.com/office/powerpoint/2010/main" val="3645173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952C6-9AC5-457E-952E-416680DE8193}"/>
              </a:ext>
            </a:extLst>
          </p:cNvPr>
          <p:cNvSpPr>
            <a:spLocks noGrp="1"/>
          </p:cNvSpPr>
          <p:nvPr>
            <p:ph type="title"/>
          </p:nvPr>
        </p:nvSpPr>
        <p:spPr>
          <a:xfrm>
            <a:off x="457200" y="301012"/>
            <a:ext cx="11277600" cy="800100"/>
          </a:xfrm>
        </p:spPr>
        <p:txBody>
          <a:bodyPr>
            <a:normAutofit fontScale="90000"/>
          </a:bodyPr>
          <a:lstStyle/>
          <a:p>
            <a:r>
              <a:rPr lang="en-US" dirty="0">
                <a:solidFill>
                  <a:schemeClr val="accent2"/>
                </a:solidFill>
              </a:rPr>
              <a:t>Taletrectinib in </a:t>
            </a:r>
            <a:r>
              <a:rPr lang="en-US" i="1" dirty="0">
                <a:solidFill>
                  <a:schemeClr val="accent2"/>
                </a:solidFill>
              </a:rPr>
              <a:t>ROS1</a:t>
            </a:r>
            <a:r>
              <a:rPr lang="en-US" dirty="0">
                <a:solidFill>
                  <a:schemeClr val="accent2"/>
                </a:solidFill>
              </a:rPr>
              <a:t>+ NSCLC: Pooled Analysis of Two Phase 2 Trials</a:t>
            </a:r>
            <a:endParaRPr lang="en-US" dirty="0"/>
          </a:p>
        </p:txBody>
      </p:sp>
      <p:pic>
        <p:nvPicPr>
          <p:cNvPr id="4" name="Image 3">
            <a:extLst>
              <a:ext uri="{FF2B5EF4-FFF2-40B4-BE49-F238E27FC236}">
                <a16:creationId xmlns:a16="http://schemas.microsoft.com/office/drawing/2014/main" id="{53F72096-BAB1-4C43-8D8E-B533E58E7E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7296" y="1861979"/>
            <a:ext cx="5879436" cy="3450085"/>
          </a:xfrm>
          <a:prstGeom prst="rect">
            <a:avLst/>
          </a:prstGeom>
        </p:spPr>
      </p:pic>
      <p:sp>
        <p:nvSpPr>
          <p:cNvPr id="5" name="Text Placeholder 33">
            <a:extLst>
              <a:ext uri="{FF2B5EF4-FFF2-40B4-BE49-F238E27FC236}">
                <a16:creationId xmlns:a16="http://schemas.microsoft.com/office/drawing/2014/main" id="{A67E2094-2AF2-4E43-A0A8-253DE7829F0F}"/>
              </a:ext>
            </a:extLst>
          </p:cNvPr>
          <p:cNvSpPr txBox="1">
            <a:spLocks/>
          </p:cNvSpPr>
          <p:nvPr/>
        </p:nvSpPr>
        <p:spPr>
          <a:xfrm>
            <a:off x="3361041" y="6546385"/>
            <a:ext cx="8830959" cy="29527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000" b="1" i="0" u="none" strike="noStrike" kern="1200" cap="none" spc="0" normalizeH="0" baseline="0" noProof="0" dirty="0">
                <a:ln>
                  <a:noFill/>
                </a:ln>
                <a:solidFill>
                  <a:srgbClr val="0D3759"/>
                </a:solidFill>
                <a:effectLst/>
                <a:uLnTx/>
                <a:uFillTx/>
                <a:latin typeface="Arial Narrow" panose="020B0606020202030204" pitchFamily="34" charset="0"/>
                <a:ea typeface="+mn-ea"/>
                <a:cs typeface="Calibri"/>
              </a:rPr>
              <a:t>1. </a:t>
            </a:r>
            <a:r>
              <a:rPr kumimoji="0" lang="en-US" sz="10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Pérol</a:t>
            </a:r>
            <a:r>
              <a:rPr kumimoji="0" lang="en-US" sz="1000" b="0" i="0" u="none" strike="noStrike" kern="1200" cap="none" spc="14" normalizeH="0" baseline="0" noProof="0" dirty="0">
                <a:ln>
                  <a:noFill/>
                </a:ln>
                <a:solidFill>
                  <a:srgbClr val="0D3759"/>
                </a:solidFill>
                <a:effectLst/>
                <a:uLnTx/>
                <a:uFillTx/>
                <a:latin typeface="Arial Narrow" panose="020B0606020202030204" pitchFamily="34" charset="0"/>
                <a:ea typeface="+mn-ea"/>
                <a:cs typeface="Calibri" panose="020F0502020204030204" pitchFamily="34" charset="0"/>
              </a:rPr>
              <a:t> M, et al. </a:t>
            </a:r>
            <a:r>
              <a:rPr kumimoji="0" lang="en-US" sz="1000" b="0" i="1" u="none" strike="noStrike" kern="1200" cap="none" spc="14" normalizeH="0" baseline="0" noProof="0" dirty="0">
                <a:ln>
                  <a:noFill/>
                </a:ln>
                <a:solidFill>
                  <a:srgbClr val="0D3759"/>
                </a:solidFill>
                <a:effectLst/>
                <a:uLnTx/>
                <a:uFillTx/>
                <a:latin typeface="Arial Narrow" panose="020B0606020202030204" pitchFamily="34" charset="0"/>
                <a:ea typeface="+mn-ea"/>
                <a:cs typeface="Calibri" panose="020F0502020204030204" pitchFamily="34" charset="0"/>
              </a:rPr>
              <a:t>J Clin Oncol. </a:t>
            </a:r>
            <a:r>
              <a:rPr kumimoji="0" lang="en-US" sz="1000" b="0" i="0" u="none" strike="noStrike" kern="1200" cap="none" spc="14" normalizeH="0" baseline="0" noProof="0" dirty="0">
                <a:ln>
                  <a:noFill/>
                </a:ln>
                <a:solidFill>
                  <a:srgbClr val="0D3759"/>
                </a:solidFill>
                <a:effectLst/>
                <a:uLnTx/>
                <a:uFillTx/>
                <a:latin typeface="Arial Narrow" panose="020B0606020202030204" pitchFamily="34" charset="0"/>
                <a:ea typeface="+mn-ea"/>
                <a:cs typeface="+mn-cs"/>
              </a:rPr>
              <a:t>2025</a:t>
            </a:r>
            <a:r>
              <a:rPr kumimoji="0" lang="en-US" sz="10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Calibri"/>
              </a:rPr>
              <a:t>. </a:t>
            </a:r>
            <a:r>
              <a:rPr kumimoji="0" lang="en-US" sz="1000" b="1" i="0" u="none" strike="noStrike" kern="1200" cap="none" spc="0" normalizeH="0" baseline="0" noProof="0" dirty="0">
                <a:ln>
                  <a:noFill/>
                </a:ln>
                <a:solidFill>
                  <a:srgbClr val="0D3759"/>
                </a:solidFill>
                <a:effectLst/>
                <a:uLnTx/>
                <a:uFillTx/>
                <a:latin typeface="Arial Narrow" panose="020B0606020202030204" pitchFamily="34" charset="0"/>
                <a:ea typeface="+mn-ea"/>
                <a:cs typeface="Calibri"/>
              </a:rPr>
              <a:t>2. </a:t>
            </a:r>
            <a:r>
              <a:rPr kumimoji="0" lang="en-US" sz="10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Calibri"/>
              </a:rPr>
              <a:t>ClinicalTrials.gov. NCT04919811 . </a:t>
            </a:r>
            <a:r>
              <a:rPr kumimoji="0" lang="en-US" sz="1000" b="1" i="0" u="none" strike="noStrike" kern="1200" cap="none" spc="0" normalizeH="0" baseline="0" noProof="0" dirty="0">
                <a:ln>
                  <a:noFill/>
                </a:ln>
                <a:solidFill>
                  <a:srgbClr val="0D3759"/>
                </a:solidFill>
                <a:effectLst/>
                <a:uLnTx/>
                <a:uFillTx/>
                <a:latin typeface="Arial Narrow" panose="020B0606020202030204" pitchFamily="34" charset="0"/>
                <a:ea typeface="+mn-ea"/>
                <a:cs typeface="Calibri"/>
              </a:rPr>
              <a:t>3. </a:t>
            </a:r>
            <a:r>
              <a:rPr kumimoji="0" lang="en-US" sz="10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Li W, et al. </a:t>
            </a:r>
            <a:r>
              <a:rPr kumimoji="0" lang="en-US" sz="1000" b="0" i="1"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J Clin Oncol. </a:t>
            </a:r>
            <a:r>
              <a:rPr kumimoji="0" lang="en-US" sz="10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2024.</a:t>
            </a:r>
            <a:endParaRPr kumimoji="0" lang="en-US" sz="10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Calibri"/>
            </a:endParaRPr>
          </a:p>
        </p:txBody>
      </p:sp>
      <p:pic>
        <p:nvPicPr>
          <p:cNvPr id="6" name="Image 5">
            <a:extLst>
              <a:ext uri="{FF2B5EF4-FFF2-40B4-BE49-F238E27FC236}">
                <a16:creationId xmlns:a16="http://schemas.microsoft.com/office/drawing/2014/main" id="{B23DE6FA-88D4-40B1-8845-6EFBA80850E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96000" y="2560883"/>
            <a:ext cx="5988704" cy="2052276"/>
          </a:xfrm>
          <a:prstGeom prst="rect">
            <a:avLst/>
          </a:prstGeom>
        </p:spPr>
      </p:pic>
    </p:spTree>
    <p:extLst>
      <p:ext uri="{BB962C8B-B14F-4D97-AF65-F5344CB8AC3E}">
        <p14:creationId xmlns:p14="http://schemas.microsoft.com/office/powerpoint/2010/main" val="3818942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5BC81C5-159F-48C9-9932-C0F7936874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1731" y="1331207"/>
            <a:ext cx="6148791" cy="2511861"/>
          </a:xfrm>
          <a:prstGeom prst="rect">
            <a:avLst/>
          </a:prstGeom>
        </p:spPr>
      </p:pic>
      <p:sp>
        <p:nvSpPr>
          <p:cNvPr id="6" name="ZoneTexte 5">
            <a:extLst>
              <a:ext uri="{FF2B5EF4-FFF2-40B4-BE49-F238E27FC236}">
                <a16:creationId xmlns:a16="http://schemas.microsoft.com/office/drawing/2014/main" id="{EE4AA154-ABD0-4CF3-B317-06F9CDC667A8}"/>
              </a:ext>
            </a:extLst>
          </p:cNvPr>
          <p:cNvSpPr txBox="1"/>
          <p:nvPr/>
        </p:nvSpPr>
        <p:spPr>
          <a:xfrm>
            <a:off x="357277" y="281663"/>
            <a:ext cx="1147744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3759"/>
                </a:solidFill>
                <a:effectLst/>
                <a:uLnTx/>
                <a:uFillTx/>
                <a:latin typeface="Arial" panose="020B0604020202020204"/>
                <a:ea typeface="+mn-ea"/>
                <a:cs typeface="+mn-cs"/>
              </a:rPr>
              <a:t>Taletrectinib in </a:t>
            </a:r>
            <a:r>
              <a:rPr kumimoji="0" lang="en-US" sz="2400" b="1" i="1" u="none" strike="noStrike" kern="1200" cap="none" spc="0" normalizeH="0" baseline="0" noProof="0" dirty="0">
                <a:ln>
                  <a:noFill/>
                </a:ln>
                <a:solidFill>
                  <a:srgbClr val="0D3759"/>
                </a:solidFill>
                <a:effectLst/>
                <a:uLnTx/>
                <a:uFillTx/>
                <a:latin typeface="Arial" panose="020B0604020202020204"/>
                <a:ea typeface="+mn-ea"/>
                <a:cs typeface="+mn-cs"/>
              </a:rPr>
              <a:t>ROS1</a:t>
            </a:r>
            <a:r>
              <a:rPr kumimoji="0" lang="en-US" sz="2400" b="1" i="0" u="none" strike="noStrike" kern="1200" cap="none" spc="0" normalizeH="0" baseline="0" noProof="0" dirty="0">
                <a:ln>
                  <a:noFill/>
                </a:ln>
                <a:solidFill>
                  <a:srgbClr val="0D3759"/>
                </a:solidFill>
                <a:effectLst/>
                <a:uLnTx/>
                <a:uFillTx/>
                <a:latin typeface="Arial" panose="020B0604020202020204"/>
                <a:ea typeface="+mn-ea"/>
                <a:cs typeface="+mn-cs"/>
              </a:rPr>
              <a:t>+ NSCLC: Pooled Analysis of Two Phase 2 Trials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3759"/>
                </a:solidFill>
                <a:effectLst/>
                <a:uLnTx/>
                <a:uFillTx/>
                <a:latin typeface="Arial" panose="020B0604020202020204"/>
                <a:ea typeface="+mn-ea"/>
                <a:cs typeface="+mn-cs"/>
              </a:rPr>
              <a:t>TKI-naïve patients</a:t>
            </a:r>
          </a:p>
        </p:txBody>
      </p:sp>
      <p:sp>
        <p:nvSpPr>
          <p:cNvPr id="5" name="Espace réservé du texte 1">
            <a:extLst>
              <a:ext uri="{FF2B5EF4-FFF2-40B4-BE49-F238E27FC236}">
                <a16:creationId xmlns:a16="http://schemas.microsoft.com/office/drawing/2014/main" id="{5E108217-74C4-4F89-A315-E32C9971E37F}"/>
              </a:ext>
            </a:extLst>
          </p:cNvPr>
          <p:cNvSpPr txBox="1">
            <a:spLocks/>
          </p:cNvSpPr>
          <p:nvPr/>
        </p:nvSpPr>
        <p:spPr>
          <a:xfrm>
            <a:off x="6898736" y="6562725"/>
            <a:ext cx="5207000" cy="295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002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2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Bazhenova L et al., AACR 2026</a:t>
            </a:r>
          </a:p>
        </p:txBody>
      </p:sp>
      <p:pic>
        <p:nvPicPr>
          <p:cNvPr id="7" name="Image 6">
            <a:extLst>
              <a:ext uri="{FF2B5EF4-FFF2-40B4-BE49-F238E27FC236}">
                <a16:creationId xmlns:a16="http://schemas.microsoft.com/office/drawing/2014/main" id="{CCA46A2B-B117-4FF2-812C-BE253DBFD41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113086" y="1241829"/>
            <a:ext cx="5560055" cy="2814089"/>
          </a:xfrm>
          <a:prstGeom prst="rect">
            <a:avLst/>
          </a:prstGeom>
        </p:spPr>
      </p:pic>
      <p:pic>
        <p:nvPicPr>
          <p:cNvPr id="8" name="Image 7">
            <a:extLst>
              <a:ext uri="{FF2B5EF4-FFF2-40B4-BE49-F238E27FC236}">
                <a16:creationId xmlns:a16="http://schemas.microsoft.com/office/drawing/2014/main" id="{3BC7ED45-9DC8-4FA5-9857-68F89520805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71731" y="4055919"/>
            <a:ext cx="5529532" cy="2582090"/>
          </a:xfrm>
          <a:prstGeom prst="rect">
            <a:avLst/>
          </a:prstGeom>
        </p:spPr>
      </p:pic>
      <p:pic>
        <p:nvPicPr>
          <p:cNvPr id="2" name="Image 1">
            <a:extLst>
              <a:ext uri="{FF2B5EF4-FFF2-40B4-BE49-F238E27FC236}">
                <a16:creationId xmlns:a16="http://schemas.microsoft.com/office/drawing/2014/main" id="{9EAA2E57-7F8D-4180-A9D1-D5240D35161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5733092" y="4515390"/>
            <a:ext cx="6320042" cy="1229802"/>
          </a:xfrm>
          <a:prstGeom prst="rect">
            <a:avLst/>
          </a:prstGeom>
        </p:spPr>
      </p:pic>
    </p:spTree>
    <p:extLst>
      <p:ext uri="{BB962C8B-B14F-4D97-AF65-F5344CB8AC3E}">
        <p14:creationId xmlns:p14="http://schemas.microsoft.com/office/powerpoint/2010/main" val="28088200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9E8517B-96DA-48A1-84D2-AEC4435585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7497" y="1306102"/>
            <a:ext cx="7346112" cy="2399730"/>
          </a:xfrm>
          <a:prstGeom prst="rect">
            <a:avLst/>
          </a:prstGeom>
        </p:spPr>
      </p:pic>
      <p:sp>
        <p:nvSpPr>
          <p:cNvPr id="5" name="ZoneTexte 4">
            <a:extLst>
              <a:ext uri="{FF2B5EF4-FFF2-40B4-BE49-F238E27FC236}">
                <a16:creationId xmlns:a16="http://schemas.microsoft.com/office/drawing/2014/main" id="{29CF95E0-2FCD-4535-867F-D69D67DE8218}"/>
              </a:ext>
            </a:extLst>
          </p:cNvPr>
          <p:cNvSpPr txBox="1"/>
          <p:nvPr/>
        </p:nvSpPr>
        <p:spPr>
          <a:xfrm>
            <a:off x="357277" y="281663"/>
            <a:ext cx="1147744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3759"/>
                </a:solidFill>
                <a:effectLst/>
                <a:uLnTx/>
                <a:uFillTx/>
                <a:latin typeface="Arial" panose="020B0604020202020204"/>
                <a:ea typeface="+mn-ea"/>
                <a:cs typeface="+mn-cs"/>
              </a:rPr>
              <a:t>Taletrectinib in </a:t>
            </a:r>
            <a:r>
              <a:rPr kumimoji="0" lang="en-US" sz="2400" b="1" i="1" u="none" strike="noStrike" kern="1200" cap="none" spc="0" normalizeH="0" baseline="0" noProof="0" dirty="0">
                <a:ln>
                  <a:noFill/>
                </a:ln>
                <a:solidFill>
                  <a:srgbClr val="0D3759"/>
                </a:solidFill>
                <a:effectLst/>
                <a:uLnTx/>
                <a:uFillTx/>
                <a:latin typeface="Arial" panose="020B0604020202020204"/>
                <a:ea typeface="+mn-ea"/>
                <a:cs typeface="+mn-cs"/>
              </a:rPr>
              <a:t>ROS1</a:t>
            </a:r>
            <a:r>
              <a:rPr kumimoji="0" lang="en-US" sz="2400" b="1" i="0" u="none" strike="noStrike" kern="1200" cap="none" spc="0" normalizeH="0" baseline="0" noProof="0" dirty="0">
                <a:ln>
                  <a:noFill/>
                </a:ln>
                <a:solidFill>
                  <a:srgbClr val="0D3759"/>
                </a:solidFill>
                <a:effectLst/>
                <a:uLnTx/>
                <a:uFillTx/>
                <a:latin typeface="Arial" panose="020B0604020202020204"/>
                <a:ea typeface="+mn-ea"/>
                <a:cs typeface="+mn-cs"/>
              </a:rPr>
              <a:t>+ NSCLC: Pooled Analysis of Two Phase 2 Trials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3759"/>
                </a:solidFill>
                <a:effectLst/>
                <a:uLnTx/>
                <a:uFillTx/>
                <a:latin typeface="Arial" panose="020B0604020202020204"/>
                <a:ea typeface="+mn-ea"/>
                <a:cs typeface="+mn-cs"/>
              </a:rPr>
              <a:t>TKI-pretreated patients (crizotinib or entrectinib)</a:t>
            </a:r>
          </a:p>
        </p:txBody>
      </p:sp>
      <p:pic>
        <p:nvPicPr>
          <p:cNvPr id="6" name="Image 5">
            <a:extLst>
              <a:ext uri="{FF2B5EF4-FFF2-40B4-BE49-F238E27FC236}">
                <a16:creationId xmlns:a16="http://schemas.microsoft.com/office/drawing/2014/main" id="{98F2AD56-E90C-4684-A53B-A2C6EEFBDE3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564801" y="1306411"/>
            <a:ext cx="4538213" cy="5333992"/>
          </a:xfrm>
          <a:prstGeom prst="rect">
            <a:avLst/>
          </a:prstGeom>
        </p:spPr>
      </p:pic>
      <p:sp>
        <p:nvSpPr>
          <p:cNvPr id="7" name="Espace réservé du texte 1">
            <a:extLst>
              <a:ext uri="{FF2B5EF4-FFF2-40B4-BE49-F238E27FC236}">
                <a16:creationId xmlns:a16="http://schemas.microsoft.com/office/drawing/2014/main" id="{332CFE33-C1B5-47AE-B9A6-1E7F9284C4F3}"/>
              </a:ext>
            </a:extLst>
          </p:cNvPr>
          <p:cNvSpPr txBox="1">
            <a:spLocks/>
          </p:cNvSpPr>
          <p:nvPr/>
        </p:nvSpPr>
        <p:spPr>
          <a:xfrm>
            <a:off x="88986" y="6492456"/>
            <a:ext cx="5207000" cy="295275"/>
          </a:xfrm>
          <a:prstGeom prst="rect">
            <a:avLst/>
          </a:prstGeom>
        </p:spPr>
        <p:txBody>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1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Liu G et al. AACR 2026</a:t>
            </a:r>
          </a:p>
        </p:txBody>
      </p:sp>
      <p:pic>
        <p:nvPicPr>
          <p:cNvPr id="8" name="Image 7">
            <a:extLst>
              <a:ext uri="{FF2B5EF4-FFF2-40B4-BE49-F238E27FC236}">
                <a16:creationId xmlns:a16="http://schemas.microsoft.com/office/drawing/2014/main" id="{DD580EDA-FD09-4481-B507-2A449B2EDA4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027208" y="3728176"/>
            <a:ext cx="4641012" cy="2848161"/>
          </a:xfrm>
          <a:prstGeom prst="rect">
            <a:avLst/>
          </a:prstGeom>
        </p:spPr>
      </p:pic>
    </p:spTree>
    <p:extLst>
      <p:ext uri="{BB962C8B-B14F-4D97-AF65-F5344CB8AC3E}">
        <p14:creationId xmlns:p14="http://schemas.microsoft.com/office/powerpoint/2010/main" val="3963227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7CA9A577-E245-42CF-BB74-160CD0B66CAC}"/>
              </a:ext>
            </a:extLst>
          </p:cNvPr>
          <p:cNvGraphicFramePr>
            <a:graphicFrameLocks/>
          </p:cNvGraphicFramePr>
          <p:nvPr/>
        </p:nvGraphicFramePr>
        <p:xfrm>
          <a:off x="346480" y="1327883"/>
          <a:ext cx="6934643" cy="4682358"/>
        </p:xfrm>
        <a:graphic>
          <a:graphicData uri="http://schemas.openxmlformats.org/drawingml/2006/table">
            <a:tbl>
              <a:tblPr firstRow="1" bandRow="1">
                <a:tableStyleId>{5C22544A-7EE6-4342-B048-85BDC9FD1C3A}</a:tableStyleId>
              </a:tblPr>
              <a:tblGrid>
                <a:gridCol w="2585911">
                  <a:extLst>
                    <a:ext uri="{9D8B030D-6E8A-4147-A177-3AD203B41FA5}">
                      <a16:colId xmlns:a16="http://schemas.microsoft.com/office/drawing/2014/main" val="2797472982"/>
                    </a:ext>
                  </a:extLst>
                </a:gridCol>
                <a:gridCol w="1087183">
                  <a:extLst>
                    <a:ext uri="{9D8B030D-6E8A-4147-A177-3AD203B41FA5}">
                      <a16:colId xmlns:a16="http://schemas.microsoft.com/office/drawing/2014/main" val="1223239486"/>
                    </a:ext>
                  </a:extLst>
                </a:gridCol>
                <a:gridCol w="1087183">
                  <a:extLst>
                    <a:ext uri="{9D8B030D-6E8A-4147-A177-3AD203B41FA5}">
                      <a16:colId xmlns:a16="http://schemas.microsoft.com/office/drawing/2014/main" val="1910651105"/>
                    </a:ext>
                  </a:extLst>
                </a:gridCol>
                <a:gridCol w="1087183">
                  <a:extLst>
                    <a:ext uri="{9D8B030D-6E8A-4147-A177-3AD203B41FA5}">
                      <a16:colId xmlns:a16="http://schemas.microsoft.com/office/drawing/2014/main" val="747009501"/>
                    </a:ext>
                  </a:extLst>
                </a:gridCol>
                <a:gridCol w="1087183">
                  <a:extLst>
                    <a:ext uri="{9D8B030D-6E8A-4147-A177-3AD203B41FA5}">
                      <a16:colId xmlns:a16="http://schemas.microsoft.com/office/drawing/2014/main" val="1330483663"/>
                    </a:ext>
                  </a:extLst>
                </a:gridCol>
              </a:tblGrid>
              <a:tr h="578012">
                <a:tc>
                  <a:txBody>
                    <a:bodyPr/>
                    <a:lstStyle/>
                    <a:p>
                      <a:r>
                        <a:rPr lang="en-US" sz="1500" dirty="0">
                          <a:latin typeface="Arial" panose="020B0604020202020204" pitchFamily="34" charset="0"/>
                          <a:cs typeface="Arial" panose="020B0604020202020204" pitchFamily="34" charset="0"/>
                        </a:rPr>
                        <a:t>Most frequent TEAEs (≥20% of patients), n (%)</a:t>
                      </a:r>
                    </a:p>
                  </a:txBody>
                  <a:tcPr marL="121920" marR="121920" marT="60960" marB="609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557"/>
                    </a:solidFill>
                  </a:tcPr>
                </a:tc>
                <a:tc>
                  <a:txBody>
                    <a:bodyPr/>
                    <a:lstStyle/>
                    <a:p>
                      <a:pPr algn="ctr" rtl="0" fontAlgn="base">
                        <a:lnSpc>
                          <a:spcPts val="2025"/>
                        </a:lnSpc>
                        <a:buNone/>
                      </a:pPr>
                      <a:r>
                        <a:rPr lang="en-US" sz="15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Any grade</a:t>
                      </a:r>
                    </a:p>
                  </a:txBody>
                  <a:tcPr marL="41160" marR="41160" marT="20580" marB="624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557"/>
                    </a:solidFill>
                  </a:tcPr>
                </a:tc>
                <a:tc>
                  <a:txBody>
                    <a:bodyPr/>
                    <a:lstStyle/>
                    <a:p>
                      <a:pPr algn="ctr" rtl="0" fontAlgn="base">
                        <a:lnSpc>
                          <a:spcPts val="2025"/>
                        </a:lnSpc>
                        <a:buNone/>
                      </a:pPr>
                      <a:r>
                        <a:rPr lang="en-US" sz="15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Grade 1</a:t>
                      </a:r>
                    </a:p>
                  </a:txBody>
                  <a:tcPr marL="41160" marR="41160" marT="20580" marB="624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557"/>
                    </a:solidFill>
                  </a:tcPr>
                </a:tc>
                <a:tc>
                  <a:txBody>
                    <a:bodyPr/>
                    <a:lstStyle/>
                    <a:p>
                      <a:pPr algn="ctr" rtl="0" fontAlgn="base">
                        <a:lnSpc>
                          <a:spcPts val="2025"/>
                        </a:lnSpc>
                        <a:buNone/>
                      </a:pPr>
                      <a:r>
                        <a:rPr lang="en-US" sz="15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Grade 2</a:t>
                      </a:r>
                    </a:p>
                  </a:txBody>
                  <a:tcPr marL="41160" marR="41160" marT="20580" marB="624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557"/>
                    </a:solidFill>
                  </a:tcPr>
                </a:tc>
                <a:tc>
                  <a:txBody>
                    <a:bodyPr/>
                    <a:lstStyle/>
                    <a:p>
                      <a:pPr marL="0" marR="0" lvl="0" indent="0" algn="ctr" defTabSz="914400" rtl="0" eaLnBrk="1" fontAlgn="base" latinLnBrk="0" hangingPunct="1">
                        <a:lnSpc>
                          <a:spcPts val="2025"/>
                        </a:lnSpc>
                        <a:spcBef>
                          <a:spcPts val="0"/>
                        </a:spcBef>
                        <a:spcAft>
                          <a:spcPts val="0"/>
                        </a:spcAft>
                        <a:buClrTx/>
                        <a:buSzTx/>
                        <a:buFontTx/>
                        <a:buNone/>
                        <a:tabLst/>
                        <a:defRPr/>
                      </a:pPr>
                      <a:r>
                        <a:rPr lang="en-US" sz="1500" b="1" i="0" dirty="0">
                          <a:solidFill>
                            <a:schemeClr val="bg1"/>
                          </a:solidFill>
                          <a:effectLst/>
                          <a:latin typeface="Arial" panose="020B0604020202020204" pitchFamily="34" charset="0"/>
                          <a:ea typeface="Calibri" panose="020F0502020204030204" pitchFamily="34" charset="0"/>
                          <a:cs typeface="Arial" panose="020B0604020202020204" pitchFamily="34" charset="0"/>
                        </a:rPr>
                        <a:t> Grade ≥3</a:t>
                      </a:r>
                    </a:p>
                  </a:txBody>
                  <a:tcPr marL="41160" marR="41160" marT="20580" marB="624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2557"/>
                    </a:solidFill>
                  </a:tcPr>
                </a:tc>
                <a:extLst>
                  <a:ext uri="{0D108BD9-81ED-4DB2-BD59-A6C34878D82A}">
                    <a16:rowId xmlns:a16="http://schemas.microsoft.com/office/drawing/2014/main" val="3355760984"/>
                  </a:ext>
                </a:extLst>
              </a:tr>
              <a:tr h="360908">
                <a:tc>
                  <a:txBody>
                    <a:bodyPr/>
                    <a:lstStyle/>
                    <a:p>
                      <a:pPr marL="72000" algn="l" rtl="0" fontAlgn="base">
                        <a:lnSpc>
                          <a:spcPts val="2025"/>
                        </a:lnSpc>
                        <a:buNone/>
                      </a:pPr>
                      <a:r>
                        <a:rPr lang="en-US" sz="1500" b="1" i="0" dirty="0">
                          <a:effectLst/>
                          <a:latin typeface="Arial" panose="020B0604020202020204" pitchFamily="34" charset="0"/>
                          <a:ea typeface="Calibri" panose="020F0502020204030204" pitchFamily="34" charset="0"/>
                          <a:cs typeface="Arial" panose="020B0604020202020204" pitchFamily="34" charset="0"/>
                        </a:rPr>
                        <a:t>AST increased</a:t>
                      </a:r>
                    </a:p>
                  </a:txBody>
                  <a:tcPr marL="41160" marR="41160" marT="20580" marB="2058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261 (71.9)</a:t>
                      </a:r>
                    </a:p>
                  </a:txBody>
                  <a:tcPr marL="41160" marR="41160" marT="20580" marB="2058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166 (45.7) </a:t>
                      </a:r>
                    </a:p>
                  </a:txBody>
                  <a:tcPr marL="41160" marR="41160" marT="20580" marB="2058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65 (17.9)</a:t>
                      </a:r>
                    </a:p>
                  </a:txBody>
                  <a:tcPr marL="41160" marR="41160" marT="20580" marB="2058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446405" rtl="0" eaLnBrk="1" fontAlgn="base" latinLnBrk="0" hangingPunct="1">
                        <a:lnSpc>
                          <a:spcPts val="2025"/>
                        </a:lnSpc>
                        <a:spcBef>
                          <a:spcPts val="0"/>
                        </a:spcBef>
                        <a:spcAft>
                          <a:spcPts val="0"/>
                        </a:spcAft>
                        <a:buClrTx/>
                        <a:buSzTx/>
                        <a:buFontTx/>
                        <a:buNone/>
                        <a:tabLst/>
                        <a:defRPr/>
                      </a:pPr>
                      <a:r>
                        <a:rPr lang="en-US" sz="1500" b="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30 (8.3)</a:t>
                      </a:r>
                    </a:p>
                  </a:txBody>
                  <a:tcPr marL="41160" marR="41160" marT="20580" marB="20580" anchor="ctr">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7593847"/>
                  </a:ext>
                </a:extLst>
              </a:tr>
              <a:tr h="360908">
                <a:tc>
                  <a:txBody>
                    <a:bodyPr/>
                    <a:lstStyle/>
                    <a:p>
                      <a:pPr marL="72000" algn="l" rtl="0" fontAlgn="base">
                        <a:lnSpc>
                          <a:spcPts val="2025"/>
                        </a:lnSpc>
                        <a:buNone/>
                      </a:pPr>
                      <a:r>
                        <a:rPr lang="en-US" sz="1500" b="1" i="0" u="none" dirty="0">
                          <a:effectLst/>
                          <a:latin typeface="Arial" panose="020B0604020202020204" pitchFamily="34" charset="0"/>
                          <a:ea typeface="Calibri" panose="020F0502020204030204" pitchFamily="34" charset="0"/>
                          <a:cs typeface="Arial" panose="020B0604020202020204" pitchFamily="34" charset="0"/>
                        </a:rPr>
                        <a:t>ALT increased</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248 (68.3)</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143 (39.4)</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65 (17.9) </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40 (11.0)</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22629845"/>
                  </a:ext>
                </a:extLst>
              </a:tr>
              <a:tr h="360908">
                <a:tc>
                  <a:txBody>
                    <a:bodyPr/>
                    <a:lstStyle/>
                    <a:p>
                      <a:pPr marL="72000" algn="l" rtl="0" fontAlgn="base">
                        <a:lnSpc>
                          <a:spcPts val="2025"/>
                        </a:lnSpc>
                        <a:buNone/>
                      </a:pPr>
                      <a:r>
                        <a:rPr lang="en-US" sz="1500" b="1" i="0" u="none" dirty="0">
                          <a:effectLst/>
                          <a:latin typeface="Arial" panose="020B0604020202020204" pitchFamily="34" charset="0"/>
                          <a:ea typeface="Calibri" panose="020F0502020204030204" pitchFamily="34" charset="0"/>
                          <a:cs typeface="Arial" panose="020B0604020202020204" pitchFamily="34" charset="0"/>
                        </a:rPr>
                        <a:t>Diarrhea</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234 (64.5)</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181 (49.9)</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44 (12.1)</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9 (2.5)</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0056262"/>
                  </a:ext>
                </a:extLst>
              </a:tr>
              <a:tr h="360908">
                <a:tc>
                  <a:txBody>
                    <a:bodyPr/>
                    <a:lstStyle/>
                    <a:p>
                      <a:pPr marL="72000" algn="l" rtl="0" fontAlgn="base">
                        <a:lnSpc>
                          <a:spcPts val="2025"/>
                        </a:lnSpc>
                        <a:buNone/>
                      </a:pPr>
                      <a:r>
                        <a:rPr lang="en-US" sz="1500" b="1" i="0" u="none" dirty="0">
                          <a:effectLst/>
                          <a:latin typeface="Arial" panose="020B0604020202020204" pitchFamily="34" charset="0"/>
                          <a:ea typeface="Calibri" panose="020F0502020204030204" pitchFamily="34" charset="0"/>
                          <a:cs typeface="Arial" panose="020B0604020202020204" pitchFamily="34" charset="0"/>
                        </a:rPr>
                        <a:t>Nausea</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174 (47.9)</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131 (36.1) </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38 (10.5)</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5 (1.4)</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9855821"/>
                  </a:ext>
                </a:extLst>
              </a:tr>
              <a:tr h="360908">
                <a:tc>
                  <a:txBody>
                    <a:bodyPr/>
                    <a:lstStyle/>
                    <a:p>
                      <a:pPr marL="72000" algn="l" rtl="0" fontAlgn="base">
                        <a:lnSpc>
                          <a:spcPts val="2025"/>
                        </a:lnSpc>
                        <a:buNone/>
                      </a:pPr>
                      <a:r>
                        <a:rPr lang="en-US" sz="1500" b="1" i="0" u="none" dirty="0">
                          <a:effectLst/>
                          <a:latin typeface="Arial" panose="020B0604020202020204" pitchFamily="34" charset="0"/>
                          <a:ea typeface="Calibri" panose="020F0502020204030204" pitchFamily="34" charset="0"/>
                          <a:cs typeface="Arial" panose="020B0604020202020204" pitchFamily="34" charset="0"/>
                        </a:rPr>
                        <a:t>Vomiting</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164 (45.2)</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127 (35.0)</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32 (8.8)</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5 (1.4)</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9409219"/>
                  </a:ext>
                </a:extLst>
              </a:tr>
              <a:tr h="360908">
                <a:tc>
                  <a:txBody>
                    <a:bodyPr/>
                    <a:lstStyle/>
                    <a:p>
                      <a:pPr marL="72000" algn="l" rtl="0" fontAlgn="base">
                        <a:lnSpc>
                          <a:spcPts val="2025"/>
                        </a:lnSpc>
                        <a:buNone/>
                      </a:pPr>
                      <a:r>
                        <a:rPr lang="en-US" sz="1500" b="1" i="0" u="none" dirty="0">
                          <a:effectLst/>
                          <a:latin typeface="Arial" panose="020B0604020202020204" pitchFamily="34" charset="0"/>
                          <a:ea typeface="Calibri" panose="020F0502020204030204" pitchFamily="34" charset="0"/>
                          <a:cs typeface="Arial" panose="020B0604020202020204" pitchFamily="34" charset="0"/>
                        </a:rPr>
                        <a:t>Anemia</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139 (38.3)</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80 (22.0)</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44 (12.1)</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15 (4.1)</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6555230"/>
                  </a:ext>
                </a:extLst>
              </a:tr>
              <a:tr h="360908">
                <a:tc>
                  <a:txBody>
                    <a:bodyPr/>
                    <a:lstStyle/>
                    <a:p>
                      <a:pPr marL="72000" algn="l" rtl="0" fontAlgn="base">
                        <a:lnSpc>
                          <a:spcPts val="2025"/>
                        </a:lnSpc>
                        <a:buNone/>
                      </a:pPr>
                      <a:r>
                        <a:rPr lang="en-US" sz="1500" b="1" i="0" u="none" dirty="0">
                          <a:effectLst/>
                          <a:latin typeface="Arial" panose="020B0604020202020204" pitchFamily="34" charset="0"/>
                          <a:ea typeface="Calibri" panose="020F0502020204030204" pitchFamily="34" charset="0"/>
                          <a:cs typeface="Arial" panose="020B0604020202020204" pitchFamily="34" charset="0"/>
                        </a:rPr>
                        <a:t>Dizziness</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78 (21.5)</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67 (18.5)</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10 (2.8)</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1 (0.3)</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5745847"/>
                  </a:ext>
                </a:extLst>
              </a:tr>
              <a:tr h="687007">
                <a:tc>
                  <a:txBody>
                    <a:bodyPr/>
                    <a:lstStyle/>
                    <a:p>
                      <a:pPr marL="72000" algn="l" rtl="0" fontAlgn="base">
                        <a:lnSpc>
                          <a:spcPts val="2025"/>
                        </a:lnSpc>
                        <a:buNone/>
                      </a:pPr>
                      <a:r>
                        <a:rPr lang="en-US" sz="1500" b="1" i="0" dirty="0">
                          <a:effectLst/>
                          <a:latin typeface="Arial" panose="020B0604020202020204" pitchFamily="34" charset="0"/>
                          <a:ea typeface="Calibri" panose="020F0502020204030204" pitchFamily="34" charset="0"/>
                          <a:cs typeface="Arial" panose="020B0604020202020204" pitchFamily="34" charset="0"/>
                        </a:rPr>
                        <a:t>Electrocardiogram QT prolonged</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76 (20.9)</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52 (14.3)</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11 (3.0)</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13 (3.6)</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3510431"/>
                  </a:ext>
                </a:extLst>
              </a:tr>
              <a:tr h="360908">
                <a:tc>
                  <a:txBody>
                    <a:bodyPr/>
                    <a:lstStyle/>
                    <a:p>
                      <a:pPr marL="72000" algn="l" rtl="0" fontAlgn="base">
                        <a:lnSpc>
                          <a:spcPts val="2025"/>
                        </a:lnSpc>
                        <a:buNone/>
                      </a:pPr>
                      <a:r>
                        <a:rPr lang="en-US" sz="1500" b="1" i="0" dirty="0">
                          <a:effectLst/>
                          <a:latin typeface="Arial" panose="020B0604020202020204" pitchFamily="34" charset="0"/>
                          <a:ea typeface="Calibri" panose="020F0502020204030204" pitchFamily="34" charset="0"/>
                          <a:cs typeface="Arial" panose="020B0604020202020204" pitchFamily="34" charset="0"/>
                        </a:rPr>
                        <a:t>Constipation</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74 (20.4)</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62 (17.1)</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12 (3.3)</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0</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1122674"/>
                  </a:ext>
                </a:extLst>
              </a:tr>
              <a:tr h="360908">
                <a:tc>
                  <a:txBody>
                    <a:bodyPr/>
                    <a:lstStyle/>
                    <a:p>
                      <a:pPr marL="72000" algn="l" rtl="0" fontAlgn="base">
                        <a:lnSpc>
                          <a:spcPts val="2025"/>
                        </a:lnSpc>
                        <a:buNone/>
                      </a:pPr>
                      <a:r>
                        <a:rPr lang="en-US" sz="1500" b="1" i="0" u="none" dirty="0">
                          <a:effectLst/>
                          <a:latin typeface="Arial" panose="020B0604020202020204" pitchFamily="34" charset="0"/>
                          <a:ea typeface="Calibri" panose="020F0502020204030204" pitchFamily="34" charset="0"/>
                          <a:cs typeface="Arial" panose="020B0604020202020204" pitchFamily="34" charset="0"/>
                        </a:rPr>
                        <a:t>Blood creatinine increased</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73 (20.1)</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62 (17.1) </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solidFill>
                            <a:schemeClr val="tx1"/>
                          </a:solidFill>
                          <a:effectLst/>
                          <a:latin typeface="Arial" panose="020B0604020202020204" pitchFamily="34" charset="0"/>
                          <a:ea typeface="Calibri" panose="020F0502020204030204" pitchFamily="34" charset="0"/>
                          <a:cs typeface="Arial" panose="020B0604020202020204" pitchFamily="34" charset="0"/>
                        </a:rPr>
                        <a:t>11 (3.0)</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2025"/>
                        </a:lnSpc>
                        <a:buNone/>
                      </a:pPr>
                      <a:r>
                        <a:rPr lang="en-US" sz="1500" b="0" i="0" dirty="0">
                          <a:effectLst/>
                          <a:latin typeface="Arial" panose="020B0604020202020204" pitchFamily="34" charset="0"/>
                          <a:ea typeface="Calibri" panose="020F0502020204030204" pitchFamily="34" charset="0"/>
                          <a:cs typeface="Arial" panose="020B0604020202020204" pitchFamily="34" charset="0"/>
                        </a:rPr>
                        <a:t>0</a:t>
                      </a:r>
                    </a:p>
                  </a:txBody>
                  <a:tcPr marL="41160" marR="41160" marT="20580" marB="20580"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1293600"/>
                  </a:ext>
                </a:extLst>
              </a:tr>
            </a:tbl>
          </a:graphicData>
        </a:graphic>
      </p:graphicFrame>
      <p:sp>
        <p:nvSpPr>
          <p:cNvPr id="3" name="Content Placeholder 1">
            <a:extLst>
              <a:ext uri="{FF2B5EF4-FFF2-40B4-BE49-F238E27FC236}">
                <a16:creationId xmlns:a16="http://schemas.microsoft.com/office/drawing/2014/main" id="{51420163-59BD-4F68-A637-0A732FBD9B5F}"/>
              </a:ext>
            </a:extLst>
          </p:cNvPr>
          <p:cNvSpPr txBox="1">
            <a:spLocks/>
          </p:cNvSpPr>
          <p:nvPr/>
        </p:nvSpPr>
        <p:spPr>
          <a:xfrm>
            <a:off x="7281123" y="1661052"/>
            <a:ext cx="4693568" cy="4016083"/>
          </a:xfrm>
          <a:prstGeom prst="rect">
            <a:avLst/>
          </a:prstGeom>
        </p:spPr>
        <p:txBody>
          <a:bodyPr/>
          <a:lstStyle>
            <a:lvl1pPr marL="342900" indent="-342900" algn="l" defTabSz="457200" rtl="0" eaLnBrk="1" latinLnBrk="0" hangingPunct="1">
              <a:lnSpc>
                <a:spcPct val="100000"/>
              </a:lnSpc>
              <a:spcBef>
                <a:spcPts val="900"/>
              </a:spcBef>
              <a:buClr>
                <a:srgbClr val="4DAF46"/>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lnSpc>
                <a:spcPct val="100000"/>
              </a:lnSpc>
              <a:spcBef>
                <a:spcPts val="900"/>
              </a:spcBef>
              <a:buClr>
                <a:srgbClr val="4DAF46"/>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lnSpc>
                <a:spcPct val="100000"/>
              </a:lnSpc>
              <a:spcBef>
                <a:spcPts val="900"/>
              </a:spcBef>
              <a:buClr>
                <a:srgbClr val="4DAF46"/>
              </a:buClr>
              <a:buFont typeface="Wingdings" pitchFamily="2" charset="2"/>
              <a:buChar char="q"/>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lnSpc>
                <a:spcPct val="100000"/>
              </a:lnSpc>
              <a:spcBef>
                <a:spcPts val="900"/>
              </a:spcBef>
              <a:buClr>
                <a:srgbClr val="4DAF46"/>
              </a:buClr>
              <a:buSzPct val="100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lnSpc>
                <a:spcPct val="100000"/>
              </a:lnSpc>
              <a:spcBef>
                <a:spcPts val="900"/>
              </a:spcBef>
              <a:buClr>
                <a:srgbClr val="4DAF46"/>
              </a:buClr>
              <a:buSzPct val="100000"/>
              <a:buFont typeface="Lucida Grande"/>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31989" marR="0" lvl="0" indent="-239994" algn="l" defTabSz="457200" rtl="0" eaLnBrk="1" fontAlgn="auto" latinLnBrk="0" hangingPunct="1">
              <a:lnSpc>
                <a:spcPct val="110000"/>
              </a:lnSpc>
              <a:spcBef>
                <a:spcPts val="800"/>
              </a:spcBef>
              <a:spcAft>
                <a:spcPts val="800"/>
              </a:spcAft>
              <a:buClr>
                <a:srgbClr val="4DAF46"/>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most common (any grade) TEAEs were increased AST, increased ALT, diarrhea, nausea, and vomiting </a:t>
            </a:r>
          </a:p>
          <a:p>
            <a:pPr marL="431989" marR="0" lvl="0" indent="-239994" algn="l" defTabSz="457200" rtl="0" eaLnBrk="1" fontAlgn="auto" latinLnBrk="0" hangingPunct="1">
              <a:lnSpc>
                <a:spcPct val="110000"/>
              </a:lnSpc>
              <a:spcBef>
                <a:spcPts val="800"/>
              </a:spcBef>
              <a:spcAft>
                <a:spcPts val="800"/>
              </a:spcAft>
              <a:buClr>
                <a:srgbClr val="4DAF46"/>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Rates of neurologic TEAEs were low and mostly Grade 1 or 2 </a:t>
            </a:r>
          </a:p>
          <a:p>
            <a:pPr marL="863978" marR="0" lvl="1" indent="-239994" algn="l" defTabSz="457200" rtl="0" eaLnBrk="1" fontAlgn="auto" latinLnBrk="0" hangingPunct="1">
              <a:lnSpc>
                <a:spcPct val="110000"/>
              </a:lnSpc>
              <a:spcBef>
                <a:spcPts val="800"/>
              </a:spcBef>
              <a:spcAft>
                <a:spcPts val="800"/>
              </a:spcAft>
              <a:buClr>
                <a:srgbClr val="4DAF46"/>
              </a:buClr>
              <a:buSzTx/>
              <a:buFont typeface="Arial" panose="020B0604020202020204" pitchFamily="34" charset="0"/>
              <a:buChar char="–"/>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Dizziness</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18.5% Grade 1; 2.8% Grade 2</a:t>
            </a:r>
          </a:p>
          <a:p>
            <a:pPr marL="863978" marR="0" lvl="1" indent="-239994" algn="l" defTabSz="457200" rtl="0" eaLnBrk="1" fontAlgn="auto" latinLnBrk="0" hangingPunct="1">
              <a:lnSpc>
                <a:spcPct val="110000"/>
              </a:lnSpc>
              <a:spcBef>
                <a:spcPts val="800"/>
              </a:spcBef>
              <a:spcAft>
                <a:spcPts val="800"/>
              </a:spcAft>
              <a:buClr>
                <a:srgbClr val="4DAF46"/>
              </a:buClr>
              <a:buSzTx/>
              <a:buFont typeface="Arial" panose="020B0604020202020204" pitchFamily="34" charset="0"/>
              <a:buChar char="–"/>
              <a:tabLst/>
              <a:defRPr/>
            </a:pPr>
            <a:r>
              <a:rPr kumimoji="0" lang="en-US" sz="1467"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Dysgeusia</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13.2% Grade 1; 2.2% Grade 2</a:t>
            </a:r>
          </a:p>
          <a:p>
            <a:pPr marL="431989" marR="0" lvl="0" indent="-239994" algn="l" defTabSz="457200" rtl="0" eaLnBrk="1" fontAlgn="auto" latinLnBrk="0" hangingPunct="1">
              <a:lnSpc>
                <a:spcPct val="110000"/>
              </a:lnSpc>
              <a:spcBef>
                <a:spcPts val="800"/>
              </a:spcBef>
              <a:spcAft>
                <a:spcPts val="800"/>
              </a:spcAft>
              <a:buClr>
                <a:srgbClr val="4DAF46"/>
              </a:buClr>
              <a:buSzTx/>
              <a:buFont typeface="Wingdings"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TEAEs led to dose interruptions in 42.7% of patients, dose reductions in 31.3%, and treatment discontinuations in 8.5%</a:t>
            </a:r>
          </a:p>
        </p:txBody>
      </p:sp>
      <p:sp>
        <p:nvSpPr>
          <p:cNvPr id="4" name="ZoneTexte 3">
            <a:extLst>
              <a:ext uri="{FF2B5EF4-FFF2-40B4-BE49-F238E27FC236}">
                <a16:creationId xmlns:a16="http://schemas.microsoft.com/office/drawing/2014/main" id="{B1DF14EF-8F4E-4A73-AEA3-88BABAB7DCFB}"/>
              </a:ext>
            </a:extLst>
          </p:cNvPr>
          <p:cNvSpPr txBox="1"/>
          <p:nvPr/>
        </p:nvSpPr>
        <p:spPr>
          <a:xfrm>
            <a:off x="346480" y="616862"/>
            <a:ext cx="1147744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3759"/>
                </a:solidFill>
                <a:effectLst/>
                <a:uLnTx/>
                <a:uFillTx/>
                <a:latin typeface="Arial" panose="020B0604020202020204"/>
                <a:ea typeface="+mn-ea"/>
                <a:cs typeface="+mn-cs"/>
              </a:rPr>
              <a:t>Taletrectinib Safety Profile in the Integrated Safety Analysis (N=363)</a:t>
            </a:r>
          </a:p>
        </p:txBody>
      </p:sp>
      <p:sp>
        <p:nvSpPr>
          <p:cNvPr id="6" name="Espace réservé du texte 1">
            <a:extLst>
              <a:ext uri="{FF2B5EF4-FFF2-40B4-BE49-F238E27FC236}">
                <a16:creationId xmlns:a16="http://schemas.microsoft.com/office/drawing/2014/main" id="{17D3BBF8-304E-4000-949B-8F1222CD651F}"/>
              </a:ext>
            </a:extLst>
          </p:cNvPr>
          <p:cNvSpPr txBox="1">
            <a:spLocks/>
          </p:cNvSpPr>
          <p:nvPr/>
        </p:nvSpPr>
        <p:spPr>
          <a:xfrm>
            <a:off x="6898736" y="6466576"/>
            <a:ext cx="5207000" cy="295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002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20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Bazhenova L et al., AACR 2026</a:t>
            </a:r>
          </a:p>
        </p:txBody>
      </p:sp>
    </p:spTree>
    <p:extLst>
      <p:ext uri="{BB962C8B-B14F-4D97-AF65-F5344CB8AC3E}">
        <p14:creationId xmlns:p14="http://schemas.microsoft.com/office/powerpoint/2010/main" val="9662283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8C2C239E-DA4D-4D2F-B380-AAB79BE8A6D3}"/>
              </a:ext>
            </a:extLst>
          </p:cNvPr>
          <p:cNvSpPr>
            <a:spLocks noGrp="1"/>
          </p:cNvSpPr>
          <p:nvPr>
            <p:ph type="title"/>
          </p:nvPr>
        </p:nvSpPr>
        <p:spPr/>
        <p:txBody>
          <a:bodyPr>
            <a:normAutofit fontScale="90000"/>
          </a:bodyPr>
          <a:lstStyle/>
          <a:p>
            <a:r>
              <a:rPr lang="en-US" sz="2800" b="1" dirty="0">
                <a:solidFill>
                  <a:schemeClr val="accent2"/>
                </a:solidFill>
                <a:latin typeface="+mj-lt"/>
              </a:rPr>
              <a:t>Taletrectinib in </a:t>
            </a:r>
            <a:r>
              <a:rPr lang="en-US" sz="2800" b="1" i="1" dirty="0">
                <a:solidFill>
                  <a:schemeClr val="accent2"/>
                </a:solidFill>
                <a:latin typeface="+mj-lt"/>
              </a:rPr>
              <a:t>ROS1</a:t>
            </a:r>
            <a:r>
              <a:rPr lang="en-US" sz="2800" b="1" dirty="0">
                <a:solidFill>
                  <a:schemeClr val="accent2"/>
                </a:solidFill>
                <a:latin typeface="+mj-lt"/>
              </a:rPr>
              <a:t>+ NSCLC: Pooled Analysis of Two Phase 2 Trials</a:t>
            </a:r>
            <a:endParaRPr lang="en-US" dirty="0"/>
          </a:p>
        </p:txBody>
      </p:sp>
      <p:sp>
        <p:nvSpPr>
          <p:cNvPr id="7" name="Espace réservé du contenu 6">
            <a:extLst>
              <a:ext uri="{FF2B5EF4-FFF2-40B4-BE49-F238E27FC236}">
                <a16:creationId xmlns:a16="http://schemas.microsoft.com/office/drawing/2014/main" id="{D06AE12A-82EC-4EA4-9599-233F410D2491}"/>
              </a:ext>
            </a:extLst>
          </p:cNvPr>
          <p:cNvSpPr>
            <a:spLocks noGrp="1"/>
          </p:cNvSpPr>
          <p:nvPr>
            <p:ph idx="1"/>
          </p:nvPr>
        </p:nvSpPr>
        <p:spPr>
          <a:xfrm>
            <a:off x="526212" y="1423982"/>
            <a:ext cx="11277600" cy="4545169"/>
          </a:xfrm>
        </p:spPr>
        <p:txBody>
          <a:bodyPr/>
          <a:lstStyle/>
          <a:p>
            <a:pPr>
              <a:lnSpc>
                <a:spcPct val="110000"/>
              </a:lnSpc>
            </a:pPr>
            <a:r>
              <a:rPr lang="en-US" dirty="0"/>
              <a:t>Taletrectinib appears as a highly active agent in TKI-naïve ROS1+ advanced NSCLC</a:t>
            </a:r>
          </a:p>
          <a:p>
            <a:pPr lvl="1">
              <a:lnSpc>
                <a:spcPct val="110000"/>
              </a:lnSpc>
            </a:pPr>
            <a:r>
              <a:rPr lang="en-US" dirty="0"/>
              <a:t>ORR 90.3%</a:t>
            </a:r>
          </a:p>
          <a:p>
            <a:pPr lvl="1">
              <a:lnSpc>
                <a:spcPct val="110000"/>
              </a:lnSpc>
            </a:pPr>
            <a:r>
              <a:rPr lang="en-US" dirty="0"/>
              <a:t>Median DoR: 49.7 months</a:t>
            </a:r>
          </a:p>
          <a:p>
            <a:pPr lvl="1">
              <a:lnSpc>
                <a:spcPct val="110000"/>
              </a:lnSpc>
            </a:pPr>
            <a:r>
              <a:rPr lang="en-US" dirty="0"/>
              <a:t>Median PFS : 46.1 months</a:t>
            </a:r>
          </a:p>
          <a:p>
            <a:pPr lvl="1">
              <a:lnSpc>
                <a:spcPct val="110000"/>
              </a:lnSpc>
            </a:pPr>
            <a:r>
              <a:rPr lang="en-US" dirty="0"/>
              <a:t>Good CNS activity</a:t>
            </a:r>
          </a:p>
          <a:p>
            <a:pPr>
              <a:lnSpc>
                <a:spcPct val="110000"/>
              </a:lnSpc>
              <a:spcBef>
                <a:spcPts val="1800"/>
              </a:spcBef>
            </a:pPr>
            <a:r>
              <a:rPr lang="en-US" dirty="0"/>
              <a:t>The tolerance profile is adapted to a long duration of first-line treatment</a:t>
            </a:r>
          </a:p>
          <a:p>
            <a:pPr lvl="1">
              <a:lnSpc>
                <a:spcPct val="110000"/>
              </a:lnSpc>
            </a:pPr>
            <a:r>
              <a:rPr lang="en-US" dirty="0"/>
              <a:t>Short-term duration of GI toxicity</a:t>
            </a:r>
          </a:p>
          <a:p>
            <a:pPr lvl="1">
              <a:lnSpc>
                <a:spcPct val="110000"/>
              </a:lnSpc>
            </a:pPr>
            <a:r>
              <a:rPr lang="en-US" dirty="0"/>
              <a:t>Transaminases elevation is managed with dose reductions</a:t>
            </a:r>
          </a:p>
          <a:p>
            <a:pPr lvl="1">
              <a:lnSpc>
                <a:spcPct val="110000"/>
              </a:lnSpc>
            </a:pPr>
            <a:r>
              <a:rPr lang="en-US" dirty="0"/>
              <a:t>Without impact on PFS</a:t>
            </a:r>
          </a:p>
          <a:p>
            <a:pPr>
              <a:lnSpc>
                <a:spcPct val="110000"/>
              </a:lnSpc>
              <a:spcBef>
                <a:spcPts val="1800"/>
              </a:spcBef>
            </a:pPr>
            <a:r>
              <a:rPr lang="en-US" dirty="0"/>
              <a:t>Data based on a majority of Asian patients without obvious differences with Caucasian patients</a:t>
            </a:r>
          </a:p>
          <a:p>
            <a:pPr lvl="1">
              <a:lnSpc>
                <a:spcPct val="110000"/>
              </a:lnSpc>
            </a:pPr>
            <a:endParaRPr lang="en-US" dirty="0"/>
          </a:p>
        </p:txBody>
      </p:sp>
    </p:spTree>
    <p:extLst>
      <p:ext uri="{BB962C8B-B14F-4D97-AF65-F5344CB8AC3E}">
        <p14:creationId xmlns:p14="http://schemas.microsoft.com/office/powerpoint/2010/main" val="36149236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9BBAA7-B9F6-4261-BDF3-228497092036}"/>
              </a:ext>
            </a:extLst>
          </p:cNvPr>
          <p:cNvSpPr>
            <a:spLocks noGrp="1"/>
          </p:cNvSpPr>
          <p:nvPr>
            <p:ph type="title"/>
          </p:nvPr>
        </p:nvSpPr>
        <p:spPr>
          <a:xfrm>
            <a:off x="457200" y="138023"/>
            <a:ext cx="11277600" cy="957531"/>
          </a:xfrm>
        </p:spPr>
        <p:txBody>
          <a:bodyPr>
            <a:normAutofit/>
          </a:bodyPr>
          <a:lstStyle/>
          <a:p>
            <a:pPr>
              <a:lnSpc>
                <a:spcPct val="100000"/>
              </a:lnSpc>
            </a:pPr>
            <a:r>
              <a:rPr lang="en-US" dirty="0">
                <a:solidFill>
                  <a:schemeClr val="accent2"/>
                </a:solidFill>
              </a:rPr>
              <a:t>ARROS-1: A Global First-in-Human Phase 1/2 Clinical Trial</a:t>
            </a:r>
            <a:br>
              <a:rPr lang="en-US" dirty="0">
                <a:solidFill>
                  <a:schemeClr val="accent2"/>
                </a:solidFill>
              </a:rPr>
            </a:br>
            <a:r>
              <a:rPr lang="en-US" dirty="0">
                <a:solidFill>
                  <a:schemeClr val="accent2"/>
                </a:solidFill>
              </a:rPr>
              <a:t>of Zidesamtinib in Advanced </a:t>
            </a:r>
            <a:r>
              <a:rPr lang="en-US" i="1" dirty="0">
                <a:solidFill>
                  <a:schemeClr val="accent2"/>
                </a:solidFill>
              </a:rPr>
              <a:t>ROS1</a:t>
            </a:r>
            <a:r>
              <a:rPr lang="en-US" dirty="0">
                <a:solidFill>
                  <a:schemeClr val="accent2"/>
                </a:solidFill>
              </a:rPr>
              <a:t>+ NSCLC</a:t>
            </a:r>
          </a:p>
        </p:txBody>
      </p:sp>
      <p:pic>
        <p:nvPicPr>
          <p:cNvPr id="5" name="Image 4">
            <a:extLst>
              <a:ext uri="{FF2B5EF4-FFF2-40B4-BE49-F238E27FC236}">
                <a16:creationId xmlns:a16="http://schemas.microsoft.com/office/drawing/2014/main" id="{85AF5A67-B585-4C8D-8893-A3D09A26914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6685" y="1788004"/>
            <a:ext cx="4280858" cy="3281991"/>
          </a:xfrm>
          <a:prstGeom prst="rect">
            <a:avLst/>
          </a:prstGeom>
        </p:spPr>
      </p:pic>
      <p:pic>
        <p:nvPicPr>
          <p:cNvPr id="7" name="Image 6">
            <a:extLst>
              <a:ext uri="{FF2B5EF4-FFF2-40B4-BE49-F238E27FC236}">
                <a16:creationId xmlns:a16="http://schemas.microsoft.com/office/drawing/2014/main" id="{F1EE4275-A696-417C-9421-54F67CB9EBA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518120" y="1790340"/>
            <a:ext cx="3153515" cy="3279655"/>
          </a:xfrm>
          <a:prstGeom prst="rect">
            <a:avLst/>
          </a:prstGeom>
        </p:spPr>
      </p:pic>
      <p:pic>
        <p:nvPicPr>
          <p:cNvPr id="9" name="Image 8">
            <a:extLst>
              <a:ext uri="{FF2B5EF4-FFF2-40B4-BE49-F238E27FC236}">
                <a16:creationId xmlns:a16="http://schemas.microsoft.com/office/drawing/2014/main" id="{D38656E4-F0D8-4124-9BFD-159ECDFBB20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7802212" y="1762126"/>
            <a:ext cx="4362140" cy="3137679"/>
          </a:xfrm>
          <a:prstGeom prst="rect">
            <a:avLst/>
          </a:prstGeom>
        </p:spPr>
      </p:pic>
      <p:sp>
        <p:nvSpPr>
          <p:cNvPr id="10" name="Espace réservé du texte 1">
            <a:extLst>
              <a:ext uri="{FF2B5EF4-FFF2-40B4-BE49-F238E27FC236}">
                <a16:creationId xmlns:a16="http://schemas.microsoft.com/office/drawing/2014/main" id="{C4F8C7A8-5EB2-426C-9532-907A5E83B3E6}"/>
              </a:ext>
            </a:extLst>
          </p:cNvPr>
          <p:cNvSpPr txBox="1">
            <a:spLocks/>
          </p:cNvSpPr>
          <p:nvPr/>
        </p:nvSpPr>
        <p:spPr>
          <a:xfrm>
            <a:off x="6886018" y="6562725"/>
            <a:ext cx="5207000" cy="295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05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Drilon A et al., WCLC 2025</a:t>
            </a:r>
          </a:p>
        </p:txBody>
      </p:sp>
    </p:spTree>
    <p:extLst>
      <p:ext uri="{BB962C8B-B14F-4D97-AF65-F5344CB8AC3E}">
        <p14:creationId xmlns:p14="http://schemas.microsoft.com/office/powerpoint/2010/main" val="22934538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4626E0-D449-4A56-AA7A-1C7ADE169F0B}"/>
              </a:ext>
            </a:extLst>
          </p:cNvPr>
          <p:cNvSpPr>
            <a:spLocks noGrp="1"/>
          </p:cNvSpPr>
          <p:nvPr>
            <p:ph type="title"/>
          </p:nvPr>
        </p:nvSpPr>
        <p:spPr>
          <a:xfrm>
            <a:off x="457200" y="160946"/>
            <a:ext cx="11277600" cy="960488"/>
          </a:xfrm>
        </p:spPr>
        <p:txBody>
          <a:bodyPr>
            <a:normAutofit fontScale="90000"/>
          </a:bodyPr>
          <a:lstStyle/>
          <a:p>
            <a:pPr>
              <a:lnSpc>
                <a:spcPct val="100000"/>
              </a:lnSpc>
            </a:pPr>
            <a:br>
              <a:rPr lang="en-US" dirty="0">
                <a:solidFill>
                  <a:schemeClr val="accent2"/>
                </a:solidFill>
              </a:rPr>
            </a:br>
            <a:r>
              <a:rPr lang="en-US" dirty="0">
                <a:solidFill>
                  <a:schemeClr val="accent2"/>
                </a:solidFill>
              </a:rPr>
              <a:t>ARROS-1 </a:t>
            </a:r>
            <a:br>
              <a:rPr lang="en-US" dirty="0">
                <a:solidFill>
                  <a:schemeClr val="accent2"/>
                </a:solidFill>
              </a:rPr>
            </a:br>
            <a:r>
              <a:rPr lang="en-US" dirty="0">
                <a:solidFill>
                  <a:schemeClr val="accent2"/>
                </a:solidFill>
              </a:rPr>
              <a:t>Zidesamtinib in TKI Pretreated Patients with Advanced </a:t>
            </a:r>
            <a:r>
              <a:rPr lang="en-US" i="1" dirty="0">
                <a:solidFill>
                  <a:schemeClr val="accent2"/>
                </a:solidFill>
              </a:rPr>
              <a:t>ROS1</a:t>
            </a:r>
            <a:r>
              <a:rPr lang="en-US" dirty="0">
                <a:solidFill>
                  <a:schemeClr val="accent2"/>
                </a:solidFill>
              </a:rPr>
              <a:t>+ NSCLC</a:t>
            </a:r>
          </a:p>
        </p:txBody>
      </p:sp>
      <p:pic>
        <p:nvPicPr>
          <p:cNvPr id="5" name="Image 4">
            <a:extLst>
              <a:ext uri="{FF2B5EF4-FFF2-40B4-BE49-F238E27FC236}">
                <a16:creationId xmlns:a16="http://schemas.microsoft.com/office/drawing/2014/main" id="{EF15B72E-1D12-43A1-90FC-26364296E0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2243" y="2828784"/>
            <a:ext cx="7703070" cy="1585269"/>
          </a:xfrm>
          <a:prstGeom prst="rect">
            <a:avLst/>
          </a:prstGeom>
        </p:spPr>
      </p:pic>
      <p:pic>
        <p:nvPicPr>
          <p:cNvPr id="7" name="Image 6">
            <a:extLst>
              <a:ext uri="{FF2B5EF4-FFF2-40B4-BE49-F238E27FC236}">
                <a16:creationId xmlns:a16="http://schemas.microsoft.com/office/drawing/2014/main" id="{AE8812B2-AB20-42EB-9C87-162A07943EF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41538" y="1263588"/>
            <a:ext cx="7157151" cy="1401747"/>
          </a:xfrm>
          <a:prstGeom prst="rect">
            <a:avLst/>
          </a:prstGeom>
        </p:spPr>
      </p:pic>
      <p:sp>
        <p:nvSpPr>
          <p:cNvPr id="12" name="Espace réservé du texte 1">
            <a:extLst>
              <a:ext uri="{FF2B5EF4-FFF2-40B4-BE49-F238E27FC236}">
                <a16:creationId xmlns:a16="http://schemas.microsoft.com/office/drawing/2014/main" id="{43B9D138-CF8F-41D7-AAC7-810A3179BEB6}"/>
              </a:ext>
            </a:extLst>
          </p:cNvPr>
          <p:cNvSpPr txBox="1">
            <a:spLocks/>
          </p:cNvSpPr>
          <p:nvPr/>
        </p:nvSpPr>
        <p:spPr>
          <a:xfrm>
            <a:off x="6886018" y="6562725"/>
            <a:ext cx="5207000" cy="295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200"/>
              </a:spcBef>
              <a:spcAft>
                <a:spcPts val="0"/>
              </a:spcAft>
              <a:buClr>
                <a:srgbClr val="7F134C"/>
              </a:buClr>
              <a:buSzTx/>
              <a:buFont typeface="Arial" panose="020B0604020202020204" pitchFamily="34" charset="0"/>
              <a:buNone/>
              <a:tabLst/>
              <a:defRPr/>
            </a:pPr>
            <a:r>
              <a:rPr kumimoji="0" lang="en-US" sz="1050" b="0" i="0" u="none" strike="noStrike" kern="1200" cap="none" spc="0" normalizeH="0" baseline="0" noProof="0" dirty="0">
                <a:ln>
                  <a:noFill/>
                </a:ln>
                <a:solidFill>
                  <a:srgbClr val="0D3759"/>
                </a:solidFill>
                <a:effectLst/>
                <a:uLnTx/>
                <a:uFillTx/>
                <a:latin typeface="Arial Narrow" panose="020B0606020202030204" pitchFamily="34" charset="0"/>
                <a:ea typeface="+mn-ea"/>
                <a:cs typeface="+mn-cs"/>
              </a:rPr>
              <a:t>Drilon A et al., WCLC 2025</a:t>
            </a:r>
          </a:p>
        </p:txBody>
      </p:sp>
      <p:pic>
        <p:nvPicPr>
          <p:cNvPr id="13" name="Image 12">
            <a:extLst>
              <a:ext uri="{FF2B5EF4-FFF2-40B4-BE49-F238E27FC236}">
                <a16:creationId xmlns:a16="http://schemas.microsoft.com/office/drawing/2014/main" id="{DCB3F340-05F9-47EC-B5F1-E7ACC142095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996294" y="4577502"/>
            <a:ext cx="8199411" cy="1984073"/>
          </a:xfrm>
          <a:prstGeom prst="rect">
            <a:avLst/>
          </a:prstGeom>
        </p:spPr>
      </p:pic>
      <p:sp>
        <p:nvSpPr>
          <p:cNvPr id="14" name="ZoneTexte 13">
            <a:extLst>
              <a:ext uri="{FF2B5EF4-FFF2-40B4-BE49-F238E27FC236}">
                <a16:creationId xmlns:a16="http://schemas.microsoft.com/office/drawing/2014/main" id="{64ADAFA3-B9CD-4F7C-847A-1BF4AEF50999}"/>
              </a:ext>
            </a:extLst>
          </p:cNvPr>
          <p:cNvSpPr txBox="1"/>
          <p:nvPr/>
        </p:nvSpPr>
        <p:spPr>
          <a:xfrm>
            <a:off x="1814821" y="5113031"/>
            <a:ext cx="6728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400" b="1" i="0" u="none" strike="noStrike" kern="1200" cap="none" spc="0" normalizeH="0" baseline="0" noProof="0" dirty="0">
                <a:ln>
                  <a:noFill/>
                </a:ln>
                <a:solidFill>
                  <a:srgbClr val="0D3759"/>
                </a:solidFill>
                <a:effectLst/>
                <a:uLnTx/>
                <a:uFillTx/>
                <a:latin typeface="Arial" panose="020B0604020202020204"/>
                <a:ea typeface="+mn-ea"/>
                <a:cs typeface="+mn-cs"/>
              </a:rPr>
              <a:t>DoR</a:t>
            </a:r>
          </a:p>
        </p:txBody>
      </p:sp>
      <p:sp>
        <p:nvSpPr>
          <p:cNvPr id="15" name="ZoneTexte 14">
            <a:extLst>
              <a:ext uri="{FF2B5EF4-FFF2-40B4-BE49-F238E27FC236}">
                <a16:creationId xmlns:a16="http://schemas.microsoft.com/office/drawing/2014/main" id="{114F8ADC-0188-4E5F-BF08-8ED0661AAA46}"/>
              </a:ext>
            </a:extLst>
          </p:cNvPr>
          <p:cNvSpPr txBox="1"/>
          <p:nvPr/>
        </p:nvSpPr>
        <p:spPr>
          <a:xfrm>
            <a:off x="6116748" y="5109113"/>
            <a:ext cx="6728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400" b="1" i="0" u="none" strike="noStrike" kern="1200" cap="none" spc="0" normalizeH="0" baseline="0" noProof="0" dirty="0">
                <a:ln>
                  <a:noFill/>
                </a:ln>
                <a:solidFill>
                  <a:srgbClr val="0D3759"/>
                </a:solidFill>
                <a:effectLst/>
                <a:uLnTx/>
                <a:uFillTx/>
                <a:latin typeface="Arial" panose="020B0604020202020204"/>
                <a:ea typeface="+mn-ea"/>
                <a:cs typeface="+mn-cs"/>
              </a:rPr>
              <a:t>PFS</a:t>
            </a:r>
          </a:p>
        </p:txBody>
      </p:sp>
      <p:sp>
        <p:nvSpPr>
          <p:cNvPr id="16" name="ZoneTexte 15">
            <a:extLst>
              <a:ext uri="{FF2B5EF4-FFF2-40B4-BE49-F238E27FC236}">
                <a16:creationId xmlns:a16="http://schemas.microsoft.com/office/drawing/2014/main" id="{0C1C031F-784C-476F-AD40-FF9F131C5E9C}"/>
              </a:ext>
            </a:extLst>
          </p:cNvPr>
          <p:cNvSpPr txBox="1"/>
          <p:nvPr/>
        </p:nvSpPr>
        <p:spPr>
          <a:xfrm>
            <a:off x="7710630" y="5553126"/>
            <a:ext cx="138211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100" b="1" i="0" u="none" strike="noStrike" kern="1200" cap="none" spc="0" normalizeH="0" baseline="0" noProof="0" dirty="0">
                <a:ln>
                  <a:noFill/>
                </a:ln>
                <a:solidFill>
                  <a:srgbClr val="65D2DF">
                    <a:lumMod val="75000"/>
                  </a:srgbClr>
                </a:solidFill>
                <a:effectLst/>
                <a:uLnTx/>
                <a:uFillTx/>
                <a:latin typeface="Arial" panose="020B0604020202020204"/>
                <a:ea typeface="+mn-ea"/>
                <a:cs typeface="+mn-cs"/>
              </a:rPr>
              <a:t>Median PFS 9.7 m</a:t>
            </a:r>
          </a:p>
        </p:txBody>
      </p:sp>
      <p:sp>
        <p:nvSpPr>
          <p:cNvPr id="17" name="ZoneTexte 16">
            <a:extLst>
              <a:ext uri="{FF2B5EF4-FFF2-40B4-BE49-F238E27FC236}">
                <a16:creationId xmlns:a16="http://schemas.microsoft.com/office/drawing/2014/main" id="{12A9CE98-5151-40E3-B68F-4C82B8230A47}"/>
              </a:ext>
            </a:extLst>
          </p:cNvPr>
          <p:cNvSpPr txBox="1"/>
          <p:nvPr/>
        </p:nvSpPr>
        <p:spPr>
          <a:xfrm>
            <a:off x="7710630" y="4658751"/>
            <a:ext cx="146065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7F134C"/>
              </a:buClr>
              <a:buSzTx/>
              <a:buFontTx/>
              <a:buNone/>
              <a:tabLst/>
              <a:defRPr/>
            </a:pPr>
            <a:r>
              <a:rPr kumimoji="0" lang="en-US" sz="1100" b="1" i="0" u="none" strike="noStrike" kern="1200" cap="none" spc="0" normalizeH="0" baseline="0" noProof="0" dirty="0">
                <a:ln>
                  <a:noFill/>
                </a:ln>
                <a:solidFill>
                  <a:srgbClr val="0D3759"/>
                </a:solidFill>
                <a:effectLst/>
                <a:uLnTx/>
                <a:uFillTx/>
                <a:latin typeface="Arial" panose="020B0604020202020204"/>
                <a:ea typeface="+mn-ea"/>
                <a:cs typeface="+mn-cs"/>
              </a:rPr>
              <a:t>Median PFS 23.8 m</a:t>
            </a:r>
          </a:p>
        </p:txBody>
      </p:sp>
      <p:pic>
        <p:nvPicPr>
          <p:cNvPr id="19" name="Image 18">
            <a:extLst>
              <a:ext uri="{FF2B5EF4-FFF2-40B4-BE49-F238E27FC236}">
                <a16:creationId xmlns:a16="http://schemas.microsoft.com/office/drawing/2014/main" id="{29C9CA3D-869F-4BB4-9295-042B245F22A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8302296" y="1500328"/>
            <a:ext cx="3648166" cy="1165007"/>
          </a:xfrm>
          <a:prstGeom prst="rect">
            <a:avLst/>
          </a:prstGeom>
        </p:spPr>
      </p:pic>
      <p:pic>
        <p:nvPicPr>
          <p:cNvPr id="21" name="Image 20">
            <a:extLst>
              <a:ext uri="{FF2B5EF4-FFF2-40B4-BE49-F238E27FC236}">
                <a16:creationId xmlns:a16="http://schemas.microsoft.com/office/drawing/2014/main" id="{6DD1B4CD-9CFE-4A4B-AC4A-FB69D33A1B5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8302296" y="2885221"/>
            <a:ext cx="3671168" cy="1087557"/>
          </a:xfrm>
          <a:prstGeom prst="rect">
            <a:avLst/>
          </a:prstGeom>
        </p:spPr>
      </p:pic>
    </p:spTree>
    <p:extLst>
      <p:ext uri="{BB962C8B-B14F-4D97-AF65-F5344CB8AC3E}">
        <p14:creationId xmlns:p14="http://schemas.microsoft.com/office/powerpoint/2010/main" val="21253160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2"/>
</p:tagLst>
</file>

<file path=ppt/tags/tag11.xml><?xml version="1.0" encoding="utf-8"?>
<p:tagLst xmlns:a="http://schemas.openxmlformats.org/drawingml/2006/main" xmlns:r="http://schemas.openxmlformats.org/officeDocument/2006/relationships" xmlns:p="http://schemas.openxmlformats.org/presentationml/2006/main">
  <p:tag name="AS_UNIQUEID" val="3173"/>
</p:tagLst>
</file>

<file path=ppt/tags/tag12.xml><?xml version="1.0" encoding="utf-8"?>
<p:tagLst xmlns:a="http://schemas.openxmlformats.org/drawingml/2006/main" xmlns:r="http://schemas.openxmlformats.org/officeDocument/2006/relationships" xmlns:p="http://schemas.openxmlformats.org/presentationml/2006/main">
  <p:tag name="AS_UNIQUEID" val="3174"/>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S_UNIQUEID" val="3182"/>
</p:tagLst>
</file>

<file path=ppt/tags/tag8.xml><?xml version="1.0" encoding="utf-8"?>
<p:tagLst xmlns:a="http://schemas.openxmlformats.org/drawingml/2006/main" xmlns:r="http://schemas.openxmlformats.org/officeDocument/2006/relationships" xmlns:p="http://schemas.openxmlformats.org/presentationml/2006/main">
  <p:tag name="AS_UNIQUEID" val="3170"/>
</p:tagLst>
</file>

<file path=ppt/tags/tag9.xml><?xml version="1.0" encoding="utf-8"?>
<p:tagLst xmlns:a="http://schemas.openxmlformats.org/drawingml/2006/main" xmlns:r="http://schemas.openxmlformats.org/officeDocument/2006/relationships" xmlns:p="http://schemas.openxmlformats.org/presentationml/2006/main">
  <p:tag name="AS_UNIQUEID" val="3171"/>
</p:tagLst>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Theme1">
  <a:themeElements>
    <a:clrScheme name="2_Office Theme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2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MI No Product">
  <a:themeElements>
    <a:clrScheme name="AZ MA Color Set">
      <a:dk1>
        <a:srgbClr val="000000"/>
      </a:dk1>
      <a:lt1>
        <a:srgbClr val="FFFFFF"/>
      </a:lt1>
      <a:dk2>
        <a:srgbClr val="3F4444"/>
      </a:dk2>
      <a:lt2>
        <a:srgbClr val="9DB0AC"/>
      </a:lt2>
      <a:accent1>
        <a:srgbClr val="7F134C"/>
      </a:accent1>
      <a:accent2>
        <a:srgbClr val="0D3759"/>
      </a:accent2>
      <a:accent3>
        <a:srgbClr val="65D2DF"/>
      </a:accent3>
      <a:accent4>
        <a:srgbClr val="3C1053"/>
      </a:accent4>
      <a:accent5>
        <a:srgbClr val="B5D820"/>
      </a:accent5>
      <a:accent6>
        <a:srgbClr val="F0AB00"/>
      </a:accent6>
      <a:hlink>
        <a:srgbClr val="7F134C"/>
      </a:hlink>
      <a:folHlink>
        <a:srgbClr val="9DB0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230188" indent="-230188">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24377</TotalTime>
  <Words>9236</Words>
  <Application>Microsoft Macintosh PowerPoint</Application>
  <PresentationFormat>Widescreen</PresentationFormat>
  <Paragraphs>1194</Paragraphs>
  <Slides>113</Slides>
  <Notes>52</Notes>
  <HiddenSlides>0</HiddenSlides>
  <MMClips>0</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113</vt:i4>
      </vt:variant>
    </vt:vector>
  </HeadingPairs>
  <TitlesOfParts>
    <vt:vector size="140" baseType="lpstr">
      <vt:lpstr>ＭＳ Ｐゴシック</vt:lpstr>
      <vt:lpstr>Aptos</vt:lpstr>
      <vt:lpstr>Arial</vt:lpstr>
      <vt:lpstr>Arial Narrow</vt:lpstr>
      <vt:lpstr>Calibri</vt:lpstr>
      <vt:lpstr>Courier New</vt:lpstr>
      <vt:lpstr>Helvetica</vt:lpstr>
      <vt:lpstr>Roboto</vt:lpstr>
      <vt:lpstr>Roboto Regular</vt:lpstr>
      <vt:lpstr>Symbol</vt:lpstr>
      <vt:lpstr>Times New Roman</vt:lpstr>
      <vt:lpstr>Wingdings</vt:lpstr>
      <vt:lpstr>2_Default Design</vt:lpstr>
      <vt:lpstr>6_Default Design</vt:lpstr>
      <vt:lpstr>MDACC Moonshot</vt:lpstr>
      <vt:lpstr>2_Office Theme</vt:lpstr>
      <vt:lpstr>4_Office Theme</vt:lpstr>
      <vt:lpstr>1_Genmab PowerPoint template_format 16_9_vs.1.1</vt:lpstr>
      <vt:lpstr>7_Default Design</vt:lpstr>
      <vt:lpstr>5_Default Design</vt:lpstr>
      <vt:lpstr>3_Default Design</vt:lpstr>
      <vt:lpstr>Office Theme</vt:lpstr>
      <vt:lpstr>5_Office Theme</vt:lpstr>
      <vt:lpstr>2_Theme1</vt:lpstr>
      <vt:lpstr>MI No Product</vt:lpstr>
      <vt:lpstr>8_Default Design</vt:lpstr>
      <vt:lpstr>1_Default Design</vt:lpstr>
      <vt:lpstr>Year in Review: Clinical Investigator Perspectives on the  Most Relevant New Datasets and Advances in Oncology</vt:lpstr>
      <vt:lpstr>Faculty</vt:lpstr>
      <vt:lpstr>Commercial Support</vt:lpstr>
      <vt:lpstr>Dr Love — Disclosures</vt:lpstr>
      <vt:lpstr>Dr Heymach — Disclosures</vt:lpstr>
      <vt:lpstr>Dr Pérol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Patterns of Care: Exploring How  Community Oncologists Manage HR-Positive,  HER2-Positive Metastatic Breast Cancer</vt:lpstr>
      <vt:lpstr>Year in Review: Clinical Investigator Perspectives on the  Most Relevant New Datasets and Advances in Oncology</vt:lpstr>
      <vt:lpstr>Patterns of Care: Exploring How  Community Oncologists Manage  Metastatic Triple-Negative Breast Cancer</vt:lpstr>
      <vt:lpstr>Integrating New Advances into  the Care of Patients with Cancer  A Multitumor Symposium in Partnership with the American Oncology Network</vt:lpstr>
      <vt:lpstr>Grand Rounds</vt:lpstr>
      <vt:lpstr>Year in Review:  Therapeutic Targets Beyond  EGFR for Non-Small Cell Lung Cancer</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Patterns of Care: Exploring How  Community Oncologists Manage HR-Positive,  HER2-Positive Metastatic Breast Cancer</vt:lpstr>
      <vt:lpstr>Year in Review: Clinical Investigator Perspectives on the  Most Relevant New Datasets and Advances in Oncology</vt:lpstr>
      <vt:lpstr>Patterns of Care: Exploring How  Community Oncologists Manage  Metastatic Triple-Negative Breast Cancer</vt:lpstr>
      <vt:lpstr>Integrating New Advances into  the Care of Patients with Cancer  A Multitumor Symposium in Partnership with the American Oncology Network</vt:lpstr>
      <vt:lpstr>Grand Rounds</vt:lpstr>
      <vt:lpstr>Year in Review: Clinical Investigator Perspectives on the  Most Relevant New Datasets and Advances in Oncology</vt:lpstr>
      <vt:lpstr>Commercial Support</vt:lpstr>
      <vt:lpstr>Dr Heymach — Disclosures</vt:lpstr>
      <vt:lpstr>Dr Pérol — Disclosures</vt:lpstr>
      <vt:lpstr>Dr Love — Disclosures</vt:lpstr>
      <vt:lpstr>PowerPoint Presentation</vt:lpstr>
      <vt:lpstr>PowerPoint Presentation</vt:lpstr>
      <vt:lpstr>Key Datasets</vt:lpstr>
      <vt:lpstr>Key Datasets</vt:lpstr>
      <vt:lpstr>Key Datasets</vt:lpstr>
      <vt:lpstr>Key Datasets</vt:lpstr>
      <vt:lpstr>Year in Review:  Therapeutic Targets Beyond  EGFR for Non-Small Cell Lung Cancer</vt:lpstr>
      <vt:lpstr>Year in Review:  Therapeutic Targets Beyond  EGFR for Non-Small Cell Lung Cancer</vt:lpstr>
      <vt:lpstr>ROS1 TKIs in TKI-naive ROS1 fusion+ NSCLC</vt:lpstr>
      <vt:lpstr>Year in Review:  Therapeutic Targets Beyond  EGFR for Non-Small Cell Lung Cancer</vt:lpstr>
      <vt:lpstr>Evolution of the HER2 mutant NSCLC landscape with new approvals: 1L, 2L zongertinib, 2L sevabertinib</vt:lpstr>
      <vt:lpstr>Zongertinib is an oral, HER2-specific, EGFR-sparing TKI</vt:lpstr>
      <vt:lpstr>Zongertinib in patients with TKD HER2 mutations (Cohort 1, N=75): median PFS and mDoR</vt:lpstr>
      <vt:lpstr>Zongertinib in previously treated HER2-mutant NSCLC with brain metastases at baseline</vt:lpstr>
      <vt:lpstr>Zongertinib in previously treated HER2-mutant NSCLC with brain metastases</vt:lpstr>
      <vt:lpstr>Sevabertinib is an oral, reversible HER2 TKI</vt:lpstr>
      <vt:lpstr>Sevabertinib in previously treated HER2- mutant NSCLC (SOHO1, Cohorts D, F)</vt:lpstr>
      <vt:lpstr>Zongertinib in 1L HER2-mutant NSCLC</vt:lpstr>
      <vt:lpstr>Zongertinib in 1L HER2-mutant NSCLC</vt:lpstr>
      <vt:lpstr>Zongertinib in 1L HER2-mutant NSCLC: Intracranial Tumor Response</vt:lpstr>
      <vt:lpstr>PowerPoint Presentation</vt:lpstr>
      <vt:lpstr>Final analysis from DESTINY-Lung02-A RP2 Study of Trastuzumab Deruxtecan in 2L+ HER2-mutant NSCLC</vt:lpstr>
      <vt:lpstr>Final analysis from DESTINY-Lung02-A RP2 Study of Trastuzumab Deruxtecan in 2L+ HER2-mutant NSCLC</vt:lpstr>
      <vt:lpstr>Trastuzumab deruxtecan in HER2-overexpressing NSCLC: DESTINY-Lung03 (part 1, T-DXd mono)</vt:lpstr>
      <vt:lpstr>Year in Review:  Therapeutic Targets Beyond  EGFR for Non-Small Cell Lung Cancer</vt:lpstr>
      <vt:lpstr>KRYSTAL-12: RP3 of adagrasib vs docetaxel in previously treated KRAS G12C mutant NSCLC</vt:lpstr>
      <vt:lpstr>KRYSTAL-12: Intracranial activity of adagrasib vs sotorasib</vt:lpstr>
      <vt:lpstr>Efficacy of 1L Olomorasib+ Pembro +Pemetrexed+Platinum in KRAS G12C NSCLC</vt:lpstr>
      <vt:lpstr>Efficacy and Safety of 1L Olomo + pembro in KRAS G12C-Mutant NSCLC: Results From LOXO-RAS-20001 and SUNRAY-01</vt:lpstr>
      <vt:lpstr>SUNRAY 01: RP3 of Olomorasib in 1L </vt:lpstr>
      <vt:lpstr>1L divarasib plus pembrolizumab in KRAS G12C+ NSCLC: the Krascendo 170 study</vt:lpstr>
      <vt:lpstr>1L divarasib plus pembrolizumab in KRAS G12C+ mNSCLC: the Krascendo 170 study</vt:lpstr>
      <vt:lpstr>Single-agent divarasib in advanced KRAS G12C+ NSCLC</vt:lpstr>
      <vt:lpstr>Year in Review:  Therapeutic Targets Beyond  EGFR for Non-Small Cell Lung Cancer</vt:lpstr>
      <vt:lpstr>The LUMINOSITY trial: Teliso-V in previously treated patients with c-MET overexpression (wtEGFR)</vt:lpstr>
      <vt:lpstr>Updated results of LUMINOSITY trial: Teliso-V in previously treated patients with c-MET overexpression (wtEGFR) </vt:lpstr>
      <vt:lpstr>Year in Review:  Therapeutic Targets Beyond  EGFR for Non-Small Cell Lung Cancer</vt:lpstr>
      <vt:lpstr>ALINA Updated Analysis Adjuvant alectinib vs chemotherapy in patients with early-stage ALK+ NSCLC</vt:lpstr>
      <vt:lpstr>ALINA Updated Analysis Adjuvant alectinib vs chemotherapy in patients with early-stage ALK+ NSCLC</vt:lpstr>
      <vt:lpstr>ALINA Updated Analysis Adjuvant alectinib vs chemotherapy in patients with early-stage ALK+ NSCLC</vt:lpstr>
      <vt:lpstr>ALEX: study of alectinib vs crizotinib in advanced ALK+ NSCLC Final overall survival and safety analysis</vt:lpstr>
      <vt:lpstr>ALEX: study of alectinib vs crizotinib in advanced ALK+ NSCLC Final overall survival and safety analysis</vt:lpstr>
      <vt:lpstr>ALEX: study of alectinib vs crizotinib in advanced ALK+ NSCLC Final overall survival and safety analysis</vt:lpstr>
      <vt:lpstr>Lorlatinib vs crizotinib as first-line treatment for advanced ALK+ NSCLC: 7-year update from the phase 3 CROWN study</vt:lpstr>
      <vt:lpstr>Lorlatinib vs crizotinib as first-line treatment for advanced ALK+ NSCLC: 7-year update from the phase 3 CROWN study</vt:lpstr>
      <vt:lpstr>Lorlatinib vs crizotinib as first-line treatment for advanced ALK+ NSCLC: 7-year update from the phase 3 CROWN study</vt:lpstr>
      <vt:lpstr>ALKOVE-1:  Efficacy and safety of neladalkib in patients with advanced ALK+ NSCLC</vt:lpstr>
      <vt:lpstr>ALKOVE-1:  Efficacy and safety of neladalkib in patients with advanced ALK+ NSCLC</vt:lpstr>
      <vt:lpstr>ALKOVE-1:  Efficacy and safety of neladalkib in patients with advanced ALK+ NSCLC</vt:lpstr>
      <vt:lpstr>ALKOVE-1:  Efficacy and safety of neladalkib in patients with advanced ALK+ NSCLC</vt:lpstr>
      <vt:lpstr>Year in Review:  Therapeutic Targets Beyond  EGFR for Non-Small Cell Lung Cancer</vt:lpstr>
      <vt:lpstr>Entrectinib in Patients with ROS1 Fusion-Positive NSCLC Updated Analysis of STARTRK-1 and -2 and ALKA-372-001 </vt:lpstr>
      <vt:lpstr>Entrectinib in Patients with ROS1 Fusion-Positive NSCLC Updated Analysis of STARTRK-1 and -2 and ALKA-372-001 </vt:lpstr>
      <vt:lpstr>Update on entrectinib in advanced ROS1+ NSCLC: BFAST Trial</vt:lpstr>
      <vt:lpstr>Entrectinib in advanced ROS1+ NSCLC</vt:lpstr>
      <vt:lpstr>Updated analysis of Trident-1: repotrectinib in ROS1+ NSCLC</vt:lpstr>
      <vt:lpstr>Repotrectinib in TKI-naive ROS1+ advanced NSCLC</vt:lpstr>
      <vt:lpstr>Repotrectinib in ROS1+ advanced NSCLC</vt:lpstr>
      <vt:lpstr>Taletrectinib in ROS1+ NSCLC: Pooled Analysis of Two Phase 2 Trials</vt:lpstr>
      <vt:lpstr>PowerPoint Presentation</vt:lpstr>
      <vt:lpstr>PowerPoint Presentation</vt:lpstr>
      <vt:lpstr>PowerPoint Presentation</vt:lpstr>
      <vt:lpstr>Taletrectinib in ROS1+ NSCLC: Pooled Analysis of Two Phase 2 Trials</vt:lpstr>
      <vt:lpstr>ARROS-1: A Global First-in-Human Phase 1/2 Clinical Trial of Zidesamtinib in Advanced ROS1+ NSCLC</vt:lpstr>
      <vt:lpstr> ARROS-1  Zidesamtinib in TKI Pretreated Patients with Advanced ROS1+ NSCLC</vt:lpstr>
      <vt:lpstr>ARROS-1  Zidesamtinib in TKI Pretreated Patients with Advanced ROS1+ NSCLC</vt:lpstr>
      <vt:lpstr>ARROS-1  Zidesamtinib in TKI Pretreated Patients with Advanced ROS1+ NSCLC</vt:lpstr>
      <vt:lpstr>Frontline Treatment of ROS1+ Advanced NSCLC</vt:lpstr>
      <vt:lpstr>Year in Review:  Therapeutic Targets Beyond  EGFR for Non-Small Cell Lung Cancer</vt:lpstr>
      <vt:lpstr>Selpercatinib: final results of the LIBRETTO-001 Phase I/II Trial</vt:lpstr>
      <vt:lpstr>LIBRETTO-432 Trial: A multicenter, phase 3, double-blind, randomized, placebo-controlled study with adjuvant selpercatinib in stage IB-IIIA RET fusion-positive NSCLC</vt:lpstr>
      <vt:lpstr>LIBRETTO-432 Trial: A multicenter, phase 3, double-blind, randomized, placebo-controlled study with adjuvant selpercatinib in stage IB-IIIA RET fusion-positive NSCLC</vt:lpstr>
      <vt:lpstr>LIBRETTO-432 Trial: A multicenter, phase 3, double-blind, randomized, placebo-controlled study with adjuvant selpercatinib in stage IB-IIIA RET fusion-positive NSCLC</vt:lpstr>
      <vt:lpstr>Pralsetinib in patients with advanced RET fusion-positive NSCLC: Update from the ARROW trial</vt:lpstr>
      <vt:lpstr>AcceleRET-Lung: Open-Label Phase 3 Trial of Pralsetinib in 1L RET Fusion-Positive mNSCLC</vt:lpstr>
      <vt:lpstr>AcceleRET-Lung: Open-Label Phase 3 Trial of Pralsetinib in 1L RET Fusion-Positive mNSCLC</vt:lpstr>
      <vt:lpstr>Pralsetinib in RET+ advanced NSCLC</vt:lpstr>
      <vt:lpstr>Patterns of Care: Exploring How  Community Oncologists Manage HR-Positive,  HER2-Positive Metastatic Breast Cancer</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2035</cp:revision>
  <cp:lastPrinted>2020-12-08T02:40:56Z</cp:lastPrinted>
  <dcterms:created xsi:type="dcterms:W3CDTF">2020-11-13T19:02:13Z</dcterms:created>
  <dcterms:modified xsi:type="dcterms:W3CDTF">2026-06-30T18:55:55Z</dcterms:modified>
</cp:coreProperties>
</file>