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tags/tag9.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7.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8.xml" ContentType="application/vnd.openxmlformats-officedocument.theme+xml"/>
  <Override PartName="/ppt/tags/tag13.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1.xml" ContentType="application/vnd.openxmlformats-officedocument.theme+xml"/>
  <Override PartName="/ppt/tags/tag14.xml" ContentType="application/vnd.openxmlformats-officedocument.presentationml.tags+xml"/>
  <Override PartName="/ppt/theme/theme12.xml" ContentType="application/vnd.openxmlformats-officedocument.theme+xml"/>
  <Override PartName="/ppt/theme/theme13.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8.xml" ContentType="application/vnd.openxmlformats-officedocument.presentationml.tags+xml"/>
  <Override PartName="/ppt/notesSlides/notesSlide42.xml" ContentType="application/vnd.openxmlformats-officedocument.presentationml.notesSlide+xml"/>
  <Override PartName="/ppt/tags/tag39.xml" ContentType="application/vnd.openxmlformats-officedocument.presentationml.tags+xml"/>
  <Override PartName="/ppt/notesSlides/notesSlide43.xml" ContentType="application/vnd.openxmlformats-officedocument.presentationml.notesSlide+xml"/>
  <Override PartName="/ppt/tags/tag40.xml" ContentType="application/vnd.openxmlformats-officedocument.presentationml.tags+xml"/>
  <Override PartName="/ppt/notesSlides/notesSlide44.xml" ContentType="application/vnd.openxmlformats-officedocument.presentationml.notesSlide+xml"/>
  <Override PartName="/ppt/tags/tag4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42.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5145" r:id="rId2"/>
    <p:sldMasterId id="2147485184" r:id="rId3"/>
    <p:sldMasterId id="2147485210" r:id="rId4"/>
    <p:sldMasterId id="2147485272" r:id="rId5"/>
    <p:sldMasterId id="2147485290" r:id="rId6"/>
    <p:sldMasterId id="2147485308" r:id="rId7"/>
    <p:sldMasterId id="2147485337" r:id="rId8"/>
    <p:sldMasterId id="2147485362" r:id="rId9"/>
    <p:sldMasterId id="2147485374" r:id="rId10"/>
    <p:sldMasterId id="2147485380" r:id="rId11"/>
  </p:sldMasterIdLst>
  <p:notesMasterIdLst>
    <p:notesMasterId r:id="rId134"/>
  </p:notesMasterIdLst>
  <p:handoutMasterIdLst>
    <p:handoutMasterId r:id="rId135"/>
  </p:handoutMasterIdLst>
  <p:sldIdLst>
    <p:sldId id="2147483647" r:id="rId12"/>
    <p:sldId id="258" r:id="rId13"/>
    <p:sldId id="2147472026" r:id="rId14"/>
    <p:sldId id="261" r:id="rId15"/>
    <p:sldId id="2147481031" r:id="rId16"/>
    <p:sldId id="257" r:id="rId17"/>
    <p:sldId id="260" r:id="rId18"/>
    <p:sldId id="2147480704" r:id="rId19"/>
    <p:sldId id="13106" r:id="rId20"/>
    <p:sldId id="2147470659" r:id="rId21"/>
    <p:sldId id="13108" r:id="rId22"/>
    <p:sldId id="3335" r:id="rId23"/>
    <p:sldId id="262" r:id="rId24"/>
    <p:sldId id="291" r:id="rId25"/>
    <p:sldId id="292" r:id="rId26"/>
    <p:sldId id="282" r:id="rId27"/>
    <p:sldId id="287" r:id="rId28"/>
    <p:sldId id="2147481037" r:id="rId29"/>
    <p:sldId id="289" r:id="rId30"/>
    <p:sldId id="259" r:id="rId31"/>
    <p:sldId id="313" r:id="rId32"/>
    <p:sldId id="265" r:id="rId33"/>
    <p:sldId id="256" r:id="rId34"/>
    <p:sldId id="263" r:id="rId35"/>
    <p:sldId id="264" r:id="rId36"/>
    <p:sldId id="266" r:id="rId37"/>
    <p:sldId id="267" r:id="rId38"/>
    <p:sldId id="268" r:id="rId39"/>
    <p:sldId id="269" r:id="rId40"/>
    <p:sldId id="270" r:id="rId41"/>
    <p:sldId id="271" r:id="rId42"/>
    <p:sldId id="272" r:id="rId43"/>
    <p:sldId id="273" r:id="rId44"/>
    <p:sldId id="274" r:id="rId45"/>
    <p:sldId id="275" r:id="rId46"/>
    <p:sldId id="276" r:id="rId47"/>
    <p:sldId id="277" r:id="rId48"/>
    <p:sldId id="2147483646" r:id="rId49"/>
    <p:sldId id="278" r:id="rId50"/>
    <p:sldId id="323" r:id="rId51"/>
    <p:sldId id="279" r:id="rId52"/>
    <p:sldId id="280" r:id="rId53"/>
    <p:sldId id="283" r:id="rId54"/>
    <p:sldId id="284" r:id="rId55"/>
    <p:sldId id="286" r:id="rId56"/>
    <p:sldId id="285" r:id="rId57"/>
    <p:sldId id="281" r:id="rId58"/>
    <p:sldId id="288" r:id="rId59"/>
    <p:sldId id="290" r:id="rId60"/>
    <p:sldId id="293" r:id="rId61"/>
    <p:sldId id="2147483645" r:id="rId62"/>
    <p:sldId id="294" r:id="rId63"/>
    <p:sldId id="2147483572" r:id="rId64"/>
    <p:sldId id="295" r:id="rId65"/>
    <p:sldId id="296" r:id="rId66"/>
    <p:sldId id="297" r:id="rId67"/>
    <p:sldId id="298" r:id="rId68"/>
    <p:sldId id="299" r:id="rId69"/>
    <p:sldId id="300" r:id="rId70"/>
    <p:sldId id="301" r:id="rId71"/>
    <p:sldId id="302" r:id="rId72"/>
    <p:sldId id="2147483525" r:id="rId73"/>
    <p:sldId id="2147479483" r:id="rId74"/>
    <p:sldId id="1126" r:id="rId75"/>
    <p:sldId id="2147474327" r:id="rId76"/>
    <p:sldId id="2147474328" r:id="rId77"/>
    <p:sldId id="2147480274" r:id="rId78"/>
    <p:sldId id="303" r:id="rId79"/>
    <p:sldId id="304" r:id="rId80"/>
    <p:sldId id="2147483528" r:id="rId81"/>
    <p:sldId id="2146848254" r:id="rId82"/>
    <p:sldId id="2147483567" r:id="rId83"/>
    <p:sldId id="2147483571" r:id="rId84"/>
    <p:sldId id="2147483569" r:id="rId85"/>
    <p:sldId id="305" r:id="rId86"/>
    <p:sldId id="306" r:id="rId87"/>
    <p:sldId id="307" r:id="rId88"/>
    <p:sldId id="308" r:id="rId89"/>
    <p:sldId id="309" r:id="rId90"/>
    <p:sldId id="2147474299" r:id="rId91"/>
    <p:sldId id="2147480275" r:id="rId92"/>
    <p:sldId id="2147480276" r:id="rId93"/>
    <p:sldId id="2147483554" r:id="rId94"/>
    <p:sldId id="2147483556" r:id="rId95"/>
    <p:sldId id="2147483557" r:id="rId96"/>
    <p:sldId id="310" r:id="rId97"/>
    <p:sldId id="311" r:id="rId98"/>
    <p:sldId id="312" r:id="rId99"/>
    <p:sldId id="314" r:id="rId100"/>
    <p:sldId id="2147483512" r:id="rId101"/>
    <p:sldId id="315" r:id="rId102"/>
    <p:sldId id="316" r:id="rId103"/>
    <p:sldId id="2147483559" r:id="rId104"/>
    <p:sldId id="317" r:id="rId105"/>
    <p:sldId id="318" r:id="rId106"/>
    <p:sldId id="319" r:id="rId107"/>
    <p:sldId id="320" r:id="rId108"/>
    <p:sldId id="321" r:id="rId109"/>
    <p:sldId id="2147483491" r:id="rId110"/>
    <p:sldId id="2147483543" r:id="rId111"/>
    <p:sldId id="2147483494" r:id="rId112"/>
    <p:sldId id="2147483518" r:id="rId113"/>
    <p:sldId id="2147483507" r:id="rId114"/>
    <p:sldId id="2147483524" r:id="rId115"/>
    <p:sldId id="322" r:id="rId116"/>
    <p:sldId id="2147483546" r:id="rId117"/>
    <p:sldId id="2147483573" r:id="rId118"/>
    <p:sldId id="324" r:id="rId119"/>
    <p:sldId id="325" r:id="rId120"/>
    <p:sldId id="2147483576" r:id="rId121"/>
    <p:sldId id="2147483577" r:id="rId122"/>
    <p:sldId id="326" r:id="rId123"/>
    <p:sldId id="2147480285" r:id="rId124"/>
    <p:sldId id="2147480286" r:id="rId125"/>
    <p:sldId id="2147480287" r:id="rId126"/>
    <p:sldId id="2147480288" r:id="rId127"/>
    <p:sldId id="327" r:id="rId128"/>
    <p:sldId id="328" r:id="rId129"/>
    <p:sldId id="329" r:id="rId130"/>
    <p:sldId id="330" r:id="rId131"/>
    <p:sldId id="331" r:id="rId132"/>
    <p:sldId id="332" r:id="rId133"/>
  </p:sldIdLst>
  <p:sldSz cx="12192000" cy="6858000"/>
  <p:notesSz cx="7772400" cy="10058400"/>
  <p:custDataLst>
    <p:tags r:id="rId13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068CD"/>
    <a:srgbClr val="599BD6"/>
    <a:srgbClr val="002B51"/>
    <a:srgbClr val="F7E2DF"/>
    <a:srgbClr val="D7E3EE"/>
    <a:srgbClr val="FFFFFF"/>
    <a:srgbClr val="C2002D"/>
    <a:srgbClr val="1A3A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0" autoAdjust="0"/>
    <p:restoredTop sz="94923" autoAdjust="0"/>
  </p:normalViewPr>
  <p:slideViewPr>
    <p:cSldViewPr>
      <p:cViewPr varScale="1">
        <p:scale>
          <a:sx n="171" d="100"/>
          <a:sy n="171" d="100"/>
        </p:scale>
        <p:origin x="648" y="176"/>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25" d="100"/>
        <a:sy n="125"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presProps" Target="presProps.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notesMaster" Target="notesMasters/notesMaster1.xml"/><Relationship Id="rId139" Type="http://schemas.openxmlformats.org/officeDocument/2006/relationships/viewProps" Target="viewProp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handoutMaster" Target="handoutMasters/handoutMaster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tags" Target="tags/tag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4/14/26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96ACD-E8F2-C666-AEFB-CECB51C1FCF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E04D697-3F6F-1707-5157-9A63006D5C0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42AE0F0-3ED5-74EC-03A6-815C67E34E0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960B47-4274-3544-0BCD-40199B1BA7E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1556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D758C-6915-3D5B-DA0C-949C1F443B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82DFFF-2D2B-51C3-D53C-66670BCC1C1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A95FE57-0034-EB5C-AB8E-86106AFBDD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B85B35D-FF27-EA70-BE28-4F548298F88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34737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E5B5B-0369-7861-8052-D246741EA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E3A3F-5E3D-33CC-CB01-C9E403AC4B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E8412A-1C27-72CD-1564-2E9C1D501B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2739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96ACD-E8F2-C666-AEFB-CECB51C1FCF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E04D697-3F6F-1707-5157-9A63006D5C0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42AE0F0-3ED5-74EC-03A6-815C67E34E0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960B47-4274-3544-0BCD-40199B1BA7E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15569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2024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2430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61FF7-FFB4-2203-2E8E-5E5084E817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C1F4E2F-7CB1-45E4-A8AF-12655491303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BAB9316-C398-9E5A-5292-6423FCD73FC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A3B6531-5CA4-747D-2DBF-A5AD77FF6DD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25875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D758C-6915-3D5B-DA0C-949C1F443B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82DFFF-2D2B-51C3-D53C-66670BCC1C1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A95FE57-0034-EB5C-AB8E-86106AFBDD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B85B35D-FF27-EA70-BE28-4F548298F88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3473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7FD7A-BB4C-3F54-5CF4-459049CAFA7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9C0D1CC-503E-259D-DB01-6790E76D86F0}"/>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A2C1C03-E654-761D-21FB-43326499A2A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BBEADCF-BD5D-09CB-8AAC-33D202272EF6}"/>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991873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8768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9464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55177-CAF2-2797-CB1C-ADDB50C54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169A2-BC7E-4688-3F9E-C1F6255B51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8AEC56A-F53C-4972-01E5-6206756A877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40165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6379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54290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E5B5B-0369-7861-8052-D246741EA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E3A3F-5E3D-33CC-CB01-C9E403AC4B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E8412A-1C27-72CD-1564-2E9C1D501B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2739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DBA5F-6CF0-ED56-7978-F8CED570067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DDDCF33-E27F-8946-36A9-CDE36A8C023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415DDA8-67D2-5299-5FAD-F1A250161B9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5C6F64B-2EE5-AC88-D513-E8A9429C22B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21554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1D12F-FEA5-48DB-3917-D7BC529FF2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048F279-F587-419A-10B2-E123414F7AE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20507EC-D76F-7388-1043-397129FA28F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13C5E9D-E2DD-E050-F945-B15474ED6A9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0677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FB612-98CE-92AA-2E18-F693317F74F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3F46E65-48FE-A9F0-CCF4-7BABB301AC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1F77CD1-488A-F3C5-6EB0-C6A2CB1E23E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82D6975-B894-98FB-0C3E-867FCA177BEE}"/>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176907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6C137-55E9-E59F-CB74-0A237951A27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8D978AE-8500-79F0-C869-5B7D22807E3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53EC7EF-7F6F-9567-0403-5E6574416E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45B19EE-35D9-66D2-5FF3-5A54443FE4D5}"/>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65533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2CF45-5DEF-E640-40F3-ED76F5454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171BA-3F4F-8A7F-2AAB-A09053CA66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E036C15-2236-1ACB-A29D-83E16D16F0C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75315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A3F84-A121-54F0-F24A-81D1B9D59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3AAE3-76B2-92E3-6B7E-234CA7882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E5B25-FB88-E7BD-EEFE-4D18AED4D8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DBE602-FDD5-2E9E-05F6-BEC1C6450E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96FD8-A34E-4701-862F-E1787C9B60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326642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A7670-BC02-A308-053C-A777A3F30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2831A-8C07-7425-11E3-ABB6057EF0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1B27FF-95DE-71AB-5E1C-7CC422C88D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44972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9464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3DF63-B885-0F7F-55C5-882198E2B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37359-A516-D50B-3FE2-884D406355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E6EFE8-F9BC-ADA2-95AE-E95AC2E8AAA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82348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C2A70-D5B9-46CF-4DBB-F001CEBD4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537C7-1BEB-4390-BDC2-68B6537334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4A432A-3C6F-1839-D0AA-DA49A9BF1E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98692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F8C8-802A-0A50-9399-35E30BAC5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E6DD5-8EF2-59FC-C42F-C3E268937E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F23970-9537-BC4B-D811-127CCE8821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143679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87444-213F-D1E6-05F0-14D0D7F0A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574A6-ADBA-CCFF-F0CB-D843C12006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DBA25E-AC65-9B6F-20EE-5B1C940ADAA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94230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7346C-88A3-4386-8B68-F0420140B8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379496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ACCE2-1BD3-04F4-3A27-1B831ABC4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DC836-2825-FAD3-A5B7-2C11588A897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1A77B4-5EBF-C9B3-9D6B-24A4A39D19B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77616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BAFE2-DEFD-7325-6333-F82163FF2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1346-EB78-3DB6-2726-BA1947D9F90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C75684-061B-F56C-E329-ED44AE7FAA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2857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AB3FA-B2BD-5F38-EB1C-F952DE39B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09F84-A60B-9B1A-2724-97DA5EE76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F8A78-6401-CEEB-3F11-8075CA1E97E1}"/>
              </a:ext>
            </a:extLst>
          </p:cNvPr>
          <p:cNvSpPr>
            <a:spLocks noGrp="1"/>
          </p:cNvSpPr>
          <p:nvPr>
            <p:ph type="body" idx="1"/>
          </p:nvPr>
        </p:nvSpPr>
        <p:spPr/>
        <p:txBody>
          <a:bodyPr/>
          <a:lstStyle/>
          <a:p>
            <a:pPr defTabSz="930935" eaLnBrk="0" fontAlgn="base" hangingPunct="0">
              <a:spcBef>
                <a:spcPct val="30000"/>
              </a:spcBef>
              <a:spcAft>
                <a:spcPct val="0"/>
              </a:spcAft>
              <a:defRPr/>
            </a:pPr>
            <a:endParaRPr lang="en-US" dirty="0"/>
          </a:p>
        </p:txBody>
      </p:sp>
      <p:sp>
        <p:nvSpPr>
          <p:cNvPr id="4" name="Slide Number Placeholder 3">
            <a:extLst>
              <a:ext uri="{FF2B5EF4-FFF2-40B4-BE49-F238E27FC236}">
                <a16:creationId xmlns:a16="http://schemas.microsoft.com/office/drawing/2014/main" id="{AFDF61A5-3B1A-450D-2E52-CB81FF8A6D8B}"/>
              </a:ext>
            </a:extLst>
          </p:cNvPr>
          <p:cNvSpPr>
            <a:spLocks noGrp="1"/>
          </p:cNvSpPr>
          <p:nvPr>
            <p:ph type="sldNum" sz="quarter" idx="5"/>
          </p:nvPr>
        </p:nvSpPr>
        <p:spPr/>
        <p:txBody>
          <a:bodyPr/>
          <a:lstStyle/>
          <a:p>
            <a:pPr marL="0" marR="0" lvl="0" indent="0" algn="r" defTabSz="930935"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pPr marL="0" marR="0" lvl="0" indent="0" algn="r" defTabSz="930935"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21951003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1EF6-8FCB-BA48-93C2-0A9765067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6FA86-ECB5-255F-8559-0F3E5A1021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E126C9-6542-2220-48BB-75CBC64C8D7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70170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C076B-E03B-1EE5-2EC2-17FB3612E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49542-E3D7-D4E2-994A-1A9DCB450C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F3C0A3-A1CE-EC84-578D-7702957C61A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90671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92B9-1308-009A-7112-3ECBACECF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BFB65-2079-C554-EF1E-1D0B4F5B76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6173F2-01EB-6FED-420E-81D1D3875BD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972348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C77C-714F-7F51-7E85-84C6C68C0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50613-BA12-8D55-3F90-AA7682BDF7A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92DF6B-C027-6102-1482-9C20AF03EBA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091436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42B69-E2E5-7AC5-A538-F1766D6B1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D1AE5-FD07-8052-190C-1C50AF1D1B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D97B72-475B-4FB8-6A3C-F253F95670F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96690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28E95-66E7-FDA1-D615-54E826B5D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B5EEF-A98D-5686-B147-EB3F9C6DB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E3005-D834-D237-B6BC-51D6C5D924B7}"/>
              </a:ext>
            </a:extLst>
          </p:cNvPr>
          <p:cNvSpPr>
            <a:spLocks noGrp="1"/>
          </p:cNvSpPr>
          <p:nvPr>
            <p:ph type="body" idx="1"/>
          </p:nvPr>
        </p:nvSpPr>
        <p:spPr/>
        <p:txBody>
          <a:bodyPr/>
          <a:lstStyle/>
          <a:p>
            <a:pPr marL="232943" indent="-232943">
              <a:buAutoNum type="arabicParenR"/>
            </a:pPr>
            <a:endParaRPr lang="en-US" dirty="0"/>
          </a:p>
        </p:txBody>
      </p:sp>
      <p:sp>
        <p:nvSpPr>
          <p:cNvPr id="4" name="Slide Number Placeholder 3">
            <a:extLst>
              <a:ext uri="{FF2B5EF4-FFF2-40B4-BE49-F238E27FC236}">
                <a16:creationId xmlns:a16="http://schemas.microsoft.com/office/drawing/2014/main" id="{3EF837D9-142C-8B41-F68E-55EDBFCFA0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97346C-88A3-4386-8B68-F0420140B8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6171994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21D6-31D8-5D88-2ACA-F9BEF3CE25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CBC6F-AD35-9EBC-66C5-F4F32BC62F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D0A80-95EB-4147-8647-DA853E277D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825EC9-D41A-FBD9-1242-490E56F02C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97346C-88A3-4386-8B68-F0420140B8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2712717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BDA92-095B-B3BD-15F4-133615E4E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FFB82-CD66-8135-403F-AF6CE9F678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BC775A-8C3D-222C-EE70-B3C9E9B438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66945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96FD8-A34E-4701-862F-E1787C9B60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5183927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36A58-6E68-F2E5-0AAB-CE00CF988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16B33-6D81-DF94-C5C0-C56140C1524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A431189-BA0E-E1CE-418A-6C0644F6F2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C04EE-62BC-F8CB-AB7C-93A6DFDB443A}"/>
              </a:ext>
            </a:extLst>
          </p:cNvPr>
          <p:cNvSpPr>
            <a:spLocks noGrp="1"/>
          </p:cNvSpPr>
          <p:nvPr>
            <p:ph type="sldNum" sz="quarter" idx="5"/>
          </p:nvPr>
        </p:nvSpPr>
        <p:spPr/>
        <p:txBody>
          <a:bodyPr/>
          <a:lstStyle/>
          <a:p>
            <a:pPr marL="0" marR="0" lvl="0" indent="0" algn="r" defTabSz="465521" rtl="0" eaLnBrk="1" fontAlgn="auto" latinLnBrk="0" hangingPunct="1">
              <a:lnSpc>
                <a:spcPct val="100000"/>
              </a:lnSpc>
              <a:spcBef>
                <a:spcPts val="0"/>
              </a:spcBef>
              <a:spcAft>
                <a:spcPts val="0"/>
              </a:spcAft>
              <a:buClrTx/>
              <a:buSzTx/>
              <a:buFontTx/>
              <a:buNone/>
              <a:tabLst/>
              <a:defRPr/>
            </a:pPr>
            <a:fld id="{1B97346C-88A3-4386-8B68-F0420140B84D}" type="slidenum">
              <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rPr>
              <a:pPr marL="0" marR="0" lvl="0" indent="0" algn="r" defTabSz="465521"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7889756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96FD8-A34E-4701-862F-E1787C9B60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825580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15B7F-DF30-5AB1-147E-C3435A544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41A31-011A-7EB8-F7DE-035123A450E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E7BA10E-BD6D-F860-4E43-BFB453933B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3BF0E0-9B1E-C888-D019-5411A4EC4A75}"/>
              </a:ext>
            </a:extLst>
          </p:cNvPr>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C4396FD8-A34E-4701-862F-E1787C9B6029}" type="slidenum">
              <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rPr>
              <a:pPr marL="0" marR="0" lvl="0" indent="0" algn="r" defTabSz="931042"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5319798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99978-3E32-793C-B4CE-46EC0A2B9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6EBAA-095F-596B-54B7-93D1CE5A458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D3CB692-D58E-F30D-CEE6-85E518805F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8660D2-028C-69A8-FD96-99B070D9F8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96FD8-A34E-4701-862F-E1787C9B60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7480475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6664D-4115-80E1-2DDC-B2DC4E610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CD388-2DD6-B05F-9191-B67F0A85EE1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41FF53A-AF77-5525-4482-9F4201198D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9B856D-CA11-8F57-A110-ABE45CC1C0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96FD8-A34E-4701-862F-E1787C9B60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24857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96FD8-A34E-4701-862F-E1787C9B60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6862221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90CDA-7D39-86ED-8B01-471878558A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060F4-5058-540D-8497-1DC6FD9096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B3218A-A2BE-1665-2AD0-FAD1D16E404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20259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2BAB0-8BB9-64C0-DDF7-7B9749968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89567-724D-5C25-5B73-D27DADA28C3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227A8B7-103B-444A-1C18-110084A3DE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70511F-24AB-D1E5-2795-22025D0D8F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7346C-88A3-4386-8B68-F0420140B8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1154955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E7C13-3308-452B-DEFC-E8FFB8E576F0}"/>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4CE7859-2CEE-8CEB-2CE4-8854DF9D832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BA4DFA62-52ED-B7ED-EC63-9F0B1C3A0EE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9E7C063-5D9E-C43A-A499-9D93BA3F26E2}"/>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786327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21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61FF7-FFB4-2203-2E8E-5E5084E817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C1F4E2F-7CB1-45E4-A8AF-12655491303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BAB9316-C398-9E5A-5292-6423FCD73FC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A3B6531-5CA4-747D-2DBF-A5AD77FF6DD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25875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04955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68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13794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518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080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3550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976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52648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15979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52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492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526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5477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09857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33613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340527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6682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934819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7490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162697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66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179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78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832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49621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84282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106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3468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748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633131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541681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82341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26831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38829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4180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966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19882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604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055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9908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166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86747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05550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1691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643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7613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77856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124498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61893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52429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94174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6788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342239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454861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129922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06241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526203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227394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273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628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384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545647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1536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988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449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510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241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5950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8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45401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51330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872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974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6969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529941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58043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521485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171033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71327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501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566371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8375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697769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334947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5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94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3456-734B-1515-E5C6-6D44A9155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B5EA7A-5C63-F7AE-19EF-1878B23D3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3C3A5B-A53E-AB8A-6F2D-1739BC124F4D}"/>
              </a:ext>
            </a:extLst>
          </p:cNvPr>
          <p:cNvSpPr>
            <a:spLocks noGrp="1"/>
          </p:cNvSpPr>
          <p:nvPr>
            <p:ph type="dt" sz="half" idx="10"/>
          </p:nvPr>
        </p:nvSpPr>
        <p:spPr/>
        <p:txBody>
          <a:bodyPr/>
          <a:lstStyle/>
          <a:p>
            <a:fld id="{3AC83A97-038B-4D56-A224-E07121563917}" type="datetimeFigureOut">
              <a:rPr lang="en-US" smtClean="0"/>
              <a:t>4/14/26</a:t>
            </a:fld>
            <a:endParaRPr lang="en-US"/>
          </a:p>
        </p:txBody>
      </p:sp>
      <p:sp>
        <p:nvSpPr>
          <p:cNvPr id="5" name="Footer Placeholder 4">
            <a:extLst>
              <a:ext uri="{FF2B5EF4-FFF2-40B4-BE49-F238E27FC236}">
                <a16:creationId xmlns:a16="http://schemas.microsoft.com/office/drawing/2014/main" id="{27282514-BA42-79EB-AE98-579D19D42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51C5E-77E7-5B6F-2069-63B03219B138}"/>
              </a:ext>
            </a:extLst>
          </p:cNvPr>
          <p:cNvSpPr>
            <a:spLocks noGrp="1"/>
          </p:cNvSpPr>
          <p:nvPr>
            <p:ph type="sldNum" sz="quarter" idx="12"/>
          </p:nvPr>
        </p:nvSpPr>
        <p:spPr/>
        <p:txBody>
          <a:bodyPr/>
          <a:lstStyle/>
          <a:p>
            <a:fld id="{5EA9F4CE-E881-4D6F-91EE-3C9D004FFFA4}" type="slidenum">
              <a:rPr lang="en-US" smtClean="0"/>
              <a:t>‹#›</a:t>
            </a:fld>
            <a:endParaRPr lang="en-US"/>
          </a:p>
        </p:txBody>
      </p:sp>
    </p:spTree>
    <p:extLst>
      <p:ext uri="{BB962C8B-B14F-4D97-AF65-F5344CB8AC3E}">
        <p14:creationId xmlns:p14="http://schemas.microsoft.com/office/powerpoint/2010/main" val="2684930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0B72-A8A1-3303-8A00-9C26313A1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7BFBB0-B4A0-21C7-6407-5776C74AFA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9F440-6700-E033-6649-26C2D095C45B}"/>
              </a:ext>
            </a:extLst>
          </p:cNvPr>
          <p:cNvSpPr>
            <a:spLocks noGrp="1"/>
          </p:cNvSpPr>
          <p:nvPr>
            <p:ph type="dt" sz="half" idx="10"/>
          </p:nvPr>
        </p:nvSpPr>
        <p:spPr/>
        <p:txBody>
          <a:bodyPr/>
          <a:lstStyle/>
          <a:p>
            <a:fld id="{3AC83A97-038B-4D56-A224-E07121563917}" type="datetimeFigureOut">
              <a:rPr lang="en-US" smtClean="0"/>
              <a:t>4/14/26</a:t>
            </a:fld>
            <a:endParaRPr lang="en-US"/>
          </a:p>
        </p:txBody>
      </p:sp>
      <p:sp>
        <p:nvSpPr>
          <p:cNvPr id="5" name="Footer Placeholder 4">
            <a:extLst>
              <a:ext uri="{FF2B5EF4-FFF2-40B4-BE49-F238E27FC236}">
                <a16:creationId xmlns:a16="http://schemas.microsoft.com/office/drawing/2014/main" id="{EEC1EE03-10FB-2BB9-E1F2-722735EB8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0F36F-C092-7AC4-7FE2-E4CA7A9C118B}"/>
              </a:ext>
            </a:extLst>
          </p:cNvPr>
          <p:cNvSpPr>
            <a:spLocks noGrp="1"/>
          </p:cNvSpPr>
          <p:nvPr>
            <p:ph type="sldNum" sz="quarter" idx="12"/>
          </p:nvPr>
        </p:nvSpPr>
        <p:spPr/>
        <p:txBody>
          <a:bodyPr/>
          <a:lstStyle/>
          <a:p>
            <a:fld id="{5EA9F4CE-E881-4D6F-91EE-3C9D004FFFA4}" type="slidenum">
              <a:rPr lang="en-US" smtClean="0"/>
              <a:t>‹#›</a:t>
            </a:fld>
            <a:endParaRPr lang="en-US"/>
          </a:p>
        </p:txBody>
      </p:sp>
    </p:spTree>
    <p:extLst>
      <p:ext uri="{BB962C8B-B14F-4D97-AF65-F5344CB8AC3E}">
        <p14:creationId xmlns:p14="http://schemas.microsoft.com/office/powerpoint/2010/main" val="2734208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ACBA-F6AE-FD92-4C3B-3D53D379EB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0A48C8-331A-9B8E-6EEC-EE18C2314A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68AD05-99C5-D780-291D-128B96A186B0}"/>
              </a:ext>
            </a:extLst>
          </p:cNvPr>
          <p:cNvSpPr>
            <a:spLocks noGrp="1"/>
          </p:cNvSpPr>
          <p:nvPr>
            <p:ph type="dt" sz="half" idx="10"/>
          </p:nvPr>
        </p:nvSpPr>
        <p:spPr/>
        <p:txBody>
          <a:bodyPr/>
          <a:lstStyle/>
          <a:p>
            <a:fld id="{3AC83A97-038B-4D56-A224-E07121563917}" type="datetimeFigureOut">
              <a:rPr lang="en-US" smtClean="0"/>
              <a:t>4/14/26</a:t>
            </a:fld>
            <a:endParaRPr lang="en-US"/>
          </a:p>
        </p:txBody>
      </p:sp>
      <p:sp>
        <p:nvSpPr>
          <p:cNvPr id="5" name="Footer Placeholder 4">
            <a:extLst>
              <a:ext uri="{FF2B5EF4-FFF2-40B4-BE49-F238E27FC236}">
                <a16:creationId xmlns:a16="http://schemas.microsoft.com/office/drawing/2014/main" id="{130FDE81-B565-D0D7-B8CC-6A52A2FB7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E2272-10F3-D4B2-F250-8DA963ACCFB6}"/>
              </a:ext>
            </a:extLst>
          </p:cNvPr>
          <p:cNvSpPr>
            <a:spLocks noGrp="1"/>
          </p:cNvSpPr>
          <p:nvPr>
            <p:ph type="sldNum" sz="quarter" idx="12"/>
          </p:nvPr>
        </p:nvSpPr>
        <p:spPr/>
        <p:txBody>
          <a:bodyPr/>
          <a:lstStyle/>
          <a:p>
            <a:fld id="{5EA9F4CE-E881-4D6F-91EE-3C9D004FFFA4}" type="slidenum">
              <a:rPr lang="en-US" smtClean="0"/>
              <a:t>‹#›</a:t>
            </a:fld>
            <a:endParaRPr lang="en-US"/>
          </a:p>
        </p:txBody>
      </p:sp>
    </p:spTree>
    <p:extLst>
      <p:ext uri="{BB962C8B-B14F-4D97-AF65-F5344CB8AC3E}">
        <p14:creationId xmlns:p14="http://schemas.microsoft.com/office/powerpoint/2010/main" val="3827852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1CE2-3FE2-39F1-992C-1CA3205E5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40E4B-D748-8535-8806-7843B1C9EF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67CB69-808E-B5AC-F4B8-E4B106CD5C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682CF9-9A9B-C0C7-CC09-E99EDADEB46B}"/>
              </a:ext>
            </a:extLst>
          </p:cNvPr>
          <p:cNvSpPr>
            <a:spLocks noGrp="1"/>
          </p:cNvSpPr>
          <p:nvPr>
            <p:ph type="dt" sz="half" idx="10"/>
          </p:nvPr>
        </p:nvSpPr>
        <p:spPr/>
        <p:txBody>
          <a:bodyPr/>
          <a:lstStyle/>
          <a:p>
            <a:fld id="{3AC83A97-038B-4D56-A224-E07121563917}" type="datetimeFigureOut">
              <a:rPr lang="en-US" smtClean="0"/>
              <a:t>4/14/26</a:t>
            </a:fld>
            <a:endParaRPr lang="en-US"/>
          </a:p>
        </p:txBody>
      </p:sp>
      <p:sp>
        <p:nvSpPr>
          <p:cNvPr id="6" name="Footer Placeholder 5">
            <a:extLst>
              <a:ext uri="{FF2B5EF4-FFF2-40B4-BE49-F238E27FC236}">
                <a16:creationId xmlns:a16="http://schemas.microsoft.com/office/drawing/2014/main" id="{BF2CF59F-880F-47DF-EB49-D23519D48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20ED01-5F65-BC21-F494-E8FAD613C3E5}"/>
              </a:ext>
            </a:extLst>
          </p:cNvPr>
          <p:cNvSpPr>
            <a:spLocks noGrp="1"/>
          </p:cNvSpPr>
          <p:nvPr>
            <p:ph type="sldNum" sz="quarter" idx="12"/>
          </p:nvPr>
        </p:nvSpPr>
        <p:spPr/>
        <p:txBody>
          <a:bodyPr/>
          <a:lstStyle/>
          <a:p>
            <a:fld id="{5EA9F4CE-E881-4D6F-91EE-3C9D004FFFA4}" type="slidenum">
              <a:rPr lang="en-US" smtClean="0"/>
              <a:t>‹#›</a:t>
            </a:fld>
            <a:endParaRPr lang="en-US"/>
          </a:p>
        </p:txBody>
      </p:sp>
    </p:spTree>
    <p:extLst>
      <p:ext uri="{BB962C8B-B14F-4D97-AF65-F5344CB8AC3E}">
        <p14:creationId xmlns:p14="http://schemas.microsoft.com/office/powerpoint/2010/main" val="126234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2EBFA-34C4-DFCE-D4A3-ECD133FD30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C78006-EF0B-8763-DBF5-6EF79D31D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2E3818-066B-C1D8-907A-883E3FF31F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1578D-E1F9-6996-7706-78D9D356AD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6F2D9E-5073-1BEA-62BE-6C867A2681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87D47C-F4BE-C2C9-36C7-52C2D13BA041}"/>
              </a:ext>
            </a:extLst>
          </p:cNvPr>
          <p:cNvSpPr>
            <a:spLocks noGrp="1"/>
          </p:cNvSpPr>
          <p:nvPr>
            <p:ph type="dt" sz="half" idx="10"/>
          </p:nvPr>
        </p:nvSpPr>
        <p:spPr/>
        <p:txBody>
          <a:bodyPr/>
          <a:lstStyle/>
          <a:p>
            <a:fld id="{3AC83A97-038B-4D56-A224-E07121563917}" type="datetimeFigureOut">
              <a:rPr lang="en-US" smtClean="0"/>
              <a:t>4/14/26</a:t>
            </a:fld>
            <a:endParaRPr lang="en-US"/>
          </a:p>
        </p:txBody>
      </p:sp>
      <p:sp>
        <p:nvSpPr>
          <p:cNvPr id="8" name="Footer Placeholder 7">
            <a:extLst>
              <a:ext uri="{FF2B5EF4-FFF2-40B4-BE49-F238E27FC236}">
                <a16:creationId xmlns:a16="http://schemas.microsoft.com/office/drawing/2014/main" id="{61B6BDF0-E33D-94D5-89F7-3BDC043780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3CE465-5F6C-393A-AAFF-07EAED4BFD4E}"/>
              </a:ext>
            </a:extLst>
          </p:cNvPr>
          <p:cNvSpPr>
            <a:spLocks noGrp="1"/>
          </p:cNvSpPr>
          <p:nvPr>
            <p:ph type="sldNum" sz="quarter" idx="12"/>
          </p:nvPr>
        </p:nvSpPr>
        <p:spPr/>
        <p:txBody>
          <a:bodyPr/>
          <a:lstStyle/>
          <a:p>
            <a:fld id="{5EA9F4CE-E881-4D6F-91EE-3C9D004FFFA4}" type="slidenum">
              <a:rPr lang="en-US" smtClean="0"/>
              <a:t>‹#›</a:t>
            </a:fld>
            <a:endParaRPr lang="en-US"/>
          </a:p>
        </p:txBody>
      </p:sp>
    </p:spTree>
    <p:extLst>
      <p:ext uri="{BB962C8B-B14F-4D97-AF65-F5344CB8AC3E}">
        <p14:creationId xmlns:p14="http://schemas.microsoft.com/office/powerpoint/2010/main" val="2718962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18ED9-2858-B1AB-F390-E5D355F87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632EF3-D8AD-2234-AC66-E6D23DD23DA8}"/>
              </a:ext>
            </a:extLst>
          </p:cNvPr>
          <p:cNvSpPr>
            <a:spLocks noGrp="1"/>
          </p:cNvSpPr>
          <p:nvPr>
            <p:ph type="dt" sz="half" idx="10"/>
          </p:nvPr>
        </p:nvSpPr>
        <p:spPr/>
        <p:txBody>
          <a:bodyPr/>
          <a:lstStyle/>
          <a:p>
            <a:fld id="{3AC83A97-038B-4D56-A224-E07121563917}" type="datetimeFigureOut">
              <a:rPr lang="en-US" smtClean="0"/>
              <a:t>4/14/26</a:t>
            </a:fld>
            <a:endParaRPr lang="en-US"/>
          </a:p>
        </p:txBody>
      </p:sp>
      <p:sp>
        <p:nvSpPr>
          <p:cNvPr id="4" name="Footer Placeholder 3">
            <a:extLst>
              <a:ext uri="{FF2B5EF4-FFF2-40B4-BE49-F238E27FC236}">
                <a16:creationId xmlns:a16="http://schemas.microsoft.com/office/drawing/2014/main" id="{210D46A7-535D-775C-E93D-F138FABEE4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BB749-B442-98E7-462F-A9CE808E041C}"/>
              </a:ext>
            </a:extLst>
          </p:cNvPr>
          <p:cNvSpPr>
            <a:spLocks noGrp="1"/>
          </p:cNvSpPr>
          <p:nvPr>
            <p:ph type="sldNum" sz="quarter" idx="12"/>
          </p:nvPr>
        </p:nvSpPr>
        <p:spPr/>
        <p:txBody>
          <a:bodyPr/>
          <a:lstStyle/>
          <a:p>
            <a:fld id="{5EA9F4CE-E881-4D6F-91EE-3C9D004FFFA4}" type="slidenum">
              <a:rPr lang="en-US" smtClean="0"/>
              <a:t>‹#›</a:t>
            </a:fld>
            <a:endParaRPr lang="en-US"/>
          </a:p>
        </p:txBody>
      </p:sp>
    </p:spTree>
    <p:extLst>
      <p:ext uri="{BB962C8B-B14F-4D97-AF65-F5344CB8AC3E}">
        <p14:creationId xmlns:p14="http://schemas.microsoft.com/office/powerpoint/2010/main" val="2099603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78907-212D-9D26-49ED-391BA2E9EA52}"/>
              </a:ext>
            </a:extLst>
          </p:cNvPr>
          <p:cNvSpPr>
            <a:spLocks noGrp="1"/>
          </p:cNvSpPr>
          <p:nvPr>
            <p:ph type="dt" sz="half" idx="10"/>
          </p:nvPr>
        </p:nvSpPr>
        <p:spPr/>
        <p:txBody>
          <a:bodyPr/>
          <a:lstStyle/>
          <a:p>
            <a:fld id="{3AC83A97-038B-4D56-A224-E07121563917}" type="datetimeFigureOut">
              <a:rPr lang="en-US" smtClean="0"/>
              <a:t>4/14/26</a:t>
            </a:fld>
            <a:endParaRPr lang="en-US"/>
          </a:p>
        </p:txBody>
      </p:sp>
      <p:sp>
        <p:nvSpPr>
          <p:cNvPr id="3" name="Footer Placeholder 2">
            <a:extLst>
              <a:ext uri="{FF2B5EF4-FFF2-40B4-BE49-F238E27FC236}">
                <a16:creationId xmlns:a16="http://schemas.microsoft.com/office/drawing/2014/main" id="{663710E0-A9B7-C8CA-1DFB-CC1EA14F6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BB55FB-E3F6-AD86-1A08-AB696AE98B0F}"/>
              </a:ext>
            </a:extLst>
          </p:cNvPr>
          <p:cNvSpPr>
            <a:spLocks noGrp="1"/>
          </p:cNvSpPr>
          <p:nvPr>
            <p:ph type="sldNum" sz="quarter" idx="12"/>
          </p:nvPr>
        </p:nvSpPr>
        <p:spPr/>
        <p:txBody>
          <a:bodyPr/>
          <a:lstStyle/>
          <a:p>
            <a:fld id="{5EA9F4CE-E881-4D6F-91EE-3C9D004FFFA4}" type="slidenum">
              <a:rPr lang="en-US" smtClean="0"/>
              <a:t>‹#›</a:t>
            </a:fld>
            <a:endParaRPr lang="en-US"/>
          </a:p>
        </p:txBody>
      </p:sp>
    </p:spTree>
    <p:extLst>
      <p:ext uri="{BB962C8B-B14F-4D97-AF65-F5344CB8AC3E}">
        <p14:creationId xmlns:p14="http://schemas.microsoft.com/office/powerpoint/2010/main" val="4111934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FF383-DE30-1C9C-DF83-F1BA870AA0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F7F2C-4B0C-5150-E1D6-E7E716D2B0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5A1E6B-F4C5-30E5-F276-212EF5A7D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22A442-C338-43C5-FEA6-CD8948210A58}"/>
              </a:ext>
            </a:extLst>
          </p:cNvPr>
          <p:cNvSpPr>
            <a:spLocks noGrp="1"/>
          </p:cNvSpPr>
          <p:nvPr>
            <p:ph type="dt" sz="half" idx="10"/>
          </p:nvPr>
        </p:nvSpPr>
        <p:spPr/>
        <p:txBody>
          <a:bodyPr/>
          <a:lstStyle/>
          <a:p>
            <a:fld id="{3AC83A97-038B-4D56-A224-E07121563917}" type="datetimeFigureOut">
              <a:rPr lang="en-US" smtClean="0"/>
              <a:t>4/14/26</a:t>
            </a:fld>
            <a:endParaRPr lang="en-US"/>
          </a:p>
        </p:txBody>
      </p:sp>
      <p:sp>
        <p:nvSpPr>
          <p:cNvPr id="6" name="Footer Placeholder 5">
            <a:extLst>
              <a:ext uri="{FF2B5EF4-FFF2-40B4-BE49-F238E27FC236}">
                <a16:creationId xmlns:a16="http://schemas.microsoft.com/office/drawing/2014/main" id="{4A4899F4-59FF-5C62-4744-6E018FB789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2F4D8-86CE-A1AF-20C1-8F5613D77451}"/>
              </a:ext>
            </a:extLst>
          </p:cNvPr>
          <p:cNvSpPr>
            <a:spLocks noGrp="1"/>
          </p:cNvSpPr>
          <p:nvPr>
            <p:ph type="sldNum" sz="quarter" idx="12"/>
          </p:nvPr>
        </p:nvSpPr>
        <p:spPr/>
        <p:txBody>
          <a:bodyPr/>
          <a:lstStyle/>
          <a:p>
            <a:fld id="{5EA9F4CE-E881-4D6F-91EE-3C9D004FFFA4}" type="slidenum">
              <a:rPr lang="en-US" smtClean="0"/>
              <a:t>‹#›</a:t>
            </a:fld>
            <a:endParaRPr lang="en-US"/>
          </a:p>
        </p:txBody>
      </p:sp>
    </p:spTree>
    <p:extLst>
      <p:ext uri="{BB962C8B-B14F-4D97-AF65-F5344CB8AC3E}">
        <p14:creationId xmlns:p14="http://schemas.microsoft.com/office/powerpoint/2010/main" val="2104059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A530-E7FA-229C-EC53-903CC70FC8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0F93DE-8EBD-3B9E-7C05-6454FE51E8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BDDC9C-03D2-89FF-C0DA-554B49C80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B3F874-FAD8-C5BC-DB31-EADD2E3EF4B2}"/>
              </a:ext>
            </a:extLst>
          </p:cNvPr>
          <p:cNvSpPr>
            <a:spLocks noGrp="1"/>
          </p:cNvSpPr>
          <p:nvPr>
            <p:ph type="dt" sz="half" idx="10"/>
          </p:nvPr>
        </p:nvSpPr>
        <p:spPr/>
        <p:txBody>
          <a:bodyPr/>
          <a:lstStyle/>
          <a:p>
            <a:fld id="{3AC83A97-038B-4D56-A224-E07121563917}" type="datetimeFigureOut">
              <a:rPr lang="en-US" smtClean="0"/>
              <a:t>4/14/26</a:t>
            </a:fld>
            <a:endParaRPr lang="en-US"/>
          </a:p>
        </p:txBody>
      </p:sp>
      <p:sp>
        <p:nvSpPr>
          <p:cNvPr id="6" name="Footer Placeholder 5">
            <a:extLst>
              <a:ext uri="{FF2B5EF4-FFF2-40B4-BE49-F238E27FC236}">
                <a16:creationId xmlns:a16="http://schemas.microsoft.com/office/drawing/2014/main" id="{0DA940F8-56E5-5EB6-EAAD-56A8CB363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EF59C-1F29-DBFA-C6B5-616888831335}"/>
              </a:ext>
            </a:extLst>
          </p:cNvPr>
          <p:cNvSpPr>
            <a:spLocks noGrp="1"/>
          </p:cNvSpPr>
          <p:nvPr>
            <p:ph type="sldNum" sz="quarter" idx="12"/>
          </p:nvPr>
        </p:nvSpPr>
        <p:spPr/>
        <p:txBody>
          <a:bodyPr/>
          <a:lstStyle/>
          <a:p>
            <a:fld id="{5EA9F4CE-E881-4D6F-91EE-3C9D004FFFA4}" type="slidenum">
              <a:rPr lang="en-US" smtClean="0"/>
              <a:t>‹#›</a:t>
            </a:fld>
            <a:endParaRPr lang="en-US"/>
          </a:p>
        </p:txBody>
      </p:sp>
    </p:spTree>
    <p:extLst>
      <p:ext uri="{BB962C8B-B14F-4D97-AF65-F5344CB8AC3E}">
        <p14:creationId xmlns:p14="http://schemas.microsoft.com/office/powerpoint/2010/main" val="4102929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E61B-1ED4-E493-8856-43AA7D786F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0596B5-A98C-0DB8-FF0E-BCADEF2C33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10890-8E45-8719-88A7-995829D907F9}"/>
              </a:ext>
            </a:extLst>
          </p:cNvPr>
          <p:cNvSpPr>
            <a:spLocks noGrp="1"/>
          </p:cNvSpPr>
          <p:nvPr>
            <p:ph type="dt" sz="half" idx="10"/>
          </p:nvPr>
        </p:nvSpPr>
        <p:spPr/>
        <p:txBody>
          <a:bodyPr/>
          <a:lstStyle/>
          <a:p>
            <a:fld id="{3AC83A97-038B-4D56-A224-E07121563917}" type="datetimeFigureOut">
              <a:rPr lang="en-US" smtClean="0"/>
              <a:t>4/14/26</a:t>
            </a:fld>
            <a:endParaRPr lang="en-US"/>
          </a:p>
        </p:txBody>
      </p:sp>
      <p:sp>
        <p:nvSpPr>
          <p:cNvPr id="5" name="Footer Placeholder 4">
            <a:extLst>
              <a:ext uri="{FF2B5EF4-FFF2-40B4-BE49-F238E27FC236}">
                <a16:creationId xmlns:a16="http://schemas.microsoft.com/office/drawing/2014/main" id="{A416AA7A-6599-F46E-B822-F7BB9886C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DAF23B-58F8-32D5-CE49-0FFB0260265F}"/>
              </a:ext>
            </a:extLst>
          </p:cNvPr>
          <p:cNvSpPr>
            <a:spLocks noGrp="1"/>
          </p:cNvSpPr>
          <p:nvPr>
            <p:ph type="sldNum" sz="quarter" idx="12"/>
          </p:nvPr>
        </p:nvSpPr>
        <p:spPr/>
        <p:txBody>
          <a:bodyPr/>
          <a:lstStyle/>
          <a:p>
            <a:fld id="{5EA9F4CE-E881-4D6F-91EE-3C9D004FFFA4}" type="slidenum">
              <a:rPr lang="en-US" smtClean="0"/>
              <a:t>‹#›</a:t>
            </a:fld>
            <a:endParaRPr lang="en-US"/>
          </a:p>
        </p:txBody>
      </p:sp>
    </p:spTree>
    <p:extLst>
      <p:ext uri="{BB962C8B-B14F-4D97-AF65-F5344CB8AC3E}">
        <p14:creationId xmlns:p14="http://schemas.microsoft.com/office/powerpoint/2010/main" val="261757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6B4CA8-035F-ABBD-7FA7-BB475C47D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C6EBC0-A6B8-316B-7F32-A7729BE561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6AD70-E43E-780B-E355-8096D01FE475}"/>
              </a:ext>
            </a:extLst>
          </p:cNvPr>
          <p:cNvSpPr>
            <a:spLocks noGrp="1"/>
          </p:cNvSpPr>
          <p:nvPr>
            <p:ph type="dt" sz="half" idx="10"/>
          </p:nvPr>
        </p:nvSpPr>
        <p:spPr/>
        <p:txBody>
          <a:bodyPr/>
          <a:lstStyle/>
          <a:p>
            <a:fld id="{3AC83A97-038B-4D56-A224-E07121563917}" type="datetimeFigureOut">
              <a:rPr lang="en-US" smtClean="0"/>
              <a:t>4/14/26</a:t>
            </a:fld>
            <a:endParaRPr lang="en-US"/>
          </a:p>
        </p:txBody>
      </p:sp>
      <p:sp>
        <p:nvSpPr>
          <p:cNvPr id="5" name="Footer Placeholder 4">
            <a:extLst>
              <a:ext uri="{FF2B5EF4-FFF2-40B4-BE49-F238E27FC236}">
                <a16:creationId xmlns:a16="http://schemas.microsoft.com/office/drawing/2014/main" id="{70421CC9-1F22-2F20-FC9A-716600488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328D0-399C-2A07-4175-F72046157C27}"/>
              </a:ext>
            </a:extLst>
          </p:cNvPr>
          <p:cNvSpPr>
            <a:spLocks noGrp="1"/>
          </p:cNvSpPr>
          <p:nvPr>
            <p:ph type="sldNum" sz="quarter" idx="12"/>
          </p:nvPr>
        </p:nvSpPr>
        <p:spPr/>
        <p:txBody>
          <a:bodyPr/>
          <a:lstStyle/>
          <a:p>
            <a:fld id="{5EA9F4CE-E881-4D6F-91EE-3C9D004FFFA4}" type="slidenum">
              <a:rPr lang="en-US" smtClean="0"/>
              <a:t>‹#›</a:t>
            </a:fld>
            <a:endParaRPr lang="en-US"/>
          </a:p>
        </p:txBody>
      </p:sp>
    </p:spTree>
    <p:extLst>
      <p:ext uri="{BB962C8B-B14F-4D97-AF65-F5344CB8AC3E}">
        <p14:creationId xmlns:p14="http://schemas.microsoft.com/office/powerpoint/2010/main" val="2498465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8" name="Titel 7"/>
          <p:cNvSpPr>
            <a:spLocks noGrp="1"/>
          </p:cNvSpPr>
          <p:nvPr>
            <p:ph type="title"/>
          </p:nvPr>
        </p:nvSpPr>
        <p:spPr>
          <a:xfrm>
            <a:off x="720000" y="1315201"/>
            <a:ext cx="9793088" cy="800100"/>
          </a:xfrm>
        </p:spPr>
        <p:txBody>
          <a:bodyPr/>
          <a:lstStyle>
            <a:lvl1pPr>
              <a:defRPr baseline="0"/>
            </a:lvl1pPr>
          </a:lstStyle>
          <a:p>
            <a:r>
              <a:rPr lang="de-DE" dirty="0"/>
              <a:t>Titelmasterformat durch Klicken bearbeiten</a:t>
            </a:r>
          </a:p>
        </p:txBody>
      </p:sp>
      <p:sp>
        <p:nvSpPr>
          <p:cNvPr id="9" name="Textplatzhalter 2"/>
          <p:cNvSpPr>
            <a:spLocks noGrp="1"/>
          </p:cNvSpPr>
          <p:nvPr>
            <p:ph idx="1"/>
          </p:nvPr>
        </p:nvSpPr>
        <p:spPr>
          <a:xfrm>
            <a:off x="1368000" y="2371200"/>
            <a:ext cx="8832533" cy="3681248"/>
          </a:xfrm>
          <a:prstGeom prst="rect">
            <a:avLst/>
          </a:prstGeom>
        </p:spPr>
        <p:txBody>
          <a:bodyPr rtlCol="0">
            <a:normAutofit/>
          </a:bodyPr>
          <a:lstStyle>
            <a:lvl1pPr marL="0" indent="0" defTabSz="47999">
              <a:lnSpc>
                <a:spcPts val="3200"/>
              </a:lnSpc>
              <a:buClr>
                <a:srgbClr val="1E963C"/>
              </a:buClr>
              <a:buSzPct val="112000"/>
              <a:buFontTx/>
              <a:buNone/>
              <a:tabLst>
                <a:tab pos="191995" algn="l"/>
              </a:tabLst>
              <a:defRPr sz="2800">
                <a:solidFill>
                  <a:schemeClr val="tx1">
                    <a:lumMod val="85000"/>
                    <a:lumOff val="15000"/>
                  </a:schemeClr>
                </a:solidFill>
              </a:defRPr>
            </a:lvl1pPr>
            <a:lvl2pPr marL="990575" indent="-380990">
              <a:buClr>
                <a:srgbClr val="1E963C"/>
              </a:buClr>
              <a:buFont typeface="Courier New" panose="02070309020205020404" pitchFamily="49" charset="0"/>
              <a:buChar char="o"/>
              <a:defRPr sz="2800"/>
            </a:lvl2pPr>
            <a:lvl3pPr marL="1523962" indent="-304792">
              <a:buClr>
                <a:srgbClr val="1E963C"/>
              </a:buClr>
              <a:buFont typeface="Wingdings" panose="05000000000000000000" pitchFamily="2" charset="2"/>
              <a:buChar char="§"/>
              <a:defRPr sz="2800"/>
            </a:lvl3pPr>
          </a:lstStyle>
          <a:p>
            <a:pPr lvl="0"/>
            <a:r>
              <a:rPr lang="de-DE"/>
              <a:t>Textmasterformat bearbeiten</a:t>
            </a:r>
          </a:p>
        </p:txBody>
      </p:sp>
      <p:sp>
        <p:nvSpPr>
          <p:cNvPr id="4" name="Datumsplatzhalter 9">
            <a:extLst>
              <a:ext uri="{FF2B5EF4-FFF2-40B4-BE49-F238E27FC236}">
                <a16:creationId xmlns:a16="http://schemas.microsoft.com/office/drawing/2014/main" id="{EC1B88B9-829F-EFEA-E3DA-CADB9F444ED9}"/>
              </a:ext>
            </a:extLst>
          </p:cNvPr>
          <p:cNvSpPr>
            <a:spLocks noGrp="1"/>
          </p:cNvSpPr>
          <p:nvPr>
            <p:ph type="dt" sz="half" idx="10"/>
          </p:nvPr>
        </p:nvSpPr>
        <p:spPr/>
        <p:txBody>
          <a:bodyPr/>
          <a:lstStyle>
            <a:lvl1pPr>
              <a:defRPr/>
            </a:lvl1pPr>
          </a:lstStyle>
          <a:p>
            <a:pPr>
              <a:defRPr/>
            </a:pPr>
            <a:fld id="{70CD3470-4F1E-4744-AC87-9EEBA27FCED2}" type="datetime1">
              <a:rPr lang="de-DE"/>
              <a:pPr>
                <a:defRPr/>
              </a:pPr>
              <a:t>14.04.26</a:t>
            </a:fld>
            <a:endParaRPr lang="de-DE" dirty="0"/>
          </a:p>
        </p:txBody>
      </p:sp>
      <p:sp>
        <p:nvSpPr>
          <p:cNvPr id="5" name="Fußzeilenplatzhalter 12">
            <a:extLst>
              <a:ext uri="{FF2B5EF4-FFF2-40B4-BE49-F238E27FC236}">
                <a16:creationId xmlns:a16="http://schemas.microsoft.com/office/drawing/2014/main" id="{C25B012D-30D5-A912-36A3-DF3316FF41FA}"/>
              </a:ext>
            </a:extLst>
          </p:cNvPr>
          <p:cNvSpPr>
            <a:spLocks noGrp="1"/>
          </p:cNvSpPr>
          <p:nvPr>
            <p:ph type="ftr" sz="quarter" idx="11"/>
          </p:nvPr>
        </p:nvSpPr>
        <p:spPr/>
        <p:txBody>
          <a:bodyPr/>
          <a:lstStyle>
            <a:lvl1pPr>
              <a:defRPr/>
            </a:lvl1pPr>
          </a:lstStyle>
          <a:p>
            <a:pPr>
              <a:defRPr/>
            </a:pPr>
            <a:r>
              <a:rPr lang="de-DE"/>
              <a:t>Titel</a:t>
            </a:r>
          </a:p>
        </p:txBody>
      </p:sp>
      <p:sp>
        <p:nvSpPr>
          <p:cNvPr id="6" name="Foliennummernplatzhalter 16">
            <a:extLst>
              <a:ext uri="{FF2B5EF4-FFF2-40B4-BE49-F238E27FC236}">
                <a16:creationId xmlns:a16="http://schemas.microsoft.com/office/drawing/2014/main" id="{37150083-3A79-B96B-F040-5E50B5D43A06}"/>
              </a:ext>
            </a:extLst>
          </p:cNvPr>
          <p:cNvSpPr>
            <a:spLocks noGrp="1"/>
          </p:cNvSpPr>
          <p:nvPr>
            <p:ph type="sldNum" sz="quarter" idx="12"/>
          </p:nvPr>
        </p:nvSpPr>
        <p:spPr/>
        <p:txBody>
          <a:bodyPr/>
          <a:lstStyle>
            <a:lvl1pPr>
              <a:defRPr/>
            </a:lvl1pPr>
          </a:lstStyle>
          <a:p>
            <a:r>
              <a:rPr lang="de-DE" altLang="de-DE"/>
              <a:t> Seite </a:t>
            </a:r>
            <a:fld id="{3E824225-F68B-D247-B4D7-F7BF14F58BEF}" type="slidenum">
              <a:rPr lang="de-DE" altLang="de-DE"/>
              <a:pPr/>
              <a:t>‹#›</a:t>
            </a:fld>
            <a:endParaRPr lang="de-DE" altLang="de-DE"/>
          </a:p>
        </p:txBody>
      </p:sp>
    </p:spTree>
    <p:extLst>
      <p:ext uri="{BB962C8B-B14F-4D97-AF65-F5344CB8AC3E}">
        <p14:creationId xmlns:p14="http://schemas.microsoft.com/office/powerpoint/2010/main" val="2635650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7" name="Textplatzhalter 2"/>
          <p:cNvSpPr>
            <a:spLocks noGrp="1"/>
          </p:cNvSpPr>
          <p:nvPr>
            <p:ph idx="1"/>
          </p:nvPr>
        </p:nvSpPr>
        <p:spPr>
          <a:xfrm>
            <a:off x="1368000" y="2371200"/>
            <a:ext cx="9025003" cy="3681248"/>
          </a:xfrm>
          <a:prstGeom prst="rect">
            <a:avLst/>
          </a:prstGeom>
        </p:spPr>
        <p:txBody>
          <a:bodyPr rtlCol="0">
            <a:normAutofit/>
          </a:bodyPr>
          <a:lstStyle>
            <a:lvl1pPr>
              <a:buClr>
                <a:srgbClr val="1E963C"/>
              </a:buClr>
              <a:buFont typeface="Arial" panose="020B0604020202020204" pitchFamily="34" charset="0"/>
              <a:buChar char="•"/>
              <a:defRPr/>
            </a:lvl1pPr>
          </a:lstStyle>
          <a:p>
            <a:pPr lvl="0"/>
            <a:r>
              <a:rPr lang="de-DE"/>
              <a:t>Textmasterformat bearbeiten</a:t>
            </a:r>
          </a:p>
        </p:txBody>
      </p:sp>
      <p:sp>
        <p:nvSpPr>
          <p:cNvPr id="8" name="Titel 7"/>
          <p:cNvSpPr>
            <a:spLocks noGrp="1"/>
          </p:cNvSpPr>
          <p:nvPr>
            <p:ph type="title"/>
          </p:nvPr>
        </p:nvSpPr>
        <p:spPr>
          <a:xfrm>
            <a:off x="720000" y="1315201"/>
            <a:ext cx="9793088" cy="800100"/>
          </a:xfrm>
        </p:spPr>
        <p:txBody>
          <a:bodyPr/>
          <a:lstStyle>
            <a:lvl1pPr>
              <a:defRPr baseline="0"/>
            </a:lvl1pPr>
          </a:lstStyle>
          <a:p>
            <a:r>
              <a:rPr lang="de-DE" dirty="0"/>
              <a:t>Titelmasterformat durch Klicken bearbeiten</a:t>
            </a:r>
          </a:p>
        </p:txBody>
      </p:sp>
      <p:sp>
        <p:nvSpPr>
          <p:cNvPr id="4" name="Datumsplatzhalter 9">
            <a:extLst>
              <a:ext uri="{FF2B5EF4-FFF2-40B4-BE49-F238E27FC236}">
                <a16:creationId xmlns:a16="http://schemas.microsoft.com/office/drawing/2014/main" id="{2AE16C56-B125-43EB-B386-964EA49EA0B2}"/>
              </a:ext>
            </a:extLst>
          </p:cNvPr>
          <p:cNvSpPr>
            <a:spLocks noGrp="1"/>
          </p:cNvSpPr>
          <p:nvPr>
            <p:ph type="dt" sz="half" idx="10"/>
          </p:nvPr>
        </p:nvSpPr>
        <p:spPr/>
        <p:txBody>
          <a:bodyPr/>
          <a:lstStyle>
            <a:lvl1pPr>
              <a:defRPr/>
            </a:lvl1pPr>
          </a:lstStyle>
          <a:p>
            <a:pPr>
              <a:defRPr/>
            </a:pPr>
            <a:fld id="{216FEEFA-CF42-9549-8C32-C9DEAC13E645}" type="datetime1">
              <a:rPr lang="de-DE"/>
              <a:pPr>
                <a:defRPr/>
              </a:pPr>
              <a:t>14.04.26</a:t>
            </a:fld>
            <a:endParaRPr lang="de-DE" dirty="0"/>
          </a:p>
        </p:txBody>
      </p:sp>
      <p:sp>
        <p:nvSpPr>
          <p:cNvPr id="5" name="Fußzeilenplatzhalter 12">
            <a:extLst>
              <a:ext uri="{FF2B5EF4-FFF2-40B4-BE49-F238E27FC236}">
                <a16:creationId xmlns:a16="http://schemas.microsoft.com/office/drawing/2014/main" id="{AAB27074-D38C-28A1-504F-1F6DCDD027C9}"/>
              </a:ext>
            </a:extLst>
          </p:cNvPr>
          <p:cNvSpPr>
            <a:spLocks noGrp="1"/>
          </p:cNvSpPr>
          <p:nvPr>
            <p:ph type="ftr" sz="quarter" idx="11"/>
          </p:nvPr>
        </p:nvSpPr>
        <p:spPr/>
        <p:txBody>
          <a:bodyPr/>
          <a:lstStyle>
            <a:lvl1pPr>
              <a:defRPr/>
            </a:lvl1pPr>
          </a:lstStyle>
          <a:p>
            <a:pPr>
              <a:defRPr/>
            </a:pPr>
            <a:r>
              <a:rPr lang="de-DE"/>
              <a:t>Titel</a:t>
            </a:r>
          </a:p>
        </p:txBody>
      </p:sp>
      <p:sp>
        <p:nvSpPr>
          <p:cNvPr id="6" name="Foliennummernplatzhalter 16">
            <a:extLst>
              <a:ext uri="{FF2B5EF4-FFF2-40B4-BE49-F238E27FC236}">
                <a16:creationId xmlns:a16="http://schemas.microsoft.com/office/drawing/2014/main" id="{9A62F8BE-AE46-2A34-E392-25D5065D60F7}"/>
              </a:ext>
            </a:extLst>
          </p:cNvPr>
          <p:cNvSpPr>
            <a:spLocks noGrp="1"/>
          </p:cNvSpPr>
          <p:nvPr>
            <p:ph type="sldNum" sz="quarter" idx="12"/>
          </p:nvPr>
        </p:nvSpPr>
        <p:spPr/>
        <p:txBody>
          <a:bodyPr/>
          <a:lstStyle>
            <a:lvl1pPr>
              <a:defRPr/>
            </a:lvl1pPr>
          </a:lstStyle>
          <a:p>
            <a:r>
              <a:rPr lang="de-DE" altLang="de-DE"/>
              <a:t> Seite </a:t>
            </a:r>
            <a:fld id="{BDE71519-2F48-144D-910C-70099C7AE7EA}" type="slidenum">
              <a:rPr lang="de-DE" altLang="de-DE"/>
              <a:pPr/>
              <a:t>‹#›</a:t>
            </a:fld>
            <a:endParaRPr lang="de-DE" altLang="de-DE"/>
          </a:p>
        </p:txBody>
      </p:sp>
    </p:spTree>
    <p:extLst>
      <p:ext uri="{BB962C8B-B14F-4D97-AF65-F5344CB8AC3E}">
        <p14:creationId xmlns:p14="http://schemas.microsoft.com/office/powerpoint/2010/main" val="577338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44318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87665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02_Studie&amp;Hintergr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07FB7B2-11C3-F127-CB54-4CD0DDC6FB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platzhalter 4">
            <a:extLst>
              <a:ext uri="{FF2B5EF4-FFF2-40B4-BE49-F238E27FC236}">
                <a16:creationId xmlns:a16="http://schemas.microsoft.com/office/drawing/2014/main" id="{E0D1095A-CDFE-CE42-8229-9A065D6000E1}"/>
              </a:ext>
            </a:extLst>
          </p:cNvPr>
          <p:cNvSpPr>
            <a:spLocks noGrp="1"/>
          </p:cNvSpPr>
          <p:nvPr>
            <p:ph type="body" sz="quarter" idx="15"/>
          </p:nvPr>
        </p:nvSpPr>
        <p:spPr>
          <a:xfrm>
            <a:off x="766764" y="1980000"/>
            <a:ext cx="10658475" cy="4185851"/>
          </a:xfrm>
        </p:spPr>
        <p:txBody>
          <a:bodyPr lIns="0" tIns="0" rIns="0" bIns="0">
            <a:noAutofit/>
          </a:bodyPr>
          <a:lstStyle>
            <a:lvl1pPr>
              <a:buClr>
                <a:srgbClr val="06C995"/>
              </a:buClr>
              <a:buSzPct val="115000"/>
              <a:defRPr sz="1400">
                <a:solidFill>
                  <a:srgbClr val="6C707A"/>
                </a:solidFill>
                <a:latin typeface="Arial" panose="020B0604020202020204" pitchFamily="34" charset="0"/>
                <a:cs typeface="Arial" panose="020B0604020202020204" pitchFamily="34" charset="0"/>
              </a:defRPr>
            </a:lvl1pPr>
            <a:lvl2pPr>
              <a:buClr>
                <a:srgbClr val="06C995"/>
              </a:buClr>
              <a:buSzPct val="115000"/>
              <a:defRPr sz="1400">
                <a:solidFill>
                  <a:srgbClr val="6C707A"/>
                </a:solidFill>
                <a:latin typeface="Arial" panose="020B0604020202020204" pitchFamily="34" charset="0"/>
                <a:cs typeface="Arial" panose="020B0604020202020204" pitchFamily="34" charset="0"/>
              </a:defRPr>
            </a:lvl2pPr>
            <a:lvl3pPr>
              <a:buClr>
                <a:srgbClr val="06C995"/>
              </a:buClr>
              <a:buSzPct val="115000"/>
              <a:defRPr sz="1400">
                <a:solidFill>
                  <a:srgbClr val="6C707A"/>
                </a:solidFill>
                <a:latin typeface="Arial" panose="020B0604020202020204" pitchFamily="34" charset="0"/>
                <a:cs typeface="Arial" panose="020B0604020202020204" pitchFamily="34" charset="0"/>
              </a:defRPr>
            </a:lvl3pPr>
            <a:lvl4pPr>
              <a:buClr>
                <a:srgbClr val="06C995"/>
              </a:buClr>
              <a:buSzPct val="115000"/>
              <a:defRPr sz="1400">
                <a:solidFill>
                  <a:srgbClr val="6C707A"/>
                </a:solidFill>
                <a:latin typeface="Arial" panose="020B0604020202020204" pitchFamily="34" charset="0"/>
                <a:cs typeface="Arial" panose="020B0604020202020204" pitchFamily="34" charset="0"/>
              </a:defRPr>
            </a:lvl4pPr>
            <a:lvl5pPr>
              <a:buClr>
                <a:srgbClr val="06C995"/>
              </a:buClr>
              <a:buSzPct val="115000"/>
              <a:defRPr sz="1400">
                <a:solidFill>
                  <a:srgbClr val="6C707A"/>
                </a:solidFill>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7">
            <a:extLst>
              <a:ext uri="{FF2B5EF4-FFF2-40B4-BE49-F238E27FC236}">
                <a16:creationId xmlns:a16="http://schemas.microsoft.com/office/drawing/2014/main" id="{4EC2F90B-2E8F-4F70-B61E-18C295100442}"/>
              </a:ext>
            </a:extLst>
          </p:cNvPr>
          <p:cNvSpPr>
            <a:spLocks noGrp="1"/>
          </p:cNvSpPr>
          <p:nvPr>
            <p:ph type="body" sz="quarter" idx="18"/>
          </p:nvPr>
        </p:nvSpPr>
        <p:spPr>
          <a:xfrm>
            <a:off x="766763" y="1441506"/>
            <a:ext cx="10658475" cy="252204"/>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rgbClr val="06C995"/>
                </a:solidFill>
                <a:latin typeface="Arial" panose="020B0604020202020204" pitchFamily="34" charset="0"/>
                <a:cs typeface="Arial" panose="020B0604020202020204" pitchFamily="34" charset="0"/>
              </a:defRPr>
            </a:lvl1pPr>
            <a:lvl2pPr>
              <a:defRPr sz="1500"/>
            </a:lvl2pPr>
            <a:lvl3pPr>
              <a:defRPr sz="1500"/>
            </a:lvl3pPr>
            <a:lvl4pPr>
              <a:defRPr sz="1500"/>
            </a:lvl4pPr>
            <a:lvl5pPr>
              <a:defRPr sz="1500"/>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e-DE" altLang="de-DE"/>
          </a:p>
        </p:txBody>
      </p:sp>
      <p:sp>
        <p:nvSpPr>
          <p:cNvPr id="9" name="Foliennummernplatzhalter 5">
            <a:extLst>
              <a:ext uri="{FF2B5EF4-FFF2-40B4-BE49-F238E27FC236}">
                <a16:creationId xmlns:a16="http://schemas.microsoft.com/office/drawing/2014/main" id="{A0DCE1DB-1A0F-4B0A-B345-8CB601160511}"/>
              </a:ext>
            </a:extLst>
          </p:cNvPr>
          <p:cNvSpPr txBox="1">
            <a:spLocks/>
          </p:cNvSpPr>
          <p:nvPr userDrawn="1"/>
        </p:nvSpPr>
        <p:spPr>
          <a:xfrm>
            <a:off x="9856381" y="6479065"/>
            <a:ext cx="1568856" cy="123111"/>
          </a:xfrm>
          <a:prstGeom prst="rect">
            <a:avLst/>
          </a:prstGeom>
        </p:spPr>
        <p:txBody>
          <a:bodyPr vert="horz" wrap="square" lIns="0" tIns="0" rIns="0" bIns="0" rtlCol="0" anchor="t" anchorCtr="0">
            <a:sp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DE" sz="800" b="0" kern="1200">
                <a:solidFill>
                  <a:srgbClr val="C3C4C8"/>
                </a:solidFill>
                <a:latin typeface="Arial" panose="020B0604020202020204" pitchFamily="34" charset="0"/>
                <a:ea typeface="+mn-ea"/>
                <a:cs typeface="Arial" panose="020B0604020202020204" pitchFamily="34" charset="0"/>
              </a:rPr>
              <a:t>www.medtoday.de  |  </a:t>
            </a:r>
            <a:r>
              <a:rPr lang="de-DE" sz="800" b="0">
                <a:solidFill>
                  <a:srgbClr val="C3C4C8"/>
                </a:solidFill>
                <a:latin typeface="Arial" panose="020B0604020202020204" pitchFamily="34" charset="0"/>
                <a:cs typeface="Arial" panose="020B0604020202020204" pitchFamily="34" charset="0"/>
              </a:rPr>
              <a:t>Seite </a:t>
            </a:r>
            <a:fld id="{A62711C1-C751-8A45-9C5F-0A746BC8E3B3}" type="slidenum">
              <a:rPr lang="de-DE" sz="800" b="0" smtClean="0">
                <a:solidFill>
                  <a:srgbClr val="C3C4C8"/>
                </a:solidFill>
                <a:latin typeface="Arial" panose="020B0604020202020204" pitchFamily="34" charset="0"/>
                <a:cs typeface="Arial" panose="020B0604020202020204" pitchFamily="34" charset="0"/>
              </a:rPr>
              <a:pPr algn="r"/>
              <a:t>‹#›</a:t>
            </a:fld>
            <a:endParaRPr lang="de-DE" sz="800" b="0" dirty="0">
              <a:solidFill>
                <a:srgbClr val="C3C4C8"/>
              </a:solidFill>
              <a:latin typeface="Arial" panose="020B0604020202020204" pitchFamily="34" charset="0"/>
              <a:cs typeface="Arial" panose="020B0604020202020204" pitchFamily="34" charset="0"/>
            </a:endParaRPr>
          </a:p>
        </p:txBody>
      </p:sp>
      <p:sp>
        <p:nvSpPr>
          <p:cNvPr id="12" name="Textplatzhalter 2">
            <a:extLst>
              <a:ext uri="{FF2B5EF4-FFF2-40B4-BE49-F238E27FC236}">
                <a16:creationId xmlns:a16="http://schemas.microsoft.com/office/drawing/2014/main" id="{DF09756C-13A9-4848-B1EB-79EAC1FE40A9}"/>
              </a:ext>
            </a:extLst>
          </p:cNvPr>
          <p:cNvSpPr>
            <a:spLocks noGrp="1"/>
          </p:cNvSpPr>
          <p:nvPr>
            <p:ph type="body" idx="11" hasCustomPrompt="1"/>
          </p:nvPr>
        </p:nvSpPr>
        <p:spPr>
          <a:xfrm>
            <a:off x="766764" y="6378748"/>
            <a:ext cx="8908179" cy="323741"/>
          </a:xfrm>
          <a:prstGeom prst="rect">
            <a:avLst/>
          </a:prstGeom>
        </p:spPr>
        <p:txBody>
          <a:bodyPr lIns="0" tIns="0" rIns="0" bIns="0" anchor="ctr" anchorCtr="0">
            <a:noAutofit/>
          </a:bodyPr>
          <a:lstStyle>
            <a:lvl1pPr marL="0" indent="0">
              <a:spcBef>
                <a:spcPts val="0"/>
              </a:spcBef>
              <a:buNone/>
              <a:defRPr lang="de-DE" sz="900" kern="1200" dirty="0">
                <a:solidFill>
                  <a:srgbClr val="6C707A"/>
                </a:solidFill>
                <a:latin typeface="Arial" panose="020B0604020202020204" pitchFamily="34" charset="0"/>
                <a:ea typeface="+mn-ea"/>
                <a:cs typeface="Arial" panose="020B0604020202020204" pitchFamily="34"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dirty="0"/>
              <a:t>Textmasterformat bearbeiten</a:t>
            </a:r>
          </a:p>
        </p:txBody>
      </p:sp>
    </p:spTree>
    <p:extLst>
      <p:ext uri="{BB962C8B-B14F-4D97-AF65-F5344CB8AC3E}">
        <p14:creationId xmlns:p14="http://schemas.microsoft.com/office/powerpoint/2010/main" val="3866864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483">
          <p15:clr>
            <a:srgbClr val="FBAE40"/>
          </p15:clr>
        </p15:guide>
        <p15:guide id="2" orient="horz" pos="1253">
          <p15:clr>
            <a:srgbClr val="FBAE40"/>
          </p15:clr>
        </p15:guide>
        <p15:guide id="3" pos="7197">
          <p15:clr>
            <a:srgbClr val="FBAE40"/>
          </p15:clr>
        </p15:guide>
        <p15:guide id="4" pos="3772">
          <p15:clr>
            <a:srgbClr val="FBAE40"/>
          </p15:clr>
        </p15:guide>
        <p15:guide id="5" pos="3908">
          <p15:clr>
            <a:srgbClr val="FBAE40"/>
          </p15:clr>
        </p15:guide>
        <p15:guide id="6" orient="horz" pos="3884">
          <p15:clr>
            <a:srgbClr val="FBAE40"/>
          </p15:clr>
        </p15:guide>
        <p15:guide id="7" orient="horz" pos="1570">
          <p15:clr>
            <a:srgbClr val="FBAE40"/>
          </p15:clr>
        </p15:guide>
        <p15:guide id="8" orient="horz" pos="3407">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dirty="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dirty="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50"/>
            <a:ext cx="3201037" cy="24083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6"/>
            <a:ext cx="1659092" cy="333781"/>
          </a:xfrm>
          <a:prstGeom prst="rect">
            <a:avLst/>
          </a:prstGeom>
        </p:spPr>
      </p:pic>
    </p:spTree>
    <p:extLst>
      <p:ext uri="{BB962C8B-B14F-4D97-AF65-F5344CB8AC3E}">
        <p14:creationId xmlns:p14="http://schemas.microsoft.com/office/powerpoint/2010/main" val="3782298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3117" y="2377736"/>
            <a:ext cx="11425767" cy="1620837"/>
          </a:xfrm>
        </p:spPr>
        <p:txBody>
          <a:bodyPr/>
          <a:lstStyle/>
          <a:p>
            <a:r>
              <a:rPr lang="en-US"/>
              <a:t>Click to edit Master title style</a:t>
            </a:r>
          </a:p>
        </p:txBody>
      </p:sp>
      <p:sp>
        <p:nvSpPr>
          <p:cNvPr id="3" name="Subtitle 2"/>
          <p:cNvSpPr>
            <a:spLocks noGrp="1"/>
          </p:cNvSpPr>
          <p:nvPr>
            <p:ph type="subTitle" idx="1"/>
          </p:nvPr>
        </p:nvSpPr>
        <p:spPr>
          <a:xfrm>
            <a:off x="1391707" y="4293019"/>
            <a:ext cx="9408584" cy="1931987"/>
          </a:xfrm>
        </p:spPr>
        <p:txBody>
          <a:bodyPr/>
          <a:lstStyle>
            <a:lvl1pPr marL="0" indent="0" algn="ctr">
              <a:buNone/>
              <a:defRPr/>
            </a:lvl1pPr>
            <a:lvl2pPr marL="456921" indent="0" algn="ctr">
              <a:buNone/>
              <a:defRPr/>
            </a:lvl2pPr>
            <a:lvl3pPr marL="913841" indent="0" algn="ctr">
              <a:buNone/>
              <a:defRPr/>
            </a:lvl3pPr>
            <a:lvl4pPr marL="1370762" indent="0" algn="ctr">
              <a:buNone/>
              <a:defRPr/>
            </a:lvl4pPr>
            <a:lvl5pPr marL="1827683" indent="0" algn="ctr">
              <a:buNone/>
              <a:defRPr/>
            </a:lvl5pPr>
            <a:lvl6pPr marL="2284603" indent="0" algn="ctr">
              <a:buNone/>
              <a:defRPr/>
            </a:lvl6pPr>
            <a:lvl7pPr marL="2741524" indent="0" algn="ctr">
              <a:buNone/>
              <a:defRPr/>
            </a:lvl7pPr>
            <a:lvl8pPr marL="3198445" indent="0" algn="ctr">
              <a:buNone/>
              <a:defRPr/>
            </a:lvl8pPr>
            <a:lvl9pPr marL="3655365" indent="0" algn="ctr">
              <a:buNone/>
              <a:defRPr/>
            </a:lvl9pPr>
          </a:lstStyle>
          <a:p>
            <a:r>
              <a:rPr lang="en-US"/>
              <a:t>Click to edit Master subtitle style</a:t>
            </a:r>
          </a:p>
        </p:txBody>
      </p:sp>
    </p:spTree>
    <p:extLst>
      <p:ext uri="{BB962C8B-B14F-4D97-AF65-F5344CB8AC3E}">
        <p14:creationId xmlns:p14="http://schemas.microsoft.com/office/powerpoint/2010/main" val="1259196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759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9" y="4857758"/>
            <a:ext cx="11423651" cy="15017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1062569" y="3203577"/>
            <a:ext cx="11423651" cy="1654175"/>
          </a:xfrm>
        </p:spPr>
        <p:txBody>
          <a:bodyPr anchor="b"/>
          <a:lstStyle>
            <a:lvl1pPr marL="0" indent="0">
              <a:buNone/>
              <a:defRPr sz="1999"/>
            </a:lvl1pPr>
            <a:lvl2pPr marL="456921" indent="0">
              <a:buNone/>
              <a:defRPr sz="1799"/>
            </a:lvl2pPr>
            <a:lvl3pPr marL="913841" indent="0">
              <a:buNone/>
              <a:defRPr sz="1699"/>
            </a:lvl3pPr>
            <a:lvl4pPr marL="1370762" indent="0">
              <a:buNone/>
              <a:defRPr sz="1400"/>
            </a:lvl4pPr>
            <a:lvl5pPr marL="1827683" indent="0">
              <a:buNone/>
              <a:defRPr sz="1400"/>
            </a:lvl5pPr>
            <a:lvl6pPr marL="2284603" indent="0">
              <a:buNone/>
              <a:defRPr sz="1400"/>
            </a:lvl6pPr>
            <a:lvl7pPr marL="2741524" indent="0">
              <a:buNone/>
              <a:defRPr sz="1400"/>
            </a:lvl7pPr>
            <a:lvl8pPr marL="3198445" indent="0">
              <a:buNone/>
              <a:defRPr sz="1400"/>
            </a:lvl8pPr>
            <a:lvl9pPr marL="3655365" indent="0">
              <a:buNone/>
              <a:defRPr sz="1400"/>
            </a:lvl9pPr>
          </a:lstStyle>
          <a:p>
            <a:pPr lvl="0"/>
            <a:r>
              <a:rPr lang="en-US"/>
              <a:t>Click to edit Master text styles</a:t>
            </a:r>
          </a:p>
        </p:txBody>
      </p:sp>
    </p:spTree>
    <p:extLst>
      <p:ext uri="{BB962C8B-B14F-4D97-AF65-F5344CB8AC3E}">
        <p14:creationId xmlns:p14="http://schemas.microsoft.com/office/powerpoint/2010/main" val="2211937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6"/>
            <a:ext cx="5634567" cy="476091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6"/>
            <a:ext cx="5636684" cy="476091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372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5"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2" y="1692275"/>
            <a:ext cx="5937251" cy="704850"/>
          </a:xfrm>
        </p:spPr>
        <p:txBody>
          <a:bodyPr anchor="b"/>
          <a:lstStyle>
            <a:lvl1pPr marL="0" indent="0">
              <a:buNone/>
              <a:defRPr sz="2399" b="1"/>
            </a:lvl1pPr>
            <a:lvl2pPr marL="456921" indent="0">
              <a:buNone/>
              <a:defRPr sz="1999" b="1"/>
            </a:lvl2pPr>
            <a:lvl3pPr marL="913841" indent="0">
              <a:buNone/>
              <a:defRPr sz="1799" b="1"/>
            </a:lvl3pPr>
            <a:lvl4pPr marL="1370762" indent="0">
              <a:buNone/>
              <a:defRPr sz="1699" b="1"/>
            </a:lvl4pPr>
            <a:lvl5pPr marL="1827683" indent="0">
              <a:buNone/>
              <a:defRPr sz="1699" b="1"/>
            </a:lvl5pPr>
            <a:lvl6pPr marL="2284603" indent="0">
              <a:buNone/>
              <a:defRPr sz="1699" b="1"/>
            </a:lvl6pPr>
            <a:lvl7pPr marL="2741524" indent="0">
              <a:buNone/>
              <a:defRPr sz="1699" b="1"/>
            </a:lvl7pPr>
            <a:lvl8pPr marL="3198445" indent="0">
              <a:buNone/>
              <a:defRPr sz="1699" b="1"/>
            </a:lvl8pPr>
            <a:lvl9pPr marL="3655365" indent="0">
              <a:buNone/>
              <a:defRPr sz="1699" b="1"/>
            </a:lvl9pPr>
          </a:lstStyle>
          <a:p>
            <a:pPr lvl="0"/>
            <a:r>
              <a:rPr lang="en-US"/>
              <a:t>Click to edit Master text styles</a:t>
            </a:r>
          </a:p>
        </p:txBody>
      </p:sp>
      <p:sp>
        <p:nvSpPr>
          <p:cNvPr id="4" name="Content Placeholder 3"/>
          <p:cNvSpPr>
            <a:spLocks noGrp="1"/>
          </p:cNvSpPr>
          <p:nvPr>
            <p:ph sz="half" idx="2"/>
          </p:nvPr>
        </p:nvSpPr>
        <p:spPr>
          <a:xfrm>
            <a:off x="673102" y="2397125"/>
            <a:ext cx="5937251" cy="4356100"/>
          </a:xfrm>
        </p:spPr>
        <p:txBody>
          <a:bodyPr/>
          <a:lstStyle>
            <a:lvl1pPr>
              <a:defRPr sz="2399"/>
            </a:lvl1pPr>
            <a:lvl2pPr>
              <a:defRPr sz="1999"/>
            </a:lvl2pPr>
            <a:lvl3pPr>
              <a:defRPr sz="1799"/>
            </a:lvl3pPr>
            <a:lvl4pPr>
              <a:defRPr sz="1699"/>
            </a:lvl4pPr>
            <a:lvl5pPr>
              <a:defRPr sz="1699"/>
            </a:lvl5pPr>
            <a:lvl6pPr>
              <a:defRPr sz="1699"/>
            </a:lvl6pPr>
            <a:lvl7pPr>
              <a:defRPr sz="1699"/>
            </a:lvl7pPr>
            <a:lvl8pPr>
              <a:defRPr sz="1699"/>
            </a:lvl8pPr>
            <a:lvl9pPr>
              <a:defRPr sz="1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2" y="1692275"/>
            <a:ext cx="5941484" cy="704850"/>
          </a:xfrm>
        </p:spPr>
        <p:txBody>
          <a:bodyPr anchor="b"/>
          <a:lstStyle>
            <a:lvl1pPr marL="0" indent="0">
              <a:buNone/>
              <a:defRPr sz="2399" b="1"/>
            </a:lvl1pPr>
            <a:lvl2pPr marL="456921" indent="0">
              <a:buNone/>
              <a:defRPr sz="1999" b="1"/>
            </a:lvl2pPr>
            <a:lvl3pPr marL="913841" indent="0">
              <a:buNone/>
              <a:defRPr sz="1799" b="1"/>
            </a:lvl3pPr>
            <a:lvl4pPr marL="1370762" indent="0">
              <a:buNone/>
              <a:defRPr sz="1699" b="1"/>
            </a:lvl4pPr>
            <a:lvl5pPr marL="1827683" indent="0">
              <a:buNone/>
              <a:defRPr sz="1699" b="1"/>
            </a:lvl5pPr>
            <a:lvl6pPr marL="2284603" indent="0">
              <a:buNone/>
              <a:defRPr sz="1699" b="1"/>
            </a:lvl6pPr>
            <a:lvl7pPr marL="2741524" indent="0">
              <a:buNone/>
              <a:defRPr sz="1699" b="1"/>
            </a:lvl7pPr>
            <a:lvl8pPr marL="3198445" indent="0">
              <a:buNone/>
              <a:defRPr sz="1699" b="1"/>
            </a:lvl8pPr>
            <a:lvl9pPr marL="3655365" indent="0">
              <a:buNone/>
              <a:defRPr sz="1699" b="1"/>
            </a:lvl9pPr>
          </a:lstStyle>
          <a:p>
            <a:pPr lvl="0"/>
            <a:r>
              <a:rPr lang="en-US"/>
              <a:t>Click to edit Master text styles</a:t>
            </a:r>
          </a:p>
        </p:txBody>
      </p:sp>
      <p:sp>
        <p:nvSpPr>
          <p:cNvPr id="6" name="Content Placeholder 5"/>
          <p:cNvSpPr>
            <a:spLocks noGrp="1"/>
          </p:cNvSpPr>
          <p:nvPr>
            <p:ph sz="quarter" idx="4"/>
          </p:nvPr>
        </p:nvSpPr>
        <p:spPr>
          <a:xfrm>
            <a:off x="6828372" y="2397125"/>
            <a:ext cx="5941484" cy="4356100"/>
          </a:xfrm>
        </p:spPr>
        <p:txBody>
          <a:bodyPr/>
          <a:lstStyle>
            <a:lvl1pPr>
              <a:defRPr sz="2399"/>
            </a:lvl1pPr>
            <a:lvl2pPr>
              <a:defRPr sz="1999"/>
            </a:lvl2pPr>
            <a:lvl3pPr>
              <a:defRPr sz="1799"/>
            </a:lvl3pPr>
            <a:lvl4pPr>
              <a:defRPr sz="1699"/>
            </a:lvl4pPr>
            <a:lvl5pPr>
              <a:defRPr sz="1699"/>
            </a:lvl5pPr>
            <a:lvl6pPr>
              <a:defRPr sz="1699"/>
            </a:lvl6pPr>
            <a:lvl7pPr>
              <a:defRPr sz="1699"/>
            </a:lvl7pPr>
            <a:lvl8pPr>
              <a:defRPr sz="1699"/>
            </a:lvl8pPr>
            <a:lvl9pPr>
              <a:defRPr sz="1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241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0724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872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1" y="301625"/>
            <a:ext cx="4421717" cy="1279525"/>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5255691" y="301628"/>
            <a:ext cx="7514167" cy="6451599"/>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1" y="1581158"/>
            <a:ext cx="4421717" cy="5172075"/>
          </a:xfrm>
        </p:spPr>
        <p:txBody>
          <a:bodyPr/>
          <a:lstStyle>
            <a:lvl1pPr marL="0" indent="0">
              <a:buNone/>
              <a:defRPr sz="1400"/>
            </a:lvl1pPr>
            <a:lvl2pPr marL="456921" indent="0">
              <a:buNone/>
              <a:defRPr sz="1200"/>
            </a:lvl2pPr>
            <a:lvl3pPr marL="913841" indent="0">
              <a:buNone/>
              <a:defRPr sz="1000"/>
            </a:lvl3pPr>
            <a:lvl4pPr marL="1370762" indent="0">
              <a:buNone/>
              <a:defRPr sz="900"/>
            </a:lvl4pPr>
            <a:lvl5pPr marL="1827683" indent="0">
              <a:buNone/>
              <a:defRPr sz="900"/>
            </a:lvl5pPr>
            <a:lvl6pPr marL="2284603" indent="0">
              <a:buNone/>
              <a:defRPr sz="900"/>
            </a:lvl6pPr>
            <a:lvl7pPr marL="2741524" indent="0">
              <a:buNone/>
              <a:defRPr sz="900"/>
            </a:lvl7pPr>
            <a:lvl8pPr marL="3198445" indent="0">
              <a:buNone/>
              <a:defRPr sz="900"/>
            </a:lvl8pPr>
            <a:lvl9pPr marL="3655365" indent="0">
              <a:buNone/>
              <a:defRPr sz="900"/>
            </a:lvl9pPr>
          </a:lstStyle>
          <a:p>
            <a:pPr lvl="0"/>
            <a:r>
              <a:rPr lang="en-US"/>
              <a:t>Click to edit Master text styles</a:t>
            </a:r>
          </a:p>
        </p:txBody>
      </p:sp>
    </p:spTree>
    <p:extLst>
      <p:ext uri="{BB962C8B-B14F-4D97-AF65-F5344CB8AC3E}">
        <p14:creationId xmlns:p14="http://schemas.microsoft.com/office/powerpoint/2010/main" val="1860469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5"/>
            <a:ext cx="8064500" cy="625475"/>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635255" y="674692"/>
            <a:ext cx="8064500" cy="4537075"/>
          </a:xfrm>
        </p:spPr>
        <p:txBody>
          <a:bodyPr/>
          <a:lstStyle>
            <a:lvl1pPr marL="0" indent="0">
              <a:buNone/>
              <a:defRPr sz="3199"/>
            </a:lvl1pPr>
            <a:lvl2pPr marL="456921" indent="0">
              <a:buNone/>
              <a:defRPr sz="2799"/>
            </a:lvl2pPr>
            <a:lvl3pPr marL="913841" indent="0">
              <a:buNone/>
              <a:defRPr sz="2399"/>
            </a:lvl3pPr>
            <a:lvl4pPr marL="1370762" indent="0">
              <a:buNone/>
              <a:defRPr sz="1999"/>
            </a:lvl4pPr>
            <a:lvl5pPr marL="1827683" indent="0">
              <a:buNone/>
              <a:defRPr sz="1999"/>
            </a:lvl5pPr>
            <a:lvl6pPr marL="2284603" indent="0">
              <a:buNone/>
              <a:defRPr sz="1999"/>
            </a:lvl6pPr>
            <a:lvl7pPr marL="2741524" indent="0">
              <a:buNone/>
              <a:defRPr sz="1999"/>
            </a:lvl7pPr>
            <a:lvl8pPr marL="3198445" indent="0">
              <a:buNone/>
              <a:defRPr sz="1999"/>
            </a:lvl8pPr>
            <a:lvl9pPr marL="3655365" indent="0">
              <a:buNone/>
              <a:defRPr sz="1999"/>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6921" indent="0">
              <a:buNone/>
              <a:defRPr sz="1200"/>
            </a:lvl2pPr>
            <a:lvl3pPr marL="913841" indent="0">
              <a:buNone/>
              <a:defRPr sz="1000"/>
            </a:lvl3pPr>
            <a:lvl4pPr marL="1370762" indent="0">
              <a:buNone/>
              <a:defRPr sz="900"/>
            </a:lvl4pPr>
            <a:lvl5pPr marL="1827683" indent="0">
              <a:buNone/>
              <a:defRPr sz="900"/>
            </a:lvl5pPr>
            <a:lvl6pPr marL="2284603" indent="0">
              <a:buNone/>
              <a:defRPr sz="900"/>
            </a:lvl6pPr>
            <a:lvl7pPr marL="2741524" indent="0">
              <a:buNone/>
              <a:defRPr sz="900"/>
            </a:lvl7pPr>
            <a:lvl8pPr marL="3198445" indent="0">
              <a:buNone/>
              <a:defRPr sz="900"/>
            </a:lvl8pPr>
            <a:lvl9pPr marL="3655365" indent="0">
              <a:buNone/>
              <a:defRPr sz="900"/>
            </a:lvl9pPr>
          </a:lstStyle>
          <a:p>
            <a:pPr lvl="0"/>
            <a:r>
              <a:rPr lang="en-US"/>
              <a:t>Click to edit Master text styles</a:t>
            </a:r>
          </a:p>
        </p:txBody>
      </p:sp>
    </p:spTree>
    <p:extLst>
      <p:ext uri="{BB962C8B-B14F-4D97-AF65-F5344CB8AC3E}">
        <p14:creationId xmlns:p14="http://schemas.microsoft.com/office/powerpoint/2010/main" val="3290342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857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9"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70"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4630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9" y="627070"/>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6"/>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6"/>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512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7"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7" y="1416055"/>
            <a:ext cx="10358967" cy="4799013"/>
          </a:xfrm>
        </p:spPr>
        <p:txBody>
          <a:bodyPr/>
          <a:lstStyle/>
          <a:p>
            <a:pPr lvl="0"/>
            <a:endParaRPr lang="en-US" noProof="0"/>
          </a:p>
        </p:txBody>
      </p:sp>
    </p:spTree>
    <p:extLst>
      <p:ext uri="{BB962C8B-B14F-4D97-AF65-F5344CB8AC3E}">
        <p14:creationId xmlns:p14="http://schemas.microsoft.com/office/powerpoint/2010/main" val="3418769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1"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1"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1"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1"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57822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626" rtl="0" eaLnBrk="0" fontAlgn="base" hangingPunct="0">
              <a:spcBef>
                <a:spcPct val="30000"/>
              </a:spcBef>
              <a:buClr>
                <a:srgbClr val="000000"/>
              </a:buClr>
              <a:buFontTx/>
              <a:buNone/>
              <a:defRPr/>
            </a:lvl1pPr>
            <a:lvl2pPr marL="522131" indent="0" algn="l" defTabSz="412626" rtl="0" eaLnBrk="0" fontAlgn="base" hangingPunct="0">
              <a:spcBef>
                <a:spcPct val="30000"/>
              </a:spcBef>
              <a:buClr>
                <a:srgbClr val="000000"/>
              </a:buClr>
              <a:buFontTx/>
              <a:buNone/>
              <a:defRPr/>
            </a:lvl2pPr>
            <a:lvl3pPr marL="979194" indent="0" algn="l" defTabSz="412626" rtl="0" eaLnBrk="0" fontAlgn="base" hangingPunct="0">
              <a:spcBef>
                <a:spcPct val="30000"/>
              </a:spcBef>
              <a:buClr>
                <a:srgbClr val="000000"/>
              </a:buClr>
              <a:buFontTx/>
              <a:buNone/>
              <a:defRPr/>
            </a:lvl3pPr>
            <a:lvl4pPr marL="1371189" indent="0" algn="l" defTabSz="412626" rtl="0" eaLnBrk="0" fontAlgn="base" hangingPunct="0">
              <a:spcBef>
                <a:spcPct val="30000"/>
              </a:spcBef>
              <a:buClr>
                <a:srgbClr val="000000"/>
              </a:buClr>
              <a:buFontTx/>
              <a:buNone/>
              <a:defRPr/>
            </a:lvl4pPr>
            <a:lvl5pPr marL="1761596" indent="0" algn="l" defTabSz="412626"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591" indent="-514196" algn="l" defTabSz="412626" rtl="0" eaLnBrk="0" fontAlgn="base" hangingPunct="0">
              <a:spcBef>
                <a:spcPct val="30000"/>
              </a:spcBef>
              <a:buClr>
                <a:srgbClr val="000000"/>
              </a:buClr>
              <a:buAutoNum type="arabicPeriod"/>
              <a:defRPr/>
            </a:lvl1pPr>
            <a:lvl2pPr marL="1036327" indent="-514196" algn="l" defTabSz="412626" rtl="0" eaLnBrk="0" fontAlgn="base" hangingPunct="0">
              <a:spcBef>
                <a:spcPct val="30000"/>
              </a:spcBef>
              <a:buClr>
                <a:srgbClr val="000000"/>
              </a:buClr>
              <a:buAutoNum type="arabicPeriod"/>
              <a:defRPr/>
            </a:lvl2pPr>
            <a:lvl3pPr marL="1436257" indent="-457063" algn="l" defTabSz="412626" rtl="0" eaLnBrk="0" fontAlgn="base" hangingPunct="0">
              <a:spcBef>
                <a:spcPct val="30000"/>
              </a:spcBef>
              <a:buClr>
                <a:srgbClr val="000000"/>
              </a:buClr>
              <a:buAutoNum type="arabicPeriod"/>
              <a:defRPr/>
            </a:lvl3pPr>
            <a:lvl4pPr marL="1828251" indent="-457063" algn="l" defTabSz="412626" rtl="0" eaLnBrk="0" fontAlgn="base" hangingPunct="0">
              <a:spcBef>
                <a:spcPct val="30000"/>
              </a:spcBef>
              <a:buClr>
                <a:srgbClr val="000000"/>
              </a:buClr>
              <a:buAutoNum type="arabicPeriod"/>
              <a:defRPr/>
            </a:lvl4pPr>
            <a:lvl5pPr marL="2218659" indent="-457063" algn="l" defTabSz="412626"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3"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0494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2" y="5905505"/>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063"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399"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152019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99"/>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063" indent="0">
              <a:buNone/>
              <a:defRPr sz="1050"/>
            </a:lvl2pPr>
            <a:lvl3pPr marL="914126" indent="0">
              <a:buNone/>
              <a:defRPr sz="1000"/>
            </a:lvl3pPr>
            <a:lvl4pPr marL="1371189" indent="0">
              <a:buNone/>
              <a:defRPr sz="900"/>
            </a:lvl4pPr>
            <a:lvl5pPr marL="1828251"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063" indent="0">
              <a:buNone/>
              <a:defRPr sz="1050"/>
            </a:lvl2pPr>
            <a:lvl3pPr marL="914126" indent="0">
              <a:buNone/>
              <a:defRPr sz="1000"/>
            </a:lvl3pPr>
            <a:lvl4pPr marL="1371189" indent="0">
              <a:buNone/>
              <a:defRPr sz="900"/>
            </a:lvl4pPr>
            <a:lvl5pPr marL="1828251" indent="0">
              <a:buNone/>
              <a:defRPr sz="900"/>
            </a:lvl5pPr>
          </a:lstStyle>
          <a:p>
            <a:pPr lvl="0"/>
            <a:r>
              <a:rPr lang="en-US" dirty="0"/>
              <a:t>Click to edit Master text style</a:t>
            </a:r>
          </a:p>
        </p:txBody>
      </p:sp>
    </p:spTree>
    <p:extLst>
      <p:ext uri="{BB962C8B-B14F-4D97-AF65-F5344CB8AC3E}">
        <p14:creationId xmlns:p14="http://schemas.microsoft.com/office/powerpoint/2010/main" val="2683582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726339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706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83288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746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932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1549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87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49868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27361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171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72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031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12710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89274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410203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520735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50725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853850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98359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521026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642736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96662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772729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36469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331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8786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618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628845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659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852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581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462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39837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53805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328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622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884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39832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64659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36719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804850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47002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4057517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22448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171616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661430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5971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904543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42464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088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99.xml"/><Relationship Id="rId7" Type="http://schemas.openxmlformats.org/officeDocument/2006/relationships/image" Target="../media/image6.png"/><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theme" Target="../theme/theme10.xml"/><Relationship Id="rId5" Type="http://schemas.openxmlformats.org/officeDocument/2006/relationships/slideLayout" Target="../slideLayouts/slideLayout201.xml"/><Relationship Id="rId4" Type="http://schemas.openxmlformats.org/officeDocument/2006/relationships/slideLayout" Target="../slideLayouts/slideLayout2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theme" Target="../theme/theme11.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image" Target="../media/image3.png"/><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3.pn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3.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theme" Target="../theme/theme4.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theme" Target="../theme/theme5.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theme" Target="../theme/theme6.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image" Target="../media/image3.png"/><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theme" Target="../theme/theme7.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image" Target="../media/image5.jpeg"/><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theme" Target="../theme/theme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92100FA-AF51-B1C4-88A2-8B9318CAF6A1}"/>
              </a:ext>
            </a:extLst>
          </p:cNvPr>
          <p:cNvSpPr/>
          <p:nvPr userDrawn="1"/>
        </p:nvSpPr>
        <p:spPr>
          <a:xfrm>
            <a:off x="0" y="0"/>
            <a:ext cx="12192000" cy="967317"/>
          </a:xfrm>
          <a:prstGeom prst="rect">
            <a:avLst/>
          </a:prstGeom>
          <a:solidFill>
            <a:srgbClr val="003737"/>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de-DE" sz="4800"/>
          </a:p>
        </p:txBody>
      </p:sp>
      <p:sp>
        <p:nvSpPr>
          <p:cNvPr id="2" name="Titelplatzhalter 1">
            <a:extLst>
              <a:ext uri="{FF2B5EF4-FFF2-40B4-BE49-F238E27FC236}">
                <a16:creationId xmlns:a16="http://schemas.microsoft.com/office/drawing/2014/main" id="{475771E7-48D6-7E8A-45DE-DC1AD8CB681D}"/>
              </a:ext>
            </a:extLst>
          </p:cNvPr>
          <p:cNvSpPr>
            <a:spLocks noGrp="1"/>
          </p:cNvSpPr>
          <p:nvPr>
            <p:ph type="title"/>
          </p:nvPr>
        </p:nvSpPr>
        <p:spPr>
          <a:xfrm>
            <a:off x="719667" y="1316567"/>
            <a:ext cx="9601200" cy="800100"/>
          </a:xfrm>
          <a:prstGeom prst="rect">
            <a:avLst/>
          </a:prstGeom>
        </p:spPr>
        <p:txBody>
          <a:bodyPr vert="horz" lIns="91440" tIns="45720" rIns="91440" bIns="45720" rtlCol="0" anchor="ctr">
            <a:normAutofit/>
          </a:bodyPr>
          <a:lstStyle/>
          <a:p>
            <a:r>
              <a:rPr lang="de-DE" dirty="0"/>
              <a:t>Überschrift Calibri </a:t>
            </a:r>
          </a:p>
        </p:txBody>
      </p:sp>
      <p:sp>
        <p:nvSpPr>
          <p:cNvPr id="2052" name="Textplatzhalter 2">
            <a:extLst>
              <a:ext uri="{FF2B5EF4-FFF2-40B4-BE49-F238E27FC236}">
                <a16:creationId xmlns:a16="http://schemas.microsoft.com/office/drawing/2014/main" id="{3FA47CC7-4F6C-F237-A07F-05B243498596}"/>
              </a:ext>
            </a:extLst>
          </p:cNvPr>
          <p:cNvSpPr>
            <a:spLocks noGrp="1"/>
          </p:cNvSpPr>
          <p:nvPr>
            <p:ph type="body" idx="1"/>
          </p:nvPr>
        </p:nvSpPr>
        <p:spPr bwMode="auto">
          <a:xfrm>
            <a:off x="1367367" y="2372784"/>
            <a:ext cx="8953500" cy="338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 Calibri</a:t>
            </a:r>
          </a:p>
          <a:p>
            <a:pPr lvl="0"/>
            <a:r>
              <a:rPr lang="de-DE" altLang="de-DE"/>
              <a:t>Farbe Petrol, RGB 0/55/55</a:t>
            </a:r>
          </a:p>
          <a:p>
            <a:pPr lvl="0"/>
            <a:endParaRPr lang="de-DE" altLang="de-DE"/>
          </a:p>
          <a:p>
            <a:pPr lvl="0"/>
            <a:endParaRPr lang="de-DE" altLang="de-DE"/>
          </a:p>
          <a:p>
            <a:pPr lvl="0"/>
            <a:endParaRPr lang="de-DE" altLang="de-DE"/>
          </a:p>
          <a:p>
            <a:pPr lvl="0"/>
            <a:endParaRPr lang="de-DE" altLang="de-DE"/>
          </a:p>
        </p:txBody>
      </p:sp>
      <p:sp>
        <p:nvSpPr>
          <p:cNvPr id="10" name="Datumsplatzhalter 9">
            <a:extLst>
              <a:ext uri="{FF2B5EF4-FFF2-40B4-BE49-F238E27FC236}">
                <a16:creationId xmlns:a16="http://schemas.microsoft.com/office/drawing/2014/main" id="{42E07229-F72C-0292-8C4F-98F0B6153B49}"/>
              </a:ext>
            </a:extLst>
          </p:cNvPr>
          <p:cNvSpPr>
            <a:spLocks noGrp="1"/>
          </p:cNvSpPr>
          <p:nvPr>
            <p:ph type="dt" sz="half" idx="2"/>
          </p:nvPr>
        </p:nvSpPr>
        <p:spPr>
          <a:xfrm>
            <a:off x="143933" y="6405033"/>
            <a:ext cx="2844800" cy="366184"/>
          </a:xfrm>
          <a:prstGeom prst="rect">
            <a:avLst/>
          </a:prstGeom>
        </p:spPr>
        <p:txBody>
          <a:bodyPr vert="horz" lIns="91440" tIns="45720" rIns="91440" bIns="45720" rtlCol="0" anchor="ctr"/>
          <a:lstStyle>
            <a:lvl1pPr algn="l" fontAlgn="auto">
              <a:spcBef>
                <a:spcPts val="0"/>
              </a:spcBef>
              <a:spcAft>
                <a:spcPts val="0"/>
              </a:spcAft>
              <a:defRPr sz="1600">
                <a:solidFill>
                  <a:srgbClr val="003737"/>
                </a:solidFill>
                <a:latin typeface="+mn-lt"/>
                <a:cs typeface="+mn-cs"/>
              </a:defRPr>
            </a:lvl1pPr>
          </a:lstStyle>
          <a:p>
            <a:pPr>
              <a:defRPr/>
            </a:pPr>
            <a:fld id="{07BA07AB-0F0A-6946-96CA-ACB88F7073EA}" type="datetime1">
              <a:rPr lang="de-DE"/>
              <a:pPr>
                <a:defRPr/>
              </a:pPr>
              <a:t>14.04.26</a:t>
            </a:fld>
            <a:endParaRPr lang="de-DE" dirty="0"/>
          </a:p>
        </p:txBody>
      </p:sp>
      <p:sp>
        <p:nvSpPr>
          <p:cNvPr id="13" name="Fußzeilenplatzhalter 12">
            <a:extLst>
              <a:ext uri="{FF2B5EF4-FFF2-40B4-BE49-F238E27FC236}">
                <a16:creationId xmlns:a16="http://schemas.microsoft.com/office/drawing/2014/main" id="{64FAE41E-2EB5-FA4C-63B2-6E5480E2FB69}"/>
              </a:ext>
            </a:extLst>
          </p:cNvPr>
          <p:cNvSpPr>
            <a:spLocks noGrp="1"/>
          </p:cNvSpPr>
          <p:nvPr>
            <p:ph type="ftr" sz="quarter" idx="3"/>
          </p:nvPr>
        </p:nvSpPr>
        <p:spPr>
          <a:xfrm>
            <a:off x="8113184" y="300567"/>
            <a:ext cx="3860800" cy="366184"/>
          </a:xfrm>
          <a:prstGeom prst="rect">
            <a:avLst/>
          </a:prstGeom>
        </p:spPr>
        <p:txBody>
          <a:bodyPr vert="horz" lIns="91440" tIns="45720" rIns="91440" bIns="45720" rtlCol="0" anchor="ctr"/>
          <a:lstStyle>
            <a:lvl1pPr algn="r" fontAlgn="auto">
              <a:spcBef>
                <a:spcPts val="0"/>
              </a:spcBef>
              <a:spcAft>
                <a:spcPts val="0"/>
              </a:spcAft>
              <a:defRPr sz="1600">
                <a:solidFill>
                  <a:srgbClr val="9BD291"/>
                </a:solidFill>
                <a:latin typeface="+mn-lt"/>
                <a:cs typeface="+mn-cs"/>
              </a:defRPr>
            </a:lvl1pPr>
          </a:lstStyle>
          <a:p>
            <a:pPr>
              <a:defRPr/>
            </a:pPr>
            <a:r>
              <a:rPr lang="de-DE"/>
              <a:t>Titel</a:t>
            </a:r>
          </a:p>
        </p:txBody>
      </p:sp>
      <p:sp>
        <p:nvSpPr>
          <p:cNvPr id="17" name="Foliennummernplatzhalter 16">
            <a:extLst>
              <a:ext uri="{FF2B5EF4-FFF2-40B4-BE49-F238E27FC236}">
                <a16:creationId xmlns:a16="http://schemas.microsoft.com/office/drawing/2014/main" id="{1A792F0C-B7D4-1F3F-ED72-BE0399FF0CB0}"/>
              </a:ext>
            </a:extLst>
          </p:cNvPr>
          <p:cNvSpPr>
            <a:spLocks noGrp="1"/>
          </p:cNvSpPr>
          <p:nvPr>
            <p:ph type="sldNum" sz="quarter" idx="4"/>
          </p:nvPr>
        </p:nvSpPr>
        <p:spPr>
          <a:xfrm>
            <a:off x="9167284" y="6405033"/>
            <a:ext cx="2844800" cy="366184"/>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003737"/>
                </a:solidFill>
                <a:latin typeface="Calibri" panose="020F0502020204030204" pitchFamily="34" charset="0"/>
              </a:defRPr>
            </a:lvl1pPr>
          </a:lstStyle>
          <a:p>
            <a:r>
              <a:rPr lang="de-DE" altLang="de-DE"/>
              <a:t>Seite </a:t>
            </a:r>
            <a:fld id="{F4A77A98-0ACA-9A45-AE3F-BF0092DD5D96}" type="slidenum">
              <a:rPr lang="de-DE" altLang="de-DE"/>
              <a:pPr/>
              <a:t>‹#›</a:t>
            </a:fld>
            <a:endParaRPr lang="de-DE" altLang="de-DE"/>
          </a:p>
        </p:txBody>
      </p:sp>
      <p:pic>
        <p:nvPicPr>
          <p:cNvPr id="2056" name="Grafik 2">
            <a:extLst>
              <a:ext uri="{FF2B5EF4-FFF2-40B4-BE49-F238E27FC236}">
                <a16:creationId xmlns:a16="http://schemas.microsoft.com/office/drawing/2014/main" id="{F708DF02-F9E8-3DF4-8C07-919422EF643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0" y="0"/>
            <a:ext cx="2734733" cy="96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285869"/>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txStyles>
    <p:titleStyle>
      <a:lvl1pPr algn="l" rtl="0" eaLnBrk="0" fontAlgn="base" hangingPunct="0">
        <a:lnSpc>
          <a:spcPts val="3733"/>
        </a:lnSpc>
        <a:spcBef>
          <a:spcPct val="0"/>
        </a:spcBef>
        <a:spcAft>
          <a:spcPct val="0"/>
        </a:spcAft>
        <a:defRPr sz="3333" kern="1200" spc="133">
          <a:solidFill>
            <a:srgbClr val="1E963C"/>
          </a:solidFill>
          <a:latin typeface="Calibri" pitchFamily="34" charset="0"/>
          <a:ea typeface="Calibri" pitchFamily="34" charset="0"/>
          <a:cs typeface="Calibri" pitchFamily="34" charset="0"/>
        </a:defRPr>
      </a:lvl1pPr>
      <a:lvl2pPr algn="l" rtl="0" eaLnBrk="0" fontAlgn="base" hangingPunct="0">
        <a:lnSpc>
          <a:spcPts val="3733"/>
        </a:lnSpc>
        <a:spcBef>
          <a:spcPct val="0"/>
        </a:spcBef>
        <a:spcAft>
          <a:spcPct val="0"/>
        </a:spcAft>
        <a:defRPr sz="3333">
          <a:solidFill>
            <a:srgbClr val="1E963C"/>
          </a:solidFill>
          <a:latin typeface="Calibri" pitchFamily="34" charset="0"/>
          <a:ea typeface="Calibri" pitchFamily="34" charset="0"/>
          <a:cs typeface="Calibri" pitchFamily="34" charset="0"/>
        </a:defRPr>
      </a:lvl2pPr>
      <a:lvl3pPr algn="l" rtl="0" eaLnBrk="0" fontAlgn="base" hangingPunct="0">
        <a:lnSpc>
          <a:spcPts val="3733"/>
        </a:lnSpc>
        <a:spcBef>
          <a:spcPct val="0"/>
        </a:spcBef>
        <a:spcAft>
          <a:spcPct val="0"/>
        </a:spcAft>
        <a:defRPr sz="3333">
          <a:solidFill>
            <a:srgbClr val="1E963C"/>
          </a:solidFill>
          <a:latin typeface="Calibri" pitchFamily="34" charset="0"/>
          <a:ea typeface="Calibri" pitchFamily="34" charset="0"/>
          <a:cs typeface="Calibri" pitchFamily="34" charset="0"/>
        </a:defRPr>
      </a:lvl3pPr>
      <a:lvl4pPr algn="l" rtl="0" eaLnBrk="0" fontAlgn="base" hangingPunct="0">
        <a:lnSpc>
          <a:spcPts val="3733"/>
        </a:lnSpc>
        <a:spcBef>
          <a:spcPct val="0"/>
        </a:spcBef>
        <a:spcAft>
          <a:spcPct val="0"/>
        </a:spcAft>
        <a:defRPr sz="3333">
          <a:solidFill>
            <a:srgbClr val="1E963C"/>
          </a:solidFill>
          <a:latin typeface="Calibri" pitchFamily="34" charset="0"/>
          <a:ea typeface="Calibri" pitchFamily="34" charset="0"/>
          <a:cs typeface="Calibri" pitchFamily="34" charset="0"/>
        </a:defRPr>
      </a:lvl4pPr>
      <a:lvl5pPr algn="l" rtl="0" eaLnBrk="0" fontAlgn="base" hangingPunct="0">
        <a:lnSpc>
          <a:spcPts val="3733"/>
        </a:lnSpc>
        <a:spcBef>
          <a:spcPct val="0"/>
        </a:spcBef>
        <a:spcAft>
          <a:spcPct val="0"/>
        </a:spcAft>
        <a:defRPr sz="3333">
          <a:solidFill>
            <a:srgbClr val="1E963C"/>
          </a:solidFill>
          <a:latin typeface="Calibri" pitchFamily="34" charset="0"/>
          <a:ea typeface="Calibri" pitchFamily="34" charset="0"/>
          <a:cs typeface="Calibri" pitchFamily="34" charset="0"/>
        </a:defRPr>
      </a:lvl5pPr>
      <a:lvl6pPr marL="609585" algn="l" rtl="0" fontAlgn="base">
        <a:lnSpc>
          <a:spcPts val="3733"/>
        </a:lnSpc>
        <a:spcBef>
          <a:spcPct val="0"/>
        </a:spcBef>
        <a:spcAft>
          <a:spcPct val="0"/>
        </a:spcAft>
        <a:defRPr sz="3333">
          <a:solidFill>
            <a:srgbClr val="262626"/>
          </a:solidFill>
          <a:latin typeface="Calibri" pitchFamily="34" charset="0"/>
          <a:ea typeface="Calibri" pitchFamily="34" charset="0"/>
          <a:cs typeface="Calibri" pitchFamily="34" charset="0"/>
        </a:defRPr>
      </a:lvl6pPr>
      <a:lvl7pPr marL="1219170" algn="l" rtl="0" fontAlgn="base">
        <a:lnSpc>
          <a:spcPts val="3733"/>
        </a:lnSpc>
        <a:spcBef>
          <a:spcPct val="0"/>
        </a:spcBef>
        <a:spcAft>
          <a:spcPct val="0"/>
        </a:spcAft>
        <a:defRPr sz="3333">
          <a:solidFill>
            <a:srgbClr val="262626"/>
          </a:solidFill>
          <a:latin typeface="Calibri" pitchFamily="34" charset="0"/>
          <a:ea typeface="Calibri" pitchFamily="34" charset="0"/>
          <a:cs typeface="Calibri" pitchFamily="34" charset="0"/>
        </a:defRPr>
      </a:lvl7pPr>
      <a:lvl8pPr marL="1828754" algn="l" rtl="0" fontAlgn="base">
        <a:lnSpc>
          <a:spcPts val="3733"/>
        </a:lnSpc>
        <a:spcBef>
          <a:spcPct val="0"/>
        </a:spcBef>
        <a:spcAft>
          <a:spcPct val="0"/>
        </a:spcAft>
        <a:defRPr sz="3333">
          <a:solidFill>
            <a:srgbClr val="262626"/>
          </a:solidFill>
          <a:latin typeface="Calibri" pitchFamily="34" charset="0"/>
          <a:ea typeface="Calibri" pitchFamily="34" charset="0"/>
          <a:cs typeface="Calibri" pitchFamily="34" charset="0"/>
        </a:defRPr>
      </a:lvl8pPr>
      <a:lvl9pPr marL="2438339" algn="l" rtl="0" fontAlgn="base">
        <a:lnSpc>
          <a:spcPts val="3733"/>
        </a:lnSpc>
        <a:spcBef>
          <a:spcPct val="0"/>
        </a:spcBef>
        <a:spcAft>
          <a:spcPct val="0"/>
        </a:spcAft>
        <a:defRPr sz="3333">
          <a:solidFill>
            <a:srgbClr val="262626"/>
          </a:solidFill>
          <a:latin typeface="Calibri" pitchFamily="34" charset="0"/>
          <a:ea typeface="Calibri" pitchFamily="34" charset="0"/>
          <a:cs typeface="Calibri" pitchFamily="34" charset="0"/>
        </a:defRPr>
      </a:lvl9pPr>
    </p:titleStyle>
    <p:bodyStyle>
      <a:lvl1pPr indent="-457189" algn="l" rtl="0" eaLnBrk="0" fontAlgn="base" hangingPunct="0">
        <a:lnSpc>
          <a:spcPts val="3200"/>
        </a:lnSpc>
        <a:spcBef>
          <a:spcPct val="20000"/>
        </a:spcBef>
        <a:spcAft>
          <a:spcPct val="0"/>
        </a:spcAft>
        <a:buFont typeface="Arial" panose="020B0604020202020204" pitchFamily="34" charset="0"/>
        <a:defRPr sz="2800" kern="1200">
          <a:solidFill>
            <a:srgbClr val="003737"/>
          </a:solidFill>
          <a:latin typeface="+mn-lt"/>
          <a:ea typeface="+mn-ea"/>
          <a:cs typeface="Arial" pitchFamily="34" charset="0"/>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Arial" charset="0"/>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Arial" charset="0"/>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Arial" charset="0"/>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Arial"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7"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7" y="1416055"/>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3" y="6156880"/>
            <a:ext cx="650240" cy="548640"/>
          </a:xfrm>
          <a:prstGeom prst="rect">
            <a:avLst/>
          </a:prstGeom>
        </p:spPr>
      </p:pic>
    </p:spTree>
    <p:extLst>
      <p:ext uri="{BB962C8B-B14F-4D97-AF65-F5344CB8AC3E}">
        <p14:creationId xmlns:p14="http://schemas.microsoft.com/office/powerpoint/2010/main" val="3288776703"/>
      </p:ext>
    </p:extLst>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 id="2147485391" r:id="rId11"/>
    <p:sldLayoutId id="2147485392" r:id="rId12"/>
    <p:sldLayoutId id="2147485393" r:id="rId13"/>
    <p:sldLayoutId id="2147485394" r:id="rId14"/>
    <p:sldLayoutId id="2147485395" r:id="rId15"/>
    <p:sldLayoutId id="2147485396" r:id="rId16"/>
    <p:sldLayoutId id="214748539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626" rtl="0" eaLnBrk="0" fontAlgn="base" hangingPunct="0">
        <a:lnSpc>
          <a:spcPct val="88000"/>
        </a:lnSpc>
        <a:spcBef>
          <a:spcPct val="0"/>
        </a:spcBef>
        <a:spcAft>
          <a:spcPct val="0"/>
        </a:spcAft>
        <a:buClr>
          <a:srgbClr val="000000"/>
        </a:buClr>
        <a:buSzPct val="45000"/>
        <a:buFont typeface="Wingdings" pitchFamily="-72" charset="2"/>
        <a:defRPr sz="2999" b="1">
          <a:solidFill>
            <a:srgbClr val="3333FF"/>
          </a:solidFill>
          <a:latin typeface="Calibri"/>
          <a:ea typeface="MS PGothic" pitchFamily="34" charset="-128"/>
          <a:cs typeface="Calibri"/>
        </a:defRPr>
      </a:lvl1pPr>
      <a:lvl2pPr algn="ctr" defTabSz="412626" rtl="0" eaLnBrk="0" fontAlgn="base" hangingPunct="0">
        <a:lnSpc>
          <a:spcPct val="88000"/>
        </a:lnSpc>
        <a:spcBef>
          <a:spcPct val="0"/>
        </a:spcBef>
        <a:spcAft>
          <a:spcPct val="0"/>
        </a:spcAft>
        <a:buClr>
          <a:srgbClr val="000000"/>
        </a:buClr>
        <a:buSzPct val="45000"/>
        <a:buFont typeface="Wingdings" pitchFamily="-72" charset="2"/>
        <a:defRPr sz="3599" b="1">
          <a:solidFill>
            <a:srgbClr val="3333FF"/>
          </a:solidFill>
          <a:latin typeface="Calibri" charset="0"/>
          <a:ea typeface="MS PGothic" pitchFamily="34" charset="-128"/>
          <a:cs typeface="MS PGothic" charset="0"/>
        </a:defRPr>
      </a:lvl2pPr>
      <a:lvl3pPr algn="ctr" defTabSz="412626" rtl="0" eaLnBrk="0" fontAlgn="base" hangingPunct="0">
        <a:lnSpc>
          <a:spcPct val="88000"/>
        </a:lnSpc>
        <a:spcBef>
          <a:spcPct val="0"/>
        </a:spcBef>
        <a:spcAft>
          <a:spcPct val="0"/>
        </a:spcAft>
        <a:buClr>
          <a:srgbClr val="000000"/>
        </a:buClr>
        <a:buSzPct val="45000"/>
        <a:buFont typeface="Wingdings" pitchFamily="-72" charset="2"/>
        <a:defRPr sz="3599" b="1">
          <a:solidFill>
            <a:srgbClr val="3333FF"/>
          </a:solidFill>
          <a:latin typeface="Calibri" charset="0"/>
          <a:ea typeface="MS PGothic" pitchFamily="34" charset="-128"/>
          <a:cs typeface="MS PGothic" charset="0"/>
        </a:defRPr>
      </a:lvl3pPr>
      <a:lvl4pPr algn="ctr" defTabSz="412626" rtl="0" eaLnBrk="0" fontAlgn="base" hangingPunct="0">
        <a:lnSpc>
          <a:spcPct val="88000"/>
        </a:lnSpc>
        <a:spcBef>
          <a:spcPct val="0"/>
        </a:spcBef>
        <a:spcAft>
          <a:spcPct val="0"/>
        </a:spcAft>
        <a:buClr>
          <a:srgbClr val="000000"/>
        </a:buClr>
        <a:buSzPct val="45000"/>
        <a:buFont typeface="Wingdings" pitchFamily="-72" charset="2"/>
        <a:defRPr sz="3599" b="1">
          <a:solidFill>
            <a:srgbClr val="3333FF"/>
          </a:solidFill>
          <a:latin typeface="Calibri" charset="0"/>
          <a:ea typeface="MS PGothic" pitchFamily="34" charset="-128"/>
          <a:cs typeface="MS PGothic" charset="0"/>
        </a:defRPr>
      </a:lvl4pPr>
      <a:lvl5pPr algn="ctr" defTabSz="412626" rtl="0" eaLnBrk="0" fontAlgn="base" hangingPunct="0">
        <a:lnSpc>
          <a:spcPct val="88000"/>
        </a:lnSpc>
        <a:spcBef>
          <a:spcPct val="0"/>
        </a:spcBef>
        <a:spcAft>
          <a:spcPct val="0"/>
        </a:spcAft>
        <a:buClr>
          <a:srgbClr val="000000"/>
        </a:buClr>
        <a:buSzPct val="45000"/>
        <a:buFont typeface="Wingdings" pitchFamily="-72" charset="2"/>
        <a:defRPr sz="3599" b="1">
          <a:solidFill>
            <a:srgbClr val="3333FF"/>
          </a:solidFill>
          <a:latin typeface="Calibri" charset="0"/>
          <a:ea typeface="MS PGothic" pitchFamily="34" charset="-128"/>
          <a:cs typeface="MS PGothic" charset="0"/>
        </a:defRPr>
      </a:lvl5pPr>
      <a:lvl6pPr marL="1535760" indent="-215769" algn="ctr" defTabSz="456921" rtl="0" fontAlgn="base" hangingPunct="0">
        <a:lnSpc>
          <a:spcPct val="93000"/>
        </a:lnSpc>
        <a:spcBef>
          <a:spcPct val="0"/>
        </a:spcBef>
        <a:spcAft>
          <a:spcPct val="0"/>
        </a:spcAft>
        <a:buClr>
          <a:srgbClr val="000000"/>
        </a:buClr>
        <a:buSzPct val="45000"/>
        <a:buFont typeface="Wingdings" pitchFamily="2" charset="2"/>
        <a:defRPr sz="2799" b="1">
          <a:solidFill>
            <a:srgbClr val="000000"/>
          </a:solidFill>
          <a:latin typeface="Times New Roman" pitchFamily="18" charset="0"/>
        </a:defRPr>
      </a:lvl6pPr>
      <a:lvl7pPr marL="1992683" indent="-215769" algn="ctr" defTabSz="456921" rtl="0" fontAlgn="base" hangingPunct="0">
        <a:lnSpc>
          <a:spcPct val="93000"/>
        </a:lnSpc>
        <a:spcBef>
          <a:spcPct val="0"/>
        </a:spcBef>
        <a:spcAft>
          <a:spcPct val="0"/>
        </a:spcAft>
        <a:buClr>
          <a:srgbClr val="000000"/>
        </a:buClr>
        <a:buSzPct val="45000"/>
        <a:buFont typeface="Wingdings" pitchFamily="2" charset="2"/>
        <a:defRPr sz="2799" b="1">
          <a:solidFill>
            <a:srgbClr val="000000"/>
          </a:solidFill>
          <a:latin typeface="Times New Roman" pitchFamily="18" charset="0"/>
        </a:defRPr>
      </a:lvl7pPr>
      <a:lvl8pPr marL="2449602" indent="-215769" algn="ctr" defTabSz="456921" rtl="0" fontAlgn="base" hangingPunct="0">
        <a:lnSpc>
          <a:spcPct val="93000"/>
        </a:lnSpc>
        <a:spcBef>
          <a:spcPct val="0"/>
        </a:spcBef>
        <a:spcAft>
          <a:spcPct val="0"/>
        </a:spcAft>
        <a:buClr>
          <a:srgbClr val="000000"/>
        </a:buClr>
        <a:buSzPct val="45000"/>
        <a:buFont typeface="Wingdings" pitchFamily="2" charset="2"/>
        <a:defRPr sz="2799" b="1">
          <a:solidFill>
            <a:srgbClr val="000000"/>
          </a:solidFill>
          <a:latin typeface="Times New Roman" pitchFamily="18" charset="0"/>
        </a:defRPr>
      </a:lvl8pPr>
      <a:lvl9pPr marL="2906525" indent="-215769" algn="ctr" defTabSz="456921" rtl="0" fontAlgn="base" hangingPunct="0">
        <a:lnSpc>
          <a:spcPct val="93000"/>
        </a:lnSpc>
        <a:spcBef>
          <a:spcPct val="0"/>
        </a:spcBef>
        <a:spcAft>
          <a:spcPct val="0"/>
        </a:spcAft>
        <a:buClr>
          <a:srgbClr val="000000"/>
        </a:buClr>
        <a:buSzPct val="45000"/>
        <a:buFont typeface="Wingdings" pitchFamily="2" charset="2"/>
        <a:defRPr sz="2799" b="1">
          <a:solidFill>
            <a:srgbClr val="000000"/>
          </a:solidFill>
          <a:latin typeface="Times New Roman" pitchFamily="18" charset="0"/>
        </a:defRPr>
      </a:lvl9pPr>
    </p:titleStyle>
    <p:bodyStyle>
      <a:lvl1pPr marL="390408" indent="-292012" algn="l" defTabSz="412626" rtl="0" eaLnBrk="0" fontAlgn="base" hangingPunct="0">
        <a:lnSpc>
          <a:spcPct val="105000"/>
        </a:lnSpc>
        <a:spcBef>
          <a:spcPct val="30000"/>
        </a:spcBef>
        <a:spcAft>
          <a:spcPts val="800"/>
        </a:spcAft>
        <a:buClr>
          <a:srgbClr val="000000"/>
        </a:buClr>
        <a:buSzPct val="100000"/>
        <a:buFont typeface="Arial" pitchFamily="-72" charset="0"/>
        <a:buChar char="•"/>
        <a:defRPr sz="2899" b="1">
          <a:solidFill>
            <a:srgbClr val="000000"/>
          </a:solidFill>
          <a:latin typeface="Calibri" charset="0"/>
          <a:ea typeface="MS PGothic" pitchFamily="34" charset="-128"/>
          <a:cs typeface="MS PGothic" charset="0"/>
        </a:defRPr>
      </a:lvl1pPr>
      <a:lvl2pPr marL="782403" indent="-260272" algn="l" defTabSz="412626" rtl="0" eaLnBrk="0" fontAlgn="base" hangingPunct="0">
        <a:lnSpc>
          <a:spcPct val="90000"/>
        </a:lnSpc>
        <a:spcBef>
          <a:spcPct val="30000"/>
        </a:spcBef>
        <a:spcAft>
          <a:spcPct val="0"/>
        </a:spcAft>
        <a:buClr>
          <a:srgbClr val="000000"/>
        </a:buClr>
        <a:buSzPct val="75000"/>
        <a:buFont typeface="Symbol" pitchFamily="-72" charset="2"/>
        <a:buChar char=""/>
        <a:defRPr sz="2599" b="1">
          <a:solidFill>
            <a:srgbClr val="000000"/>
          </a:solidFill>
          <a:latin typeface="Calibri" charset="0"/>
          <a:ea typeface="MS PGothic" pitchFamily="34" charset="-128"/>
        </a:defRPr>
      </a:lvl2pPr>
      <a:lvl3pPr marL="1172811" indent="-193617" algn="l" defTabSz="412626" rtl="0" eaLnBrk="0" fontAlgn="base" hangingPunct="0">
        <a:lnSpc>
          <a:spcPct val="90000"/>
        </a:lnSpc>
        <a:spcBef>
          <a:spcPct val="30000"/>
        </a:spcBef>
        <a:spcAft>
          <a:spcPct val="0"/>
        </a:spcAft>
        <a:buClr>
          <a:srgbClr val="000000"/>
        </a:buClr>
        <a:buSzPct val="45000"/>
        <a:buFont typeface="Wingdings" pitchFamily="-72" charset="2"/>
        <a:buChar char=""/>
        <a:defRPr sz="2399" b="1">
          <a:solidFill>
            <a:srgbClr val="000000"/>
          </a:solidFill>
          <a:latin typeface="Calibri" charset="0"/>
          <a:ea typeface="ＭＳ Ｐゴシック" pitchFamily="-123" charset="-128"/>
          <a:cs typeface="ＭＳ Ｐゴシック" pitchFamily="-72" charset="-128"/>
        </a:defRPr>
      </a:lvl3pPr>
      <a:lvl4pPr marL="1564805" indent="-193617" algn="l" defTabSz="412626" rtl="0" eaLnBrk="0" fontAlgn="base" hangingPunct="0">
        <a:lnSpc>
          <a:spcPct val="90000"/>
        </a:lnSpc>
        <a:spcBef>
          <a:spcPct val="30000"/>
        </a:spcBef>
        <a:spcAft>
          <a:spcPct val="0"/>
        </a:spcAft>
        <a:buClr>
          <a:srgbClr val="000000"/>
        </a:buClr>
        <a:buSzPct val="75000"/>
        <a:buFont typeface="Symbol" pitchFamily="-72" charset="2"/>
        <a:buChar char=""/>
        <a:defRPr sz="2199" b="1">
          <a:solidFill>
            <a:srgbClr val="000000"/>
          </a:solidFill>
          <a:latin typeface="Calibri" charset="0"/>
          <a:ea typeface="ＭＳ Ｐゴシック" pitchFamily="-123" charset="-128"/>
        </a:defRPr>
      </a:lvl4pPr>
      <a:lvl5pPr marL="1956801" indent="-195204" algn="l" defTabSz="412626" rtl="0" eaLnBrk="0" fontAlgn="base" hangingPunct="0">
        <a:lnSpc>
          <a:spcPct val="90000"/>
        </a:lnSpc>
        <a:spcBef>
          <a:spcPct val="30000"/>
        </a:spcBef>
        <a:spcAft>
          <a:spcPct val="0"/>
        </a:spcAft>
        <a:buClr>
          <a:srgbClr val="000000"/>
        </a:buClr>
        <a:buSzPct val="45000"/>
        <a:buFont typeface="Wingdings" pitchFamily="-72" charset="2"/>
        <a:buChar char=""/>
        <a:defRPr sz="1999" b="1">
          <a:solidFill>
            <a:srgbClr val="000000"/>
          </a:solidFill>
          <a:latin typeface="Calibri" charset="0"/>
          <a:ea typeface="ＭＳ Ｐゴシック" pitchFamily="-123" charset="-128"/>
        </a:defRPr>
      </a:lvl5pPr>
      <a:lvl6pPr marL="2614601" indent="-215769" algn="l" defTabSz="456921" rtl="0" fontAlgn="base" hangingPunct="0">
        <a:lnSpc>
          <a:spcPct val="93000"/>
        </a:lnSpc>
        <a:spcBef>
          <a:spcPct val="0"/>
        </a:spcBef>
        <a:spcAft>
          <a:spcPts val="288"/>
        </a:spcAft>
        <a:buClr>
          <a:srgbClr val="000000"/>
        </a:buClr>
        <a:buSzPct val="45000"/>
        <a:buFont typeface="Wingdings" pitchFamily="2" charset="2"/>
        <a:buChar char=""/>
        <a:defRPr sz="1999">
          <a:solidFill>
            <a:srgbClr val="000000"/>
          </a:solidFill>
          <a:latin typeface="+mn-lt"/>
        </a:defRPr>
      </a:lvl6pPr>
      <a:lvl7pPr marL="3071522" indent="-215769" algn="l" defTabSz="456921" rtl="0" fontAlgn="base" hangingPunct="0">
        <a:lnSpc>
          <a:spcPct val="93000"/>
        </a:lnSpc>
        <a:spcBef>
          <a:spcPct val="0"/>
        </a:spcBef>
        <a:spcAft>
          <a:spcPts val="288"/>
        </a:spcAft>
        <a:buClr>
          <a:srgbClr val="000000"/>
        </a:buClr>
        <a:buSzPct val="45000"/>
        <a:buFont typeface="Wingdings" pitchFamily="2" charset="2"/>
        <a:buChar char=""/>
        <a:defRPr sz="1999">
          <a:solidFill>
            <a:srgbClr val="000000"/>
          </a:solidFill>
          <a:latin typeface="+mn-lt"/>
        </a:defRPr>
      </a:lvl7pPr>
      <a:lvl8pPr marL="3528443" indent="-215769" algn="l" defTabSz="456921" rtl="0" fontAlgn="base" hangingPunct="0">
        <a:lnSpc>
          <a:spcPct val="93000"/>
        </a:lnSpc>
        <a:spcBef>
          <a:spcPct val="0"/>
        </a:spcBef>
        <a:spcAft>
          <a:spcPts val="288"/>
        </a:spcAft>
        <a:buClr>
          <a:srgbClr val="000000"/>
        </a:buClr>
        <a:buSzPct val="45000"/>
        <a:buFont typeface="Wingdings" pitchFamily="2" charset="2"/>
        <a:buChar char=""/>
        <a:defRPr sz="1999">
          <a:solidFill>
            <a:srgbClr val="000000"/>
          </a:solidFill>
          <a:latin typeface="+mn-lt"/>
        </a:defRPr>
      </a:lvl8pPr>
      <a:lvl9pPr marL="3985363" indent="-215769" algn="l" defTabSz="456921" rtl="0" fontAlgn="base" hangingPunct="0">
        <a:lnSpc>
          <a:spcPct val="93000"/>
        </a:lnSpc>
        <a:spcBef>
          <a:spcPct val="0"/>
        </a:spcBef>
        <a:spcAft>
          <a:spcPts val="288"/>
        </a:spcAft>
        <a:buClr>
          <a:srgbClr val="000000"/>
        </a:buClr>
        <a:buSzPct val="45000"/>
        <a:buFont typeface="Wingdings" pitchFamily="2" charset="2"/>
        <a:buChar char=""/>
        <a:defRPr sz="1999">
          <a:solidFill>
            <a:srgbClr val="000000"/>
          </a:solidFill>
          <a:latin typeface="+mn-lt"/>
        </a:defRPr>
      </a:lvl9pPr>
    </p:bodyStyle>
    <p:otherStyle>
      <a:defPPr>
        <a:defRPr lang="en-US"/>
      </a:defPPr>
      <a:lvl1pPr marL="0" algn="l" defTabSz="913841" rtl="0" eaLnBrk="1" latinLnBrk="0" hangingPunct="1">
        <a:defRPr sz="1799" kern="1200">
          <a:solidFill>
            <a:schemeClr val="tx1"/>
          </a:solidFill>
          <a:latin typeface="+mn-lt"/>
          <a:ea typeface="+mn-ea"/>
          <a:cs typeface="+mn-cs"/>
        </a:defRPr>
      </a:lvl1pPr>
      <a:lvl2pPr marL="456921" algn="l" defTabSz="913841" rtl="0" eaLnBrk="1" latinLnBrk="0" hangingPunct="1">
        <a:defRPr sz="1799" kern="1200">
          <a:solidFill>
            <a:schemeClr val="tx1"/>
          </a:solidFill>
          <a:latin typeface="+mn-lt"/>
          <a:ea typeface="+mn-ea"/>
          <a:cs typeface="+mn-cs"/>
        </a:defRPr>
      </a:lvl2pPr>
      <a:lvl3pPr marL="913841" algn="l" defTabSz="913841" rtl="0" eaLnBrk="1" latinLnBrk="0" hangingPunct="1">
        <a:defRPr sz="1799" kern="1200">
          <a:solidFill>
            <a:schemeClr val="tx1"/>
          </a:solidFill>
          <a:latin typeface="+mn-lt"/>
          <a:ea typeface="+mn-ea"/>
          <a:cs typeface="+mn-cs"/>
        </a:defRPr>
      </a:lvl3pPr>
      <a:lvl4pPr marL="1370762" algn="l" defTabSz="913841" rtl="0" eaLnBrk="1" latinLnBrk="0" hangingPunct="1">
        <a:defRPr sz="1799" kern="1200">
          <a:solidFill>
            <a:schemeClr val="tx1"/>
          </a:solidFill>
          <a:latin typeface="+mn-lt"/>
          <a:ea typeface="+mn-ea"/>
          <a:cs typeface="+mn-cs"/>
        </a:defRPr>
      </a:lvl4pPr>
      <a:lvl5pPr marL="1827683" algn="l" defTabSz="913841" rtl="0" eaLnBrk="1" latinLnBrk="0" hangingPunct="1">
        <a:defRPr sz="1799" kern="1200">
          <a:solidFill>
            <a:schemeClr val="tx1"/>
          </a:solidFill>
          <a:latin typeface="+mn-lt"/>
          <a:ea typeface="+mn-ea"/>
          <a:cs typeface="+mn-cs"/>
        </a:defRPr>
      </a:lvl5pPr>
      <a:lvl6pPr marL="2284603" algn="l" defTabSz="913841" rtl="0" eaLnBrk="1" latinLnBrk="0" hangingPunct="1">
        <a:defRPr sz="1799" kern="1200">
          <a:solidFill>
            <a:schemeClr val="tx1"/>
          </a:solidFill>
          <a:latin typeface="+mn-lt"/>
          <a:ea typeface="+mn-ea"/>
          <a:cs typeface="+mn-cs"/>
        </a:defRPr>
      </a:lvl6pPr>
      <a:lvl7pPr marL="2741524" algn="l" defTabSz="913841" rtl="0" eaLnBrk="1" latinLnBrk="0" hangingPunct="1">
        <a:defRPr sz="1799" kern="1200">
          <a:solidFill>
            <a:schemeClr val="tx1"/>
          </a:solidFill>
          <a:latin typeface="+mn-lt"/>
          <a:ea typeface="+mn-ea"/>
          <a:cs typeface="+mn-cs"/>
        </a:defRPr>
      </a:lvl7pPr>
      <a:lvl8pPr marL="3198445" algn="l" defTabSz="913841" rtl="0" eaLnBrk="1" latinLnBrk="0" hangingPunct="1">
        <a:defRPr sz="1799" kern="1200">
          <a:solidFill>
            <a:schemeClr val="tx1"/>
          </a:solidFill>
          <a:latin typeface="+mn-lt"/>
          <a:ea typeface="+mn-ea"/>
          <a:cs typeface="+mn-cs"/>
        </a:defRPr>
      </a:lvl8pPr>
      <a:lvl9pPr marL="3655365" algn="l" defTabSz="913841"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302603388"/>
      </p:ext>
    </p:extLst>
  </p:cSld>
  <p:clrMap bg1="lt1" tx1="dk1" bg2="lt2" tx2="dk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 id="2147485196" r:id="rId12"/>
    <p:sldLayoutId id="2147485197" r:id="rId13"/>
    <p:sldLayoutId id="2147485198" r:id="rId14"/>
    <p:sldLayoutId id="2147485199" r:id="rId15"/>
    <p:sldLayoutId id="2147485200" r:id="rId16"/>
    <p:sldLayoutId id="2147485201" r:id="rId17"/>
    <p:sldLayoutId id="2147485202" r:id="rId18"/>
    <p:sldLayoutId id="2147485203" r:id="rId19"/>
    <p:sldLayoutId id="2147485204" r:id="rId20"/>
    <p:sldLayoutId id="2147485205" r:id="rId21"/>
    <p:sldLayoutId id="2147485206" r:id="rId22"/>
    <p:sldLayoutId id="2147485207" r:id="rId23"/>
    <p:sldLayoutId id="2147485208" r:id="rId24"/>
    <p:sldLayoutId id="214748520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92686064"/>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 id="2147485222" r:id="rId12"/>
    <p:sldLayoutId id="2147485223" r:id="rId13"/>
    <p:sldLayoutId id="2147485224" r:id="rId14"/>
    <p:sldLayoutId id="2147485225" r:id="rId15"/>
    <p:sldLayoutId id="2147485226" r:id="rId16"/>
    <p:sldLayoutId id="2147485227" r:id="rId17"/>
    <p:sldLayoutId id="2147485228" r:id="rId18"/>
    <p:sldLayoutId id="2147485229" r:id="rId19"/>
    <p:sldLayoutId id="2147485230" r:id="rId20"/>
    <p:sldLayoutId id="2147485231" r:id="rId21"/>
    <p:sldLayoutId id="2147485232" r:id="rId22"/>
    <p:sldLayoutId id="2147485233" r:id="rId23"/>
    <p:sldLayoutId id="2147485234" r:id="rId24"/>
    <p:sldLayoutId id="214748523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32700508"/>
      </p:ext>
    </p:extLst>
  </p:cSld>
  <p:clrMap bg1="lt1" tx1="dk1" bg2="lt2" tx2="dk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 id="2147485284" r:id="rId12"/>
    <p:sldLayoutId id="2147485285" r:id="rId13"/>
    <p:sldLayoutId id="2147485286" r:id="rId14"/>
    <p:sldLayoutId id="2147485287" r:id="rId15"/>
    <p:sldLayoutId id="2147485288" r:id="rId16"/>
    <p:sldLayoutId id="2147485289"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786513436"/>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061202176"/>
      </p:ext>
    </p:extLst>
  </p:cSld>
  <p:clrMap bg1="lt1" tx1="dk1" bg2="lt2" tx2="dk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 id="2147485320" r:id="rId12"/>
    <p:sldLayoutId id="2147485321" r:id="rId13"/>
    <p:sldLayoutId id="2147485322" r:id="rId14"/>
    <p:sldLayoutId id="2147485323" r:id="rId15"/>
    <p:sldLayoutId id="2147485324" r:id="rId16"/>
    <p:sldLayoutId id="2147485325" r:id="rId17"/>
    <p:sldLayoutId id="2147485326" r:id="rId18"/>
    <p:sldLayoutId id="2147485327" r:id="rId19"/>
    <p:sldLayoutId id="2147485328" r:id="rId20"/>
    <p:sldLayoutId id="2147485329" r:id="rId21"/>
    <p:sldLayoutId id="2147485330" r:id="rId22"/>
    <p:sldLayoutId id="2147485331" r:id="rId23"/>
    <p:sldLayoutId id="2147485332" r:id="rId24"/>
    <p:sldLayoutId id="2147485333" r:id="rId25"/>
    <p:sldLayoutId id="2147485334" r:id="rId26"/>
    <p:sldLayoutId id="2147485335" r:id="rId27"/>
    <p:sldLayoutId id="2147485336"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367610813"/>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 id="2147485349" r:id="rId12"/>
    <p:sldLayoutId id="2147485350" r:id="rId13"/>
    <p:sldLayoutId id="2147485351" r:id="rId14"/>
    <p:sldLayoutId id="2147485352" r:id="rId15"/>
    <p:sldLayoutId id="2147485353" r:id="rId16"/>
    <p:sldLayoutId id="2147485354" r:id="rId17"/>
    <p:sldLayoutId id="2147485355" r:id="rId18"/>
    <p:sldLayoutId id="2147485356" r:id="rId19"/>
    <p:sldLayoutId id="2147485357" r:id="rId20"/>
    <p:sldLayoutId id="2147485358" r:id="rId21"/>
    <p:sldLayoutId id="2147485359" r:id="rId22"/>
    <p:sldLayoutId id="2147485360" r:id="rId23"/>
    <p:sldLayoutId id="2147485361"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DD4B1E-BC0F-45DA-71B0-5B181CD70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4F3B99-336F-7C45-549E-260528E9D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67A8C-7150-EB56-B495-1705ED0F8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C83A97-038B-4D56-A224-E07121563917}" type="datetimeFigureOut">
              <a:rPr lang="en-US" smtClean="0"/>
              <a:t>4/14/26</a:t>
            </a:fld>
            <a:endParaRPr lang="en-US"/>
          </a:p>
        </p:txBody>
      </p:sp>
      <p:sp>
        <p:nvSpPr>
          <p:cNvPr id="5" name="Footer Placeholder 4">
            <a:extLst>
              <a:ext uri="{FF2B5EF4-FFF2-40B4-BE49-F238E27FC236}">
                <a16:creationId xmlns:a16="http://schemas.microsoft.com/office/drawing/2014/main" id="{0CAA75E0-95B8-DA08-B055-50EBB36D7A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98581D-0B5A-79ED-1250-351225FFBF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A9F4CE-E881-4D6F-91EE-3C9D004FFFA4}" type="slidenum">
              <a:rPr lang="en-US" smtClean="0"/>
              <a:t>‹#›</a:t>
            </a:fld>
            <a:endParaRPr lang="en-US"/>
          </a:p>
        </p:txBody>
      </p:sp>
    </p:spTree>
    <p:extLst>
      <p:ext uri="{BB962C8B-B14F-4D97-AF65-F5344CB8AC3E}">
        <p14:creationId xmlns:p14="http://schemas.microsoft.com/office/powerpoint/2010/main" val="460363643"/>
      </p:ext>
    </p:extLst>
  </p:cSld>
  <p:clrMap bg1="lt1" tx1="dk1" bg2="lt2" tx2="dk2" accent1="accent1" accent2="accent2" accent3="accent3" accent4="accent4" accent5="accent5" accent6="accent6" hlink="hlink" folHlink="folHlink"/>
  <p:sldLayoutIdLst>
    <p:sldLayoutId id="2147485363" r:id="rId1"/>
    <p:sldLayoutId id="2147485364" r:id="rId2"/>
    <p:sldLayoutId id="2147485365" r:id="rId3"/>
    <p:sldLayoutId id="2147485366" r:id="rId4"/>
    <p:sldLayoutId id="2147485367" r:id="rId5"/>
    <p:sldLayoutId id="2147485368" r:id="rId6"/>
    <p:sldLayoutId id="2147485369" r:id="rId7"/>
    <p:sldLayoutId id="2147485370" r:id="rId8"/>
    <p:sldLayoutId id="2147485371" r:id="rId9"/>
    <p:sldLayoutId id="2147485372" r:id="rId10"/>
    <p:sldLayoutId id="214748537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0.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7.xml"/></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187.xml"/><Relationship Id="rId4" Type="http://schemas.microsoft.com/office/2007/relationships/hdphoto" Target="../media/hdphoto16.wdp"/></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7.xml"/></Relationships>
</file>

<file path=ppt/slides/_rels/slide10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3.png"/><Relationship Id="rId1" Type="http://schemas.openxmlformats.org/officeDocument/2006/relationships/slideLayout" Target="../slideLayouts/slideLayout207.xml"/></Relationships>
</file>

<file path=ppt/slides/_rels/slide1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07.xml"/></Relationships>
</file>

<file path=ppt/slides/_rels/slide10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07.xml"/><Relationship Id="rId5" Type="http://schemas.openxmlformats.org/officeDocument/2006/relationships/image" Target="../media/image79.jpeg"/><Relationship Id="rId4" Type="http://schemas.openxmlformats.org/officeDocument/2006/relationships/image" Target="../media/image7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07.xml"/></Relationships>
</file>

<file path=ppt/slides/_rels/slide11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1.png"/><Relationship Id="rId1" Type="http://schemas.openxmlformats.org/officeDocument/2006/relationships/slideLayout" Target="../slideLayouts/slideLayout20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1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2.png"/><Relationship Id="rId1" Type="http://schemas.openxmlformats.org/officeDocument/2006/relationships/slideLayout" Target="../slideLayouts/slideLayout187.xml"/></Relationships>
</file>

<file path=ppt/slides/_rels/slide11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187.xml"/></Relationships>
</file>

<file path=ppt/slides/_rels/slide11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4.png"/><Relationship Id="rId1" Type="http://schemas.openxmlformats.org/officeDocument/2006/relationships/slideLayout" Target="../slideLayouts/slideLayout187.xml"/></Relationships>
</file>

<file path=ppt/slides/_rels/slide11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5.png"/><Relationship Id="rId1" Type="http://schemas.openxmlformats.org/officeDocument/2006/relationships/slideLayout" Target="../slideLayouts/slideLayout187.xml"/></Relationships>
</file>

<file path=ppt/slides/_rels/slide1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1.xml"/></Relationships>
</file>

<file path=ppt/slides/_rels/slide1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0.xml"/></Relationships>
</file>

<file path=ppt/slides/_rels/slide1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0.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22.xml"/><Relationship Id="rId1" Type="http://schemas.openxmlformats.org/officeDocument/2006/relationships/tags" Target="../tags/tag4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0.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2.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6.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6.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6.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6.xml"/><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0.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2.xml"/><Relationship Id="rId1" Type="http://schemas.openxmlformats.org/officeDocument/2006/relationships/tags" Target="../tags/tag2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2.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9.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9.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39.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39.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2.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9.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6.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6.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6.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6.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2.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2.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9.xml"/><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5.xml"/><Relationship Id="rId1" Type="http://schemas.openxmlformats.org/officeDocument/2006/relationships/tags" Target="../tags/tag3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5.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0.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35.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2.xml"/><Relationship Id="rId1" Type="http://schemas.openxmlformats.org/officeDocument/2006/relationships/tags" Target="../tags/tag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7.xml"/><Relationship Id="rId1" Type="http://schemas.openxmlformats.org/officeDocument/2006/relationships/tags" Target="../tags/tag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2.xml"/><Relationship Id="rId1" Type="http://schemas.openxmlformats.org/officeDocument/2006/relationships/tags" Target="../tags/tag4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2.xml"/><Relationship Id="rId1" Type="http://schemas.openxmlformats.org/officeDocument/2006/relationships/tags" Target="../tags/tag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8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35.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76.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18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9.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87.xml"/></Relationships>
</file>

<file path=ppt/slides/_rels/slide6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87.xml"/></Relationships>
</file>

<file path=ppt/slides/_rels/slide6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187.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6.xml"/><Relationship Id="rId1" Type="http://schemas.openxmlformats.org/officeDocument/2006/relationships/tags" Target="../tags/tag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91.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192.xml"/><Relationship Id="rId6" Type="http://schemas.openxmlformats.org/officeDocument/2006/relationships/image" Target="../media/image42.png"/><Relationship Id="rId5" Type="http://schemas.microsoft.com/office/2007/relationships/hdphoto" Target="../media/hdphoto8.wdp"/><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192.xml"/><Relationship Id="rId5" Type="http://schemas.microsoft.com/office/2007/relationships/hdphoto" Target="../media/hdphoto10.wdp"/><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92.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7.xml"/></Relationships>
</file>

<file path=ppt/slides/_rels/slide8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187.xml"/></Relationships>
</file>

<file path=ppt/slides/_rels/slide8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18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192.xml"/><Relationship Id="rId5" Type="http://schemas.openxmlformats.org/officeDocument/2006/relationships/image" Target="../media/image56.png"/><Relationship Id="rId4" Type="http://schemas.microsoft.com/office/2007/relationships/hdphoto" Target="../media/hdphoto13.wdp"/></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15.wdp"/><Relationship Id="rId2" Type="http://schemas.openxmlformats.org/officeDocument/2006/relationships/notesSlide" Target="../notesSlides/notesSlide65.xml"/><Relationship Id="rId1" Type="http://schemas.openxmlformats.org/officeDocument/2006/relationships/slideLayout" Target="../slideLayouts/slideLayout192.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14.wdp"/></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192.xml"/><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0.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0.xml"/></Relationships>
</file>

<file path=ppt/slides/_rels/slide9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1.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0.xml"/></Relationships>
</file>

<file path=ppt/slides/_rels/slide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0.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1.xml"/></Relationships>
</file>

<file path=ppt/slides/_rels/slide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EB0A3-091A-F4B6-0218-D9C905697C60}"/>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86BBD73B-D847-3A3B-765F-2E389ECEE384}"/>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Christine L Hann,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Jacob Sands,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5E593972-D8A8-9255-935B-D3931B09DD45}"/>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4515C6C2-6A70-66DA-E17C-0EFAA798B42B}"/>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EEE8B583-570C-66CE-F108-B933860C05EF}"/>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23BAD393-7D40-279D-A065-E4B69CC3739A}"/>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14,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DF8D7B97-1BE9-8D7E-D8DF-70AB556FF903}"/>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33C85B31-FFB5-15BE-CFEC-AEF2C7E3E8DC}"/>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698968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583F8-5EEA-1370-E39E-DEFD6468D6ED}"/>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04B1904-B02F-2A4D-D135-0271ED2A9A8A}"/>
              </a:ext>
            </a:extLst>
          </p:cNvPr>
          <p:cNvGraphicFramePr>
            <a:graphicFrameLocks noGrp="1"/>
          </p:cNvGraphicFramePr>
          <p:nvPr/>
        </p:nvGraphicFramePr>
        <p:xfrm>
          <a:off x="326597" y="1195807"/>
          <a:ext cx="11538809" cy="5201198"/>
        </p:xfrm>
        <a:graphic>
          <a:graphicData uri="http://schemas.openxmlformats.org/drawingml/2006/table">
            <a:tbl>
              <a:tblPr firstRow="1" bandRow="1">
                <a:tableStyleId>{3B4B98B0-60AC-42C2-AFA5-B58CD77FA1E5}</a:tableStyleId>
              </a:tblPr>
              <a:tblGrid>
                <a:gridCol w="1919740">
                  <a:extLst>
                    <a:ext uri="{9D8B030D-6E8A-4147-A177-3AD203B41FA5}">
                      <a16:colId xmlns:a16="http://schemas.microsoft.com/office/drawing/2014/main" val="325723485"/>
                    </a:ext>
                  </a:extLst>
                </a:gridCol>
                <a:gridCol w="2474474">
                  <a:extLst>
                    <a:ext uri="{9D8B030D-6E8A-4147-A177-3AD203B41FA5}">
                      <a16:colId xmlns:a16="http://schemas.microsoft.com/office/drawing/2014/main" val="4125418969"/>
                    </a:ext>
                  </a:extLst>
                </a:gridCol>
                <a:gridCol w="2482369">
                  <a:extLst>
                    <a:ext uri="{9D8B030D-6E8A-4147-A177-3AD203B41FA5}">
                      <a16:colId xmlns:a16="http://schemas.microsoft.com/office/drawing/2014/main" val="2945107509"/>
                    </a:ext>
                  </a:extLst>
                </a:gridCol>
                <a:gridCol w="2376821">
                  <a:extLst>
                    <a:ext uri="{9D8B030D-6E8A-4147-A177-3AD203B41FA5}">
                      <a16:colId xmlns:a16="http://schemas.microsoft.com/office/drawing/2014/main" val="2239194307"/>
                    </a:ext>
                  </a:extLst>
                </a:gridCol>
                <a:gridCol w="2285405">
                  <a:extLst>
                    <a:ext uri="{9D8B030D-6E8A-4147-A177-3AD203B41FA5}">
                      <a16:colId xmlns:a16="http://schemas.microsoft.com/office/drawing/2014/main" val="3238258030"/>
                    </a:ext>
                  </a:extLst>
                </a:gridCol>
              </a:tblGrid>
              <a:tr h="578969">
                <a:tc>
                  <a:txBody>
                    <a:bodyPr/>
                    <a:lstStyle/>
                    <a:p>
                      <a:endParaRPr lang="en-US" sz="1600" dirty="0">
                        <a:latin typeface="+mj-lt"/>
                        <a:cs typeface="Arial" panose="020B0604020202020204" pitchFamily="34" charset="0"/>
                      </a:endParaRPr>
                    </a:p>
                  </a:txBody>
                  <a:tcPr marL="91416" marR="91416" marT="45708" marB="45708" anchor="ctr"/>
                </a:tc>
                <a:tc>
                  <a:txBody>
                    <a:bodyPr/>
                    <a:lstStyle/>
                    <a:p>
                      <a:pPr algn="ctr"/>
                      <a:r>
                        <a:rPr lang="en-US" sz="1600" dirty="0"/>
                        <a:t>IDXd</a:t>
                      </a:r>
                      <a:endParaRPr lang="en-US" sz="1600" dirty="0">
                        <a:latin typeface="+mj-lt"/>
                        <a:cs typeface="Arial" panose="020B0604020202020204" pitchFamily="34" charset="0"/>
                      </a:endParaRPr>
                    </a:p>
                  </a:txBody>
                  <a:tcPr marL="91416" marR="91416" marT="45708" marB="45708" anchor="ctr"/>
                </a:tc>
                <a:tc>
                  <a:txBody>
                    <a:bodyPr/>
                    <a:lstStyle/>
                    <a:p>
                      <a:pPr algn="ctr"/>
                      <a:r>
                        <a:rPr lang="en-US" sz="1600" dirty="0"/>
                        <a:t>YL-201</a:t>
                      </a:r>
                      <a:endParaRPr lang="en-US" sz="1600" dirty="0">
                        <a:latin typeface="+mj-lt"/>
                        <a:cs typeface="Arial" panose="020B0604020202020204" pitchFamily="34" charset="0"/>
                      </a:endParaRPr>
                    </a:p>
                  </a:txBody>
                  <a:tcPr marL="91416" marR="91416" marT="45708" marB="45708" anchor="ctr"/>
                </a:tc>
                <a:tc>
                  <a:txBody>
                    <a:bodyPr/>
                    <a:lstStyle/>
                    <a:p>
                      <a:pPr algn="ctr"/>
                      <a:r>
                        <a:rPr lang="en-US" sz="1600" dirty="0"/>
                        <a:t>MHB-088C</a:t>
                      </a:r>
                      <a:endParaRPr lang="en-US" sz="1600" dirty="0">
                        <a:latin typeface="+mj-lt"/>
                        <a:cs typeface="Arial" panose="020B0604020202020204" pitchFamily="34" charset="0"/>
                      </a:endParaRPr>
                    </a:p>
                  </a:txBody>
                  <a:tcPr marL="91416" marR="91416" marT="45708" marB="45708" anchor="ctr"/>
                </a:tc>
                <a:tc>
                  <a:txBody>
                    <a:bodyPr/>
                    <a:lstStyle/>
                    <a:p>
                      <a:pPr algn="ctr"/>
                      <a:r>
                        <a:rPr lang="en-US" sz="1600" dirty="0"/>
                        <a:t>HS20093/</a:t>
                      </a:r>
                    </a:p>
                    <a:p>
                      <a:pPr algn="ctr"/>
                      <a:r>
                        <a:rPr lang="en-US" sz="1600" dirty="0"/>
                        <a:t>GSK 5764227</a:t>
                      </a:r>
                      <a:endParaRPr lang="en-US" sz="1600" dirty="0">
                        <a:latin typeface="+mj-lt"/>
                        <a:cs typeface="Arial" panose="020B0604020202020204" pitchFamily="34" charset="0"/>
                      </a:endParaRPr>
                    </a:p>
                  </a:txBody>
                  <a:tcPr marL="91416" marR="91416" marT="45708" marB="45708" anchor="ctr"/>
                </a:tc>
                <a:extLst>
                  <a:ext uri="{0D108BD9-81ED-4DB2-BD59-A6C34878D82A}">
                    <a16:rowId xmlns:a16="http://schemas.microsoft.com/office/drawing/2014/main" val="2075727691"/>
                  </a:ext>
                </a:extLst>
              </a:tr>
              <a:tr h="578969">
                <a:tc>
                  <a:txBody>
                    <a:bodyPr/>
                    <a:lstStyle/>
                    <a:p>
                      <a:r>
                        <a:rPr lang="en-US" sz="1600" baseline="0" dirty="0"/>
                        <a:t>Payload</a:t>
                      </a:r>
                      <a:endParaRPr lang="en-US" sz="1600" baseline="0" dirty="0">
                        <a:latin typeface="+mj-lt"/>
                        <a:cs typeface="Arial" panose="020B0604020202020204" pitchFamily="34" charset="0"/>
                      </a:endParaRPr>
                    </a:p>
                  </a:txBody>
                  <a:tcPr marL="91416" marR="91416" marT="45708" marB="4570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Topo-1 inhibitor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a:t>(</a:t>
                      </a:r>
                      <a:r>
                        <a:rPr lang="en-US" sz="1600" dirty="0"/>
                        <a:t>exatecan-derivative)</a:t>
                      </a:r>
                      <a:endParaRPr lang="en-US" sz="1600" baseline="0" dirty="0">
                        <a:latin typeface="+mj-lt"/>
                        <a:cs typeface="Arial" panose="020B0604020202020204" pitchFamily="34" charset="0"/>
                      </a:endParaRPr>
                    </a:p>
                  </a:txBody>
                  <a:tcPr marL="91416" marR="91416" marT="45708" marB="4570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Novel Topo-1 inhibitor</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dirty="0"/>
                        <a:t>Topo-1 inhibitor (“SuperTopo1”) payload</a:t>
                      </a:r>
                      <a:endParaRPr lang="en-US" sz="1600" baseline="0" dirty="0">
                        <a:latin typeface="+mj-lt"/>
                        <a:cs typeface="Arial" panose="020B0604020202020204" pitchFamily="34" charset="0"/>
                      </a:endParaRPr>
                    </a:p>
                  </a:txBody>
                  <a:tcPr marL="91416" marR="91416" marT="45708" marB="4570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Topo-1 inhibitor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a:t>(</a:t>
                      </a:r>
                      <a:r>
                        <a:rPr lang="en-US" sz="1600" dirty="0"/>
                        <a:t>exatecan-derivative)</a:t>
                      </a:r>
                      <a:endParaRPr lang="en-US" sz="1600"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4250788063"/>
                  </a:ext>
                </a:extLst>
              </a:tr>
              <a:tr h="370743">
                <a:tc>
                  <a:txBody>
                    <a:bodyPr/>
                    <a:lstStyle/>
                    <a:p>
                      <a:r>
                        <a:rPr lang="en-US" sz="1600" baseline="0" dirty="0"/>
                        <a:t>DAR</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4</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8</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4</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4</a:t>
                      </a:r>
                      <a:endParaRPr lang="en-US" sz="1600" baseline="0" dirty="0">
                        <a:latin typeface="+mj-lt"/>
                        <a:cs typeface="Arial" panose="020B0604020202020204" pitchFamily="34" charset="0"/>
                      </a:endParaRPr>
                    </a:p>
                  </a:txBody>
                  <a:tcPr marL="91416" marR="91416" marT="45708" marB="45708" anchor="ctr"/>
                </a:tc>
                <a:extLst>
                  <a:ext uri="{0D108BD9-81ED-4DB2-BD59-A6C34878D82A}">
                    <a16:rowId xmlns:a16="http://schemas.microsoft.com/office/drawing/2014/main" val="3592717673"/>
                  </a:ext>
                </a:extLst>
              </a:tr>
              <a:tr h="578969">
                <a:tc>
                  <a:txBody>
                    <a:bodyPr/>
                    <a:lstStyle/>
                    <a:p>
                      <a:r>
                        <a:rPr lang="en-US" sz="1600" baseline="0" dirty="0"/>
                        <a:t>Linker</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a:t>Tetrapeptide-based cleavable linker </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dirty="0"/>
                        <a:t>Protease-cleavable linker</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0"/>
                        <a:t>Cleavable linker</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0" dirty="0"/>
                        <a:t>Cleavable maleimide tetrapeptide linker </a:t>
                      </a:r>
                      <a:endParaRPr lang="en-US" sz="1600" b="0"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3890513806"/>
                  </a:ext>
                </a:extLst>
              </a:tr>
              <a:tr h="370743">
                <a:tc>
                  <a:txBody>
                    <a:bodyPr/>
                    <a:lstStyle/>
                    <a:p>
                      <a:r>
                        <a:rPr lang="en-US" sz="1600" baseline="0" dirty="0"/>
                        <a:t>Trial reported</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Phase 2 (n = 137)</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Phase 1</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Phase 1</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Phase 1</a:t>
                      </a:r>
                      <a:endParaRPr lang="en-US" sz="1600" baseline="0" dirty="0">
                        <a:latin typeface="+mj-lt"/>
                        <a:cs typeface="Arial" panose="020B0604020202020204" pitchFamily="34" charset="0"/>
                      </a:endParaRPr>
                    </a:p>
                  </a:txBody>
                  <a:tcPr marL="91416" marR="91416" marT="45708" marB="45708" anchor="ctr"/>
                </a:tc>
                <a:extLst>
                  <a:ext uri="{0D108BD9-81ED-4DB2-BD59-A6C34878D82A}">
                    <a16:rowId xmlns:a16="http://schemas.microsoft.com/office/drawing/2014/main" val="2476858670"/>
                  </a:ext>
                </a:extLst>
              </a:tr>
              <a:tr h="370743">
                <a:tc>
                  <a:txBody>
                    <a:bodyPr/>
                    <a:lstStyle/>
                    <a:p>
                      <a:r>
                        <a:rPr lang="en-US" sz="1600" baseline="0" dirty="0"/>
                        <a:t>Doses</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12 mg/kg for phase 3</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2.0 or 2.4 mg/kg</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1.6-2.4 mg/kg</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8 vs 10 mg/kg</a:t>
                      </a:r>
                      <a:endParaRPr lang="en-US" sz="1600"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89587336"/>
                  </a:ext>
                </a:extLst>
              </a:tr>
              <a:tr h="370743">
                <a:tc>
                  <a:txBody>
                    <a:bodyPr/>
                    <a:lstStyle/>
                    <a:p>
                      <a:r>
                        <a:rPr lang="en-US" sz="1600" baseline="0" dirty="0"/>
                        <a:t>Setting</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Relapsed</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Relapsed</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Relapsed</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Relapsed</a:t>
                      </a:r>
                      <a:endParaRPr lang="en-US" sz="1600"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3407978953"/>
                  </a:ext>
                </a:extLst>
              </a:tr>
              <a:tr h="411373">
                <a:tc>
                  <a:txBody>
                    <a:bodyPr/>
                    <a:lstStyle/>
                    <a:p>
                      <a:r>
                        <a:rPr lang="en-US" sz="1600" baseline="0" dirty="0"/>
                        <a:t>ORR</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48.2%</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0"/>
                        <a:t>~64%</a:t>
                      </a:r>
                      <a:endParaRPr lang="en-US" sz="1600" b="0" dirty="0">
                        <a:latin typeface="+mj-lt"/>
                        <a:cs typeface="Arial" panose="020B0604020202020204" pitchFamily="34" charset="0"/>
                      </a:endParaRPr>
                    </a:p>
                  </a:txBody>
                  <a:tcPr marL="91416" marR="91416" marT="45708" marB="45708"/>
                </a:tc>
                <a:tc>
                  <a:txBody>
                    <a:bodyPr/>
                    <a:lstStyle/>
                    <a:p>
                      <a:pPr algn="ctr"/>
                      <a:r>
                        <a:rPr lang="en-US" sz="1600"/>
                        <a:t>42.4%%</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0"/>
                        <a:t>~61</a:t>
                      </a:r>
                      <a:r>
                        <a:rPr lang="en-US" sz="1600" b="0" dirty="0"/>
                        <a:t>% (8 mg/kg)</a:t>
                      </a:r>
                      <a:endParaRPr lang="en-US" sz="1600" b="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633895781"/>
                  </a:ext>
                </a:extLst>
              </a:tr>
              <a:tr h="411373">
                <a:tc>
                  <a:txBody>
                    <a:bodyPr/>
                    <a:lstStyle/>
                    <a:p>
                      <a:r>
                        <a:rPr lang="en-US" sz="1600" baseline="0" dirty="0" err="1"/>
                        <a:t>mPFS</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4.9 </a:t>
                      </a:r>
                      <a:r>
                        <a:rPr lang="en-US" sz="1600" baseline="0" dirty="0" err="1"/>
                        <a:t>mos</a:t>
                      </a:r>
                      <a:endParaRPr lang="en-US" sz="1600" baseline="0" dirty="0">
                        <a:latin typeface="+mj-lt"/>
                        <a:cs typeface="Arial" panose="020B0604020202020204" pitchFamily="34" charset="0"/>
                      </a:endParaRPr>
                    </a:p>
                  </a:txBody>
                  <a:tcPr marL="91416" marR="91416" marT="45708" marB="4570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5.7–7.6 </a:t>
                      </a:r>
                      <a:r>
                        <a:rPr lang="en-US" sz="1600" b="0" dirty="0" err="1"/>
                        <a:t>mos</a:t>
                      </a:r>
                      <a:endParaRPr lang="en-US" sz="1600" b="0" baseline="0" dirty="0">
                        <a:latin typeface="+mj-lt"/>
                        <a:cs typeface="Arial" panose="020B0604020202020204" pitchFamily="34" charset="0"/>
                      </a:endParaRPr>
                    </a:p>
                  </a:txBody>
                  <a:tcPr marL="91416" marR="91416" marT="45708" marB="45708"/>
                </a:tc>
                <a:tc>
                  <a:txBody>
                    <a:bodyPr/>
                    <a:lstStyle/>
                    <a:p>
                      <a:pPr algn="ctr"/>
                      <a:endParaRPr lang="en-US" sz="1600" baseline="0" dirty="0">
                        <a:latin typeface="+mj-lt"/>
                        <a:cs typeface="Arial" panose="020B0604020202020204" pitchFamily="34" charset="0"/>
                      </a:endParaRPr>
                    </a:p>
                  </a:txBody>
                  <a:tcPr marL="91416" marR="91416" marT="45708" marB="45708"/>
                </a:tc>
                <a:tc>
                  <a:txBody>
                    <a:bodyPr/>
                    <a:lstStyle/>
                    <a:p>
                      <a:pPr algn="ctr"/>
                      <a:r>
                        <a:rPr lang="en-US" sz="1600" b="0" dirty="0"/>
                        <a:t>5.9–7.3 </a:t>
                      </a:r>
                      <a:r>
                        <a:rPr lang="en-US" sz="1600" b="0" dirty="0" err="1"/>
                        <a:t>mo</a:t>
                      </a:r>
                      <a:endParaRPr lang="en-US" sz="1600" b="0"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1183461615"/>
                  </a:ext>
                </a:extLst>
              </a:tr>
              <a:tr h="578969">
                <a:tc>
                  <a:txBody>
                    <a:bodyPr/>
                    <a:lstStyle/>
                    <a:p>
                      <a:r>
                        <a:rPr lang="en-US" sz="1600" baseline="0" dirty="0"/>
                        <a:t>Intracranial activity (ORR/DCR)</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Y</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Y</a:t>
                      </a:r>
                      <a:endParaRPr lang="en-US" sz="1600" baseline="0" dirty="0">
                        <a:latin typeface="+mj-lt"/>
                        <a:cs typeface="Arial" panose="020B0604020202020204" pitchFamily="34" charset="0"/>
                      </a:endParaRPr>
                    </a:p>
                  </a:txBody>
                  <a:tcPr marL="91416" marR="91416" marT="45708" marB="45708" anchor="ctr"/>
                </a:tc>
                <a:tc>
                  <a:txBody>
                    <a:bodyPr/>
                    <a:lstStyle/>
                    <a:p>
                      <a:pPr algn="ctr"/>
                      <a:endParaRPr lang="en-US" sz="1600" baseline="0" dirty="0">
                        <a:latin typeface="+mj-lt"/>
                        <a:cs typeface="Arial" panose="020B0604020202020204" pitchFamily="34" charset="0"/>
                      </a:endParaRPr>
                    </a:p>
                  </a:txBody>
                  <a:tcPr marL="91416" marR="91416" marT="45708" marB="45708" anchor="ctr"/>
                </a:tc>
                <a:tc>
                  <a:txBody>
                    <a:bodyPr/>
                    <a:lstStyle/>
                    <a:p>
                      <a:pPr algn="ctr"/>
                      <a:endParaRPr lang="en-US" sz="1600" baseline="0" dirty="0">
                        <a:latin typeface="+mj-lt"/>
                        <a:cs typeface="Arial" panose="020B0604020202020204" pitchFamily="34" charset="0"/>
                      </a:endParaRPr>
                    </a:p>
                  </a:txBody>
                  <a:tcPr marL="91416" marR="91416" marT="45708" marB="45708" anchor="ctr"/>
                </a:tc>
                <a:extLst>
                  <a:ext uri="{0D108BD9-81ED-4DB2-BD59-A6C34878D82A}">
                    <a16:rowId xmlns:a16="http://schemas.microsoft.com/office/drawing/2014/main" val="1239419798"/>
                  </a:ext>
                </a:extLst>
              </a:tr>
              <a:tr h="578969">
                <a:tc>
                  <a:txBody>
                    <a:bodyPr/>
                    <a:lstStyle/>
                    <a:p>
                      <a:r>
                        <a:rPr lang="en-US" sz="1600" baseline="0" dirty="0"/>
                        <a:t>Toxicities</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dirty="0"/>
                        <a:t>Hematologic</a:t>
                      </a:r>
                    </a:p>
                    <a:p>
                      <a:pPr algn="ctr"/>
                      <a:r>
                        <a:rPr lang="en-US" sz="1600" dirty="0"/>
                        <a:t>ILD/pneumonitis (12.4%)</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a:t>Hematologic</a:t>
                      </a:r>
                    </a:p>
                    <a:p>
                      <a:pPr algn="ctr"/>
                      <a:r>
                        <a:rPr lang="en-US" sz="1600"/>
                        <a:t>ILD </a:t>
                      </a:r>
                      <a:r>
                        <a:rPr lang="en-US" sz="1600" b="0" dirty="0"/>
                        <a:t>rare (1.3%)</a:t>
                      </a:r>
                      <a:endParaRPr lang="en-US" sz="1600" b="0" baseline="0" dirty="0">
                        <a:latin typeface="+mj-lt"/>
                        <a:cs typeface="Arial" panose="020B0604020202020204" pitchFamily="34" charset="0"/>
                      </a:endParaRPr>
                    </a:p>
                  </a:txBody>
                  <a:tcPr marL="91416" marR="91416" marT="45708" marB="45708"/>
                </a:tc>
                <a:tc>
                  <a:txBody>
                    <a:bodyPr/>
                    <a:lstStyle/>
                    <a:p>
                      <a:pPr algn="ctr"/>
                      <a:r>
                        <a:rPr lang="en-US" sz="1600"/>
                        <a:t>Hematologic</a:t>
                      </a:r>
                      <a:endParaRPr lang="en-US" sz="1600" baseline="0"/>
                    </a:p>
                    <a:p>
                      <a:pPr algn="ctr"/>
                      <a:r>
                        <a:rPr lang="en-US" sz="1600" baseline="0"/>
                        <a:t>ILD NR</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dirty="0"/>
                        <a:t>Hematologic</a:t>
                      </a:r>
                    </a:p>
                    <a:p>
                      <a:pPr algn="ctr"/>
                      <a:r>
                        <a:rPr lang="en-US" sz="1600" baseline="0" dirty="0"/>
                        <a:t>ILD Rare</a:t>
                      </a:r>
                      <a:endParaRPr lang="en-US" sz="1600"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3161007659"/>
                  </a:ext>
                </a:extLst>
              </a:tr>
            </a:tbl>
          </a:graphicData>
        </a:graphic>
      </p:graphicFrame>
      <p:sp>
        <p:nvSpPr>
          <p:cNvPr id="4" name="Title 6">
            <a:extLst>
              <a:ext uri="{FF2B5EF4-FFF2-40B4-BE49-F238E27FC236}">
                <a16:creationId xmlns:a16="http://schemas.microsoft.com/office/drawing/2014/main" id="{9B67D6D6-D256-782D-A0F2-08FD71FBC043}"/>
              </a:ext>
            </a:extLst>
          </p:cNvPr>
          <p:cNvSpPr txBox="1">
            <a:spLocks/>
          </p:cNvSpPr>
          <p:nvPr/>
        </p:nvSpPr>
        <p:spPr>
          <a:xfrm>
            <a:off x="689276" y="218406"/>
            <a:ext cx="10512862" cy="91416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09219"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B7-H3 Targeted ADCs: summary</a:t>
            </a:r>
          </a:p>
        </p:txBody>
      </p:sp>
      <p:sp>
        <p:nvSpPr>
          <p:cNvPr id="3" name="Rectangle 2">
            <a:extLst>
              <a:ext uri="{FF2B5EF4-FFF2-40B4-BE49-F238E27FC236}">
                <a16:creationId xmlns:a16="http://schemas.microsoft.com/office/drawing/2014/main" id="{C02716A3-7C93-8988-56F8-5BA8A4EBA72F}"/>
              </a:ext>
            </a:extLst>
          </p:cNvPr>
          <p:cNvSpPr/>
          <p:nvPr/>
        </p:nvSpPr>
        <p:spPr>
          <a:xfrm>
            <a:off x="196409" y="4381713"/>
            <a:ext cx="11779201" cy="81461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ptos Display" panose="02110004020202020204"/>
              <a:ea typeface="+mn-ea"/>
              <a:cs typeface="+mn-cs"/>
            </a:endParaRPr>
          </a:p>
        </p:txBody>
      </p:sp>
      <p:sp>
        <p:nvSpPr>
          <p:cNvPr id="5" name="Rectangle 4">
            <a:extLst>
              <a:ext uri="{FF2B5EF4-FFF2-40B4-BE49-F238E27FC236}">
                <a16:creationId xmlns:a16="http://schemas.microsoft.com/office/drawing/2014/main" id="{E35C86B0-9DD3-B534-A6A9-6BFE9E42CBC1}"/>
              </a:ext>
            </a:extLst>
          </p:cNvPr>
          <p:cNvSpPr/>
          <p:nvPr/>
        </p:nvSpPr>
        <p:spPr>
          <a:xfrm>
            <a:off x="196409" y="5196325"/>
            <a:ext cx="11779201" cy="61193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ptos Display" panose="02110004020202020204"/>
              <a:ea typeface="+mn-ea"/>
              <a:cs typeface="+mn-cs"/>
            </a:endParaRPr>
          </a:p>
        </p:txBody>
      </p:sp>
      <p:sp>
        <p:nvSpPr>
          <p:cNvPr id="2" name="TextBox 1">
            <a:extLst>
              <a:ext uri="{FF2B5EF4-FFF2-40B4-BE49-F238E27FC236}">
                <a16:creationId xmlns:a16="http://schemas.microsoft.com/office/drawing/2014/main" id="{1475DE43-A3E8-A982-D7D4-580C4565B2D6}"/>
              </a:ext>
            </a:extLst>
          </p:cNvPr>
          <p:cNvSpPr txBox="1"/>
          <p:nvPr/>
        </p:nvSpPr>
        <p:spPr>
          <a:xfrm>
            <a:off x="119336" y="6529793"/>
            <a:ext cx="610292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itchFamily="-72" charset="0"/>
                <a:ea typeface="MS PGothic" charset="0"/>
              </a:rPr>
              <a:t>Courtesy of Christine L Hann, MD, PhD</a:t>
            </a:r>
          </a:p>
        </p:txBody>
      </p:sp>
    </p:spTree>
    <p:extLst>
      <p:ext uri="{BB962C8B-B14F-4D97-AF65-F5344CB8AC3E}">
        <p14:creationId xmlns:p14="http://schemas.microsoft.com/office/powerpoint/2010/main" val="486470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2F1E0-167F-4B8B-D132-A537E97C3826}"/>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A2C8CEA8-1005-E4BE-64C8-00FB543FAC5D}"/>
              </a:ext>
            </a:extLst>
          </p:cNvPr>
          <p:cNvGraphicFramePr>
            <a:graphicFrameLocks noGrp="1"/>
          </p:cNvGraphicFramePr>
          <p:nvPr/>
        </p:nvGraphicFramePr>
        <p:xfrm>
          <a:off x="500350" y="844924"/>
          <a:ext cx="11356288" cy="5547168"/>
        </p:xfrm>
        <a:graphic>
          <a:graphicData uri="http://schemas.openxmlformats.org/drawingml/2006/table">
            <a:tbl>
              <a:tblPr firstRow="1" bandRow="1">
                <a:tableStyleId>{3B4B98B0-60AC-42C2-AFA5-B58CD77FA1E5}</a:tableStyleId>
              </a:tblPr>
              <a:tblGrid>
                <a:gridCol w="1696577">
                  <a:extLst>
                    <a:ext uri="{9D8B030D-6E8A-4147-A177-3AD203B41FA5}">
                      <a16:colId xmlns:a16="http://schemas.microsoft.com/office/drawing/2014/main" val="325723485"/>
                    </a:ext>
                  </a:extLst>
                </a:gridCol>
                <a:gridCol w="819656">
                  <a:extLst>
                    <a:ext uri="{9D8B030D-6E8A-4147-A177-3AD203B41FA5}">
                      <a16:colId xmlns:a16="http://schemas.microsoft.com/office/drawing/2014/main" val="4125418969"/>
                    </a:ext>
                  </a:extLst>
                </a:gridCol>
                <a:gridCol w="4072278">
                  <a:extLst>
                    <a:ext uri="{9D8B030D-6E8A-4147-A177-3AD203B41FA5}">
                      <a16:colId xmlns:a16="http://schemas.microsoft.com/office/drawing/2014/main" val="2945107509"/>
                    </a:ext>
                  </a:extLst>
                </a:gridCol>
                <a:gridCol w="2178266">
                  <a:extLst>
                    <a:ext uri="{9D8B030D-6E8A-4147-A177-3AD203B41FA5}">
                      <a16:colId xmlns:a16="http://schemas.microsoft.com/office/drawing/2014/main" val="2239194307"/>
                    </a:ext>
                  </a:extLst>
                </a:gridCol>
                <a:gridCol w="2589511">
                  <a:extLst>
                    <a:ext uri="{9D8B030D-6E8A-4147-A177-3AD203B41FA5}">
                      <a16:colId xmlns:a16="http://schemas.microsoft.com/office/drawing/2014/main" val="3238258030"/>
                    </a:ext>
                  </a:extLst>
                </a:gridCol>
              </a:tblGrid>
              <a:tr h="321238">
                <a:tc>
                  <a:txBody>
                    <a:bodyPr/>
                    <a:lstStyle/>
                    <a:p>
                      <a:r>
                        <a:rPr lang="en-US" sz="1600" dirty="0"/>
                        <a:t>Phase/NCT</a:t>
                      </a:r>
                      <a:endParaRPr lang="en-US" sz="1600" dirty="0">
                        <a:latin typeface="+mj-lt"/>
                        <a:cs typeface="Arial" panose="020B0604020202020204" pitchFamily="34" charset="0"/>
                      </a:endParaRPr>
                    </a:p>
                  </a:txBody>
                  <a:tcPr marL="91416" marR="91416" marT="45708" marB="45708" anchor="ctr"/>
                </a:tc>
                <a:tc>
                  <a:txBody>
                    <a:bodyPr/>
                    <a:lstStyle/>
                    <a:p>
                      <a:pPr algn="ctr"/>
                      <a:r>
                        <a:rPr lang="en-US" sz="1600" dirty="0"/>
                        <a:t>N</a:t>
                      </a:r>
                      <a:endParaRPr lang="en-US" sz="1600" dirty="0">
                        <a:latin typeface="+mj-lt"/>
                        <a:cs typeface="Arial" panose="020B0604020202020204" pitchFamily="34" charset="0"/>
                      </a:endParaRPr>
                    </a:p>
                  </a:txBody>
                  <a:tcPr marL="91416" marR="91416" marT="45708" marB="45708" anchor="ctr"/>
                </a:tc>
                <a:tc>
                  <a:txBody>
                    <a:bodyPr/>
                    <a:lstStyle/>
                    <a:p>
                      <a:r>
                        <a:rPr lang="en-US" sz="1600" dirty="0"/>
                        <a:t>Arms</a:t>
                      </a:r>
                      <a:endParaRPr lang="en-US" sz="1600" dirty="0">
                        <a:latin typeface="+mj-lt"/>
                        <a:cs typeface="Arial" panose="020B0604020202020204" pitchFamily="34" charset="0"/>
                      </a:endParaRPr>
                    </a:p>
                  </a:txBody>
                  <a:tcPr marL="91416" marR="91416" marT="45708" marB="45708" anchor="ctr"/>
                </a:tc>
                <a:tc>
                  <a:txBody>
                    <a:bodyPr/>
                    <a:lstStyle/>
                    <a:p>
                      <a:r>
                        <a:rPr lang="en-US" sz="1600" dirty="0"/>
                        <a:t>Endpoints</a:t>
                      </a:r>
                      <a:endParaRPr lang="en-US" sz="1600" dirty="0">
                        <a:latin typeface="+mj-lt"/>
                        <a:cs typeface="Arial" panose="020B0604020202020204" pitchFamily="34" charset="0"/>
                      </a:endParaRPr>
                    </a:p>
                  </a:txBody>
                  <a:tcPr marL="91416" marR="91416" marT="45708" marB="45708" anchor="ctr"/>
                </a:tc>
                <a:tc>
                  <a:txBody>
                    <a:bodyPr/>
                    <a:lstStyle/>
                    <a:p>
                      <a:r>
                        <a:rPr lang="en-US" sz="1600" dirty="0"/>
                        <a:t>Dates</a:t>
                      </a:r>
                      <a:endParaRPr lang="en-US" sz="1600" dirty="0">
                        <a:latin typeface="+mj-lt"/>
                        <a:cs typeface="Arial" panose="020B0604020202020204" pitchFamily="34" charset="0"/>
                      </a:endParaRPr>
                    </a:p>
                  </a:txBody>
                  <a:tcPr marL="91416" marR="91416" marT="45708" marB="45708" anchor="ctr"/>
                </a:tc>
                <a:extLst>
                  <a:ext uri="{0D108BD9-81ED-4DB2-BD59-A6C34878D82A}">
                    <a16:rowId xmlns:a16="http://schemas.microsoft.com/office/drawing/2014/main" val="2075727691"/>
                  </a:ext>
                </a:extLst>
              </a:tr>
              <a:tr h="743862">
                <a:tc>
                  <a:txBody>
                    <a:bodyPr/>
                    <a:lstStyle/>
                    <a:p>
                      <a:r>
                        <a:rPr lang="en-US" sz="1600" baseline="0" dirty="0"/>
                        <a:t>Phase 3 </a:t>
                      </a:r>
                    </a:p>
                    <a:p>
                      <a:r>
                        <a:rPr lang="en-US" sz="1400" b="0" kern="1200">
                          <a:solidFill>
                            <a:schemeClr val="dk1"/>
                          </a:solidFill>
                          <a:effectLst/>
                        </a:rPr>
                        <a:t>NCT06203210</a:t>
                      </a:r>
                      <a:endParaRPr lang="en-US" sz="1400" baseline="0" dirty="0">
                        <a:latin typeface="+mj-lt"/>
                        <a:cs typeface="Arial" panose="020B0604020202020204" pitchFamily="34" charset="0"/>
                      </a:endParaRPr>
                    </a:p>
                  </a:txBody>
                  <a:tcPr marL="91416" marR="91416" marT="45708" marB="45708"/>
                </a:tc>
                <a:tc>
                  <a:txBody>
                    <a:bodyPr/>
                    <a:lstStyle/>
                    <a:p>
                      <a:pPr algn="ctr"/>
                      <a:r>
                        <a:rPr lang="en-US" sz="1600" dirty="0"/>
                        <a:t>540</a:t>
                      </a:r>
                      <a:endParaRPr lang="en-US" sz="1600" dirty="0">
                        <a:latin typeface="+mj-lt"/>
                        <a:cs typeface="Arial" panose="020B0604020202020204" pitchFamily="34" charset="0"/>
                      </a:endParaRPr>
                    </a:p>
                  </a:txBody>
                  <a:tcPr marL="91416" marR="91416" marT="45708" marB="45708"/>
                </a:tc>
                <a:tc>
                  <a:txBody>
                    <a:bodyPr/>
                    <a:lstStyle/>
                    <a:p>
                      <a:pPr algn="l">
                        <a:buNone/>
                      </a:pPr>
                      <a:r>
                        <a:rPr lang="en-US" sz="1600" b="0" dirty="0" err="1">
                          <a:solidFill>
                            <a:srgbClr val="333333"/>
                          </a:solidFill>
                          <a:effectLst/>
                        </a:rPr>
                        <a:t>IDXd</a:t>
                      </a:r>
                      <a:r>
                        <a:rPr lang="en-US" sz="1600" b="0" dirty="0">
                          <a:solidFill>
                            <a:srgbClr val="333333"/>
                          </a:solidFill>
                          <a:effectLst/>
                        </a:rPr>
                        <a:t> vs TPC (</a:t>
                      </a:r>
                      <a:r>
                        <a:rPr lang="en-US" sz="1600" b="0" dirty="0" err="1">
                          <a:solidFill>
                            <a:srgbClr val="333333"/>
                          </a:solidFill>
                          <a:effectLst/>
                        </a:rPr>
                        <a:t>lurbi</a:t>
                      </a:r>
                      <a:r>
                        <a:rPr lang="en-US" sz="1600" b="0" dirty="0">
                          <a:solidFill>
                            <a:srgbClr val="333333"/>
                          </a:solidFill>
                          <a:effectLst/>
                        </a:rPr>
                        <a:t>, topo, AMR) (IDeate-Lung02)</a:t>
                      </a:r>
                      <a:endParaRPr lang="en-US" sz="1600" b="0" i="0" dirty="0">
                        <a:solidFill>
                          <a:srgbClr val="333333"/>
                        </a:solidFill>
                        <a:effectLst/>
                        <a:latin typeface="+mj-lt"/>
                        <a:cs typeface="Arial" panose="020B0604020202020204" pitchFamily="34" charset="0"/>
                      </a:endParaRPr>
                    </a:p>
                  </a:txBody>
                  <a:tcPr marL="91416" marR="91416" marT="45708" marB="45708"/>
                </a:tc>
                <a:tc>
                  <a:txBody>
                    <a:bodyPr/>
                    <a:lstStyle/>
                    <a:p>
                      <a:pPr marL="233363" indent="-233363">
                        <a:buFont typeface="+mj-lt"/>
                        <a:buAutoNum type="arabicPeriod"/>
                      </a:pPr>
                      <a:r>
                        <a:rPr lang="en-US" sz="1400" dirty="0"/>
                        <a:t>ORR, OS</a:t>
                      </a:r>
                    </a:p>
                    <a:p>
                      <a:pPr marL="233363" indent="-233363">
                        <a:buFont typeface="+mj-lt"/>
                        <a:buAutoNum type="arabicPeriod"/>
                      </a:pPr>
                      <a:r>
                        <a:rPr lang="en-US" sz="1400" dirty="0"/>
                        <a:t>ORR, PFS</a:t>
                      </a:r>
                      <a:endParaRPr lang="en-US" sz="1400" dirty="0">
                        <a:latin typeface="+mj-lt"/>
                        <a:cs typeface="Arial" panose="020B0604020202020204" pitchFamily="34" charset="0"/>
                      </a:endParaRPr>
                    </a:p>
                  </a:txBody>
                  <a:tcPr marL="91416" marR="91416" marT="45708" marB="45708"/>
                </a:tc>
                <a:tc>
                  <a:txBody>
                    <a:bodyPr/>
                    <a:lstStyle/>
                    <a:p>
                      <a:r>
                        <a:rPr lang="en-US" sz="1600" dirty="0"/>
                        <a:t>Start: 5/21/24</a:t>
                      </a:r>
                    </a:p>
                    <a:p>
                      <a:r>
                        <a:rPr lang="en-US" sz="1600" dirty="0"/>
                        <a:t>Primary comp: 4/30/27</a:t>
                      </a:r>
                    </a:p>
                    <a:p>
                      <a:r>
                        <a:rPr lang="en-US" sz="1600" dirty="0"/>
                        <a:t>Active, </a:t>
                      </a:r>
                      <a:r>
                        <a:rPr lang="en-US" sz="1600"/>
                        <a:t>not recruiting</a:t>
                      </a:r>
                      <a:endParaRPr lang="en-US" sz="160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459220335"/>
                  </a:ext>
                </a:extLst>
              </a:tr>
              <a:tr h="743862">
                <a:tc>
                  <a:txBody>
                    <a:bodyPr/>
                    <a:lstStyle/>
                    <a:p>
                      <a:r>
                        <a:rPr lang="en-US" sz="1600" baseline="0" dirty="0"/>
                        <a:t>Phase 1/2</a:t>
                      </a:r>
                    </a:p>
                    <a:p>
                      <a:r>
                        <a:rPr lang="en-US" sz="1400" b="0" kern="1200">
                          <a:solidFill>
                            <a:schemeClr val="dk1"/>
                          </a:solidFill>
                          <a:effectLst/>
                        </a:rPr>
                        <a:t>NCT06362252</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0" dirty="0"/>
                        <a:t>123</a:t>
                      </a:r>
                      <a:endParaRPr lang="en-US" sz="1600" b="0" dirty="0">
                        <a:latin typeface="+mj-lt"/>
                        <a:cs typeface="Arial" panose="020B0604020202020204" pitchFamily="34" charset="0"/>
                      </a:endParaRPr>
                    </a:p>
                  </a:txBody>
                  <a:tcPr marL="91416" marR="91416" marT="45708" marB="45708"/>
                </a:tc>
                <a:tc>
                  <a:txBody>
                    <a:bodyPr/>
                    <a:lstStyle/>
                    <a:p>
                      <a:pPr marL="0" indent="0" defTabSz="914126">
                        <a:buFont typeface="Arial" panose="020B0604020202020204" pitchFamily="34" charset="0"/>
                        <a:buNone/>
                      </a:pPr>
                      <a:r>
                        <a:rPr lang="en-US" sz="1600">
                          <a:solidFill>
                            <a:prstClr val="black"/>
                          </a:solidFill>
                        </a:rPr>
                        <a:t>I-DXd + Atezolizumab +/- Carboplatin as 1</a:t>
                      </a:r>
                      <a:r>
                        <a:rPr lang="en-US" sz="1600" baseline="30000">
                          <a:solidFill>
                            <a:prstClr val="black"/>
                          </a:solidFill>
                        </a:rPr>
                        <a:t>st</a:t>
                      </a:r>
                      <a:r>
                        <a:rPr lang="en-US" sz="1600">
                          <a:solidFill>
                            <a:prstClr val="black"/>
                          </a:solidFill>
                        </a:rPr>
                        <a:t> line induction or maintenance (</a:t>
                      </a:r>
                      <a:r>
                        <a:rPr lang="en-US" sz="1600" dirty="0">
                          <a:solidFill>
                            <a:prstClr val="black"/>
                          </a:solidFill>
                        </a:rPr>
                        <a:t>IDeate-Lung03)</a:t>
                      </a:r>
                      <a:endParaRPr lang="en-US" sz="1600" dirty="0">
                        <a:solidFill>
                          <a:prstClr val="black"/>
                        </a:solidFill>
                        <a:latin typeface="+mj-lt"/>
                        <a:cs typeface="Arial" panose="020B0604020202020204" pitchFamily="34" charset="0"/>
                      </a:endParaRPr>
                    </a:p>
                  </a:txBody>
                  <a:tcPr marL="91416" marR="91416" marT="45708" marB="45708"/>
                </a:tc>
                <a:tc>
                  <a:txBody>
                    <a:bodyPr/>
                    <a:lstStyle/>
                    <a:p>
                      <a:pPr marL="233363" indent="-233363">
                        <a:buFont typeface="+mj-lt"/>
                        <a:buAutoNum type="arabicPeriod"/>
                      </a:pPr>
                      <a:r>
                        <a:rPr lang="en-US" sz="1400" dirty="0"/>
                        <a:t>DLT, TRAEs</a:t>
                      </a:r>
                    </a:p>
                    <a:p>
                      <a:pPr marL="233363" indent="-233363">
                        <a:buFont typeface="+mj-lt"/>
                        <a:buAutoNum type="arabicPeriod"/>
                      </a:pPr>
                      <a:r>
                        <a:rPr lang="en-US" sz="1400" dirty="0"/>
                        <a:t>PFS, ORR, DCR, CBR, TTR</a:t>
                      </a:r>
                      <a:endParaRPr lang="en-US" sz="1400" dirty="0">
                        <a:latin typeface="+mj-lt"/>
                        <a:cs typeface="Arial" panose="020B0604020202020204" pitchFamily="34" charset="0"/>
                      </a:endParaRPr>
                    </a:p>
                  </a:txBody>
                  <a:tcPr marL="91416" marR="91416" marT="45708" marB="45708"/>
                </a:tc>
                <a:tc>
                  <a:txBody>
                    <a:bodyPr/>
                    <a:lstStyle/>
                    <a:p>
                      <a:r>
                        <a:rPr lang="en-US" sz="1600" dirty="0"/>
                        <a:t>Start: 7/22/24</a:t>
                      </a:r>
                    </a:p>
                    <a:p>
                      <a:r>
                        <a:rPr lang="en-US" sz="1600" dirty="0"/>
                        <a:t>Primary comp: 9/30/26</a:t>
                      </a:r>
                      <a:endParaRPr lang="en-US" sz="1600" strike="sngStrike" baseline="0" dirty="0"/>
                    </a:p>
                    <a:p>
                      <a:endParaRPr lang="en-US" sz="160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469779082"/>
                  </a:ext>
                </a:extLst>
              </a:tr>
              <a:tr h="523452">
                <a:tc>
                  <a:txBody>
                    <a:bodyPr/>
                    <a:lstStyle/>
                    <a:p>
                      <a:r>
                        <a:rPr lang="en-US" sz="1600" strike="noStrike" baseline="0" dirty="0"/>
                        <a:t>Phase 1/2</a:t>
                      </a:r>
                    </a:p>
                    <a:p>
                      <a:r>
                        <a:rPr lang="en-US" sz="1400" b="0" kern="1200" dirty="0">
                          <a:solidFill>
                            <a:schemeClr val="dk1"/>
                          </a:solidFill>
                          <a:effectLst/>
                        </a:rPr>
                        <a:t>NCT04471727</a:t>
                      </a:r>
                      <a:endParaRPr lang="en-US" sz="1600" strike="sngStrike" baseline="0" dirty="0">
                        <a:latin typeface="+mj-lt"/>
                        <a:cs typeface="Arial" panose="020B0604020202020204" pitchFamily="34" charset="0"/>
                      </a:endParaRPr>
                    </a:p>
                  </a:txBody>
                  <a:tcPr marL="91416" marR="91416" marT="45708" marB="45708"/>
                </a:tc>
                <a:tc>
                  <a:txBody>
                    <a:bodyPr/>
                    <a:lstStyle/>
                    <a:p>
                      <a:pPr algn="ctr"/>
                      <a:r>
                        <a:rPr lang="en-US" sz="1600" strike="noStrike" baseline="0" dirty="0"/>
                        <a:t>232</a:t>
                      </a:r>
                      <a:endParaRPr lang="en-US" sz="1600" strike="noStrike" baseline="0" dirty="0">
                        <a:latin typeface="+mj-lt"/>
                        <a:cs typeface="Arial" panose="020B0604020202020204" pitchFamily="34" charset="0"/>
                      </a:endParaRPr>
                    </a:p>
                  </a:txBody>
                  <a:tcPr marL="91416" marR="91416" marT="45708" marB="45708"/>
                </a:tc>
                <a:tc>
                  <a:txBody>
                    <a:bodyPr/>
                    <a:lstStyle/>
                    <a:p>
                      <a:pPr algn="l">
                        <a:buNone/>
                      </a:pPr>
                      <a:r>
                        <a:rPr lang="en-US" sz="1600" b="0" dirty="0" err="1">
                          <a:solidFill>
                            <a:srgbClr val="333333"/>
                          </a:solidFill>
                          <a:effectLst/>
                        </a:rPr>
                        <a:t>Gocatamig</a:t>
                      </a:r>
                      <a:r>
                        <a:rPr lang="en-US" sz="1600" b="0" dirty="0">
                          <a:solidFill>
                            <a:srgbClr val="333333"/>
                          </a:solidFill>
                          <a:effectLst/>
                        </a:rPr>
                        <a:t>, +/- atezo or +/- </a:t>
                      </a:r>
                      <a:r>
                        <a:rPr lang="en-US" sz="1600" b="0" dirty="0" err="1">
                          <a:solidFill>
                            <a:srgbClr val="333333"/>
                          </a:solidFill>
                          <a:effectLst/>
                        </a:rPr>
                        <a:t>IDXd</a:t>
                      </a:r>
                      <a:r>
                        <a:rPr lang="en-US" sz="1600" b="0" dirty="0">
                          <a:solidFill>
                            <a:srgbClr val="333333"/>
                          </a:solidFill>
                          <a:effectLst/>
                        </a:rPr>
                        <a:t> in DLL3+ tumors</a:t>
                      </a:r>
                      <a:endParaRPr lang="en-US" sz="1600" strike="noStrike" baseline="0" dirty="0">
                        <a:solidFill>
                          <a:prstClr val="black"/>
                        </a:solidFill>
                        <a:latin typeface="+mj-lt"/>
                        <a:cs typeface="Arial" panose="020B0604020202020204" pitchFamily="34" charset="0"/>
                      </a:endParaRPr>
                    </a:p>
                  </a:txBody>
                  <a:tcPr marL="91416" marR="91416" marT="45708" marB="45708"/>
                </a:tc>
                <a:tc>
                  <a:txBody>
                    <a:bodyPr/>
                    <a:lstStyle/>
                    <a:p>
                      <a:pPr marL="233363" indent="-233363">
                        <a:buFont typeface="+mj-lt"/>
                        <a:buAutoNum type="arabicPeriod"/>
                      </a:pPr>
                      <a:r>
                        <a:rPr lang="en-US" sz="1400" strike="noStrike" baseline="0" dirty="0"/>
                        <a:t>AEs/PKs</a:t>
                      </a:r>
                    </a:p>
                    <a:p>
                      <a:pPr marL="233363" indent="-233363">
                        <a:buFont typeface="+mj-lt"/>
                        <a:buAutoNum type="arabicPeriod"/>
                      </a:pPr>
                      <a:r>
                        <a:rPr lang="en-US" sz="1400" strike="noStrike" baseline="0" dirty="0"/>
                        <a:t>ORR, BOR</a:t>
                      </a:r>
                      <a:endParaRPr lang="en-US" sz="1400" strike="noStrike" baseline="0" dirty="0">
                        <a:latin typeface="+mj-lt"/>
                        <a:cs typeface="Arial" panose="020B0604020202020204" pitchFamily="34" charset="0"/>
                      </a:endParaRPr>
                    </a:p>
                  </a:txBody>
                  <a:tcPr marL="91416" marR="91416" marT="45708" marB="45708"/>
                </a:tc>
                <a:tc>
                  <a:txBody>
                    <a:bodyPr/>
                    <a:lstStyle/>
                    <a:p>
                      <a:r>
                        <a:rPr lang="en-US" sz="1600" dirty="0"/>
                        <a:t>Start: 12/14/20</a:t>
                      </a:r>
                    </a:p>
                    <a:p>
                      <a:r>
                        <a:rPr lang="en-US" sz="1600" dirty="0"/>
                        <a:t>Primary comp: 11/3/27</a:t>
                      </a:r>
                      <a:endParaRPr lang="en-US" sz="1600" strike="sngStrike"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1866376889"/>
                  </a:ext>
                </a:extLst>
              </a:tr>
              <a:tr h="661208">
                <a:tc>
                  <a:txBody>
                    <a:bodyPr/>
                    <a:lstStyle/>
                    <a:p>
                      <a:r>
                        <a:rPr lang="en-US" sz="1600" strike="noStrike" baseline="0" dirty="0"/>
                        <a:t>Phase 1</a:t>
                      </a:r>
                    </a:p>
                    <a:p>
                      <a:r>
                        <a:rPr lang="en-US" sz="1200" strike="noStrike" baseline="0" dirty="0"/>
                        <a:t>NCT06898957</a:t>
                      </a:r>
                      <a:endParaRPr lang="en-US" sz="1600" strike="noStrike" baseline="0" dirty="0">
                        <a:latin typeface="+mj-lt"/>
                        <a:cs typeface="Arial" panose="020B0604020202020204" pitchFamily="34" charset="0"/>
                      </a:endParaRPr>
                    </a:p>
                  </a:txBody>
                  <a:tcPr marL="91416" marR="91416" marT="45708" marB="45708"/>
                </a:tc>
                <a:tc>
                  <a:txBody>
                    <a:bodyPr/>
                    <a:lstStyle/>
                    <a:p>
                      <a:pPr algn="ctr"/>
                      <a:r>
                        <a:rPr lang="en-US" sz="1600" strike="noStrike" baseline="0" dirty="0"/>
                        <a:t>200</a:t>
                      </a:r>
                      <a:endParaRPr lang="en-US" sz="1600" strike="noStrike" baseline="0" dirty="0">
                        <a:latin typeface="+mj-lt"/>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trike="noStrike" kern="1200" baseline="0" dirty="0">
                          <a:solidFill>
                            <a:schemeClr val="dk1"/>
                          </a:solidFill>
                          <a:effectLst/>
                        </a:rPr>
                        <a:t>YL201 + tarlatamab +/- PD-L1</a:t>
                      </a:r>
                      <a:endParaRPr lang="en-US" sz="1600" b="0" i="0" strike="noStrike" kern="1200" baseline="0" dirty="0">
                        <a:solidFill>
                          <a:schemeClr val="dk1"/>
                        </a:solidFill>
                        <a:effectLst/>
                        <a:latin typeface="+mj-lt"/>
                        <a:ea typeface="+mn-ea"/>
                        <a:cs typeface="Arial" panose="020B0604020202020204" pitchFamily="34" charset="0"/>
                      </a:endParaRPr>
                    </a:p>
                  </a:txBody>
                  <a:tcPr marL="91416" marR="91416" marT="45708" marB="45708"/>
                </a:tc>
                <a:tc>
                  <a:txBody>
                    <a:bodyPr/>
                    <a:lstStyle/>
                    <a:p>
                      <a:pPr marL="287338" indent="-287338">
                        <a:buFont typeface="+mj-lt"/>
                        <a:buAutoNum type="arabicPeriod"/>
                      </a:pPr>
                      <a:r>
                        <a:rPr lang="en-US" sz="1400" dirty="0"/>
                        <a:t>DLTs, TEAEs</a:t>
                      </a:r>
                    </a:p>
                    <a:p>
                      <a:pPr marL="287338" indent="-287338">
                        <a:buFont typeface="+mj-lt"/>
                        <a:buAutoNum type="arabicPeriod"/>
                      </a:pPr>
                      <a:r>
                        <a:rPr lang="en-US" sz="1400" dirty="0"/>
                        <a:t>ORR, DOR, TTR, OS, PK</a:t>
                      </a:r>
                      <a:endParaRPr lang="en-US" sz="1400" dirty="0">
                        <a:latin typeface="+mj-lt"/>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prstClr val="black"/>
                          </a:solidFill>
                          <a:effectLst/>
                          <a:uLnTx/>
                          <a:uFillTx/>
                        </a:rPr>
                        <a:t>Start: 5/16/25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prstClr val="black"/>
                          </a:solidFill>
                          <a:effectLst/>
                          <a:uLnTx/>
                          <a:uFillTx/>
                        </a:rPr>
                        <a:t>Primary comp: 4/23/31</a:t>
                      </a:r>
                      <a:endParaRPr lang="en-US" sz="1600" strike="noStrike"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3728330057"/>
                  </a:ext>
                </a:extLst>
              </a:tr>
              <a:tr h="523452">
                <a:tc>
                  <a:txBody>
                    <a:bodyPr/>
                    <a:lstStyle/>
                    <a:p>
                      <a:r>
                        <a:rPr lang="en-US" sz="1600" baseline="0" dirty="0"/>
                        <a:t>R Phase 3</a:t>
                      </a:r>
                    </a:p>
                    <a:p>
                      <a:r>
                        <a:rPr lang="en-US" sz="1200" b="0" kern="1200" dirty="0">
                          <a:solidFill>
                            <a:schemeClr val="tx1"/>
                          </a:solidFill>
                          <a:effectLst/>
                        </a:rPr>
                        <a:t>NCT06612151</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0" dirty="0"/>
                        <a:t>300</a:t>
                      </a:r>
                      <a:endParaRPr lang="en-US" sz="1600" b="0" dirty="0">
                        <a:latin typeface="+mj-lt"/>
                        <a:cs typeface="Arial" panose="020B0604020202020204" pitchFamily="34" charset="0"/>
                      </a:endParaRPr>
                    </a:p>
                  </a:txBody>
                  <a:tcPr marL="91416" marR="91416" marT="45708" marB="45708"/>
                </a:tc>
                <a:tc>
                  <a:txBody>
                    <a:bodyPr/>
                    <a:lstStyle/>
                    <a:p>
                      <a:r>
                        <a:rPr lang="en-US" sz="1600" b="0" dirty="0"/>
                        <a:t>YL201 vs topotecan in relapsed SCLC</a:t>
                      </a:r>
                      <a:endParaRPr lang="en-US" sz="1600" b="0" dirty="0">
                        <a:latin typeface="+mj-lt"/>
                        <a:cs typeface="Arial" panose="020B0604020202020204" pitchFamily="34" charset="0"/>
                      </a:endParaRPr>
                    </a:p>
                  </a:txBody>
                  <a:tcPr marL="91416" marR="91416" marT="45708" marB="45708"/>
                </a:tc>
                <a:tc>
                  <a:txBody>
                    <a:bodyPr/>
                    <a:lstStyle/>
                    <a:p>
                      <a:pPr marL="287338" indent="-287338">
                        <a:buFont typeface="+mj-lt"/>
                        <a:buAutoNum type="arabicPeriod"/>
                      </a:pPr>
                      <a:r>
                        <a:rPr lang="en-US" sz="1400" dirty="0"/>
                        <a:t>OS</a:t>
                      </a:r>
                    </a:p>
                    <a:p>
                      <a:pPr marL="287338" indent="-287338">
                        <a:buFont typeface="+mj-lt"/>
                        <a:buAutoNum type="arabicPeriod"/>
                      </a:pPr>
                      <a:r>
                        <a:rPr lang="en-US" sz="1400"/>
                        <a:t>PFS, ORR, DoR</a:t>
                      </a:r>
                      <a:endParaRPr lang="en-US" sz="1400" dirty="0">
                        <a:latin typeface="+mj-lt"/>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prstClr val="black"/>
                          </a:solidFill>
                          <a:effectLst/>
                          <a:uLnTx/>
                          <a:uFillTx/>
                        </a:rPr>
                        <a:t>Start: 12/17/24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prstClr val="black"/>
                          </a:solidFill>
                          <a:effectLst/>
                          <a:uLnTx/>
                          <a:uFillTx/>
                        </a:rPr>
                        <a:t>Primary comp: 12/1/27</a:t>
                      </a:r>
                      <a:endParaRPr lang="en-US" sz="160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502576476"/>
                  </a:ext>
                </a:extLst>
              </a:tr>
              <a:tr h="854067">
                <a:tc>
                  <a:txBody>
                    <a:bodyPr/>
                    <a:lstStyle/>
                    <a:p>
                      <a:r>
                        <a:rPr lang="en-US" sz="1600" baseline="0" dirty="0"/>
                        <a:t>Phase 3</a:t>
                      </a:r>
                    </a:p>
                    <a:p>
                      <a:r>
                        <a:rPr lang="en-US" sz="1200" b="0" kern="1200" dirty="0">
                          <a:solidFill>
                            <a:schemeClr val="tx1"/>
                          </a:solidFill>
                          <a:effectLst/>
                        </a:rPr>
                        <a:t>NCT07099898</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0" dirty="0"/>
                        <a:t>300</a:t>
                      </a:r>
                      <a:endParaRPr lang="en-US" sz="1600" b="0" dirty="0">
                        <a:latin typeface="+mj-lt"/>
                        <a:cs typeface="Arial" panose="020B0604020202020204" pitchFamily="34" charset="0"/>
                      </a:endParaRPr>
                    </a:p>
                  </a:txBody>
                  <a:tcPr marL="91416" marR="91416" marT="45708" marB="45708"/>
                </a:tc>
                <a:tc>
                  <a:txBody>
                    <a:bodyPr/>
                    <a:lstStyle/>
                    <a:p>
                      <a:r>
                        <a:rPr lang="en-US" sz="1600" b="0" dirty="0"/>
                        <a:t>GSK5764227 (HS20093) vs topotecan in relapsed SCLC</a:t>
                      </a:r>
                      <a:endParaRPr lang="en-US" sz="1600" b="0" dirty="0">
                        <a:latin typeface="+mj-lt"/>
                        <a:cs typeface="Arial" panose="020B0604020202020204" pitchFamily="34" charset="0"/>
                      </a:endParaRPr>
                    </a:p>
                  </a:txBody>
                  <a:tcPr marL="91416" marR="91416" marT="45708" marB="45708"/>
                </a:tc>
                <a:tc>
                  <a:txBody>
                    <a:bodyPr/>
                    <a:lstStyle/>
                    <a:p>
                      <a:pPr marL="287338" indent="-287338">
                        <a:buFont typeface="+mj-lt"/>
                        <a:buAutoNum type="arabicPeriod"/>
                      </a:pPr>
                      <a:r>
                        <a:rPr lang="en-US" sz="1400" dirty="0"/>
                        <a:t>ORR, OS</a:t>
                      </a:r>
                    </a:p>
                    <a:p>
                      <a:pPr marL="287338" indent="-287338">
                        <a:buFont typeface="+mj-lt"/>
                        <a:buAutoNum type="arabicPeriod"/>
                      </a:pPr>
                      <a:r>
                        <a:rPr lang="en-US" sz="1400" dirty="0"/>
                        <a:t>ORR, PFS, DOR, DCR, AEs, Brain PFS/DOR/OS</a:t>
                      </a:r>
                      <a:endParaRPr lang="en-US" sz="1400" dirty="0">
                        <a:latin typeface="+mj-lt"/>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prstClr val="black"/>
                          </a:solidFill>
                          <a:effectLst/>
                          <a:uLnTx/>
                          <a:uFillTx/>
                        </a:rPr>
                        <a:t>Start: 8/11/25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prstClr val="black"/>
                          </a:solidFill>
                          <a:effectLst/>
                          <a:uLnTx/>
                          <a:uFillTx/>
                        </a:rPr>
                        <a:t>Primary comp: 9/2/26</a:t>
                      </a:r>
                      <a:endParaRPr lang="en-US" sz="160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1628736503"/>
                  </a:ext>
                </a:extLst>
              </a:tr>
              <a:tr h="661208">
                <a:tc>
                  <a:txBody>
                    <a:bodyPr/>
                    <a:lstStyle/>
                    <a:p>
                      <a:r>
                        <a:rPr lang="en-US" sz="1600" baseline="0" dirty="0"/>
                        <a:t>Phase 3</a:t>
                      </a:r>
                    </a:p>
                    <a:p>
                      <a:r>
                        <a:rPr lang="en-US" sz="1200" baseline="0" dirty="0"/>
                        <a:t>NCT06954246</a:t>
                      </a:r>
                      <a:endParaRPr lang="en-US" sz="1400" baseline="0" dirty="0"/>
                    </a:p>
                    <a:p>
                      <a:r>
                        <a:rPr lang="en-US" sz="1400" baseline="0" dirty="0"/>
                        <a:t>(China)</a:t>
                      </a:r>
                      <a:endParaRPr lang="en-US" sz="1400" baseline="0" dirty="0">
                        <a:latin typeface="+mj-lt"/>
                        <a:cs typeface="Arial" panose="020B0604020202020204" pitchFamily="34" charset="0"/>
                      </a:endParaRPr>
                    </a:p>
                  </a:txBody>
                  <a:tcPr marL="91416" marR="91416" marT="45708" marB="45708"/>
                </a:tc>
                <a:tc>
                  <a:txBody>
                    <a:bodyPr/>
                    <a:lstStyle/>
                    <a:p>
                      <a:pPr algn="ctr"/>
                      <a:r>
                        <a:rPr lang="en-US" sz="1600" dirty="0"/>
                        <a:t>450</a:t>
                      </a:r>
                      <a:endParaRPr lang="en-US" sz="1600" dirty="0">
                        <a:latin typeface="+mj-lt"/>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prstClr val="black"/>
                          </a:solidFill>
                        </a:rPr>
                        <a:t>MHB088C</a:t>
                      </a:r>
                      <a:r>
                        <a:rPr lang="en-US" sz="1600" dirty="0">
                          <a:solidFill>
                            <a:prstClr val="black"/>
                          </a:solidFill>
                        </a:rPr>
                        <a:t> vs TPC</a:t>
                      </a:r>
                      <a:endParaRPr lang="en-US" sz="1600" dirty="0">
                        <a:latin typeface="+mj-lt"/>
                        <a:cs typeface="Arial" panose="020B0604020202020204" pitchFamily="34" charset="0"/>
                      </a:endParaRPr>
                    </a:p>
                  </a:txBody>
                  <a:tcPr marL="91416" marR="91416" marT="45708" marB="45708"/>
                </a:tc>
                <a:tc>
                  <a:txBody>
                    <a:bodyPr/>
                    <a:lstStyle/>
                    <a:p>
                      <a:pPr marL="287338" indent="-287338">
                        <a:buFont typeface="+mj-lt"/>
                        <a:buAutoNum type="arabicPeriod"/>
                      </a:pPr>
                      <a:r>
                        <a:rPr lang="en-US" sz="1400" dirty="0"/>
                        <a:t>OS</a:t>
                      </a:r>
                    </a:p>
                    <a:p>
                      <a:pPr marL="287338" indent="-287338">
                        <a:buFont typeface="+mj-lt"/>
                        <a:buAutoNum type="arabicPeriod"/>
                      </a:pPr>
                      <a:r>
                        <a:rPr lang="en-US" sz="1400" dirty="0"/>
                        <a:t>ORR, PFS, DOR, DCR, AEs, PK</a:t>
                      </a:r>
                      <a:endParaRPr lang="en-US" sz="1400" dirty="0">
                        <a:latin typeface="+mj-lt"/>
                        <a:cs typeface="Arial" panose="020B0604020202020204" pitchFamily="34" charset="0"/>
                      </a:endParaRPr>
                    </a:p>
                  </a:txBody>
                  <a:tcPr marL="91416" marR="91416" marT="45708" marB="45708"/>
                </a:tc>
                <a:tc>
                  <a:txBody>
                    <a:bodyPr/>
                    <a:lstStyle/>
                    <a:p>
                      <a:r>
                        <a:rPr lang="en-US" sz="1600" dirty="0"/>
                        <a:t>Start: 6/4/25</a:t>
                      </a:r>
                    </a:p>
                    <a:p>
                      <a:r>
                        <a:rPr lang="en-US" sz="1600" dirty="0"/>
                        <a:t>Primary comp: 5/27</a:t>
                      </a:r>
                      <a:endParaRPr lang="en-US" sz="160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2331657099"/>
                  </a:ext>
                </a:extLst>
              </a:tr>
            </a:tbl>
          </a:graphicData>
        </a:graphic>
      </p:graphicFrame>
      <p:sp>
        <p:nvSpPr>
          <p:cNvPr id="2" name="Title 6">
            <a:extLst>
              <a:ext uri="{FF2B5EF4-FFF2-40B4-BE49-F238E27FC236}">
                <a16:creationId xmlns:a16="http://schemas.microsoft.com/office/drawing/2014/main" id="{A3FF6A2D-D09A-0137-8A87-36DDBE3608DA}"/>
              </a:ext>
            </a:extLst>
          </p:cNvPr>
          <p:cNvSpPr txBox="1">
            <a:spLocks/>
          </p:cNvSpPr>
          <p:nvPr/>
        </p:nvSpPr>
        <p:spPr>
          <a:xfrm>
            <a:off x="237478" y="-9609"/>
            <a:ext cx="10512862" cy="91416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12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Ongoing B7-H3 ADC studies in SCLC</a:t>
            </a:r>
          </a:p>
        </p:txBody>
      </p:sp>
      <p:sp>
        <p:nvSpPr>
          <p:cNvPr id="3" name="Title 9">
            <a:extLst>
              <a:ext uri="{FF2B5EF4-FFF2-40B4-BE49-F238E27FC236}">
                <a16:creationId xmlns:a16="http://schemas.microsoft.com/office/drawing/2014/main" id="{DE830DC9-9AB7-ABC2-4A69-48D8A633E2E6}"/>
              </a:ext>
            </a:extLst>
          </p:cNvPr>
          <p:cNvSpPr txBox="1">
            <a:spLocks/>
          </p:cNvSpPr>
          <p:nvPr/>
        </p:nvSpPr>
        <p:spPr>
          <a:xfrm>
            <a:off x="10641417" y="15390"/>
            <a:ext cx="1548997" cy="432082"/>
          </a:xfrm>
          <a:prstGeom prst="rect">
            <a:avLst/>
          </a:prstGeom>
          <a:solidFill>
            <a:schemeClr val="accent6">
              <a:lumMod val="75000"/>
            </a:schemeClr>
          </a:solidFill>
          <a:ln w="19050">
            <a:solidFill>
              <a:schemeClr val="accent6">
                <a:lumMod val="75000"/>
              </a:schemeClr>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B7-H3 ADC</a:t>
            </a:r>
          </a:p>
        </p:txBody>
      </p:sp>
      <p:sp>
        <p:nvSpPr>
          <p:cNvPr id="4" name="TextBox 3">
            <a:extLst>
              <a:ext uri="{FF2B5EF4-FFF2-40B4-BE49-F238E27FC236}">
                <a16:creationId xmlns:a16="http://schemas.microsoft.com/office/drawing/2014/main" id="{E8BAA9B9-7220-56FC-4028-2C94229236C8}"/>
              </a:ext>
            </a:extLst>
          </p:cNvPr>
          <p:cNvSpPr txBox="1"/>
          <p:nvPr/>
        </p:nvSpPr>
        <p:spPr>
          <a:xfrm>
            <a:off x="119336" y="6502147"/>
            <a:ext cx="610292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itchFamily="-72" charset="0"/>
                <a:ea typeface="MS PGothic" charset="0"/>
              </a:rPr>
              <a:t>Courtesy of Christine L Hann, MD, PhD</a:t>
            </a:r>
          </a:p>
        </p:txBody>
      </p:sp>
    </p:spTree>
    <p:extLst>
      <p:ext uri="{BB962C8B-B14F-4D97-AF65-F5344CB8AC3E}">
        <p14:creationId xmlns:p14="http://schemas.microsoft.com/office/powerpoint/2010/main" val="1863541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11BC1-0A98-49A9-54BA-BA639E2A9F51}"/>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D557825-1721-1842-4665-412D683FA68E}"/>
              </a:ext>
            </a:extLst>
          </p:cNvPr>
          <p:cNvGraphicFramePr>
            <a:graphicFrameLocks noGrp="1"/>
          </p:cNvGraphicFramePr>
          <p:nvPr/>
        </p:nvGraphicFramePr>
        <p:xfrm>
          <a:off x="369855" y="1076619"/>
          <a:ext cx="11570918" cy="5168052"/>
        </p:xfrm>
        <a:graphic>
          <a:graphicData uri="http://schemas.openxmlformats.org/drawingml/2006/table">
            <a:tbl>
              <a:tblPr firstRow="1" bandRow="1">
                <a:tableStyleId>{3B4B98B0-60AC-42C2-AFA5-B58CD77FA1E5}</a:tableStyleId>
              </a:tblPr>
              <a:tblGrid>
                <a:gridCol w="2225176">
                  <a:extLst>
                    <a:ext uri="{9D8B030D-6E8A-4147-A177-3AD203B41FA5}">
                      <a16:colId xmlns:a16="http://schemas.microsoft.com/office/drawing/2014/main" val="325723485"/>
                    </a:ext>
                  </a:extLst>
                </a:gridCol>
                <a:gridCol w="712057">
                  <a:extLst>
                    <a:ext uri="{9D8B030D-6E8A-4147-A177-3AD203B41FA5}">
                      <a16:colId xmlns:a16="http://schemas.microsoft.com/office/drawing/2014/main" val="4125418969"/>
                    </a:ext>
                  </a:extLst>
                </a:gridCol>
                <a:gridCol w="3827304">
                  <a:extLst>
                    <a:ext uri="{9D8B030D-6E8A-4147-A177-3AD203B41FA5}">
                      <a16:colId xmlns:a16="http://schemas.microsoft.com/office/drawing/2014/main" val="2945107509"/>
                    </a:ext>
                  </a:extLst>
                </a:gridCol>
                <a:gridCol w="2581205">
                  <a:extLst>
                    <a:ext uri="{9D8B030D-6E8A-4147-A177-3AD203B41FA5}">
                      <a16:colId xmlns:a16="http://schemas.microsoft.com/office/drawing/2014/main" val="2239194307"/>
                    </a:ext>
                  </a:extLst>
                </a:gridCol>
                <a:gridCol w="2225176">
                  <a:extLst>
                    <a:ext uri="{9D8B030D-6E8A-4147-A177-3AD203B41FA5}">
                      <a16:colId xmlns:a16="http://schemas.microsoft.com/office/drawing/2014/main" val="3238258030"/>
                    </a:ext>
                  </a:extLst>
                </a:gridCol>
              </a:tblGrid>
              <a:tr h="352414">
                <a:tc>
                  <a:txBody>
                    <a:bodyPr/>
                    <a:lstStyle/>
                    <a:p>
                      <a:r>
                        <a:rPr lang="en-US" sz="1600" baseline="0" dirty="0"/>
                        <a:t>Phase/NCT</a:t>
                      </a:r>
                      <a:endParaRPr lang="en-US" sz="1600" baseline="0" dirty="0">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aseline="0" dirty="0"/>
                        <a:t>N</a:t>
                      </a:r>
                      <a:endParaRPr lang="en-US" sz="1600" baseline="0" dirty="0">
                        <a:latin typeface="Arial" panose="020B0604020202020204" pitchFamily="34" charset="0"/>
                        <a:cs typeface="Arial" panose="020B0604020202020204" pitchFamily="34" charset="0"/>
                      </a:endParaRPr>
                    </a:p>
                  </a:txBody>
                  <a:tcPr marL="91416" marR="91416" marT="45708" marB="45708" anchor="ctr"/>
                </a:tc>
                <a:tc>
                  <a:txBody>
                    <a:bodyPr/>
                    <a:lstStyle/>
                    <a:p>
                      <a:r>
                        <a:rPr lang="en-US" sz="1600" baseline="0" dirty="0"/>
                        <a:t>Study</a:t>
                      </a:r>
                      <a:endParaRPr lang="en-US" sz="1600" baseline="0" dirty="0">
                        <a:latin typeface="Arial" panose="020B0604020202020204" pitchFamily="34" charset="0"/>
                        <a:cs typeface="Arial" panose="020B0604020202020204" pitchFamily="34" charset="0"/>
                      </a:endParaRPr>
                    </a:p>
                  </a:txBody>
                  <a:tcPr marL="91416" marR="91416" marT="45708" marB="45708" anchor="ctr"/>
                </a:tc>
                <a:tc>
                  <a:txBody>
                    <a:bodyPr/>
                    <a:lstStyle/>
                    <a:p>
                      <a:r>
                        <a:rPr lang="en-US" sz="1600" baseline="0" dirty="0"/>
                        <a:t>Endpoints</a:t>
                      </a:r>
                      <a:endParaRPr lang="en-US" sz="1600" baseline="0" dirty="0">
                        <a:latin typeface="Arial" panose="020B0604020202020204" pitchFamily="34" charset="0"/>
                        <a:cs typeface="Arial" panose="020B0604020202020204" pitchFamily="34" charset="0"/>
                      </a:endParaRPr>
                    </a:p>
                  </a:txBody>
                  <a:tcPr marL="91416" marR="91416" marT="45708" marB="45708" anchor="ctr"/>
                </a:tc>
                <a:tc>
                  <a:txBody>
                    <a:bodyPr/>
                    <a:lstStyle/>
                    <a:p>
                      <a:r>
                        <a:rPr lang="en-US" sz="1600" baseline="0" dirty="0"/>
                        <a:t>Dates</a:t>
                      </a:r>
                      <a:endParaRPr lang="en-US" sz="1600" baseline="0" dirty="0">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2075727691"/>
                  </a:ext>
                </a:extLst>
              </a:tr>
              <a:tr h="724139">
                <a:tc>
                  <a:txBody>
                    <a:bodyPr/>
                    <a:lstStyle/>
                    <a:p>
                      <a:r>
                        <a:rPr lang="en-US" sz="1400" baseline="0" dirty="0"/>
                        <a:t>Phase 1</a:t>
                      </a:r>
                    </a:p>
                    <a:p>
                      <a:r>
                        <a:rPr lang="en-US" sz="1400" b="0" kern="1200" baseline="0" dirty="0">
                          <a:solidFill>
                            <a:schemeClr val="dk1"/>
                          </a:solidFill>
                          <a:effectLst/>
                        </a:rPr>
                        <a:t>NCT06443489*</a:t>
                      </a:r>
                    </a:p>
                    <a:p>
                      <a:r>
                        <a:rPr lang="en-US" sz="1400" b="0" kern="1200" baseline="0" dirty="0">
                          <a:solidFill>
                            <a:schemeClr val="dk1"/>
                          </a:solidFill>
                          <a:effectLst/>
                        </a:rPr>
                        <a:t>(SHR-4849/China only)</a:t>
                      </a:r>
                      <a:endParaRPr lang="en-US" sz="1400" b="0" i="0" kern="1200" baseline="0" dirty="0">
                        <a:solidFill>
                          <a:schemeClr val="dk1"/>
                        </a:solidFill>
                        <a:effectLst/>
                        <a:latin typeface="Arial" panose="020B0604020202020204" pitchFamily="34" charset="0"/>
                        <a:ea typeface="+mn-ea"/>
                        <a:cs typeface="Arial" panose="020B0604020202020204" pitchFamily="34" charset="0"/>
                      </a:endParaRPr>
                    </a:p>
                  </a:txBody>
                  <a:tcPr marL="91416" marR="91416" marT="45708" marB="45708"/>
                </a:tc>
                <a:tc>
                  <a:txBody>
                    <a:bodyPr/>
                    <a:lstStyle/>
                    <a:p>
                      <a:pPr algn="ctr"/>
                      <a:r>
                        <a:rPr lang="en-US" sz="1400" baseline="0" dirty="0"/>
                        <a:t>80</a:t>
                      </a:r>
                      <a:endParaRPr lang="en-US" sz="1400" baseline="0" dirty="0">
                        <a:latin typeface="Arial" panose="020B0604020202020204" pitchFamily="34" charset="0"/>
                        <a:cs typeface="Arial" panose="020B0604020202020204" pitchFamily="34" charset="0"/>
                      </a:endParaRPr>
                    </a:p>
                  </a:txBody>
                  <a:tcPr marL="91416" marR="91416" marT="45708" marB="45708"/>
                </a:tc>
                <a:tc>
                  <a:txBody>
                    <a:bodyPr/>
                    <a:lstStyle/>
                    <a:p>
                      <a:pPr>
                        <a:spcBef>
                          <a:spcPts val="600"/>
                        </a:spcBef>
                        <a:spcAft>
                          <a:spcPts val="600"/>
                        </a:spcAft>
                      </a:pPr>
                      <a:r>
                        <a:rPr lang="en-US" sz="1400" b="0" kern="1200" baseline="0" dirty="0">
                          <a:solidFill>
                            <a:schemeClr val="dk1"/>
                          </a:solidFill>
                          <a:effectLst/>
                        </a:rPr>
                        <a:t>SHR-4849 in Patients With Advanced Solid Tumors</a:t>
                      </a:r>
                      <a:endParaRPr lang="en-US" sz="1400" baseline="0" dirty="0">
                        <a:latin typeface="Arial" panose="020B0604020202020204" pitchFamily="34" charset="0"/>
                        <a:cs typeface="Arial" panose="020B0604020202020204" pitchFamily="34" charset="0"/>
                      </a:endParaRPr>
                    </a:p>
                  </a:txBody>
                  <a:tcPr marL="91416" marR="91416" marT="45708" marB="45708"/>
                </a:tc>
                <a:tc>
                  <a:txBody>
                    <a:bodyPr/>
                    <a:lstStyle/>
                    <a:p>
                      <a:pPr marL="233363" indent="-233363">
                        <a:buFont typeface="+mj-lt"/>
                        <a:buAutoNum type="arabicPeriod"/>
                      </a:pPr>
                      <a:r>
                        <a:rPr lang="en-US" sz="1400" b="0" kern="1200" baseline="0" dirty="0">
                          <a:solidFill>
                            <a:schemeClr val="dk1"/>
                          </a:solidFill>
                          <a:effectLst/>
                        </a:rPr>
                        <a:t>Safety, efficacy, and pharmacokinetics</a:t>
                      </a:r>
                      <a:endParaRPr lang="en-US" sz="1400" baseline="0" dirty="0">
                        <a:latin typeface="Arial" panose="020B0604020202020204" pitchFamily="34" charset="0"/>
                        <a:cs typeface="Arial" panose="020B0604020202020204" pitchFamily="34" charset="0"/>
                      </a:endParaRPr>
                    </a:p>
                  </a:txBody>
                  <a:tcPr marL="91416" marR="91416" marT="45708" marB="45708"/>
                </a:tc>
                <a:tc>
                  <a:txBody>
                    <a:bodyPr/>
                    <a:lstStyle/>
                    <a:p>
                      <a:r>
                        <a:rPr lang="en-US" sz="1400" baseline="0" dirty="0"/>
                        <a:t>Start: 6/26/24</a:t>
                      </a:r>
                    </a:p>
                    <a:p>
                      <a:r>
                        <a:rPr lang="en-US" sz="1400" baseline="0" dirty="0"/>
                        <a:t>Primary comp: 12/26</a:t>
                      </a:r>
                      <a:endParaRPr lang="en-US" sz="1400" baseline="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459220335"/>
                  </a:ext>
                </a:extLst>
              </a:tr>
              <a:tr h="955862">
                <a:tc>
                  <a:txBody>
                    <a:bodyPr/>
                    <a:lstStyle/>
                    <a:p>
                      <a:r>
                        <a:rPr lang="en-US" sz="1400" baseline="0" dirty="0"/>
                        <a:t>Phase 2</a:t>
                      </a:r>
                    </a:p>
                    <a:p>
                      <a:r>
                        <a:rPr lang="en-US" sz="1400" b="0" kern="1200" baseline="0">
                          <a:solidFill>
                            <a:schemeClr val="dk1"/>
                          </a:solidFill>
                          <a:effectLst/>
                        </a:rPr>
                        <a:t>NCT07028281</a:t>
                      </a:r>
                      <a:endParaRPr lang="en-US" sz="1400" b="0" kern="1200" baseline="0" dirty="0">
                        <a:solidFill>
                          <a:schemeClr val="dk1"/>
                        </a:solidFill>
                        <a:effectLst/>
                      </a:endParaRPr>
                    </a:p>
                    <a:p>
                      <a:r>
                        <a:rPr lang="en-US" sz="1400" b="0" kern="1200" baseline="0" dirty="0">
                          <a:solidFill>
                            <a:schemeClr val="dk1"/>
                          </a:solidFill>
                          <a:effectLst/>
                        </a:rPr>
                        <a:t>(SHR-4849/China only)</a:t>
                      </a:r>
                      <a:endParaRPr lang="en-US" sz="1400" baseline="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400" baseline="0" dirty="0"/>
                        <a:t>120</a:t>
                      </a:r>
                      <a:endParaRPr lang="en-US" sz="1400" baseline="0" dirty="0">
                        <a:latin typeface="Arial" panose="020B0604020202020204" pitchFamily="34" charset="0"/>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400" baseline="0" dirty="0"/>
                        <a:t>SHR-4849 + Other Antitumor Drugs in Patients With Malignant Solid Tumors (</a:t>
                      </a:r>
                      <a:r>
                        <a:rPr lang="en-US" sz="1400" b="0" kern="1200" baseline="0" dirty="0">
                          <a:solidFill>
                            <a:schemeClr val="dk1"/>
                          </a:solidFill>
                          <a:effectLst/>
                        </a:rPr>
                        <a:t>PD-L1, CTLA-4, anti-VEGF, carboplatin, cisplatin)</a:t>
                      </a:r>
                      <a:endParaRPr lang="en-US" sz="1400" baseline="0" dirty="0">
                        <a:latin typeface="Arial" panose="020B0604020202020204" pitchFamily="34" charset="0"/>
                        <a:cs typeface="Arial" panose="020B0604020202020204" pitchFamily="34" charset="0"/>
                      </a:endParaRPr>
                    </a:p>
                  </a:txBody>
                  <a:tcPr marL="91416" marR="91416" marT="45708" marB="45708"/>
                </a:tc>
                <a:tc>
                  <a:txBody>
                    <a:bodyPr/>
                    <a:lstStyle/>
                    <a:p>
                      <a:pPr marL="233363" indent="-233363">
                        <a:buFont typeface="+mj-lt"/>
                        <a:buAutoNum type="arabicPeriod"/>
                      </a:pPr>
                      <a:r>
                        <a:rPr lang="en-US" sz="1400" baseline="0" dirty="0"/>
                        <a:t>DLT, AE/SAE, ORR</a:t>
                      </a:r>
                    </a:p>
                    <a:p>
                      <a:pPr marL="233363" indent="-233363">
                        <a:buFont typeface="+mj-lt"/>
                        <a:buAutoNum type="arabicPeriod"/>
                      </a:pPr>
                      <a:r>
                        <a:rPr lang="en-US" sz="1400" baseline="0" dirty="0"/>
                        <a:t>ORR, DOR, PFS, OS</a:t>
                      </a:r>
                      <a:endParaRPr lang="en-US" sz="1400" baseline="0" dirty="0">
                        <a:latin typeface="Arial" panose="020B0604020202020204" pitchFamily="34" charset="0"/>
                        <a:cs typeface="Arial" panose="020B0604020202020204" pitchFamily="34" charset="0"/>
                      </a:endParaRPr>
                    </a:p>
                  </a:txBody>
                  <a:tcPr marL="91416" marR="91416" marT="45708" marB="45708"/>
                </a:tc>
                <a:tc>
                  <a:txBody>
                    <a:bodyPr/>
                    <a:lstStyle/>
                    <a:p>
                      <a:r>
                        <a:rPr lang="en-US" sz="1400" baseline="0" dirty="0"/>
                        <a:t>Start: 5/12/25</a:t>
                      </a:r>
                    </a:p>
                    <a:p>
                      <a:r>
                        <a:rPr lang="en-US" sz="1400" baseline="0" dirty="0"/>
                        <a:t>Primary comp: 12/26</a:t>
                      </a:r>
                      <a:endParaRPr lang="en-US" sz="1400" baseline="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469779082"/>
                  </a:ext>
                </a:extLst>
              </a:tr>
              <a:tr h="782070">
                <a:tc>
                  <a:txBody>
                    <a:bodyPr/>
                    <a:lstStyle/>
                    <a:p>
                      <a:r>
                        <a:rPr lang="en-US" sz="1400" baseline="0" dirty="0"/>
                        <a:t>Phase 1/2</a:t>
                      </a:r>
                    </a:p>
                    <a:p>
                      <a:r>
                        <a:rPr lang="en-US" sz="1400" b="0" kern="1200" baseline="0" dirty="0">
                          <a:solidFill>
                            <a:schemeClr val="dk1"/>
                          </a:solidFill>
                          <a:effectLst/>
                        </a:rPr>
                        <a:t>NCT07174583</a:t>
                      </a:r>
                      <a:endParaRPr lang="en-US" sz="1400" b="0" i="0" kern="1200" baseline="0" dirty="0">
                        <a:solidFill>
                          <a:schemeClr val="dk1"/>
                        </a:solidFill>
                        <a:effectLst/>
                        <a:latin typeface="Arial" panose="020B0604020202020204" pitchFamily="34" charset="0"/>
                        <a:ea typeface="+mn-ea"/>
                        <a:cs typeface="Arial" panose="020B0604020202020204" pitchFamily="34" charset="0"/>
                      </a:endParaRPr>
                    </a:p>
                  </a:txBody>
                  <a:tcPr marL="91416" marR="91416" marT="45708" marB="45708"/>
                </a:tc>
                <a:tc>
                  <a:txBody>
                    <a:bodyPr/>
                    <a:lstStyle/>
                    <a:p>
                      <a:pPr algn="ctr"/>
                      <a:r>
                        <a:rPr lang="en-US" sz="1400" baseline="0" dirty="0"/>
                        <a:t>208</a:t>
                      </a:r>
                      <a:endParaRPr lang="en-US" sz="1400" baseline="0" dirty="0">
                        <a:latin typeface="Arial" panose="020B0604020202020204" pitchFamily="34" charset="0"/>
                        <a:cs typeface="Arial" panose="020B0604020202020204" pitchFamily="34" charset="0"/>
                      </a:endParaRPr>
                    </a:p>
                  </a:txBody>
                  <a:tcPr marL="91416" marR="91416" marT="45708" marB="45708"/>
                </a:tc>
                <a:tc>
                  <a:txBody>
                    <a:bodyPr/>
                    <a:lstStyle/>
                    <a:p>
                      <a:pPr>
                        <a:spcBef>
                          <a:spcPts val="600"/>
                        </a:spcBef>
                        <a:spcAft>
                          <a:spcPts val="600"/>
                        </a:spcAft>
                      </a:pPr>
                      <a:r>
                        <a:rPr lang="en-US" sz="1400" b="0" kern="1200" baseline="0" dirty="0">
                          <a:solidFill>
                            <a:schemeClr val="dk1"/>
                          </a:solidFill>
                          <a:effectLst/>
                        </a:rPr>
                        <a:t>IDE849 in Subjects With SCLC, High-Grade NEC, or Other DLL3-Expressing Tumors</a:t>
                      </a:r>
                      <a:endParaRPr lang="en-US" sz="1400" baseline="0" dirty="0">
                        <a:latin typeface="Arial" panose="020B0604020202020204" pitchFamily="34" charset="0"/>
                        <a:cs typeface="Arial" panose="020B0604020202020204" pitchFamily="34" charset="0"/>
                      </a:endParaRPr>
                    </a:p>
                  </a:txBody>
                  <a:tcPr marL="91416" marR="91416" marT="45708" marB="45708"/>
                </a:tc>
                <a:tc>
                  <a:txBody>
                    <a:bodyPr/>
                    <a:lstStyle/>
                    <a:p>
                      <a:pPr marL="233363" indent="-233363">
                        <a:buFont typeface="+mj-lt"/>
                        <a:buAutoNum type="arabicPeriod"/>
                      </a:pPr>
                      <a:r>
                        <a:rPr lang="en-US" sz="1400" baseline="0" dirty="0"/>
                        <a:t>DLT, TRAEs, ORR, DOR</a:t>
                      </a:r>
                    </a:p>
                    <a:p>
                      <a:pPr marL="233363" indent="-233363">
                        <a:buFont typeface="+mj-lt"/>
                        <a:buAutoNum type="arabicPeriod"/>
                      </a:pPr>
                      <a:r>
                        <a:rPr lang="en-US" sz="1400" baseline="0" dirty="0"/>
                        <a:t>DCR, PFS, OS, PK</a:t>
                      </a:r>
                      <a:endParaRPr lang="en-US" sz="1400" baseline="0" dirty="0">
                        <a:latin typeface="Arial" panose="020B0604020202020204" pitchFamily="34" charset="0"/>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Start: 10/14/25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Primary comp: 5/29</a:t>
                      </a:r>
                      <a:endParaRPr lang="en-US" sz="1400" baseline="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1866376889"/>
                  </a:ext>
                </a:extLst>
              </a:tr>
              <a:tr h="782070">
                <a:tc>
                  <a:txBody>
                    <a:bodyPr/>
                    <a:lstStyle/>
                    <a:p>
                      <a:r>
                        <a:rPr lang="en-US" sz="1400" dirty="0"/>
                        <a:t>Phase 1</a:t>
                      </a:r>
                    </a:p>
                    <a:p>
                      <a:r>
                        <a:rPr lang="en-US" sz="1400" dirty="0"/>
                        <a:t>NCT06179069</a:t>
                      </a:r>
                      <a:endParaRPr lang="en-US" sz="1400" baseline="300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400" dirty="0"/>
                        <a:t>112</a:t>
                      </a:r>
                      <a:endParaRPr lang="en-US" sz="1400" dirty="0">
                        <a:latin typeface="Arial" panose="020B0604020202020204" pitchFamily="34" charset="0"/>
                        <a:cs typeface="Arial" panose="020B0604020202020204" pitchFamily="34" charset="0"/>
                      </a:endParaRPr>
                    </a:p>
                  </a:txBody>
                  <a:tcPr marL="91416" marR="91416" marT="45708" marB="45708"/>
                </a:tc>
                <a:tc>
                  <a:txBody>
                    <a:bodyPr/>
                    <a:lstStyle/>
                    <a:p>
                      <a:r>
                        <a:rPr lang="en-US" sz="1400"/>
                        <a:t>ZL-1310 monotherapy, in combination with atezolizumab or atezo/carboplatin</a:t>
                      </a:r>
                      <a:endParaRPr lang="en-US" sz="1400">
                        <a:latin typeface="Arial" panose="020B0604020202020204" pitchFamily="34" charset="0"/>
                        <a:cs typeface="Arial" panose="020B0604020202020204" pitchFamily="34" charset="0"/>
                      </a:endParaRPr>
                    </a:p>
                  </a:txBody>
                  <a:tcPr marL="91416" marR="91416" marT="45708" marB="45708"/>
                </a:tc>
                <a:tc>
                  <a:txBody>
                    <a:bodyPr/>
                    <a:lstStyle/>
                    <a:p>
                      <a:r>
                        <a:rPr lang="en-US" sz="1400" b="0" kern="1200" dirty="0">
                          <a:solidFill>
                            <a:schemeClr val="dk1"/>
                          </a:solidFill>
                          <a:effectLst/>
                        </a:rPr>
                        <a:t>Safety, efficacy, and pharmacokinetics</a:t>
                      </a:r>
                      <a:endParaRPr lang="en-US" sz="1400" dirty="0">
                        <a:latin typeface="Arial" panose="020B0604020202020204" pitchFamily="34" charset="0"/>
                        <a:cs typeface="Arial" panose="020B0604020202020204" pitchFamily="34" charset="0"/>
                      </a:endParaRPr>
                    </a:p>
                  </a:txBody>
                  <a:tcPr marL="91416" marR="91416" marT="45708" marB="45708"/>
                </a:tc>
                <a:tc>
                  <a:txBody>
                    <a:bodyPr/>
                    <a:lstStyle/>
                    <a:p>
                      <a:r>
                        <a:rPr lang="en-US" sz="1400" dirty="0"/>
                        <a:t>Start: 1/23/24</a:t>
                      </a:r>
                    </a:p>
                    <a:p>
                      <a:r>
                        <a:rPr lang="en-US" sz="1400" dirty="0"/>
                        <a:t>Primary comp: 5/30/27</a:t>
                      </a:r>
                      <a:endParaRPr lang="en-US" sz="14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3492332734"/>
                  </a:ext>
                </a:extLst>
              </a:tr>
              <a:tr h="782070">
                <a:tc>
                  <a:txBody>
                    <a:bodyPr/>
                    <a:lstStyle/>
                    <a:p>
                      <a:r>
                        <a:rPr lang="en-US" sz="1400" dirty="0"/>
                        <a:t>Phase 1b/2</a:t>
                      </a:r>
                    </a:p>
                    <a:p>
                      <a:r>
                        <a:rPr lang="en-US" sz="1400" b="0" kern="1200" dirty="0">
                          <a:solidFill>
                            <a:schemeClr val="dk1"/>
                          </a:solidFill>
                          <a:effectLst/>
                        </a:rPr>
                        <a:t>NCT06885281</a:t>
                      </a:r>
                      <a:endParaRPr lang="en-US" sz="1400" baseline="300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400" dirty="0"/>
                        <a:t>86</a:t>
                      </a:r>
                      <a:endParaRPr lang="en-US" sz="1400" dirty="0">
                        <a:latin typeface="Arial" panose="020B0604020202020204" pitchFamily="34" charset="0"/>
                        <a:cs typeface="Arial" panose="020B0604020202020204" pitchFamily="34" charset="0"/>
                      </a:endParaRPr>
                    </a:p>
                  </a:txBody>
                  <a:tcPr marL="91416" marR="91416" marT="45708" marB="45708"/>
                </a:tc>
                <a:tc>
                  <a:txBody>
                    <a:bodyPr/>
                    <a:lstStyle/>
                    <a:p>
                      <a:r>
                        <a:rPr lang="en-US" sz="1400"/>
                        <a:t>Selected </a:t>
                      </a:r>
                      <a:r>
                        <a:rPr lang="en-US" sz="1400" dirty="0"/>
                        <a:t>solid tumors</a:t>
                      </a:r>
                      <a:endParaRPr lang="en-US" sz="1400" dirty="0">
                        <a:latin typeface="Arial" panose="020B0604020202020204" pitchFamily="34" charset="0"/>
                        <a:cs typeface="Arial" panose="020B0604020202020204" pitchFamily="34" charset="0"/>
                      </a:endParaRPr>
                    </a:p>
                  </a:txBody>
                  <a:tcPr marL="91416" marR="91416" marT="45708" marB="45708"/>
                </a:tc>
                <a:tc>
                  <a:txBody>
                    <a:bodyPr/>
                    <a:lstStyle/>
                    <a:p>
                      <a:r>
                        <a:rPr lang="en-US" sz="1400" dirty="0"/>
                        <a:t>TRAE, SAE, antitumor activity</a:t>
                      </a:r>
                      <a:endParaRPr lang="en-US" sz="1400" dirty="0">
                        <a:latin typeface="Arial" panose="020B0604020202020204" pitchFamily="34" charset="0"/>
                        <a:cs typeface="Arial" panose="020B0604020202020204" pitchFamily="34" charset="0"/>
                      </a:endParaRPr>
                    </a:p>
                  </a:txBody>
                  <a:tcPr marL="91416" marR="91416" marT="45708" marB="45708"/>
                </a:tc>
                <a:tc>
                  <a:txBody>
                    <a:bodyPr/>
                    <a:lstStyle/>
                    <a:p>
                      <a:r>
                        <a:rPr lang="en-US" sz="1400" dirty="0"/>
                        <a:t>Start: 5/12/25</a:t>
                      </a:r>
                    </a:p>
                    <a:p>
                      <a:r>
                        <a:rPr lang="en-US" sz="1400" dirty="0"/>
                        <a:t>Primary comp: 12/26</a:t>
                      </a:r>
                      <a:endParaRPr lang="en-US" sz="14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2710500176"/>
                  </a:ext>
                </a:extLst>
              </a:tr>
              <a:tr h="782070">
                <a:tc>
                  <a:txBody>
                    <a:bodyPr/>
                    <a:lstStyle/>
                    <a:p>
                      <a:r>
                        <a:rPr lang="en-US" sz="1400" dirty="0"/>
                        <a:t>Phase 3</a:t>
                      </a:r>
                    </a:p>
                    <a:p>
                      <a:r>
                        <a:rPr lang="en-US" sz="1400" dirty="0"/>
                        <a:t>NCT07218146</a:t>
                      </a:r>
                      <a:endParaRPr lang="en-US" sz="1400" baseline="300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400" dirty="0"/>
                        <a:t>480</a:t>
                      </a:r>
                      <a:endParaRPr lang="en-US" sz="1400" dirty="0">
                        <a:latin typeface="Arial" panose="020B0604020202020204" pitchFamily="34" charset="0"/>
                        <a:cs typeface="Arial" panose="020B0604020202020204" pitchFamily="34" charset="0"/>
                      </a:endParaRPr>
                    </a:p>
                  </a:txBody>
                  <a:tcPr marL="91416" marR="91416" marT="45708" marB="45708"/>
                </a:tc>
                <a:tc>
                  <a:txBody>
                    <a:bodyPr/>
                    <a:lstStyle/>
                    <a:p>
                      <a:r>
                        <a:rPr lang="en-US" sz="1400" baseline="0" dirty="0"/>
                        <a:t>ZL-1310 c</a:t>
                      </a:r>
                      <a:r>
                        <a:rPr lang="en-US" sz="1400" b="0" kern="1200" baseline="0" dirty="0">
                          <a:solidFill>
                            <a:schemeClr val="dk1"/>
                          </a:solidFill>
                          <a:effectLst/>
                        </a:rPr>
                        <a:t>ompared to investigator's choice therapy (topotecan, lurbinectedin or amrubicin); prior tarla permitted</a:t>
                      </a:r>
                      <a:endParaRPr lang="en-US" sz="1400" baseline="0" dirty="0">
                        <a:latin typeface="Arial" panose="020B0604020202020204" pitchFamily="34" charset="0"/>
                        <a:cs typeface="Arial" panose="020B0604020202020204" pitchFamily="34" charset="0"/>
                      </a:endParaRPr>
                    </a:p>
                  </a:txBody>
                  <a:tcPr marL="91416" marR="91416" marT="45708" marB="45708"/>
                </a:tc>
                <a:tc>
                  <a:txBody>
                    <a:bodyPr/>
                    <a:lstStyle/>
                    <a:p>
                      <a:r>
                        <a:rPr lang="en-US" sz="1400" dirty="0"/>
                        <a:t>ORR by BICR, OS</a:t>
                      </a:r>
                      <a:endParaRPr lang="en-US" sz="1400" dirty="0">
                        <a:latin typeface="Arial" panose="020B0604020202020204" pitchFamily="34" charset="0"/>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Start: 11/30/25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Primary comp: 6/30/28</a:t>
                      </a:r>
                      <a:endParaRPr lang="en-US" sz="14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1178988689"/>
                  </a:ext>
                </a:extLst>
              </a:tr>
            </a:tbl>
          </a:graphicData>
        </a:graphic>
      </p:graphicFrame>
      <p:sp>
        <p:nvSpPr>
          <p:cNvPr id="6" name="Title 6">
            <a:extLst>
              <a:ext uri="{FF2B5EF4-FFF2-40B4-BE49-F238E27FC236}">
                <a16:creationId xmlns:a16="http://schemas.microsoft.com/office/drawing/2014/main" id="{4E36E087-8CE9-97AF-74EE-7F3C3732AD23}"/>
              </a:ext>
            </a:extLst>
          </p:cNvPr>
          <p:cNvSpPr txBox="1">
            <a:spLocks/>
          </p:cNvSpPr>
          <p:nvPr/>
        </p:nvSpPr>
        <p:spPr>
          <a:xfrm>
            <a:off x="226742" y="88923"/>
            <a:ext cx="10512862" cy="91416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09219"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SHR-4849/IDE849 Studies</a:t>
            </a:r>
          </a:p>
        </p:txBody>
      </p:sp>
      <p:sp>
        <p:nvSpPr>
          <p:cNvPr id="2" name="Title 9">
            <a:extLst>
              <a:ext uri="{FF2B5EF4-FFF2-40B4-BE49-F238E27FC236}">
                <a16:creationId xmlns:a16="http://schemas.microsoft.com/office/drawing/2014/main" id="{56728BBD-B1CE-124C-52D2-293C73C12D46}"/>
              </a:ext>
            </a:extLst>
          </p:cNvPr>
          <p:cNvSpPr txBox="1">
            <a:spLocks/>
          </p:cNvSpPr>
          <p:nvPr/>
        </p:nvSpPr>
        <p:spPr>
          <a:xfrm>
            <a:off x="10641417" y="15390"/>
            <a:ext cx="1548997" cy="432082"/>
          </a:xfrm>
          <a:prstGeom prst="rect">
            <a:avLst/>
          </a:prstGeom>
          <a:solidFill>
            <a:schemeClr val="accent5">
              <a:lumMod val="40000"/>
              <a:lumOff val="60000"/>
            </a:schemeClr>
          </a:solidFill>
          <a:ln w="19050">
            <a:solidFill>
              <a:schemeClr val="accent5">
                <a:lumMod val="40000"/>
                <a:lumOff val="60000"/>
              </a:schemeClr>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DLL3 ADC</a:t>
            </a:r>
          </a:p>
        </p:txBody>
      </p:sp>
      <p:sp>
        <p:nvSpPr>
          <p:cNvPr id="3" name="TextBox 2">
            <a:extLst>
              <a:ext uri="{FF2B5EF4-FFF2-40B4-BE49-F238E27FC236}">
                <a16:creationId xmlns:a16="http://schemas.microsoft.com/office/drawing/2014/main" id="{E2B93F06-882A-4622-EF60-73449264F790}"/>
              </a:ext>
            </a:extLst>
          </p:cNvPr>
          <p:cNvSpPr txBox="1"/>
          <p:nvPr/>
        </p:nvSpPr>
        <p:spPr>
          <a:xfrm>
            <a:off x="119336" y="6512450"/>
            <a:ext cx="610292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itchFamily="-72" charset="0"/>
                <a:ea typeface="MS PGothic" charset="0"/>
              </a:rPr>
              <a:t>Courtesy of Christine L Hann, MD, PhD</a:t>
            </a:r>
          </a:p>
        </p:txBody>
      </p:sp>
    </p:spTree>
    <p:extLst>
      <p:ext uri="{BB962C8B-B14F-4D97-AF65-F5344CB8AC3E}">
        <p14:creationId xmlns:p14="http://schemas.microsoft.com/office/powerpoint/2010/main" val="3916282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749D8-612F-7E12-336C-3980BD3B30E2}"/>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E081DB18-F051-66CF-A121-04288D3146C6}"/>
              </a:ext>
            </a:extLst>
          </p:cNvPr>
          <p:cNvGraphicFramePr>
            <a:graphicFrameLocks noGrp="1"/>
          </p:cNvGraphicFramePr>
          <p:nvPr/>
        </p:nvGraphicFramePr>
        <p:xfrm>
          <a:off x="482548" y="1535107"/>
          <a:ext cx="11226904" cy="3242007"/>
        </p:xfrm>
        <a:graphic>
          <a:graphicData uri="http://schemas.openxmlformats.org/drawingml/2006/table">
            <a:tbl>
              <a:tblPr firstRow="1" bandRow="1">
                <a:tableStyleId>{3B4B98B0-60AC-42C2-AFA5-B58CD77FA1E5}</a:tableStyleId>
              </a:tblPr>
              <a:tblGrid>
                <a:gridCol w="1554075">
                  <a:extLst>
                    <a:ext uri="{9D8B030D-6E8A-4147-A177-3AD203B41FA5}">
                      <a16:colId xmlns:a16="http://schemas.microsoft.com/office/drawing/2014/main" val="325723485"/>
                    </a:ext>
                  </a:extLst>
                </a:gridCol>
                <a:gridCol w="839141">
                  <a:extLst>
                    <a:ext uri="{9D8B030D-6E8A-4147-A177-3AD203B41FA5}">
                      <a16:colId xmlns:a16="http://schemas.microsoft.com/office/drawing/2014/main" val="4125418969"/>
                    </a:ext>
                  </a:extLst>
                </a:gridCol>
                <a:gridCol w="4205145">
                  <a:extLst>
                    <a:ext uri="{9D8B030D-6E8A-4147-A177-3AD203B41FA5}">
                      <a16:colId xmlns:a16="http://schemas.microsoft.com/office/drawing/2014/main" val="2945107509"/>
                    </a:ext>
                  </a:extLst>
                </a:gridCol>
                <a:gridCol w="2376821">
                  <a:extLst>
                    <a:ext uri="{9D8B030D-6E8A-4147-A177-3AD203B41FA5}">
                      <a16:colId xmlns:a16="http://schemas.microsoft.com/office/drawing/2014/main" val="2239194307"/>
                    </a:ext>
                  </a:extLst>
                </a:gridCol>
                <a:gridCol w="2251722">
                  <a:extLst>
                    <a:ext uri="{9D8B030D-6E8A-4147-A177-3AD203B41FA5}">
                      <a16:colId xmlns:a16="http://schemas.microsoft.com/office/drawing/2014/main" val="3238258030"/>
                    </a:ext>
                  </a:extLst>
                </a:gridCol>
              </a:tblGrid>
              <a:tr h="335193">
                <a:tc>
                  <a:txBody>
                    <a:bodyPr/>
                    <a:lstStyle/>
                    <a:p>
                      <a:r>
                        <a:rPr lang="en-US" sz="1600" dirty="0"/>
                        <a:t>Phase/NCT</a:t>
                      </a:r>
                      <a:endParaRPr lang="en-US" sz="1600" dirty="0">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t>N</a:t>
                      </a:r>
                      <a:endParaRPr lang="en-US" sz="1600" dirty="0">
                        <a:latin typeface="Arial" panose="020B0604020202020204" pitchFamily="34" charset="0"/>
                        <a:cs typeface="Arial" panose="020B0604020202020204" pitchFamily="34" charset="0"/>
                      </a:endParaRPr>
                    </a:p>
                  </a:txBody>
                  <a:tcPr marL="91416" marR="91416" marT="45708" marB="45708" anchor="ctr"/>
                </a:tc>
                <a:tc>
                  <a:txBody>
                    <a:bodyPr/>
                    <a:lstStyle/>
                    <a:p>
                      <a:r>
                        <a:rPr lang="en-US" sz="1600" dirty="0"/>
                        <a:t>Arms</a:t>
                      </a:r>
                      <a:endParaRPr lang="en-US" sz="1600" dirty="0">
                        <a:latin typeface="Arial" panose="020B0604020202020204" pitchFamily="34" charset="0"/>
                        <a:cs typeface="Arial" panose="020B0604020202020204" pitchFamily="34" charset="0"/>
                      </a:endParaRPr>
                    </a:p>
                  </a:txBody>
                  <a:tcPr marL="91416" marR="91416" marT="45708" marB="45708" anchor="ctr"/>
                </a:tc>
                <a:tc>
                  <a:txBody>
                    <a:bodyPr/>
                    <a:lstStyle/>
                    <a:p>
                      <a:r>
                        <a:rPr lang="en-US" sz="1600" dirty="0"/>
                        <a:t>Endpoints</a:t>
                      </a:r>
                      <a:endParaRPr lang="en-US" sz="1600" dirty="0">
                        <a:latin typeface="Arial" panose="020B0604020202020204" pitchFamily="34" charset="0"/>
                        <a:cs typeface="Arial" panose="020B0604020202020204" pitchFamily="34" charset="0"/>
                      </a:endParaRPr>
                    </a:p>
                  </a:txBody>
                  <a:tcPr marL="91416" marR="91416" marT="45708" marB="45708" anchor="ctr"/>
                </a:tc>
                <a:tc>
                  <a:txBody>
                    <a:bodyPr/>
                    <a:lstStyle/>
                    <a:p>
                      <a:r>
                        <a:rPr lang="en-US" sz="1600" dirty="0"/>
                        <a:t>Dates</a:t>
                      </a:r>
                      <a:endParaRPr lang="en-US" sz="1600" dirty="0">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2075727691"/>
                  </a:ext>
                </a:extLst>
              </a:tr>
              <a:tr h="681783">
                <a:tc>
                  <a:txBody>
                    <a:bodyPr/>
                    <a:lstStyle/>
                    <a:p>
                      <a:r>
                        <a:rPr lang="en-US" sz="1600" baseline="0" dirty="0"/>
                        <a:t>R Phase 2</a:t>
                      </a:r>
                    </a:p>
                    <a:p>
                      <a:r>
                        <a:rPr lang="en-US" sz="1600" baseline="0" dirty="0"/>
                        <a:t>NCT07155174</a:t>
                      </a:r>
                      <a:endParaRPr lang="en-US" sz="1600" baseline="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600" dirty="0"/>
                        <a:t>180</a:t>
                      </a:r>
                      <a:endParaRPr lang="en-US" sz="1600" dirty="0">
                        <a:latin typeface="Arial" panose="020B0604020202020204" pitchFamily="34" charset="0"/>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prstClr val="black"/>
                          </a:solidFill>
                        </a:rPr>
                        <a:t>1</a:t>
                      </a:r>
                      <a:r>
                        <a:rPr lang="en-US" sz="1600" b="0" baseline="30000" dirty="0">
                          <a:solidFill>
                            <a:prstClr val="black"/>
                          </a:solidFill>
                        </a:rPr>
                        <a:t>st</a:t>
                      </a:r>
                      <a:r>
                        <a:rPr lang="en-US" sz="1600" b="0" dirty="0">
                          <a:solidFill>
                            <a:prstClr val="black"/>
                          </a:solidFill>
                        </a:rPr>
                        <a:t> line ABBV-706/Atezo vs EP/atezo </a:t>
                      </a:r>
                      <a:r>
                        <a:rPr lang="en-US" sz="1600" b="0" dirty="0">
                          <a:solidFill>
                            <a:prstClr val="black"/>
                          </a:solidFill>
                          <a:sym typeface="Wingdings" panose="05000000000000000000" pitchFamily="2" charset="2"/>
                        </a:rPr>
                        <a:t>(SOC)</a:t>
                      </a:r>
                      <a:endParaRPr lang="en-US" sz="1600" b="0" dirty="0">
                        <a:latin typeface="Arial" panose="020B0604020202020204" pitchFamily="34" charset="0"/>
                        <a:cs typeface="Arial" panose="020B0604020202020204" pitchFamily="34" charset="0"/>
                      </a:endParaRPr>
                    </a:p>
                  </a:txBody>
                  <a:tcPr marL="91416" marR="91416" marT="45708" marB="45708"/>
                </a:tc>
                <a:tc>
                  <a:txBody>
                    <a:bodyPr/>
                    <a:lstStyle/>
                    <a:p>
                      <a:pPr marL="287338" indent="-287338">
                        <a:buFont typeface="+mj-lt"/>
                        <a:buAutoNum type="arabicPeriod"/>
                      </a:pPr>
                      <a:r>
                        <a:rPr lang="en-US" sz="1600" dirty="0"/>
                        <a:t>AEs, PFS</a:t>
                      </a:r>
                    </a:p>
                    <a:p>
                      <a:pPr marL="287338" indent="-287338">
                        <a:buFont typeface="+mj-lt"/>
                        <a:buAutoNum type="arabicPeriod"/>
                      </a:pPr>
                      <a:r>
                        <a:rPr lang="en-US" sz="1600" dirty="0"/>
                        <a:t>ORR, DOR, DC, OS</a:t>
                      </a:r>
                      <a:endParaRPr lang="en-US" sz="1600" dirty="0">
                        <a:latin typeface="Arial" panose="020B0604020202020204" pitchFamily="34" charset="0"/>
                        <a:cs typeface="Arial" panose="020B0604020202020204" pitchFamily="34" charset="0"/>
                      </a:endParaRPr>
                    </a:p>
                  </a:txBody>
                  <a:tcPr marL="91416" marR="91416" marT="45708" marB="45708"/>
                </a:tc>
                <a:tc>
                  <a:txBody>
                    <a:bodyPr/>
                    <a:lstStyle/>
                    <a:p>
                      <a:r>
                        <a:rPr lang="en-US" sz="1600" dirty="0"/>
                        <a:t>Start: 11/25/25</a:t>
                      </a:r>
                    </a:p>
                    <a:p>
                      <a:r>
                        <a:rPr lang="en-US" sz="1600" dirty="0"/>
                        <a:t>Primary comp: 9/31</a:t>
                      </a:r>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459220335"/>
                  </a:ext>
                </a:extLst>
              </a:tr>
              <a:tr h="335193">
                <a:tc>
                  <a:txBody>
                    <a:bodyPr/>
                    <a:lstStyle/>
                    <a:p>
                      <a:r>
                        <a:rPr lang="en-US" sz="1600" baseline="0" dirty="0"/>
                        <a:t>R Phase 3</a:t>
                      </a:r>
                    </a:p>
                    <a:p>
                      <a:r>
                        <a:rPr lang="en-US" sz="1600" baseline="0" dirty="0"/>
                        <a:t>NCT07365241</a:t>
                      </a:r>
                      <a:endParaRPr lang="en-US" sz="1600" baseline="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600" dirty="0"/>
                        <a:t>531</a:t>
                      </a:r>
                      <a:endParaRPr lang="en-US" sz="1600" dirty="0">
                        <a:latin typeface="Arial" panose="020B0604020202020204" pitchFamily="34" charset="0"/>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ABBV-706 vs TPC in relapsed SCLC</a:t>
                      </a:r>
                      <a:endParaRPr lang="en-US" sz="1600" b="0" dirty="0">
                        <a:latin typeface="Arial" panose="020B0604020202020204" pitchFamily="34" charset="0"/>
                        <a:cs typeface="Arial" panose="020B0604020202020204" pitchFamily="34" charset="0"/>
                      </a:endParaRPr>
                    </a:p>
                  </a:txBody>
                  <a:tcPr marL="91416" marR="91416" marT="45708" marB="45708"/>
                </a:tc>
                <a:tc>
                  <a:txBody>
                    <a:bodyPr/>
                    <a:lstStyle/>
                    <a:p>
                      <a:pPr marL="342900" indent="-342900">
                        <a:buAutoNum type="arabicPeriod"/>
                      </a:pPr>
                      <a:r>
                        <a:rPr lang="en-US" sz="1600" dirty="0"/>
                        <a:t>ORR, OS</a:t>
                      </a:r>
                    </a:p>
                    <a:p>
                      <a:pPr marL="342900" indent="-342900">
                        <a:buAutoNum type="arabicPeriod"/>
                      </a:pPr>
                      <a:r>
                        <a:rPr lang="en-US" sz="1600" dirty="0"/>
                        <a:t>PFS, </a:t>
                      </a:r>
                      <a:r>
                        <a:rPr lang="en-US" sz="1600" dirty="0" err="1"/>
                        <a:t>DoR</a:t>
                      </a:r>
                      <a:endParaRPr lang="en-US" sz="1600" dirty="0">
                        <a:latin typeface="Arial" panose="020B0604020202020204" pitchFamily="34" charset="0"/>
                        <a:cs typeface="Arial" panose="020B0604020202020204" pitchFamily="34" charset="0"/>
                      </a:endParaRPr>
                    </a:p>
                  </a:txBody>
                  <a:tcPr marL="91416" marR="91416" marT="45708" marB="45708"/>
                </a:tc>
                <a:tc>
                  <a:txBody>
                    <a:bodyPr/>
                    <a:lstStyle/>
                    <a:p>
                      <a:r>
                        <a:rPr lang="en-US" sz="1600" dirty="0"/>
                        <a:t>Start 4/14/26</a:t>
                      </a:r>
                    </a:p>
                    <a:p>
                      <a:r>
                        <a:rPr lang="en-US" sz="1600" dirty="0"/>
                        <a:t>Primary comp: 9/30</a:t>
                      </a:r>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176556437"/>
                  </a:ext>
                </a:extLst>
              </a:tr>
              <a:tr h="822746">
                <a:tc>
                  <a:txBody>
                    <a:bodyPr/>
                    <a:lstStyle/>
                    <a:p>
                      <a:r>
                        <a:rPr lang="en-US" sz="1600" baseline="0" dirty="0"/>
                        <a:t>Phase 1/2</a:t>
                      </a:r>
                    </a:p>
                    <a:p>
                      <a:r>
                        <a:rPr lang="en-US" sz="1600" baseline="0" dirty="0"/>
                        <a:t>NCT04826341</a:t>
                      </a:r>
                      <a:endParaRPr lang="en-US" sz="1600" baseline="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600" dirty="0"/>
                        <a:t>120</a:t>
                      </a:r>
                      <a:endParaRPr lang="en-US" sz="1600" dirty="0">
                        <a:latin typeface="Arial" panose="020B0604020202020204" pitchFamily="34" charset="0"/>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Sacituzumab Govitecan Plus Berzosertib in SCLC, EP SCC</a:t>
                      </a:r>
                      <a:r>
                        <a:rPr lang="en-US" sz="1600" b="0"/>
                        <a:t>, HR-deficient </a:t>
                      </a:r>
                      <a:r>
                        <a:rPr lang="en-US" sz="1600" b="0" dirty="0"/>
                        <a:t>cancers resistant to PARP Inhibitors</a:t>
                      </a:r>
                      <a:endParaRPr lang="en-US" sz="1600" b="0" dirty="0">
                        <a:latin typeface="Arial" panose="020B0604020202020204" pitchFamily="34" charset="0"/>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Phase 1: MTD</a:t>
                      </a:r>
                    </a:p>
                    <a:p>
                      <a:r>
                        <a:rPr lang="en-US" sz="1600"/>
                        <a:t>Phase </a:t>
                      </a:r>
                      <a:r>
                        <a:rPr lang="en-US" sz="1600" dirty="0"/>
                        <a:t>2</a:t>
                      </a:r>
                      <a:r>
                        <a:rPr lang="en-US" sz="1600"/>
                        <a:t>: ORR</a:t>
                      </a:r>
                      <a:endParaRPr lang="en-US" sz="1600" dirty="0">
                        <a:latin typeface="Arial" panose="020B0604020202020204" pitchFamily="34" charset="0"/>
                        <a:cs typeface="Arial" panose="020B0604020202020204" pitchFamily="34" charset="0"/>
                      </a:endParaRPr>
                    </a:p>
                  </a:txBody>
                  <a:tcPr marL="91416" marR="91416" marT="45708" marB="45708"/>
                </a:tc>
                <a:tc>
                  <a:txBody>
                    <a:bodyPr/>
                    <a:lstStyle/>
                    <a:p>
                      <a:r>
                        <a:rPr lang="en-US" sz="1600" dirty="0"/>
                        <a:t>Start: 9/20/21</a:t>
                      </a:r>
                    </a:p>
                    <a:p>
                      <a:r>
                        <a:rPr lang="en-US" sz="1600" dirty="0"/>
                        <a:t>Primary comp: 3/1/26</a:t>
                      </a:r>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469779082"/>
                  </a:ext>
                </a:extLst>
              </a:tr>
              <a:tr h="822746">
                <a:tc>
                  <a:txBody>
                    <a:bodyPr/>
                    <a:lstStyle/>
                    <a:p>
                      <a:r>
                        <a:rPr lang="en-US" sz="1600" baseline="0" dirty="0"/>
                        <a:t>Phase 3</a:t>
                      </a:r>
                    </a:p>
                    <a:p>
                      <a:r>
                        <a:rPr lang="en-US" sz="1600" b="0" kern="1200" dirty="0">
                          <a:solidFill>
                            <a:schemeClr val="dk1"/>
                          </a:solidFill>
                          <a:effectLst/>
                        </a:rPr>
                        <a:t>NCT06801834</a:t>
                      </a:r>
                      <a:endParaRPr lang="en-US" sz="1600" baseline="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600" b="0" dirty="0"/>
                        <a:t>695</a:t>
                      </a:r>
                      <a:endParaRPr lang="en-US" sz="1600" b="0" dirty="0">
                        <a:latin typeface="Arial" panose="020B0604020202020204" pitchFamily="34" charset="0"/>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effectLst/>
                        </a:rPr>
                        <a:t>Sacituzumab Govitecan </a:t>
                      </a:r>
                      <a:r>
                        <a:rPr lang="en-US" sz="1600" b="0" kern="1200">
                          <a:solidFill>
                            <a:schemeClr val="dk1"/>
                          </a:solidFill>
                          <a:effectLst/>
                        </a:rPr>
                        <a:t>Versus SOC </a:t>
                      </a:r>
                      <a:r>
                        <a:rPr lang="en-US" sz="1600" b="0" kern="1200" dirty="0">
                          <a:solidFill>
                            <a:schemeClr val="dk1"/>
                          </a:solidFill>
                          <a:effectLst/>
                        </a:rPr>
                        <a:t>in Participants With Previously Treated SCLC (EVOKE-SCLC-04) Comparators: topo/AMR</a:t>
                      </a:r>
                      <a:endParaRPr lang="en-US" sz="1600" b="0" kern="1200" dirty="0">
                        <a:solidFill>
                          <a:schemeClr val="dk1"/>
                        </a:solidFill>
                        <a:effectLst/>
                        <a:latin typeface="Arial" panose="020B0604020202020204" pitchFamily="34" charset="0"/>
                        <a:cs typeface="Arial" panose="020B0604020202020204" pitchFamily="34" charset="0"/>
                      </a:endParaRPr>
                    </a:p>
                  </a:txBody>
                  <a:tcPr marL="91416" marR="91416" marT="45708" marB="45708"/>
                </a:tc>
                <a:tc>
                  <a:txBody>
                    <a:bodyPr/>
                    <a:lstStyle/>
                    <a:p>
                      <a:pPr marL="287338" indent="-287338">
                        <a:buFont typeface="+mj-lt"/>
                        <a:buAutoNum type="arabicPeriod"/>
                      </a:pPr>
                      <a:r>
                        <a:rPr lang="en-US" sz="1600" b="0" kern="1200" dirty="0">
                          <a:solidFill>
                            <a:schemeClr val="dk1"/>
                          </a:solidFill>
                          <a:effectLst/>
                        </a:rPr>
                        <a:t>ORR, OS</a:t>
                      </a:r>
                    </a:p>
                    <a:p>
                      <a:pPr marL="287338" indent="-287338">
                        <a:buFont typeface="+mj-lt"/>
                        <a:buAutoNum type="arabicPeriod"/>
                      </a:pPr>
                      <a:r>
                        <a:rPr lang="en-US" sz="1600" b="0" kern="1200" dirty="0">
                          <a:solidFill>
                            <a:schemeClr val="dk1"/>
                          </a:solidFill>
                          <a:effectLst/>
                        </a:rPr>
                        <a:t>PFS, DOR</a:t>
                      </a:r>
                      <a:endParaRPr lang="en-US" sz="1600" dirty="0">
                        <a:latin typeface="Arial" panose="020B0604020202020204" pitchFamily="34" charset="0"/>
                        <a:cs typeface="Arial" panose="020B0604020202020204" pitchFamily="34" charset="0"/>
                      </a:endParaRPr>
                    </a:p>
                  </a:txBody>
                  <a:tcPr marL="91416" marR="91416" marT="45708" marB="45708"/>
                </a:tc>
                <a:tc>
                  <a:txBody>
                    <a:bodyPr/>
                    <a:lstStyle/>
                    <a:p>
                      <a:r>
                        <a:rPr lang="en-US" sz="1600" dirty="0"/>
                        <a:t>Start: 4/4/25</a:t>
                      </a:r>
                    </a:p>
                    <a:p>
                      <a:r>
                        <a:rPr lang="en-US" sz="1600" dirty="0"/>
                        <a:t>Primary comp: 10/29</a:t>
                      </a:r>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1866376889"/>
                  </a:ext>
                </a:extLst>
              </a:tr>
            </a:tbl>
          </a:graphicData>
        </a:graphic>
      </p:graphicFrame>
      <p:sp>
        <p:nvSpPr>
          <p:cNvPr id="4" name="Title 6">
            <a:extLst>
              <a:ext uri="{FF2B5EF4-FFF2-40B4-BE49-F238E27FC236}">
                <a16:creationId xmlns:a16="http://schemas.microsoft.com/office/drawing/2014/main" id="{61662F4A-1C16-6919-535A-D47DED2A65DE}"/>
              </a:ext>
            </a:extLst>
          </p:cNvPr>
          <p:cNvSpPr txBox="1">
            <a:spLocks/>
          </p:cNvSpPr>
          <p:nvPr/>
        </p:nvSpPr>
        <p:spPr>
          <a:xfrm>
            <a:off x="168659" y="133289"/>
            <a:ext cx="10512862" cy="91416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SEZ6 and TROP2 ADC Studies </a:t>
            </a:r>
            <a:endParaRPr kumimoji="0" lang="en-US" sz="2800" b="1" i="0" u="none" strike="noStrike" kern="1200" cap="none" spc="0" normalizeH="0" baseline="0" noProof="0" dirty="0">
              <a:ln>
                <a:noFill/>
              </a:ln>
              <a:solidFill>
                <a:srgbClr val="154780"/>
              </a:solidFill>
              <a:effectLst/>
              <a:uLnTx/>
              <a:uFillTx/>
              <a:latin typeface="Aptos Display" panose="02110004020202020204"/>
              <a:ea typeface="+mj-ea"/>
              <a:cs typeface="+mj-cs"/>
            </a:endParaRPr>
          </a:p>
        </p:txBody>
      </p:sp>
      <p:sp>
        <p:nvSpPr>
          <p:cNvPr id="2" name="TextBox 1">
            <a:extLst>
              <a:ext uri="{FF2B5EF4-FFF2-40B4-BE49-F238E27FC236}">
                <a16:creationId xmlns:a16="http://schemas.microsoft.com/office/drawing/2014/main" id="{D8F6708D-E476-6563-E0DB-C6BAE38303F2}"/>
              </a:ext>
            </a:extLst>
          </p:cNvPr>
          <p:cNvSpPr txBox="1"/>
          <p:nvPr/>
        </p:nvSpPr>
        <p:spPr>
          <a:xfrm>
            <a:off x="119336" y="6412222"/>
            <a:ext cx="610292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itchFamily="-72" charset="0"/>
                <a:ea typeface="MS PGothic" charset="0"/>
              </a:rPr>
              <a:t>Courtesy of Christine L Hann, MD, PhD</a:t>
            </a:r>
          </a:p>
        </p:txBody>
      </p:sp>
    </p:spTree>
    <p:extLst>
      <p:ext uri="{BB962C8B-B14F-4D97-AF65-F5344CB8AC3E}">
        <p14:creationId xmlns:p14="http://schemas.microsoft.com/office/powerpoint/2010/main" val="99327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2835-A6EC-AD91-1A64-449C1EA0C4F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FC95352-017E-99FD-C45A-F2218854189F}"/>
              </a:ext>
            </a:extLst>
          </p:cNvPr>
          <p:cNvSpPr txBox="1"/>
          <p:nvPr/>
        </p:nvSpPr>
        <p:spPr>
          <a:xfrm>
            <a:off x="836385" y="1352392"/>
            <a:ext cx="6193327" cy="1477328"/>
          </a:xfrm>
          <a:prstGeom prst="rect">
            <a:avLst/>
          </a:prstGeom>
          <a:noFill/>
        </p:spPr>
        <p:txBody>
          <a:bodyPr wrap="square" rtlCol="0">
            <a:spAutoFit/>
          </a:bodyP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TROPICS-3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(NCT03964727)</a:t>
            </a:r>
          </a:p>
          <a:p>
            <a:pPr marL="457063" marR="0" lvl="0" indent="-287252"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Phase 2 basket study including 43 with relapsed SCLC</a:t>
            </a:r>
          </a:p>
          <a:p>
            <a:pPr marL="457063" marR="0" lvl="0" indent="-287252"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ES SCLC with progression after platinum-based CT</a:t>
            </a:r>
          </a:p>
          <a:p>
            <a:pPr marL="796686" marR="0" lvl="1" indent="-222183"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No CNS disease</a:t>
            </a:r>
          </a:p>
          <a:p>
            <a:pPr marL="457063" marR="0" lvl="0" indent="-287252"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Primary EP: ORR</a:t>
            </a:r>
          </a:p>
        </p:txBody>
      </p:sp>
      <p:pic>
        <p:nvPicPr>
          <p:cNvPr id="24" name="Picture 23">
            <a:extLst>
              <a:ext uri="{FF2B5EF4-FFF2-40B4-BE49-F238E27FC236}">
                <a16:creationId xmlns:a16="http://schemas.microsoft.com/office/drawing/2014/main" id="{CE4553DD-8934-FDE4-8FAD-5E843ECD8F5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81883" y="3565053"/>
            <a:ext cx="5682841" cy="2854125"/>
          </a:xfrm>
          <a:prstGeom prst="rect">
            <a:avLst/>
          </a:prstGeom>
        </p:spPr>
      </p:pic>
      <p:sp>
        <p:nvSpPr>
          <p:cNvPr id="25" name="TextBox 24">
            <a:extLst>
              <a:ext uri="{FF2B5EF4-FFF2-40B4-BE49-F238E27FC236}">
                <a16:creationId xmlns:a16="http://schemas.microsoft.com/office/drawing/2014/main" id="{AD853920-A9CF-FD0D-D702-B70398A83C81}"/>
              </a:ext>
            </a:extLst>
          </p:cNvPr>
          <p:cNvSpPr txBox="1"/>
          <p:nvPr/>
        </p:nvSpPr>
        <p:spPr>
          <a:xfrm>
            <a:off x="1609100" y="3313886"/>
            <a:ext cx="2192861" cy="369108"/>
          </a:xfrm>
          <a:prstGeom prst="rect">
            <a:avLst/>
          </a:prstGeom>
          <a:noFill/>
          <a:ln w="19050">
            <a:noFill/>
          </a:ln>
        </p:spPr>
        <p:txBody>
          <a:bodyPr wrap="square" rtlCol="0">
            <a:spAutoFit/>
          </a:bodyPr>
          <a:lstStyle/>
          <a:p>
            <a:pPr marL="233293" marR="0" lvl="0" indent="-233293"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8" b="1" i="0" u="none" strike="noStrike" kern="1200" cap="none" spc="0" normalizeH="0" baseline="0" noProof="0" dirty="0">
                <a:ln>
                  <a:noFill/>
                </a:ln>
                <a:solidFill>
                  <a:srgbClr val="14145C"/>
                </a:solidFill>
                <a:effectLst/>
                <a:uLnTx/>
                <a:uFillTx/>
                <a:latin typeface="Arial" panose="020B0604020202020204" pitchFamily="34" charset="0"/>
                <a:ea typeface="MS PGothic" charset="0"/>
                <a:cs typeface="Arial" panose="020B0604020202020204" pitchFamily="34" charset="0"/>
              </a:rPr>
              <a:t>ORR </a:t>
            </a:r>
            <a:r>
              <a:rPr kumimoji="0" lang="en-US" sz="1798" b="1" i="0" u="none" strike="noStrike" kern="1200" cap="none" spc="0" normalizeH="0" baseline="0" noProof="0">
                <a:ln>
                  <a:noFill/>
                </a:ln>
                <a:solidFill>
                  <a:srgbClr val="14145C"/>
                </a:solidFill>
                <a:effectLst/>
                <a:uLnTx/>
                <a:uFillTx/>
                <a:latin typeface="Arial" panose="020B0604020202020204" pitchFamily="34" charset="0"/>
                <a:ea typeface="MS PGothic" charset="0"/>
                <a:cs typeface="Arial" panose="020B0604020202020204" pitchFamily="34" charset="0"/>
              </a:rPr>
              <a:t>41.9%</a:t>
            </a:r>
            <a:endParaRPr kumimoji="0" lang="en-US" sz="1798" b="1" i="0" u="none" strike="noStrike" kern="1200" cap="none" spc="0" normalizeH="0" baseline="0" noProof="0" dirty="0">
              <a:ln>
                <a:noFill/>
              </a:ln>
              <a:solidFill>
                <a:srgbClr val="14145C"/>
              </a:solidFill>
              <a:effectLst/>
              <a:uLnTx/>
              <a:uFillTx/>
              <a:latin typeface="Arial" panose="020B0604020202020204" pitchFamily="34" charset="0"/>
              <a:ea typeface="MS PGothic" charset="0"/>
              <a:cs typeface="Arial" panose="020B0604020202020204" pitchFamily="34" charset="0"/>
            </a:endParaRPr>
          </a:p>
        </p:txBody>
      </p:sp>
      <p:sp>
        <p:nvSpPr>
          <p:cNvPr id="5" name="Title 6">
            <a:extLst>
              <a:ext uri="{FF2B5EF4-FFF2-40B4-BE49-F238E27FC236}">
                <a16:creationId xmlns:a16="http://schemas.microsoft.com/office/drawing/2014/main" id="{4C99EDA8-59D8-4830-60D0-AD3703222DFF}"/>
              </a:ext>
            </a:extLst>
          </p:cNvPr>
          <p:cNvSpPr txBox="1">
            <a:spLocks/>
          </p:cNvSpPr>
          <p:nvPr/>
        </p:nvSpPr>
        <p:spPr>
          <a:xfrm>
            <a:off x="282366" y="76918"/>
            <a:ext cx="10512862" cy="91416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Sacituzumab Govitecan</a:t>
            </a:r>
          </a:p>
        </p:txBody>
      </p:sp>
      <p:sp>
        <p:nvSpPr>
          <p:cNvPr id="2" name="TextBox 1">
            <a:extLst>
              <a:ext uri="{FF2B5EF4-FFF2-40B4-BE49-F238E27FC236}">
                <a16:creationId xmlns:a16="http://schemas.microsoft.com/office/drawing/2014/main" id="{1F01A1AA-B59E-BFAA-F773-F1815DE4C41A}"/>
              </a:ext>
            </a:extLst>
          </p:cNvPr>
          <p:cNvSpPr txBox="1"/>
          <p:nvPr/>
        </p:nvSpPr>
        <p:spPr>
          <a:xfrm>
            <a:off x="641501" y="6400027"/>
            <a:ext cx="10512862" cy="365665"/>
          </a:xfrm>
          <a:prstGeom prst="rect">
            <a:avLst/>
          </a:prstGeom>
          <a:noFill/>
        </p:spPr>
        <p:txBody>
          <a:bodyPr wrap="square" rtlCol="0" anchor="ctr" anchorCtr="0">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Dowlati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et al, JTO Vol. 20 No. 6: 799–808</a:t>
            </a:r>
          </a:p>
        </p:txBody>
      </p:sp>
      <p:sp>
        <p:nvSpPr>
          <p:cNvPr id="3" name="TextBox 2">
            <a:extLst>
              <a:ext uri="{FF2B5EF4-FFF2-40B4-BE49-F238E27FC236}">
                <a16:creationId xmlns:a16="http://schemas.microsoft.com/office/drawing/2014/main" id="{25A461F4-A9AF-B54E-2565-DC828CFA09E9}"/>
              </a:ext>
            </a:extLst>
          </p:cNvPr>
          <p:cNvSpPr txBox="1"/>
          <p:nvPr/>
        </p:nvSpPr>
        <p:spPr>
          <a:xfrm>
            <a:off x="7902034" y="2954846"/>
            <a:ext cx="2742486" cy="1565978"/>
          </a:xfrm>
          <a:prstGeom prst="roundRect">
            <a:avLst/>
          </a:prstGeom>
          <a:noFill/>
          <a:ln w="28575">
            <a:solidFill>
              <a:schemeClr val="accent2"/>
            </a:solidFill>
          </a:ln>
        </p:spPr>
        <p:txBody>
          <a:bodyPr wrap="square" rtlCol="0" anchor="ctr" anchorCtr="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Toxicities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347368" marR="0" lvl="0" indent="-173684"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74.4% had ≥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G3 TRAEs</a:t>
            </a:r>
          </a:p>
          <a:p>
            <a:pPr marL="804431" marR="0" lvl="1" indent="-173684"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Neutropenia (44%)</a:t>
            </a:r>
          </a:p>
          <a:p>
            <a:pPr marL="804431" marR="0" lvl="1" indent="-173684"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GI 9%</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347368" marR="0" lvl="0" indent="-173684"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SAE: 37.2%</a:t>
            </a:r>
          </a:p>
          <a:p>
            <a:pPr marL="347368" marR="0" lvl="0" indent="-173684"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ILD NR</a:t>
            </a:r>
          </a:p>
        </p:txBody>
      </p:sp>
      <p:sp>
        <p:nvSpPr>
          <p:cNvPr id="4" name="TextBox 3">
            <a:extLst>
              <a:ext uri="{FF2B5EF4-FFF2-40B4-BE49-F238E27FC236}">
                <a16:creationId xmlns:a16="http://schemas.microsoft.com/office/drawing/2014/main" id="{8E9EF411-528F-7667-21A6-0C4919D09A1E}"/>
              </a:ext>
            </a:extLst>
          </p:cNvPr>
          <p:cNvSpPr txBox="1"/>
          <p:nvPr/>
        </p:nvSpPr>
        <p:spPr>
          <a:xfrm>
            <a:off x="7842783" y="1320572"/>
            <a:ext cx="2742486" cy="1565978"/>
          </a:xfrm>
          <a:prstGeom prst="roundRect">
            <a:avLst/>
          </a:prstGeom>
          <a:noFill/>
          <a:ln w="28575">
            <a:solidFill>
              <a:schemeClr val="accent6">
                <a:lumMod val="75000"/>
              </a:schemeClr>
            </a:solidFill>
          </a:ln>
        </p:spPr>
        <p:txBody>
          <a:bodyPr wrap="square" rtlCol="0" anchor="ctr" anchorCtr="0">
            <a:spAutoFit/>
          </a:bodyPr>
          <a:lstStyle/>
          <a:p>
            <a:pPr marL="0" marR="0" lvl="0" indent="0" algn="ctr" defTabSz="913852"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Activity</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58650" marR="0" lvl="0" indent="-285664"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ORR: 41.9% (N =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43)</a:t>
            </a:r>
          </a:p>
          <a:p>
            <a:pPr marL="458650" marR="0" lvl="0" indent="-285664"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4145C"/>
                </a:solidFill>
                <a:effectLst/>
                <a:uLnTx/>
                <a:uFillTx/>
                <a:latin typeface="Arial" panose="020B0604020202020204" pitchFamily="34" charset="0"/>
                <a:ea typeface="MS PGothic" charset="0"/>
                <a:cs typeface="Arial" panose="020B0604020202020204" pitchFamily="34" charset="0"/>
              </a:rPr>
              <a:t>DCR 83.7%</a:t>
            </a:r>
          </a:p>
          <a:p>
            <a:pPr marL="458650" marR="0" lvl="0" indent="-285664"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4145C"/>
                </a:solidFill>
                <a:effectLst/>
                <a:uLnTx/>
                <a:uFillTx/>
                <a:latin typeface="Arial" panose="020B0604020202020204" pitchFamily="34" charset="0"/>
                <a:ea typeface="MS PGothic" charset="0"/>
                <a:cs typeface="Arial" panose="020B0604020202020204" pitchFamily="34" charset="0"/>
              </a:rPr>
              <a:t>DOR 4.7 mo</a:t>
            </a:r>
          </a:p>
          <a:p>
            <a:pPr marL="458650" marR="0" lvl="0" indent="-285664"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mPFS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:4.4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mos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58650" marR="0" lvl="0" indent="-285664"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mOS:13.6 </a:t>
            </a:r>
          </a:p>
        </p:txBody>
      </p:sp>
      <p:sp>
        <p:nvSpPr>
          <p:cNvPr id="6" name="Title 9">
            <a:extLst>
              <a:ext uri="{FF2B5EF4-FFF2-40B4-BE49-F238E27FC236}">
                <a16:creationId xmlns:a16="http://schemas.microsoft.com/office/drawing/2014/main" id="{F7B27C4F-25E8-6079-6C18-BD88A2BC26D5}"/>
              </a:ext>
            </a:extLst>
          </p:cNvPr>
          <p:cNvSpPr txBox="1">
            <a:spLocks/>
          </p:cNvSpPr>
          <p:nvPr/>
        </p:nvSpPr>
        <p:spPr>
          <a:xfrm>
            <a:off x="10641417" y="15390"/>
            <a:ext cx="1548997" cy="432082"/>
          </a:xfrm>
          <a:prstGeom prst="rect">
            <a:avLst/>
          </a:prstGeom>
          <a:solidFill>
            <a:schemeClr val="bg1">
              <a:lumMod val="65000"/>
            </a:schemeClr>
          </a:solidFill>
          <a:ln w="19050">
            <a:solidFill>
              <a:schemeClr val="bg1">
                <a:lumMod val="65000"/>
              </a:schemeClr>
            </a:solidFill>
          </a:ln>
        </p:spPr>
        <p:txBody>
          <a:bodyPr vert="horz" lIns="91416" tIns="45708" rIns="91416" bIns="45708"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TROP2 ADC</a:t>
            </a:r>
          </a:p>
        </p:txBody>
      </p:sp>
    </p:spTree>
    <p:extLst>
      <p:ext uri="{BB962C8B-B14F-4D97-AF65-F5344CB8AC3E}">
        <p14:creationId xmlns:p14="http://schemas.microsoft.com/office/powerpoint/2010/main" val="3380474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CFDD5-C5E1-A29C-9ADF-F53C7FADA34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CDD9FE-BC60-A0E0-08D9-AB59B4AEE74C}"/>
              </a:ext>
            </a:extLst>
          </p:cNvPr>
          <p:cNvSpPr/>
          <p:nvPr/>
        </p:nvSpPr>
        <p:spPr bwMode="auto">
          <a:xfrm>
            <a:off x="912286" y="5445224"/>
            <a:ext cx="1044029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48294DD-E7B7-F6C8-C69F-4BFDE4C37D2D}"/>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Small Cell Lung Cancer</a:t>
            </a:r>
          </a:p>
        </p:txBody>
      </p:sp>
      <p:sp>
        <p:nvSpPr>
          <p:cNvPr id="3" name="Content Placeholder 2">
            <a:extLst>
              <a:ext uri="{FF2B5EF4-FFF2-40B4-BE49-F238E27FC236}">
                <a16:creationId xmlns:a16="http://schemas.microsoft.com/office/drawing/2014/main" id="{3B18FF38-9A78-99F2-CF36-02FA08794D91}"/>
              </a:ext>
            </a:extLst>
          </p:cNvPr>
          <p:cNvSpPr>
            <a:spLocks noGrp="1"/>
          </p:cNvSpPr>
          <p:nvPr>
            <p:ph idx="1"/>
          </p:nvPr>
        </p:nvSpPr>
        <p:spPr>
          <a:xfrm>
            <a:off x="1055440" y="1484784"/>
            <a:ext cx="10215813" cy="4246833"/>
          </a:xfrm>
        </p:spPr>
        <p:txBody>
          <a:bodyPr/>
          <a:lstStyle/>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err="1">
                <a:solidFill>
                  <a:schemeClr val="tx1"/>
                </a:solidFill>
                <a:latin typeface="Calibri" panose="020F0502020204030204" pitchFamily="34" charset="0"/>
                <a:cs typeface="Calibri" panose="020F0502020204030204" pitchFamily="34" charset="0"/>
              </a:rPr>
              <a:t>Biopharmacology</a:t>
            </a:r>
            <a:r>
              <a:rPr lang="en-US" sz="2400" dirty="0">
                <a:solidFill>
                  <a:schemeClr val="tx1"/>
                </a:solidFill>
                <a:latin typeface="Calibri" panose="020F0502020204030204" pitchFamily="34" charset="0"/>
                <a:cs typeface="Calibri" panose="020F0502020204030204" pitchFamily="34" charset="0"/>
              </a:rPr>
              <a:t> of SCLC – “Wildfire sparked in dry grass”</a:t>
            </a:r>
            <a:endParaRPr lang="en-US" sz="2400"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Limited-Stage Disease</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Extensive-Stage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Paraneoplastic Syndromes – Lambert-Eaton Myasthenic Syndrome</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Bispecific T-Cell Engagers – </a:t>
            </a:r>
            <a:r>
              <a:rPr lang="en-US" sz="2400" dirty="0" err="1">
                <a:latin typeface="Calibri" panose="020F0502020204030204" pitchFamily="34" charset="0"/>
                <a:cs typeface="Calibri" panose="020F0502020204030204" pitchFamily="34" charset="0"/>
              </a:rPr>
              <a:t>Tarlatamab</a:t>
            </a:r>
            <a:r>
              <a:rPr lang="en-US" sz="2400" dirty="0">
                <a:latin typeface="Calibri" panose="020F0502020204030204" pitchFamily="34" charset="0"/>
                <a:cs typeface="Calibri" panose="020F0502020204030204" pitchFamily="34" charset="0"/>
              </a:rPr>
              <a:t>  </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5: </a:t>
            </a:r>
            <a:r>
              <a:rPr lang="en-US" sz="2400" dirty="0">
                <a:latin typeface="Calibri" panose="020F0502020204030204" pitchFamily="34" charset="0"/>
                <a:cs typeface="Calibri" panose="020F0502020204030204" pitchFamily="34" charset="0"/>
              </a:rPr>
              <a:t>Antibody-Drug Conjugates – </a:t>
            </a:r>
            <a:r>
              <a:rPr lang="en-US" sz="2400" dirty="0" err="1"/>
              <a:t>Ifinatamab</a:t>
            </a:r>
            <a:r>
              <a:rPr lang="en-US" sz="2400" dirty="0"/>
              <a:t> Deruxtecan  </a:t>
            </a:r>
            <a:endParaRPr lang="en-US" sz="2400" dirty="0">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6: Other Novel Agents – Alisertib, CAR T-Cell Therapy </a:t>
            </a:r>
          </a:p>
        </p:txBody>
      </p:sp>
    </p:spTree>
    <p:extLst>
      <p:ext uri="{BB962C8B-B14F-4D97-AF65-F5344CB8AC3E}">
        <p14:creationId xmlns:p14="http://schemas.microsoft.com/office/powerpoint/2010/main" val="1158795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F5C5D-7EB7-6051-A885-FC84F53FA038}"/>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3E7CB039-2963-5DBA-FA66-008A1AC0C5EE}"/>
              </a:ext>
            </a:extLst>
          </p:cNvPr>
          <p:cNvSpPr txBox="1"/>
          <p:nvPr/>
        </p:nvSpPr>
        <p:spPr>
          <a:xfrm>
            <a:off x="1861031" y="1634132"/>
            <a:ext cx="1524379" cy="400006"/>
          </a:xfrm>
          <a:prstGeom prst="rect">
            <a:avLst/>
          </a:prstGeom>
          <a:noFill/>
          <a:ln w="19050">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Chemo-ICB</a:t>
            </a:r>
          </a:p>
        </p:txBody>
      </p:sp>
      <p:cxnSp>
        <p:nvCxnSpPr>
          <p:cNvPr id="22" name="Straight Arrow Connector 21">
            <a:extLst>
              <a:ext uri="{FF2B5EF4-FFF2-40B4-BE49-F238E27FC236}">
                <a16:creationId xmlns:a16="http://schemas.microsoft.com/office/drawing/2014/main" id="{26732D4D-F1B4-8D3D-79FE-B81F6BDE1D2A}"/>
              </a:ext>
            </a:extLst>
          </p:cNvPr>
          <p:cNvCxnSpPr>
            <a:cxnSpLocks/>
          </p:cNvCxnSpPr>
          <p:nvPr/>
        </p:nvCxnSpPr>
        <p:spPr>
          <a:xfrm>
            <a:off x="3506677" y="1834135"/>
            <a:ext cx="73597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CC5960F6-FED4-F6E9-B35C-0FC63367B22B}"/>
              </a:ext>
            </a:extLst>
          </p:cNvPr>
          <p:cNvSpPr txBox="1"/>
          <p:nvPr/>
        </p:nvSpPr>
        <p:spPr>
          <a:xfrm>
            <a:off x="4374752" y="1570411"/>
            <a:ext cx="2150990" cy="400006"/>
          </a:xfrm>
          <a:prstGeom prst="rect">
            <a:avLst/>
          </a:prstGeom>
          <a:noFill/>
          <a:ln w="19050">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ICB</a:t>
            </a:r>
          </a:p>
        </p:txBody>
      </p:sp>
      <p:sp>
        <p:nvSpPr>
          <p:cNvPr id="24" name="TextBox 23">
            <a:extLst>
              <a:ext uri="{FF2B5EF4-FFF2-40B4-BE49-F238E27FC236}">
                <a16:creationId xmlns:a16="http://schemas.microsoft.com/office/drawing/2014/main" id="{91414AB4-A228-3906-52C5-3EF0A725B6DF}"/>
              </a:ext>
            </a:extLst>
          </p:cNvPr>
          <p:cNvSpPr txBox="1"/>
          <p:nvPr/>
        </p:nvSpPr>
        <p:spPr>
          <a:xfrm>
            <a:off x="7691779" y="1568559"/>
            <a:ext cx="2150991" cy="400006"/>
          </a:xfrm>
          <a:prstGeom prst="rect">
            <a:avLst/>
          </a:prstGeom>
          <a:noFill/>
          <a:ln w="19050">
            <a:solidFill>
              <a:schemeClr val="accent3">
                <a:lumMod val="60000"/>
                <a:lumOff val="40000"/>
              </a:schemeClr>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Tarlatamab</a:t>
            </a:r>
            <a:endPar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9FA8EC7E-299B-83FD-88EC-DE16B3348019}"/>
              </a:ext>
            </a:extLst>
          </p:cNvPr>
          <p:cNvCxnSpPr>
            <a:cxnSpLocks/>
          </p:cNvCxnSpPr>
          <p:nvPr/>
        </p:nvCxnSpPr>
        <p:spPr>
          <a:xfrm>
            <a:off x="6647010" y="1786493"/>
            <a:ext cx="73597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7EBA124-AA8F-9468-5B2F-F8C17FCD220A}"/>
              </a:ext>
            </a:extLst>
          </p:cNvPr>
          <p:cNvSpPr txBox="1"/>
          <p:nvPr/>
        </p:nvSpPr>
        <p:spPr>
          <a:xfrm>
            <a:off x="4374751" y="3514521"/>
            <a:ext cx="2150992" cy="338466"/>
          </a:xfrm>
          <a:prstGeom prst="rect">
            <a:avLst/>
          </a:prstGeom>
          <a:solidFill>
            <a:schemeClr val="accent2">
              <a:lumMod val="20000"/>
              <a:lumOff val="80000"/>
            </a:schemeClr>
          </a:solidFill>
          <a:ln w="28575">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Tarlatamab</a:t>
            </a:r>
          </a:p>
        </p:txBody>
      </p:sp>
      <p:sp>
        <p:nvSpPr>
          <p:cNvPr id="11" name="Title 6">
            <a:extLst>
              <a:ext uri="{FF2B5EF4-FFF2-40B4-BE49-F238E27FC236}">
                <a16:creationId xmlns:a16="http://schemas.microsoft.com/office/drawing/2014/main" id="{75682995-65BF-22CD-FE1A-170254D0C64D}"/>
              </a:ext>
            </a:extLst>
          </p:cNvPr>
          <p:cNvSpPr>
            <a:spLocks noGrp="1"/>
          </p:cNvSpPr>
          <p:nvPr>
            <p:ph type="title"/>
          </p:nvPr>
        </p:nvSpPr>
        <p:spPr>
          <a:xfrm>
            <a:off x="110416" y="34567"/>
            <a:ext cx="10512862" cy="914162"/>
          </a:xfrm>
        </p:spPr>
        <p:txBody>
          <a:bodyPr>
            <a:noAutofit/>
          </a:bodyPr>
          <a:lstStyle/>
          <a:p>
            <a:r>
              <a:rPr lang="en-US" sz="3999" b="1" dirty="0">
                <a:solidFill>
                  <a:srgbClr val="154780"/>
                </a:solidFill>
                <a:latin typeface="Arial" panose="020B0604020202020204" pitchFamily="34" charset="0"/>
                <a:cs typeface="Arial" panose="020B0604020202020204" pitchFamily="34" charset="0"/>
              </a:rPr>
              <a:t>ES SCLC – the future?</a:t>
            </a:r>
          </a:p>
        </p:txBody>
      </p:sp>
      <p:sp>
        <p:nvSpPr>
          <p:cNvPr id="2" name="Title 6">
            <a:extLst>
              <a:ext uri="{FF2B5EF4-FFF2-40B4-BE49-F238E27FC236}">
                <a16:creationId xmlns:a16="http://schemas.microsoft.com/office/drawing/2014/main" id="{BD1A2A56-CF50-110E-5BF9-A96721304858}"/>
              </a:ext>
            </a:extLst>
          </p:cNvPr>
          <p:cNvSpPr txBox="1">
            <a:spLocks/>
          </p:cNvSpPr>
          <p:nvPr/>
        </p:nvSpPr>
        <p:spPr>
          <a:xfrm>
            <a:off x="4374752" y="919096"/>
            <a:ext cx="2150990" cy="73847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399" b="1" i="0" u="none" strike="noStrike" kern="1200" cap="none" spc="0" normalizeH="0" baseline="0" noProof="0">
                <a:ln>
                  <a:noFill/>
                </a:ln>
                <a:solidFill>
                  <a:srgbClr val="154780"/>
                </a:solidFill>
                <a:effectLst/>
                <a:uLnTx/>
                <a:uFillTx/>
                <a:latin typeface="Arial" panose="020B0604020202020204" pitchFamily="34" charset="0"/>
                <a:ea typeface="+mj-ea"/>
                <a:cs typeface="Arial" panose="020B0604020202020204" pitchFamily="34" charset="0"/>
              </a:rPr>
              <a:t>Maintenance</a:t>
            </a:r>
          </a:p>
        </p:txBody>
      </p:sp>
      <p:sp>
        <p:nvSpPr>
          <p:cNvPr id="4" name="Title 6">
            <a:extLst>
              <a:ext uri="{FF2B5EF4-FFF2-40B4-BE49-F238E27FC236}">
                <a16:creationId xmlns:a16="http://schemas.microsoft.com/office/drawing/2014/main" id="{8F9C8240-FC9B-5FA2-2FDB-38F1522E0D8A}"/>
              </a:ext>
            </a:extLst>
          </p:cNvPr>
          <p:cNvSpPr txBox="1">
            <a:spLocks/>
          </p:cNvSpPr>
          <p:nvPr/>
        </p:nvSpPr>
        <p:spPr>
          <a:xfrm>
            <a:off x="7680941" y="931092"/>
            <a:ext cx="2150990" cy="73847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126" rtl="0" eaLnBrk="1" fontAlgn="auto" latinLnBrk="0" hangingPunct="1">
              <a:lnSpc>
                <a:spcPct val="90000"/>
              </a:lnSpc>
              <a:spcBef>
                <a:spcPct val="0"/>
              </a:spcBef>
              <a:spcAft>
                <a:spcPts val="0"/>
              </a:spcAft>
              <a:buClrTx/>
              <a:buSzTx/>
              <a:buFontTx/>
              <a:buNone/>
              <a:tabLst/>
              <a:defRPr/>
            </a:pPr>
            <a:r>
              <a:rPr kumimoji="0" lang="en-US" sz="2399" b="1" i="0" u="none" strike="noStrike" kern="1200" cap="none" spc="0" normalizeH="0" baseline="0" noProof="0">
                <a:ln>
                  <a:noFill/>
                </a:ln>
                <a:solidFill>
                  <a:srgbClr val="154780"/>
                </a:solidFill>
                <a:effectLst/>
                <a:uLnTx/>
                <a:uFillTx/>
                <a:latin typeface="Arial" panose="020B0604020202020204" pitchFamily="34" charset="0"/>
                <a:ea typeface="+mj-ea"/>
                <a:cs typeface="Arial" panose="020B0604020202020204" pitchFamily="34" charset="0"/>
              </a:rPr>
              <a:t>2</a:t>
            </a:r>
            <a:r>
              <a:rPr kumimoji="0" lang="en-US" sz="2399" b="1" i="0" u="none" strike="noStrike" kern="1200" cap="none" spc="0" normalizeH="0" baseline="30000" noProof="0">
                <a:ln>
                  <a:noFill/>
                </a:ln>
                <a:solidFill>
                  <a:srgbClr val="154780"/>
                </a:solidFill>
                <a:effectLst/>
                <a:uLnTx/>
                <a:uFillTx/>
                <a:latin typeface="Arial" panose="020B0604020202020204" pitchFamily="34" charset="0"/>
                <a:ea typeface="+mj-ea"/>
                <a:cs typeface="Arial" panose="020B0604020202020204" pitchFamily="34" charset="0"/>
              </a:rPr>
              <a:t>nd</a:t>
            </a:r>
            <a:r>
              <a:rPr kumimoji="0" lang="en-US" sz="2399" b="1" i="0" u="none" strike="noStrike" kern="1200" cap="none" spc="0" normalizeH="0" baseline="0" noProof="0">
                <a:ln>
                  <a:noFill/>
                </a:ln>
                <a:solidFill>
                  <a:srgbClr val="154780"/>
                </a:solidFill>
                <a:effectLst/>
                <a:uLnTx/>
                <a:uFillTx/>
                <a:latin typeface="Arial" panose="020B0604020202020204" pitchFamily="34" charset="0"/>
                <a:ea typeface="+mj-ea"/>
                <a:cs typeface="Arial" panose="020B0604020202020204" pitchFamily="34" charset="0"/>
              </a:rPr>
              <a:t> Line</a:t>
            </a:r>
          </a:p>
        </p:txBody>
      </p:sp>
      <p:grpSp>
        <p:nvGrpSpPr>
          <p:cNvPr id="10" name="Group 9">
            <a:extLst>
              <a:ext uri="{FF2B5EF4-FFF2-40B4-BE49-F238E27FC236}">
                <a16:creationId xmlns:a16="http://schemas.microsoft.com/office/drawing/2014/main" id="{9F5CDCAE-B600-8EF8-86C1-6B327384819D}"/>
              </a:ext>
            </a:extLst>
          </p:cNvPr>
          <p:cNvGrpSpPr/>
          <p:nvPr/>
        </p:nvGrpSpPr>
        <p:grpSpPr>
          <a:xfrm>
            <a:off x="7691779" y="2227963"/>
            <a:ext cx="2150991" cy="1076061"/>
            <a:chOff x="6888674" y="3115080"/>
            <a:chExt cx="2151551" cy="1076341"/>
          </a:xfrm>
        </p:grpSpPr>
        <p:sp>
          <p:nvSpPr>
            <p:cNvPr id="7" name="TextBox 6">
              <a:extLst>
                <a:ext uri="{FF2B5EF4-FFF2-40B4-BE49-F238E27FC236}">
                  <a16:creationId xmlns:a16="http://schemas.microsoft.com/office/drawing/2014/main" id="{F6DE399D-A5B7-BB7F-9F7F-9B79921E75E9}"/>
                </a:ext>
              </a:extLst>
            </p:cNvPr>
            <p:cNvSpPr txBox="1"/>
            <p:nvPr/>
          </p:nvSpPr>
          <p:spPr>
            <a:xfrm>
              <a:off x="6888674" y="3115080"/>
              <a:ext cx="2151551" cy="276999"/>
            </a:xfrm>
            <a:prstGeom prst="rect">
              <a:avLst/>
            </a:prstGeom>
            <a:noFill/>
            <a:ln w="19050">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Lurbinectedin?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8" name="TextBox 7">
              <a:extLst>
                <a:ext uri="{FF2B5EF4-FFF2-40B4-BE49-F238E27FC236}">
                  <a16:creationId xmlns:a16="http://schemas.microsoft.com/office/drawing/2014/main" id="{9F7A2865-6EFD-BC99-4584-CE2E736E2BC5}"/>
                </a:ext>
              </a:extLst>
            </p:cNvPr>
            <p:cNvSpPr txBox="1"/>
            <p:nvPr/>
          </p:nvSpPr>
          <p:spPr>
            <a:xfrm>
              <a:off x="6888674" y="3510139"/>
              <a:ext cx="2151551" cy="276999"/>
            </a:xfrm>
            <a:prstGeom prst="rect">
              <a:avLst/>
            </a:prstGeom>
            <a:noFill/>
            <a:ln w="19050">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Topotecan/CPT11</a:t>
              </a:r>
            </a:p>
          </p:txBody>
        </p:sp>
        <p:sp>
          <p:nvSpPr>
            <p:cNvPr id="16" name="TextBox 15">
              <a:extLst>
                <a:ext uri="{FF2B5EF4-FFF2-40B4-BE49-F238E27FC236}">
                  <a16:creationId xmlns:a16="http://schemas.microsoft.com/office/drawing/2014/main" id="{2EF7F538-BABB-A9EB-BB72-7995F95E4803}"/>
                </a:ext>
              </a:extLst>
            </p:cNvPr>
            <p:cNvSpPr txBox="1"/>
            <p:nvPr/>
          </p:nvSpPr>
          <p:spPr>
            <a:xfrm>
              <a:off x="6888674" y="3914422"/>
              <a:ext cx="2151551" cy="276999"/>
            </a:xfrm>
            <a:prstGeom prst="rect">
              <a:avLst/>
            </a:prstGeom>
            <a:noFill/>
            <a:ln w="19050">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EP reinduction</a:t>
              </a:r>
            </a:p>
          </p:txBody>
        </p:sp>
      </p:grpSp>
      <p:sp>
        <p:nvSpPr>
          <p:cNvPr id="20" name="TextBox 19">
            <a:extLst>
              <a:ext uri="{FF2B5EF4-FFF2-40B4-BE49-F238E27FC236}">
                <a16:creationId xmlns:a16="http://schemas.microsoft.com/office/drawing/2014/main" id="{CB052671-1EE6-6375-06D3-DD8135756977}"/>
              </a:ext>
            </a:extLst>
          </p:cNvPr>
          <p:cNvSpPr txBox="1"/>
          <p:nvPr/>
        </p:nvSpPr>
        <p:spPr>
          <a:xfrm>
            <a:off x="7691779" y="3523582"/>
            <a:ext cx="2150991" cy="338466"/>
          </a:xfrm>
          <a:prstGeom prst="rect">
            <a:avLst/>
          </a:prstGeom>
          <a:solidFill>
            <a:schemeClr val="accent2">
              <a:lumMod val="20000"/>
              <a:lumOff val="80000"/>
            </a:schemeClr>
          </a:solidFill>
          <a:ln w="19050">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ADCs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14" name="TextBox 13">
            <a:extLst>
              <a:ext uri="{FF2B5EF4-FFF2-40B4-BE49-F238E27FC236}">
                <a16:creationId xmlns:a16="http://schemas.microsoft.com/office/drawing/2014/main" id="{E76DD451-1210-1A12-C800-03B7FE25F4B9}"/>
              </a:ext>
            </a:extLst>
          </p:cNvPr>
          <p:cNvSpPr txBox="1"/>
          <p:nvPr/>
        </p:nvSpPr>
        <p:spPr>
          <a:xfrm>
            <a:off x="1619287" y="3614722"/>
            <a:ext cx="2150991" cy="338466"/>
          </a:xfrm>
          <a:prstGeom prst="rect">
            <a:avLst/>
          </a:prstGeom>
          <a:solidFill>
            <a:schemeClr val="accent2">
              <a:lumMod val="20000"/>
              <a:lumOff val="80000"/>
            </a:schemeClr>
          </a:solidFill>
          <a:ln w="19050">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ADC + ICB</a:t>
            </a:r>
          </a:p>
        </p:txBody>
      </p:sp>
      <p:sp>
        <p:nvSpPr>
          <p:cNvPr id="15" name="TextBox 14">
            <a:extLst>
              <a:ext uri="{FF2B5EF4-FFF2-40B4-BE49-F238E27FC236}">
                <a16:creationId xmlns:a16="http://schemas.microsoft.com/office/drawing/2014/main" id="{827BEAF1-6E33-6386-7DC1-41F8066CC4A3}"/>
              </a:ext>
            </a:extLst>
          </p:cNvPr>
          <p:cNvSpPr txBox="1"/>
          <p:nvPr/>
        </p:nvSpPr>
        <p:spPr>
          <a:xfrm>
            <a:off x="1619286" y="4129549"/>
            <a:ext cx="2150991" cy="338466"/>
          </a:xfrm>
          <a:prstGeom prst="rect">
            <a:avLst/>
          </a:prstGeom>
          <a:solidFill>
            <a:schemeClr val="accent2">
              <a:lumMod val="20000"/>
              <a:lumOff val="80000"/>
            </a:schemeClr>
          </a:solidFill>
          <a:ln w="19050">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ADC + TCE + ICB</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3" name="TextBox 2">
            <a:extLst>
              <a:ext uri="{FF2B5EF4-FFF2-40B4-BE49-F238E27FC236}">
                <a16:creationId xmlns:a16="http://schemas.microsoft.com/office/drawing/2014/main" id="{8BAABD60-D9B3-3D02-0E22-B327766C8DF2}"/>
              </a:ext>
            </a:extLst>
          </p:cNvPr>
          <p:cNvSpPr txBox="1"/>
          <p:nvPr/>
        </p:nvSpPr>
        <p:spPr>
          <a:xfrm>
            <a:off x="7691779" y="5143927"/>
            <a:ext cx="2150991" cy="307697"/>
          </a:xfrm>
          <a:prstGeom prst="rect">
            <a:avLst/>
          </a:prstGeom>
          <a:solidFill>
            <a:schemeClr val="accent2">
              <a:lumMod val="20000"/>
              <a:lumOff val="80000"/>
            </a:schemeClr>
          </a:solidFill>
          <a:ln w="19050">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Radioligand therapy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9" name="TextBox 8">
            <a:extLst>
              <a:ext uri="{FF2B5EF4-FFF2-40B4-BE49-F238E27FC236}">
                <a16:creationId xmlns:a16="http://schemas.microsoft.com/office/drawing/2014/main" id="{A3526A40-494F-CCDE-7FA3-3E810322A243}"/>
              </a:ext>
            </a:extLst>
          </p:cNvPr>
          <p:cNvSpPr txBox="1"/>
          <p:nvPr/>
        </p:nvSpPr>
        <p:spPr>
          <a:xfrm>
            <a:off x="7680941" y="5557672"/>
            <a:ext cx="2150991" cy="738472"/>
          </a:xfrm>
          <a:prstGeom prst="rect">
            <a:avLst/>
          </a:prstGeom>
          <a:solidFill>
            <a:schemeClr val="accent2">
              <a:lumMod val="20000"/>
              <a:lumOff val="80000"/>
            </a:schemeClr>
          </a:solidFill>
          <a:ln w="19050">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Other small molecule inhibitors (EZH2, LSD1, ATR, VEGF)</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12" name="TextBox 11">
            <a:extLst>
              <a:ext uri="{FF2B5EF4-FFF2-40B4-BE49-F238E27FC236}">
                <a16:creationId xmlns:a16="http://schemas.microsoft.com/office/drawing/2014/main" id="{4BD7F845-2858-1BDD-A638-972E8EBB8CAE}"/>
              </a:ext>
            </a:extLst>
          </p:cNvPr>
          <p:cNvSpPr txBox="1"/>
          <p:nvPr/>
        </p:nvSpPr>
        <p:spPr>
          <a:xfrm>
            <a:off x="7691779" y="3967217"/>
            <a:ext cx="2150991" cy="523084"/>
          </a:xfrm>
          <a:prstGeom prst="rect">
            <a:avLst/>
          </a:prstGeom>
          <a:solidFill>
            <a:schemeClr val="accent2">
              <a:lumMod val="20000"/>
              <a:lumOff val="80000"/>
            </a:schemeClr>
          </a:solidFill>
          <a:ln w="19050">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Bispecifics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ivo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Iza-</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bren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p:txBody>
      </p:sp>
      <p:sp>
        <p:nvSpPr>
          <p:cNvPr id="13" name="TextBox 12">
            <a:extLst>
              <a:ext uri="{FF2B5EF4-FFF2-40B4-BE49-F238E27FC236}">
                <a16:creationId xmlns:a16="http://schemas.microsoft.com/office/drawing/2014/main" id="{5F914C15-9FB9-0550-8359-AFA3BD82332C}"/>
              </a:ext>
            </a:extLst>
          </p:cNvPr>
          <p:cNvSpPr txBox="1"/>
          <p:nvPr/>
        </p:nvSpPr>
        <p:spPr>
          <a:xfrm>
            <a:off x="4242653" y="4181982"/>
            <a:ext cx="2504375" cy="1076937"/>
          </a:xfrm>
          <a:prstGeom prst="rect">
            <a:avLst/>
          </a:prstGeom>
          <a:solidFill>
            <a:schemeClr val="accent2">
              <a:lumMod val="20000"/>
              <a:lumOff val="80000"/>
            </a:schemeClr>
          </a:solidFill>
          <a:ln w="19050">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PRISM study – maintenance therapy based on molecular subtype</a:t>
            </a:r>
          </a:p>
        </p:txBody>
      </p:sp>
      <p:sp>
        <p:nvSpPr>
          <p:cNvPr id="17" name="TextBox 16">
            <a:extLst>
              <a:ext uri="{FF2B5EF4-FFF2-40B4-BE49-F238E27FC236}">
                <a16:creationId xmlns:a16="http://schemas.microsoft.com/office/drawing/2014/main" id="{7C6F296F-E2A7-1B24-228D-37A1D0C59CE2}"/>
              </a:ext>
            </a:extLst>
          </p:cNvPr>
          <p:cNvSpPr txBox="1"/>
          <p:nvPr/>
        </p:nvSpPr>
        <p:spPr>
          <a:xfrm>
            <a:off x="7691779" y="4592870"/>
            <a:ext cx="2150991" cy="338466"/>
          </a:xfrm>
          <a:prstGeom prst="rect">
            <a:avLst/>
          </a:prstGeom>
          <a:solidFill>
            <a:schemeClr val="accent2">
              <a:lumMod val="20000"/>
              <a:lumOff val="80000"/>
            </a:schemeClr>
          </a:solidFill>
          <a:ln w="19050">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Other TCEs, CAR-T</a:t>
            </a:r>
          </a:p>
        </p:txBody>
      </p:sp>
      <p:sp>
        <p:nvSpPr>
          <p:cNvPr id="25" name="TextBox 24">
            <a:extLst>
              <a:ext uri="{FF2B5EF4-FFF2-40B4-BE49-F238E27FC236}">
                <a16:creationId xmlns:a16="http://schemas.microsoft.com/office/drawing/2014/main" id="{61AE0E46-65E0-4D66-B918-E928A909044E}"/>
              </a:ext>
            </a:extLst>
          </p:cNvPr>
          <p:cNvSpPr txBox="1"/>
          <p:nvPr/>
        </p:nvSpPr>
        <p:spPr>
          <a:xfrm>
            <a:off x="4374754" y="2139312"/>
            <a:ext cx="2150991" cy="400006"/>
          </a:xfrm>
          <a:prstGeom prst="rect">
            <a:avLst/>
          </a:prstGeom>
          <a:noFill/>
          <a:ln w="19050">
            <a:solidFill>
              <a:schemeClr val="accent3">
                <a:lumMod val="60000"/>
                <a:lumOff val="40000"/>
              </a:schemeClr>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Lurbinectedin</a:t>
            </a:r>
            <a:endPar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28" name="Title 6">
            <a:extLst>
              <a:ext uri="{FF2B5EF4-FFF2-40B4-BE49-F238E27FC236}">
                <a16:creationId xmlns:a16="http://schemas.microsoft.com/office/drawing/2014/main" id="{620AA29E-A7C8-73B5-3382-F5527AAB705D}"/>
              </a:ext>
            </a:extLst>
          </p:cNvPr>
          <p:cNvSpPr txBox="1">
            <a:spLocks/>
          </p:cNvSpPr>
          <p:nvPr/>
        </p:nvSpPr>
        <p:spPr>
          <a:xfrm>
            <a:off x="1830682" y="949727"/>
            <a:ext cx="2150990" cy="73847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399" b="1" i="0" u="none" strike="noStrike" kern="1200" cap="none" spc="0" normalizeH="0" baseline="0" noProof="0">
                <a:ln>
                  <a:noFill/>
                </a:ln>
                <a:solidFill>
                  <a:srgbClr val="154780"/>
                </a:solidFill>
                <a:effectLst/>
                <a:uLnTx/>
                <a:uFillTx/>
                <a:latin typeface="Arial" panose="020B0604020202020204" pitchFamily="34" charset="0"/>
                <a:ea typeface="+mj-ea"/>
                <a:cs typeface="Arial" panose="020B0604020202020204" pitchFamily="34" charset="0"/>
              </a:rPr>
              <a:t>Induction</a:t>
            </a:r>
          </a:p>
        </p:txBody>
      </p:sp>
      <p:sp>
        <p:nvSpPr>
          <p:cNvPr id="29" name="TextBox 28">
            <a:extLst>
              <a:ext uri="{FF2B5EF4-FFF2-40B4-BE49-F238E27FC236}">
                <a16:creationId xmlns:a16="http://schemas.microsoft.com/office/drawing/2014/main" id="{0FBB370D-036E-4465-06BF-04869FF2C803}"/>
              </a:ext>
            </a:extLst>
          </p:cNvPr>
          <p:cNvSpPr txBox="1"/>
          <p:nvPr/>
        </p:nvSpPr>
        <p:spPr>
          <a:xfrm>
            <a:off x="4242653" y="5366449"/>
            <a:ext cx="2504375" cy="830781"/>
          </a:xfrm>
          <a:prstGeom prst="rect">
            <a:avLst/>
          </a:prstGeom>
          <a:solidFill>
            <a:schemeClr val="accent2">
              <a:lumMod val="20000"/>
              <a:lumOff val="80000"/>
            </a:schemeClr>
          </a:solidFill>
          <a:ln w="19050">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Other small molecule inhibitors (EZH2, LSD1, ATR)</a:t>
            </a:r>
          </a:p>
        </p:txBody>
      </p:sp>
      <p:sp>
        <p:nvSpPr>
          <p:cNvPr id="18" name="TextBox 17">
            <a:extLst>
              <a:ext uri="{FF2B5EF4-FFF2-40B4-BE49-F238E27FC236}">
                <a16:creationId xmlns:a16="http://schemas.microsoft.com/office/drawing/2014/main" id="{FD752476-EF81-2A06-91AD-254D8637578E}"/>
              </a:ext>
            </a:extLst>
          </p:cNvPr>
          <p:cNvSpPr txBox="1"/>
          <p:nvPr/>
        </p:nvSpPr>
        <p:spPr>
          <a:xfrm>
            <a:off x="119336" y="6412222"/>
            <a:ext cx="610292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itchFamily="-72" charset="0"/>
                <a:ea typeface="MS PGothic" charset="0"/>
              </a:rPr>
              <a:t>Courtesy of Christine L Hann, MD, PhD</a:t>
            </a:r>
          </a:p>
        </p:txBody>
      </p:sp>
    </p:spTree>
    <p:extLst>
      <p:ext uri="{BB962C8B-B14F-4D97-AF65-F5344CB8AC3E}">
        <p14:creationId xmlns:p14="http://schemas.microsoft.com/office/powerpoint/2010/main" val="432888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E6879-BDCA-67FF-3D47-1612EC37E289}"/>
              </a:ext>
            </a:extLst>
          </p:cNvPr>
          <p:cNvSpPr>
            <a:spLocks noGrp="1"/>
          </p:cNvSpPr>
          <p:nvPr>
            <p:ph type="title"/>
          </p:nvPr>
        </p:nvSpPr>
        <p:spPr>
          <a:xfrm>
            <a:off x="913638" y="140911"/>
            <a:ext cx="10356269" cy="801245"/>
          </a:xfrm>
        </p:spPr>
        <p:txBody>
          <a:bodyPr/>
          <a:lstStyle/>
          <a:p>
            <a:r>
              <a:rPr lang="en-US" dirty="0"/>
              <a:t>Alisertib, a Small-Molecule Aurora Kinase A (AURKA) Inhibitor</a:t>
            </a:r>
          </a:p>
        </p:txBody>
      </p:sp>
      <p:pic>
        <p:nvPicPr>
          <p:cNvPr id="2050" name="Picture 2">
            <a:extLst>
              <a:ext uri="{FF2B5EF4-FFF2-40B4-BE49-F238E27FC236}">
                <a16:creationId xmlns:a16="http://schemas.microsoft.com/office/drawing/2014/main" id="{B0D0F9A5-F753-ED4E-68BC-741B282F737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615766" y="898401"/>
            <a:ext cx="4952011" cy="56364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A4B4C2-6769-4AF9-4E9B-6F32505F14B4}"/>
              </a:ext>
            </a:extLst>
          </p:cNvPr>
          <p:cNvSpPr txBox="1"/>
          <p:nvPr/>
        </p:nvSpPr>
        <p:spPr>
          <a:xfrm>
            <a:off x="1588" y="6534836"/>
            <a:ext cx="4092274"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Owonikoko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TK et al. ASCO 2024;Abstract TPS8128.</a:t>
            </a:r>
          </a:p>
        </p:txBody>
      </p:sp>
    </p:spTree>
    <p:extLst>
      <p:ext uri="{BB962C8B-B14F-4D97-AF65-F5344CB8AC3E}">
        <p14:creationId xmlns:p14="http://schemas.microsoft.com/office/powerpoint/2010/main" val="2956464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B2479-3D86-3480-49FF-97590DD12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1EE33-F023-FB16-01C3-270C92F693B7}"/>
              </a:ext>
            </a:extLst>
          </p:cNvPr>
          <p:cNvSpPr>
            <a:spLocks noGrp="1"/>
          </p:cNvSpPr>
          <p:nvPr>
            <p:ph type="title"/>
          </p:nvPr>
        </p:nvSpPr>
        <p:spPr>
          <a:xfrm>
            <a:off x="1125684" y="225638"/>
            <a:ext cx="8955087" cy="1143000"/>
          </a:xfrm>
        </p:spPr>
        <p:txBody>
          <a:bodyPr/>
          <a:lstStyle/>
          <a:p>
            <a:pPr algn="l"/>
            <a:r>
              <a:rPr lang="en-US" dirty="0"/>
              <a:t>Phase II C14018 Trial of Alisertib with Paclitaxel: Progression-Free Survival (PFS) for Patients with Resistant or Refractory Disease Relapse</a:t>
            </a:r>
          </a:p>
        </p:txBody>
      </p:sp>
      <p:sp>
        <p:nvSpPr>
          <p:cNvPr id="3" name="TextBox 2">
            <a:extLst>
              <a:ext uri="{FF2B5EF4-FFF2-40B4-BE49-F238E27FC236}">
                <a16:creationId xmlns:a16="http://schemas.microsoft.com/office/drawing/2014/main" id="{67BB3F65-12DB-76AB-ED95-7E386BE6EFA7}"/>
              </a:ext>
            </a:extLst>
          </p:cNvPr>
          <p:cNvSpPr txBox="1"/>
          <p:nvPr/>
        </p:nvSpPr>
        <p:spPr>
          <a:xfrm>
            <a:off x="1589" y="6534836"/>
            <a:ext cx="5184433"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Owonikoko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TK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J </a:t>
            </a:r>
            <a:r>
              <a:rPr kumimoji="0" lang="en-US" sz="1500" b="0" i="1" u="none" strike="noStrike" kern="1200" cap="none" spc="0" normalizeH="0" baseline="0" noProof="0" dirty="0" err="1">
                <a:ln>
                  <a:noFill/>
                </a:ln>
                <a:solidFill>
                  <a:srgbClr val="000000"/>
                </a:solidFill>
                <a:effectLst/>
                <a:uLnTx/>
                <a:uFillTx/>
                <a:latin typeface="Calibri"/>
                <a:ea typeface="MS PGothic" charset="0"/>
                <a:cs typeface="+mn-cs"/>
              </a:rPr>
              <a:t>Thorac</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 Oncol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2020 February;15(2):274-87.</a:t>
            </a:r>
          </a:p>
        </p:txBody>
      </p:sp>
      <p:grpSp>
        <p:nvGrpSpPr>
          <p:cNvPr id="5" name="Group 4">
            <a:extLst>
              <a:ext uri="{FF2B5EF4-FFF2-40B4-BE49-F238E27FC236}">
                <a16:creationId xmlns:a16="http://schemas.microsoft.com/office/drawing/2014/main" id="{AD9F169A-98A4-A080-DC62-A5B5FBB417A1}"/>
              </a:ext>
            </a:extLst>
          </p:cNvPr>
          <p:cNvGrpSpPr/>
          <p:nvPr/>
        </p:nvGrpSpPr>
        <p:grpSpPr>
          <a:xfrm>
            <a:off x="1050695" y="1591185"/>
            <a:ext cx="9799002" cy="4777351"/>
            <a:chOff x="1049107" y="1370013"/>
            <a:chExt cx="10082152" cy="4915396"/>
          </a:xfrm>
        </p:grpSpPr>
        <p:pic>
          <p:nvPicPr>
            <p:cNvPr id="5122" name="Picture 2">
              <a:extLst>
                <a:ext uri="{FF2B5EF4-FFF2-40B4-BE49-F238E27FC236}">
                  <a16:creationId xmlns:a16="http://schemas.microsoft.com/office/drawing/2014/main" id="{4C36AD80-E3DC-DE1E-21E4-5E164BBDB6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31"/>
            <a:stretch>
              <a:fillRect/>
            </a:stretch>
          </p:blipFill>
          <p:spPr bwMode="auto">
            <a:xfrm>
              <a:off x="1049107" y="1370013"/>
              <a:ext cx="10082152" cy="49153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CF348B-48D0-1A73-1AD5-C87859F08145}"/>
                </a:ext>
              </a:extLst>
            </p:cNvPr>
            <p:cNvPicPr>
              <a:picLocks noChangeAspect="1"/>
            </p:cNvPicPr>
            <p:nvPr/>
          </p:nvPicPr>
          <p:blipFill>
            <a:blip r:embed="rId3"/>
            <a:stretch>
              <a:fillRect/>
            </a:stretch>
          </p:blipFill>
          <p:spPr>
            <a:xfrm>
              <a:off x="5247466" y="1814603"/>
              <a:ext cx="5883793" cy="346705"/>
            </a:xfrm>
            <a:prstGeom prst="rect">
              <a:avLst/>
            </a:prstGeom>
          </p:spPr>
        </p:pic>
      </p:grpSp>
    </p:spTree>
    <p:extLst>
      <p:ext uri="{BB962C8B-B14F-4D97-AF65-F5344CB8AC3E}">
        <p14:creationId xmlns:p14="http://schemas.microsoft.com/office/powerpoint/2010/main" val="229232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B0A2E-8D22-62B5-6940-522A8817B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46647E-5C4F-10FE-2EDE-9AFF5A28DE9F}"/>
              </a:ext>
            </a:extLst>
          </p:cNvPr>
          <p:cNvSpPr>
            <a:spLocks noGrp="1"/>
          </p:cNvSpPr>
          <p:nvPr>
            <p:ph type="title"/>
          </p:nvPr>
        </p:nvSpPr>
        <p:spPr>
          <a:xfrm>
            <a:off x="917866" y="133495"/>
            <a:ext cx="10822409" cy="1143000"/>
          </a:xfrm>
        </p:spPr>
        <p:txBody>
          <a:bodyPr/>
          <a:lstStyle/>
          <a:p>
            <a:pPr algn="l"/>
            <a:r>
              <a:rPr lang="en-US" dirty="0"/>
              <a:t>Phase II C14018: Alisertib with Paclitaxel — PFS for Patients with and without Cell Cycle Gene Mutations</a:t>
            </a:r>
          </a:p>
        </p:txBody>
      </p:sp>
      <p:pic>
        <p:nvPicPr>
          <p:cNvPr id="4100" name="Picture 4">
            <a:extLst>
              <a:ext uri="{FF2B5EF4-FFF2-40B4-BE49-F238E27FC236}">
                <a16:creationId xmlns:a16="http://schemas.microsoft.com/office/drawing/2014/main" id="{B3194A34-72D6-443F-EB14-76B0FEA2449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925702" y="4703590"/>
            <a:ext cx="4654101" cy="17814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9976467-7FA5-7FB8-1199-AF7CE7030FBC}"/>
              </a:ext>
            </a:extLst>
          </p:cNvPr>
          <p:cNvGrpSpPr/>
          <p:nvPr/>
        </p:nvGrpSpPr>
        <p:grpSpPr>
          <a:xfrm>
            <a:off x="765230" y="1276495"/>
            <a:ext cx="10975044" cy="3427094"/>
            <a:chOff x="763642" y="1715453"/>
            <a:chExt cx="10975044" cy="3427094"/>
          </a:xfrm>
        </p:grpSpPr>
        <p:pic>
          <p:nvPicPr>
            <p:cNvPr id="6" name="Picture 4">
              <a:extLst>
                <a:ext uri="{FF2B5EF4-FFF2-40B4-BE49-F238E27FC236}">
                  <a16:creationId xmlns:a16="http://schemas.microsoft.com/office/drawing/2014/main" id="{620615E2-4DFE-4D67-0A05-5AB9847A749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a:fillRect/>
            </a:stretch>
          </p:blipFill>
          <p:spPr bwMode="auto">
            <a:xfrm>
              <a:off x="763642" y="1715453"/>
              <a:ext cx="5487522" cy="34270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A709628C-C91E-2B49-74AB-A1B82E854D8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a:fillRect/>
            </a:stretch>
          </p:blipFill>
          <p:spPr bwMode="auto">
            <a:xfrm>
              <a:off x="6251164" y="1715453"/>
              <a:ext cx="5487522" cy="34270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6A8DBAF2-C370-3F4A-7CB1-E636D83A3E35}"/>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9437763" y="1715453"/>
              <a:ext cx="2300923" cy="66299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90390006-B82E-1FE6-A715-F918D3E2647A}"/>
              </a:ext>
            </a:extLst>
          </p:cNvPr>
          <p:cNvSpPr txBox="1"/>
          <p:nvPr/>
        </p:nvSpPr>
        <p:spPr>
          <a:xfrm>
            <a:off x="1589" y="6534836"/>
            <a:ext cx="5184433"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Owonikoko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TK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J </a:t>
            </a:r>
            <a:r>
              <a:rPr kumimoji="0" lang="en-US" sz="1500" b="0" i="1" u="none" strike="noStrike" kern="1200" cap="none" spc="0" normalizeH="0" baseline="0" noProof="0" dirty="0" err="1">
                <a:ln>
                  <a:noFill/>
                </a:ln>
                <a:solidFill>
                  <a:srgbClr val="000000"/>
                </a:solidFill>
                <a:effectLst/>
                <a:uLnTx/>
                <a:uFillTx/>
                <a:latin typeface="Calibri"/>
                <a:ea typeface="MS PGothic" charset="0"/>
                <a:cs typeface="+mn-cs"/>
              </a:rPr>
              <a:t>Thorac</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 Oncol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2020 February;15(2):274-87.</a:t>
            </a:r>
          </a:p>
        </p:txBody>
      </p:sp>
      <p:sp>
        <p:nvSpPr>
          <p:cNvPr id="3" name="Rectangle 2">
            <a:extLst>
              <a:ext uri="{FF2B5EF4-FFF2-40B4-BE49-F238E27FC236}">
                <a16:creationId xmlns:a16="http://schemas.microsoft.com/office/drawing/2014/main" id="{DA1E9131-B8CD-B128-EB62-6CFED814B005}"/>
              </a:ext>
            </a:extLst>
          </p:cNvPr>
          <p:cNvSpPr/>
          <p:nvPr/>
        </p:nvSpPr>
        <p:spPr bwMode="auto">
          <a:xfrm>
            <a:off x="765231" y="1276496"/>
            <a:ext cx="348185"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3481552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9059B-9CD2-39E6-67AA-505F5C2A7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5D3B2-27C2-0890-05D0-18FF31923A24}"/>
              </a:ext>
            </a:extLst>
          </p:cNvPr>
          <p:cNvSpPr>
            <a:spLocks noGrp="1"/>
          </p:cNvSpPr>
          <p:nvPr>
            <p:ph type="title"/>
          </p:nvPr>
        </p:nvSpPr>
        <p:spPr>
          <a:xfrm>
            <a:off x="913638" y="227014"/>
            <a:ext cx="10356269" cy="752893"/>
          </a:xfrm>
        </p:spPr>
        <p:txBody>
          <a:bodyPr/>
          <a:lstStyle/>
          <a:p>
            <a:r>
              <a:rPr lang="en-US" dirty="0"/>
              <a:t>Phase II ALISCA-Lung1 Study Design</a:t>
            </a:r>
          </a:p>
        </p:txBody>
      </p:sp>
      <p:sp>
        <p:nvSpPr>
          <p:cNvPr id="4" name="TextBox 3">
            <a:extLst>
              <a:ext uri="{FF2B5EF4-FFF2-40B4-BE49-F238E27FC236}">
                <a16:creationId xmlns:a16="http://schemas.microsoft.com/office/drawing/2014/main" id="{8459AB4F-8E54-1D2F-F74E-8C537861493D}"/>
              </a:ext>
            </a:extLst>
          </p:cNvPr>
          <p:cNvSpPr txBox="1"/>
          <p:nvPr/>
        </p:nvSpPr>
        <p:spPr>
          <a:xfrm>
            <a:off x="1588" y="6534836"/>
            <a:ext cx="4092274"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Owonikoko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TK et al. ASCO 2024;Abstract TPS8128.</a:t>
            </a:r>
          </a:p>
        </p:txBody>
      </p:sp>
      <p:pic>
        <p:nvPicPr>
          <p:cNvPr id="7170" name="Picture 2">
            <a:extLst>
              <a:ext uri="{FF2B5EF4-FFF2-40B4-BE49-F238E27FC236}">
                <a16:creationId xmlns:a16="http://schemas.microsoft.com/office/drawing/2014/main" id="{C8D95811-58D9-6922-2C38-D856698D358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1009049" y="979906"/>
            <a:ext cx="10165445" cy="5278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35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8CBC1-2B90-3C60-6918-3080DEACC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7921A-D1E4-2522-CCC0-8F44E2B9C84E}"/>
              </a:ext>
            </a:extLst>
          </p:cNvPr>
          <p:cNvSpPr>
            <a:spLocks noGrp="1"/>
          </p:cNvSpPr>
          <p:nvPr>
            <p:ph type="title"/>
          </p:nvPr>
        </p:nvSpPr>
        <p:spPr>
          <a:xfrm>
            <a:off x="913638" y="84140"/>
            <a:ext cx="10356269" cy="1143000"/>
          </a:xfrm>
        </p:spPr>
        <p:txBody>
          <a:bodyPr/>
          <a:lstStyle/>
          <a:p>
            <a:r>
              <a:rPr lang="en-US" dirty="0"/>
              <a:t>Phase II ALISCA-Lung1: Planned Biomarker Analysis</a:t>
            </a:r>
          </a:p>
        </p:txBody>
      </p:sp>
      <p:pic>
        <p:nvPicPr>
          <p:cNvPr id="7170" name="Picture 2">
            <a:extLst>
              <a:ext uri="{FF2B5EF4-FFF2-40B4-BE49-F238E27FC236}">
                <a16:creationId xmlns:a16="http://schemas.microsoft.com/office/drawing/2014/main" id="{E0351F5B-6741-C494-E7ED-9D96419E7EB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813189" y="1131023"/>
            <a:ext cx="10557164" cy="48323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AEAD4F-FB4F-446F-69A6-904C2910E8A7}"/>
              </a:ext>
            </a:extLst>
          </p:cNvPr>
          <p:cNvSpPr txBox="1"/>
          <p:nvPr/>
        </p:nvSpPr>
        <p:spPr>
          <a:xfrm>
            <a:off x="1588" y="6534836"/>
            <a:ext cx="4092274"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Owonikoko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TK et al. ASCO 2024;Abstract TPS8128.</a:t>
            </a:r>
          </a:p>
        </p:txBody>
      </p:sp>
    </p:spTree>
    <p:extLst>
      <p:ext uri="{BB962C8B-B14F-4D97-AF65-F5344CB8AC3E}">
        <p14:creationId xmlns:p14="http://schemas.microsoft.com/office/powerpoint/2010/main" val="2161924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291B0C-6389-4587-6962-4AD97EDB20A9}"/>
              </a:ext>
            </a:extLst>
          </p:cNvPr>
          <p:cNvSpPr>
            <a:spLocks noGrp="1"/>
          </p:cNvSpPr>
          <p:nvPr>
            <p:ph type="title"/>
          </p:nvPr>
        </p:nvSpPr>
        <p:spPr>
          <a:xfrm>
            <a:off x="1588" y="227848"/>
            <a:ext cx="12188825" cy="848231"/>
          </a:xfrm>
        </p:spPr>
        <p:txBody>
          <a:bodyPr/>
          <a:lstStyle/>
          <a:p>
            <a:r>
              <a:rPr lang="en-US" dirty="0"/>
              <a:t>ALISCA-Lung2 Trial: Dose Escalation with Alisertib for SCLC</a:t>
            </a:r>
          </a:p>
        </p:txBody>
      </p:sp>
      <p:sp>
        <p:nvSpPr>
          <p:cNvPr id="13" name="Rectangle 12">
            <a:extLst>
              <a:ext uri="{FF2B5EF4-FFF2-40B4-BE49-F238E27FC236}">
                <a16:creationId xmlns:a16="http://schemas.microsoft.com/office/drawing/2014/main" id="{9810DE95-9BB9-C39A-EB04-B8C69019784A}"/>
              </a:ext>
            </a:extLst>
          </p:cNvPr>
          <p:cNvSpPr/>
          <p:nvPr/>
        </p:nvSpPr>
        <p:spPr bwMode="auto">
          <a:xfrm>
            <a:off x="516025" y="2040632"/>
            <a:ext cx="3686189" cy="19383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lvl="0" indent="0" algn="l" defTabSz="457063" rtl="0" eaLnBrk="1" fontAlgn="base" latinLnBrk="0" hangingPunct="0">
              <a:lnSpc>
                <a:spcPct val="93000"/>
              </a:lnSpc>
              <a:spcBef>
                <a:spcPct val="0"/>
              </a:spcBef>
              <a:spcAft>
                <a:spcPct val="0"/>
              </a:spcAft>
              <a:buClr>
                <a:srgbClr val="000000"/>
              </a:buClr>
              <a:buSzPct val="45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Pathologically confirmed SCLC with prior treatment of one platinum-based chemotherapy and an anti-PD-1/PD-L1 immunotherapy. </a:t>
            </a:r>
          </a:p>
          <a:p>
            <a:pPr marL="0" marR="0" lvl="0" indent="0" algn="l" defTabSz="457063" rtl="0" eaLnBrk="1" fontAlgn="base" latinLnBrk="0" hangingPunct="0">
              <a:lnSpc>
                <a:spcPct val="93000"/>
              </a:lnSpc>
              <a:spcBef>
                <a:spcPct val="0"/>
              </a:spcBef>
              <a:spcAft>
                <a:spcPct val="0"/>
              </a:spcAft>
              <a:buClr>
                <a:srgbClr val="000000"/>
              </a:buClr>
              <a:buSzPct val="45000"/>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7063" rtl="0" eaLnBrk="1" fontAlgn="base" latinLnBrk="0" hangingPunct="0">
              <a:lnSpc>
                <a:spcPct val="93000"/>
              </a:lnSpc>
              <a:spcBef>
                <a:spcPct val="0"/>
              </a:spcBef>
              <a:spcAft>
                <a:spcPct val="0"/>
              </a:spcAft>
              <a:buClr>
                <a:srgbClr val="000000"/>
              </a:buClr>
              <a:buSzPct val="45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Up to one additional systemic anti-cancer therapy for SCLC is allowed, for up to 2 prior treatment regimens.</a:t>
            </a:r>
          </a:p>
        </p:txBody>
      </p:sp>
      <p:sp>
        <p:nvSpPr>
          <p:cNvPr id="18" name="Rectangle 17">
            <a:extLst>
              <a:ext uri="{FF2B5EF4-FFF2-40B4-BE49-F238E27FC236}">
                <a16:creationId xmlns:a16="http://schemas.microsoft.com/office/drawing/2014/main" id="{AB52AABE-5058-F79B-5507-4A5DA0222A94}"/>
              </a:ext>
            </a:extLst>
          </p:cNvPr>
          <p:cNvSpPr/>
          <p:nvPr/>
        </p:nvSpPr>
        <p:spPr bwMode="auto">
          <a:xfrm>
            <a:off x="7955487" y="1148927"/>
            <a:ext cx="4105709" cy="87807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noAutofit/>
          </a:bodyPr>
          <a:lstStyle/>
          <a:p>
            <a:pPr marL="0" marR="0" lvl="0" indent="0" algn="ctr"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Cohort 1</a:t>
            </a:r>
          </a:p>
          <a:p>
            <a:pPr marL="0" marR="0" lvl="0" indent="0" algn="ctr"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*Alisertib 30 mg BID </a:t>
            </a: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Paclitaxel</a:t>
            </a:r>
          </a:p>
        </p:txBody>
      </p:sp>
      <p:sp>
        <p:nvSpPr>
          <p:cNvPr id="19" name="Rectangle 18">
            <a:extLst>
              <a:ext uri="{FF2B5EF4-FFF2-40B4-BE49-F238E27FC236}">
                <a16:creationId xmlns:a16="http://schemas.microsoft.com/office/drawing/2014/main" id="{8E1CC5F6-8707-C9A6-DE14-77D5F261065A}"/>
              </a:ext>
            </a:extLst>
          </p:cNvPr>
          <p:cNvSpPr/>
          <p:nvPr/>
        </p:nvSpPr>
        <p:spPr bwMode="auto">
          <a:xfrm>
            <a:off x="7951153" y="2108926"/>
            <a:ext cx="4105709" cy="878076"/>
          </a:xfrm>
          <a:prstGeom prst="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noAutofit/>
          </a:bodyPr>
          <a:lstStyle/>
          <a:p>
            <a:pPr marL="0" marR="0" lvl="0" indent="0" algn="ctr"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Cohort 2</a:t>
            </a:r>
          </a:p>
          <a:p>
            <a:pPr marL="0" marR="0" lvl="0" indent="0" algn="ctr"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*Alisertib 40 mg BID </a:t>
            </a: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Paclitaxel</a:t>
            </a:r>
          </a:p>
        </p:txBody>
      </p:sp>
      <p:sp>
        <p:nvSpPr>
          <p:cNvPr id="20" name="TextBox 19">
            <a:extLst>
              <a:ext uri="{FF2B5EF4-FFF2-40B4-BE49-F238E27FC236}">
                <a16:creationId xmlns:a16="http://schemas.microsoft.com/office/drawing/2014/main" id="{9D312B3B-3BA4-FE27-D3A2-441350480CF5}"/>
              </a:ext>
            </a:extLst>
          </p:cNvPr>
          <p:cNvSpPr txBox="1"/>
          <p:nvPr/>
        </p:nvSpPr>
        <p:spPr>
          <a:xfrm>
            <a:off x="7951153" y="5885302"/>
            <a:ext cx="3463503"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S PGothic" charset="0"/>
                <a:cs typeface="+mn-cs"/>
              </a:rPr>
              <a:t>*Alisertib dose may be increased by 10 mg BID in the following cohort if 3 or fewer patients experience an event during cycle 1.</a:t>
            </a:r>
          </a:p>
        </p:txBody>
      </p:sp>
      <p:cxnSp>
        <p:nvCxnSpPr>
          <p:cNvPr id="22" name="Elbow Connector 21">
            <a:extLst>
              <a:ext uri="{FF2B5EF4-FFF2-40B4-BE49-F238E27FC236}">
                <a16:creationId xmlns:a16="http://schemas.microsoft.com/office/drawing/2014/main" id="{CAE4A55D-CAB4-A6C7-D404-11D2AC0E496A}"/>
              </a:ext>
            </a:extLst>
          </p:cNvPr>
          <p:cNvCxnSpPr>
            <a:cxnSpLocks/>
            <a:stCxn id="13" idx="3"/>
            <a:endCxn id="18" idx="1"/>
          </p:cNvCxnSpPr>
          <p:nvPr/>
        </p:nvCxnSpPr>
        <p:spPr bwMode="auto">
          <a:xfrm flipV="1">
            <a:off x="4202214" y="1587966"/>
            <a:ext cx="3753273" cy="1421859"/>
          </a:xfrm>
          <a:prstGeom prst="bentConnector3">
            <a:avLst/>
          </a:prstGeom>
          <a:solidFill>
            <a:srgbClr val="FFFF00"/>
          </a:solidFill>
          <a:ln w="38100" cap="flat" cmpd="sng" algn="ctr">
            <a:solidFill>
              <a:schemeClr val="tx1"/>
            </a:solidFill>
            <a:prstDash val="solid"/>
            <a:round/>
            <a:headEnd type="none" w="med" len="med"/>
            <a:tailEnd type="triangle"/>
          </a:ln>
          <a:effectLst/>
        </p:spPr>
      </p:cxnSp>
      <p:cxnSp>
        <p:nvCxnSpPr>
          <p:cNvPr id="23" name="Elbow Connector 22">
            <a:extLst>
              <a:ext uri="{FF2B5EF4-FFF2-40B4-BE49-F238E27FC236}">
                <a16:creationId xmlns:a16="http://schemas.microsoft.com/office/drawing/2014/main" id="{3A84A4E3-0AC0-A220-FA86-9228C3F004EF}"/>
              </a:ext>
            </a:extLst>
          </p:cNvPr>
          <p:cNvCxnSpPr>
            <a:cxnSpLocks/>
            <a:stCxn id="13" idx="3"/>
            <a:endCxn id="19" idx="1"/>
          </p:cNvCxnSpPr>
          <p:nvPr/>
        </p:nvCxnSpPr>
        <p:spPr bwMode="auto">
          <a:xfrm flipV="1">
            <a:off x="4202214" y="2547964"/>
            <a:ext cx="3748939" cy="461860"/>
          </a:xfrm>
          <a:prstGeom prst="bentConnector3">
            <a:avLst/>
          </a:prstGeom>
          <a:solidFill>
            <a:srgbClr val="FFFF00"/>
          </a:solidFill>
          <a:ln w="38100" cap="flat" cmpd="sng" algn="ctr">
            <a:solidFill>
              <a:schemeClr val="tx1"/>
            </a:solidFill>
            <a:prstDash val="solid"/>
            <a:round/>
            <a:headEnd type="none" w="med" len="med"/>
            <a:tailEnd type="triangle"/>
          </a:ln>
          <a:effectLst/>
        </p:spPr>
      </p:cxnSp>
      <p:sp>
        <p:nvSpPr>
          <p:cNvPr id="26" name="Rectangle 25">
            <a:extLst>
              <a:ext uri="{FF2B5EF4-FFF2-40B4-BE49-F238E27FC236}">
                <a16:creationId xmlns:a16="http://schemas.microsoft.com/office/drawing/2014/main" id="{AAFAA198-4869-5137-D5D3-4A606759D6E3}"/>
              </a:ext>
            </a:extLst>
          </p:cNvPr>
          <p:cNvSpPr/>
          <p:nvPr/>
        </p:nvSpPr>
        <p:spPr bwMode="auto">
          <a:xfrm>
            <a:off x="533938" y="4368872"/>
            <a:ext cx="5157251" cy="64616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lvl="0" indent="0" algn="l"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Primary Endpoint: </a:t>
            </a: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Treatment-Related Adverse Events</a:t>
            </a:r>
          </a:p>
          <a:p>
            <a:pPr marL="0" marR="0" lvl="0" indent="0" algn="l"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Secondary Endpoints: </a:t>
            </a: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a:t>
            </a:r>
            <a:r>
              <a:rPr kumimoji="0" lang="en-US" sz="1799"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DoR</a:t>
            </a: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DCR, PFS, OS</a:t>
            </a:r>
          </a:p>
        </p:txBody>
      </p:sp>
      <p:sp>
        <p:nvSpPr>
          <p:cNvPr id="27" name="TextBox 26">
            <a:extLst>
              <a:ext uri="{FF2B5EF4-FFF2-40B4-BE49-F238E27FC236}">
                <a16:creationId xmlns:a16="http://schemas.microsoft.com/office/drawing/2014/main" id="{52EE09FE-37F1-A771-CC82-A662DAE47E39}"/>
              </a:ext>
            </a:extLst>
          </p:cNvPr>
          <p:cNvSpPr txBox="1"/>
          <p:nvPr/>
        </p:nvSpPr>
        <p:spPr>
          <a:xfrm>
            <a:off x="4173421" y="3009825"/>
            <a:ext cx="192257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S PGothic" charset="0"/>
                <a:cs typeface="+mn-cs"/>
              </a:rPr>
              <a:t>~10 Patients per cohort</a:t>
            </a:r>
          </a:p>
        </p:txBody>
      </p:sp>
      <p:sp>
        <p:nvSpPr>
          <p:cNvPr id="28" name="TextBox 27">
            <a:extLst>
              <a:ext uri="{FF2B5EF4-FFF2-40B4-BE49-F238E27FC236}">
                <a16:creationId xmlns:a16="http://schemas.microsoft.com/office/drawing/2014/main" id="{3C6CA732-3765-9DE0-E4DA-8DCEC177CFD0}"/>
              </a:ext>
            </a:extLst>
          </p:cNvPr>
          <p:cNvSpPr txBox="1"/>
          <p:nvPr/>
        </p:nvSpPr>
        <p:spPr>
          <a:xfrm>
            <a:off x="1589" y="6468614"/>
            <a:ext cx="476438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www.clinicaltrials.gov</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NCT07465757. Accessed April 2026.</a:t>
            </a:r>
          </a:p>
        </p:txBody>
      </p:sp>
      <p:sp>
        <p:nvSpPr>
          <p:cNvPr id="2" name="TextBox 1">
            <a:extLst>
              <a:ext uri="{FF2B5EF4-FFF2-40B4-BE49-F238E27FC236}">
                <a16:creationId xmlns:a16="http://schemas.microsoft.com/office/drawing/2014/main" id="{DAC0535B-9695-79C1-34C1-FF765DAC8B1D}"/>
              </a:ext>
            </a:extLst>
          </p:cNvPr>
          <p:cNvSpPr txBox="1"/>
          <p:nvPr/>
        </p:nvSpPr>
        <p:spPr>
          <a:xfrm>
            <a:off x="516025" y="5031027"/>
            <a:ext cx="4888837"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ORR = objective response rate; </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DoR</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 duration of response; DCR = disease control rate; PFS = progression-free survival; OS = overall survival; BID = twice a day</a:t>
            </a:r>
          </a:p>
        </p:txBody>
      </p:sp>
      <p:sp>
        <p:nvSpPr>
          <p:cNvPr id="11" name="Rectangle 10">
            <a:extLst>
              <a:ext uri="{FF2B5EF4-FFF2-40B4-BE49-F238E27FC236}">
                <a16:creationId xmlns:a16="http://schemas.microsoft.com/office/drawing/2014/main" id="{7E112715-8042-4E03-6130-F4C5C2A465F7}"/>
              </a:ext>
            </a:extLst>
          </p:cNvPr>
          <p:cNvSpPr/>
          <p:nvPr/>
        </p:nvSpPr>
        <p:spPr bwMode="auto">
          <a:xfrm>
            <a:off x="7951153" y="3055296"/>
            <a:ext cx="4105709" cy="878076"/>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noAutofit/>
          </a:bodyPr>
          <a:lstStyle/>
          <a:p>
            <a:pPr marL="0" marR="0" lvl="0" indent="0" algn="ctr"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Cohort 3</a:t>
            </a:r>
          </a:p>
          <a:p>
            <a:pPr marL="0" marR="0" lvl="0" indent="0" algn="ctr"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*Alisertib 50 mg BID </a:t>
            </a: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Paclitaxel</a:t>
            </a:r>
          </a:p>
        </p:txBody>
      </p:sp>
      <p:cxnSp>
        <p:nvCxnSpPr>
          <p:cNvPr id="12" name="Elbow Connector 11">
            <a:extLst>
              <a:ext uri="{FF2B5EF4-FFF2-40B4-BE49-F238E27FC236}">
                <a16:creationId xmlns:a16="http://schemas.microsoft.com/office/drawing/2014/main" id="{0266A05A-0AC1-BE01-BD82-764E28525B87}"/>
              </a:ext>
            </a:extLst>
          </p:cNvPr>
          <p:cNvCxnSpPr>
            <a:cxnSpLocks/>
            <a:stCxn id="13" idx="3"/>
            <a:endCxn id="11" idx="1"/>
          </p:cNvCxnSpPr>
          <p:nvPr/>
        </p:nvCxnSpPr>
        <p:spPr bwMode="auto">
          <a:xfrm>
            <a:off x="4202214" y="3009824"/>
            <a:ext cx="3748939" cy="484510"/>
          </a:xfrm>
          <a:prstGeom prst="bentConnector3">
            <a:avLst/>
          </a:prstGeom>
          <a:solidFill>
            <a:srgbClr val="FFFF00"/>
          </a:solidFill>
          <a:ln w="38100" cap="flat" cmpd="sng" algn="ctr">
            <a:solidFill>
              <a:schemeClr val="tx1"/>
            </a:solidFill>
            <a:prstDash val="solid"/>
            <a:round/>
            <a:headEnd type="none" w="med" len="med"/>
            <a:tailEnd type="triangle"/>
          </a:ln>
          <a:effectLst/>
        </p:spPr>
      </p:cxnSp>
      <p:sp>
        <p:nvSpPr>
          <p:cNvPr id="14" name="Rectangle 13">
            <a:extLst>
              <a:ext uri="{FF2B5EF4-FFF2-40B4-BE49-F238E27FC236}">
                <a16:creationId xmlns:a16="http://schemas.microsoft.com/office/drawing/2014/main" id="{60E4A993-24DD-00BB-79E7-CB1A1F891DA3}"/>
              </a:ext>
            </a:extLst>
          </p:cNvPr>
          <p:cNvSpPr/>
          <p:nvPr/>
        </p:nvSpPr>
        <p:spPr bwMode="auto">
          <a:xfrm>
            <a:off x="7951153" y="4019850"/>
            <a:ext cx="4105709" cy="878076"/>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noAutofit/>
          </a:bodyPr>
          <a:lstStyle/>
          <a:p>
            <a:pPr marL="0" marR="0" lvl="0" indent="0" algn="ctr"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sng"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Cohort 4</a:t>
            </a:r>
          </a:p>
          <a:p>
            <a:pPr marL="0" marR="0" lvl="0" indent="0" algn="ctr"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*Alisertib 60 mg BID </a:t>
            </a:r>
            <a:r>
              <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Paclitaxel</a:t>
            </a:r>
          </a:p>
        </p:txBody>
      </p:sp>
      <p:cxnSp>
        <p:nvCxnSpPr>
          <p:cNvPr id="16" name="Elbow Connector 15">
            <a:extLst>
              <a:ext uri="{FF2B5EF4-FFF2-40B4-BE49-F238E27FC236}">
                <a16:creationId xmlns:a16="http://schemas.microsoft.com/office/drawing/2014/main" id="{59CB6D52-5A6D-1A8D-1300-F53435EF2711}"/>
              </a:ext>
            </a:extLst>
          </p:cNvPr>
          <p:cNvCxnSpPr>
            <a:cxnSpLocks/>
            <a:stCxn id="13" idx="3"/>
            <a:endCxn id="14" idx="1"/>
          </p:cNvCxnSpPr>
          <p:nvPr/>
        </p:nvCxnSpPr>
        <p:spPr bwMode="auto">
          <a:xfrm>
            <a:off x="4202214" y="3009824"/>
            <a:ext cx="3748939" cy="1449064"/>
          </a:xfrm>
          <a:prstGeom prst="bentConnector3">
            <a:avLst/>
          </a:prstGeom>
          <a:solidFill>
            <a:srgbClr val="FFFF00"/>
          </a:solidFill>
          <a:ln w="38100" cap="flat" cmpd="sng" algn="ctr">
            <a:solidFill>
              <a:schemeClr val="tx1"/>
            </a:solidFill>
            <a:prstDash val="solid"/>
            <a:round/>
            <a:headEnd type="none" w="med" len="med"/>
            <a:tailEnd type="triangle"/>
          </a:ln>
          <a:effectLst/>
        </p:spPr>
      </p:cxnSp>
      <p:sp>
        <p:nvSpPr>
          <p:cNvPr id="17" name="Rectangle 16">
            <a:extLst>
              <a:ext uri="{FF2B5EF4-FFF2-40B4-BE49-F238E27FC236}">
                <a16:creationId xmlns:a16="http://schemas.microsoft.com/office/drawing/2014/main" id="{CD01573E-2B70-BAAA-8E5F-AA0CE8D2FB0C}"/>
              </a:ext>
            </a:extLst>
          </p:cNvPr>
          <p:cNvSpPr/>
          <p:nvPr/>
        </p:nvSpPr>
        <p:spPr bwMode="auto">
          <a:xfrm>
            <a:off x="7951153" y="4984404"/>
            <a:ext cx="4105709" cy="878076"/>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noAutofit/>
          </a:bodyPr>
          <a:lstStyle/>
          <a:p>
            <a:pPr marL="0" marR="0" lvl="0" indent="0" algn="ctr"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sng"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Cohort 5</a:t>
            </a:r>
          </a:p>
          <a:p>
            <a:pPr marL="0" marR="0" lvl="0" indent="0" algn="ctr" defTabSz="457063" rtl="0" eaLnBrk="1" fontAlgn="base" latinLnBrk="0" hangingPunct="0">
              <a:lnSpc>
                <a:spcPct val="93000"/>
              </a:lnSpc>
              <a:spcBef>
                <a:spcPct val="0"/>
              </a:spcBef>
              <a:spcAft>
                <a:spcPct val="0"/>
              </a:spcAft>
              <a:buClr>
                <a:srgbClr val="000000"/>
              </a:buClr>
              <a:buSzPct val="45000"/>
              <a:buFontTx/>
              <a:buNone/>
              <a:tabLst/>
              <a:defRPr/>
            </a:pPr>
            <a:r>
              <a:rPr kumimoji="0" lang="en-US" sz="1799"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Alisertib 70 mg BID </a:t>
            </a:r>
            <a:r>
              <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Paclitaxel</a:t>
            </a:r>
          </a:p>
        </p:txBody>
      </p:sp>
      <p:cxnSp>
        <p:nvCxnSpPr>
          <p:cNvPr id="21" name="Elbow Connector 20">
            <a:extLst>
              <a:ext uri="{FF2B5EF4-FFF2-40B4-BE49-F238E27FC236}">
                <a16:creationId xmlns:a16="http://schemas.microsoft.com/office/drawing/2014/main" id="{0BB98584-F41A-6588-8DF9-1D2CDF2867AA}"/>
              </a:ext>
            </a:extLst>
          </p:cNvPr>
          <p:cNvCxnSpPr>
            <a:cxnSpLocks/>
            <a:stCxn id="13" idx="3"/>
            <a:endCxn id="17" idx="1"/>
          </p:cNvCxnSpPr>
          <p:nvPr/>
        </p:nvCxnSpPr>
        <p:spPr bwMode="auto">
          <a:xfrm>
            <a:off x="4202214" y="3009824"/>
            <a:ext cx="3748939" cy="2413618"/>
          </a:xfrm>
          <a:prstGeom prst="bentConnector3">
            <a:avLst/>
          </a:prstGeom>
          <a:solidFill>
            <a:srgbClr val="FFFF00"/>
          </a:solid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972197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DB36-91D7-997A-0442-B040BF51F7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BBFEEF1-4F49-64E4-2DE1-62DFE1919BA9}"/>
              </a:ext>
            </a:extLst>
          </p:cNvPr>
          <p:cNvSpPr txBox="1"/>
          <p:nvPr/>
        </p:nvSpPr>
        <p:spPr>
          <a:xfrm>
            <a:off x="105496" y="6335650"/>
            <a:ext cx="43133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Heymach et al. WCLC 2025</a:t>
            </a:r>
          </a:p>
        </p:txBody>
      </p:sp>
      <p:pic>
        <p:nvPicPr>
          <p:cNvPr id="6" name="Picture 5">
            <a:extLst>
              <a:ext uri="{FF2B5EF4-FFF2-40B4-BE49-F238E27FC236}">
                <a16:creationId xmlns:a16="http://schemas.microsoft.com/office/drawing/2014/main" id="{0C52DA24-7B42-9294-9638-E3C12D512B5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22619" y="356259"/>
            <a:ext cx="8546762" cy="5860637"/>
          </a:xfrm>
          <a:prstGeom prst="rect">
            <a:avLst/>
          </a:prstGeom>
        </p:spPr>
      </p:pic>
    </p:spTree>
    <p:extLst>
      <p:ext uri="{BB962C8B-B14F-4D97-AF65-F5344CB8AC3E}">
        <p14:creationId xmlns:p14="http://schemas.microsoft.com/office/powerpoint/2010/main" val="2857789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1397E-8097-BC2C-75CF-C42525640C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391096-12B4-F1A8-6FA3-7521D7FF5E41}"/>
              </a:ext>
            </a:extLst>
          </p:cNvPr>
          <p:cNvSpPr txBox="1"/>
          <p:nvPr/>
        </p:nvSpPr>
        <p:spPr>
          <a:xfrm>
            <a:off x="0" y="6424716"/>
            <a:ext cx="43133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Heymach et al. WCLC 2025</a:t>
            </a:r>
          </a:p>
        </p:txBody>
      </p:sp>
      <p:pic>
        <p:nvPicPr>
          <p:cNvPr id="7" name="Picture 6">
            <a:extLst>
              <a:ext uri="{FF2B5EF4-FFF2-40B4-BE49-F238E27FC236}">
                <a16:creationId xmlns:a16="http://schemas.microsoft.com/office/drawing/2014/main" id="{56C78B42-600C-B580-0306-58FA5372271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4640" y="1106846"/>
            <a:ext cx="11455957" cy="4644307"/>
          </a:xfrm>
          <a:prstGeom prst="rect">
            <a:avLst/>
          </a:prstGeom>
        </p:spPr>
      </p:pic>
    </p:spTree>
    <p:extLst>
      <p:ext uri="{BB962C8B-B14F-4D97-AF65-F5344CB8AC3E}">
        <p14:creationId xmlns:p14="http://schemas.microsoft.com/office/powerpoint/2010/main" val="2582762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40C3A-15C3-BDD8-E416-036C943FF0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6AA805C-2BC9-3AD3-42C2-C4A265E17F13}"/>
              </a:ext>
            </a:extLst>
          </p:cNvPr>
          <p:cNvSpPr txBox="1"/>
          <p:nvPr/>
        </p:nvSpPr>
        <p:spPr>
          <a:xfrm>
            <a:off x="125604" y="6488668"/>
            <a:ext cx="43133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Heymach et al. WCLC 2025</a:t>
            </a:r>
          </a:p>
        </p:txBody>
      </p:sp>
      <p:pic>
        <p:nvPicPr>
          <p:cNvPr id="6" name="Picture 5">
            <a:extLst>
              <a:ext uri="{FF2B5EF4-FFF2-40B4-BE49-F238E27FC236}">
                <a16:creationId xmlns:a16="http://schemas.microsoft.com/office/drawing/2014/main" id="{F7CE7A30-2C72-8F85-E4DF-DB3C4564A7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5604" y="1118435"/>
            <a:ext cx="11940791" cy="4621129"/>
          </a:xfrm>
          <a:prstGeom prst="rect">
            <a:avLst/>
          </a:prstGeom>
        </p:spPr>
      </p:pic>
    </p:spTree>
    <p:extLst>
      <p:ext uri="{BB962C8B-B14F-4D97-AF65-F5344CB8AC3E}">
        <p14:creationId xmlns:p14="http://schemas.microsoft.com/office/powerpoint/2010/main" val="3456686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4A8A-B61F-5C69-8CD6-461575B6745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8943757-A224-2CAB-A3B2-35826DF3479B}"/>
              </a:ext>
            </a:extLst>
          </p:cNvPr>
          <p:cNvSpPr txBox="1"/>
          <p:nvPr/>
        </p:nvSpPr>
        <p:spPr>
          <a:xfrm>
            <a:off x="0" y="6457104"/>
            <a:ext cx="43133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Heymach et al. WCLC 2025</a:t>
            </a:r>
          </a:p>
        </p:txBody>
      </p:sp>
      <p:pic>
        <p:nvPicPr>
          <p:cNvPr id="6" name="Picture 5">
            <a:extLst>
              <a:ext uri="{FF2B5EF4-FFF2-40B4-BE49-F238E27FC236}">
                <a16:creationId xmlns:a16="http://schemas.microsoft.com/office/drawing/2014/main" id="{5DFC5E17-AF4A-9617-4CF0-1584024105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322" y="1116280"/>
            <a:ext cx="11559356" cy="4433251"/>
          </a:xfrm>
          <a:prstGeom prst="rect">
            <a:avLst/>
          </a:prstGeom>
        </p:spPr>
      </p:pic>
    </p:spTree>
    <p:extLst>
      <p:ext uri="{BB962C8B-B14F-4D97-AF65-F5344CB8AC3E}">
        <p14:creationId xmlns:p14="http://schemas.microsoft.com/office/powerpoint/2010/main" val="497533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34EBCE-730E-FE19-398D-C1DE85A70C6B}"/>
              </a:ext>
            </a:extLst>
          </p:cNvPr>
          <p:cNvPicPr>
            <a:picLocks noChangeAspect="1"/>
          </p:cNvPicPr>
          <p:nvPr/>
        </p:nvPicPr>
        <p:blipFill>
          <a:blip r:embed="rId2"/>
          <a:stretch>
            <a:fillRect/>
          </a:stretch>
        </p:blipFill>
        <p:spPr>
          <a:xfrm>
            <a:off x="0" y="2838809"/>
            <a:ext cx="12192000" cy="1180382"/>
          </a:xfrm>
          <a:prstGeom prst="rect">
            <a:avLst/>
          </a:prstGeom>
        </p:spPr>
      </p:pic>
    </p:spTree>
    <p:extLst>
      <p:ext uri="{BB962C8B-B14F-4D97-AF65-F5344CB8AC3E}">
        <p14:creationId xmlns:p14="http://schemas.microsoft.com/office/powerpoint/2010/main" val="3548413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81218-4594-BA68-7564-3807EFCCA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459E2-7ED3-CDD3-7034-CC6BD0ACF375}"/>
              </a:ext>
            </a:extLst>
          </p:cNvPr>
          <p:cNvSpPr>
            <a:spLocks noGrp="1"/>
          </p:cNvSpPr>
          <p:nvPr>
            <p:ph type="title"/>
          </p:nvPr>
        </p:nvSpPr>
        <p:spPr/>
        <p:txBody>
          <a:bodyPr/>
          <a:lstStyle/>
          <a:p>
            <a:r>
              <a:rPr lang="en-US" dirty="0"/>
              <a:t>Phase I Study of LB2102: Efficacy Outcomes</a:t>
            </a:r>
          </a:p>
        </p:txBody>
      </p:sp>
      <p:sp>
        <p:nvSpPr>
          <p:cNvPr id="3" name="TextBox 2">
            <a:extLst>
              <a:ext uri="{FF2B5EF4-FFF2-40B4-BE49-F238E27FC236}">
                <a16:creationId xmlns:a16="http://schemas.microsoft.com/office/drawing/2014/main" id="{C0AABBD2-B589-1545-D6FE-8F7F8E3433F9}"/>
              </a:ext>
            </a:extLst>
          </p:cNvPr>
          <p:cNvSpPr txBox="1"/>
          <p:nvPr/>
        </p:nvSpPr>
        <p:spPr>
          <a:xfrm>
            <a:off x="0" y="6504317"/>
            <a:ext cx="55229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Sands J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2025;43:8104</a:t>
            </a:r>
          </a:p>
        </p:txBody>
      </p:sp>
      <p:pic>
        <p:nvPicPr>
          <p:cNvPr id="5" name="Picture 4">
            <a:extLst>
              <a:ext uri="{FF2B5EF4-FFF2-40B4-BE49-F238E27FC236}">
                <a16:creationId xmlns:a16="http://schemas.microsoft.com/office/drawing/2014/main" id="{6954487C-3F6F-1253-3BD6-48352DA5294D}"/>
              </a:ext>
            </a:extLst>
          </p:cNvPr>
          <p:cNvPicPr>
            <a:picLocks noChangeAspect="1"/>
          </p:cNvPicPr>
          <p:nvPr/>
        </p:nvPicPr>
        <p:blipFill>
          <a:blip r:embed="rId2"/>
          <a:stretch>
            <a:fillRect/>
          </a:stretch>
        </p:blipFill>
        <p:spPr>
          <a:xfrm>
            <a:off x="2384014" y="1463040"/>
            <a:ext cx="7456402" cy="3686476"/>
          </a:xfrm>
          <a:prstGeom prst="rect">
            <a:avLst/>
          </a:prstGeom>
        </p:spPr>
      </p:pic>
      <p:sp>
        <p:nvSpPr>
          <p:cNvPr id="6" name="Rectangle 5">
            <a:extLst>
              <a:ext uri="{FF2B5EF4-FFF2-40B4-BE49-F238E27FC236}">
                <a16:creationId xmlns:a16="http://schemas.microsoft.com/office/drawing/2014/main" id="{AF7F2713-C62E-9011-F73C-9849336A55BB}"/>
              </a:ext>
            </a:extLst>
          </p:cNvPr>
          <p:cNvSpPr/>
          <p:nvPr/>
        </p:nvSpPr>
        <p:spPr bwMode="auto">
          <a:xfrm>
            <a:off x="8576110" y="3850106"/>
            <a:ext cx="875899" cy="3946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4119801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AEA5-EC08-082F-CA0F-56369350C502}"/>
              </a:ext>
            </a:extLst>
          </p:cNvPr>
          <p:cNvSpPr>
            <a:spLocks noGrp="1"/>
          </p:cNvSpPr>
          <p:nvPr>
            <p:ph type="title"/>
          </p:nvPr>
        </p:nvSpPr>
        <p:spPr/>
        <p:txBody>
          <a:bodyPr/>
          <a:lstStyle/>
          <a:p>
            <a:r>
              <a:rPr lang="en-US" dirty="0"/>
              <a:t>Phase I Study of LB2102: Efficacy Outcomes</a:t>
            </a:r>
          </a:p>
        </p:txBody>
      </p:sp>
      <p:sp>
        <p:nvSpPr>
          <p:cNvPr id="3" name="TextBox 2">
            <a:extLst>
              <a:ext uri="{FF2B5EF4-FFF2-40B4-BE49-F238E27FC236}">
                <a16:creationId xmlns:a16="http://schemas.microsoft.com/office/drawing/2014/main" id="{FD09FAC4-4C0C-D0D2-B373-147567CA72E8}"/>
              </a:ext>
            </a:extLst>
          </p:cNvPr>
          <p:cNvSpPr txBox="1"/>
          <p:nvPr/>
        </p:nvSpPr>
        <p:spPr>
          <a:xfrm>
            <a:off x="0" y="6504317"/>
            <a:ext cx="55229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Sands J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2025;43:8104</a:t>
            </a:r>
          </a:p>
        </p:txBody>
      </p:sp>
      <p:sp>
        <p:nvSpPr>
          <p:cNvPr id="6" name="Rectangle 5">
            <a:extLst>
              <a:ext uri="{FF2B5EF4-FFF2-40B4-BE49-F238E27FC236}">
                <a16:creationId xmlns:a16="http://schemas.microsoft.com/office/drawing/2014/main" id="{AA99E31F-50C0-4638-7096-51BC2BB7A109}"/>
              </a:ext>
            </a:extLst>
          </p:cNvPr>
          <p:cNvSpPr/>
          <p:nvPr/>
        </p:nvSpPr>
        <p:spPr bwMode="auto">
          <a:xfrm>
            <a:off x="8576110" y="3850106"/>
            <a:ext cx="875899" cy="3946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pic>
        <p:nvPicPr>
          <p:cNvPr id="8" name="Picture 7">
            <a:extLst>
              <a:ext uri="{FF2B5EF4-FFF2-40B4-BE49-F238E27FC236}">
                <a16:creationId xmlns:a16="http://schemas.microsoft.com/office/drawing/2014/main" id="{12A0E864-145C-1FFF-C0C4-C75B9E875726}"/>
              </a:ext>
            </a:extLst>
          </p:cNvPr>
          <p:cNvPicPr>
            <a:picLocks noChangeAspect="1"/>
          </p:cNvPicPr>
          <p:nvPr/>
        </p:nvPicPr>
        <p:blipFill>
          <a:blip r:embed="rId2"/>
          <a:stretch>
            <a:fillRect/>
          </a:stretch>
        </p:blipFill>
        <p:spPr>
          <a:xfrm>
            <a:off x="1844023" y="1444220"/>
            <a:ext cx="8428441" cy="4217028"/>
          </a:xfrm>
          <a:prstGeom prst="rect">
            <a:avLst/>
          </a:prstGeom>
        </p:spPr>
      </p:pic>
    </p:spTree>
    <p:extLst>
      <p:ext uri="{BB962C8B-B14F-4D97-AF65-F5344CB8AC3E}">
        <p14:creationId xmlns:p14="http://schemas.microsoft.com/office/powerpoint/2010/main" val="360614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73CE-C514-3328-19EA-416ED2F0B67C}"/>
              </a:ext>
            </a:extLst>
          </p:cNvPr>
          <p:cNvSpPr>
            <a:spLocks noGrp="1"/>
          </p:cNvSpPr>
          <p:nvPr>
            <p:ph type="title"/>
          </p:nvPr>
        </p:nvSpPr>
        <p:spPr/>
        <p:txBody>
          <a:bodyPr/>
          <a:lstStyle/>
          <a:p>
            <a:r>
              <a:rPr lang="en-US" dirty="0"/>
              <a:t>Phase I Study of LB2102: Treatment-Emergent Adverse Events</a:t>
            </a:r>
          </a:p>
        </p:txBody>
      </p:sp>
      <p:pic>
        <p:nvPicPr>
          <p:cNvPr id="4" name="Picture 3">
            <a:extLst>
              <a:ext uri="{FF2B5EF4-FFF2-40B4-BE49-F238E27FC236}">
                <a16:creationId xmlns:a16="http://schemas.microsoft.com/office/drawing/2014/main" id="{DBCF734A-AE50-6B27-3235-83A7315E6656}"/>
              </a:ext>
            </a:extLst>
          </p:cNvPr>
          <p:cNvPicPr>
            <a:picLocks noChangeAspect="1"/>
          </p:cNvPicPr>
          <p:nvPr/>
        </p:nvPicPr>
        <p:blipFill>
          <a:blip r:embed="rId2"/>
          <a:stretch>
            <a:fillRect/>
          </a:stretch>
        </p:blipFill>
        <p:spPr>
          <a:xfrm>
            <a:off x="923659" y="1219086"/>
            <a:ext cx="10344682" cy="4419827"/>
          </a:xfrm>
          <a:prstGeom prst="rect">
            <a:avLst/>
          </a:prstGeom>
        </p:spPr>
      </p:pic>
      <p:sp>
        <p:nvSpPr>
          <p:cNvPr id="5" name="TextBox 4">
            <a:extLst>
              <a:ext uri="{FF2B5EF4-FFF2-40B4-BE49-F238E27FC236}">
                <a16:creationId xmlns:a16="http://schemas.microsoft.com/office/drawing/2014/main" id="{F966C4A4-2746-0E2C-2931-FCA1A6D237B2}"/>
              </a:ext>
            </a:extLst>
          </p:cNvPr>
          <p:cNvSpPr txBox="1"/>
          <p:nvPr/>
        </p:nvSpPr>
        <p:spPr>
          <a:xfrm>
            <a:off x="0" y="6504317"/>
            <a:ext cx="55229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Sands J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2025;43:8104</a:t>
            </a:r>
          </a:p>
        </p:txBody>
      </p:sp>
      <p:sp>
        <p:nvSpPr>
          <p:cNvPr id="6" name="TextBox 5">
            <a:extLst>
              <a:ext uri="{FF2B5EF4-FFF2-40B4-BE49-F238E27FC236}">
                <a16:creationId xmlns:a16="http://schemas.microsoft.com/office/drawing/2014/main" id="{2C65C5E6-4938-FB51-1419-CA2FFEAE7822}"/>
              </a:ext>
            </a:extLst>
          </p:cNvPr>
          <p:cNvSpPr txBox="1"/>
          <p:nvPr/>
        </p:nvSpPr>
        <p:spPr>
          <a:xfrm>
            <a:off x="914400" y="5702344"/>
            <a:ext cx="55229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AESI = adverse event of special interest</a:t>
            </a:r>
          </a:p>
        </p:txBody>
      </p:sp>
    </p:spTree>
    <p:extLst>
      <p:ext uri="{BB962C8B-B14F-4D97-AF65-F5344CB8AC3E}">
        <p14:creationId xmlns:p14="http://schemas.microsoft.com/office/powerpoint/2010/main" val="54703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80114-52E7-09D3-76D1-46A779CF129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5F68A5D-6EC4-B8CE-77DA-216B90E2050A}"/>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Consensus or Controversy? Clinical Investigators Discuss </a:t>
            </a:r>
            <a:br>
              <a:rPr lang="en-US" sz="3600" dirty="0"/>
            </a:br>
            <a:r>
              <a:rPr lang="en-US" sz="3600" dirty="0"/>
              <a:t>and Debate Current Approaches to First- and Second-Line Therapy for HR-Positive Metastatic Breast Cancer</a:t>
            </a:r>
          </a:p>
        </p:txBody>
      </p:sp>
      <p:sp>
        <p:nvSpPr>
          <p:cNvPr id="12" name="Text Box 3">
            <a:extLst>
              <a:ext uri="{FF2B5EF4-FFF2-40B4-BE49-F238E27FC236}">
                <a16:creationId xmlns:a16="http://schemas.microsoft.com/office/drawing/2014/main" id="{72BA7488-B4C7-E7E9-C68F-5486CAA8F2B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2D02228-BA37-ABFA-B6B9-9F88D7B1A7F1}"/>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354416A-9800-DD8F-F369-7DCF1F6A9A34}"/>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April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797EF3D9-477F-D621-59C9-041FB983C236}"/>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966528F8-D609-1D7F-CE45-C67BC0A4F093}"/>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816610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t>
            </a:r>
            <a:br>
              <a:rPr lang="en-US" sz="3600" i="1" dirty="0"/>
            </a:br>
            <a:r>
              <a:rPr lang="en-US" sz="3600" i="1" dirty="0"/>
              <a:t>and ABS credit is provided in the Zoom chat room. </a:t>
            </a:r>
            <a:br>
              <a:rPr lang="en-US" sz="3600" i="1" dirty="0"/>
            </a:br>
            <a:r>
              <a:rPr lang="en-US" sz="3600" i="1" dirty="0"/>
              <a:t>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9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7979-9311-EC74-DD46-F824D286A85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B89E9F8-DA5B-B918-79A9-9F12777CC4E0}"/>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Consensus or Controversy? Clinical Investigators Discuss </a:t>
            </a:r>
            <a:br>
              <a:rPr lang="en-US" sz="3600" dirty="0"/>
            </a:br>
            <a:r>
              <a:rPr lang="en-US" sz="3600" dirty="0"/>
              <a:t>and Debate Current Approaches to First- and Second-Line Therapy for HR-Positive Metastatic Breast Cancer</a:t>
            </a:r>
          </a:p>
        </p:txBody>
      </p:sp>
      <p:sp>
        <p:nvSpPr>
          <p:cNvPr id="12" name="Text Box 3">
            <a:extLst>
              <a:ext uri="{FF2B5EF4-FFF2-40B4-BE49-F238E27FC236}">
                <a16:creationId xmlns:a16="http://schemas.microsoft.com/office/drawing/2014/main" id="{D6D63EC4-8F66-68FA-B82D-C836E365A20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2E87A2D-C947-F2F9-F1BB-AC5D2CCCDF0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25D1F7D-E471-2530-F9A1-2A655782A918}"/>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April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5299C34-1497-96AB-A0AD-54C7E19595A9}"/>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 CME/MOC-Accredited Live Webinar</a:t>
            </a:r>
          </a:p>
        </p:txBody>
      </p:sp>
      <p:sp>
        <p:nvSpPr>
          <p:cNvPr id="9" name="Text Box 6">
            <a:extLst>
              <a:ext uri="{FF2B5EF4-FFF2-40B4-BE49-F238E27FC236}">
                <a16:creationId xmlns:a16="http://schemas.microsoft.com/office/drawing/2014/main" id="{6BE61048-23A4-CCA6-B7DC-99277CD1E27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61394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Arvind Dasari, MD, 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Anwaar Saeed,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701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16,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Colorectal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715062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3689439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Kittai</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29583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1572145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Alan H Bryce,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Abdulraheem Yacoub,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710761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248474"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Christine L Hann, MD, PhD</a:t>
            </a:r>
          </a:p>
          <a:p>
            <a:pPr lvl="0">
              <a:defRPr/>
            </a:pPr>
            <a:r>
              <a:rPr lang="en-US" sz="1600" b="0" dirty="0">
                <a:solidFill>
                  <a:srgbClr val="000000"/>
                </a:solidFill>
                <a:latin typeface="Calibri"/>
              </a:rPr>
              <a:t>Associate Professor of Oncology</a:t>
            </a:r>
          </a:p>
          <a:p>
            <a:pPr lvl="0">
              <a:defRPr/>
            </a:pPr>
            <a:r>
              <a:rPr lang="en-US" sz="1600" b="0" dirty="0">
                <a:solidFill>
                  <a:srgbClr val="000000"/>
                </a:solidFill>
                <a:latin typeface="Calibri"/>
              </a:rPr>
              <a:t>Director, Small Cell Lung Cancer Therapeutics</a:t>
            </a:r>
          </a:p>
          <a:p>
            <a:pPr lvl="0">
              <a:defRPr/>
            </a:pPr>
            <a:r>
              <a:rPr lang="en-US" sz="1600" b="0" dirty="0">
                <a:solidFill>
                  <a:srgbClr val="000000"/>
                </a:solidFill>
                <a:latin typeface="Calibri"/>
              </a:rPr>
              <a:t>Sidney Kimmel Comprehensive Cancer Center</a:t>
            </a:r>
          </a:p>
          <a:p>
            <a:pPr lvl="0">
              <a:defRPr/>
            </a:pPr>
            <a:r>
              <a:rPr lang="en-US" sz="1600" b="0" dirty="0">
                <a:solidFill>
                  <a:srgbClr val="000000"/>
                </a:solidFill>
                <a:latin typeface="Calibri"/>
              </a:rPr>
              <a:t>Johns Hopkins University School of Medicine</a:t>
            </a:r>
          </a:p>
          <a:p>
            <a:pPr lvl="0">
              <a:defRPr/>
            </a:pPr>
            <a:r>
              <a:rPr lang="en-US" sz="1600" b="0" dirty="0">
                <a:solidFill>
                  <a:srgbClr val="000000"/>
                </a:solidFill>
                <a:latin typeface="Calibri"/>
              </a:rPr>
              <a:t>Baltimore, Maryland</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4365104"/>
            <a:ext cx="5544618"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Jacob Sands, MD</a:t>
            </a:r>
          </a:p>
          <a:p>
            <a:pPr lvl="0">
              <a:defRPr/>
            </a:pPr>
            <a:r>
              <a:rPr lang="en-US" sz="1600" b="0" dirty="0">
                <a:solidFill>
                  <a:srgbClr val="000000"/>
                </a:solidFill>
                <a:latin typeface="Calibri"/>
              </a:rPr>
              <a:t>Associate Chief, Thoracic Oncology</a:t>
            </a:r>
          </a:p>
          <a:p>
            <a:pPr lvl="0">
              <a:defRPr/>
            </a:pPr>
            <a:r>
              <a:rPr lang="en-US" sz="1600" b="0" dirty="0">
                <a:solidFill>
                  <a:srgbClr val="000000"/>
                </a:solidFill>
                <a:latin typeface="Calibri"/>
              </a:rPr>
              <a:t>Dana-Farber Cancer Institute</a:t>
            </a:r>
          </a:p>
          <a:p>
            <a:pPr lvl="0">
              <a:defRPr/>
            </a:pPr>
            <a:r>
              <a:rPr lang="en-US" sz="1600" b="0" dirty="0">
                <a:solidFill>
                  <a:srgbClr val="000000"/>
                </a:solidFill>
                <a:latin typeface="Calibri"/>
              </a:rPr>
              <a:t>Assistant Professor</a:t>
            </a:r>
          </a:p>
          <a:p>
            <a:pPr lvl="0">
              <a:defRPr/>
            </a:pPr>
            <a:r>
              <a:rPr lang="en-US" sz="1600" b="0" dirty="0">
                <a:solidFill>
                  <a:srgbClr val="000000"/>
                </a:solidFill>
                <a:latin typeface="Calibri"/>
              </a:rPr>
              <a:t>Harvard Medical School</a:t>
            </a:r>
          </a:p>
          <a:p>
            <a:pPr lvl="0">
              <a:defRPr/>
            </a:pPr>
            <a:r>
              <a:rPr lang="en-US" sz="1600" b="0" dirty="0">
                <a:solidFill>
                  <a:srgbClr val="000000"/>
                </a:solidFill>
                <a:latin typeface="Calibri"/>
              </a:rPr>
              <a:t>Boston, Massachusetts</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4365104"/>
            <a:ext cx="1443490" cy="1443490"/>
          </a:xfrm>
          <a:prstGeom prst="rect">
            <a:avLst/>
          </a:prstGeom>
        </p:spPr>
      </p:pic>
    </p:spTree>
    <p:extLst>
      <p:ext uri="{BB962C8B-B14F-4D97-AF65-F5344CB8AC3E}">
        <p14:creationId xmlns:p14="http://schemas.microsoft.com/office/powerpoint/2010/main" val="61620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D32B-E80D-EB3B-1860-3CAEEE6C36F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C5A1A2A-D5C2-37B9-8E61-B2CE9ECAA32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Optimizing the Management </a:t>
            </a:r>
            <a:br>
              <a:rPr lang="en-US" sz="3600" dirty="0"/>
            </a:br>
            <a:r>
              <a:rPr lang="en-US" sz="3600" dirty="0"/>
              <a:t>of Metastatic Triple-Negative Breast Cancer</a:t>
            </a:r>
          </a:p>
        </p:txBody>
      </p:sp>
      <p:sp>
        <p:nvSpPr>
          <p:cNvPr id="12" name="Text Box 3">
            <a:extLst>
              <a:ext uri="{FF2B5EF4-FFF2-40B4-BE49-F238E27FC236}">
                <a16:creationId xmlns:a16="http://schemas.microsoft.com/office/drawing/2014/main" id="{496F2DDA-6FBE-75B2-9089-B039D7CAD1E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F30D510-D964-244F-839F-DF0BF00AA642}"/>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8D6D2C1-B2F3-DD90-1198-5944EC244FDF}"/>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April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729E4B8-689B-803E-81AD-43FDE5DBD433}"/>
              </a:ext>
            </a:extLst>
          </p:cNvPr>
          <p:cNvSpPr txBox="1">
            <a:spLocks noChangeArrowheads="1"/>
          </p:cNvSpPr>
          <p:nvPr/>
        </p:nvSpPr>
        <p:spPr bwMode="auto">
          <a:xfrm>
            <a:off x="0" y="157345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595E6466-D7E4-3CB6-0AF4-4347489810D4}"/>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Punie,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Traina, MD, FASCO</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192060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E28A-5D58-7BF7-DE50-22F95B33C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20BF24-DEC3-0316-D973-B457CB83DC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Small Cell Lung Cancer</a:t>
            </a:r>
          </a:p>
        </p:txBody>
      </p:sp>
      <p:sp>
        <p:nvSpPr>
          <p:cNvPr id="3" name="Content Placeholder 2">
            <a:extLst>
              <a:ext uri="{FF2B5EF4-FFF2-40B4-BE49-F238E27FC236}">
                <a16:creationId xmlns:a16="http://schemas.microsoft.com/office/drawing/2014/main" id="{DFECB64D-21A9-A90E-1DDA-44F9F3136547}"/>
              </a:ext>
            </a:extLst>
          </p:cNvPr>
          <p:cNvSpPr>
            <a:spLocks noGrp="1"/>
          </p:cNvSpPr>
          <p:nvPr>
            <p:ph idx="1"/>
          </p:nvPr>
        </p:nvSpPr>
        <p:spPr>
          <a:xfrm>
            <a:off x="1055440" y="1484784"/>
            <a:ext cx="10215813" cy="4246833"/>
          </a:xfrm>
        </p:spPr>
        <p:txBody>
          <a:bodyPr/>
          <a:lstStyle/>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err="1">
                <a:solidFill>
                  <a:schemeClr val="tx1"/>
                </a:solidFill>
                <a:latin typeface="Calibri" panose="020F0502020204030204" pitchFamily="34" charset="0"/>
                <a:cs typeface="Calibri" panose="020F0502020204030204" pitchFamily="34" charset="0"/>
              </a:rPr>
              <a:t>Biopharmacology</a:t>
            </a:r>
            <a:r>
              <a:rPr lang="en-US" sz="2400" dirty="0">
                <a:solidFill>
                  <a:schemeClr val="tx1"/>
                </a:solidFill>
                <a:latin typeface="Calibri" panose="020F0502020204030204" pitchFamily="34" charset="0"/>
                <a:cs typeface="Calibri" panose="020F0502020204030204" pitchFamily="34" charset="0"/>
              </a:rPr>
              <a:t> of SCLC – “Wildfire sparked in dry grass”</a:t>
            </a:r>
            <a:endParaRPr lang="en-US" sz="2400"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Limited-Stage Disease</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Extensive-Stage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Paraneoplastic Syndromes – Lambert-Eaton Myasthenic Syndrome</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Bispecific T-Cell Engagers – </a:t>
            </a:r>
            <a:r>
              <a:rPr lang="en-US" sz="2400" dirty="0" err="1">
                <a:latin typeface="Calibri" panose="020F0502020204030204" pitchFamily="34" charset="0"/>
                <a:cs typeface="Calibri" panose="020F0502020204030204" pitchFamily="34" charset="0"/>
              </a:rPr>
              <a:t>Tarlatamab</a:t>
            </a:r>
            <a:r>
              <a:rPr lang="en-US" sz="2400" dirty="0">
                <a:latin typeface="Calibri" panose="020F0502020204030204" pitchFamily="34" charset="0"/>
                <a:cs typeface="Calibri" panose="020F0502020204030204" pitchFamily="34" charset="0"/>
              </a:rPr>
              <a:t>  </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5: </a:t>
            </a:r>
            <a:r>
              <a:rPr lang="en-US" sz="2400" dirty="0">
                <a:latin typeface="Calibri" panose="020F0502020204030204" pitchFamily="34" charset="0"/>
                <a:cs typeface="Calibri" panose="020F0502020204030204" pitchFamily="34" charset="0"/>
              </a:rPr>
              <a:t>Antibody-Drug Conjugates – </a:t>
            </a:r>
            <a:r>
              <a:rPr lang="en-US" sz="2400" dirty="0"/>
              <a:t>Ifinatamab Deruxtecan  </a:t>
            </a:r>
            <a:endParaRPr lang="en-US" sz="2400" dirty="0">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6: </a:t>
            </a:r>
            <a:r>
              <a:rPr lang="en-US" sz="2400" dirty="0">
                <a:solidFill>
                  <a:schemeClr val="tx1"/>
                </a:solidFill>
                <a:latin typeface="Calibri" panose="020F0502020204030204" pitchFamily="34" charset="0"/>
                <a:cs typeface="Calibri" panose="020F0502020204030204" pitchFamily="34" charset="0"/>
              </a:rPr>
              <a:t>Other Novel Agents – Alisertib, CAR T-Cell Therapy </a:t>
            </a:r>
          </a:p>
        </p:txBody>
      </p:sp>
    </p:spTree>
    <p:extLst>
      <p:ext uri="{BB962C8B-B14F-4D97-AF65-F5344CB8AC3E}">
        <p14:creationId xmlns:p14="http://schemas.microsoft.com/office/powerpoint/2010/main" val="276698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EB0A3-091A-F4B6-0218-D9C905697C60}"/>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86BBD73B-D847-3A3B-765F-2E389ECEE384}"/>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Christine L Hann,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Jacob Sands,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5E593972-D8A8-9255-935B-D3931B09DD45}"/>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4515C6C2-6A70-66DA-E17C-0EFAA798B42B}"/>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EEE8B583-570C-66CE-F108-B933860C05EF}"/>
              </a:ext>
            </a:extLst>
          </p:cNvPr>
          <p:cNvSpPr>
            <a:spLocks noGrp="1" noChangeArrowheads="1"/>
          </p:cNvSpPr>
          <p:nvPr>
            <p:ph type="title"/>
          </p:nvPr>
        </p:nvSpPr>
        <p:spPr>
          <a:xfrm>
            <a:off x="479376" y="227013"/>
            <a:ext cx="10935893"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23BAD393-7D40-279D-A065-E4B69CC3739A}"/>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14,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DF8D7B97-1BE9-8D7E-D8DF-70AB556FF903}"/>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33C85B31-FFB5-15BE-CFEC-AEF2C7E3E8DC}"/>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82481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24847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Christine L Hann,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Small Cell Lung Cancer Therapeutics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Sidney Kimmel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Johns Hopkins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Baltimore, Maryland</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4365104"/>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Jacob Sands,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Chief, Thoracic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4365104"/>
            <a:ext cx="1443490" cy="1443490"/>
          </a:xfrm>
          <a:prstGeom prst="rect">
            <a:avLst/>
          </a:prstGeom>
        </p:spPr>
      </p:pic>
    </p:spTree>
    <p:extLst>
      <p:ext uri="{BB962C8B-B14F-4D97-AF65-F5344CB8AC3E}">
        <p14:creationId xmlns:p14="http://schemas.microsoft.com/office/powerpoint/2010/main" val="1811865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3471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804356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985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7979-9311-EC74-DD46-F824D286A85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B89E9F8-DA5B-B918-79A9-9F12777CC4E0}"/>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Consensus or Controversy? Clinical Investigators Discuss </a:t>
            </a:r>
            <a:br>
              <a:rPr lang="en-US" sz="3600" dirty="0"/>
            </a:br>
            <a:r>
              <a:rPr lang="en-US" sz="3600" dirty="0"/>
              <a:t>and Debate Current Approaches to First- and Second-Line Therapy for HR-Positive Metastatic Breast Cancer</a:t>
            </a:r>
          </a:p>
        </p:txBody>
      </p:sp>
      <p:sp>
        <p:nvSpPr>
          <p:cNvPr id="12" name="Text Box 3">
            <a:extLst>
              <a:ext uri="{FF2B5EF4-FFF2-40B4-BE49-F238E27FC236}">
                <a16:creationId xmlns:a16="http://schemas.microsoft.com/office/drawing/2014/main" id="{D6D63EC4-8F66-68FA-B82D-C836E365A20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2E87A2D-C947-F2F9-F1BB-AC5D2CCCDF0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25D1F7D-E471-2530-F9A1-2A655782A918}"/>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April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5299C34-1497-96AB-A0AD-54C7E19595A9}"/>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 CME/MOC-Accredited Live Webinar</a:t>
            </a:r>
          </a:p>
        </p:txBody>
      </p:sp>
      <p:sp>
        <p:nvSpPr>
          <p:cNvPr id="9" name="Text Box 6">
            <a:extLst>
              <a:ext uri="{FF2B5EF4-FFF2-40B4-BE49-F238E27FC236}">
                <a16:creationId xmlns:a16="http://schemas.microsoft.com/office/drawing/2014/main" id="{6BE61048-23A4-CCA6-B7DC-99277CD1E27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663023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Arvind Dasari, MD, 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Anwaar Saeed,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701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16,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Colorectal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52044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416053"/>
            <a:ext cx="10008249" cy="4605235"/>
          </a:xfrm>
        </p:spPr>
        <p:txBody>
          <a:bodyPr/>
          <a:lstStyle/>
          <a:p>
            <a:pPr marL="98425" indent="0">
              <a:buNone/>
            </a:pPr>
            <a:r>
              <a:rPr lang="en-US" sz="2500" b="0" dirty="0"/>
              <a:t>This activity is supported by educational grants from AstraZeneca Pharmaceuticals LP, Daiichi Sankyo Inc, Merck, and Puma Biotechnology Inc.</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6412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Kittai</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2434771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55686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Alan H Bryce,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Abdulraheem Yacoub,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2048724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D32B-E80D-EB3B-1860-3CAEEE6C36F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C5A1A2A-D5C2-37B9-8E61-B2CE9ECAA32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Optimizing the Management </a:t>
            </a:r>
            <a:br>
              <a:rPr lang="en-US" sz="3600" dirty="0"/>
            </a:br>
            <a:r>
              <a:rPr lang="en-US" sz="3600" dirty="0"/>
              <a:t>of Metastatic Triple-Negative Breast Cancer</a:t>
            </a:r>
          </a:p>
        </p:txBody>
      </p:sp>
      <p:sp>
        <p:nvSpPr>
          <p:cNvPr id="12" name="Text Box 3">
            <a:extLst>
              <a:ext uri="{FF2B5EF4-FFF2-40B4-BE49-F238E27FC236}">
                <a16:creationId xmlns:a16="http://schemas.microsoft.com/office/drawing/2014/main" id="{496F2DDA-6FBE-75B2-9089-B039D7CAD1E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F30D510-D964-244F-839F-DF0BF00AA642}"/>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8D6D2C1-B2F3-DD90-1198-5944EC244FDF}"/>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April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729E4B8-689B-803E-81AD-43FDE5DBD433}"/>
              </a:ext>
            </a:extLst>
          </p:cNvPr>
          <p:cNvSpPr txBox="1">
            <a:spLocks noChangeArrowheads="1"/>
          </p:cNvSpPr>
          <p:nvPr/>
        </p:nvSpPr>
        <p:spPr bwMode="auto">
          <a:xfrm>
            <a:off x="0" y="159659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595E6466-D7E4-3CB6-0AF4-4347489810D4}"/>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Punie,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Traina, MD, FASCO</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529295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841872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8C2EC-DFDC-9D59-D45B-406F9715D6C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4AB169E2-F144-BBA6-F861-6A311D5F8EE2}"/>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Christine L Hann,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Jacob Sands,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3AB43B28-98CA-3725-4AA1-BBAD7FBB30FC}"/>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30AF3DF1-6E74-C771-9764-83C9A207298C}"/>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189A8F5D-2481-299E-4586-DD7DBF38E93B}"/>
              </a:ext>
            </a:extLst>
          </p:cNvPr>
          <p:cNvSpPr>
            <a:spLocks noGrp="1" noChangeArrowheads="1"/>
          </p:cNvSpPr>
          <p:nvPr>
            <p:ph type="title"/>
          </p:nvPr>
        </p:nvSpPr>
        <p:spPr>
          <a:xfrm>
            <a:off x="479376" y="227013"/>
            <a:ext cx="10935893"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79F2E169-55B7-0A5D-9AA2-57B75F4A4F92}"/>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14,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3E242FC-0120-07A1-A354-17EC806B5F77}"/>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8751766-7D7E-23E8-49AF-01F46D73CC21}"/>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79270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Daiichi Sankyo Inc, Merck, and Puma Biotechnology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a:ln>
                  <a:noFill/>
                </a:ln>
                <a:solidFill>
                  <a:srgbClr val="3333FF"/>
                </a:solidFill>
                <a:effectLst/>
                <a:uLnTx/>
                <a:uFillTx/>
                <a:latin typeface="Calibri"/>
                <a:ea typeface="MS PGothic" pitchFamily="34" charset="-128"/>
                <a:cs typeface="Calibri"/>
              </a:rPr>
              <a:t>Staff and Reviewers</a:t>
            </a:r>
            <a:endPar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330013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Hann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476480" y="2033242"/>
          <a:ext cx="9230577" cy="2791515"/>
        </p:xfrm>
        <a:graphic>
          <a:graphicData uri="http://schemas.openxmlformats.org/drawingml/2006/table">
            <a:tbl>
              <a:tblPr firstRow="1" bandRow="1">
                <a:tableStyleId>{F2DE63D5-997A-4646-A377-4702673A728D}</a:tableStyleId>
              </a:tblPr>
              <a:tblGrid>
                <a:gridCol w="2481364">
                  <a:extLst>
                    <a:ext uri="{9D8B030D-6E8A-4147-A177-3AD203B41FA5}">
                      <a16:colId xmlns:a16="http://schemas.microsoft.com/office/drawing/2014/main" val="20000"/>
                    </a:ext>
                  </a:extLst>
                </a:gridCol>
                <a:gridCol w="6749213">
                  <a:extLst>
                    <a:ext uri="{9D8B030D-6E8A-4147-A177-3AD203B41FA5}">
                      <a16:colId xmlns:a16="http://schemas.microsoft.com/office/drawing/2014/main" val="3833924404"/>
                    </a:ext>
                  </a:extLst>
                </a:gridCol>
              </a:tblGrid>
              <a:tr h="102447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Daiichi Sankyo Inc, Genentech</a:t>
                      </a:r>
                      <a:r>
                        <a:rPr lang="en-US" sz="1800" b="0" kern="1200">
                          <a:solidFill>
                            <a:schemeClr val="tx1"/>
                          </a:solidFill>
                          <a:effectLst/>
                          <a:latin typeface="+mn-lt"/>
                          <a:ea typeface="+mn-ea"/>
                          <a:cs typeface="+mn-cs"/>
                        </a:rPr>
                        <a:t>, </a:t>
                      </a:r>
                      <a:br>
                        <a:rPr lang="en-US" sz="1800" b="0" kern="1200">
                          <a:solidFill>
                            <a:schemeClr val="tx1"/>
                          </a:solidFill>
                          <a:effectLst/>
                          <a:latin typeface="+mn-lt"/>
                          <a:ea typeface="+mn-ea"/>
                          <a:cs typeface="+mn-cs"/>
                        </a:rPr>
                      </a:br>
                      <a:r>
                        <a:rPr lang="en-US" sz="1800" b="0" kern="1200">
                          <a:solidFill>
                            <a:schemeClr val="tx1"/>
                          </a:solidFill>
                          <a:effectLst/>
                          <a:latin typeface="+mn-lt"/>
                          <a:ea typeface="+mn-ea"/>
                          <a:cs typeface="+mn-cs"/>
                        </a:rPr>
                        <a:t>a </a:t>
                      </a:r>
                      <a:r>
                        <a:rPr lang="en-US" sz="1800" b="0" kern="1200" dirty="0">
                          <a:solidFill>
                            <a:schemeClr val="tx1"/>
                          </a:solidFill>
                          <a:effectLst/>
                          <a:latin typeface="+mn-lt"/>
                          <a:ea typeface="+mn-ea"/>
                          <a:cs typeface="+mn-cs"/>
                        </a:rPr>
                        <a:t>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8352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88352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AstraZeneca Pharmaceuticals LP, Daiichi Sankyo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5262009"/>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Sands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375245" y="2276872"/>
          <a:ext cx="9433048" cy="2520280"/>
        </p:xfrm>
        <a:graphic>
          <a:graphicData uri="http://schemas.openxmlformats.org/drawingml/2006/table">
            <a:tbl>
              <a:tblPr firstRow="1" bandRow="1">
                <a:tableStyleId>{F2DE63D5-997A-4646-A377-4702673A728D}</a:tableStyleId>
              </a:tblPr>
              <a:tblGrid>
                <a:gridCol w="2585684">
                  <a:extLst>
                    <a:ext uri="{9D8B030D-6E8A-4147-A177-3AD203B41FA5}">
                      <a16:colId xmlns:a16="http://schemas.microsoft.com/office/drawing/2014/main" val="20000"/>
                    </a:ext>
                  </a:extLst>
                </a:gridCol>
                <a:gridCol w="6847364">
                  <a:extLst>
                    <a:ext uri="{9D8B030D-6E8A-4147-A177-3AD203B41FA5}">
                      <a16:colId xmlns:a16="http://schemas.microsoft.com/office/drawing/2014/main" val="3833924404"/>
                    </a:ext>
                  </a:extLst>
                </a:gridCol>
              </a:tblGrid>
              <a:tr h="152026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Amgen Inc, AstraZeneca Pharmaceuticals LP, Catalyst Pharmaceuticals Inc, Daiichi Sankyo Inc, Fosun Pharma, Genentech, a member of the Roche Group, Gilead Sciences Inc, GSK, Lilly, Merck, Novartis, Pfizer Inc, PharmaMar, Sanofi</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0001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434904"/>
                  </a:ext>
                </a:extLst>
              </a:tr>
            </a:tbl>
          </a:graphicData>
        </a:graphic>
      </p:graphicFrame>
    </p:spTree>
    <p:custDataLst>
      <p:tags r:id="rId1"/>
    </p:custDataLst>
    <p:extLst>
      <p:ext uri="{BB962C8B-B14F-4D97-AF65-F5344CB8AC3E}">
        <p14:creationId xmlns:p14="http://schemas.microsoft.com/office/powerpoint/2010/main" val="301003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4217218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23363"/>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980728"/>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2147270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60512" y="1844824"/>
            <a:ext cx="9070975"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009245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B29E53-544F-3254-D05F-AA220E9AB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3068960"/>
            <a:ext cx="6446937" cy="362398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F5E37547-4D88-F859-2766-E68A35D79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912" y="260648"/>
            <a:ext cx="6460643" cy="36203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2874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Jacob Sands, MD</a:t>
            </a:r>
          </a:p>
          <a:p>
            <a:pPr>
              <a:lnSpc>
                <a:spcPct val="100000"/>
              </a:lnSpc>
              <a:spcBef>
                <a:spcPts val="0"/>
              </a:spcBef>
              <a:spcAft>
                <a:spcPts val="600"/>
              </a:spcAft>
            </a:pPr>
            <a:r>
              <a:rPr lang="en-US" sz="1600" b="0" dirty="0"/>
              <a:t>Higgins KA et al. </a:t>
            </a:r>
            <a:r>
              <a:rPr lang="en-US" sz="1600" dirty="0"/>
              <a:t>Chemoradiation atezolizumab</a:t>
            </a:r>
            <a:r>
              <a:rPr lang="en-US" sz="1600" b="0" dirty="0"/>
              <a:t> in </a:t>
            </a:r>
            <a:r>
              <a:rPr lang="en-US" sz="1600" dirty="0"/>
              <a:t>limited-stage</a:t>
            </a:r>
            <a:r>
              <a:rPr lang="en-US" sz="1600" b="0" dirty="0"/>
              <a:t> small cell lung cancer: Results of </a:t>
            </a:r>
            <a:r>
              <a:rPr lang="en-US" sz="1600" dirty="0"/>
              <a:t>NRG Oncology/Alliance LU005</a:t>
            </a:r>
            <a:r>
              <a:rPr lang="en-US" sz="1600" b="0" dirty="0"/>
              <a:t>. </a:t>
            </a:r>
            <a:r>
              <a:rPr lang="en-US" sz="1600" b="0" i="1" dirty="0"/>
              <a:t>J Clin Oncol </a:t>
            </a:r>
            <a:r>
              <a:rPr lang="en-US" sz="1600" b="0" dirty="0"/>
              <a:t>2025;44(8):630-40.</a:t>
            </a:r>
          </a:p>
          <a:p>
            <a:pPr>
              <a:lnSpc>
                <a:spcPct val="100000"/>
              </a:lnSpc>
              <a:spcBef>
                <a:spcPts val="0"/>
              </a:spcBef>
              <a:spcAft>
                <a:spcPts val="600"/>
              </a:spcAft>
            </a:pPr>
            <a:r>
              <a:rPr lang="en-US" sz="1600" b="0" dirty="0"/>
              <a:t>Barbie DA et al. Clinical and molecular characteristics of </a:t>
            </a:r>
            <a:r>
              <a:rPr lang="en-US" sz="1600" dirty="0"/>
              <a:t>early progressors (EPs) and long-term progression-free survivors </a:t>
            </a:r>
            <a:r>
              <a:rPr lang="en-US" sz="1600" b="0" dirty="0"/>
              <a:t>(LTPs) from the </a:t>
            </a:r>
            <a:r>
              <a:rPr lang="en-US" sz="1600" dirty="0"/>
              <a:t>phase 3 ADRIATIC </a:t>
            </a:r>
            <a:r>
              <a:rPr lang="en-US" sz="1600" b="0" dirty="0"/>
              <a:t>trial of </a:t>
            </a:r>
            <a:r>
              <a:rPr lang="en-US" sz="1600" dirty="0"/>
              <a:t>consolidation durvalumab (D) vs placebo (P) after concurrent chemoradiotherapy (</a:t>
            </a:r>
            <a:r>
              <a:rPr lang="en-US" sz="1600" dirty="0" err="1"/>
              <a:t>cCRT</a:t>
            </a:r>
            <a:r>
              <a:rPr lang="en-US" sz="1600" dirty="0"/>
              <a:t>)</a:t>
            </a:r>
            <a:r>
              <a:rPr lang="en-US" sz="1600" b="0" dirty="0"/>
              <a:t> in </a:t>
            </a:r>
            <a:r>
              <a:rPr lang="en-US" sz="1600" dirty="0"/>
              <a:t>limited-stage</a:t>
            </a:r>
            <a:r>
              <a:rPr lang="en-US" sz="1600" b="0" dirty="0"/>
              <a:t> small-cell lung cancer (LS-SCLC). ASCO 2025;Abstract 8014.</a:t>
            </a:r>
          </a:p>
          <a:p>
            <a:pPr>
              <a:lnSpc>
                <a:spcPct val="100000"/>
              </a:lnSpc>
              <a:spcBef>
                <a:spcPts val="0"/>
              </a:spcBef>
              <a:spcAft>
                <a:spcPts val="600"/>
              </a:spcAft>
            </a:pPr>
            <a:r>
              <a:rPr lang="en-US" sz="1600" b="0" dirty="0"/>
              <a:t>Reinmuth N et al. </a:t>
            </a:r>
            <a:r>
              <a:rPr lang="en-US" sz="1600" dirty="0"/>
              <a:t>Durvalumab plus platinum-etoposide </a:t>
            </a:r>
            <a:r>
              <a:rPr lang="en-US" sz="1600" b="0" dirty="0"/>
              <a:t>in </a:t>
            </a:r>
            <a:r>
              <a:rPr lang="en-US" sz="1600" dirty="0"/>
              <a:t>extensive-stage</a:t>
            </a:r>
            <a:r>
              <a:rPr lang="en-US" sz="1600" b="0" dirty="0"/>
              <a:t> small-cell lung cancer: </a:t>
            </a:r>
            <a:r>
              <a:rPr lang="en-US" sz="1600" dirty="0"/>
              <a:t>Outcomes in age, sex, and platinum subgroups</a:t>
            </a:r>
            <a:r>
              <a:rPr lang="en-US" sz="1600" b="0" dirty="0"/>
              <a:t> from the </a:t>
            </a:r>
            <a:r>
              <a:rPr lang="en-US" sz="1600" dirty="0"/>
              <a:t>phase 3 CASPIAN </a:t>
            </a:r>
            <a:r>
              <a:rPr lang="en-US" sz="1600" b="0" dirty="0"/>
              <a:t>Study. </a:t>
            </a:r>
            <a:r>
              <a:rPr lang="en-US" sz="1600" b="0" i="1" dirty="0"/>
              <a:t>Clin Lung Cancer </a:t>
            </a:r>
            <a:r>
              <a:rPr lang="en-US" sz="1600" b="0" dirty="0"/>
              <a:t>2025;26(8):626-41.</a:t>
            </a:r>
          </a:p>
          <a:p>
            <a:pPr>
              <a:lnSpc>
                <a:spcPct val="100000"/>
              </a:lnSpc>
              <a:spcBef>
                <a:spcPts val="0"/>
              </a:spcBef>
              <a:spcAft>
                <a:spcPts val="600"/>
              </a:spcAft>
            </a:pPr>
            <a:r>
              <a:rPr lang="en-US" sz="1600" b="0" dirty="0"/>
              <a:t>Paz-Ares L et al. Efficacy and safety of </a:t>
            </a:r>
            <a:r>
              <a:rPr lang="en-US" sz="1600" dirty="0"/>
              <a:t>first-line maintenance therapy with lurbinectedin plus atezolizumab </a:t>
            </a:r>
            <a:r>
              <a:rPr lang="en-US" sz="1600" b="0" dirty="0"/>
              <a:t>in </a:t>
            </a:r>
            <a:r>
              <a:rPr lang="en-US" sz="1600" dirty="0"/>
              <a:t>extensive-stage</a:t>
            </a:r>
            <a:r>
              <a:rPr lang="en-US" sz="1600" b="0" dirty="0"/>
              <a:t> small-cell lung cancer </a:t>
            </a:r>
            <a:r>
              <a:rPr lang="en-US" sz="1600" dirty="0"/>
              <a:t>(</a:t>
            </a:r>
            <a:r>
              <a:rPr lang="en-US" sz="1600" dirty="0" err="1"/>
              <a:t>IMforte</a:t>
            </a:r>
            <a:r>
              <a:rPr lang="en-US" sz="1600" dirty="0"/>
              <a:t>)</a:t>
            </a:r>
            <a:r>
              <a:rPr lang="en-US" sz="1600" b="0" dirty="0"/>
              <a:t>: A </a:t>
            </a:r>
            <a:r>
              <a:rPr lang="en-US" sz="1600" b="0" dirty="0" err="1"/>
              <a:t>randomised</a:t>
            </a:r>
            <a:r>
              <a:rPr lang="en-US" sz="1600" b="0" dirty="0"/>
              <a:t>, </a:t>
            </a:r>
            <a:r>
              <a:rPr lang="en-US" sz="1600" b="0" dirty="0" err="1"/>
              <a:t>multicentre</a:t>
            </a:r>
            <a:r>
              <a:rPr lang="en-US" sz="1600" b="0" dirty="0"/>
              <a:t>, open-label, phase 3 trial. </a:t>
            </a:r>
            <a:r>
              <a:rPr lang="en-US" sz="1600" b="0" i="1" dirty="0"/>
              <a:t>Lancet</a:t>
            </a:r>
            <a:r>
              <a:rPr lang="en-US" sz="1600" b="0" dirty="0"/>
              <a:t> 2025;405(10495):2129-43.</a:t>
            </a:r>
          </a:p>
          <a:p>
            <a:pPr>
              <a:lnSpc>
                <a:spcPct val="100000"/>
              </a:lnSpc>
              <a:spcBef>
                <a:spcPts val="0"/>
              </a:spcBef>
              <a:spcAft>
                <a:spcPts val="600"/>
              </a:spcAft>
            </a:pPr>
            <a:r>
              <a:rPr lang="en-US" sz="1600" b="0" dirty="0"/>
              <a:t>Paz-Ares L et al. </a:t>
            </a:r>
            <a:r>
              <a:rPr lang="en-US" sz="1600" dirty="0"/>
              <a:t>Patterns of disease progression (PD) and efficacy associated with </a:t>
            </a:r>
            <a:r>
              <a:rPr lang="en-US" sz="1600" dirty="0" err="1"/>
              <a:t>tumour</a:t>
            </a:r>
            <a:r>
              <a:rPr lang="en-US" sz="1600" dirty="0"/>
              <a:t> burden</a:t>
            </a:r>
            <a:r>
              <a:rPr lang="en-US" sz="1600" b="0" dirty="0"/>
              <a:t> from the phase III </a:t>
            </a:r>
            <a:r>
              <a:rPr lang="en-US" sz="1600" dirty="0" err="1"/>
              <a:t>IMforte</a:t>
            </a:r>
            <a:r>
              <a:rPr lang="en-US" sz="1600" b="0" dirty="0"/>
              <a:t> study of lurbinectedin (</a:t>
            </a:r>
            <a:r>
              <a:rPr lang="en-US" sz="1600" b="0" dirty="0" err="1"/>
              <a:t>lurbi</a:t>
            </a:r>
            <a:r>
              <a:rPr lang="en-US" sz="1600" b="0" dirty="0"/>
              <a:t>) + atezolizumab (</a:t>
            </a:r>
            <a:r>
              <a:rPr lang="en-US" sz="1600" b="0" dirty="0" err="1"/>
              <a:t>atezo</a:t>
            </a:r>
            <a:r>
              <a:rPr lang="en-US" sz="1600" b="0" dirty="0"/>
              <a:t>) as first-line (1L) maintenance treatment (</a:t>
            </a:r>
            <a:r>
              <a:rPr lang="en-US" sz="1600" b="0" dirty="0" err="1"/>
              <a:t>tx</a:t>
            </a:r>
            <a:r>
              <a:rPr lang="en-US" sz="1600" b="0" dirty="0"/>
              <a:t>) in ES-SCLC. ESMO 2025;Abstract 2762MO. </a:t>
            </a:r>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E9CD9-516C-7C00-E8E3-B69B5FE61C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C6017-CFE6-E58A-D41D-4AF970B91491}"/>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6C664496-0AC5-B5C2-84E5-596B1F30BFE1}"/>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Jacob Sands, MD (continued)</a:t>
            </a:r>
            <a:endParaRPr lang="en-US" sz="2000" dirty="0"/>
          </a:p>
          <a:p>
            <a:pPr>
              <a:lnSpc>
                <a:spcPct val="100000"/>
              </a:lnSpc>
              <a:spcBef>
                <a:spcPts val="0"/>
              </a:spcBef>
              <a:spcAft>
                <a:spcPts val="600"/>
              </a:spcAft>
            </a:pPr>
            <a:r>
              <a:rPr lang="en-US" sz="1600" b="0" dirty="0"/>
              <a:t>Reck M et al. </a:t>
            </a:r>
            <a:r>
              <a:rPr lang="en-US" sz="1600" dirty="0"/>
              <a:t>Safety</a:t>
            </a:r>
            <a:r>
              <a:rPr lang="en-US" sz="1600" b="0" dirty="0"/>
              <a:t> of </a:t>
            </a:r>
            <a:r>
              <a:rPr lang="en-US" sz="1600" dirty="0"/>
              <a:t>lurbinectedin + atezolizumab </a:t>
            </a:r>
            <a:r>
              <a:rPr lang="en-US" sz="1600" b="0" dirty="0"/>
              <a:t>as </a:t>
            </a:r>
            <a:r>
              <a:rPr lang="en-US" sz="1600" dirty="0"/>
              <a:t>1L maintenance treatment </a:t>
            </a:r>
            <a:r>
              <a:rPr lang="en-US" sz="1600" b="0" dirty="0"/>
              <a:t>in ES-SCLC: Results from the phase 3 </a:t>
            </a:r>
            <a:r>
              <a:rPr lang="en-US" sz="1600" dirty="0" err="1"/>
              <a:t>IMforte</a:t>
            </a:r>
            <a:r>
              <a:rPr lang="en-US" sz="1600" dirty="0"/>
              <a:t> </a:t>
            </a:r>
            <a:r>
              <a:rPr lang="en-US" sz="1600" b="0" dirty="0"/>
              <a:t>study. WCLC 2025;Abstract MA11.04.</a:t>
            </a:r>
          </a:p>
          <a:p>
            <a:pPr>
              <a:lnSpc>
                <a:spcPct val="100000"/>
              </a:lnSpc>
              <a:spcBef>
                <a:spcPts val="0"/>
              </a:spcBef>
              <a:spcAft>
                <a:spcPts val="600"/>
              </a:spcAft>
            </a:pPr>
            <a:r>
              <a:rPr lang="en-US" sz="1600" b="0" dirty="0"/>
              <a:t>Paulson KG et al. Safety and activity of </a:t>
            </a:r>
            <a:r>
              <a:rPr lang="en-US" sz="1600" dirty="0" err="1"/>
              <a:t>tarlatamab</a:t>
            </a:r>
            <a:r>
              <a:rPr lang="en-US" sz="1600" dirty="0"/>
              <a:t> in combination with a PD-L1 inhibitor as first-line maintenance </a:t>
            </a:r>
            <a:r>
              <a:rPr lang="en-US" sz="1600" b="0" dirty="0"/>
              <a:t>therapy after chemo-immunotherapy in patients with </a:t>
            </a:r>
            <a:r>
              <a:rPr lang="en-US" sz="1600" dirty="0"/>
              <a:t>extensive-stage</a:t>
            </a:r>
            <a:r>
              <a:rPr lang="en-US" sz="1600" b="0" dirty="0"/>
              <a:t> small-cell lung cancer </a:t>
            </a:r>
            <a:r>
              <a:rPr lang="en-US" sz="1600" dirty="0"/>
              <a:t>(DeLLphi-303)</a:t>
            </a:r>
            <a:r>
              <a:rPr lang="en-US" sz="1600" b="0" dirty="0"/>
              <a:t>: A </a:t>
            </a:r>
            <a:r>
              <a:rPr lang="en-US" sz="1600" b="0" dirty="0" err="1"/>
              <a:t>multicentre</a:t>
            </a:r>
            <a:r>
              <a:rPr lang="en-US" sz="1600" b="0" dirty="0"/>
              <a:t>, non-</a:t>
            </a:r>
            <a:r>
              <a:rPr lang="en-US" sz="1600" b="0" dirty="0" err="1"/>
              <a:t>randomised</a:t>
            </a:r>
            <a:r>
              <a:rPr lang="en-US" sz="1600" b="0" dirty="0"/>
              <a:t>, phase 1b study. </a:t>
            </a:r>
            <a:r>
              <a:rPr lang="en-US" sz="1600" b="0" i="1" dirty="0"/>
              <a:t>Lancet Oncol </a:t>
            </a:r>
            <a:r>
              <a:rPr lang="en-US" sz="1600" b="0" dirty="0"/>
              <a:t>2025;26(10):1300-11.</a:t>
            </a:r>
          </a:p>
          <a:p>
            <a:pPr>
              <a:lnSpc>
                <a:spcPct val="100000"/>
              </a:lnSpc>
              <a:spcBef>
                <a:spcPts val="0"/>
              </a:spcBef>
              <a:spcAft>
                <a:spcPts val="600"/>
              </a:spcAft>
            </a:pPr>
            <a:r>
              <a:rPr lang="en-US" sz="1600" b="0" dirty="0"/>
              <a:t>Peters S et al. </a:t>
            </a:r>
            <a:r>
              <a:rPr lang="en-US" sz="1600" dirty="0"/>
              <a:t>DAREON®-8: A phase I trial of first-line </a:t>
            </a:r>
            <a:r>
              <a:rPr lang="en-US" sz="1600" dirty="0" err="1"/>
              <a:t>obrixtamig</a:t>
            </a:r>
            <a:r>
              <a:rPr lang="en-US" sz="1600" dirty="0"/>
              <a:t> plus chemotherapy and atezolizumab </a:t>
            </a:r>
            <a:r>
              <a:rPr lang="en-US" sz="1600" b="0" dirty="0"/>
              <a:t>in </a:t>
            </a:r>
            <a:r>
              <a:rPr lang="en-US" sz="1600" dirty="0"/>
              <a:t>extensive-stage</a:t>
            </a:r>
            <a:r>
              <a:rPr lang="en-US" sz="1600" b="0" dirty="0"/>
              <a:t> small cell lung carcinoma (ES-SCLC). ESMO 2025;Abstract 2759MO. </a:t>
            </a:r>
          </a:p>
          <a:p>
            <a:pPr>
              <a:lnSpc>
                <a:spcPct val="100000"/>
              </a:lnSpc>
              <a:spcBef>
                <a:spcPts val="0"/>
              </a:spcBef>
              <a:spcAft>
                <a:spcPts val="600"/>
              </a:spcAft>
            </a:pPr>
            <a:r>
              <a:rPr lang="en-US" sz="1600" b="0" dirty="0" err="1"/>
              <a:t>Heymach</a:t>
            </a:r>
            <a:r>
              <a:rPr lang="en-US" sz="1600" b="0" dirty="0"/>
              <a:t> JV et al. Global </a:t>
            </a:r>
            <a:r>
              <a:rPr lang="en-US" sz="1600" dirty="0"/>
              <a:t>phase 2 randomized trial of BNT327 (</a:t>
            </a:r>
            <a:r>
              <a:rPr lang="en-US" sz="1600" dirty="0" err="1"/>
              <a:t>pumitamig</a:t>
            </a:r>
            <a:r>
              <a:rPr lang="en-US" sz="1600" dirty="0"/>
              <a:t>; PD-L1 x VEGF-A </a:t>
            </a:r>
            <a:r>
              <a:rPr lang="en-US" sz="1600" dirty="0" err="1"/>
              <a:t>bsAb</a:t>
            </a:r>
            <a:r>
              <a:rPr lang="en-US" sz="1600" dirty="0"/>
              <a:t>) + chemotherapy for 1L ES-SCLC</a:t>
            </a:r>
            <a:r>
              <a:rPr lang="en-US" sz="1600" b="0" dirty="0"/>
              <a:t>: Dose optimization analysis. WCLC 2025;Abstract OA13.02. </a:t>
            </a:r>
          </a:p>
        </p:txBody>
      </p:sp>
    </p:spTree>
    <p:extLst>
      <p:ext uri="{BB962C8B-B14F-4D97-AF65-F5344CB8AC3E}">
        <p14:creationId xmlns:p14="http://schemas.microsoft.com/office/powerpoint/2010/main" val="2758338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Christine L Hann, MD, PhD</a:t>
            </a:r>
          </a:p>
          <a:p>
            <a:pPr>
              <a:lnSpc>
                <a:spcPct val="100000"/>
              </a:lnSpc>
              <a:spcBef>
                <a:spcPts val="0"/>
              </a:spcBef>
              <a:spcAft>
                <a:spcPts val="600"/>
              </a:spcAft>
            </a:pPr>
            <a:r>
              <a:rPr lang="en-US" sz="1600" b="0" dirty="0"/>
              <a:t>Calles A et al. </a:t>
            </a:r>
            <a:r>
              <a:rPr lang="en-US" sz="1600" dirty="0"/>
              <a:t>Lurbinectedin plus pembrolizumab </a:t>
            </a:r>
            <a:r>
              <a:rPr lang="en-US" sz="1600" b="0" dirty="0"/>
              <a:t>in </a:t>
            </a:r>
            <a:r>
              <a:rPr lang="en-US" sz="1600" dirty="0"/>
              <a:t>relapsed</a:t>
            </a:r>
            <a:r>
              <a:rPr lang="en-US" sz="1600" b="0" dirty="0"/>
              <a:t> SCLC: The </a:t>
            </a:r>
            <a:r>
              <a:rPr lang="en-US" sz="1600" dirty="0"/>
              <a:t>phase I/II LUPER </a:t>
            </a:r>
            <a:r>
              <a:rPr lang="en-US" sz="1600" b="0" dirty="0"/>
              <a:t>study. </a:t>
            </a:r>
            <a:r>
              <a:rPr lang="en-US" sz="1600" b="0" i="1" dirty="0"/>
              <a:t>J </a:t>
            </a:r>
            <a:r>
              <a:rPr lang="en-US" sz="1600" b="0" i="1" dirty="0" err="1"/>
              <a:t>Thorac</a:t>
            </a:r>
            <a:r>
              <a:rPr lang="en-US" sz="1600" b="0" i="1" dirty="0"/>
              <a:t> Oncol</a:t>
            </a:r>
            <a:r>
              <a:rPr lang="en-US" sz="1600" b="0" dirty="0"/>
              <a:t> 2025;20(7):969-82.</a:t>
            </a:r>
          </a:p>
          <a:p>
            <a:pPr>
              <a:lnSpc>
                <a:spcPct val="100000"/>
              </a:lnSpc>
              <a:spcBef>
                <a:spcPts val="0"/>
              </a:spcBef>
              <a:spcAft>
                <a:spcPts val="600"/>
              </a:spcAft>
            </a:pPr>
            <a:r>
              <a:rPr lang="en-US" sz="1600" b="0" dirty="0" err="1"/>
              <a:t>Mountzios</a:t>
            </a:r>
            <a:r>
              <a:rPr lang="en-US" sz="1600" b="0" dirty="0"/>
              <a:t> G et al. </a:t>
            </a:r>
            <a:r>
              <a:rPr lang="en-US" sz="1600" dirty="0" err="1"/>
              <a:t>Tarlatamab</a:t>
            </a:r>
            <a:r>
              <a:rPr lang="en-US" sz="1600" b="0" dirty="0"/>
              <a:t> in small-cell lung cancer </a:t>
            </a:r>
            <a:r>
              <a:rPr lang="en-US" sz="1600" dirty="0"/>
              <a:t>after platinum-based chemotherapy</a:t>
            </a:r>
            <a:r>
              <a:rPr lang="en-US" sz="1600" b="0" dirty="0"/>
              <a:t>. </a:t>
            </a:r>
            <a:r>
              <a:rPr lang="en-US" sz="1600" b="0" i="1" dirty="0"/>
              <a:t>N Engl J Med </a:t>
            </a:r>
            <a:r>
              <a:rPr lang="en-US" sz="1600" b="0" dirty="0"/>
              <a:t>2025;393(4):349-61.</a:t>
            </a:r>
          </a:p>
          <a:p>
            <a:pPr>
              <a:lnSpc>
                <a:spcPct val="100000"/>
              </a:lnSpc>
              <a:spcBef>
                <a:spcPts val="0"/>
              </a:spcBef>
              <a:spcAft>
                <a:spcPts val="600"/>
              </a:spcAft>
            </a:pPr>
            <a:r>
              <a:rPr lang="en-US" sz="1600" b="0" dirty="0"/>
              <a:t>Schuler MH et al. </a:t>
            </a:r>
            <a:r>
              <a:rPr lang="en-US" sz="1600" dirty="0"/>
              <a:t>Detailed safety analysis </a:t>
            </a:r>
            <a:r>
              <a:rPr lang="en-US" sz="1600" b="0" dirty="0"/>
              <a:t>of </a:t>
            </a:r>
            <a:r>
              <a:rPr lang="en-US" sz="1600" dirty="0"/>
              <a:t>DeLLphi-304</a:t>
            </a:r>
            <a:r>
              <a:rPr lang="en-US" sz="1600" b="0" dirty="0"/>
              <a:t>: The first phase III study to evaluate </a:t>
            </a:r>
            <a:r>
              <a:rPr lang="en-US" sz="1600" dirty="0" err="1"/>
              <a:t>tarlatamab</a:t>
            </a:r>
            <a:r>
              <a:rPr lang="en-US" sz="1600" dirty="0"/>
              <a:t> versus chemotherapy</a:t>
            </a:r>
            <a:r>
              <a:rPr lang="en-US" sz="1600" b="0" dirty="0"/>
              <a:t> for </a:t>
            </a:r>
            <a:r>
              <a:rPr lang="en-US" sz="1600" dirty="0"/>
              <a:t>previously treated </a:t>
            </a:r>
            <a:r>
              <a:rPr lang="en-US" sz="1600" b="0" dirty="0"/>
              <a:t>small cell lung cancer. ESMO 2025;Abstract LBA100.</a:t>
            </a:r>
          </a:p>
          <a:p>
            <a:pPr>
              <a:lnSpc>
                <a:spcPct val="100000"/>
              </a:lnSpc>
              <a:spcBef>
                <a:spcPts val="0"/>
              </a:spcBef>
              <a:spcAft>
                <a:spcPts val="600"/>
              </a:spcAft>
            </a:pPr>
            <a:r>
              <a:rPr lang="en-US" sz="1600" b="0" dirty="0" err="1"/>
              <a:t>Wermke</a:t>
            </a:r>
            <a:r>
              <a:rPr lang="en-US" sz="1600" b="0" dirty="0"/>
              <a:t> M et al. </a:t>
            </a:r>
            <a:r>
              <a:rPr lang="en-US" sz="1600" dirty="0"/>
              <a:t>Phase I dose-escalation results</a:t>
            </a:r>
            <a:r>
              <a:rPr lang="en-US" sz="1600" b="0" dirty="0"/>
              <a:t> for the delta-like ligand 3/CD3 IgG-like T-cell engager </a:t>
            </a:r>
            <a:r>
              <a:rPr lang="en-US" sz="1600" dirty="0" err="1"/>
              <a:t>obrixtamig</a:t>
            </a:r>
            <a:r>
              <a:rPr lang="en-US" sz="1600" dirty="0"/>
              <a:t> (BI 764532)</a:t>
            </a:r>
            <a:r>
              <a:rPr lang="en-US" sz="1600" b="0" dirty="0"/>
              <a:t> in patients with </a:t>
            </a:r>
            <a:r>
              <a:rPr lang="en-US" sz="1600" dirty="0"/>
              <a:t>delta-like ligand 3+ small cell lung cancer or neuroendocrine carcinomas</a:t>
            </a:r>
            <a:r>
              <a:rPr lang="en-US" sz="1600" b="0" dirty="0"/>
              <a:t>. </a:t>
            </a:r>
            <a:r>
              <a:rPr lang="en-US" sz="1600" b="0" i="1" dirty="0"/>
              <a:t>J Clin Oncol </a:t>
            </a:r>
            <a:r>
              <a:rPr lang="en-US" sz="1600" b="0" dirty="0"/>
              <a:t>2025; 43(27):3021-31.</a:t>
            </a:r>
          </a:p>
          <a:p>
            <a:pPr>
              <a:lnSpc>
                <a:spcPct val="100000"/>
              </a:lnSpc>
              <a:spcBef>
                <a:spcPts val="0"/>
              </a:spcBef>
              <a:spcAft>
                <a:spcPts val="600"/>
              </a:spcAft>
            </a:pPr>
            <a:r>
              <a:rPr lang="en-US" sz="1600" b="0" dirty="0"/>
              <a:t>Beltran H et al. </a:t>
            </a:r>
            <a:r>
              <a:rPr lang="en-US" sz="1600" dirty="0"/>
              <a:t>Updated results </a:t>
            </a:r>
            <a:r>
              <a:rPr lang="en-US" sz="1600" b="0" dirty="0"/>
              <a:t>from a </a:t>
            </a:r>
            <a:r>
              <a:rPr lang="en-US" sz="1600" dirty="0"/>
              <a:t>phase I/II study </a:t>
            </a:r>
            <a:r>
              <a:rPr lang="en-US" sz="1600" b="0" dirty="0"/>
              <a:t>of </a:t>
            </a:r>
            <a:r>
              <a:rPr lang="en-US" sz="1600" dirty="0" err="1"/>
              <a:t>gocatamig</a:t>
            </a:r>
            <a:r>
              <a:rPr lang="en-US" sz="1600" b="0" dirty="0"/>
              <a:t> for </a:t>
            </a:r>
            <a:r>
              <a:rPr lang="en-US" sz="1600" dirty="0"/>
              <a:t>small cell lung cancer (SCLC) and other neuroendocrine cancers</a:t>
            </a:r>
            <a:r>
              <a:rPr lang="en-US" sz="1600" b="0" dirty="0"/>
              <a:t>. ESMO 2025;Abstract 2758MO. </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343308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Christine L Hann, MD, PhD (continued)</a:t>
            </a:r>
          </a:p>
          <a:p>
            <a:r>
              <a:rPr lang="en-US" sz="1600" b="0" dirty="0"/>
              <a:t>Rudin CM et al. </a:t>
            </a:r>
            <a:r>
              <a:rPr lang="en-US" sz="1600" dirty="0" err="1"/>
              <a:t>Ifinatamab</a:t>
            </a:r>
            <a:r>
              <a:rPr lang="en-US" sz="1600" dirty="0"/>
              <a:t> </a:t>
            </a:r>
            <a:r>
              <a:rPr lang="en-US" sz="1600" dirty="0" err="1"/>
              <a:t>deruxtecan</a:t>
            </a:r>
            <a:r>
              <a:rPr lang="en-US" sz="1600" dirty="0"/>
              <a:t> </a:t>
            </a:r>
            <a:r>
              <a:rPr lang="en-US" sz="1600" b="0" dirty="0"/>
              <a:t>in patients with extensive-stage small cell lung cancer: Primary analysis of the phase II IDeate-Lung01 Trial. </a:t>
            </a:r>
            <a:r>
              <a:rPr lang="en-US" sz="1600" b="0" i="1" dirty="0"/>
              <a:t>J Clin Oncol </a:t>
            </a:r>
            <a:r>
              <a:rPr lang="en-US" sz="1600" b="0" dirty="0"/>
              <a:t>2026;44(4):261-73.</a:t>
            </a:r>
          </a:p>
          <a:p>
            <a:r>
              <a:rPr lang="en-US" sz="1600" b="0" dirty="0"/>
              <a:t>Simoes da Rocha PF et al. </a:t>
            </a:r>
            <a:r>
              <a:rPr lang="en-US" sz="1600" dirty="0"/>
              <a:t>Intracranial activity of </a:t>
            </a:r>
            <a:r>
              <a:rPr lang="en-US" sz="1600" dirty="0" err="1"/>
              <a:t>ifinatamab</a:t>
            </a:r>
            <a:r>
              <a:rPr lang="en-US" sz="1600" dirty="0"/>
              <a:t> </a:t>
            </a:r>
            <a:r>
              <a:rPr lang="en-US" sz="1600" dirty="0" err="1"/>
              <a:t>deruxtecan</a:t>
            </a:r>
            <a:r>
              <a:rPr lang="en-US" sz="1600" dirty="0"/>
              <a:t> (I-</a:t>
            </a:r>
            <a:r>
              <a:rPr lang="en-US" sz="1600" dirty="0" err="1"/>
              <a:t>DXd</a:t>
            </a:r>
            <a:r>
              <a:rPr lang="en-US" sz="1600" dirty="0"/>
              <a:t>) </a:t>
            </a:r>
            <a:r>
              <a:rPr lang="en-US" sz="1600" b="0" dirty="0"/>
              <a:t>in patients (pts) with extensive-stage (ES) small cell lung cancer (SCLC) and baseline (BL) brain metastases (BM): Primary analysis of IDeate-Lung01. ESMO 2025;Abstract 2760MO.</a:t>
            </a:r>
          </a:p>
          <a:p>
            <a:r>
              <a:rPr lang="en-US" sz="1600" b="0" dirty="0" err="1"/>
              <a:t>Dowlati</a:t>
            </a:r>
            <a:r>
              <a:rPr lang="en-US" sz="1600" b="0" dirty="0"/>
              <a:t> A et al. Phase 2 open-label study of </a:t>
            </a:r>
            <a:r>
              <a:rPr lang="en-US" sz="1600" dirty="0"/>
              <a:t>sacituzumab govitecan as second-line therapy </a:t>
            </a:r>
            <a:r>
              <a:rPr lang="en-US" sz="1600" b="0" dirty="0"/>
              <a:t>in patients with extensive-stage SCLC: Results from TROPiCS-03. </a:t>
            </a:r>
            <a:r>
              <a:rPr lang="en-US" sz="1600" b="0" i="1" dirty="0"/>
              <a:t>J </a:t>
            </a:r>
            <a:r>
              <a:rPr lang="en-US" sz="1600" b="0" i="1" dirty="0" err="1"/>
              <a:t>Thorac</a:t>
            </a:r>
            <a:r>
              <a:rPr lang="en-US" sz="1600" b="0" i="1" dirty="0"/>
              <a:t> Oncol </a:t>
            </a:r>
            <a:r>
              <a:rPr lang="en-US" sz="1600" b="0" dirty="0"/>
              <a:t>2025;20(6):799-808.</a:t>
            </a:r>
          </a:p>
          <a:p>
            <a:r>
              <a:rPr lang="en-US" sz="1600" b="0" dirty="0" err="1">
                <a:latin typeface="Calibri"/>
              </a:rPr>
              <a:t>Owonikoko</a:t>
            </a:r>
            <a:r>
              <a:rPr lang="en-US" sz="1600" b="0" dirty="0">
                <a:latin typeface="Calibri"/>
              </a:rPr>
              <a:t> TK et al. Randomized phase II study of paclitaxel plus </a:t>
            </a:r>
            <a:r>
              <a:rPr lang="en-US" sz="1600" dirty="0">
                <a:latin typeface="Calibri"/>
              </a:rPr>
              <a:t>alisertib versus paclitaxel </a:t>
            </a:r>
            <a:r>
              <a:rPr lang="en-US" sz="1600" b="0" dirty="0">
                <a:latin typeface="Calibri"/>
              </a:rPr>
              <a:t>plus placebo as second-line therapy for SCLC: Primary and correlative biomarker analyses. </a:t>
            </a:r>
            <a:r>
              <a:rPr lang="en-US" sz="1600" b="0" i="1" dirty="0">
                <a:latin typeface="Calibri"/>
              </a:rPr>
              <a:t>J </a:t>
            </a:r>
            <a:r>
              <a:rPr lang="en-US" sz="1600" b="0" i="1" dirty="0" err="1">
                <a:latin typeface="Calibri"/>
              </a:rPr>
              <a:t>Thorac</a:t>
            </a:r>
            <a:r>
              <a:rPr lang="en-US" sz="1600" b="0" i="1" dirty="0">
                <a:latin typeface="Calibri"/>
              </a:rPr>
              <a:t> Oncol </a:t>
            </a:r>
            <a:r>
              <a:rPr lang="en-US" sz="1600" b="0" dirty="0">
                <a:latin typeface="Calibri"/>
              </a:rPr>
              <a:t>2020;15(2):274-87.</a:t>
            </a:r>
          </a:p>
          <a:p>
            <a:pPr>
              <a:lnSpc>
                <a:spcPct val="100000"/>
              </a:lnSpc>
              <a:spcBef>
                <a:spcPts val="0"/>
              </a:spcBef>
              <a:spcAft>
                <a:spcPts val="600"/>
              </a:spcAft>
            </a:pPr>
            <a:r>
              <a:rPr lang="en-US" sz="1600" b="0" dirty="0" err="1">
                <a:latin typeface="Calibri"/>
              </a:rPr>
              <a:t>Owonikoko</a:t>
            </a:r>
            <a:r>
              <a:rPr lang="en-US" sz="1600" b="0" dirty="0">
                <a:latin typeface="Calibri"/>
              </a:rPr>
              <a:t> TK et al. </a:t>
            </a:r>
            <a:r>
              <a:rPr lang="en-US" sz="1600" dirty="0"/>
              <a:t>Alisertib </a:t>
            </a:r>
            <a:r>
              <a:rPr lang="en-US" sz="1600" b="0" dirty="0"/>
              <a:t>in patients with </a:t>
            </a:r>
            <a:r>
              <a:rPr lang="en-US" sz="1600" dirty="0"/>
              <a:t>extensive-stage </a:t>
            </a:r>
            <a:r>
              <a:rPr lang="en-US" sz="1600" b="0" dirty="0"/>
              <a:t>small-cell lung cancer: The </a:t>
            </a:r>
            <a:r>
              <a:rPr lang="en-US" sz="1600" dirty="0"/>
              <a:t>phase 2 ALISCA-Lung1 </a:t>
            </a:r>
            <a:r>
              <a:rPr lang="en-US" sz="1600" b="0" dirty="0"/>
              <a:t>study. ASCO 2024;Abstract TPS8128.</a:t>
            </a:r>
          </a:p>
          <a:p>
            <a:pPr marL="98425" indent="0">
              <a:lnSpc>
                <a:spcPct val="100000"/>
              </a:lnSpc>
              <a:spcBef>
                <a:spcPts val="0"/>
              </a:spcBef>
              <a:spcAft>
                <a:spcPts val="600"/>
              </a:spcAft>
              <a:buNone/>
            </a:pPr>
            <a:endParaRPr lang="en-US" sz="1600" b="0" dirty="0"/>
          </a:p>
        </p:txBody>
      </p:sp>
    </p:spTree>
    <p:extLst>
      <p:ext uri="{BB962C8B-B14F-4D97-AF65-F5344CB8AC3E}">
        <p14:creationId xmlns:p14="http://schemas.microsoft.com/office/powerpoint/2010/main" val="3755513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E28A-5D58-7BF7-DE50-22F95B33C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20BF24-DEC3-0316-D973-B457CB83DC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Small Cell Lung Cancer</a:t>
            </a:r>
          </a:p>
        </p:txBody>
      </p:sp>
      <p:sp>
        <p:nvSpPr>
          <p:cNvPr id="3" name="Content Placeholder 2">
            <a:extLst>
              <a:ext uri="{FF2B5EF4-FFF2-40B4-BE49-F238E27FC236}">
                <a16:creationId xmlns:a16="http://schemas.microsoft.com/office/drawing/2014/main" id="{DFECB64D-21A9-A90E-1DDA-44F9F3136547}"/>
              </a:ext>
            </a:extLst>
          </p:cNvPr>
          <p:cNvSpPr>
            <a:spLocks noGrp="1"/>
          </p:cNvSpPr>
          <p:nvPr>
            <p:ph idx="1"/>
          </p:nvPr>
        </p:nvSpPr>
        <p:spPr>
          <a:xfrm>
            <a:off x="1055440" y="1484784"/>
            <a:ext cx="10215813" cy="4246833"/>
          </a:xfrm>
        </p:spPr>
        <p:txBody>
          <a:bodyPr/>
          <a:lstStyle/>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err="1">
                <a:solidFill>
                  <a:schemeClr val="tx1"/>
                </a:solidFill>
                <a:latin typeface="Calibri" panose="020F0502020204030204" pitchFamily="34" charset="0"/>
                <a:cs typeface="Calibri" panose="020F0502020204030204" pitchFamily="34" charset="0"/>
              </a:rPr>
              <a:t>Biopharmacology</a:t>
            </a:r>
            <a:r>
              <a:rPr lang="en-US" sz="2400" dirty="0">
                <a:solidFill>
                  <a:schemeClr val="tx1"/>
                </a:solidFill>
                <a:latin typeface="Calibri" panose="020F0502020204030204" pitchFamily="34" charset="0"/>
                <a:cs typeface="Calibri" panose="020F0502020204030204" pitchFamily="34" charset="0"/>
              </a:rPr>
              <a:t> of SCLC – “Wildfire sparked in dry grass”</a:t>
            </a:r>
            <a:endParaRPr lang="en-US" sz="2400"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Limited-Stage Disease</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Extensive-Stage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Paraneoplastic Syndromes – Lambert-Eaton Myasthenic Syndrome</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Bispecific T-Cell Engagers – </a:t>
            </a:r>
            <a:r>
              <a:rPr lang="en-US" sz="2400" dirty="0" err="1">
                <a:latin typeface="Calibri" panose="020F0502020204030204" pitchFamily="34" charset="0"/>
                <a:cs typeface="Calibri" panose="020F0502020204030204" pitchFamily="34" charset="0"/>
              </a:rPr>
              <a:t>Tarlatamab</a:t>
            </a:r>
            <a:r>
              <a:rPr lang="en-US" sz="2400" dirty="0">
                <a:latin typeface="Calibri" panose="020F0502020204030204" pitchFamily="34" charset="0"/>
                <a:cs typeface="Calibri" panose="020F0502020204030204" pitchFamily="34" charset="0"/>
              </a:rPr>
              <a:t>  </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5: </a:t>
            </a:r>
            <a:r>
              <a:rPr lang="en-US" sz="2400" dirty="0">
                <a:latin typeface="Calibri" panose="020F0502020204030204" pitchFamily="34" charset="0"/>
                <a:cs typeface="Calibri" panose="020F0502020204030204" pitchFamily="34" charset="0"/>
              </a:rPr>
              <a:t>Antibody-Drug Conjugates – </a:t>
            </a:r>
            <a:r>
              <a:rPr lang="en-US" sz="2400" dirty="0"/>
              <a:t>Ifinatamab Deruxtecan  </a:t>
            </a:r>
            <a:endParaRPr lang="en-US" sz="2400" dirty="0">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6: </a:t>
            </a:r>
            <a:r>
              <a:rPr lang="en-US" sz="2400" dirty="0">
                <a:solidFill>
                  <a:schemeClr val="tx1"/>
                </a:solidFill>
                <a:latin typeface="Calibri" panose="020F0502020204030204" pitchFamily="34" charset="0"/>
                <a:cs typeface="Calibri" panose="020F0502020204030204" pitchFamily="34" charset="0"/>
              </a:rPr>
              <a:t>Other Novel Agents – Alisertib, CAR T-Cell Therapy </a:t>
            </a:r>
          </a:p>
        </p:txBody>
      </p:sp>
    </p:spTree>
    <p:extLst>
      <p:ext uri="{BB962C8B-B14F-4D97-AF65-F5344CB8AC3E}">
        <p14:creationId xmlns:p14="http://schemas.microsoft.com/office/powerpoint/2010/main" val="3285052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8CD40-2680-A649-5633-827841CE54A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FDD48ACC-C745-C5A0-50D4-862C0DB23759}"/>
              </a:ext>
            </a:extLst>
          </p:cNvPr>
          <p:cNvSpPr>
            <a:spLocks noGrp="1" noChangeArrowheads="1"/>
          </p:cNvSpPr>
          <p:nvPr>
            <p:ph type="title"/>
          </p:nvPr>
        </p:nvSpPr>
        <p:spPr>
          <a:xfrm>
            <a:off x="-26623" y="463573"/>
            <a:ext cx="12192000" cy="1143000"/>
          </a:xfrm>
        </p:spPr>
        <p:txBody>
          <a:bodyPr wrap="square" anchor="ctr">
            <a:noAutofit/>
          </a:bodyPr>
          <a:lstStyle/>
          <a:p>
            <a:r>
              <a:rPr lang="en-US" sz="3600" dirty="0"/>
              <a:t>Expert Second Opinion: Investigators Provide </a:t>
            </a:r>
            <a:br>
              <a:rPr lang="en-US" sz="3600" dirty="0"/>
            </a:br>
            <a:r>
              <a:rPr lang="en-US" sz="3600" dirty="0"/>
              <a:t>Perspectives on the Best-Practice Use of </a:t>
            </a:r>
            <a:br>
              <a:rPr lang="en-US" sz="3600" dirty="0"/>
            </a:br>
            <a:r>
              <a:rPr lang="en-US" sz="3600" dirty="0"/>
              <a:t>Immunotherapy for Endometrial Cancer</a:t>
            </a:r>
          </a:p>
        </p:txBody>
      </p:sp>
      <p:sp>
        <p:nvSpPr>
          <p:cNvPr id="12" name="Text Box 3">
            <a:extLst>
              <a:ext uri="{FF2B5EF4-FFF2-40B4-BE49-F238E27FC236}">
                <a16:creationId xmlns:a16="http://schemas.microsoft.com/office/drawing/2014/main" id="{3C681493-F5AA-BC51-D62B-E0491A0DA95A}"/>
              </a:ext>
            </a:extLst>
          </p:cNvPr>
          <p:cNvSpPr txBox="1">
            <a:spLocks noChangeArrowheads="1"/>
          </p:cNvSpPr>
          <p:nvPr/>
        </p:nvSpPr>
        <p:spPr bwMode="auto">
          <a:xfrm>
            <a:off x="0" y="56843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Ritu Salani, MD, MBA</a:t>
            </a:r>
          </a:p>
        </p:txBody>
      </p:sp>
      <p:sp>
        <p:nvSpPr>
          <p:cNvPr id="13" name="Text Box 7">
            <a:extLst>
              <a:ext uri="{FF2B5EF4-FFF2-40B4-BE49-F238E27FC236}">
                <a16:creationId xmlns:a16="http://schemas.microsoft.com/office/drawing/2014/main" id="{BE9B9A91-A80B-5892-92BA-BB37A9C17976}"/>
              </a:ext>
            </a:extLst>
          </p:cNvPr>
          <p:cNvSpPr txBox="1">
            <a:spLocks noChangeArrowheads="1"/>
          </p:cNvSpPr>
          <p:nvPr/>
        </p:nvSpPr>
        <p:spPr bwMode="auto">
          <a:xfrm>
            <a:off x="4652364" y="39165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08D4B56-D7B1-ACBF-2508-E019E92F2F43}"/>
              </a:ext>
            </a:extLst>
          </p:cNvPr>
          <p:cNvSpPr txBox="1">
            <a:spLocks noChangeArrowheads="1"/>
          </p:cNvSpPr>
          <p:nvPr/>
        </p:nvSpPr>
        <p:spPr bwMode="auto">
          <a:xfrm>
            <a:off x="0" y="280445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April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12:45 PM – 2:15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A29F0A8B-2687-C330-7A7B-EDF890706F5E}"/>
              </a:ext>
            </a:extLst>
          </p:cNvPr>
          <p:cNvSpPr txBox="1">
            <a:spLocks noChangeArrowheads="1"/>
          </p:cNvSpPr>
          <p:nvPr/>
        </p:nvSpPr>
        <p:spPr bwMode="auto">
          <a:xfrm>
            <a:off x="0" y="184819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SGO 2026 Annual Meeting on Women’s Cancer®</a:t>
            </a:r>
          </a:p>
        </p:txBody>
      </p:sp>
      <p:sp>
        <p:nvSpPr>
          <p:cNvPr id="9" name="Text Box 6">
            <a:extLst>
              <a:ext uri="{FF2B5EF4-FFF2-40B4-BE49-F238E27FC236}">
                <a16:creationId xmlns:a16="http://schemas.microsoft.com/office/drawing/2014/main" id="{0884C91D-D97D-48BA-45FC-565E4B82A03C}"/>
              </a:ext>
            </a:extLst>
          </p:cNvPr>
          <p:cNvSpPr txBox="1">
            <a:spLocks noChangeArrowheads="1"/>
          </p:cNvSpPr>
          <p:nvPr/>
        </p:nvSpPr>
        <p:spPr bwMode="auto">
          <a:xfrm>
            <a:off x="157372" y="452243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Floor J Backes,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 Powell,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425012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CB22E-18BC-F77D-ADF9-6D3137382C2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1CDE3E8-16EB-5B74-9DA7-C1B56A37D578}"/>
              </a:ext>
            </a:extLst>
          </p:cNvPr>
          <p:cNvSpPr>
            <a:spLocks noGrp="1" noChangeArrowheads="1"/>
          </p:cNvSpPr>
          <p:nvPr>
            <p:ph type="title"/>
          </p:nvPr>
        </p:nvSpPr>
        <p:spPr>
          <a:xfrm>
            <a:off x="-26623" y="237003"/>
            <a:ext cx="12192000" cy="1143000"/>
          </a:xfrm>
        </p:spPr>
        <p:txBody>
          <a:bodyPr wrap="square" anchor="ctr">
            <a:noAutofit/>
          </a:bodyPr>
          <a:lstStyle/>
          <a:p>
            <a:r>
              <a:rPr lang="en-US" sz="3600" dirty="0"/>
              <a:t>Expert Second Opinion: Investigators Provide Perspectives </a:t>
            </a:r>
            <a:br>
              <a:rPr lang="en-US" sz="3600" dirty="0"/>
            </a:br>
            <a:r>
              <a:rPr lang="en-US" sz="3600" dirty="0"/>
              <a:t>on the Best-Practice Management of Ovarian Cancer</a:t>
            </a:r>
          </a:p>
        </p:txBody>
      </p:sp>
      <p:sp>
        <p:nvSpPr>
          <p:cNvPr id="12" name="Text Box 3">
            <a:extLst>
              <a:ext uri="{FF2B5EF4-FFF2-40B4-BE49-F238E27FC236}">
                <a16:creationId xmlns:a16="http://schemas.microsoft.com/office/drawing/2014/main" id="{2F56A43C-DA9A-84CF-A952-C13C7601327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13" name="Text Box 7">
            <a:extLst>
              <a:ext uri="{FF2B5EF4-FFF2-40B4-BE49-F238E27FC236}">
                <a16:creationId xmlns:a16="http://schemas.microsoft.com/office/drawing/2014/main" id="{3B78579E-6AC8-6799-392E-E45B7DB95239}"/>
              </a:ext>
            </a:extLst>
          </p:cNvPr>
          <p:cNvSpPr txBox="1">
            <a:spLocks noChangeArrowheads="1"/>
          </p:cNvSpPr>
          <p:nvPr/>
        </p:nvSpPr>
        <p:spPr bwMode="auto">
          <a:xfrm>
            <a:off x="4652364" y="362669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1AA5B6F-B665-10CB-15D7-A904BDF1F58F}"/>
              </a:ext>
            </a:extLst>
          </p:cNvPr>
          <p:cNvSpPr txBox="1">
            <a:spLocks noChangeArrowheads="1"/>
          </p:cNvSpPr>
          <p:nvPr/>
        </p:nvSpPr>
        <p:spPr bwMode="auto">
          <a:xfrm>
            <a:off x="0" y="25146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39430B22-A2C9-AD66-FD31-E18160539014}"/>
              </a:ext>
            </a:extLst>
          </p:cNvPr>
          <p:cNvSpPr txBox="1">
            <a:spLocks noChangeArrowheads="1"/>
          </p:cNvSpPr>
          <p:nvPr/>
        </p:nvSpPr>
        <p:spPr bwMode="auto">
          <a:xfrm>
            <a:off x="0" y="1447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SGO 2026 Annual Meeting on Women’s Cancer®</a:t>
            </a:r>
          </a:p>
        </p:txBody>
      </p:sp>
      <p:sp>
        <p:nvSpPr>
          <p:cNvPr id="9" name="Text Box 6">
            <a:extLst>
              <a:ext uri="{FF2B5EF4-FFF2-40B4-BE49-F238E27FC236}">
                <a16:creationId xmlns:a16="http://schemas.microsoft.com/office/drawing/2014/main" id="{ED9D3808-AA64-D828-00A9-9EB755EA9129}"/>
              </a:ext>
            </a:extLst>
          </p:cNvPr>
          <p:cNvSpPr txBox="1">
            <a:spLocks noChangeArrowheads="1"/>
          </p:cNvSpPr>
          <p:nvPr/>
        </p:nvSpPr>
        <p:spPr bwMode="auto">
          <a:xfrm>
            <a:off x="157372" y="423258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Nicoletta Colombo,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Gottfried E Konecny,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Alexander B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Olawaiye</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46234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40466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1684535"/>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51228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322B1-E480-16AF-28ED-542686C0112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F62E5E2-547B-AEC9-A326-90F59865E267}"/>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Data + Perspectives: The Potential Role </a:t>
            </a:r>
            <a:br>
              <a:rPr lang="en-US" sz="3600" dirty="0"/>
            </a:br>
            <a:r>
              <a:rPr lang="en-US" sz="3600" dirty="0"/>
              <a:t>of TROP2- and CDH6-Directed Antibody-Drug </a:t>
            </a:r>
            <a:br>
              <a:rPr lang="en-US" sz="3600" dirty="0"/>
            </a:br>
            <a:r>
              <a:rPr lang="en-US" sz="3600" dirty="0"/>
              <a:t>Conjugates in Gynecologic Cancers</a:t>
            </a:r>
          </a:p>
        </p:txBody>
      </p:sp>
      <p:sp>
        <p:nvSpPr>
          <p:cNvPr id="12" name="Text Box 3">
            <a:extLst>
              <a:ext uri="{FF2B5EF4-FFF2-40B4-BE49-F238E27FC236}">
                <a16:creationId xmlns:a16="http://schemas.microsoft.com/office/drawing/2014/main" id="{BB762ADE-265A-A12D-3774-4BECBAC29248}"/>
              </a:ext>
            </a:extLst>
          </p:cNvPr>
          <p:cNvSpPr txBox="1">
            <a:spLocks noChangeArrowheads="1"/>
          </p:cNvSpPr>
          <p:nvPr/>
        </p:nvSpPr>
        <p:spPr bwMode="auto">
          <a:xfrm>
            <a:off x="0" y="57605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13" name="Text Box 7">
            <a:extLst>
              <a:ext uri="{FF2B5EF4-FFF2-40B4-BE49-F238E27FC236}">
                <a16:creationId xmlns:a16="http://schemas.microsoft.com/office/drawing/2014/main" id="{6BA32B9C-A3F4-27A9-417A-6A1BE9B48DD1}"/>
              </a:ext>
            </a:extLst>
          </p:cNvPr>
          <p:cNvSpPr txBox="1">
            <a:spLocks noChangeArrowheads="1"/>
          </p:cNvSpPr>
          <p:nvPr/>
        </p:nvSpPr>
        <p:spPr bwMode="auto">
          <a:xfrm>
            <a:off x="4652364" y="39927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E983D63-1F0B-7EF0-249D-0A4BA097B811}"/>
              </a:ext>
            </a:extLst>
          </p:cNvPr>
          <p:cNvSpPr txBox="1">
            <a:spLocks noChangeArrowheads="1"/>
          </p:cNvSpPr>
          <p:nvPr/>
        </p:nvSpPr>
        <p:spPr bwMode="auto">
          <a:xfrm>
            <a:off x="0" y="288065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4423232E-4546-A31C-C366-2CBF131DC065}"/>
              </a:ext>
            </a:extLst>
          </p:cNvPr>
          <p:cNvSpPr txBox="1">
            <a:spLocks noChangeArrowheads="1"/>
          </p:cNvSpPr>
          <p:nvPr/>
        </p:nvSpPr>
        <p:spPr bwMode="auto">
          <a:xfrm>
            <a:off x="0" y="1918017"/>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SGO 2026 Annual Meeting on Women’s Cancer®</a:t>
            </a:r>
          </a:p>
        </p:txBody>
      </p:sp>
      <p:sp>
        <p:nvSpPr>
          <p:cNvPr id="9" name="Text Box 6">
            <a:extLst>
              <a:ext uri="{FF2B5EF4-FFF2-40B4-BE49-F238E27FC236}">
                <a16:creationId xmlns:a16="http://schemas.microsoft.com/office/drawing/2014/main" id="{D0AF63D4-2A24-9E22-E28C-CB33B455261E}"/>
              </a:ext>
            </a:extLst>
          </p:cNvPr>
          <p:cNvSpPr txBox="1">
            <a:spLocks noChangeArrowheads="1"/>
          </p:cNvSpPr>
          <p:nvPr/>
        </p:nvSpPr>
        <p:spPr bwMode="auto">
          <a:xfrm>
            <a:off x="157372" y="459863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Bradley J Monk,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98838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80F6B-EDDE-10DD-052E-B9AA017A052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95DC06C-1C6F-B4E9-3366-81806A19F40F}"/>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Expert Second Opinion: Investigators Provide Perspectives </a:t>
            </a:r>
            <a:br>
              <a:rPr lang="en-US" sz="3600" dirty="0"/>
            </a:br>
            <a:r>
              <a:rPr lang="en-US" sz="3600" dirty="0"/>
              <a:t>on the Management of HER2-Positive Gynecologic Cancers</a:t>
            </a:r>
          </a:p>
        </p:txBody>
      </p:sp>
      <p:sp>
        <p:nvSpPr>
          <p:cNvPr id="12" name="Text Box 3">
            <a:extLst>
              <a:ext uri="{FF2B5EF4-FFF2-40B4-BE49-F238E27FC236}">
                <a16:creationId xmlns:a16="http://schemas.microsoft.com/office/drawing/2014/main" id="{5E7F4898-69AF-B7FC-9E3D-13F121630E4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M O’Malley, MD</a:t>
            </a:r>
          </a:p>
        </p:txBody>
      </p:sp>
      <p:sp>
        <p:nvSpPr>
          <p:cNvPr id="13" name="Text Box 7">
            <a:extLst>
              <a:ext uri="{FF2B5EF4-FFF2-40B4-BE49-F238E27FC236}">
                <a16:creationId xmlns:a16="http://schemas.microsoft.com/office/drawing/2014/main" id="{9D38F083-61FF-5BE8-A30E-40ACFF784575}"/>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45C6E435-ACDA-EA4C-0C61-134B3345916A}"/>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April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12:45 PM – 2:15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52A9AE1-090C-B375-22FD-991572673061}"/>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SGO 2026 Annual Meeting on Women’s Cancer®</a:t>
            </a:r>
          </a:p>
        </p:txBody>
      </p:sp>
      <p:sp>
        <p:nvSpPr>
          <p:cNvPr id="9" name="Text Box 6">
            <a:extLst>
              <a:ext uri="{FF2B5EF4-FFF2-40B4-BE49-F238E27FC236}">
                <a16:creationId xmlns:a16="http://schemas.microsoft.com/office/drawing/2014/main" id="{F542B971-4328-F4D2-ECA4-CEC1DE71352B}"/>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F Liu,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Brian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Slomovitz</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71094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A8358-04AD-AF40-EA34-38E32C7F069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00B6751-61F2-FBF7-6AD2-1DB1EBF1C330}"/>
              </a:ext>
            </a:extLst>
          </p:cNvPr>
          <p:cNvSpPr/>
          <p:nvPr/>
        </p:nvSpPr>
        <p:spPr bwMode="auto">
          <a:xfrm>
            <a:off x="912286" y="1412776"/>
            <a:ext cx="1044029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1F61AC3-B708-87F2-8CD2-981F4B6222F9}"/>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Small Cell Lung Cancer</a:t>
            </a:r>
          </a:p>
        </p:txBody>
      </p:sp>
      <p:sp>
        <p:nvSpPr>
          <p:cNvPr id="3" name="Content Placeholder 2">
            <a:extLst>
              <a:ext uri="{FF2B5EF4-FFF2-40B4-BE49-F238E27FC236}">
                <a16:creationId xmlns:a16="http://schemas.microsoft.com/office/drawing/2014/main" id="{0B7E0D82-E83F-BC29-CE05-8B85C92C184E}"/>
              </a:ext>
            </a:extLst>
          </p:cNvPr>
          <p:cNvSpPr>
            <a:spLocks noGrp="1"/>
          </p:cNvSpPr>
          <p:nvPr>
            <p:ph idx="1"/>
          </p:nvPr>
        </p:nvSpPr>
        <p:spPr>
          <a:xfrm>
            <a:off x="1055440" y="1484784"/>
            <a:ext cx="10215813" cy="4246833"/>
          </a:xfrm>
        </p:spPr>
        <p:txBody>
          <a:bodyPr/>
          <a:lstStyle/>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INTRODUCTION: </a:t>
            </a:r>
            <a:r>
              <a:rPr lang="en-US" sz="2400" dirty="0" err="1">
                <a:solidFill>
                  <a:schemeClr val="bg1"/>
                </a:solidFill>
                <a:latin typeface="Calibri" panose="020F0502020204030204" pitchFamily="34" charset="0"/>
                <a:cs typeface="Calibri" panose="020F0502020204030204" pitchFamily="34" charset="0"/>
              </a:rPr>
              <a:t>Biopharmacology</a:t>
            </a:r>
            <a:r>
              <a:rPr lang="en-US" sz="2400" dirty="0">
                <a:solidFill>
                  <a:schemeClr val="bg1"/>
                </a:solidFill>
                <a:latin typeface="Calibri" panose="020F0502020204030204" pitchFamily="34" charset="0"/>
                <a:cs typeface="Calibri" panose="020F0502020204030204" pitchFamily="34" charset="0"/>
              </a:rPr>
              <a:t> of SCLC – “Wildfire sparked in dry grass”</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Limited-Stage Disease</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Extensive-Stage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Paraneoplastic Syndromes – Lambert-Eaton Myasthenic Syndrome</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Bispecific T-Cell Engagers – </a:t>
            </a:r>
            <a:r>
              <a:rPr lang="en-US" sz="2400" dirty="0" err="1">
                <a:latin typeface="Calibri" panose="020F0502020204030204" pitchFamily="34" charset="0"/>
                <a:cs typeface="Calibri" panose="020F0502020204030204" pitchFamily="34" charset="0"/>
              </a:rPr>
              <a:t>Tarlatamab</a:t>
            </a:r>
            <a:r>
              <a:rPr lang="en-US" sz="2400" dirty="0">
                <a:latin typeface="Calibri" panose="020F0502020204030204" pitchFamily="34" charset="0"/>
                <a:cs typeface="Calibri" panose="020F0502020204030204" pitchFamily="34" charset="0"/>
              </a:rPr>
              <a:t>  </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5: </a:t>
            </a:r>
            <a:r>
              <a:rPr lang="en-US" sz="2400" dirty="0">
                <a:latin typeface="Calibri" panose="020F0502020204030204" pitchFamily="34" charset="0"/>
                <a:cs typeface="Calibri" panose="020F0502020204030204" pitchFamily="34" charset="0"/>
              </a:rPr>
              <a:t>Antibody-Drug Conjugates – </a:t>
            </a:r>
            <a:r>
              <a:rPr lang="en-US" sz="2400" dirty="0" err="1"/>
              <a:t>Ifinatamab</a:t>
            </a:r>
            <a:r>
              <a:rPr lang="en-US" sz="2400" dirty="0"/>
              <a:t> Deruxtecan  </a:t>
            </a:r>
            <a:endParaRPr lang="en-US" sz="2400" dirty="0">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6: </a:t>
            </a:r>
            <a:r>
              <a:rPr lang="en-US" sz="2400" dirty="0">
                <a:solidFill>
                  <a:schemeClr val="tx1"/>
                </a:solidFill>
                <a:latin typeface="Calibri" panose="020F0502020204030204" pitchFamily="34" charset="0"/>
                <a:cs typeface="Calibri" panose="020F0502020204030204" pitchFamily="34" charset="0"/>
              </a:rPr>
              <a:t>Other Novel Agents – Alisertib, CAR T-Cell Therapy </a:t>
            </a:r>
          </a:p>
        </p:txBody>
      </p:sp>
    </p:spTree>
    <p:extLst>
      <p:ext uri="{BB962C8B-B14F-4D97-AF65-F5344CB8AC3E}">
        <p14:creationId xmlns:p14="http://schemas.microsoft.com/office/powerpoint/2010/main" val="388567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CFA55-2CBE-D4AF-9FA5-07FED34C4B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AF29C0-A8A3-E7B9-4D20-4592CDC9158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61345" y="1315890"/>
            <a:ext cx="4719102" cy="4226220"/>
          </a:xfrm>
          <a:prstGeom prst="rect">
            <a:avLst/>
          </a:prstGeom>
        </p:spPr>
      </p:pic>
      <p:sp>
        <p:nvSpPr>
          <p:cNvPr id="8" name="TextBox 7">
            <a:extLst>
              <a:ext uri="{FF2B5EF4-FFF2-40B4-BE49-F238E27FC236}">
                <a16:creationId xmlns:a16="http://schemas.microsoft.com/office/drawing/2014/main" id="{CC45F417-875E-3E28-7841-1D3F4B2D83D9}"/>
              </a:ext>
            </a:extLst>
          </p:cNvPr>
          <p:cNvSpPr txBox="1"/>
          <p:nvPr/>
        </p:nvSpPr>
        <p:spPr>
          <a:xfrm>
            <a:off x="5724622" y="1302342"/>
            <a:ext cx="6008710" cy="4585871"/>
          </a:xfrm>
          <a:prstGeom prst="rect">
            <a:avLst/>
          </a:prstGeom>
          <a:noFill/>
        </p:spPr>
        <p:txBody>
          <a:bodyPr wrap="square" rtlCol="0">
            <a:spAutoFit/>
          </a:bodyPr>
          <a:lstStyle/>
          <a:p>
            <a:pPr marL="53959" marR="0" lvl="0" indent="0" algn="l"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B7-H3 (CD276)</a:t>
            </a:r>
            <a:endPar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56926" marR="0" lvl="0" indent="-23639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B7 family of immune checkpoint proteins</a:t>
            </a:r>
          </a:p>
          <a:p>
            <a:pPr marL="456926" marR="0" lvl="0" indent="-23639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inhibits T-cell activation and promotes immune evasion</a:t>
            </a:r>
          </a:p>
          <a:p>
            <a:pPr marL="456926" marR="0" lvl="0" indent="-23639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SCLC expression ~65%</a:t>
            </a:r>
          </a:p>
          <a:p>
            <a:pPr marL="0" marR="0" lvl="0" indent="0" algn="l" defTabSz="108771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08771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DLL3 (Delta-like Ligand 3)</a:t>
            </a:r>
            <a:endPar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56926" marR="0" lvl="0" indent="-23639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Inhibitory TM ligand of the Notch pathway</a:t>
            </a:r>
          </a:p>
          <a:p>
            <a:pPr marL="456926" marR="0" lvl="0" indent="-23639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SCLC expression ~85%</a:t>
            </a:r>
          </a:p>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SEZ6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(Seizure Related 6 Homolog)</a:t>
            </a:r>
          </a:p>
          <a:p>
            <a:pPr marL="463272" marR="0" lvl="0" indent="-236396" algn="l" defTabSz="10877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TM protein on surface of selected neuronal lineage cells</a:t>
            </a:r>
          </a:p>
          <a:p>
            <a:pPr marL="463272" marR="0" lvl="0" indent="-236396" algn="l" defTabSz="10877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Highly expressed in SCLC</a:t>
            </a:r>
          </a:p>
          <a:p>
            <a:pPr marL="0" marR="0" lvl="0" indent="0" algn="l" defTabSz="108771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08771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TROP-2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(trophoblast cell-surface antigen 2)</a:t>
            </a:r>
          </a:p>
          <a:p>
            <a:pPr marL="395050" marR="0" lvl="0" indent="-236396" algn="l" defTabSz="10877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TM glycoprotein involved in cell signaling, proliferation, and migration</a:t>
            </a:r>
          </a:p>
          <a:p>
            <a:pPr marL="395050" marR="0" lvl="0" indent="-23639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SCLC expression low (~18%)</a:t>
            </a:r>
          </a:p>
          <a:p>
            <a:pPr marL="395050" marR="0" lvl="0" indent="-23639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158654" marR="0" lvl="0" indent="0" algn="l" defTabSz="91385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57150" marR="0" lvl="0" indent="0" algn="l"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Bispecific EGFR/HER3-ADC</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Izalontamab brengitecan (Iza-Bren)</a:t>
            </a:r>
          </a:p>
          <a:p>
            <a:pPr marL="158654" marR="0" lvl="0" indent="0" algn="l" defTabSz="91385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itle 6">
            <a:extLst>
              <a:ext uri="{FF2B5EF4-FFF2-40B4-BE49-F238E27FC236}">
                <a16:creationId xmlns:a16="http://schemas.microsoft.com/office/drawing/2014/main" id="{4D531EA3-D178-103E-97C1-0CAE45384846}"/>
              </a:ext>
            </a:extLst>
          </p:cNvPr>
          <p:cNvSpPr>
            <a:spLocks noGrp="1"/>
          </p:cNvSpPr>
          <p:nvPr>
            <p:ph type="title"/>
          </p:nvPr>
        </p:nvSpPr>
        <p:spPr>
          <a:xfrm>
            <a:off x="245575" y="98301"/>
            <a:ext cx="10512862" cy="914162"/>
          </a:xfrm>
        </p:spPr>
        <p:txBody>
          <a:bodyPr>
            <a:noAutofit/>
          </a:bodyPr>
          <a:lstStyle/>
          <a:p>
            <a:pPr defTabSz="609219"/>
            <a:r>
              <a:rPr lang="en-US" sz="2800" b="1" dirty="0">
                <a:solidFill>
                  <a:srgbClr val="154780"/>
                </a:solidFill>
                <a:latin typeface="Arial" panose="020B0604020202020204" pitchFamily="34" charset="0"/>
                <a:cs typeface="Arial" panose="020B0604020202020204" pitchFamily="34" charset="0"/>
              </a:rPr>
              <a:t>SCLC cell surface targets under active clinical evaluation </a:t>
            </a:r>
          </a:p>
        </p:txBody>
      </p:sp>
      <p:sp>
        <p:nvSpPr>
          <p:cNvPr id="9" name="TextBox 8">
            <a:extLst>
              <a:ext uri="{FF2B5EF4-FFF2-40B4-BE49-F238E27FC236}">
                <a16:creationId xmlns:a16="http://schemas.microsoft.com/office/drawing/2014/main" id="{B68C5C24-C086-6021-9931-AE73969B7955}"/>
              </a:ext>
            </a:extLst>
          </p:cNvPr>
          <p:cNvSpPr txBox="1"/>
          <p:nvPr/>
        </p:nvSpPr>
        <p:spPr>
          <a:xfrm>
            <a:off x="170314" y="6400027"/>
            <a:ext cx="10512862" cy="365665"/>
          </a:xfrm>
          <a:prstGeom prst="rect">
            <a:avLst/>
          </a:prstGeom>
          <a:noFill/>
        </p:spPr>
        <p:txBody>
          <a:bodyPr wrap="square" rtlCol="0" anchor="ctr" anchorCtr="0">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Meng Y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Discov Oncol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2024;15(1):327. Ajay A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npj Precis Oncol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2025;9:1.</a:t>
            </a:r>
          </a:p>
        </p:txBody>
      </p:sp>
    </p:spTree>
    <p:extLst>
      <p:ext uri="{BB962C8B-B14F-4D97-AF65-F5344CB8AC3E}">
        <p14:creationId xmlns:p14="http://schemas.microsoft.com/office/powerpoint/2010/main" val="697593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4EDE-82E1-3592-F5B3-52B93B9A0BD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EE3949-0333-0A8E-77AB-732B4C8B5C2D}"/>
              </a:ext>
            </a:extLst>
          </p:cNvPr>
          <p:cNvSpPr/>
          <p:nvPr/>
        </p:nvSpPr>
        <p:spPr bwMode="auto">
          <a:xfrm>
            <a:off x="912286" y="2060848"/>
            <a:ext cx="1044029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2665B0B-E8C3-173A-01FB-6E3B6F8B631F}"/>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Small Cell Lung Cancer</a:t>
            </a:r>
          </a:p>
        </p:txBody>
      </p:sp>
      <p:sp>
        <p:nvSpPr>
          <p:cNvPr id="3" name="Content Placeholder 2">
            <a:extLst>
              <a:ext uri="{FF2B5EF4-FFF2-40B4-BE49-F238E27FC236}">
                <a16:creationId xmlns:a16="http://schemas.microsoft.com/office/drawing/2014/main" id="{89BF5AC2-A519-8A1A-05E3-8D369F0592A3}"/>
              </a:ext>
            </a:extLst>
          </p:cNvPr>
          <p:cNvSpPr>
            <a:spLocks noGrp="1"/>
          </p:cNvSpPr>
          <p:nvPr>
            <p:ph idx="1"/>
          </p:nvPr>
        </p:nvSpPr>
        <p:spPr>
          <a:xfrm>
            <a:off x="1055440" y="1484784"/>
            <a:ext cx="10215813" cy="4246833"/>
          </a:xfrm>
        </p:spPr>
        <p:txBody>
          <a:bodyPr/>
          <a:lstStyle/>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err="1">
                <a:solidFill>
                  <a:schemeClr val="tx1"/>
                </a:solidFill>
                <a:latin typeface="Calibri" panose="020F0502020204030204" pitchFamily="34" charset="0"/>
                <a:cs typeface="Calibri" panose="020F0502020204030204" pitchFamily="34" charset="0"/>
              </a:rPr>
              <a:t>Biopharmacology</a:t>
            </a:r>
            <a:r>
              <a:rPr lang="en-US" sz="2400" dirty="0">
                <a:solidFill>
                  <a:schemeClr val="tx1"/>
                </a:solidFill>
                <a:latin typeface="Calibri" panose="020F0502020204030204" pitchFamily="34" charset="0"/>
                <a:cs typeface="Calibri" panose="020F0502020204030204" pitchFamily="34" charset="0"/>
              </a:rPr>
              <a:t> of SCLC – “Wildfire sparked in dry grass”</a:t>
            </a:r>
            <a:endParaRPr lang="en-US" sz="2400"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1: Limited-Stage Disease</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Extensive-Stage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Paraneoplastic Syndromes – Lambert-Eaton Myasthenic Syndrome</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Bispecific T-Cell Engagers – </a:t>
            </a:r>
            <a:r>
              <a:rPr lang="en-US" sz="2400" dirty="0" err="1">
                <a:latin typeface="Calibri" panose="020F0502020204030204" pitchFamily="34" charset="0"/>
                <a:cs typeface="Calibri" panose="020F0502020204030204" pitchFamily="34" charset="0"/>
              </a:rPr>
              <a:t>Tarlatamab</a:t>
            </a:r>
            <a:r>
              <a:rPr lang="en-US" sz="2400" dirty="0">
                <a:latin typeface="Calibri" panose="020F0502020204030204" pitchFamily="34" charset="0"/>
                <a:cs typeface="Calibri" panose="020F0502020204030204" pitchFamily="34" charset="0"/>
              </a:rPr>
              <a:t>  </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5: </a:t>
            </a:r>
            <a:r>
              <a:rPr lang="en-US" sz="2400" dirty="0">
                <a:latin typeface="Calibri" panose="020F0502020204030204" pitchFamily="34" charset="0"/>
                <a:cs typeface="Calibri" panose="020F0502020204030204" pitchFamily="34" charset="0"/>
              </a:rPr>
              <a:t>Antibody-Drug Conjugates – </a:t>
            </a:r>
            <a:r>
              <a:rPr lang="en-US" sz="2400" dirty="0" err="1"/>
              <a:t>Ifinatamab</a:t>
            </a:r>
            <a:r>
              <a:rPr lang="en-US" sz="2400" dirty="0"/>
              <a:t> Deruxtecan  </a:t>
            </a:r>
            <a:endParaRPr lang="en-US" sz="2400" dirty="0">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6: </a:t>
            </a:r>
            <a:r>
              <a:rPr lang="en-US" sz="2400" dirty="0">
                <a:solidFill>
                  <a:schemeClr val="tx1"/>
                </a:solidFill>
                <a:latin typeface="Calibri" panose="020F0502020204030204" pitchFamily="34" charset="0"/>
                <a:cs typeface="Calibri" panose="020F0502020204030204" pitchFamily="34" charset="0"/>
              </a:rPr>
              <a:t>Other Novel Agents – Alisertib, CAR T-Cell Therapy </a:t>
            </a:r>
          </a:p>
        </p:txBody>
      </p:sp>
    </p:spTree>
    <p:extLst>
      <p:ext uri="{BB962C8B-B14F-4D97-AF65-F5344CB8AC3E}">
        <p14:creationId xmlns:p14="http://schemas.microsoft.com/office/powerpoint/2010/main" val="3125987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pic>
        <p:nvPicPr>
          <p:cNvPr id="4" name="Picture 3" descr="A close-up of a medical information&#10;&#10;Description automatically generated">
            <a:extLst>
              <a:ext uri="{FF2B5EF4-FFF2-40B4-BE49-F238E27FC236}">
                <a16:creationId xmlns:a16="http://schemas.microsoft.com/office/drawing/2014/main" id="{A22D5041-A2E7-2C0D-43BD-0B7FB27D2AEA}"/>
              </a:ext>
            </a:extLst>
          </p:cNvPr>
          <p:cNvPicPr>
            <a:picLocks noChangeAspect="1"/>
          </p:cNvPicPr>
          <p:nvPr/>
        </p:nvPicPr>
        <p:blipFill>
          <a:blip r:embed="rId3"/>
          <a:stretch>
            <a:fillRect/>
          </a:stretch>
        </p:blipFill>
        <p:spPr>
          <a:xfrm>
            <a:off x="407368" y="260648"/>
            <a:ext cx="8249517" cy="2409321"/>
          </a:xfrm>
          <a:prstGeom prst="rect">
            <a:avLst/>
          </a:prstGeom>
        </p:spPr>
      </p:pic>
      <p:sp>
        <p:nvSpPr>
          <p:cNvPr id="6" name="TextBox 5">
            <a:extLst>
              <a:ext uri="{FF2B5EF4-FFF2-40B4-BE49-F238E27FC236}">
                <a16:creationId xmlns:a16="http://schemas.microsoft.com/office/drawing/2014/main" id="{CE9F312D-04B8-3565-2F18-687DB5FADF7B}"/>
              </a:ext>
            </a:extLst>
          </p:cNvPr>
          <p:cNvSpPr txBox="1"/>
          <p:nvPr/>
        </p:nvSpPr>
        <p:spPr>
          <a:xfrm>
            <a:off x="6791011" y="260648"/>
            <a:ext cx="1867127" cy="45394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7" name="TextBox 6">
            <a:extLst>
              <a:ext uri="{FF2B5EF4-FFF2-40B4-BE49-F238E27FC236}">
                <a16:creationId xmlns:a16="http://schemas.microsoft.com/office/drawing/2014/main" id="{B7916AFB-5082-0FA5-0E8C-E54AE67BD06D}"/>
              </a:ext>
            </a:extLst>
          </p:cNvPr>
          <p:cNvSpPr txBox="1"/>
          <p:nvPr/>
        </p:nvSpPr>
        <p:spPr>
          <a:xfrm>
            <a:off x="407368" y="2666955"/>
            <a:ext cx="8249517" cy="37070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S PGothic" charset="0"/>
                <a:cs typeface="+mn-cs"/>
              </a:rPr>
              <a:t>J Clin Oncol </a:t>
            </a: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2026;44(8):630-40.</a:t>
            </a:r>
          </a:p>
        </p:txBody>
      </p:sp>
      <p:pic>
        <p:nvPicPr>
          <p:cNvPr id="9" name="Picture 8" descr="A close-up of a medical information&#10;&#10;Description automatically generated">
            <a:extLst>
              <a:ext uri="{FF2B5EF4-FFF2-40B4-BE49-F238E27FC236}">
                <a16:creationId xmlns:a16="http://schemas.microsoft.com/office/drawing/2014/main" id="{959D9527-8D4B-9978-CB16-184470EA9B9D}"/>
              </a:ext>
            </a:extLst>
          </p:cNvPr>
          <p:cNvPicPr>
            <a:picLocks noChangeAspect="1"/>
          </p:cNvPicPr>
          <p:nvPr/>
        </p:nvPicPr>
        <p:blipFill>
          <a:blip r:embed="rId4"/>
          <a:stretch>
            <a:fillRect/>
          </a:stretch>
        </p:blipFill>
        <p:spPr>
          <a:xfrm>
            <a:off x="4208968" y="2586129"/>
            <a:ext cx="6488775" cy="3441872"/>
          </a:xfrm>
          <a:prstGeom prst="rect">
            <a:avLst/>
          </a:prstGeom>
        </p:spPr>
      </p:pic>
      <p:sp>
        <p:nvSpPr>
          <p:cNvPr id="2" name="TextBox 1">
            <a:extLst>
              <a:ext uri="{FF2B5EF4-FFF2-40B4-BE49-F238E27FC236}">
                <a16:creationId xmlns:a16="http://schemas.microsoft.com/office/drawing/2014/main" id="{BED97CAE-D0D6-11EB-B10B-A0C63BE0E25B}"/>
              </a:ext>
            </a:extLst>
          </p:cNvPr>
          <p:cNvSpPr txBox="1"/>
          <p:nvPr/>
        </p:nvSpPr>
        <p:spPr>
          <a:xfrm>
            <a:off x="653065" y="844022"/>
            <a:ext cx="4206802" cy="263788"/>
          </a:xfrm>
          <a:prstGeom prst="rect">
            <a:avLst/>
          </a:prstGeom>
          <a:solidFill>
            <a:schemeClr val="bg1"/>
          </a:solidFill>
        </p:spPr>
        <p:txBody>
          <a:bodyPr wrap="square" tIns="0" rIns="0" bIns="0" rtlCol="0">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75" b="1" i="0" u="none" strike="noStrike" kern="1200" cap="none" spc="0" normalizeH="0" baseline="0" noProof="0" dirty="0">
                <a:ln>
                  <a:noFill/>
                </a:ln>
                <a:solidFill>
                  <a:srgbClr val="000000"/>
                </a:solidFill>
                <a:effectLst/>
                <a:uLnTx/>
                <a:uFillTx/>
                <a:latin typeface="Arial" pitchFamily="-72" charset="0"/>
                <a:ea typeface="MS PGothic" charset="0"/>
              </a:rPr>
              <a:t>Chemoradiation ± Atezolizumab</a:t>
            </a:r>
          </a:p>
        </p:txBody>
      </p:sp>
    </p:spTree>
    <p:extLst>
      <p:ext uri="{BB962C8B-B14F-4D97-AF65-F5344CB8AC3E}">
        <p14:creationId xmlns:p14="http://schemas.microsoft.com/office/powerpoint/2010/main" val="101783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pic>
        <p:nvPicPr>
          <p:cNvPr id="2" name="Picture 1" descr="A close-up of a medical information&#10;&#10;Description automatically generated">
            <a:extLst>
              <a:ext uri="{FF2B5EF4-FFF2-40B4-BE49-F238E27FC236}">
                <a16:creationId xmlns:a16="http://schemas.microsoft.com/office/drawing/2014/main" id="{F089D0D6-E8DA-2736-23B8-B0A674F641AC}"/>
              </a:ext>
            </a:extLst>
          </p:cNvPr>
          <p:cNvPicPr>
            <a:picLocks noChangeAspect="1"/>
          </p:cNvPicPr>
          <p:nvPr/>
        </p:nvPicPr>
        <p:blipFill>
          <a:blip r:embed="rId3"/>
          <a:stretch>
            <a:fillRect/>
          </a:stretch>
        </p:blipFill>
        <p:spPr>
          <a:xfrm>
            <a:off x="1013254" y="644504"/>
            <a:ext cx="10136556" cy="5376783"/>
          </a:xfrm>
          <a:prstGeom prst="rect">
            <a:avLst/>
          </a:prstGeom>
        </p:spPr>
      </p:pic>
    </p:spTree>
    <p:extLst>
      <p:ext uri="{BB962C8B-B14F-4D97-AF65-F5344CB8AC3E}">
        <p14:creationId xmlns:p14="http://schemas.microsoft.com/office/powerpoint/2010/main" val="773741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95919-ED6F-F379-894D-F80BAF614ED3}"/>
            </a:ext>
          </a:extLst>
        </p:cNvPr>
        <p:cNvGrpSpPr/>
        <p:nvPr/>
      </p:nvGrpSpPr>
      <p:grpSpPr>
        <a:xfrm>
          <a:off x="0" y="0"/>
          <a:ext cx="0" cy="0"/>
          <a:chOff x="0" y="0"/>
          <a:chExt cx="0" cy="0"/>
        </a:xfrm>
      </p:grpSpPr>
      <p:pic>
        <p:nvPicPr>
          <p:cNvPr id="5" name="Picture 4" descr="A diagram of a patient's process&#10;&#10;Description automatically generated">
            <a:extLst>
              <a:ext uri="{FF2B5EF4-FFF2-40B4-BE49-F238E27FC236}">
                <a16:creationId xmlns:a16="http://schemas.microsoft.com/office/drawing/2014/main" id="{B7642E7B-B2D6-5EC9-D5F4-FC1A2E261C20}"/>
              </a:ext>
            </a:extLst>
          </p:cNvPr>
          <p:cNvPicPr>
            <a:picLocks noChangeAspect="1"/>
          </p:cNvPicPr>
          <p:nvPr/>
        </p:nvPicPr>
        <p:blipFill>
          <a:blip r:embed="rId3"/>
          <a:stretch>
            <a:fillRect/>
          </a:stretch>
        </p:blipFill>
        <p:spPr>
          <a:xfrm>
            <a:off x="753762" y="582718"/>
            <a:ext cx="10676239" cy="5437297"/>
          </a:xfrm>
          <a:prstGeom prst="rect">
            <a:avLst/>
          </a:prstGeom>
        </p:spPr>
      </p:pic>
      <p:sp>
        <p:nvSpPr>
          <p:cNvPr id="6" name="TextBox 5">
            <a:extLst>
              <a:ext uri="{FF2B5EF4-FFF2-40B4-BE49-F238E27FC236}">
                <a16:creationId xmlns:a16="http://schemas.microsoft.com/office/drawing/2014/main" id="{B05AA57C-4695-9698-402A-05E326330172}"/>
              </a:ext>
            </a:extLst>
          </p:cNvPr>
          <p:cNvSpPr txBox="1"/>
          <p:nvPr/>
        </p:nvSpPr>
        <p:spPr>
          <a:xfrm>
            <a:off x="186365" y="6447935"/>
            <a:ext cx="433387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Barbie DA et al. ASCO 2025;Abstract 8014</a:t>
            </a:r>
          </a:p>
        </p:txBody>
      </p:sp>
    </p:spTree>
    <p:extLst>
      <p:ext uri="{BB962C8B-B14F-4D97-AF65-F5344CB8AC3E}">
        <p14:creationId xmlns:p14="http://schemas.microsoft.com/office/powerpoint/2010/main" val="202604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FB4D-979C-D8F6-2A99-BB780CBC0484}"/>
            </a:ext>
          </a:extLst>
        </p:cNvPr>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B560CDF4-E6F2-C7E2-08B6-CBA11FD92CE9}"/>
              </a:ext>
            </a:extLst>
          </p:cNvPr>
          <p:cNvPicPr>
            <a:picLocks noChangeAspect="1"/>
          </p:cNvPicPr>
          <p:nvPr/>
        </p:nvPicPr>
        <p:blipFill>
          <a:blip r:embed="rId3"/>
          <a:stretch>
            <a:fillRect/>
          </a:stretch>
        </p:blipFill>
        <p:spPr>
          <a:xfrm>
            <a:off x="920295" y="646328"/>
            <a:ext cx="10530970" cy="5060751"/>
          </a:xfrm>
          <a:prstGeom prst="rect">
            <a:avLst/>
          </a:prstGeom>
        </p:spPr>
      </p:pic>
      <p:sp>
        <p:nvSpPr>
          <p:cNvPr id="6" name="TextBox 5">
            <a:extLst>
              <a:ext uri="{FF2B5EF4-FFF2-40B4-BE49-F238E27FC236}">
                <a16:creationId xmlns:a16="http://schemas.microsoft.com/office/drawing/2014/main" id="{6358E575-A25D-3AB7-5296-C027BF495598}"/>
              </a:ext>
            </a:extLst>
          </p:cNvPr>
          <p:cNvSpPr txBox="1"/>
          <p:nvPr/>
        </p:nvSpPr>
        <p:spPr>
          <a:xfrm>
            <a:off x="8976320" y="646328"/>
            <a:ext cx="2434287" cy="72527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S PGothic" charset="0"/>
              <a:cs typeface="+mn-cs"/>
            </a:endParaRPr>
          </a:p>
        </p:txBody>
      </p:sp>
      <p:sp>
        <p:nvSpPr>
          <p:cNvPr id="7" name="TextBox 6">
            <a:extLst>
              <a:ext uri="{FF2B5EF4-FFF2-40B4-BE49-F238E27FC236}">
                <a16:creationId xmlns:a16="http://schemas.microsoft.com/office/drawing/2014/main" id="{E1D90DA2-8093-229E-3E63-A604D89EA46F}"/>
              </a:ext>
            </a:extLst>
          </p:cNvPr>
          <p:cNvSpPr txBox="1"/>
          <p:nvPr/>
        </p:nvSpPr>
        <p:spPr>
          <a:xfrm>
            <a:off x="8688288" y="3150973"/>
            <a:ext cx="2434287" cy="6672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8" name="TextBox 7">
            <a:extLst>
              <a:ext uri="{FF2B5EF4-FFF2-40B4-BE49-F238E27FC236}">
                <a16:creationId xmlns:a16="http://schemas.microsoft.com/office/drawing/2014/main" id="{643A9CB4-C967-DDBD-759B-168A22820020}"/>
              </a:ext>
            </a:extLst>
          </p:cNvPr>
          <p:cNvSpPr txBox="1"/>
          <p:nvPr/>
        </p:nvSpPr>
        <p:spPr>
          <a:xfrm>
            <a:off x="920295" y="5708821"/>
            <a:ext cx="10530970"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S PGothic" charset="0"/>
                <a:cs typeface="+mn-cs"/>
              </a:rPr>
              <a:t>J Clin Oncol </a:t>
            </a: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2025.;43:101-5.</a:t>
            </a:r>
          </a:p>
        </p:txBody>
      </p:sp>
      <p:sp>
        <p:nvSpPr>
          <p:cNvPr id="2" name="TextBox 1">
            <a:extLst>
              <a:ext uri="{FF2B5EF4-FFF2-40B4-BE49-F238E27FC236}">
                <a16:creationId xmlns:a16="http://schemas.microsoft.com/office/drawing/2014/main" id="{90692F63-0581-7F2E-18B5-06AD0B83D25B}"/>
              </a:ext>
            </a:extLst>
          </p:cNvPr>
          <p:cNvSpPr txBox="1"/>
          <p:nvPr/>
        </p:nvSpPr>
        <p:spPr>
          <a:xfrm>
            <a:off x="8688288" y="3429000"/>
            <a:ext cx="2520280" cy="2278079"/>
          </a:xfrm>
          <a:prstGeom prst="rect">
            <a:avLst/>
          </a:prstGeom>
          <a:solidFill>
            <a:srgbClr val="FFFFFF"/>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3" name="TextBox 2">
            <a:extLst>
              <a:ext uri="{FF2B5EF4-FFF2-40B4-BE49-F238E27FC236}">
                <a16:creationId xmlns:a16="http://schemas.microsoft.com/office/drawing/2014/main" id="{904FED78-CEE1-5EAC-6F3C-8755EC7EEDC8}"/>
              </a:ext>
            </a:extLst>
          </p:cNvPr>
          <p:cNvSpPr txBox="1"/>
          <p:nvPr/>
        </p:nvSpPr>
        <p:spPr>
          <a:xfrm>
            <a:off x="4497049" y="5157620"/>
            <a:ext cx="3582649" cy="307777"/>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LT Std Phonetic" panose="02020603050405020304" pitchFamily="18" charset="77"/>
                <a:ea typeface="MS PGothic" charset="0"/>
              </a:rPr>
              <a:t>(</a:t>
            </a:r>
            <a:r>
              <a:rPr kumimoji="0" lang="en-US" sz="1400" b="0" i="0" u="none" strike="noStrike" kern="1200" cap="none" spc="0" normalizeH="0" baseline="0" noProof="0" dirty="0">
                <a:ln>
                  <a:noFill/>
                </a:ln>
                <a:solidFill>
                  <a:srgbClr val="0432FF"/>
                </a:solidFill>
                <a:effectLst/>
                <a:uLnTx/>
                <a:uFillTx/>
                <a:latin typeface="Times LT Std Phonetic" panose="02020603050405020304" pitchFamily="18" charset="77"/>
                <a:ea typeface="MS PGothic" charset="0"/>
              </a:rPr>
              <a:t>Appendix</a:t>
            </a:r>
            <a:r>
              <a:rPr kumimoji="0" lang="en-US" sz="1400" b="0" i="0" u="none" strike="noStrike" kern="1200" cap="none" spc="0" normalizeH="0" baseline="0" noProof="0" dirty="0">
                <a:ln>
                  <a:noFill/>
                </a:ln>
                <a:solidFill>
                  <a:srgbClr val="000000"/>
                </a:solidFill>
                <a:effectLst/>
                <a:uLnTx/>
                <a:uFillTx/>
                <a:latin typeface="Times LT Std Phonetic" panose="02020603050405020304" pitchFamily="18" charset="77"/>
                <a:ea typeface="MS PGothic" charset="0"/>
              </a:rPr>
              <a:t> 1 and </a:t>
            </a:r>
            <a:r>
              <a:rPr kumimoji="0" lang="en-US" sz="1400" b="0" i="0" u="none" strike="noStrike" kern="1200" cap="none" spc="0" normalizeH="0" baseline="0" noProof="0" dirty="0">
                <a:ln>
                  <a:noFill/>
                </a:ln>
                <a:solidFill>
                  <a:srgbClr val="0432FF"/>
                </a:solidFill>
                <a:effectLst/>
                <a:uLnTx/>
                <a:uFillTx/>
                <a:latin typeface="Times LT Std Phonetic" panose="02020603050405020304" pitchFamily="18" charset="77"/>
                <a:ea typeface="MS PGothic" charset="0"/>
              </a:rPr>
              <a:t>Appendix 2</a:t>
            </a:r>
            <a:r>
              <a:rPr kumimoji="0" lang="en-US" sz="1400" b="0" i="0" u="none" strike="noStrike" kern="1200" cap="none" spc="0" normalizeH="0" baseline="0" noProof="0" dirty="0">
                <a:ln>
                  <a:noFill/>
                </a:ln>
                <a:solidFill>
                  <a:srgbClr val="000000"/>
                </a:solidFill>
                <a:effectLst/>
                <a:uLnTx/>
                <a:uFillTx/>
                <a:latin typeface="Times LT Std Phonetic" panose="02020603050405020304" pitchFamily="18" charset="77"/>
                <a:ea typeface="MS PGothic" charset="0"/>
              </a:rPr>
              <a:t>, online only).</a:t>
            </a:r>
          </a:p>
        </p:txBody>
      </p:sp>
    </p:spTree>
    <p:extLst>
      <p:ext uri="{BB962C8B-B14F-4D97-AF65-F5344CB8AC3E}">
        <p14:creationId xmlns:p14="http://schemas.microsoft.com/office/powerpoint/2010/main" val="2518589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1B76F-9052-76F5-DC8C-0AE3A288273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429F841-D93A-2388-5D7D-4C51ADD0840D}"/>
              </a:ext>
            </a:extLst>
          </p:cNvPr>
          <p:cNvSpPr txBox="1"/>
          <p:nvPr/>
        </p:nvSpPr>
        <p:spPr>
          <a:xfrm>
            <a:off x="30605" y="6437873"/>
            <a:ext cx="1105340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Kalemkerian</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GP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J Clin Oncol</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2025.;43:101-5.</a:t>
            </a:r>
          </a:p>
        </p:txBody>
      </p:sp>
      <p:pic>
        <p:nvPicPr>
          <p:cNvPr id="4" name="Picture 3" descr="A diagram of a patient's algorithm&#10;&#10;Description automatically generated">
            <a:extLst>
              <a:ext uri="{FF2B5EF4-FFF2-40B4-BE49-F238E27FC236}">
                <a16:creationId xmlns:a16="http://schemas.microsoft.com/office/drawing/2014/main" id="{261CED21-9634-E4EE-F0BC-519624D0BDB8}"/>
              </a:ext>
            </a:extLst>
          </p:cNvPr>
          <p:cNvPicPr>
            <a:picLocks noChangeAspect="1"/>
          </p:cNvPicPr>
          <p:nvPr/>
        </p:nvPicPr>
        <p:blipFill>
          <a:blip r:embed="rId3"/>
          <a:srcRect b="1190"/>
          <a:stretch>
            <a:fillRect/>
          </a:stretch>
        </p:blipFill>
        <p:spPr>
          <a:xfrm>
            <a:off x="1478765" y="160639"/>
            <a:ext cx="8361258" cy="5860649"/>
          </a:xfrm>
          <a:prstGeom prst="rect">
            <a:avLst/>
          </a:prstGeom>
        </p:spPr>
      </p:pic>
      <p:sp>
        <p:nvSpPr>
          <p:cNvPr id="9" name="TextBox 8">
            <a:extLst>
              <a:ext uri="{FF2B5EF4-FFF2-40B4-BE49-F238E27FC236}">
                <a16:creationId xmlns:a16="http://schemas.microsoft.com/office/drawing/2014/main" id="{D082311C-4F49-0B63-EA31-C7F692DE078F}"/>
              </a:ext>
            </a:extLst>
          </p:cNvPr>
          <p:cNvSpPr txBox="1"/>
          <p:nvPr/>
        </p:nvSpPr>
        <p:spPr>
          <a:xfrm>
            <a:off x="1478764" y="111210"/>
            <a:ext cx="8361259" cy="369332"/>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Systemic Therapy Algorithm for SCLC</a:t>
            </a:r>
          </a:p>
        </p:txBody>
      </p:sp>
    </p:spTree>
    <p:extLst>
      <p:ext uri="{BB962C8B-B14F-4D97-AF65-F5344CB8AC3E}">
        <p14:creationId xmlns:p14="http://schemas.microsoft.com/office/powerpoint/2010/main" val="13867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Hann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476480" y="2033242"/>
          <a:ext cx="9230577" cy="2791515"/>
        </p:xfrm>
        <a:graphic>
          <a:graphicData uri="http://schemas.openxmlformats.org/drawingml/2006/table">
            <a:tbl>
              <a:tblPr firstRow="1" bandRow="1">
                <a:tableStyleId>{F2DE63D5-997A-4646-A377-4702673A728D}</a:tableStyleId>
              </a:tblPr>
              <a:tblGrid>
                <a:gridCol w="2481364">
                  <a:extLst>
                    <a:ext uri="{9D8B030D-6E8A-4147-A177-3AD203B41FA5}">
                      <a16:colId xmlns:a16="http://schemas.microsoft.com/office/drawing/2014/main" val="20000"/>
                    </a:ext>
                  </a:extLst>
                </a:gridCol>
                <a:gridCol w="6749213">
                  <a:extLst>
                    <a:ext uri="{9D8B030D-6E8A-4147-A177-3AD203B41FA5}">
                      <a16:colId xmlns:a16="http://schemas.microsoft.com/office/drawing/2014/main" val="3833924404"/>
                    </a:ext>
                  </a:extLst>
                </a:gridCol>
              </a:tblGrid>
              <a:tr h="102447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Daiichi Sankyo Inc, Genentech, </a:t>
                      </a:r>
                      <a:br>
                        <a:rPr lang="en-US" sz="1800" b="0" kern="1200" dirty="0">
                          <a:solidFill>
                            <a:schemeClr val="tx1"/>
                          </a:solidFill>
                          <a:effectLst/>
                          <a:latin typeface="+mn-lt"/>
                          <a:ea typeface="+mn-ea"/>
                          <a:cs typeface="+mn-cs"/>
                        </a:rPr>
                      </a:br>
                      <a:r>
                        <a:rPr lang="en-US" sz="1800" b="0" kern="1200" dirty="0">
                          <a:solidFill>
                            <a:schemeClr val="tx1"/>
                          </a:solidFill>
                          <a:effectLst/>
                          <a:latin typeface="+mn-lt"/>
                          <a:ea typeface="+mn-ea"/>
                          <a:cs typeface="+mn-cs"/>
                        </a:rPr>
                        <a:t>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8352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88352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AstraZeneca Pharmaceuticals LP, Daiichi Sankyo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5262009"/>
                  </a:ext>
                </a:extLst>
              </a:tr>
            </a:tbl>
          </a:graphicData>
        </a:graphic>
      </p:graphicFrame>
    </p:spTree>
    <p:custDataLst>
      <p:tags r:id="rId1"/>
    </p:custDataLst>
    <p:extLst>
      <p:ext uri="{BB962C8B-B14F-4D97-AF65-F5344CB8AC3E}">
        <p14:creationId xmlns:p14="http://schemas.microsoft.com/office/powerpoint/2010/main" val="419261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68EE-F62D-2535-0C3C-A6239D8D5D02}"/>
              </a:ext>
            </a:extLst>
          </p:cNvPr>
          <p:cNvSpPr>
            <a:spLocks noGrp="1"/>
          </p:cNvSpPr>
          <p:nvPr>
            <p:ph type="title"/>
          </p:nvPr>
        </p:nvSpPr>
        <p:spPr>
          <a:xfrm>
            <a:off x="912286" y="53752"/>
            <a:ext cx="10358967" cy="1143000"/>
          </a:xfrm>
        </p:spPr>
        <p:txBody>
          <a:bodyPr/>
          <a:lstStyle/>
          <a:p>
            <a:r>
              <a:rPr lang="en-US" dirty="0"/>
              <a:t>Phase III MAVERICK (SWOG 1827) Study Design</a:t>
            </a:r>
          </a:p>
        </p:txBody>
      </p:sp>
      <p:pic>
        <p:nvPicPr>
          <p:cNvPr id="4" name="Picture 3">
            <a:extLst>
              <a:ext uri="{FF2B5EF4-FFF2-40B4-BE49-F238E27FC236}">
                <a16:creationId xmlns:a16="http://schemas.microsoft.com/office/drawing/2014/main" id="{E5B042C2-CEBE-C67A-384E-C8FAAEED3B04}"/>
              </a:ext>
            </a:extLst>
          </p:cNvPr>
          <p:cNvPicPr>
            <a:picLocks noChangeAspect="1"/>
          </p:cNvPicPr>
          <p:nvPr/>
        </p:nvPicPr>
        <p:blipFill>
          <a:blip r:embed="rId2"/>
          <a:stretch>
            <a:fillRect/>
          </a:stretch>
        </p:blipFill>
        <p:spPr>
          <a:xfrm>
            <a:off x="1591269" y="994877"/>
            <a:ext cx="9001000" cy="4868245"/>
          </a:xfrm>
          <a:prstGeom prst="rect">
            <a:avLst/>
          </a:prstGeom>
        </p:spPr>
      </p:pic>
      <p:sp>
        <p:nvSpPr>
          <p:cNvPr id="5" name="TextBox 4">
            <a:extLst>
              <a:ext uri="{FF2B5EF4-FFF2-40B4-BE49-F238E27FC236}">
                <a16:creationId xmlns:a16="http://schemas.microsoft.com/office/drawing/2014/main" id="{1118CFD2-7337-B502-0D8B-E9BEC04A3932}"/>
              </a:ext>
            </a:extLst>
          </p:cNvPr>
          <p:cNvSpPr txBox="1"/>
          <p:nvPr/>
        </p:nvSpPr>
        <p:spPr>
          <a:xfrm>
            <a:off x="47328" y="6490230"/>
            <a:ext cx="410702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Rusthoven C.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www.swog.org</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Accessed April 2026.</a:t>
            </a:r>
          </a:p>
        </p:txBody>
      </p:sp>
    </p:spTree>
    <p:extLst>
      <p:ext uri="{BB962C8B-B14F-4D97-AF65-F5344CB8AC3E}">
        <p14:creationId xmlns:p14="http://schemas.microsoft.com/office/powerpoint/2010/main" val="4287226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0C8CD-B25E-2BD4-7807-93D48B3AE77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CAEEE3-2393-65D3-5971-CFB5ED49F5C2}"/>
              </a:ext>
            </a:extLst>
          </p:cNvPr>
          <p:cNvSpPr/>
          <p:nvPr/>
        </p:nvSpPr>
        <p:spPr bwMode="auto">
          <a:xfrm>
            <a:off x="912286" y="2780928"/>
            <a:ext cx="1044029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A7311FA-9747-2DCE-AA2F-533B251FBB59}"/>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Small Cell Lung Cancer</a:t>
            </a:r>
          </a:p>
        </p:txBody>
      </p:sp>
      <p:sp>
        <p:nvSpPr>
          <p:cNvPr id="3" name="Content Placeholder 2">
            <a:extLst>
              <a:ext uri="{FF2B5EF4-FFF2-40B4-BE49-F238E27FC236}">
                <a16:creationId xmlns:a16="http://schemas.microsoft.com/office/drawing/2014/main" id="{01793DED-27D2-FCF2-CC77-64C0BBDE6DCB}"/>
              </a:ext>
            </a:extLst>
          </p:cNvPr>
          <p:cNvSpPr>
            <a:spLocks noGrp="1"/>
          </p:cNvSpPr>
          <p:nvPr>
            <p:ph idx="1"/>
          </p:nvPr>
        </p:nvSpPr>
        <p:spPr>
          <a:xfrm>
            <a:off x="1055440" y="1484784"/>
            <a:ext cx="10215813" cy="4246833"/>
          </a:xfrm>
        </p:spPr>
        <p:txBody>
          <a:bodyPr/>
          <a:lstStyle/>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err="1">
                <a:solidFill>
                  <a:schemeClr val="tx1"/>
                </a:solidFill>
                <a:latin typeface="Calibri" panose="020F0502020204030204" pitchFamily="34" charset="0"/>
                <a:cs typeface="Calibri" panose="020F0502020204030204" pitchFamily="34" charset="0"/>
              </a:rPr>
              <a:t>Biopharmacology</a:t>
            </a:r>
            <a:r>
              <a:rPr lang="en-US" sz="2400" dirty="0">
                <a:solidFill>
                  <a:schemeClr val="tx1"/>
                </a:solidFill>
                <a:latin typeface="Calibri" panose="020F0502020204030204" pitchFamily="34" charset="0"/>
                <a:cs typeface="Calibri" panose="020F0502020204030204" pitchFamily="34" charset="0"/>
              </a:rPr>
              <a:t> of SCLC – “Wildfire sparked in dry grass”</a:t>
            </a:r>
            <a:endParaRPr lang="en-US" sz="2400"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Limited-Stage Disease</a:t>
            </a: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2: Extensive-Stage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Paraneoplastic Syndromes – Lambert-Eaton Myasthenic Syndrome</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Bispecific T-Cell Engagers – </a:t>
            </a:r>
            <a:r>
              <a:rPr lang="en-US" sz="2400" dirty="0" err="1">
                <a:latin typeface="Calibri" panose="020F0502020204030204" pitchFamily="34" charset="0"/>
                <a:cs typeface="Calibri" panose="020F0502020204030204" pitchFamily="34" charset="0"/>
              </a:rPr>
              <a:t>Tarlatamab</a:t>
            </a:r>
            <a:r>
              <a:rPr lang="en-US" sz="2400" dirty="0">
                <a:latin typeface="Calibri" panose="020F0502020204030204" pitchFamily="34" charset="0"/>
                <a:cs typeface="Calibri" panose="020F0502020204030204" pitchFamily="34" charset="0"/>
              </a:rPr>
              <a:t>  </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5: </a:t>
            </a:r>
            <a:r>
              <a:rPr lang="en-US" sz="2400" dirty="0">
                <a:latin typeface="Calibri" panose="020F0502020204030204" pitchFamily="34" charset="0"/>
                <a:cs typeface="Calibri" panose="020F0502020204030204" pitchFamily="34" charset="0"/>
              </a:rPr>
              <a:t>Antibody-Drug Conjugates – </a:t>
            </a:r>
            <a:r>
              <a:rPr lang="en-US" sz="2400" dirty="0" err="1"/>
              <a:t>Ifinatamab</a:t>
            </a:r>
            <a:r>
              <a:rPr lang="en-US" sz="2400" dirty="0"/>
              <a:t> Deruxtecan  </a:t>
            </a:r>
            <a:endParaRPr lang="en-US" sz="2400" dirty="0">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6: </a:t>
            </a:r>
            <a:r>
              <a:rPr lang="en-US" sz="2400" dirty="0">
                <a:solidFill>
                  <a:schemeClr val="tx1"/>
                </a:solidFill>
                <a:latin typeface="Calibri" panose="020F0502020204030204" pitchFamily="34" charset="0"/>
                <a:cs typeface="Calibri" panose="020F0502020204030204" pitchFamily="34" charset="0"/>
              </a:rPr>
              <a:t>Other Novel Agents – Alisertib, CAR T-Cell Therapy </a:t>
            </a:r>
          </a:p>
        </p:txBody>
      </p:sp>
    </p:spTree>
    <p:extLst>
      <p:ext uri="{BB962C8B-B14F-4D97-AF65-F5344CB8AC3E}">
        <p14:creationId xmlns:p14="http://schemas.microsoft.com/office/powerpoint/2010/main" val="104623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8E509-0333-9E48-7293-FC2712AB7A4F}"/>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595C0EF9-B040-4A5F-9169-8BF902A91E5E}"/>
              </a:ext>
            </a:extLst>
          </p:cNvPr>
          <p:cNvSpPr txBox="1"/>
          <p:nvPr/>
        </p:nvSpPr>
        <p:spPr>
          <a:xfrm>
            <a:off x="1142758" y="1951897"/>
            <a:ext cx="1524379" cy="400006"/>
          </a:xfrm>
          <a:prstGeom prst="rect">
            <a:avLst/>
          </a:prstGeom>
          <a:noFill/>
          <a:ln w="19050">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Chemo-ICB</a:t>
            </a:r>
          </a:p>
        </p:txBody>
      </p:sp>
      <p:cxnSp>
        <p:nvCxnSpPr>
          <p:cNvPr id="22" name="Straight Arrow Connector 21">
            <a:extLst>
              <a:ext uri="{FF2B5EF4-FFF2-40B4-BE49-F238E27FC236}">
                <a16:creationId xmlns:a16="http://schemas.microsoft.com/office/drawing/2014/main" id="{27E195CD-F95A-F977-2F73-251824A779B8}"/>
              </a:ext>
            </a:extLst>
          </p:cNvPr>
          <p:cNvCxnSpPr>
            <a:cxnSpLocks/>
          </p:cNvCxnSpPr>
          <p:nvPr/>
        </p:nvCxnSpPr>
        <p:spPr>
          <a:xfrm>
            <a:off x="2788404" y="2151900"/>
            <a:ext cx="73597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2FC5554-309C-4BC6-7935-4C01F97ECA6A}"/>
              </a:ext>
            </a:extLst>
          </p:cNvPr>
          <p:cNvSpPr txBox="1"/>
          <p:nvPr/>
        </p:nvSpPr>
        <p:spPr>
          <a:xfrm>
            <a:off x="3656479" y="1888176"/>
            <a:ext cx="2150990" cy="400006"/>
          </a:xfrm>
          <a:prstGeom prst="rect">
            <a:avLst/>
          </a:prstGeom>
          <a:noFill/>
          <a:ln w="19050">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ICB</a:t>
            </a:r>
          </a:p>
        </p:txBody>
      </p:sp>
      <p:sp>
        <p:nvSpPr>
          <p:cNvPr id="24" name="TextBox 23">
            <a:extLst>
              <a:ext uri="{FF2B5EF4-FFF2-40B4-BE49-F238E27FC236}">
                <a16:creationId xmlns:a16="http://schemas.microsoft.com/office/drawing/2014/main" id="{4B31ADCB-7788-5905-168E-A7E6D3ABAB06}"/>
              </a:ext>
            </a:extLst>
          </p:cNvPr>
          <p:cNvSpPr txBox="1"/>
          <p:nvPr/>
        </p:nvSpPr>
        <p:spPr>
          <a:xfrm>
            <a:off x="3656482" y="2310658"/>
            <a:ext cx="2150991" cy="400006"/>
          </a:xfrm>
          <a:prstGeom prst="rect">
            <a:avLst/>
          </a:prstGeom>
          <a:noFill/>
          <a:ln w="19050">
            <a:solidFill>
              <a:schemeClr val="accent3">
                <a:lumMod val="60000"/>
                <a:lumOff val="40000"/>
              </a:schemeClr>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Lurbinectedin</a:t>
            </a:r>
          </a:p>
        </p:txBody>
      </p:sp>
      <p:sp>
        <p:nvSpPr>
          <p:cNvPr id="3" name="TextBox 2">
            <a:extLst>
              <a:ext uri="{FF2B5EF4-FFF2-40B4-BE49-F238E27FC236}">
                <a16:creationId xmlns:a16="http://schemas.microsoft.com/office/drawing/2014/main" id="{1EAEA84C-232F-C9C3-F488-E6F55FFC2173}"/>
              </a:ext>
            </a:extLst>
          </p:cNvPr>
          <p:cNvSpPr txBox="1"/>
          <p:nvPr/>
        </p:nvSpPr>
        <p:spPr>
          <a:xfrm>
            <a:off x="3341709" y="2750944"/>
            <a:ext cx="2760065" cy="738472"/>
          </a:xfrm>
          <a:prstGeom prst="rect">
            <a:avLst/>
          </a:prstGeom>
          <a:noFill/>
          <a:ln w="19050">
            <a:solidFill>
              <a:schemeClr val="accent3">
                <a:lumMod val="60000"/>
                <a:lumOff val="40000"/>
              </a:schemeClr>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IMforte</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improvement in mOS and mPFS</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Approved May 2025</a:t>
            </a:r>
          </a:p>
        </p:txBody>
      </p:sp>
      <p:cxnSp>
        <p:nvCxnSpPr>
          <p:cNvPr id="5" name="Straight Arrow Connector 4">
            <a:extLst>
              <a:ext uri="{FF2B5EF4-FFF2-40B4-BE49-F238E27FC236}">
                <a16:creationId xmlns:a16="http://schemas.microsoft.com/office/drawing/2014/main" id="{72B1103A-AF70-7587-247D-414761CF123B}"/>
              </a:ext>
            </a:extLst>
          </p:cNvPr>
          <p:cNvCxnSpPr>
            <a:cxnSpLocks/>
          </p:cNvCxnSpPr>
          <p:nvPr/>
        </p:nvCxnSpPr>
        <p:spPr>
          <a:xfrm>
            <a:off x="5928737" y="2104258"/>
            <a:ext cx="73597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E4142950-92E0-F6FB-3211-587DD949F67E}"/>
              </a:ext>
            </a:extLst>
          </p:cNvPr>
          <p:cNvSpPr txBox="1"/>
          <p:nvPr/>
        </p:nvSpPr>
        <p:spPr>
          <a:xfrm>
            <a:off x="6785979" y="1904255"/>
            <a:ext cx="2504375" cy="400006"/>
          </a:xfrm>
          <a:prstGeom prst="rect">
            <a:avLst/>
          </a:prstGeom>
          <a:noFill/>
          <a:ln w="19050">
            <a:solidFill>
              <a:schemeClr val="accent3"/>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Tarlatamab</a:t>
            </a:r>
          </a:p>
        </p:txBody>
      </p:sp>
      <p:grpSp>
        <p:nvGrpSpPr>
          <p:cNvPr id="15" name="Group 14">
            <a:extLst>
              <a:ext uri="{FF2B5EF4-FFF2-40B4-BE49-F238E27FC236}">
                <a16:creationId xmlns:a16="http://schemas.microsoft.com/office/drawing/2014/main" id="{24D02BD0-5845-2864-3D92-0902A1560AA8}"/>
              </a:ext>
            </a:extLst>
          </p:cNvPr>
          <p:cNvGrpSpPr/>
          <p:nvPr/>
        </p:nvGrpSpPr>
        <p:grpSpPr>
          <a:xfrm>
            <a:off x="962288" y="3869790"/>
            <a:ext cx="5596808" cy="2576015"/>
            <a:chOff x="2947684" y="4521951"/>
            <a:chExt cx="4077003" cy="1876502"/>
          </a:xfrm>
        </p:grpSpPr>
        <p:sp>
          <p:nvSpPr>
            <p:cNvPr id="32" name="TextBox 31">
              <a:extLst>
                <a:ext uri="{FF2B5EF4-FFF2-40B4-BE49-F238E27FC236}">
                  <a16:creationId xmlns:a16="http://schemas.microsoft.com/office/drawing/2014/main" id="{B4C39E93-049F-F3FF-33C6-5B251235BC53}"/>
                </a:ext>
              </a:extLst>
            </p:cNvPr>
            <p:cNvSpPr txBox="1"/>
            <p:nvPr/>
          </p:nvSpPr>
          <p:spPr>
            <a:xfrm>
              <a:off x="2947684" y="6107086"/>
              <a:ext cx="537883" cy="291367"/>
            </a:xfrm>
            <a:prstGeom prst="rect">
              <a:avLst/>
            </a:prstGeom>
            <a:solidFill>
              <a:schemeClr val="bg1"/>
            </a:solidFill>
            <a:ln w="19050">
              <a:noFill/>
            </a:ln>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pic>
          <p:nvPicPr>
            <p:cNvPr id="42" name="Picture 41">
              <a:extLst>
                <a:ext uri="{FF2B5EF4-FFF2-40B4-BE49-F238E27FC236}">
                  <a16:creationId xmlns:a16="http://schemas.microsoft.com/office/drawing/2014/main" id="{E1DEC0AE-4AE6-07BC-36E9-B5BA28ECD88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376356" y="4521951"/>
              <a:ext cx="3648331" cy="1821975"/>
            </a:xfrm>
            <a:prstGeom prst="rect">
              <a:avLst/>
            </a:prstGeom>
          </p:spPr>
        </p:pic>
      </p:grpSp>
      <p:sp>
        <p:nvSpPr>
          <p:cNvPr id="12" name="TextBox 11">
            <a:extLst>
              <a:ext uri="{FF2B5EF4-FFF2-40B4-BE49-F238E27FC236}">
                <a16:creationId xmlns:a16="http://schemas.microsoft.com/office/drawing/2014/main" id="{78E7A465-EFB7-178B-10FE-B610DF00A0E7}"/>
              </a:ext>
            </a:extLst>
          </p:cNvPr>
          <p:cNvSpPr txBox="1"/>
          <p:nvPr/>
        </p:nvSpPr>
        <p:spPr>
          <a:xfrm>
            <a:off x="6796816" y="2374541"/>
            <a:ext cx="2504375" cy="738472"/>
          </a:xfrm>
          <a:prstGeom prst="rect">
            <a:avLst/>
          </a:prstGeom>
          <a:noFill/>
          <a:ln w="19050">
            <a:solidFill>
              <a:schemeClr val="accent3"/>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DeLLphi-301/304</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improvement in mPFS, mOS</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Full Approval Nov 2025</a:t>
            </a:r>
            <a:endParaRPr kumimoji="0" lang="en-US" sz="1999"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nvGrpSpPr>
          <p:cNvPr id="14" name="Group 13">
            <a:extLst>
              <a:ext uri="{FF2B5EF4-FFF2-40B4-BE49-F238E27FC236}">
                <a16:creationId xmlns:a16="http://schemas.microsoft.com/office/drawing/2014/main" id="{6AB53FAD-F5B1-FF0C-541E-EA7B470E1E54}"/>
              </a:ext>
            </a:extLst>
          </p:cNvPr>
          <p:cNvGrpSpPr/>
          <p:nvPr/>
        </p:nvGrpSpPr>
        <p:grpSpPr>
          <a:xfrm>
            <a:off x="6439700" y="3607445"/>
            <a:ext cx="3627962" cy="2611136"/>
            <a:chOff x="7501247" y="3393810"/>
            <a:chExt cx="3628907" cy="2611816"/>
          </a:xfrm>
        </p:grpSpPr>
        <p:pic>
          <p:nvPicPr>
            <p:cNvPr id="9" name="Picture 8">
              <a:extLst>
                <a:ext uri="{FF2B5EF4-FFF2-40B4-BE49-F238E27FC236}">
                  <a16:creationId xmlns:a16="http://schemas.microsoft.com/office/drawing/2014/main" id="{F6808722-115D-CAB8-2665-A67CC0E6BD9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a:xfrm>
              <a:off x="7501247" y="3393810"/>
              <a:ext cx="3615151" cy="2611816"/>
            </a:xfrm>
            <a:prstGeom prst="rect">
              <a:avLst/>
            </a:prstGeom>
          </p:spPr>
        </p:pic>
        <p:sp>
          <p:nvSpPr>
            <p:cNvPr id="13" name="TextBox 12">
              <a:extLst>
                <a:ext uri="{FF2B5EF4-FFF2-40B4-BE49-F238E27FC236}">
                  <a16:creationId xmlns:a16="http://schemas.microsoft.com/office/drawing/2014/main" id="{65E67E55-A39A-2FE6-C4F4-4C1E84B56853}"/>
                </a:ext>
              </a:extLst>
            </p:cNvPr>
            <p:cNvSpPr txBox="1"/>
            <p:nvPr/>
          </p:nvSpPr>
          <p:spPr>
            <a:xfrm>
              <a:off x="9308822" y="3511546"/>
              <a:ext cx="1821332" cy="400110"/>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Median OS: 13.4 vs 8.3mos</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HR 0.6 (95% CI 0.47-0.77)</a:t>
              </a:r>
            </a:p>
          </p:txBody>
        </p:sp>
      </p:grpSp>
      <p:sp>
        <p:nvSpPr>
          <p:cNvPr id="11" name="Title 6">
            <a:extLst>
              <a:ext uri="{FF2B5EF4-FFF2-40B4-BE49-F238E27FC236}">
                <a16:creationId xmlns:a16="http://schemas.microsoft.com/office/drawing/2014/main" id="{6F4E1FA4-18FD-4AD1-B23A-5047820F63A1}"/>
              </a:ext>
            </a:extLst>
          </p:cNvPr>
          <p:cNvSpPr>
            <a:spLocks noGrp="1"/>
          </p:cNvSpPr>
          <p:nvPr>
            <p:ph type="title"/>
          </p:nvPr>
        </p:nvSpPr>
        <p:spPr>
          <a:xfrm>
            <a:off x="427493" y="86829"/>
            <a:ext cx="10512862" cy="914162"/>
          </a:xfrm>
        </p:spPr>
        <p:txBody>
          <a:bodyPr>
            <a:noAutofit/>
          </a:bodyPr>
          <a:lstStyle/>
          <a:p>
            <a:r>
              <a:rPr lang="en-US" sz="3999" b="1" dirty="0">
                <a:solidFill>
                  <a:srgbClr val="154780"/>
                </a:solidFill>
                <a:latin typeface="Arial" panose="020B0604020202020204" pitchFamily="34" charset="0"/>
                <a:cs typeface="Arial" panose="020B0604020202020204" pitchFamily="34" charset="0"/>
              </a:rPr>
              <a:t>ES SCLC: current landscape</a:t>
            </a:r>
          </a:p>
        </p:txBody>
      </p:sp>
      <p:sp>
        <p:nvSpPr>
          <p:cNvPr id="17" name="TextBox 16">
            <a:extLst>
              <a:ext uri="{FF2B5EF4-FFF2-40B4-BE49-F238E27FC236}">
                <a16:creationId xmlns:a16="http://schemas.microsoft.com/office/drawing/2014/main" id="{0CD6B0B0-F4F6-E7EC-ED14-5BD2A7F639E9}"/>
              </a:ext>
            </a:extLst>
          </p:cNvPr>
          <p:cNvSpPr txBox="1"/>
          <p:nvPr/>
        </p:nvSpPr>
        <p:spPr>
          <a:xfrm>
            <a:off x="196657" y="6400027"/>
            <a:ext cx="10512862" cy="365665"/>
          </a:xfrm>
          <a:prstGeom prst="rect">
            <a:avLst/>
          </a:prstGeom>
          <a:noFill/>
        </p:spPr>
        <p:txBody>
          <a:bodyPr wrap="square" rtlCol="0" anchor="ctr" anchorCtr="0">
            <a:no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Paz-Ares L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Lancet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2025;405(10495):2129-2143.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Mountzios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G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 Engl J Med</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2025 Jul 24;393(4):349-361.</a:t>
            </a:r>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2" name="Title 6">
            <a:extLst>
              <a:ext uri="{FF2B5EF4-FFF2-40B4-BE49-F238E27FC236}">
                <a16:creationId xmlns:a16="http://schemas.microsoft.com/office/drawing/2014/main" id="{B7075FED-3EF5-E089-69CD-D6B9D48671C2}"/>
              </a:ext>
            </a:extLst>
          </p:cNvPr>
          <p:cNvSpPr txBox="1">
            <a:spLocks/>
          </p:cNvSpPr>
          <p:nvPr/>
        </p:nvSpPr>
        <p:spPr>
          <a:xfrm>
            <a:off x="3656479" y="1117146"/>
            <a:ext cx="2150990" cy="73847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399" b="1" i="0" u="none" strike="noStrike" kern="1200" cap="none" spc="0" normalizeH="0" baseline="0" noProof="0">
                <a:ln>
                  <a:noFill/>
                </a:ln>
                <a:solidFill>
                  <a:srgbClr val="154780"/>
                </a:solidFill>
                <a:effectLst/>
                <a:uLnTx/>
                <a:uFillTx/>
                <a:latin typeface="Arial" panose="020B0604020202020204" pitchFamily="34" charset="0"/>
                <a:ea typeface="+mj-ea"/>
                <a:cs typeface="Arial" panose="020B0604020202020204" pitchFamily="34" charset="0"/>
              </a:rPr>
              <a:t>Maintenance</a:t>
            </a:r>
          </a:p>
        </p:txBody>
      </p:sp>
      <p:sp>
        <p:nvSpPr>
          <p:cNvPr id="4" name="Title 6">
            <a:extLst>
              <a:ext uri="{FF2B5EF4-FFF2-40B4-BE49-F238E27FC236}">
                <a16:creationId xmlns:a16="http://schemas.microsoft.com/office/drawing/2014/main" id="{4902C970-F282-D5E8-EBD3-9667846E7F47}"/>
              </a:ext>
            </a:extLst>
          </p:cNvPr>
          <p:cNvSpPr txBox="1">
            <a:spLocks/>
          </p:cNvSpPr>
          <p:nvPr/>
        </p:nvSpPr>
        <p:spPr>
          <a:xfrm>
            <a:off x="6962669" y="1128278"/>
            <a:ext cx="2150990" cy="73847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126" rtl="0" eaLnBrk="1" fontAlgn="auto" latinLnBrk="0" hangingPunct="1">
              <a:lnSpc>
                <a:spcPct val="90000"/>
              </a:lnSpc>
              <a:spcBef>
                <a:spcPct val="0"/>
              </a:spcBef>
              <a:spcAft>
                <a:spcPts val="0"/>
              </a:spcAft>
              <a:buClrTx/>
              <a:buSzTx/>
              <a:buFontTx/>
              <a:buNone/>
              <a:tabLst/>
              <a:defRPr/>
            </a:pPr>
            <a:r>
              <a:rPr kumimoji="0" lang="en-US" sz="2399" b="1" i="0" u="none" strike="noStrike" kern="1200" cap="none" spc="0" normalizeH="0" baseline="0" noProof="0">
                <a:ln>
                  <a:noFill/>
                </a:ln>
                <a:solidFill>
                  <a:srgbClr val="154780"/>
                </a:solidFill>
                <a:effectLst/>
                <a:uLnTx/>
                <a:uFillTx/>
                <a:latin typeface="Arial" panose="020B0604020202020204" pitchFamily="34" charset="0"/>
                <a:ea typeface="+mj-ea"/>
                <a:cs typeface="Arial" panose="020B0604020202020204" pitchFamily="34" charset="0"/>
              </a:rPr>
              <a:t>2</a:t>
            </a:r>
            <a:r>
              <a:rPr kumimoji="0" lang="en-US" sz="2399" b="1" i="0" u="none" strike="noStrike" kern="1200" cap="none" spc="0" normalizeH="0" baseline="30000" noProof="0">
                <a:ln>
                  <a:noFill/>
                </a:ln>
                <a:solidFill>
                  <a:srgbClr val="154780"/>
                </a:solidFill>
                <a:effectLst/>
                <a:uLnTx/>
                <a:uFillTx/>
                <a:latin typeface="Arial" panose="020B0604020202020204" pitchFamily="34" charset="0"/>
                <a:ea typeface="+mj-ea"/>
                <a:cs typeface="Arial" panose="020B0604020202020204" pitchFamily="34" charset="0"/>
              </a:rPr>
              <a:t>nd</a:t>
            </a:r>
            <a:r>
              <a:rPr kumimoji="0" lang="en-US" sz="2399" b="1" i="0" u="none" strike="noStrike" kern="1200" cap="none" spc="0" normalizeH="0" baseline="0" noProof="0">
                <a:ln>
                  <a:noFill/>
                </a:ln>
                <a:solidFill>
                  <a:srgbClr val="154780"/>
                </a:solidFill>
                <a:effectLst/>
                <a:uLnTx/>
                <a:uFillTx/>
                <a:latin typeface="Arial" panose="020B0604020202020204" pitchFamily="34" charset="0"/>
                <a:ea typeface="+mj-ea"/>
                <a:cs typeface="Arial" panose="020B0604020202020204" pitchFamily="34" charset="0"/>
              </a:rPr>
              <a:t> Line</a:t>
            </a:r>
          </a:p>
        </p:txBody>
      </p:sp>
      <p:cxnSp>
        <p:nvCxnSpPr>
          <p:cNvPr id="8" name="Straight Connector 7">
            <a:extLst>
              <a:ext uri="{FF2B5EF4-FFF2-40B4-BE49-F238E27FC236}">
                <a16:creationId xmlns:a16="http://schemas.microsoft.com/office/drawing/2014/main" id="{97091838-79E6-CB77-7BCE-6246224A9245}"/>
              </a:ext>
            </a:extLst>
          </p:cNvPr>
          <p:cNvCxnSpPr>
            <a:cxnSpLocks/>
          </p:cNvCxnSpPr>
          <p:nvPr/>
        </p:nvCxnSpPr>
        <p:spPr>
          <a:xfrm>
            <a:off x="2138092" y="5535686"/>
            <a:ext cx="243015" cy="0"/>
          </a:xfrm>
          <a:prstGeom prst="line">
            <a:avLst/>
          </a:prstGeom>
          <a:ln>
            <a:solidFill>
              <a:srgbClr val="0077AE"/>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E43169D-3112-C1CF-EF7B-0A0ABF34BEA0}"/>
              </a:ext>
            </a:extLst>
          </p:cNvPr>
          <p:cNvSpPr txBox="1"/>
          <p:nvPr/>
        </p:nvSpPr>
        <p:spPr>
          <a:xfrm>
            <a:off x="2351985" y="5403251"/>
            <a:ext cx="170484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Lurbinectedin + </a:t>
            </a: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atezo</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cxnSp>
        <p:nvCxnSpPr>
          <p:cNvPr id="16" name="Straight Connector 15">
            <a:extLst>
              <a:ext uri="{FF2B5EF4-FFF2-40B4-BE49-F238E27FC236}">
                <a16:creationId xmlns:a16="http://schemas.microsoft.com/office/drawing/2014/main" id="{54978AE1-35A6-7501-1E70-F00E8C589202}"/>
              </a:ext>
            </a:extLst>
          </p:cNvPr>
          <p:cNvCxnSpPr>
            <a:cxnSpLocks/>
          </p:cNvCxnSpPr>
          <p:nvPr/>
        </p:nvCxnSpPr>
        <p:spPr>
          <a:xfrm>
            <a:off x="2138092" y="5764286"/>
            <a:ext cx="243015" cy="0"/>
          </a:xfrm>
          <a:prstGeom prst="line">
            <a:avLst/>
          </a:prstGeom>
          <a:ln>
            <a:solidFill>
              <a:srgbClr val="AA0004"/>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E643142-638E-A81E-CFE7-11D10C508877}"/>
              </a:ext>
            </a:extLst>
          </p:cNvPr>
          <p:cNvSpPr txBox="1"/>
          <p:nvPr/>
        </p:nvSpPr>
        <p:spPr>
          <a:xfrm>
            <a:off x="2351985" y="5631851"/>
            <a:ext cx="170484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Atezo</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2423734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F5A2E996-87B0-473C-85BD-77C243FEA322}"/>
              </a:ext>
            </a:extLst>
          </p:cNvPr>
          <p:cNvSpPr>
            <a:spLocks noGrp="1"/>
          </p:cNvSpPr>
          <p:nvPr>
            <p:ph type="title"/>
          </p:nvPr>
        </p:nvSpPr>
        <p:spPr>
          <a:xfrm>
            <a:off x="2543605" y="164637"/>
            <a:ext cx="8928731" cy="796555"/>
          </a:xfrm>
        </p:spPr>
        <p:txBody>
          <a:bodyPr/>
          <a:lstStyle/>
          <a:p>
            <a:pPr algn="ctr"/>
            <a:r>
              <a:rPr lang="en-US" b="1" dirty="0">
                <a:solidFill>
                  <a:srgbClr val="92D050"/>
                </a:solidFill>
              </a:rPr>
              <a:t>Lurbinectidin - Mode of Action</a:t>
            </a:r>
          </a:p>
        </p:txBody>
      </p:sp>
      <p:pic>
        <p:nvPicPr>
          <p:cNvPr id="12" name="Grafik 11">
            <a:extLst>
              <a:ext uri="{FF2B5EF4-FFF2-40B4-BE49-F238E27FC236}">
                <a16:creationId xmlns:a16="http://schemas.microsoft.com/office/drawing/2014/main" id="{80879406-BF45-DC1D-912E-0D1397D01D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9136" y="1114745"/>
            <a:ext cx="10363200" cy="2858492"/>
          </a:xfrm>
          <a:prstGeom prst="rect">
            <a:avLst/>
          </a:prstGeom>
        </p:spPr>
      </p:pic>
      <p:pic>
        <p:nvPicPr>
          <p:cNvPr id="13" name="Grafik 12">
            <a:extLst>
              <a:ext uri="{FF2B5EF4-FFF2-40B4-BE49-F238E27FC236}">
                <a16:creationId xmlns:a16="http://schemas.microsoft.com/office/drawing/2014/main" id="{7BE642DA-D3BD-CCAA-D8AC-9973F05E0D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9509" y="4370351"/>
            <a:ext cx="8352667" cy="2485912"/>
          </a:xfrm>
          <a:prstGeom prst="rect">
            <a:avLst/>
          </a:prstGeom>
        </p:spPr>
      </p:pic>
      <p:sp>
        <p:nvSpPr>
          <p:cNvPr id="14" name="Textfeld 13">
            <a:extLst>
              <a:ext uri="{FF2B5EF4-FFF2-40B4-BE49-F238E27FC236}">
                <a16:creationId xmlns:a16="http://schemas.microsoft.com/office/drawing/2014/main" id="{66334430-388B-972E-12DC-80E27B48688F}"/>
              </a:ext>
            </a:extLst>
          </p:cNvPr>
          <p:cNvSpPr txBox="1"/>
          <p:nvPr/>
        </p:nvSpPr>
        <p:spPr>
          <a:xfrm>
            <a:off x="2255573" y="4023303"/>
            <a:ext cx="2976331" cy="33855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Effect on Microenvironment</a:t>
            </a:r>
          </a:p>
        </p:txBody>
      </p:sp>
      <p:sp>
        <p:nvSpPr>
          <p:cNvPr id="15" name="Textfeld 14">
            <a:extLst>
              <a:ext uri="{FF2B5EF4-FFF2-40B4-BE49-F238E27FC236}">
                <a16:creationId xmlns:a16="http://schemas.microsoft.com/office/drawing/2014/main" id="{2C7D7CD7-F4B2-ADC9-2462-8769C86597D2}"/>
              </a:ext>
            </a:extLst>
          </p:cNvPr>
          <p:cNvSpPr txBox="1"/>
          <p:nvPr/>
        </p:nvSpPr>
        <p:spPr>
          <a:xfrm>
            <a:off x="6480043" y="4018523"/>
            <a:ext cx="3456384" cy="33855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Indirect Effect on Immunogenicity</a:t>
            </a:r>
          </a:p>
        </p:txBody>
      </p:sp>
      <p:sp>
        <p:nvSpPr>
          <p:cNvPr id="16" name="Textfeld 15">
            <a:extLst>
              <a:ext uri="{FF2B5EF4-FFF2-40B4-BE49-F238E27FC236}">
                <a16:creationId xmlns:a16="http://schemas.microsoft.com/office/drawing/2014/main" id="{318CEB2D-FDAE-3642-E963-DCE4F7E9D3F8}"/>
              </a:ext>
            </a:extLst>
          </p:cNvPr>
          <p:cNvSpPr txBox="1"/>
          <p:nvPr/>
        </p:nvSpPr>
        <p:spPr>
          <a:xfrm>
            <a:off x="6406763" y="917695"/>
            <a:ext cx="5760640" cy="318100"/>
          </a:xfrm>
          <a:prstGeom prst="rect">
            <a:avLst/>
          </a:prstGeom>
          <a:noFill/>
        </p:spPr>
        <p:txBody>
          <a:bodyPr wrap="square"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Calles A et al, Molecular Cancer Therapeutics 2025</a:t>
            </a:r>
          </a:p>
        </p:txBody>
      </p:sp>
      <p:sp>
        <p:nvSpPr>
          <p:cNvPr id="2" name="TextBox 1">
            <a:extLst>
              <a:ext uri="{FF2B5EF4-FFF2-40B4-BE49-F238E27FC236}">
                <a16:creationId xmlns:a16="http://schemas.microsoft.com/office/drawing/2014/main" id="{A1B757CE-181A-CA88-D74B-E686E308B4E9}"/>
              </a:ext>
            </a:extLst>
          </p:cNvPr>
          <p:cNvSpPr txBox="1"/>
          <p:nvPr/>
        </p:nvSpPr>
        <p:spPr>
          <a:xfrm>
            <a:off x="0" y="6579264"/>
            <a:ext cx="1987339"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Martin Reck, MD</a:t>
            </a:r>
          </a:p>
        </p:txBody>
      </p:sp>
    </p:spTree>
    <p:extLst>
      <p:ext uri="{BB962C8B-B14F-4D97-AF65-F5344CB8AC3E}">
        <p14:creationId xmlns:p14="http://schemas.microsoft.com/office/powerpoint/2010/main" val="1595891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3FD0C-D79E-C00A-DD51-66F72DC5786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7958" y="56285"/>
            <a:ext cx="11637288" cy="6385393"/>
          </a:xfrm>
          <a:prstGeom prst="rect">
            <a:avLst/>
          </a:prstGeom>
        </p:spPr>
      </p:pic>
      <p:sp>
        <p:nvSpPr>
          <p:cNvPr id="5" name="TextBox 4">
            <a:extLst>
              <a:ext uri="{FF2B5EF4-FFF2-40B4-BE49-F238E27FC236}">
                <a16:creationId xmlns:a16="http://schemas.microsoft.com/office/drawing/2014/main" id="{6E317D11-9970-51CB-24B4-53A99BCBB7C0}"/>
              </a:ext>
            </a:extLst>
          </p:cNvPr>
          <p:cNvSpPr txBox="1"/>
          <p:nvPr/>
        </p:nvSpPr>
        <p:spPr>
          <a:xfrm>
            <a:off x="3241963" y="6488668"/>
            <a:ext cx="4333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Paz-Ares et al. ASCO 2025;Abstract 8006</a:t>
            </a:r>
          </a:p>
        </p:txBody>
      </p:sp>
    </p:spTree>
    <p:extLst>
      <p:ext uri="{BB962C8B-B14F-4D97-AF65-F5344CB8AC3E}">
        <p14:creationId xmlns:p14="http://schemas.microsoft.com/office/powerpoint/2010/main" val="1026271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C5F4F-0EEE-7EE1-0A46-0847034152A3}"/>
            </a:ext>
          </a:extLst>
        </p:cNvPr>
        <p:cNvGrpSpPr/>
        <p:nvPr/>
      </p:nvGrpSpPr>
      <p:grpSpPr>
        <a:xfrm>
          <a:off x="0" y="0"/>
          <a:ext cx="0" cy="0"/>
          <a:chOff x="0" y="0"/>
          <a:chExt cx="0" cy="0"/>
        </a:xfrm>
      </p:grpSpPr>
      <p:pic>
        <p:nvPicPr>
          <p:cNvPr id="6" name="Picture 5" descr="A graph of a patient's survival&#10;&#10;AI-generated content may be incorrect.">
            <a:extLst>
              <a:ext uri="{FF2B5EF4-FFF2-40B4-BE49-F238E27FC236}">
                <a16:creationId xmlns:a16="http://schemas.microsoft.com/office/drawing/2014/main" id="{A7A09479-A983-AEE5-23E5-27E3866EF68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84367" y="1035346"/>
            <a:ext cx="11223265" cy="5470386"/>
          </a:xfrm>
          <a:prstGeom prst="rect">
            <a:avLst/>
          </a:prstGeom>
        </p:spPr>
      </p:pic>
      <p:sp>
        <p:nvSpPr>
          <p:cNvPr id="14" name="Rectangle 13">
            <a:extLst>
              <a:ext uri="{FF2B5EF4-FFF2-40B4-BE49-F238E27FC236}">
                <a16:creationId xmlns:a16="http://schemas.microsoft.com/office/drawing/2014/main" id="{D6A88BFC-AA6B-C698-AD55-89833B2B18C7}"/>
              </a:ext>
            </a:extLst>
          </p:cNvPr>
          <p:cNvSpPr/>
          <p:nvPr/>
        </p:nvSpPr>
        <p:spPr>
          <a:xfrm>
            <a:off x="6317864" y="1439725"/>
            <a:ext cx="259272" cy="31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8F53736F-D4C1-A372-8E46-F55293230D5A}"/>
              </a:ext>
            </a:extLst>
          </p:cNvPr>
          <p:cNvSpPr txBox="1"/>
          <p:nvPr/>
        </p:nvSpPr>
        <p:spPr>
          <a:xfrm>
            <a:off x="2857499" y="6364807"/>
            <a:ext cx="4333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Paz-Ares et al. ASCO 2025;Abstract 8006</a:t>
            </a:r>
          </a:p>
        </p:txBody>
      </p:sp>
      <p:sp>
        <p:nvSpPr>
          <p:cNvPr id="4" name="Título 1">
            <a:extLst>
              <a:ext uri="{FF2B5EF4-FFF2-40B4-BE49-F238E27FC236}">
                <a16:creationId xmlns:a16="http://schemas.microsoft.com/office/drawing/2014/main" id="{14C3FF8F-C7C1-962A-0345-20A059ACED2D}"/>
              </a:ext>
            </a:extLst>
          </p:cNvPr>
          <p:cNvSpPr>
            <a:spLocks noGrp="1"/>
          </p:cNvSpPr>
          <p:nvPr>
            <p:ph type="title"/>
          </p:nvPr>
        </p:nvSpPr>
        <p:spPr>
          <a:xfrm>
            <a:off x="0" y="168831"/>
            <a:ext cx="12100956" cy="1118523"/>
          </a:xfrm>
        </p:spPr>
        <p:txBody>
          <a:bodyPr/>
          <a:lstStyle/>
          <a:p>
            <a:pPr algn="ctr"/>
            <a:r>
              <a:rPr lang="en-US" dirty="0" err="1"/>
              <a:t>IMforte</a:t>
            </a:r>
            <a:r>
              <a:rPr lang="en-US" dirty="0"/>
              <a:t> PFS</a:t>
            </a:r>
          </a:p>
        </p:txBody>
      </p:sp>
    </p:spTree>
    <p:extLst>
      <p:ext uri="{BB962C8B-B14F-4D97-AF65-F5344CB8AC3E}">
        <p14:creationId xmlns:p14="http://schemas.microsoft.com/office/powerpoint/2010/main" val="1499600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C5352-78AB-AD02-51AF-4608036842C7}"/>
            </a:ext>
          </a:extLst>
        </p:cNvPr>
        <p:cNvGrpSpPr/>
        <p:nvPr/>
      </p:nvGrpSpPr>
      <p:grpSpPr>
        <a:xfrm>
          <a:off x="0" y="0"/>
          <a:ext cx="0" cy="0"/>
          <a:chOff x="0" y="0"/>
          <a:chExt cx="0" cy="0"/>
        </a:xfrm>
      </p:grpSpPr>
      <p:pic>
        <p:nvPicPr>
          <p:cNvPr id="6" name="Picture 5" descr="A graph showing the number of patients with the number of patients with the number of patients with the number of patients with the number of patients with the number of patients with the number of patients with the&#10;&#10;AI-generated content may be incorrect.">
            <a:extLst>
              <a:ext uri="{FF2B5EF4-FFF2-40B4-BE49-F238E27FC236}">
                <a16:creationId xmlns:a16="http://schemas.microsoft.com/office/drawing/2014/main" id="{FEADCEF9-2FB0-9773-A7A4-93E83D97578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86364" y="937695"/>
            <a:ext cx="11819271" cy="5692863"/>
          </a:xfrm>
          <a:prstGeom prst="rect">
            <a:avLst/>
          </a:prstGeom>
        </p:spPr>
      </p:pic>
      <p:sp>
        <p:nvSpPr>
          <p:cNvPr id="14" name="Rectangle 13">
            <a:extLst>
              <a:ext uri="{FF2B5EF4-FFF2-40B4-BE49-F238E27FC236}">
                <a16:creationId xmlns:a16="http://schemas.microsoft.com/office/drawing/2014/main" id="{EDE910F9-F36D-3BB1-4B37-7523676E5738}"/>
              </a:ext>
            </a:extLst>
          </p:cNvPr>
          <p:cNvSpPr/>
          <p:nvPr/>
        </p:nvSpPr>
        <p:spPr>
          <a:xfrm>
            <a:off x="6317864" y="1439725"/>
            <a:ext cx="259272" cy="31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7A4066CA-21D1-6CCF-40B7-658A17671DC9}"/>
              </a:ext>
            </a:extLst>
          </p:cNvPr>
          <p:cNvSpPr txBox="1"/>
          <p:nvPr/>
        </p:nvSpPr>
        <p:spPr>
          <a:xfrm>
            <a:off x="186365" y="6447935"/>
            <a:ext cx="4333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Paz-Ares et al. ASCO 2025;Abstract 8006</a:t>
            </a:r>
          </a:p>
        </p:txBody>
      </p:sp>
      <p:sp>
        <p:nvSpPr>
          <p:cNvPr id="4" name="Título 1">
            <a:extLst>
              <a:ext uri="{FF2B5EF4-FFF2-40B4-BE49-F238E27FC236}">
                <a16:creationId xmlns:a16="http://schemas.microsoft.com/office/drawing/2014/main" id="{8ADE5736-ABBC-AB5B-D938-C5803CB9C013}"/>
              </a:ext>
            </a:extLst>
          </p:cNvPr>
          <p:cNvSpPr>
            <a:spLocks noGrp="1"/>
          </p:cNvSpPr>
          <p:nvPr>
            <p:ph type="title"/>
          </p:nvPr>
        </p:nvSpPr>
        <p:spPr>
          <a:xfrm>
            <a:off x="0" y="0"/>
            <a:ext cx="12192000" cy="1287354"/>
          </a:xfrm>
        </p:spPr>
        <p:txBody>
          <a:bodyPr/>
          <a:lstStyle/>
          <a:p>
            <a:pPr algn="ctr"/>
            <a:r>
              <a:rPr lang="en-US" dirty="0" err="1"/>
              <a:t>IMforte</a:t>
            </a:r>
            <a:r>
              <a:rPr lang="en-US" dirty="0"/>
              <a:t> OS</a:t>
            </a:r>
          </a:p>
        </p:txBody>
      </p:sp>
    </p:spTree>
    <p:extLst>
      <p:ext uri="{BB962C8B-B14F-4D97-AF65-F5344CB8AC3E}">
        <p14:creationId xmlns:p14="http://schemas.microsoft.com/office/powerpoint/2010/main" val="286215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9F919-5235-C65D-91F1-FB2A02D1132A}"/>
              </a:ext>
            </a:extLst>
          </p:cNvPr>
          <p:cNvSpPr>
            <a:spLocks noGrp="1"/>
          </p:cNvSpPr>
          <p:nvPr>
            <p:ph type="title"/>
          </p:nvPr>
        </p:nvSpPr>
        <p:spPr>
          <a:xfrm>
            <a:off x="838200" y="0"/>
            <a:ext cx="10515600" cy="1325563"/>
          </a:xfrm>
        </p:spPr>
        <p:txBody>
          <a:bodyPr/>
          <a:lstStyle/>
          <a:p>
            <a:pPr algn="ctr"/>
            <a:r>
              <a:rPr lang="en-US" dirty="0" err="1"/>
              <a:t>IMforte</a:t>
            </a:r>
            <a:r>
              <a:rPr lang="en-US" dirty="0"/>
              <a:t> Updated Curves</a:t>
            </a:r>
          </a:p>
        </p:txBody>
      </p:sp>
      <p:pic>
        <p:nvPicPr>
          <p:cNvPr id="5" name="Picture 4">
            <a:extLst>
              <a:ext uri="{FF2B5EF4-FFF2-40B4-BE49-F238E27FC236}">
                <a16:creationId xmlns:a16="http://schemas.microsoft.com/office/drawing/2014/main" id="{50FA79CE-00E2-5B25-2226-BE88239B5905}"/>
              </a:ext>
            </a:extLst>
          </p:cNvPr>
          <p:cNvPicPr>
            <a:picLocks noChangeAspect="1"/>
          </p:cNvPicPr>
          <p:nvPr/>
        </p:nvPicPr>
        <p:blipFill>
          <a:blip r:embed="rId2"/>
          <a:stretch>
            <a:fillRect/>
          </a:stretch>
        </p:blipFill>
        <p:spPr>
          <a:xfrm>
            <a:off x="1735230" y="1140897"/>
            <a:ext cx="8721540" cy="5340943"/>
          </a:xfrm>
          <a:prstGeom prst="rect">
            <a:avLst/>
          </a:prstGeom>
        </p:spPr>
      </p:pic>
      <p:sp>
        <p:nvSpPr>
          <p:cNvPr id="6" name="TextBox 5">
            <a:extLst>
              <a:ext uri="{FF2B5EF4-FFF2-40B4-BE49-F238E27FC236}">
                <a16:creationId xmlns:a16="http://schemas.microsoft.com/office/drawing/2014/main" id="{EDC20FF7-0CAA-D306-2FCF-C304DF576987}"/>
              </a:ext>
            </a:extLst>
          </p:cNvPr>
          <p:cNvSpPr txBox="1"/>
          <p:nvPr/>
        </p:nvSpPr>
        <p:spPr>
          <a:xfrm>
            <a:off x="232025" y="6481840"/>
            <a:ext cx="28972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Paz-Ares et al. ESMO 2025</a:t>
            </a:r>
          </a:p>
        </p:txBody>
      </p:sp>
    </p:spTree>
    <p:extLst>
      <p:ext uri="{BB962C8B-B14F-4D97-AF65-F5344CB8AC3E}">
        <p14:creationId xmlns:p14="http://schemas.microsoft.com/office/powerpoint/2010/main" val="183419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D05C5-7402-8D9E-7B66-DB6510BB8C7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AA0630-A0BE-B823-42B8-F9D638C33B5E}"/>
              </a:ext>
            </a:extLst>
          </p:cNvPr>
          <p:cNvSpPr/>
          <p:nvPr/>
        </p:nvSpPr>
        <p:spPr bwMode="auto">
          <a:xfrm>
            <a:off x="912286" y="3429000"/>
            <a:ext cx="1044029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E6B920A-B471-6325-9017-69576024CCEB}"/>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Small Cell Lung Cancer</a:t>
            </a:r>
          </a:p>
        </p:txBody>
      </p:sp>
      <p:sp>
        <p:nvSpPr>
          <p:cNvPr id="3" name="Content Placeholder 2">
            <a:extLst>
              <a:ext uri="{FF2B5EF4-FFF2-40B4-BE49-F238E27FC236}">
                <a16:creationId xmlns:a16="http://schemas.microsoft.com/office/drawing/2014/main" id="{C8F08B87-DBCF-86E0-AC70-68205FD9B6F6}"/>
              </a:ext>
            </a:extLst>
          </p:cNvPr>
          <p:cNvSpPr>
            <a:spLocks noGrp="1"/>
          </p:cNvSpPr>
          <p:nvPr>
            <p:ph idx="1"/>
          </p:nvPr>
        </p:nvSpPr>
        <p:spPr>
          <a:xfrm>
            <a:off x="1055440" y="1484784"/>
            <a:ext cx="10215813" cy="4246833"/>
          </a:xfrm>
        </p:spPr>
        <p:txBody>
          <a:bodyPr/>
          <a:lstStyle/>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err="1">
                <a:solidFill>
                  <a:schemeClr val="tx1"/>
                </a:solidFill>
                <a:latin typeface="Calibri" panose="020F0502020204030204" pitchFamily="34" charset="0"/>
                <a:cs typeface="Calibri" panose="020F0502020204030204" pitchFamily="34" charset="0"/>
              </a:rPr>
              <a:t>Biopharmacology</a:t>
            </a:r>
            <a:r>
              <a:rPr lang="en-US" sz="2400" dirty="0">
                <a:solidFill>
                  <a:schemeClr val="tx1"/>
                </a:solidFill>
                <a:latin typeface="Calibri" panose="020F0502020204030204" pitchFamily="34" charset="0"/>
                <a:cs typeface="Calibri" panose="020F0502020204030204" pitchFamily="34" charset="0"/>
              </a:rPr>
              <a:t> of SCLC – “Wildfire sparked in dry grass”</a:t>
            </a:r>
            <a:endParaRPr lang="en-US" sz="2400"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Limited-Stage Disease</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Extensive-Stage Disease </a:t>
            </a: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3: Paraneoplastic Syndromes – Lambert-Eaton Myasthenic Syndrome</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Bispecific T-Cell Engagers – </a:t>
            </a:r>
            <a:r>
              <a:rPr lang="en-US" sz="2400" dirty="0" err="1">
                <a:latin typeface="Calibri" panose="020F0502020204030204" pitchFamily="34" charset="0"/>
                <a:cs typeface="Calibri" panose="020F0502020204030204" pitchFamily="34" charset="0"/>
              </a:rPr>
              <a:t>Tarlatamab</a:t>
            </a:r>
            <a:r>
              <a:rPr lang="en-US" sz="2400" dirty="0">
                <a:latin typeface="Calibri" panose="020F0502020204030204" pitchFamily="34" charset="0"/>
                <a:cs typeface="Calibri" panose="020F0502020204030204" pitchFamily="34" charset="0"/>
              </a:rPr>
              <a:t>  </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5: </a:t>
            </a:r>
            <a:r>
              <a:rPr lang="en-US" sz="2400" dirty="0">
                <a:latin typeface="Calibri" panose="020F0502020204030204" pitchFamily="34" charset="0"/>
                <a:cs typeface="Calibri" panose="020F0502020204030204" pitchFamily="34" charset="0"/>
              </a:rPr>
              <a:t>Antibody-Drug Conjugates – </a:t>
            </a:r>
            <a:r>
              <a:rPr lang="en-US" sz="2400" dirty="0" err="1"/>
              <a:t>Ifinatamab</a:t>
            </a:r>
            <a:r>
              <a:rPr lang="en-US" sz="2400" dirty="0"/>
              <a:t> Deruxtecan  </a:t>
            </a:r>
            <a:endParaRPr lang="en-US" sz="2400" dirty="0">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6: </a:t>
            </a:r>
            <a:r>
              <a:rPr lang="en-US" sz="2400" dirty="0">
                <a:solidFill>
                  <a:schemeClr val="tx1"/>
                </a:solidFill>
                <a:latin typeface="Calibri" panose="020F0502020204030204" pitchFamily="34" charset="0"/>
                <a:cs typeface="Calibri" panose="020F0502020204030204" pitchFamily="34" charset="0"/>
              </a:rPr>
              <a:t>Other Novel Agents – Alisertib, CAR T-Cell Therapy </a:t>
            </a:r>
          </a:p>
        </p:txBody>
      </p:sp>
    </p:spTree>
    <p:extLst>
      <p:ext uri="{BB962C8B-B14F-4D97-AF65-F5344CB8AC3E}">
        <p14:creationId xmlns:p14="http://schemas.microsoft.com/office/powerpoint/2010/main" val="165480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0254E-BBFB-D53A-5136-88CFE22073D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7AAA164-FAB7-4F23-8C61-4391C6A83796}"/>
              </a:ext>
            </a:extLst>
          </p:cNvPr>
          <p:cNvSpPr/>
          <p:nvPr/>
        </p:nvSpPr>
        <p:spPr bwMode="auto">
          <a:xfrm>
            <a:off x="912286" y="4077072"/>
            <a:ext cx="1044029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638F8DF-2982-CD30-F695-B4F9BA66A901}"/>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Small Cell Lung Cancer</a:t>
            </a:r>
          </a:p>
        </p:txBody>
      </p:sp>
      <p:sp>
        <p:nvSpPr>
          <p:cNvPr id="3" name="Content Placeholder 2">
            <a:extLst>
              <a:ext uri="{FF2B5EF4-FFF2-40B4-BE49-F238E27FC236}">
                <a16:creationId xmlns:a16="http://schemas.microsoft.com/office/drawing/2014/main" id="{641C6486-1A74-9C0A-1018-D05A533E37F6}"/>
              </a:ext>
            </a:extLst>
          </p:cNvPr>
          <p:cNvSpPr>
            <a:spLocks noGrp="1"/>
          </p:cNvSpPr>
          <p:nvPr>
            <p:ph idx="1"/>
          </p:nvPr>
        </p:nvSpPr>
        <p:spPr>
          <a:xfrm>
            <a:off x="1055440" y="1484784"/>
            <a:ext cx="10215813" cy="4246833"/>
          </a:xfrm>
        </p:spPr>
        <p:txBody>
          <a:bodyPr/>
          <a:lstStyle/>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err="1">
                <a:solidFill>
                  <a:schemeClr val="tx1"/>
                </a:solidFill>
                <a:latin typeface="Calibri" panose="020F0502020204030204" pitchFamily="34" charset="0"/>
                <a:cs typeface="Calibri" panose="020F0502020204030204" pitchFamily="34" charset="0"/>
              </a:rPr>
              <a:t>Biopharmacology</a:t>
            </a:r>
            <a:r>
              <a:rPr lang="en-US" sz="2400" dirty="0">
                <a:solidFill>
                  <a:schemeClr val="tx1"/>
                </a:solidFill>
                <a:latin typeface="Calibri" panose="020F0502020204030204" pitchFamily="34" charset="0"/>
                <a:cs typeface="Calibri" panose="020F0502020204030204" pitchFamily="34" charset="0"/>
              </a:rPr>
              <a:t> of SCLC – “Wildfire sparked in dry grass”</a:t>
            </a:r>
            <a:endParaRPr lang="en-US" sz="2400"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Limited-Stage Disease</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Extensive-Stage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Paraneoplastic Syndromes – Lambert-Eaton Myasthenic Syndrome</a:t>
            </a: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4: Bispecific T-Cell Engagers – </a:t>
            </a:r>
            <a:r>
              <a:rPr lang="en-US" sz="2400" dirty="0" err="1">
                <a:solidFill>
                  <a:schemeClr val="bg1"/>
                </a:solidFill>
                <a:latin typeface="Calibri" panose="020F0502020204030204" pitchFamily="34" charset="0"/>
                <a:cs typeface="Calibri" panose="020F0502020204030204" pitchFamily="34" charset="0"/>
              </a:rPr>
              <a:t>Tarlatamab</a:t>
            </a:r>
            <a:r>
              <a:rPr lang="en-US" sz="2400" dirty="0">
                <a:solidFill>
                  <a:schemeClr val="bg1"/>
                </a:solidFill>
                <a:latin typeface="Calibri" panose="020F0502020204030204" pitchFamily="34" charset="0"/>
                <a:cs typeface="Calibri" panose="020F0502020204030204" pitchFamily="34" charset="0"/>
              </a:rPr>
              <a:t>  </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5: </a:t>
            </a:r>
            <a:r>
              <a:rPr lang="en-US" sz="2400" dirty="0">
                <a:latin typeface="Calibri" panose="020F0502020204030204" pitchFamily="34" charset="0"/>
                <a:cs typeface="Calibri" panose="020F0502020204030204" pitchFamily="34" charset="0"/>
              </a:rPr>
              <a:t>Antibody-Drug Conjugates – </a:t>
            </a:r>
            <a:r>
              <a:rPr lang="en-US" sz="2400" dirty="0" err="1"/>
              <a:t>Ifinatamab</a:t>
            </a:r>
            <a:r>
              <a:rPr lang="en-US" sz="2400" dirty="0"/>
              <a:t> Deruxtecan  </a:t>
            </a:r>
            <a:endParaRPr lang="en-US" sz="2400" dirty="0">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6: </a:t>
            </a:r>
            <a:r>
              <a:rPr lang="en-US" sz="2400" dirty="0">
                <a:solidFill>
                  <a:schemeClr val="tx1"/>
                </a:solidFill>
                <a:latin typeface="Calibri" panose="020F0502020204030204" pitchFamily="34" charset="0"/>
                <a:cs typeface="Calibri" panose="020F0502020204030204" pitchFamily="34" charset="0"/>
              </a:rPr>
              <a:t>Other Novel Agents – Alisertib, CAR T-Cell Therapy </a:t>
            </a:r>
          </a:p>
        </p:txBody>
      </p:sp>
    </p:spTree>
    <p:extLst>
      <p:ext uri="{BB962C8B-B14F-4D97-AF65-F5344CB8AC3E}">
        <p14:creationId xmlns:p14="http://schemas.microsoft.com/office/powerpoint/2010/main" val="1220002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Sands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extLst>
              <p:ext uri="{D42A27DB-BD31-4B8C-83A1-F6EECF244321}">
                <p14:modId xmlns:p14="http://schemas.microsoft.com/office/powerpoint/2010/main" val="391869840"/>
              </p:ext>
            </p:extLst>
          </p:nvPr>
        </p:nvGraphicFramePr>
        <p:xfrm>
          <a:off x="1375245" y="2276872"/>
          <a:ext cx="9433048" cy="2520280"/>
        </p:xfrm>
        <a:graphic>
          <a:graphicData uri="http://schemas.openxmlformats.org/drawingml/2006/table">
            <a:tbl>
              <a:tblPr firstRow="1" bandRow="1">
                <a:tableStyleId>{F2DE63D5-997A-4646-A377-4702673A728D}</a:tableStyleId>
              </a:tblPr>
              <a:tblGrid>
                <a:gridCol w="2585684">
                  <a:extLst>
                    <a:ext uri="{9D8B030D-6E8A-4147-A177-3AD203B41FA5}">
                      <a16:colId xmlns:a16="http://schemas.microsoft.com/office/drawing/2014/main" val="20000"/>
                    </a:ext>
                  </a:extLst>
                </a:gridCol>
                <a:gridCol w="6847364">
                  <a:extLst>
                    <a:ext uri="{9D8B030D-6E8A-4147-A177-3AD203B41FA5}">
                      <a16:colId xmlns:a16="http://schemas.microsoft.com/office/drawing/2014/main" val="3833924404"/>
                    </a:ext>
                  </a:extLst>
                </a:gridCol>
              </a:tblGrid>
              <a:tr h="152026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Amgen Inc, AstraZeneca Pharmaceuticals LP, Catalyst Pharmaceuticals Inc, Daiichi Sankyo Inc, Fosun Pharma, Genentech, a member of the Roche Group, Gilead Sciences Inc, GSK, Lilly, Merck, Novartis, Pfizer Inc, PharmaMar, Sanofi</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0001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434904"/>
                  </a:ext>
                </a:extLst>
              </a:tr>
            </a:tbl>
          </a:graphicData>
        </a:graphic>
      </p:graphicFrame>
    </p:spTree>
    <p:custDataLst>
      <p:tags r:id="rId1"/>
    </p:custDataLst>
    <p:extLst>
      <p:ext uri="{BB962C8B-B14F-4D97-AF65-F5344CB8AC3E}">
        <p14:creationId xmlns:p14="http://schemas.microsoft.com/office/powerpoint/2010/main" val="3821760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EE074-4E11-196D-B5A1-EA70E930D64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A66E12-391C-3407-7CBC-505347DE2BD4}"/>
              </a:ext>
            </a:extLst>
          </p:cNvPr>
          <p:cNvSpPr>
            <a:spLocks noGrp="1"/>
          </p:cNvSpPr>
          <p:nvPr>
            <p:ph idx="1"/>
          </p:nvPr>
        </p:nvSpPr>
        <p:spPr>
          <a:xfrm>
            <a:off x="893984" y="1443371"/>
            <a:ext cx="10129831" cy="4870933"/>
          </a:xfrm>
        </p:spPr>
        <p:txBody>
          <a:bodyPr>
            <a:noAutofit/>
          </a:bodyPr>
          <a:lstStyle/>
          <a:p>
            <a:pPr marL="404692" indent="-404692">
              <a:lnSpc>
                <a:spcPct val="100000"/>
              </a:lnSpc>
              <a:spcBef>
                <a:spcPts val="0"/>
              </a:spcBef>
            </a:pPr>
            <a:r>
              <a:rPr lang="en-US" sz="1800" b="1" dirty="0" err="1">
                <a:latin typeface="Arial" panose="020B0604020202020204" pitchFamily="34" charset="0"/>
                <a:cs typeface="Arial" panose="020B0604020202020204" pitchFamily="34" charset="0"/>
              </a:rPr>
              <a:t>Tarlatamab</a:t>
            </a:r>
            <a:r>
              <a:rPr lang="en-US" sz="1800" b="1" dirty="0">
                <a:latin typeface="Arial" panose="020B0604020202020204" pitchFamily="34" charset="0"/>
                <a:cs typeface="Arial" panose="020B0604020202020204" pitchFamily="34" charset="0"/>
              </a:rPr>
              <a:t> receives full approval after platinum-based therapy</a:t>
            </a:r>
          </a:p>
          <a:p>
            <a:pPr marL="914400" lvl="1" indent="-344488">
              <a:lnSpc>
                <a:spcPct val="100000"/>
              </a:lnSpc>
              <a:spcBef>
                <a:spcPts val="0"/>
              </a:spcBef>
              <a:buFont typeface="Arial" panose="020B0604020202020204" pitchFamily="34" charset="0"/>
              <a:buChar char="−"/>
            </a:pPr>
            <a:r>
              <a:rPr lang="en-US" sz="1800" dirty="0">
                <a:latin typeface="Arial" panose="020B0604020202020204" pitchFamily="34" charset="0"/>
                <a:cs typeface="Arial" panose="020B0604020202020204" pitchFamily="34" charset="0"/>
              </a:rPr>
              <a:t>Multiple other DLL3-TCEs under active development</a:t>
            </a:r>
          </a:p>
          <a:p>
            <a:pPr marL="914400" lvl="1" indent="-344488">
              <a:lnSpc>
                <a:spcPct val="100000"/>
              </a:lnSpc>
              <a:spcBef>
                <a:spcPts val="0"/>
              </a:spcBef>
              <a:buFont typeface="Arial" panose="020B0604020202020204" pitchFamily="34" charset="0"/>
              <a:buChar char="−"/>
            </a:pPr>
            <a:r>
              <a:rPr lang="en-US" sz="1800" dirty="0">
                <a:latin typeface="Arial" panose="020B0604020202020204" pitchFamily="34" charset="0"/>
                <a:cs typeface="Arial" panose="020B0604020202020204" pitchFamily="34" charset="0"/>
              </a:rPr>
              <a:t>Early data of </a:t>
            </a:r>
            <a:r>
              <a:rPr lang="en-US" sz="1800" dirty="0" err="1">
                <a:latin typeface="Arial" panose="020B0604020202020204" pitchFamily="34" charset="0"/>
                <a:cs typeface="Arial" panose="020B0604020202020204" pitchFamily="34" charset="0"/>
              </a:rPr>
              <a:t>tarlamatab</a:t>
            </a:r>
            <a:r>
              <a:rPr lang="en-US" sz="1800" dirty="0">
                <a:latin typeface="Arial" panose="020B0604020202020204" pitchFamily="34" charset="0"/>
                <a:cs typeface="Arial" panose="020B0604020202020204" pitchFamily="34" charset="0"/>
              </a:rPr>
              <a:t> in maintenance is extremely promising</a:t>
            </a:r>
          </a:p>
          <a:p>
            <a:pPr marL="404692" indent="-404692">
              <a:lnSpc>
                <a:spcPct val="100000"/>
              </a:lnSpc>
              <a:spcBef>
                <a:spcPts val="0"/>
              </a:spcBef>
            </a:pPr>
            <a:endParaRPr lang="en-US" sz="1800" dirty="0">
              <a:latin typeface="Arial" panose="020B0604020202020204" pitchFamily="34" charset="0"/>
              <a:cs typeface="Arial" panose="020B0604020202020204" pitchFamily="34" charset="0"/>
            </a:endParaRPr>
          </a:p>
          <a:p>
            <a:pPr marL="404692" indent="-404692">
              <a:lnSpc>
                <a:spcPct val="100000"/>
              </a:lnSpc>
              <a:spcBef>
                <a:spcPts val="0"/>
              </a:spcBef>
            </a:pPr>
            <a:r>
              <a:rPr lang="en-US" sz="1800" b="1" dirty="0">
                <a:latin typeface="Arial" panose="020B0604020202020204" pitchFamily="34" charset="0"/>
                <a:cs typeface="Arial" panose="020B0604020202020204" pitchFamily="34" charset="0"/>
              </a:rPr>
              <a:t>ADCs are emerging as a novel therapeutic in SCLC </a:t>
            </a:r>
          </a:p>
          <a:p>
            <a:pPr marL="914126" lvl="2" indent="-339623">
              <a:lnSpc>
                <a:spcPct val="100000"/>
              </a:lnSpc>
              <a:spcBef>
                <a:spcPts val="0"/>
              </a:spcBef>
              <a:buFont typeface="Arial" panose="020B0604020202020204" pitchFamily="34" charset="0"/>
              <a:buChar char="–"/>
            </a:pPr>
            <a:r>
              <a:rPr lang="en-US" sz="1800" dirty="0">
                <a:latin typeface="Arial" panose="020B0604020202020204" pitchFamily="34" charset="0"/>
                <a:cs typeface="Arial" panose="020B0604020202020204" pitchFamily="34" charset="0"/>
              </a:rPr>
              <a:t>Early phase studies report response rates of &gt; 50% without patient selection</a:t>
            </a:r>
          </a:p>
          <a:p>
            <a:pPr marL="914126" lvl="2" indent="-339623">
              <a:lnSpc>
                <a:spcPct val="100000"/>
              </a:lnSpc>
              <a:spcBef>
                <a:spcPts val="0"/>
              </a:spcBef>
              <a:buFont typeface="Arial" panose="020B0604020202020204" pitchFamily="34" charset="0"/>
              <a:buChar char="–"/>
            </a:pPr>
            <a:r>
              <a:rPr lang="en-US" sz="1800" dirty="0">
                <a:latin typeface="Arial" panose="020B0604020202020204" pitchFamily="34" charset="0"/>
                <a:cs typeface="Arial" panose="020B0604020202020204" pitchFamily="34" charset="0"/>
              </a:rPr>
              <a:t>Multiple Phase 3 RCT are being conducted in the relapsed setting</a:t>
            </a:r>
          </a:p>
          <a:p>
            <a:pPr marL="914126" lvl="2" indent="-339623">
              <a:lnSpc>
                <a:spcPct val="100000"/>
              </a:lnSpc>
              <a:spcBef>
                <a:spcPts val="0"/>
              </a:spcBef>
              <a:buFont typeface="Arial" panose="020B0604020202020204" pitchFamily="34" charset="0"/>
              <a:buChar char="–"/>
            </a:pPr>
            <a:r>
              <a:rPr lang="en-US" sz="1800" dirty="0">
                <a:latin typeface="Arial" panose="020B0604020202020204" pitchFamily="34" charset="0"/>
                <a:cs typeface="Arial" panose="020B0604020202020204" pitchFamily="34" charset="0"/>
              </a:rPr>
              <a:t>Multiple studies are ongoing to move ADCs earlier in therapy</a:t>
            </a:r>
          </a:p>
          <a:p>
            <a:pPr marL="914126" lvl="2" indent="-339623">
              <a:lnSpc>
                <a:spcPct val="100000"/>
              </a:lnSpc>
              <a:spcBef>
                <a:spcPts val="0"/>
              </a:spcBef>
              <a:buFont typeface="Arial" panose="020B0604020202020204" pitchFamily="34" charset="0"/>
              <a:buChar char="–"/>
            </a:pPr>
            <a:r>
              <a:rPr lang="en-US" sz="1800" dirty="0">
                <a:latin typeface="Arial" panose="020B0604020202020204" pitchFamily="34" charset="0"/>
                <a:cs typeface="Arial" panose="020B0604020202020204" pitchFamily="34" charset="0"/>
              </a:rPr>
              <a:t>Hematologic toxicities are expected given the Topo1i payload</a:t>
            </a:r>
          </a:p>
          <a:p>
            <a:pPr marL="914126" lvl="2" indent="-339623">
              <a:lnSpc>
                <a:spcPct val="100000"/>
              </a:lnSpc>
              <a:spcBef>
                <a:spcPts val="0"/>
              </a:spcBef>
              <a:buFont typeface="Arial" panose="020B0604020202020204" pitchFamily="34" charset="0"/>
              <a:buChar char="–"/>
            </a:pPr>
            <a:r>
              <a:rPr lang="en-US" sz="1800" dirty="0">
                <a:latin typeface="Arial" panose="020B0604020202020204" pitchFamily="34" charset="0"/>
                <a:cs typeface="Arial" panose="020B0604020202020204" pitchFamily="34" charset="0"/>
              </a:rPr>
              <a:t>ILD is a concern</a:t>
            </a:r>
          </a:p>
          <a:p>
            <a:pPr marL="404692" indent="-404692">
              <a:lnSpc>
                <a:spcPct val="100000"/>
              </a:lnSpc>
              <a:spcBef>
                <a:spcPts val="0"/>
              </a:spcBef>
            </a:pPr>
            <a:endParaRPr lang="en-US" sz="1800" dirty="0">
              <a:latin typeface="Arial" panose="020B0604020202020204" pitchFamily="34" charset="0"/>
              <a:cs typeface="Arial" panose="020B0604020202020204" pitchFamily="34" charset="0"/>
            </a:endParaRPr>
          </a:p>
          <a:p>
            <a:pPr marL="404692" indent="-404692">
              <a:lnSpc>
                <a:spcPct val="100000"/>
              </a:lnSpc>
              <a:spcBef>
                <a:spcPts val="0"/>
              </a:spcBef>
            </a:pPr>
            <a:r>
              <a:rPr lang="en-US" sz="1800" b="1" dirty="0">
                <a:latin typeface="Arial" panose="020B0604020202020204" pitchFamily="34" charset="0"/>
                <a:cs typeface="Arial" panose="020B0604020202020204" pitchFamily="34" charset="0"/>
              </a:rPr>
              <a:t>Biomarker development is needed to help triage patients</a:t>
            </a:r>
          </a:p>
          <a:p>
            <a:pPr marL="966498" lvl="2" indent="-391995">
              <a:lnSpc>
                <a:spcPct val="100000"/>
              </a:lnSpc>
              <a:spcBef>
                <a:spcPts val="0"/>
              </a:spcBef>
              <a:buFont typeface="Arial" panose="020B0604020202020204" pitchFamily="34" charset="0"/>
              <a:buChar char="–"/>
            </a:pPr>
            <a:r>
              <a:rPr lang="en-US" sz="1800" dirty="0">
                <a:latin typeface="Arial" panose="020B0604020202020204" pitchFamily="34" charset="0"/>
                <a:cs typeface="Arial" panose="020B0604020202020204" pitchFamily="34" charset="0"/>
              </a:rPr>
              <a:t>ADC payloads are consistently Topo1 inhibitors, which may limit sequential ADCs</a:t>
            </a:r>
          </a:p>
          <a:p>
            <a:endParaRPr lang="en-US" sz="1800" dirty="0">
              <a:latin typeface="Arial" panose="020B0604020202020204" pitchFamily="34" charset="0"/>
              <a:cs typeface="Arial" panose="020B0604020202020204" pitchFamily="34" charset="0"/>
            </a:endParaRPr>
          </a:p>
          <a:p>
            <a:pPr>
              <a:lnSpc>
                <a:spcPct val="100000"/>
              </a:lnSpc>
              <a:spcBef>
                <a:spcPts val="0"/>
              </a:spcBef>
            </a:pPr>
            <a:endParaRPr lang="en-US" sz="1800" dirty="0">
              <a:latin typeface="Arial" panose="020B0604020202020204" pitchFamily="34" charset="0"/>
              <a:cs typeface="Arial" panose="020B0604020202020204" pitchFamily="34" charset="0"/>
            </a:endParaRPr>
          </a:p>
        </p:txBody>
      </p:sp>
      <p:sp>
        <p:nvSpPr>
          <p:cNvPr id="4" name="Title 6">
            <a:extLst>
              <a:ext uri="{FF2B5EF4-FFF2-40B4-BE49-F238E27FC236}">
                <a16:creationId xmlns:a16="http://schemas.microsoft.com/office/drawing/2014/main" id="{7E240710-5E12-6040-273A-8C73D9BF8316}"/>
              </a:ext>
            </a:extLst>
          </p:cNvPr>
          <p:cNvSpPr txBox="1">
            <a:spLocks/>
          </p:cNvSpPr>
          <p:nvPr/>
        </p:nvSpPr>
        <p:spPr>
          <a:xfrm>
            <a:off x="641501" y="275141"/>
            <a:ext cx="10512862" cy="91416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Summary</a:t>
            </a:r>
            <a:endParaRPr kumimoji="0" lang="en-US" sz="3200" b="1" i="0" u="none" strike="noStrike" kern="1200" cap="none" spc="0" normalizeH="0" baseline="0" noProof="0" dirty="0">
              <a:ln>
                <a:noFill/>
              </a:ln>
              <a:solidFill>
                <a:srgbClr val="154780"/>
              </a:solidFill>
              <a:effectLst/>
              <a:uLnTx/>
              <a:uFillTx/>
              <a:latin typeface="Aptos Display" panose="02110004020202020204"/>
              <a:ea typeface="+mj-ea"/>
              <a:cs typeface="+mj-cs"/>
            </a:endParaRPr>
          </a:p>
        </p:txBody>
      </p:sp>
      <p:sp>
        <p:nvSpPr>
          <p:cNvPr id="2" name="TextBox 1">
            <a:extLst>
              <a:ext uri="{FF2B5EF4-FFF2-40B4-BE49-F238E27FC236}">
                <a16:creationId xmlns:a16="http://schemas.microsoft.com/office/drawing/2014/main" id="{9AA58816-2EFD-4FBA-8F5E-06D684FE6D7C}"/>
              </a:ext>
            </a:extLst>
          </p:cNvPr>
          <p:cNvSpPr txBox="1"/>
          <p:nvPr/>
        </p:nvSpPr>
        <p:spPr>
          <a:xfrm>
            <a:off x="119336" y="6412222"/>
            <a:ext cx="610292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itchFamily="-72" charset="0"/>
                <a:ea typeface="MS PGothic" charset="0"/>
              </a:rPr>
              <a:t>Courtesy of Christine L Hann, MD, PhD</a:t>
            </a:r>
          </a:p>
        </p:txBody>
      </p:sp>
    </p:spTree>
    <p:extLst>
      <p:ext uri="{BB962C8B-B14F-4D97-AF65-F5344CB8AC3E}">
        <p14:creationId xmlns:p14="http://schemas.microsoft.com/office/powerpoint/2010/main" val="3596155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36D9D-E061-5CA5-4ED9-D4976DB4DAE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8C90ACD-98C7-E98D-D65A-FE23E96A266F}"/>
              </a:ext>
            </a:extLst>
          </p:cNvPr>
          <p:cNvSpPr>
            <a:spLocks noGrp="1"/>
          </p:cNvSpPr>
          <p:nvPr>
            <p:ph type="title"/>
          </p:nvPr>
        </p:nvSpPr>
        <p:spPr>
          <a:xfrm>
            <a:off x="325313" y="73153"/>
            <a:ext cx="9027444" cy="903593"/>
          </a:xfrm>
        </p:spPr>
        <p:txBody>
          <a:bodyPr>
            <a:noAutofit/>
          </a:bodyPr>
          <a:lstStyle/>
          <a:p>
            <a:pPr algn="l"/>
            <a:r>
              <a:rPr lang="en-US" sz="2800" b="1" dirty="0">
                <a:solidFill>
                  <a:srgbClr val="154780"/>
                </a:solidFill>
                <a:latin typeface="Arial" panose="020B0604020202020204" pitchFamily="34" charset="0"/>
                <a:cs typeface="Arial" panose="020B0604020202020204" pitchFamily="34" charset="0"/>
              </a:rPr>
              <a:t>T-cell engagers in SCLC (and other DLL3+ tumors)</a:t>
            </a:r>
          </a:p>
        </p:txBody>
      </p:sp>
      <p:pic>
        <p:nvPicPr>
          <p:cNvPr id="14" name="Picture 13">
            <a:extLst>
              <a:ext uri="{FF2B5EF4-FFF2-40B4-BE49-F238E27FC236}">
                <a16:creationId xmlns:a16="http://schemas.microsoft.com/office/drawing/2014/main" id="{E0E95831-1133-462E-5D06-751EFD2BE80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5600584" y="1446620"/>
            <a:ext cx="5822032" cy="1982380"/>
          </a:xfrm>
          <a:prstGeom prst="rect">
            <a:avLst/>
          </a:prstGeom>
        </p:spPr>
      </p:pic>
      <p:pic>
        <p:nvPicPr>
          <p:cNvPr id="2" name="Picture 1">
            <a:extLst>
              <a:ext uri="{FF2B5EF4-FFF2-40B4-BE49-F238E27FC236}">
                <a16:creationId xmlns:a16="http://schemas.microsoft.com/office/drawing/2014/main" id="{647F2841-1114-77E5-F046-A6F2E9E7488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5667135" y="3964758"/>
            <a:ext cx="5822031" cy="1771650"/>
          </a:xfrm>
          <a:prstGeom prst="rect">
            <a:avLst/>
          </a:prstGeom>
        </p:spPr>
      </p:pic>
      <p:sp>
        <p:nvSpPr>
          <p:cNvPr id="3" name="Rectangle 2">
            <a:extLst>
              <a:ext uri="{FF2B5EF4-FFF2-40B4-BE49-F238E27FC236}">
                <a16:creationId xmlns:a16="http://schemas.microsoft.com/office/drawing/2014/main" id="{D741FD0B-02E8-0503-BE04-DB24F02A3448}"/>
              </a:ext>
            </a:extLst>
          </p:cNvPr>
          <p:cNvSpPr/>
          <p:nvPr/>
        </p:nvSpPr>
        <p:spPr>
          <a:xfrm>
            <a:off x="6890305" y="1427570"/>
            <a:ext cx="1743075" cy="198238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3885451E-D08D-547A-82B4-73FBE6D265D8}"/>
              </a:ext>
            </a:extLst>
          </p:cNvPr>
          <p:cNvSpPr/>
          <p:nvPr/>
        </p:nvSpPr>
        <p:spPr>
          <a:xfrm>
            <a:off x="9970725" y="1387700"/>
            <a:ext cx="1347117" cy="198238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9">
            <a:extLst>
              <a:ext uri="{FF2B5EF4-FFF2-40B4-BE49-F238E27FC236}">
                <a16:creationId xmlns:a16="http://schemas.microsoft.com/office/drawing/2014/main" id="{7AC3EE4D-189E-BCC1-708C-40F69A79547A}"/>
              </a:ext>
            </a:extLst>
          </p:cNvPr>
          <p:cNvSpPr txBox="1">
            <a:spLocks/>
          </p:cNvSpPr>
          <p:nvPr/>
        </p:nvSpPr>
        <p:spPr>
          <a:xfrm>
            <a:off x="10641417" y="15391"/>
            <a:ext cx="1548997" cy="425597"/>
          </a:xfrm>
          <a:prstGeom prst="rect">
            <a:avLst/>
          </a:prstGeom>
          <a:solidFill>
            <a:srgbClr val="FFC000"/>
          </a:solidFill>
          <a:ln w="19050">
            <a:solidFill>
              <a:srgbClr val="FFC000"/>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DLL3-TCE</a:t>
            </a:r>
          </a:p>
        </p:txBody>
      </p:sp>
      <p:pic>
        <p:nvPicPr>
          <p:cNvPr id="6" name="Picture 5">
            <a:extLst>
              <a:ext uri="{FF2B5EF4-FFF2-40B4-BE49-F238E27FC236}">
                <a16:creationId xmlns:a16="http://schemas.microsoft.com/office/drawing/2014/main" id="{E0CF99DF-D264-6288-2603-F26B8AD55CD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53024" y="1387701"/>
            <a:ext cx="4697070" cy="4252591"/>
          </a:xfrm>
          <a:prstGeom prst="rect">
            <a:avLst/>
          </a:prstGeom>
        </p:spPr>
      </p:pic>
      <p:sp>
        <p:nvSpPr>
          <p:cNvPr id="8" name="Rectangle 7">
            <a:extLst>
              <a:ext uri="{FF2B5EF4-FFF2-40B4-BE49-F238E27FC236}">
                <a16:creationId xmlns:a16="http://schemas.microsoft.com/office/drawing/2014/main" id="{A3057947-292C-2ACF-A7F9-1CA59F7E8DB7}"/>
              </a:ext>
            </a:extLst>
          </p:cNvPr>
          <p:cNvSpPr/>
          <p:nvPr/>
        </p:nvSpPr>
        <p:spPr>
          <a:xfrm>
            <a:off x="5667134" y="1433557"/>
            <a:ext cx="1223170" cy="198238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4">
            <a:extLst>
              <a:ext uri="{FF2B5EF4-FFF2-40B4-BE49-F238E27FC236}">
                <a16:creationId xmlns:a16="http://schemas.microsoft.com/office/drawing/2014/main" id="{6FECF7D7-CBA5-EDCE-138D-7126FB7400A3}"/>
              </a:ext>
            </a:extLst>
          </p:cNvPr>
          <p:cNvSpPr txBox="1">
            <a:spLocks/>
          </p:cNvSpPr>
          <p:nvPr/>
        </p:nvSpPr>
        <p:spPr>
          <a:xfrm>
            <a:off x="183688" y="6527740"/>
            <a:ext cx="10838626" cy="223562"/>
          </a:xfrm>
          <a:prstGeom prst="rect">
            <a:avLst/>
          </a:prstGeom>
          <a:noFill/>
          <a:ln w="9525" cap="flat" cmpd="sng" algn="ctr">
            <a:noFill/>
            <a:prstDash val="solid"/>
            <a:miter lim="800000"/>
            <a:headEnd type="none" w="med" len="med"/>
            <a:tailEnd type="none" w="med" len="med"/>
          </a:ln>
        </p:spPr>
        <p:txBody>
          <a:bodyPr vert="horz" lIns="0" tIns="0" rIns="0" bIns="0" rtlCol="0" anchor="b">
            <a:noAutofit/>
          </a:bodyPr>
          <a:lstStyle>
            <a:lvl1pPr marL="0" marR="0" indent="0" algn="l" defTabSz="1219170" rtl="0" eaLnBrk="0" fontAlgn="base" latinLnBrk="0" hangingPunct="0">
              <a:lnSpc>
                <a:spcPct val="100000"/>
              </a:lnSpc>
              <a:spcBef>
                <a:spcPts val="0"/>
              </a:spcBef>
              <a:spcAft>
                <a:spcPct val="0"/>
              </a:spcAft>
              <a:buClr>
                <a:srgbClr val="B50D0D"/>
              </a:buClr>
              <a:buSzPct val="100000"/>
              <a:buFont typeface="Wingdings" pitchFamily="-1" charset="2"/>
              <a:buNone/>
              <a:tabLst/>
              <a:defRPr lang="en-US" sz="1600" kern="1200" baseline="0">
                <a:solidFill>
                  <a:srgbClr val="000000"/>
                </a:solidFill>
                <a:latin typeface="Calibri"/>
                <a:ea typeface="+mn-ea"/>
                <a:cs typeface="Calibri"/>
              </a:defRPr>
            </a:lvl1pPr>
            <a:lvl2pPr marL="999042" indent="-541853" algn="l" defTabSz="609585" rtl="0" eaLnBrk="1" latinLnBrk="0" hangingPunct="1">
              <a:spcBef>
                <a:spcPts val="0"/>
              </a:spcBef>
              <a:buClr>
                <a:srgbClr val="B50D0D"/>
              </a:buClr>
              <a:buSzPct val="80000"/>
              <a:buFont typeface="Lucida Grande"/>
              <a:buNone/>
              <a:defRPr sz="1333" kern="1200">
                <a:solidFill>
                  <a:schemeClr val="tx1"/>
                </a:solidFill>
                <a:latin typeface="Georgia"/>
                <a:ea typeface="+mn-ea"/>
                <a:cs typeface="Georgia"/>
              </a:defRPr>
            </a:lvl2pPr>
            <a:lvl3pPr marL="1066773" indent="457189" algn="l" defTabSz="609585" rtl="0" eaLnBrk="1" latinLnBrk="0" hangingPunct="1">
              <a:spcBef>
                <a:spcPts val="0"/>
              </a:spcBef>
              <a:buClr>
                <a:srgbClr val="B50D0D"/>
              </a:buClr>
              <a:buFont typeface="Arial" panose="020B0604020202020204" pitchFamily="34" charset="0"/>
              <a:buNone/>
              <a:defRPr sz="1333" kern="1200" baseline="0">
                <a:solidFill>
                  <a:schemeClr val="tx1"/>
                </a:solidFill>
                <a:latin typeface="Georgia"/>
                <a:ea typeface="+mn-ea"/>
                <a:cs typeface="Georgia"/>
              </a:defRPr>
            </a:lvl3pPr>
            <a:lvl4pPr marL="2133547" indent="-304792" algn="l" defTabSz="609585" rtl="0" eaLnBrk="1" latinLnBrk="0" hangingPunct="1">
              <a:spcBef>
                <a:spcPct val="20000"/>
              </a:spcBef>
              <a:buClr>
                <a:srgbClr val="B50D0D"/>
              </a:buClr>
              <a:buFont typeface="Arial"/>
              <a:buChar char="–"/>
              <a:defRPr sz="3733" kern="1200">
                <a:solidFill>
                  <a:schemeClr val="tx1"/>
                </a:solidFill>
                <a:latin typeface="+mn-lt"/>
                <a:ea typeface="+mn-ea"/>
                <a:cs typeface="+mn-cs"/>
              </a:defRPr>
            </a:lvl4pPr>
            <a:lvl5pPr marL="2743131" indent="-304792" algn="l" defTabSz="609585" rtl="0" eaLnBrk="1" latinLnBrk="0" hangingPunct="1">
              <a:spcBef>
                <a:spcPct val="20000"/>
              </a:spcBef>
              <a:buClr>
                <a:srgbClr val="B50D0D"/>
              </a:buClr>
              <a:buFont typeface="Arial"/>
              <a:buChar char="»"/>
              <a:defRPr sz="3733"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1218804" rtl="0" eaLnBrk="0" fontAlgn="base" latinLnBrk="0" hangingPunct="0">
              <a:lnSpc>
                <a:spcPct val="100000"/>
              </a:lnSpc>
              <a:spcBef>
                <a:spcPts val="0"/>
              </a:spcBef>
              <a:spcAft>
                <a:spcPct val="0"/>
              </a:spcAft>
              <a:buClr>
                <a:srgbClr val="B50D0D"/>
              </a:buClr>
              <a:buSzPct val="100000"/>
              <a:buFont typeface="Wingdings" pitchFamily="-1" charset="2"/>
              <a:buNone/>
              <a:tabLst/>
              <a:defRPr/>
            </a:pPr>
            <a:r>
              <a:rPr kumimoji="0" lang="pt-BR" sz="1200" b="0" i="0" u="none" strike="noStrike" kern="1200" cap="none" spc="0" normalizeH="0" baseline="0" noProof="0" dirty="0" err="1">
                <a:ln>
                  <a:noFill/>
                </a:ln>
                <a:solidFill>
                  <a:srgbClr val="154780"/>
                </a:solidFill>
                <a:effectLst/>
                <a:uLnTx/>
                <a:uFillTx/>
                <a:latin typeface="Arial" panose="020B0604020202020204" pitchFamily="34" charset="0"/>
                <a:ea typeface="+mn-ea"/>
                <a:cs typeface="Arial" panose="020B0604020202020204" pitchFamily="34" charset="0"/>
              </a:rPr>
              <a:t>Aijaz</a:t>
            </a:r>
            <a:r>
              <a:rPr kumimoji="0" lang="pt-BR" sz="1200" b="0" i="0" u="none" strike="noStrike" kern="1200" cap="none" spc="0" normalizeH="0" baseline="0" noProof="0" dirty="0">
                <a:ln>
                  <a:noFill/>
                </a:ln>
                <a:solidFill>
                  <a:srgbClr val="154780"/>
                </a:solidFill>
                <a:effectLst/>
                <a:uLnTx/>
                <a:uFillTx/>
                <a:latin typeface="Arial" panose="020B0604020202020204" pitchFamily="34" charset="0"/>
                <a:ea typeface="+mn-ea"/>
                <a:cs typeface="Arial" panose="020B0604020202020204" pitchFamily="34" charset="0"/>
              </a:rPr>
              <a:t> A et al. Am </a:t>
            </a:r>
            <a:r>
              <a:rPr kumimoji="0" lang="pt-BR" sz="1200" b="0" i="0" u="none" strike="noStrike" kern="1200" cap="none" spc="0" normalizeH="0" baseline="0" noProof="0" dirty="0" err="1">
                <a:ln>
                  <a:noFill/>
                </a:ln>
                <a:solidFill>
                  <a:srgbClr val="154780"/>
                </a:solidFill>
                <a:effectLst/>
                <a:uLnTx/>
                <a:uFillTx/>
                <a:latin typeface="Arial" panose="020B0604020202020204" pitchFamily="34" charset="0"/>
                <a:ea typeface="+mn-ea"/>
                <a:cs typeface="Arial" panose="020B0604020202020204" pitchFamily="34" charset="0"/>
              </a:rPr>
              <a:t>Soc</a:t>
            </a:r>
            <a:r>
              <a:rPr kumimoji="0" lang="pt-BR" sz="1200" b="0" i="0" u="none" strike="noStrike" kern="1200" cap="none" spc="0" normalizeH="0" baseline="0" noProof="0" dirty="0">
                <a:ln>
                  <a:noFill/>
                </a:ln>
                <a:solidFill>
                  <a:srgbClr val="154780"/>
                </a:solidFill>
                <a:effectLst/>
                <a:uLnTx/>
                <a:uFillTx/>
                <a:latin typeface="Arial" panose="020B0604020202020204" pitchFamily="34" charset="0"/>
                <a:ea typeface="+mn-ea"/>
                <a:cs typeface="Arial" panose="020B0604020202020204" pitchFamily="34" charset="0"/>
              </a:rPr>
              <a:t> Clin </a:t>
            </a:r>
            <a:r>
              <a:rPr kumimoji="0" lang="pt-BR" sz="1200" b="0" i="0" u="none" strike="noStrike" kern="1200" cap="none" spc="0" normalizeH="0" baseline="0" noProof="0" dirty="0" err="1">
                <a:ln>
                  <a:noFill/>
                </a:ln>
                <a:solidFill>
                  <a:srgbClr val="154780"/>
                </a:solidFill>
                <a:effectLst/>
                <a:uLnTx/>
                <a:uFillTx/>
                <a:latin typeface="Arial" panose="020B0604020202020204" pitchFamily="34" charset="0"/>
                <a:ea typeface="+mn-ea"/>
                <a:cs typeface="Arial" panose="020B0604020202020204" pitchFamily="34" charset="0"/>
              </a:rPr>
              <a:t>Oncol</a:t>
            </a:r>
            <a:r>
              <a:rPr kumimoji="0" lang="pt-BR" sz="1200" b="0" i="0" u="none" strike="noStrike" kern="1200" cap="none" spc="0" normalizeH="0" baseline="0" noProof="0" dirty="0">
                <a:ln>
                  <a:noFill/>
                </a:ln>
                <a:solidFill>
                  <a:srgbClr val="154780"/>
                </a:solidFill>
                <a:effectLst/>
                <a:uLnTx/>
                <a:uFillTx/>
                <a:latin typeface="Arial" panose="020B0604020202020204" pitchFamily="34" charset="0"/>
                <a:ea typeface="+mn-ea"/>
                <a:cs typeface="Arial" panose="020B0604020202020204" pitchFamily="34" charset="0"/>
              </a:rPr>
              <a:t> </a:t>
            </a:r>
            <a:r>
              <a:rPr kumimoji="0" lang="pt-BR" sz="1200" b="0" i="0" u="none" strike="noStrike" kern="1200" cap="none" spc="0" normalizeH="0" baseline="0" noProof="0" dirty="0" err="1">
                <a:ln>
                  <a:noFill/>
                </a:ln>
                <a:solidFill>
                  <a:srgbClr val="154780"/>
                </a:solidFill>
                <a:effectLst/>
                <a:uLnTx/>
                <a:uFillTx/>
                <a:latin typeface="Arial" panose="020B0604020202020204" pitchFamily="34" charset="0"/>
                <a:ea typeface="+mn-ea"/>
                <a:cs typeface="Arial" panose="020B0604020202020204" pitchFamily="34" charset="0"/>
              </a:rPr>
              <a:t>Educ</a:t>
            </a:r>
            <a:r>
              <a:rPr kumimoji="0" lang="pt-BR" sz="1200" b="0" i="0" u="none" strike="noStrike" kern="1200" cap="none" spc="0" normalizeH="0" baseline="0" noProof="0" dirty="0">
                <a:ln>
                  <a:noFill/>
                </a:ln>
                <a:solidFill>
                  <a:srgbClr val="154780"/>
                </a:solidFill>
                <a:effectLst/>
                <a:uLnTx/>
                <a:uFillTx/>
                <a:latin typeface="Arial" panose="020B0604020202020204" pitchFamily="34" charset="0"/>
                <a:ea typeface="+mn-ea"/>
                <a:cs typeface="Arial" panose="020B0604020202020204" pitchFamily="34" charset="0"/>
              </a:rPr>
              <a:t> Book. 2025 Jun;45(3):e472794.</a:t>
            </a:r>
          </a:p>
          <a:p>
            <a:pPr marL="0" marR="0" lvl="0" indent="0" algn="l" defTabSz="1218804" rtl="0" eaLnBrk="0" fontAlgn="base" latinLnBrk="0" hangingPunct="0">
              <a:lnSpc>
                <a:spcPct val="100000"/>
              </a:lnSpc>
              <a:spcBef>
                <a:spcPts val="0"/>
              </a:spcBef>
              <a:spcAft>
                <a:spcPct val="0"/>
              </a:spcAft>
              <a:buClr>
                <a:srgbClr val="B50D0D"/>
              </a:buClr>
              <a:buSzPct val="100000"/>
              <a:buFont typeface="Wingdings" pitchFamily="-1" charset="2"/>
              <a:buNone/>
              <a:tabLst/>
              <a:defRPr/>
            </a:pPr>
            <a:r>
              <a:rPr kumimoji="0" lang="pt-BR" sz="1200" b="0" i="0" u="none" strike="noStrike" kern="1200" cap="none" spc="0" normalizeH="0" baseline="0" noProof="0" dirty="0">
                <a:ln>
                  <a:noFill/>
                </a:ln>
                <a:solidFill>
                  <a:srgbClr val="154780"/>
                </a:solidFill>
                <a:effectLst/>
                <a:uLnTx/>
                <a:uFillTx/>
                <a:latin typeface="Arial" panose="020B0604020202020204" pitchFamily="34" charset="0"/>
                <a:ea typeface="+mn-ea"/>
                <a:cs typeface="Arial" panose="020B0604020202020204" pitchFamily="34" charset="0"/>
              </a:rPr>
              <a:t>Cech </a:t>
            </a:r>
            <a:r>
              <a:rPr kumimoji="0" lang="pt-BR" sz="1200" b="0" i="0" u="none" strike="noStrike" kern="1200" cap="none" spc="0" normalizeH="0" baseline="0" noProof="0" dirty="0" err="1">
                <a:ln>
                  <a:noFill/>
                </a:ln>
                <a:solidFill>
                  <a:srgbClr val="154780"/>
                </a:solidFill>
                <a:effectLst/>
                <a:uLnTx/>
                <a:uFillTx/>
                <a:latin typeface="Arial" panose="020B0604020202020204" pitchFamily="34" charset="0"/>
                <a:ea typeface="+mn-ea"/>
                <a:cs typeface="Arial" panose="020B0604020202020204" pitchFamily="34" charset="0"/>
              </a:rPr>
              <a:t>P</a:t>
            </a:r>
            <a:r>
              <a:rPr kumimoji="0" lang="pt-BR" sz="1200" b="0" i="0" u="none" strike="noStrike" kern="1200" cap="none" spc="0" normalizeH="0" baseline="0" noProof="0" dirty="0">
                <a:ln>
                  <a:noFill/>
                </a:ln>
                <a:solidFill>
                  <a:srgbClr val="154780"/>
                </a:solidFill>
                <a:effectLst/>
                <a:uLnTx/>
                <a:uFillTx/>
                <a:latin typeface="Arial" panose="020B0604020202020204" pitchFamily="34" charset="0"/>
                <a:ea typeface="+mn-ea"/>
                <a:cs typeface="Arial" panose="020B0604020202020204" pitchFamily="34" charset="0"/>
              </a:rPr>
              <a:t> et al. </a:t>
            </a:r>
            <a:r>
              <a:rPr kumimoji="0" lang="pt-BR" sz="1200" b="0" i="0" u="none" strike="noStrike" kern="1200" cap="none" spc="0" normalizeH="0" baseline="0" noProof="0" dirty="0" err="1">
                <a:ln>
                  <a:noFill/>
                </a:ln>
                <a:solidFill>
                  <a:srgbClr val="154780"/>
                </a:solidFill>
                <a:effectLst/>
                <a:uLnTx/>
                <a:uFillTx/>
                <a:latin typeface="Arial" panose="020B0604020202020204" pitchFamily="34" charset="0"/>
                <a:ea typeface="+mn-ea"/>
                <a:cs typeface="Arial" panose="020B0604020202020204" pitchFamily="34" charset="0"/>
              </a:rPr>
              <a:t>Cancers</a:t>
            </a:r>
            <a:r>
              <a:rPr kumimoji="0" lang="pt-BR" sz="1200" b="0" i="0" u="none" strike="noStrike" kern="1200" cap="none" spc="0" normalizeH="0" baseline="0" noProof="0" dirty="0">
                <a:ln>
                  <a:noFill/>
                </a:ln>
                <a:solidFill>
                  <a:srgbClr val="154780"/>
                </a:solidFill>
                <a:effectLst/>
                <a:uLnTx/>
                <a:uFillTx/>
                <a:latin typeface="Arial" panose="020B0604020202020204" pitchFamily="34" charset="0"/>
                <a:ea typeface="+mn-ea"/>
                <a:cs typeface="Arial" panose="020B0604020202020204" pitchFamily="34" charset="0"/>
              </a:rPr>
              <a:t> (Basel). 2024 </a:t>
            </a:r>
            <a:r>
              <a:rPr kumimoji="0" lang="pt-BR" sz="1200" b="0" i="0" u="none" strike="noStrike" kern="1200" cap="none" spc="0" normalizeH="0" baseline="0" noProof="0" dirty="0" err="1">
                <a:ln>
                  <a:noFill/>
                </a:ln>
                <a:solidFill>
                  <a:srgbClr val="154780"/>
                </a:solidFill>
                <a:effectLst/>
                <a:uLnTx/>
                <a:uFillTx/>
                <a:latin typeface="Arial" panose="020B0604020202020204" pitchFamily="34" charset="0"/>
                <a:ea typeface="+mn-ea"/>
                <a:cs typeface="Arial" panose="020B0604020202020204" pitchFamily="34" charset="0"/>
              </a:rPr>
              <a:t>Apr</a:t>
            </a:r>
            <a:r>
              <a:rPr kumimoji="0" lang="pt-BR" sz="1200" b="0" i="0" u="none" strike="noStrike" kern="1200" cap="none" spc="0" normalizeH="0" baseline="0" noProof="0" dirty="0">
                <a:ln>
                  <a:noFill/>
                </a:ln>
                <a:solidFill>
                  <a:srgbClr val="154780"/>
                </a:solidFill>
                <a:effectLst/>
                <a:uLnTx/>
                <a:uFillTx/>
                <a:latin typeface="Arial" panose="020B0604020202020204" pitchFamily="34" charset="0"/>
                <a:ea typeface="+mn-ea"/>
                <a:cs typeface="Arial" panose="020B0604020202020204" pitchFamily="34" charset="0"/>
              </a:rPr>
              <a:t> 20;16(8):1580.</a:t>
            </a:r>
          </a:p>
        </p:txBody>
      </p:sp>
    </p:spTree>
    <p:extLst>
      <p:ext uri="{BB962C8B-B14F-4D97-AF65-F5344CB8AC3E}">
        <p14:creationId xmlns:p14="http://schemas.microsoft.com/office/powerpoint/2010/main" val="222942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365D4D-C12D-4B9B-3227-831C2E4491D0}"/>
              </a:ext>
            </a:extLst>
          </p:cNvPr>
          <p:cNvSpPr txBox="1"/>
          <p:nvPr/>
        </p:nvSpPr>
        <p:spPr>
          <a:xfrm>
            <a:off x="109014" y="6464490"/>
            <a:ext cx="10112188"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Mountzios</a:t>
            </a: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G et al. </a:t>
            </a:r>
            <a:r>
              <a:rPr kumimoji="0" lang="en-US" sz="1200" b="0" i="0" u="none" strike="noStrike" kern="1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Tarlatamab</a:t>
            </a: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in Small-Cell Lung Cancer after Platinum-Based Chemotherapy. N Engl J Med 2025;393(4):349-61.</a:t>
            </a:r>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4" name="Title 6">
            <a:extLst>
              <a:ext uri="{FF2B5EF4-FFF2-40B4-BE49-F238E27FC236}">
                <a16:creationId xmlns:a16="http://schemas.microsoft.com/office/drawing/2014/main" id="{08529097-D315-C5D7-892A-4F62CB771299}"/>
              </a:ext>
            </a:extLst>
          </p:cNvPr>
          <p:cNvSpPr txBox="1">
            <a:spLocks/>
          </p:cNvSpPr>
          <p:nvPr/>
        </p:nvSpPr>
        <p:spPr>
          <a:xfrm>
            <a:off x="398905" y="255011"/>
            <a:ext cx="10512862" cy="914162"/>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DeLLphi-304: </a:t>
            </a:r>
            <a:r>
              <a:rPr kumimoji="0" lang="en-US" sz="2800" b="1" i="0" u="none" strike="noStrike" kern="1200" cap="none" spc="0" normalizeH="0" baseline="0" noProof="0" dirty="0" err="1">
                <a:ln>
                  <a:noFill/>
                </a:ln>
                <a:solidFill>
                  <a:srgbClr val="154780"/>
                </a:solidFill>
                <a:effectLst/>
                <a:uLnTx/>
                <a:uFillTx/>
                <a:latin typeface="Arial" panose="020B0604020202020204" pitchFamily="34" charset="0"/>
                <a:ea typeface="+mj-ea"/>
                <a:cs typeface="Arial" panose="020B0604020202020204" pitchFamily="34" charset="0"/>
              </a:rPr>
              <a:t>Tarlatamab</a:t>
            </a: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 vs TPC in SCLC after Platinum-Based Chemotherapy</a:t>
            </a:r>
            <a:endParaRPr kumimoji="0" lang="en-US" sz="24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95062C49-5C2E-9C69-4357-B6EA93969D5B}"/>
              </a:ext>
            </a:extLst>
          </p:cNvPr>
          <p:cNvSpPr txBox="1"/>
          <p:nvPr/>
        </p:nvSpPr>
        <p:spPr>
          <a:xfrm>
            <a:off x="689854" y="1537579"/>
            <a:ext cx="7645306" cy="1077218"/>
          </a:xfrm>
          <a:prstGeom prst="rect">
            <a:avLst/>
          </a:prstGeom>
          <a:noFill/>
        </p:spPr>
        <p:txBody>
          <a:bodyPr wrap="square" rtlCol="0">
            <a:spAutoFit/>
          </a:bodyPr>
          <a:lstStyle/>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Relapsed SCLC after first-line therapy</a:t>
            </a:r>
          </a:p>
          <a:p>
            <a:pPr marL="457200" marR="0" lvl="1" indent="0" algn="l"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N = 509, randomized to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tarlatamab</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or TPC (topotecan, lurbinectedin, amrubicin)</a:t>
            </a:r>
          </a:p>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Primary EP: OS (13.6mos vs 8.3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mos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p:txBody>
      </p:sp>
      <p:pic>
        <p:nvPicPr>
          <p:cNvPr id="7" name="Picture 6">
            <a:extLst>
              <a:ext uri="{FF2B5EF4-FFF2-40B4-BE49-F238E27FC236}">
                <a16:creationId xmlns:a16="http://schemas.microsoft.com/office/drawing/2014/main" id="{BDD58A28-7BA3-0066-5639-10F56DD0C85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1797" t="3219" r="1450" b="3093"/>
          <a:stretch>
            <a:fillRect/>
          </a:stretch>
        </p:blipFill>
        <p:spPr>
          <a:xfrm>
            <a:off x="173005" y="2983204"/>
            <a:ext cx="5982675" cy="2971395"/>
          </a:xfrm>
          <a:prstGeom prst="rect">
            <a:avLst/>
          </a:prstGeom>
        </p:spPr>
      </p:pic>
      <p:pic>
        <p:nvPicPr>
          <p:cNvPr id="8" name="Picture 7">
            <a:extLst>
              <a:ext uri="{FF2B5EF4-FFF2-40B4-BE49-F238E27FC236}">
                <a16:creationId xmlns:a16="http://schemas.microsoft.com/office/drawing/2014/main" id="{3358B56B-914F-DD92-327C-ECA00B634D4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6382777" y="3140911"/>
            <a:ext cx="5682942" cy="2756213"/>
          </a:xfrm>
          <a:prstGeom prst="rect">
            <a:avLst/>
          </a:prstGeom>
        </p:spPr>
      </p:pic>
      <p:pic>
        <p:nvPicPr>
          <p:cNvPr id="2" name="Picture 1">
            <a:extLst>
              <a:ext uri="{FF2B5EF4-FFF2-40B4-BE49-F238E27FC236}">
                <a16:creationId xmlns:a16="http://schemas.microsoft.com/office/drawing/2014/main" id="{A7E4DB19-6BC2-A8B4-B123-4C22A8AE2618}"/>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9313877" y="960877"/>
            <a:ext cx="1439688" cy="1982380"/>
          </a:xfrm>
          <a:prstGeom prst="rect">
            <a:avLst/>
          </a:prstGeom>
        </p:spPr>
      </p:pic>
      <p:sp>
        <p:nvSpPr>
          <p:cNvPr id="9" name="Title 9">
            <a:extLst>
              <a:ext uri="{FF2B5EF4-FFF2-40B4-BE49-F238E27FC236}">
                <a16:creationId xmlns:a16="http://schemas.microsoft.com/office/drawing/2014/main" id="{93166A0F-3007-8BCA-8AA5-B8C0604CC4E3}"/>
              </a:ext>
            </a:extLst>
          </p:cNvPr>
          <p:cNvSpPr txBox="1">
            <a:spLocks/>
          </p:cNvSpPr>
          <p:nvPr/>
        </p:nvSpPr>
        <p:spPr>
          <a:xfrm>
            <a:off x="10641417" y="15391"/>
            <a:ext cx="1548997" cy="425597"/>
          </a:xfrm>
          <a:prstGeom prst="rect">
            <a:avLst/>
          </a:prstGeom>
          <a:solidFill>
            <a:srgbClr val="FFC000"/>
          </a:solidFill>
          <a:ln w="19050">
            <a:solidFill>
              <a:srgbClr val="FFC000"/>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DLL3-TCE</a:t>
            </a:r>
          </a:p>
        </p:txBody>
      </p:sp>
    </p:spTree>
    <p:extLst>
      <p:ext uri="{BB962C8B-B14F-4D97-AF65-F5344CB8AC3E}">
        <p14:creationId xmlns:p14="http://schemas.microsoft.com/office/powerpoint/2010/main" val="91120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D251-F484-CF12-6F58-179F65DCC6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2776646-A0A3-8852-C486-E3E83CE0D8CA}"/>
              </a:ext>
            </a:extLst>
          </p:cNvPr>
          <p:cNvSpPr txBox="1"/>
          <p:nvPr/>
        </p:nvSpPr>
        <p:spPr>
          <a:xfrm>
            <a:off x="196682" y="6125541"/>
            <a:ext cx="11528612" cy="573683"/>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Schuler MH et al. Detailed safety analysis of DeLLphi-304: The first phase III study to evaluate </a:t>
            </a:r>
            <a:r>
              <a:rPr kumimoji="0" lang="en-US" sz="1400" b="0" i="0" u="none" strike="noStrike" kern="1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tarlatamab</a:t>
            </a: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versus chemotherapy for previously treated small cell lung cancer. ESMO 2025;Abstract LBA100.</a:t>
            </a:r>
            <a:endPar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 name="Title 6">
            <a:extLst>
              <a:ext uri="{FF2B5EF4-FFF2-40B4-BE49-F238E27FC236}">
                <a16:creationId xmlns:a16="http://schemas.microsoft.com/office/drawing/2014/main" id="{C0BF31C7-6C25-3824-0EF6-28A084384F12}"/>
              </a:ext>
            </a:extLst>
          </p:cNvPr>
          <p:cNvSpPr txBox="1">
            <a:spLocks/>
          </p:cNvSpPr>
          <p:nvPr/>
        </p:nvSpPr>
        <p:spPr>
          <a:xfrm>
            <a:off x="196682" y="87957"/>
            <a:ext cx="10512862" cy="914162"/>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DeLLphi-304 Toxicities: </a:t>
            </a:r>
            <a:r>
              <a:rPr kumimoji="0" lang="en-US" sz="2800" b="1" i="0" u="none" strike="noStrike" kern="1200" cap="none" spc="0" normalizeH="0" baseline="0" noProof="0" dirty="0" err="1">
                <a:ln>
                  <a:noFill/>
                </a:ln>
                <a:solidFill>
                  <a:srgbClr val="154780"/>
                </a:solidFill>
                <a:effectLst/>
                <a:uLnTx/>
                <a:uFillTx/>
                <a:latin typeface="Arial" panose="020B0604020202020204" pitchFamily="34" charset="0"/>
                <a:ea typeface="+mj-ea"/>
                <a:cs typeface="Arial" panose="020B0604020202020204" pitchFamily="34" charset="0"/>
              </a:rPr>
              <a:t>tarlatamab</a:t>
            </a: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 vs chemotherapy </a:t>
            </a:r>
            <a:endParaRPr kumimoji="0" lang="en-US" sz="24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91E8FAC3-B92F-6BD2-1D87-53A4B9DC3E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5371771" y="1662112"/>
            <a:ext cx="6337584" cy="3997908"/>
          </a:xfrm>
          <a:prstGeom prst="rect">
            <a:avLst/>
          </a:prstGeom>
        </p:spPr>
      </p:pic>
      <p:pic>
        <p:nvPicPr>
          <p:cNvPr id="8" name="Picture 7">
            <a:extLst>
              <a:ext uri="{FF2B5EF4-FFF2-40B4-BE49-F238E27FC236}">
                <a16:creationId xmlns:a16="http://schemas.microsoft.com/office/drawing/2014/main" id="{9C09896A-2F55-9CDB-6B0F-EA0CF83AAB4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06702" y="1417662"/>
            <a:ext cx="4665650" cy="4353405"/>
          </a:xfrm>
          <a:prstGeom prst="rect">
            <a:avLst/>
          </a:prstGeom>
        </p:spPr>
      </p:pic>
      <p:sp>
        <p:nvSpPr>
          <p:cNvPr id="5" name="Title 9">
            <a:extLst>
              <a:ext uri="{FF2B5EF4-FFF2-40B4-BE49-F238E27FC236}">
                <a16:creationId xmlns:a16="http://schemas.microsoft.com/office/drawing/2014/main" id="{5CB69C18-22E5-3D81-5E56-CC8306E3E74E}"/>
              </a:ext>
            </a:extLst>
          </p:cNvPr>
          <p:cNvSpPr txBox="1">
            <a:spLocks/>
          </p:cNvSpPr>
          <p:nvPr/>
        </p:nvSpPr>
        <p:spPr>
          <a:xfrm>
            <a:off x="10641417" y="15391"/>
            <a:ext cx="1548997" cy="425597"/>
          </a:xfrm>
          <a:prstGeom prst="rect">
            <a:avLst/>
          </a:prstGeom>
          <a:solidFill>
            <a:srgbClr val="FFC000"/>
          </a:solidFill>
          <a:ln w="19050">
            <a:solidFill>
              <a:srgbClr val="FFC000"/>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DLL3-TCE</a:t>
            </a:r>
          </a:p>
        </p:txBody>
      </p:sp>
    </p:spTree>
    <p:extLst>
      <p:ext uri="{BB962C8B-B14F-4D97-AF65-F5344CB8AC3E}">
        <p14:creationId xmlns:p14="http://schemas.microsoft.com/office/powerpoint/2010/main" val="2168535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D70D5-9B7C-BD96-BFF5-5B0481C272E1}"/>
              </a:ext>
            </a:extLst>
          </p:cNvPr>
          <p:cNvSpPr txBox="1"/>
          <p:nvPr/>
        </p:nvSpPr>
        <p:spPr>
          <a:xfrm>
            <a:off x="196682" y="6125541"/>
            <a:ext cx="11528612" cy="573683"/>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Schuler MH et al. Detailed safety analysis of DeLLphi-304: The first phase III study to evaluate </a:t>
            </a:r>
            <a:r>
              <a:rPr kumimoji="0" lang="en-US" sz="1400" b="0" i="0" u="none" strike="noStrike" kern="1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tarlatamab</a:t>
            </a: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versus chemotherapy for previously treated small cell lung cancer. ESMO 2025;Abstract LBA100.</a:t>
            </a:r>
            <a:endPar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81817E4-A6C2-8612-484B-DD4F859670B7}"/>
              </a:ext>
            </a:extLst>
          </p:cNvPr>
          <p:cNvPicPr>
            <a:picLocks noChangeAspect="1"/>
          </p:cNvPicPr>
          <p:nvPr/>
        </p:nvPicPr>
        <p:blipFill>
          <a:blip r:embed="rId2"/>
          <a:stretch>
            <a:fillRect/>
          </a:stretch>
        </p:blipFill>
        <p:spPr>
          <a:xfrm>
            <a:off x="360405" y="1528764"/>
            <a:ext cx="5649561" cy="4096533"/>
          </a:xfrm>
          <a:prstGeom prst="rect">
            <a:avLst/>
          </a:prstGeom>
        </p:spPr>
      </p:pic>
      <p:pic>
        <p:nvPicPr>
          <p:cNvPr id="7" name="Picture 6">
            <a:extLst>
              <a:ext uri="{FF2B5EF4-FFF2-40B4-BE49-F238E27FC236}">
                <a16:creationId xmlns:a16="http://schemas.microsoft.com/office/drawing/2014/main" id="{B238F320-74F3-6FAB-F6C7-0202B50D6DB9}"/>
              </a:ext>
            </a:extLst>
          </p:cNvPr>
          <p:cNvPicPr>
            <a:picLocks noChangeAspect="1"/>
          </p:cNvPicPr>
          <p:nvPr/>
        </p:nvPicPr>
        <p:blipFill>
          <a:blip r:embed="rId3"/>
          <a:stretch>
            <a:fillRect/>
          </a:stretch>
        </p:blipFill>
        <p:spPr>
          <a:xfrm>
            <a:off x="6448687" y="1521588"/>
            <a:ext cx="4919240" cy="4206023"/>
          </a:xfrm>
          <a:prstGeom prst="rect">
            <a:avLst/>
          </a:prstGeom>
        </p:spPr>
      </p:pic>
      <p:sp>
        <p:nvSpPr>
          <p:cNvPr id="8" name="Title 6">
            <a:extLst>
              <a:ext uri="{FF2B5EF4-FFF2-40B4-BE49-F238E27FC236}">
                <a16:creationId xmlns:a16="http://schemas.microsoft.com/office/drawing/2014/main" id="{B27C5703-2588-672B-2CA1-45D17ED204B5}"/>
              </a:ext>
            </a:extLst>
          </p:cNvPr>
          <p:cNvSpPr txBox="1">
            <a:spLocks/>
          </p:cNvSpPr>
          <p:nvPr/>
        </p:nvSpPr>
        <p:spPr>
          <a:xfrm>
            <a:off x="196682" y="87957"/>
            <a:ext cx="10512862" cy="914162"/>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DeLLphi-304 </a:t>
            </a:r>
            <a:r>
              <a:rPr kumimoji="0" lang="en-US" sz="2800" b="1" i="0" u="none" strike="noStrike" kern="1200" cap="none" spc="0" normalizeH="0" baseline="0" noProof="0" dirty="0" err="1">
                <a:ln>
                  <a:noFill/>
                </a:ln>
                <a:solidFill>
                  <a:srgbClr val="154780"/>
                </a:solidFill>
                <a:effectLst/>
                <a:uLnTx/>
                <a:uFillTx/>
                <a:latin typeface="Arial" panose="020B0604020202020204" pitchFamily="34" charset="0"/>
                <a:ea typeface="+mj-ea"/>
                <a:cs typeface="Arial" panose="020B0604020202020204" pitchFamily="34" charset="0"/>
              </a:rPr>
              <a:t>Tarlatamab</a:t>
            </a: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 CRS timing and subgroup analysis</a:t>
            </a:r>
            <a:endParaRPr kumimoji="0" lang="en-US" sz="24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endParaRPr>
          </a:p>
        </p:txBody>
      </p:sp>
      <p:sp>
        <p:nvSpPr>
          <p:cNvPr id="4" name="Title 9">
            <a:extLst>
              <a:ext uri="{FF2B5EF4-FFF2-40B4-BE49-F238E27FC236}">
                <a16:creationId xmlns:a16="http://schemas.microsoft.com/office/drawing/2014/main" id="{27E81628-0F59-8A2F-5F2F-EACED4D4F6A3}"/>
              </a:ext>
            </a:extLst>
          </p:cNvPr>
          <p:cNvSpPr txBox="1">
            <a:spLocks/>
          </p:cNvSpPr>
          <p:nvPr/>
        </p:nvSpPr>
        <p:spPr>
          <a:xfrm>
            <a:off x="10641417" y="15391"/>
            <a:ext cx="1548997" cy="425597"/>
          </a:xfrm>
          <a:prstGeom prst="rect">
            <a:avLst/>
          </a:prstGeom>
          <a:solidFill>
            <a:srgbClr val="FFC000"/>
          </a:solidFill>
          <a:ln w="19050">
            <a:solidFill>
              <a:srgbClr val="FFC000"/>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DLL3-TCE</a:t>
            </a:r>
          </a:p>
        </p:txBody>
      </p:sp>
    </p:spTree>
    <p:extLst>
      <p:ext uri="{BB962C8B-B14F-4D97-AF65-F5344CB8AC3E}">
        <p14:creationId xmlns:p14="http://schemas.microsoft.com/office/powerpoint/2010/main" val="2555700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CF78A-31C7-FD08-9A9F-24FE5D1E220F}"/>
            </a:ext>
          </a:extLst>
        </p:cNvPr>
        <p:cNvGrpSpPr/>
        <p:nvPr/>
      </p:nvGrpSpPr>
      <p:grpSpPr>
        <a:xfrm>
          <a:off x="0" y="0"/>
          <a:ext cx="0" cy="0"/>
          <a:chOff x="0" y="0"/>
          <a:chExt cx="0" cy="0"/>
        </a:xfrm>
      </p:grpSpPr>
      <p:pic>
        <p:nvPicPr>
          <p:cNvPr id="5" name="Picture 4" descr="A close-up of a white background&#10;&#10;Description automatically generated">
            <a:extLst>
              <a:ext uri="{FF2B5EF4-FFF2-40B4-BE49-F238E27FC236}">
                <a16:creationId xmlns:a16="http://schemas.microsoft.com/office/drawing/2014/main" id="{D4D59D5C-8242-A6E1-22D2-E08C0080E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640224"/>
            <a:ext cx="10058398" cy="5309056"/>
          </a:xfrm>
          <a:prstGeom prst="rect">
            <a:avLst/>
          </a:prstGeom>
        </p:spPr>
      </p:pic>
    </p:spTree>
    <p:extLst>
      <p:ext uri="{BB962C8B-B14F-4D97-AF65-F5344CB8AC3E}">
        <p14:creationId xmlns:p14="http://schemas.microsoft.com/office/powerpoint/2010/main" val="3924650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B9BB0-62CD-15B8-C010-FB722C2F16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DFA08D3-710B-3731-9365-97A7C7423313}"/>
              </a:ext>
            </a:extLst>
          </p:cNvPr>
          <p:cNvSpPr txBox="1"/>
          <p:nvPr/>
        </p:nvSpPr>
        <p:spPr>
          <a:xfrm>
            <a:off x="186365" y="6447935"/>
            <a:ext cx="590963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Dingemans</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A-M C et al. ASCO 2024;Abstract 8015</a:t>
            </a:r>
          </a:p>
        </p:txBody>
      </p:sp>
      <p:pic>
        <p:nvPicPr>
          <p:cNvPr id="6" name="Picture 5">
            <a:extLst>
              <a:ext uri="{FF2B5EF4-FFF2-40B4-BE49-F238E27FC236}">
                <a16:creationId xmlns:a16="http://schemas.microsoft.com/office/drawing/2014/main" id="{2E3A7396-FFF7-7D64-7FA9-BF2C9559B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56" y="403544"/>
            <a:ext cx="11064552" cy="5545736"/>
          </a:xfrm>
          <a:prstGeom prst="rect">
            <a:avLst/>
          </a:prstGeom>
        </p:spPr>
      </p:pic>
    </p:spTree>
    <p:extLst>
      <p:ext uri="{BB962C8B-B14F-4D97-AF65-F5344CB8AC3E}">
        <p14:creationId xmlns:p14="http://schemas.microsoft.com/office/powerpoint/2010/main" val="187021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4BD62-AAA6-B066-BEB5-41647AC911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723CEB-9391-7038-BA4D-D49A1DA2EC2F}"/>
              </a:ext>
            </a:extLst>
          </p:cNvPr>
          <p:cNvSpPr txBox="1"/>
          <p:nvPr/>
        </p:nvSpPr>
        <p:spPr>
          <a:xfrm>
            <a:off x="186365" y="6447935"/>
            <a:ext cx="590963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Dingemans A-MC et al. ASCO 2024;Abstract 8015.</a:t>
            </a:r>
          </a:p>
        </p:txBody>
      </p:sp>
      <p:pic>
        <p:nvPicPr>
          <p:cNvPr id="4" name="Picture 3">
            <a:extLst>
              <a:ext uri="{FF2B5EF4-FFF2-40B4-BE49-F238E27FC236}">
                <a16:creationId xmlns:a16="http://schemas.microsoft.com/office/drawing/2014/main" id="{BBE4A487-11B5-1AA2-CAA8-6BE87665D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563212"/>
            <a:ext cx="10920536" cy="5386068"/>
          </a:xfrm>
          <a:prstGeom prst="rect">
            <a:avLst/>
          </a:prstGeom>
        </p:spPr>
      </p:pic>
    </p:spTree>
    <p:extLst>
      <p:ext uri="{BB962C8B-B14F-4D97-AF65-F5344CB8AC3E}">
        <p14:creationId xmlns:p14="http://schemas.microsoft.com/office/powerpoint/2010/main" val="1289873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D71E5-D4C8-5884-47F0-9037F55FA4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F20EA7-3D20-5322-659C-26711B868A3C}"/>
              </a:ext>
            </a:extLst>
          </p:cNvPr>
          <p:cNvSpPr txBox="1"/>
          <p:nvPr/>
        </p:nvSpPr>
        <p:spPr>
          <a:xfrm>
            <a:off x="186365" y="6447935"/>
            <a:ext cx="590963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Dingemans A-MC et al. ASCO 2024;Abstract 8015.</a:t>
            </a:r>
          </a:p>
        </p:txBody>
      </p:sp>
      <p:pic>
        <p:nvPicPr>
          <p:cNvPr id="6" name="Picture 5" descr="A close-up of a report&#10;&#10;Description automatically generated">
            <a:extLst>
              <a:ext uri="{FF2B5EF4-FFF2-40B4-BE49-F238E27FC236}">
                <a16:creationId xmlns:a16="http://schemas.microsoft.com/office/drawing/2014/main" id="{0A58D0CD-2B9D-07CE-7F40-0BEC072E8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404664"/>
            <a:ext cx="11004326" cy="5650398"/>
          </a:xfrm>
          <a:prstGeom prst="rect">
            <a:avLst/>
          </a:prstGeom>
        </p:spPr>
      </p:pic>
      <p:sp>
        <p:nvSpPr>
          <p:cNvPr id="7" name="TextBox 6">
            <a:extLst>
              <a:ext uri="{FF2B5EF4-FFF2-40B4-BE49-F238E27FC236}">
                <a16:creationId xmlns:a16="http://schemas.microsoft.com/office/drawing/2014/main" id="{672815EE-D42E-9CB6-8878-34B3475380C9}"/>
              </a:ext>
            </a:extLst>
          </p:cNvPr>
          <p:cNvSpPr txBox="1"/>
          <p:nvPr/>
        </p:nvSpPr>
        <p:spPr>
          <a:xfrm>
            <a:off x="8328248" y="5911046"/>
            <a:ext cx="792088" cy="144016"/>
          </a:xfrm>
          <a:prstGeom prst="rect">
            <a:avLst/>
          </a:prstGeom>
          <a:solidFill>
            <a:srgbClr val="FFFFFF"/>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2745835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327B1-AE8D-92D8-C5C9-9C30FE16C6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D77388-689C-3D9A-14B1-0D5564ACC617}"/>
              </a:ext>
            </a:extLst>
          </p:cNvPr>
          <p:cNvSpPr txBox="1"/>
          <p:nvPr/>
        </p:nvSpPr>
        <p:spPr>
          <a:xfrm>
            <a:off x="186365" y="6447935"/>
            <a:ext cx="590963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Dingemans A-MC et al. ASCO 2024;Abstract 8015.</a:t>
            </a:r>
          </a:p>
        </p:txBody>
      </p:sp>
      <p:pic>
        <p:nvPicPr>
          <p:cNvPr id="5" name="Picture 4" descr="A graph of a patient's activity&#10;&#10;Description automatically generated with medium confidence">
            <a:extLst>
              <a:ext uri="{FF2B5EF4-FFF2-40B4-BE49-F238E27FC236}">
                <a16:creationId xmlns:a16="http://schemas.microsoft.com/office/drawing/2014/main" id="{EC37D8D7-7870-42E0-345E-EF0C8A387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6" y="773979"/>
            <a:ext cx="10801200" cy="5103293"/>
          </a:xfrm>
          <a:prstGeom prst="rect">
            <a:avLst/>
          </a:prstGeom>
        </p:spPr>
      </p:pic>
    </p:spTree>
    <p:extLst>
      <p:ext uri="{BB962C8B-B14F-4D97-AF65-F5344CB8AC3E}">
        <p14:creationId xmlns:p14="http://schemas.microsoft.com/office/powerpoint/2010/main" val="4015439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772816"/>
            <a:ext cx="10358967" cy="2592288"/>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03532-450B-6B79-A7CF-FAF38F3F7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46F797-C719-DA0A-C829-7FA3AB820D6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54419FB-FFF0-E7E7-22A0-4AD11A83A089}"/>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9D6FE383-B45B-0D09-D418-0E5BE49D491E}"/>
              </a:ext>
            </a:extLst>
          </p:cNvPr>
          <p:cNvPicPr>
            <a:picLocks noChangeAspect="1"/>
          </p:cNvPicPr>
          <p:nvPr/>
        </p:nvPicPr>
        <p:blipFill>
          <a:blip r:embed="rId2"/>
          <a:stretch>
            <a:fillRect/>
          </a:stretch>
        </p:blipFill>
        <p:spPr>
          <a:xfrm>
            <a:off x="104172" y="129904"/>
            <a:ext cx="12087828" cy="6655548"/>
          </a:xfrm>
          <a:prstGeom prst="rect">
            <a:avLst/>
          </a:prstGeom>
        </p:spPr>
      </p:pic>
      <p:sp>
        <p:nvSpPr>
          <p:cNvPr id="4" name="Rectangle 3">
            <a:extLst>
              <a:ext uri="{FF2B5EF4-FFF2-40B4-BE49-F238E27FC236}">
                <a16:creationId xmlns:a16="http://schemas.microsoft.com/office/drawing/2014/main" id="{ED715DE9-2BB4-E945-F0F5-24A069C04AB1}"/>
              </a:ext>
            </a:extLst>
          </p:cNvPr>
          <p:cNvSpPr/>
          <p:nvPr/>
        </p:nvSpPr>
        <p:spPr>
          <a:xfrm>
            <a:off x="10462163" y="6480999"/>
            <a:ext cx="1282534" cy="292577"/>
          </a:xfrm>
          <a:prstGeom prst="rect">
            <a:avLst/>
          </a:prstGeom>
          <a:solidFill>
            <a:srgbClr val="1041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5594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EF970-D58C-E1B0-FD82-D1E6F26B5DB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E61CE5-F3F4-4923-84E0-0E95DB4A6D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443460" y="84841"/>
            <a:ext cx="7305079" cy="6393127"/>
          </a:xfrm>
          <a:prstGeom prst="rect">
            <a:avLst/>
          </a:prstGeom>
        </p:spPr>
      </p:pic>
      <p:sp>
        <p:nvSpPr>
          <p:cNvPr id="6" name="TextBox 5">
            <a:extLst>
              <a:ext uri="{FF2B5EF4-FFF2-40B4-BE49-F238E27FC236}">
                <a16:creationId xmlns:a16="http://schemas.microsoft.com/office/drawing/2014/main" id="{EFBBCA95-8860-05B6-1719-A003B1BBA734}"/>
              </a:ext>
            </a:extLst>
          </p:cNvPr>
          <p:cNvSpPr txBox="1"/>
          <p:nvPr/>
        </p:nvSpPr>
        <p:spPr>
          <a:xfrm>
            <a:off x="4525819" y="6477968"/>
            <a:ext cx="55602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Paulson et al. Lancet Oncol. 2025</a:t>
            </a:r>
          </a:p>
        </p:txBody>
      </p:sp>
    </p:spTree>
    <p:extLst>
      <p:ext uri="{BB962C8B-B14F-4D97-AF65-F5344CB8AC3E}">
        <p14:creationId xmlns:p14="http://schemas.microsoft.com/office/powerpoint/2010/main" val="3486259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CA97D-B31E-F81D-2FED-1BA08309B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9720EE-1DD4-C8E2-8004-2B7B3FC5845E}"/>
              </a:ext>
            </a:extLst>
          </p:cNvPr>
          <p:cNvSpPr>
            <a:spLocks noGrp="1"/>
          </p:cNvSpPr>
          <p:nvPr>
            <p:ph type="title"/>
          </p:nvPr>
        </p:nvSpPr>
        <p:spPr>
          <a:xfrm>
            <a:off x="838200" y="10700"/>
            <a:ext cx="10515600" cy="1325563"/>
          </a:xfrm>
        </p:spPr>
        <p:txBody>
          <a:bodyPr/>
          <a:lstStyle/>
          <a:p>
            <a:r>
              <a:rPr lang="en-US" dirty="0"/>
              <a:t>DeLLphi-303</a:t>
            </a:r>
          </a:p>
        </p:txBody>
      </p:sp>
      <p:pic>
        <p:nvPicPr>
          <p:cNvPr id="4" name="Picture 3">
            <a:extLst>
              <a:ext uri="{FF2B5EF4-FFF2-40B4-BE49-F238E27FC236}">
                <a16:creationId xmlns:a16="http://schemas.microsoft.com/office/drawing/2014/main" id="{931AE9E7-5DFC-2116-5288-391A9ACD8E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86592" y="1150381"/>
            <a:ext cx="11418816" cy="5026582"/>
          </a:xfrm>
          <a:prstGeom prst="rect">
            <a:avLst/>
          </a:prstGeom>
        </p:spPr>
      </p:pic>
      <p:sp>
        <p:nvSpPr>
          <p:cNvPr id="5" name="TextBox 4">
            <a:extLst>
              <a:ext uri="{FF2B5EF4-FFF2-40B4-BE49-F238E27FC236}">
                <a16:creationId xmlns:a16="http://schemas.microsoft.com/office/drawing/2014/main" id="{19CD5C08-AB9C-52EB-D82E-9B106C1D369D}"/>
              </a:ext>
            </a:extLst>
          </p:cNvPr>
          <p:cNvSpPr txBox="1"/>
          <p:nvPr/>
        </p:nvSpPr>
        <p:spPr>
          <a:xfrm>
            <a:off x="96323" y="6412654"/>
            <a:ext cx="55602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Paulson et al. WCLC 2025</a:t>
            </a:r>
          </a:p>
        </p:txBody>
      </p:sp>
    </p:spTree>
    <p:extLst>
      <p:ext uri="{BB962C8B-B14F-4D97-AF65-F5344CB8AC3E}">
        <p14:creationId xmlns:p14="http://schemas.microsoft.com/office/powerpoint/2010/main" val="409825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7D21D-670D-A74A-E93B-2D512B835C6A}"/>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2D294C-77F2-9D15-4E86-B76B6DCE3B91}"/>
              </a:ext>
            </a:extLst>
          </p:cNvPr>
          <p:cNvGraphicFramePr>
            <a:graphicFrameLocks noGrp="1"/>
          </p:cNvGraphicFramePr>
          <p:nvPr/>
        </p:nvGraphicFramePr>
        <p:xfrm>
          <a:off x="578032" y="1742644"/>
          <a:ext cx="10912340" cy="3667760"/>
        </p:xfrm>
        <a:graphic>
          <a:graphicData uri="http://schemas.openxmlformats.org/drawingml/2006/table">
            <a:tbl>
              <a:tblPr firstRow="1" bandRow="1">
                <a:tableStyleId>{3B4B98B0-60AC-42C2-AFA5-B58CD77FA1E5}</a:tableStyleId>
              </a:tblPr>
              <a:tblGrid>
                <a:gridCol w="1285035">
                  <a:extLst>
                    <a:ext uri="{9D8B030D-6E8A-4147-A177-3AD203B41FA5}">
                      <a16:colId xmlns:a16="http://schemas.microsoft.com/office/drawing/2014/main" val="2205223025"/>
                    </a:ext>
                  </a:extLst>
                </a:gridCol>
                <a:gridCol w="1140884">
                  <a:extLst>
                    <a:ext uri="{9D8B030D-6E8A-4147-A177-3AD203B41FA5}">
                      <a16:colId xmlns:a16="http://schemas.microsoft.com/office/drawing/2014/main" val="1692555188"/>
                    </a:ext>
                  </a:extLst>
                </a:gridCol>
                <a:gridCol w="5355815">
                  <a:extLst>
                    <a:ext uri="{9D8B030D-6E8A-4147-A177-3AD203B41FA5}">
                      <a16:colId xmlns:a16="http://schemas.microsoft.com/office/drawing/2014/main" val="338336890"/>
                    </a:ext>
                  </a:extLst>
                </a:gridCol>
                <a:gridCol w="1436669">
                  <a:extLst>
                    <a:ext uri="{9D8B030D-6E8A-4147-A177-3AD203B41FA5}">
                      <a16:colId xmlns:a16="http://schemas.microsoft.com/office/drawing/2014/main" val="2142586215"/>
                    </a:ext>
                  </a:extLst>
                </a:gridCol>
                <a:gridCol w="1693937">
                  <a:extLst>
                    <a:ext uri="{9D8B030D-6E8A-4147-A177-3AD203B41FA5}">
                      <a16:colId xmlns:a16="http://schemas.microsoft.com/office/drawing/2014/main" val="3055519538"/>
                    </a:ext>
                  </a:extLst>
                </a:gridCol>
              </a:tblGrid>
              <a:tr h="370840">
                <a:tc>
                  <a:txBody>
                    <a:bodyPr/>
                    <a:lstStyle/>
                    <a:p>
                      <a:r>
                        <a:rPr lang="en-US" sz="1200" dirty="0"/>
                        <a:t>Trial number</a:t>
                      </a:r>
                      <a:endParaRPr lang="en-US" sz="1200" dirty="0">
                        <a:latin typeface="Arial" panose="020B0604020202020204" pitchFamily="34" charset="0"/>
                        <a:cs typeface="Arial" panose="020B0604020202020204" pitchFamily="34" charset="0"/>
                      </a:endParaRPr>
                    </a:p>
                  </a:txBody>
                  <a:tcPr/>
                </a:tc>
                <a:tc>
                  <a:txBody>
                    <a:bodyPr/>
                    <a:lstStyle/>
                    <a:p>
                      <a:r>
                        <a:rPr lang="en-US" sz="1200" dirty="0"/>
                        <a:t>Setting</a:t>
                      </a:r>
                      <a:endParaRPr lang="en-US" sz="1200" dirty="0">
                        <a:latin typeface="Arial" panose="020B0604020202020204" pitchFamily="34" charset="0"/>
                        <a:cs typeface="Arial" panose="020B0604020202020204" pitchFamily="34" charset="0"/>
                      </a:endParaRPr>
                    </a:p>
                  </a:txBody>
                  <a:tcPr/>
                </a:tc>
                <a:tc>
                  <a:txBody>
                    <a:bodyPr/>
                    <a:lstStyle/>
                    <a:p>
                      <a:r>
                        <a:rPr lang="en-US" sz="1200" dirty="0"/>
                        <a:t>Description</a:t>
                      </a: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t>Phase</a:t>
                      </a: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t>Estimated completion </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53661339"/>
                  </a:ext>
                </a:extLst>
              </a:tr>
              <a:tr h="370840">
                <a:tc>
                  <a:txBody>
                    <a:bodyPr/>
                    <a:lstStyle/>
                    <a:p>
                      <a:r>
                        <a:rPr lang="en-US" sz="1200" b="0" dirty="0"/>
                        <a:t>NCT06117774</a:t>
                      </a:r>
                      <a:endParaRPr lang="en-US" sz="1200" b="0" dirty="0">
                        <a:latin typeface="Arial" panose="020B0604020202020204" pitchFamily="34" charset="0"/>
                        <a:cs typeface="Arial" panose="020B0604020202020204" pitchFamily="34" charset="0"/>
                      </a:endParaRPr>
                    </a:p>
                  </a:txBody>
                  <a:tcPr/>
                </a:tc>
                <a:tc>
                  <a:txBody>
                    <a:bodyPr/>
                    <a:lstStyle/>
                    <a:p>
                      <a:r>
                        <a:rPr lang="en-US" sz="1200" b="0" dirty="0"/>
                        <a:t>LS SCLC consolidation</a:t>
                      </a:r>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rPr>
                        <a:t>Tarlatamab</a:t>
                      </a:r>
                      <a:r>
                        <a:rPr lang="en-US" sz="1200" b="0" kern="1200" dirty="0">
                          <a:solidFill>
                            <a:schemeClr val="tx1"/>
                          </a:solidFill>
                          <a:effectLst/>
                        </a:rPr>
                        <a:t> after </a:t>
                      </a:r>
                      <a:r>
                        <a:rPr lang="en-US" sz="1200" b="0" kern="1200" dirty="0" err="1">
                          <a:solidFill>
                            <a:schemeClr val="tx1"/>
                          </a:solidFill>
                          <a:effectLst/>
                        </a:rPr>
                        <a:t>chemoRT</a:t>
                      </a:r>
                      <a:r>
                        <a:rPr lang="en-US" sz="1200" b="0" kern="1200" dirty="0">
                          <a:solidFill>
                            <a:schemeClr val="tx1"/>
                          </a:solidFill>
                          <a:effectLst/>
                        </a:rPr>
                        <a:t> (DeLLphi-306)</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algn="ctr"/>
                      <a:r>
                        <a:rPr lang="en-US" sz="1200" b="0" dirty="0"/>
                        <a:t>Ph 3</a:t>
                      </a:r>
                      <a:endParaRPr lang="en-US" sz="1200" b="0" dirty="0">
                        <a:latin typeface="Arial" panose="020B0604020202020204" pitchFamily="34" charset="0"/>
                        <a:cs typeface="Arial" panose="020B0604020202020204" pitchFamily="34" charset="0"/>
                      </a:endParaRPr>
                    </a:p>
                  </a:txBody>
                  <a:tcPr/>
                </a:tc>
                <a:tc>
                  <a:txBody>
                    <a:bodyPr/>
                    <a:lstStyle/>
                    <a:p>
                      <a:pPr algn="ctr"/>
                      <a:r>
                        <a:rPr lang="en-US" sz="1200" b="0" dirty="0"/>
                        <a:t>03/31/30</a:t>
                      </a:r>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78771720"/>
                  </a:ext>
                </a:extLst>
              </a:tr>
              <a:tr h="370840">
                <a:tc>
                  <a:txBody>
                    <a:bodyPr/>
                    <a:lstStyle/>
                    <a:p>
                      <a:r>
                        <a:rPr lang="en-US" sz="1200" b="0" kern="1200" dirty="0">
                          <a:solidFill>
                            <a:schemeClr val="tx1"/>
                          </a:solidFill>
                          <a:effectLst/>
                        </a:rPr>
                        <a:t>NCT07005128</a:t>
                      </a:r>
                      <a:endParaRPr lang="en-US" sz="1200" b="0" dirty="0">
                        <a:latin typeface="Arial" panose="020B0604020202020204" pitchFamily="34" charset="0"/>
                        <a:cs typeface="Arial" panose="020B0604020202020204" pitchFamily="34" charset="0"/>
                      </a:endParaRPr>
                    </a:p>
                  </a:txBody>
                  <a:tcPr/>
                </a:tc>
                <a:tc>
                  <a:txBody>
                    <a:bodyPr/>
                    <a:lstStyle/>
                    <a:p>
                      <a:r>
                        <a:rPr lang="en-US" sz="1200" b="0" dirty="0"/>
                        <a:t>1</a:t>
                      </a:r>
                      <a:r>
                        <a:rPr lang="en-US" sz="1200" b="0" baseline="30000" dirty="0"/>
                        <a:t>st</a:t>
                      </a:r>
                      <a:r>
                        <a:rPr lang="en-US" sz="1200" b="0" dirty="0"/>
                        <a:t> line</a:t>
                      </a:r>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rPr>
                        <a:t>Tarlatamab</a:t>
                      </a:r>
                      <a:r>
                        <a:rPr lang="en-US" sz="1200" b="0" kern="1200" dirty="0">
                          <a:solidFill>
                            <a:schemeClr val="tx1"/>
                          </a:solidFill>
                          <a:effectLst/>
                        </a:rPr>
                        <a:t>, Durvalumab, Carboplatin, and Etoposide Versus Durvalumab, Carboplatin, and Etoposide in First-line ES SCLC (DeLLphi-312)</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algn="ctr"/>
                      <a:r>
                        <a:rPr lang="en-US" sz="1200" b="0" dirty="0"/>
                        <a:t>Ph3</a:t>
                      </a:r>
                      <a:endParaRPr lang="en-US" sz="1200" b="0" dirty="0">
                        <a:latin typeface="Arial" panose="020B0604020202020204" pitchFamily="34" charset="0"/>
                        <a:cs typeface="Arial" panose="020B0604020202020204" pitchFamily="34" charset="0"/>
                      </a:endParaRPr>
                    </a:p>
                  </a:txBody>
                  <a:tcPr/>
                </a:tc>
                <a:tc>
                  <a:txBody>
                    <a:bodyPr/>
                    <a:lstStyle/>
                    <a:p>
                      <a:pPr algn="ctr"/>
                      <a:r>
                        <a:rPr lang="en-US" sz="1200" b="0" dirty="0"/>
                        <a:t>01/04/29</a:t>
                      </a:r>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72689707"/>
                  </a:ext>
                </a:extLst>
              </a:tr>
              <a:tr h="370840">
                <a:tc>
                  <a:txBody>
                    <a:bodyPr/>
                    <a:lstStyle/>
                    <a:p>
                      <a:r>
                        <a:rPr lang="en-US" sz="1200" b="0" dirty="0"/>
                        <a:t>NCT06211036</a:t>
                      </a:r>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1</a:t>
                      </a:r>
                      <a:r>
                        <a:rPr lang="en-US" sz="1200" b="0" baseline="30000" dirty="0"/>
                        <a:t>st</a:t>
                      </a:r>
                      <a:r>
                        <a:rPr lang="en-US" sz="1200" b="0" dirty="0"/>
                        <a:t> line maintenance</a:t>
                      </a:r>
                    </a:p>
                    <a:p>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rPr>
                        <a:t>Tarlatamab</a:t>
                      </a:r>
                      <a:r>
                        <a:rPr lang="en-US" sz="1200" b="0" kern="1200" dirty="0">
                          <a:solidFill>
                            <a:schemeClr val="tx1"/>
                          </a:solidFill>
                          <a:effectLst/>
                        </a:rPr>
                        <a:t> and Durvalumab Versus Durvalumab Alone following Platinum, Etoposide and Durvalumab (DeLLphi-305)</a:t>
                      </a:r>
                    </a:p>
                    <a:p>
                      <a:endParaRPr lang="en-US" sz="1200" b="0" dirty="0">
                        <a:latin typeface="Arial" panose="020B0604020202020204" pitchFamily="34" charset="0"/>
                        <a:cs typeface="Arial" panose="020B0604020202020204" pitchFamily="34" charset="0"/>
                      </a:endParaRPr>
                    </a:p>
                  </a:txBody>
                  <a:tcPr/>
                </a:tc>
                <a:tc>
                  <a:txBody>
                    <a:bodyPr/>
                    <a:lstStyle/>
                    <a:p>
                      <a:pPr algn="ctr"/>
                      <a:r>
                        <a:rPr lang="en-US" sz="1200" b="0" dirty="0"/>
                        <a:t>Ph3</a:t>
                      </a:r>
                      <a:endParaRPr lang="en-US" sz="1200" b="0" dirty="0">
                        <a:latin typeface="Arial" panose="020B0604020202020204" pitchFamily="34" charset="0"/>
                        <a:cs typeface="Arial" panose="020B0604020202020204" pitchFamily="34" charset="0"/>
                      </a:endParaRPr>
                    </a:p>
                  </a:txBody>
                  <a:tcPr/>
                </a:tc>
                <a:tc>
                  <a:txBody>
                    <a:bodyPr/>
                    <a:lstStyle/>
                    <a:p>
                      <a:pPr algn="ctr"/>
                      <a:r>
                        <a:rPr lang="en-US" sz="1200" b="0" dirty="0"/>
                        <a:t>07/05/27</a:t>
                      </a:r>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76117323"/>
                  </a:ext>
                </a:extLst>
              </a:tr>
              <a:tr h="370840">
                <a:tc>
                  <a:txBody>
                    <a:bodyPr/>
                    <a:lstStyle/>
                    <a:p>
                      <a:r>
                        <a:rPr lang="en-US" sz="1200" b="0" dirty="0"/>
                        <a:t>NCT06745323</a:t>
                      </a:r>
                      <a:endParaRPr lang="en-US" sz="1200" b="0" dirty="0">
                        <a:latin typeface="Arial" panose="020B0604020202020204" pitchFamily="34" charset="0"/>
                        <a:cs typeface="Arial" panose="020B0604020202020204" pitchFamily="34" charset="0"/>
                      </a:endParaRPr>
                    </a:p>
                  </a:txBody>
                  <a:tcPr/>
                </a:tc>
                <a:tc>
                  <a:txBody>
                    <a:bodyPr/>
                    <a:lstStyle/>
                    <a:p>
                      <a:r>
                        <a:rPr lang="en-US" sz="1200" b="0" dirty="0"/>
                        <a:t>Relapsed</a:t>
                      </a:r>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rPr>
                        <a:t>Tarlatamab</a:t>
                      </a:r>
                      <a:r>
                        <a:rPr lang="en-US" sz="1200" b="0" kern="1200" dirty="0">
                          <a:solidFill>
                            <a:schemeClr val="tx1"/>
                          </a:solidFill>
                          <a:effectLst/>
                        </a:rPr>
                        <a:t> Dosing Regimens in Subjects With SCLC (DeLLphi-309)</a:t>
                      </a:r>
                    </a:p>
                    <a:p>
                      <a:endParaRPr lang="en-US" sz="1200" b="0" dirty="0">
                        <a:latin typeface="Arial" panose="020B0604020202020204" pitchFamily="34" charset="0"/>
                        <a:cs typeface="Arial" panose="020B0604020202020204" pitchFamily="34" charset="0"/>
                      </a:endParaRPr>
                    </a:p>
                  </a:txBody>
                  <a:tcPr/>
                </a:tc>
                <a:tc>
                  <a:txBody>
                    <a:bodyPr/>
                    <a:lstStyle/>
                    <a:p>
                      <a:pPr algn="ctr"/>
                      <a:r>
                        <a:rPr lang="en-US" sz="1200" b="0" dirty="0"/>
                        <a:t>Ph2</a:t>
                      </a:r>
                      <a:endParaRPr lang="en-US" sz="1200" b="0" dirty="0">
                        <a:latin typeface="Arial" panose="020B0604020202020204" pitchFamily="34" charset="0"/>
                        <a:cs typeface="Arial" panose="020B0604020202020204" pitchFamily="34" charset="0"/>
                      </a:endParaRPr>
                    </a:p>
                  </a:txBody>
                  <a:tcPr/>
                </a:tc>
                <a:tc>
                  <a:txBody>
                    <a:bodyPr/>
                    <a:lstStyle/>
                    <a:p>
                      <a:pPr algn="ctr"/>
                      <a:r>
                        <a:rPr lang="en-US" sz="1200" b="0" dirty="0"/>
                        <a:t>02/13/29</a:t>
                      </a:r>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41103234"/>
                  </a:ext>
                </a:extLst>
              </a:tr>
              <a:tr h="370840">
                <a:tc>
                  <a:txBody>
                    <a:bodyPr/>
                    <a:lstStyle/>
                    <a:p>
                      <a:r>
                        <a:rPr lang="en-US" sz="1200" b="0" kern="1200" dirty="0">
                          <a:solidFill>
                            <a:schemeClr val="tx1"/>
                          </a:solidFill>
                          <a:effectLst/>
                        </a:rPr>
                        <a:t>NCT06898957</a:t>
                      </a:r>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Multiple</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rPr>
                        <a:t>Tarlatamab</a:t>
                      </a:r>
                      <a:r>
                        <a:rPr lang="en-US" sz="1200" b="0" kern="1200" dirty="0">
                          <a:solidFill>
                            <a:schemeClr val="tx1"/>
                          </a:solidFill>
                          <a:effectLst/>
                        </a:rPr>
                        <a:t> in Combination With YL201 With or Without Anti-programmed Death Ligand 1 (PD-L1)</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algn="ctr"/>
                      <a:r>
                        <a:rPr lang="en-US" sz="1200" b="0" dirty="0"/>
                        <a:t>Ph1b</a:t>
                      </a:r>
                      <a:endParaRPr lang="en-US" sz="1200" b="0" dirty="0">
                        <a:latin typeface="Arial" panose="020B0604020202020204" pitchFamily="34" charset="0"/>
                        <a:cs typeface="Arial" panose="020B0604020202020204" pitchFamily="34" charset="0"/>
                      </a:endParaRPr>
                    </a:p>
                  </a:txBody>
                  <a:tcPr/>
                </a:tc>
                <a:tc>
                  <a:txBody>
                    <a:bodyPr/>
                    <a:lstStyle/>
                    <a:p>
                      <a:pPr algn="ctr"/>
                      <a:r>
                        <a:rPr lang="en-US" sz="1200" b="0" dirty="0"/>
                        <a:t>04/23/31</a:t>
                      </a:r>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27479222"/>
                  </a:ext>
                </a:extLst>
              </a:tr>
              <a:tr h="370840">
                <a:tc>
                  <a:txBody>
                    <a:bodyPr/>
                    <a:lstStyle/>
                    <a:p>
                      <a:r>
                        <a:rPr lang="en-US" sz="1200" b="0" kern="1200" dirty="0">
                          <a:solidFill>
                            <a:schemeClr val="tx1"/>
                          </a:solidFill>
                          <a:effectLst/>
                        </a:rPr>
                        <a:t>NCT06598306</a:t>
                      </a:r>
                      <a:endParaRPr lang="en-US" sz="1200" b="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Relapsed</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rPr>
                        <a:t>Subcutaneous </a:t>
                      </a:r>
                      <a:r>
                        <a:rPr lang="en-US" sz="1200" b="0" kern="1200" dirty="0" err="1">
                          <a:solidFill>
                            <a:schemeClr val="tx1"/>
                          </a:solidFill>
                          <a:effectLst/>
                        </a:rPr>
                        <a:t>Tarlatamab</a:t>
                      </a:r>
                      <a:r>
                        <a:rPr lang="en-US" sz="1200" b="0" kern="1200" dirty="0">
                          <a:solidFill>
                            <a:schemeClr val="tx1"/>
                          </a:solidFill>
                          <a:effectLst/>
                        </a:rPr>
                        <a:t> in Participants With ES SCLC (DeLLphi-308)</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algn="ctr"/>
                      <a:r>
                        <a:rPr lang="en-US" sz="1200" b="0" dirty="0"/>
                        <a:t>Ph1b</a:t>
                      </a:r>
                      <a:endParaRPr lang="en-US" sz="1200" b="0" dirty="0">
                        <a:latin typeface="Arial" panose="020B0604020202020204" pitchFamily="34" charset="0"/>
                        <a:cs typeface="Arial" panose="020B0604020202020204" pitchFamily="34" charset="0"/>
                      </a:endParaRPr>
                    </a:p>
                  </a:txBody>
                  <a:tcPr/>
                </a:tc>
                <a:tc>
                  <a:txBody>
                    <a:bodyPr/>
                    <a:lstStyle/>
                    <a:p>
                      <a:pPr algn="ctr"/>
                      <a:r>
                        <a:rPr lang="en-US" sz="1200" b="0" dirty="0"/>
                        <a:t>01/02/27</a:t>
                      </a:r>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34580843"/>
                  </a:ext>
                </a:extLst>
              </a:tr>
              <a:tr h="370840">
                <a:tc>
                  <a:txBody>
                    <a:bodyPr/>
                    <a:lstStyle/>
                    <a:p>
                      <a:r>
                        <a:rPr lang="en-US" sz="1200" b="0" dirty="0"/>
                        <a:t>NCT06957314</a:t>
                      </a:r>
                      <a:endParaRPr lang="en-US" sz="1200" b="0" dirty="0">
                        <a:latin typeface="Arial" panose="020B0604020202020204" pitchFamily="34" charset="0"/>
                        <a:cs typeface="Arial" panose="020B0604020202020204" pitchFamily="34" charset="0"/>
                      </a:endParaRPr>
                    </a:p>
                  </a:txBody>
                  <a:tcPr/>
                </a:tc>
                <a:tc>
                  <a:txBody>
                    <a:bodyPr/>
                    <a:lstStyle/>
                    <a:p>
                      <a:endParaRPr lang="en-US" sz="1200" b="0" dirty="0">
                        <a:latin typeface="Arial" panose="020B0604020202020204" pitchFamily="34" charset="0"/>
                        <a:cs typeface="Arial" panose="020B0604020202020204" pitchFamily="34" charset="0"/>
                      </a:endParaRPr>
                    </a:p>
                  </a:txBody>
                  <a:tcPr/>
                </a:tc>
                <a:tc>
                  <a:txBody>
                    <a:bodyPr/>
                    <a:lstStyle/>
                    <a:p>
                      <a:r>
                        <a:rPr lang="en-US" sz="1200" b="0" dirty="0"/>
                        <a:t>Hospital-at-Home for People Receiving </a:t>
                      </a:r>
                      <a:r>
                        <a:rPr lang="en-US" sz="1200" b="0" dirty="0" err="1"/>
                        <a:t>Tarlatamab</a:t>
                      </a:r>
                      <a:endParaRPr lang="en-US" sz="1200" b="0" dirty="0">
                        <a:latin typeface="Arial" panose="020B0604020202020204" pitchFamily="34" charset="0"/>
                        <a:cs typeface="Arial" panose="020B0604020202020204" pitchFamily="34" charset="0"/>
                      </a:endParaRPr>
                    </a:p>
                  </a:txBody>
                  <a:tcPr/>
                </a:tc>
                <a:tc>
                  <a:txBody>
                    <a:bodyPr/>
                    <a:lstStyle/>
                    <a:p>
                      <a:pPr algn="ctr"/>
                      <a:endParaRPr lang="en-US" sz="1200" b="0" dirty="0">
                        <a:latin typeface="Arial" panose="020B0604020202020204" pitchFamily="34" charset="0"/>
                        <a:cs typeface="Arial" panose="020B0604020202020204" pitchFamily="34" charset="0"/>
                      </a:endParaRPr>
                    </a:p>
                  </a:txBody>
                  <a:tcPr/>
                </a:tc>
                <a:tc>
                  <a:txBody>
                    <a:bodyPr/>
                    <a:lstStyle/>
                    <a:p>
                      <a:pPr algn="ctr"/>
                      <a:r>
                        <a:rPr lang="en-US" sz="1200" b="0" dirty="0"/>
                        <a:t>4/23/28</a:t>
                      </a:r>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4193645"/>
                  </a:ext>
                </a:extLst>
              </a:tr>
            </a:tbl>
          </a:graphicData>
        </a:graphic>
      </p:graphicFrame>
      <p:sp>
        <p:nvSpPr>
          <p:cNvPr id="3" name="Title 1">
            <a:extLst>
              <a:ext uri="{FF2B5EF4-FFF2-40B4-BE49-F238E27FC236}">
                <a16:creationId xmlns:a16="http://schemas.microsoft.com/office/drawing/2014/main" id="{319D8C60-7E94-18E5-9CFC-3ADF7CE3C43F}"/>
              </a:ext>
            </a:extLst>
          </p:cNvPr>
          <p:cNvSpPr txBox="1">
            <a:spLocks/>
          </p:cNvSpPr>
          <p:nvPr/>
        </p:nvSpPr>
        <p:spPr>
          <a:xfrm>
            <a:off x="239904" y="1041638"/>
            <a:ext cx="5538586" cy="939562"/>
          </a:xfrm>
          <a:prstGeom prst="rect">
            <a:avLst/>
          </a:prstGeom>
        </p:spPr>
        <p:txBody>
          <a:bodyPr vert="horz" wrap="square" lIns="91416" tIns="45708" rIns="91416" bIns="45708" rtlCol="0" anchor="b"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endParaRPr>
          </a:p>
        </p:txBody>
      </p:sp>
      <p:sp>
        <p:nvSpPr>
          <p:cNvPr id="6" name="Title 6">
            <a:extLst>
              <a:ext uri="{FF2B5EF4-FFF2-40B4-BE49-F238E27FC236}">
                <a16:creationId xmlns:a16="http://schemas.microsoft.com/office/drawing/2014/main" id="{B40DFE4E-401E-F1E8-6155-F12777D3DD30}"/>
              </a:ext>
            </a:extLst>
          </p:cNvPr>
          <p:cNvSpPr txBox="1">
            <a:spLocks/>
          </p:cNvSpPr>
          <p:nvPr/>
        </p:nvSpPr>
        <p:spPr>
          <a:xfrm>
            <a:off x="302064" y="146308"/>
            <a:ext cx="10512862" cy="914162"/>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0" marR="0" lvl="0" indent="0" algn="ctr" defTabSz="914126"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154780"/>
                </a:solidFill>
                <a:effectLst/>
                <a:uLnTx/>
                <a:uFillTx/>
                <a:latin typeface="Arial" panose="020B0604020202020204" pitchFamily="34" charset="0"/>
                <a:ea typeface="+mj-ea"/>
                <a:cs typeface="Arial" panose="020B0604020202020204" pitchFamily="34" charset="0"/>
              </a:rPr>
              <a:t>Tarlatamab</a:t>
            </a:r>
            <a:r>
              <a:rPr kumimoji="0" lang="en-US" sz="32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 Studies</a:t>
            </a:r>
          </a:p>
        </p:txBody>
      </p:sp>
      <p:sp>
        <p:nvSpPr>
          <p:cNvPr id="4" name="Title 9">
            <a:extLst>
              <a:ext uri="{FF2B5EF4-FFF2-40B4-BE49-F238E27FC236}">
                <a16:creationId xmlns:a16="http://schemas.microsoft.com/office/drawing/2014/main" id="{E8BD19FD-50C3-2AEB-A642-3B2611598459}"/>
              </a:ext>
            </a:extLst>
          </p:cNvPr>
          <p:cNvSpPr txBox="1">
            <a:spLocks/>
          </p:cNvSpPr>
          <p:nvPr/>
        </p:nvSpPr>
        <p:spPr>
          <a:xfrm>
            <a:off x="10641417" y="15391"/>
            <a:ext cx="1548997" cy="425597"/>
          </a:xfrm>
          <a:prstGeom prst="rect">
            <a:avLst/>
          </a:prstGeom>
          <a:solidFill>
            <a:srgbClr val="FFC000"/>
          </a:solidFill>
          <a:ln w="19050">
            <a:solidFill>
              <a:srgbClr val="FFC000"/>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DLL3-TCE</a:t>
            </a:r>
          </a:p>
        </p:txBody>
      </p:sp>
      <p:sp>
        <p:nvSpPr>
          <p:cNvPr id="7" name="TextBox 6">
            <a:extLst>
              <a:ext uri="{FF2B5EF4-FFF2-40B4-BE49-F238E27FC236}">
                <a16:creationId xmlns:a16="http://schemas.microsoft.com/office/drawing/2014/main" id="{B966F720-ADB6-09D2-D9C1-2C24B76E3CCF}"/>
              </a:ext>
            </a:extLst>
          </p:cNvPr>
          <p:cNvSpPr txBox="1"/>
          <p:nvPr/>
        </p:nvSpPr>
        <p:spPr>
          <a:xfrm>
            <a:off x="119336" y="6412222"/>
            <a:ext cx="610292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itchFamily="-72" charset="0"/>
                <a:ea typeface="MS PGothic" charset="0"/>
              </a:rPr>
              <a:t>Courtesy of Christine L Hann, MD, PhD</a:t>
            </a:r>
          </a:p>
        </p:txBody>
      </p:sp>
    </p:spTree>
    <p:extLst>
      <p:ext uri="{BB962C8B-B14F-4D97-AF65-F5344CB8AC3E}">
        <p14:creationId xmlns:p14="http://schemas.microsoft.com/office/powerpoint/2010/main" val="3916786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D1341-8D61-7FB9-E33B-A43121689F5D}"/>
            </a:ext>
          </a:extLst>
        </p:cNvPr>
        <p:cNvGrpSpPr/>
        <p:nvPr/>
      </p:nvGrpSpPr>
      <p:grpSpPr>
        <a:xfrm>
          <a:off x="0" y="0"/>
          <a:ext cx="0" cy="0"/>
          <a:chOff x="0" y="0"/>
          <a:chExt cx="0" cy="0"/>
        </a:xfrm>
      </p:grpSpPr>
      <p:sp>
        <p:nvSpPr>
          <p:cNvPr id="4" name="Title 9">
            <a:extLst>
              <a:ext uri="{FF2B5EF4-FFF2-40B4-BE49-F238E27FC236}">
                <a16:creationId xmlns:a16="http://schemas.microsoft.com/office/drawing/2014/main" id="{222B3C54-312E-847C-976C-6F10D732BBFF}"/>
              </a:ext>
            </a:extLst>
          </p:cNvPr>
          <p:cNvSpPr txBox="1">
            <a:spLocks/>
          </p:cNvSpPr>
          <p:nvPr/>
        </p:nvSpPr>
        <p:spPr>
          <a:xfrm>
            <a:off x="353358" y="320761"/>
            <a:ext cx="8367230" cy="56098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Obrixtamig: Phase 1a dose-escalation</a:t>
            </a:r>
          </a:p>
        </p:txBody>
      </p:sp>
      <p:pic>
        <p:nvPicPr>
          <p:cNvPr id="5" name="Picture 4">
            <a:extLst>
              <a:ext uri="{FF2B5EF4-FFF2-40B4-BE49-F238E27FC236}">
                <a16:creationId xmlns:a16="http://schemas.microsoft.com/office/drawing/2014/main" id="{442E41A6-58FA-3DA2-25FA-69BBABA727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97723" y="2839377"/>
            <a:ext cx="7348468" cy="3106953"/>
          </a:xfrm>
          <a:prstGeom prst="rect">
            <a:avLst/>
          </a:prstGeom>
        </p:spPr>
      </p:pic>
      <p:sp>
        <p:nvSpPr>
          <p:cNvPr id="8" name="TextBox 7">
            <a:extLst>
              <a:ext uri="{FF2B5EF4-FFF2-40B4-BE49-F238E27FC236}">
                <a16:creationId xmlns:a16="http://schemas.microsoft.com/office/drawing/2014/main" id="{534EE21E-3900-2C70-0315-982C4FA88A1B}"/>
              </a:ext>
            </a:extLst>
          </p:cNvPr>
          <p:cNvSpPr txBox="1"/>
          <p:nvPr/>
        </p:nvSpPr>
        <p:spPr>
          <a:xfrm>
            <a:off x="142379" y="6381597"/>
            <a:ext cx="1190724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Wermke</a:t>
            </a: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M et al. Phase I Dose-Escalation Results for the Delta-Like Ligand 3/CD3 IgG-Like T-Cell Engager </a:t>
            </a:r>
            <a:r>
              <a:rPr kumimoji="0" lang="en-US" sz="1200" b="0" i="0" u="none" strike="noStrike" kern="1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Obrixtamig</a:t>
            </a: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(BI 764532) in Patients With Delta-Like Ligand 3+ Small Cell Lung Cancer or Neuroendocrine Carcinomas. J Clin Oncol 2025;43(27):3021-31.</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(NCT04429087) </a:t>
            </a:r>
          </a:p>
        </p:txBody>
      </p:sp>
      <p:sp>
        <p:nvSpPr>
          <p:cNvPr id="14" name="TextBox 13">
            <a:extLst>
              <a:ext uri="{FF2B5EF4-FFF2-40B4-BE49-F238E27FC236}">
                <a16:creationId xmlns:a16="http://schemas.microsoft.com/office/drawing/2014/main" id="{E4149CBA-E906-2CF3-2719-ECF2B92293BE}"/>
              </a:ext>
            </a:extLst>
          </p:cNvPr>
          <p:cNvSpPr txBox="1"/>
          <p:nvPr/>
        </p:nvSpPr>
        <p:spPr>
          <a:xfrm>
            <a:off x="597723" y="1111577"/>
            <a:ext cx="6932828" cy="1292533"/>
          </a:xfrm>
          <a:prstGeom prst="rect">
            <a:avLst/>
          </a:prstGeom>
          <a:noFill/>
        </p:spPr>
        <p:txBody>
          <a:bodyPr wrap="square" rtlCol="0">
            <a:spAutoFit/>
          </a:bodyPr>
          <a:lstStyle/>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Relapsed SCLC (n = 61),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epNEC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LCNEC, DLL3+</a:t>
            </a:r>
          </a:p>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Doses: 4 dosing schedules: including 2 fixed doses (A, B1)</a:t>
            </a:r>
          </a:p>
          <a:p>
            <a:pPr marL="457200" marR="0" lvl="1" indent="0" algn="l" defTabSz="914126"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B2) step-up dose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qW</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x 2, target dose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qW</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a:t>
            </a:r>
          </a:p>
          <a:p>
            <a:pPr marL="457200" marR="0" lvl="1" indent="0" algn="l" defTabSz="914126"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B3) Step-up dose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qW</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x 3, target dose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qW</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x 3; then q3W</a:t>
            </a:r>
          </a:p>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Primary EP: MTD</a:t>
            </a:r>
          </a:p>
        </p:txBody>
      </p:sp>
      <p:sp>
        <p:nvSpPr>
          <p:cNvPr id="17" name="TextBox 16">
            <a:extLst>
              <a:ext uri="{FF2B5EF4-FFF2-40B4-BE49-F238E27FC236}">
                <a16:creationId xmlns:a16="http://schemas.microsoft.com/office/drawing/2014/main" id="{740ACA28-F8D7-15A6-BBB9-82A0F5BF1E70}"/>
              </a:ext>
            </a:extLst>
          </p:cNvPr>
          <p:cNvSpPr txBox="1"/>
          <p:nvPr/>
        </p:nvSpPr>
        <p:spPr>
          <a:xfrm>
            <a:off x="8685599" y="3946440"/>
            <a:ext cx="3371015" cy="50783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pic>
        <p:nvPicPr>
          <p:cNvPr id="22" name="Picture 21">
            <a:extLst>
              <a:ext uri="{FF2B5EF4-FFF2-40B4-BE49-F238E27FC236}">
                <a16:creationId xmlns:a16="http://schemas.microsoft.com/office/drawing/2014/main" id="{B757B562-82AC-66ED-BE7C-123C939E5722}"/>
              </a:ext>
            </a:extLst>
          </p:cNvPr>
          <p:cNvPicPr>
            <a:picLocks noChangeAspect="1"/>
          </p:cNvPicPr>
          <p:nvPr/>
        </p:nvPicPr>
        <p:blipFill>
          <a:blip r:embed="rId5"/>
          <a:stretch>
            <a:fillRect/>
          </a:stretch>
        </p:blipFill>
        <p:spPr>
          <a:xfrm>
            <a:off x="8029833" y="229187"/>
            <a:ext cx="1381510" cy="1548803"/>
          </a:xfrm>
          <a:prstGeom prst="rect">
            <a:avLst/>
          </a:prstGeom>
        </p:spPr>
      </p:pic>
      <p:sp>
        <p:nvSpPr>
          <p:cNvPr id="24" name="TextBox 23">
            <a:extLst>
              <a:ext uri="{FF2B5EF4-FFF2-40B4-BE49-F238E27FC236}">
                <a16:creationId xmlns:a16="http://schemas.microsoft.com/office/drawing/2014/main" id="{D6BDFC50-1023-9246-1C70-D5E7DAE08FA2}"/>
              </a:ext>
            </a:extLst>
          </p:cNvPr>
          <p:cNvSpPr txBox="1"/>
          <p:nvPr/>
        </p:nvSpPr>
        <p:spPr>
          <a:xfrm>
            <a:off x="2025076" y="3285720"/>
            <a:ext cx="1679508" cy="461665"/>
          </a:xfrm>
          <a:prstGeom prst="rect">
            <a:avLst/>
          </a:prstGeom>
          <a:no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ORR 20% (B2, B3)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DCR 42.6%</a:t>
            </a:r>
            <a:endParaRPr kumimoji="0" lang="en-US" sz="1200" b="1"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2" name="TextBox 1">
            <a:extLst>
              <a:ext uri="{FF2B5EF4-FFF2-40B4-BE49-F238E27FC236}">
                <a16:creationId xmlns:a16="http://schemas.microsoft.com/office/drawing/2014/main" id="{3798B487-AD43-3215-44A6-A4C8848A81E0}"/>
              </a:ext>
            </a:extLst>
          </p:cNvPr>
          <p:cNvSpPr txBox="1"/>
          <p:nvPr/>
        </p:nvSpPr>
        <p:spPr>
          <a:xfrm>
            <a:off x="8583507" y="2302405"/>
            <a:ext cx="3407137" cy="1430179"/>
          </a:xfrm>
          <a:prstGeom prst="roundRect">
            <a:avLst/>
          </a:prstGeom>
          <a:noFill/>
          <a:ln w="28575">
            <a:solidFill>
              <a:schemeClr val="accent6">
                <a:lumMod val="75000"/>
              </a:schemeClr>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Summary</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B2/B3 - Step-up schedules moving forward</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Doses: 90qW; 1,080 q3W mg/kg</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MTD not reached</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CRS 57% (G3+ 3%)</a:t>
            </a:r>
            <a:endParaRPr kumimoji="0" lang="en-US" sz="11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3" name="TextBox 2">
            <a:extLst>
              <a:ext uri="{FF2B5EF4-FFF2-40B4-BE49-F238E27FC236}">
                <a16:creationId xmlns:a16="http://schemas.microsoft.com/office/drawing/2014/main" id="{23D55DCB-A529-01F2-2CEC-651BC6208159}"/>
              </a:ext>
            </a:extLst>
          </p:cNvPr>
          <p:cNvSpPr txBox="1"/>
          <p:nvPr/>
        </p:nvSpPr>
        <p:spPr>
          <a:xfrm>
            <a:off x="8621506" y="3840363"/>
            <a:ext cx="3407137" cy="1600438"/>
          </a:xfrm>
          <a:prstGeom prst="roundRect">
            <a:avLst/>
          </a:prstGeom>
          <a:noFill/>
          <a:ln w="28575">
            <a:solidFill>
              <a:schemeClr val="accent2">
                <a:lumMod val="60000"/>
                <a:lumOff val="40000"/>
              </a:schemeClr>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Studies</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PD-1 in DLL3+ SCLC/NEC</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PD-1 1</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line in DLL3+ NEC</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Ph2 dose selection SCLC </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With Topotecan in SCLC </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1</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ES SCLC </a:t>
            </a:r>
            <a:endParaRPr kumimoji="0" lang="en-US" sz="105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7" name="TextBox 6">
            <a:extLst>
              <a:ext uri="{FF2B5EF4-FFF2-40B4-BE49-F238E27FC236}">
                <a16:creationId xmlns:a16="http://schemas.microsoft.com/office/drawing/2014/main" id="{9C3EA16F-110D-92A5-9BBC-68A35132AB82}"/>
              </a:ext>
            </a:extLst>
          </p:cNvPr>
          <p:cNvSpPr txBox="1"/>
          <p:nvPr/>
        </p:nvSpPr>
        <p:spPr>
          <a:xfrm>
            <a:off x="9411343" y="811983"/>
            <a:ext cx="1967346"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A0A0A"/>
                </a:solidFill>
                <a:effectLst/>
                <a:uLnTx/>
                <a:uFillTx/>
                <a:latin typeface="Arial" panose="020B0604020202020204" pitchFamily="34" charset="0"/>
                <a:ea typeface="MS PGothic" charset="0"/>
                <a:cs typeface="Arial" panose="020B0604020202020204" pitchFamily="34" charset="0"/>
              </a:rPr>
              <a:t>Obrixtamig</a:t>
            </a:r>
            <a:r>
              <a:rPr kumimoji="0" lang="en-US" sz="1400" b="0" i="0" u="none" strike="noStrike" kern="1200" cap="none" spc="0" normalizeH="0" baseline="0" noProof="0" dirty="0">
                <a:ln>
                  <a:noFill/>
                </a:ln>
                <a:solidFill>
                  <a:srgbClr val="0A0A0A"/>
                </a:solidFill>
                <a:effectLst/>
                <a:uLnTx/>
                <a:uFillTx/>
                <a:latin typeface="Arial" panose="020B0604020202020204" pitchFamily="34" charset="0"/>
                <a:ea typeface="MS PGothic" charset="0"/>
                <a:cs typeface="Arial" panose="020B0604020202020204" pitchFamily="34" charset="0"/>
              </a:rPr>
              <a:t> is an IgG-like TCE, which allows for less frequent dosing</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10" name="Title 9">
            <a:extLst>
              <a:ext uri="{FF2B5EF4-FFF2-40B4-BE49-F238E27FC236}">
                <a16:creationId xmlns:a16="http://schemas.microsoft.com/office/drawing/2014/main" id="{BF5B8918-FCD1-96AB-2BCA-CBF6E025C97F}"/>
              </a:ext>
            </a:extLst>
          </p:cNvPr>
          <p:cNvSpPr txBox="1">
            <a:spLocks/>
          </p:cNvSpPr>
          <p:nvPr/>
        </p:nvSpPr>
        <p:spPr>
          <a:xfrm>
            <a:off x="10641417" y="15391"/>
            <a:ext cx="1548997" cy="425597"/>
          </a:xfrm>
          <a:prstGeom prst="rect">
            <a:avLst/>
          </a:prstGeom>
          <a:solidFill>
            <a:srgbClr val="FFC000"/>
          </a:solidFill>
          <a:ln w="19050">
            <a:solidFill>
              <a:srgbClr val="FFC000"/>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DLL3-TCE</a:t>
            </a:r>
          </a:p>
        </p:txBody>
      </p:sp>
    </p:spTree>
    <p:extLst>
      <p:ext uri="{BB962C8B-B14F-4D97-AF65-F5344CB8AC3E}">
        <p14:creationId xmlns:p14="http://schemas.microsoft.com/office/powerpoint/2010/main" val="4102049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5672D-29DD-9D77-BF8C-CB38CCD2C6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FACC3C-93B1-8A60-BC7B-A9CB7ECDDA5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10805"/>
          <a:stretch>
            <a:fillRect/>
          </a:stretch>
        </p:blipFill>
        <p:spPr>
          <a:xfrm>
            <a:off x="2872194" y="2886765"/>
            <a:ext cx="6141035" cy="2630815"/>
          </a:xfrm>
          <a:prstGeom prst="rect">
            <a:avLst/>
          </a:prstGeom>
        </p:spPr>
      </p:pic>
      <p:sp>
        <p:nvSpPr>
          <p:cNvPr id="4" name="TextBox 3">
            <a:extLst>
              <a:ext uri="{FF2B5EF4-FFF2-40B4-BE49-F238E27FC236}">
                <a16:creationId xmlns:a16="http://schemas.microsoft.com/office/drawing/2014/main" id="{9984A51C-BF3A-5DC5-4A24-5697EB8EAB33}"/>
              </a:ext>
            </a:extLst>
          </p:cNvPr>
          <p:cNvSpPr txBox="1"/>
          <p:nvPr/>
        </p:nvSpPr>
        <p:spPr>
          <a:xfrm>
            <a:off x="137558" y="6393203"/>
            <a:ext cx="11073143" cy="492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41" tIns="60941" rIns="60941" bIns="60941" numCol="1" spcCol="38100" rtlCol="0" anchor="t">
            <a:spAutoFit/>
          </a:bodyPr>
          <a:lstStyle/>
          <a:p>
            <a:pPr marL="0" marR="0" lvl="0" indent="0" algn="l" defTabSz="1218774" rtl="0" eaLnBrk="1" fontAlgn="auto" latinLnBrk="0" hangingPunct="0">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Beltran H et al. Updated results from a phase I/II study of </a:t>
            </a:r>
            <a:r>
              <a:rPr kumimoji="0" lang="en-US" sz="1200" b="0" i="0" u="none" strike="noStrike" kern="1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gocatamig</a:t>
            </a: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for small cell lung cancer (SCLC) and other neuroendocrine cancers. </a:t>
            </a:r>
          </a:p>
          <a:p>
            <a:pPr marL="0" marR="0" lvl="0" indent="0" algn="l" defTabSz="1218774" rtl="0" eaLnBrk="1" fontAlgn="auto" latinLnBrk="0" hangingPunct="0">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ESMO 2025;Abstract 2758MO.</a:t>
            </a:r>
            <a:endParaRPr kumimoji="0" lang="en-US" sz="1200" b="0" i="0" u="none" strike="noStrike" kern="0" cap="none" spc="0" normalizeH="0" baseline="0" noProof="0" dirty="0">
              <a:ln>
                <a:noFill/>
              </a:ln>
              <a:solidFill>
                <a:srgbClr val="154780"/>
              </a:solidFill>
              <a:effectLst/>
              <a:uLnTx/>
              <a:uFillTx/>
              <a:latin typeface="Arial" panose="020B0604020202020204" pitchFamily="34" charset="0"/>
              <a:ea typeface="MS PGothic" charset="0"/>
              <a:cs typeface="Arial" panose="020B0604020202020204" pitchFamily="34" charset="0"/>
              <a:sym typeface="Helvetica"/>
            </a:endParaRPr>
          </a:p>
        </p:txBody>
      </p:sp>
      <p:pic>
        <p:nvPicPr>
          <p:cNvPr id="6" name="Picture 5">
            <a:extLst>
              <a:ext uri="{FF2B5EF4-FFF2-40B4-BE49-F238E27FC236}">
                <a16:creationId xmlns:a16="http://schemas.microsoft.com/office/drawing/2014/main" id="{F9090958-98D9-B927-8BC7-3CF9C0DEBBEF}"/>
              </a:ext>
            </a:extLst>
          </p:cNvPr>
          <p:cNvPicPr>
            <a:picLocks noChangeAspect="1"/>
          </p:cNvPicPr>
          <p:nvPr/>
        </p:nvPicPr>
        <p:blipFill>
          <a:blip r:embed="rId5"/>
          <a:stretch>
            <a:fillRect/>
          </a:stretch>
        </p:blipFill>
        <p:spPr>
          <a:xfrm>
            <a:off x="6740331" y="897606"/>
            <a:ext cx="3468622" cy="1323439"/>
          </a:xfrm>
          <a:prstGeom prst="rect">
            <a:avLst/>
          </a:prstGeom>
        </p:spPr>
      </p:pic>
      <p:sp>
        <p:nvSpPr>
          <p:cNvPr id="7" name="TextBox 6">
            <a:extLst>
              <a:ext uri="{FF2B5EF4-FFF2-40B4-BE49-F238E27FC236}">
                <a16:creationId xmlns:a16="http://schemas.microsoft.com/office/drawing/2014/main" id="{4F91B29B-DFB4-5773-25A4-17DE1AEB7C00}"/>
              </a:ext>
            </a:extLst>
          </p:cNvPr>
          <p:cNvSpPr txBox="1"/>
          <p:nvPr/>
        </p:nvSpPr>
        <p:spPr>
          <a:xfrm>
            <a:off x="544456" y="963872"/>
            <a:ext cx="6412114" cy="1077218"/>
          </a:xfrm>
          <a:prstGeom prst="rect">
            <a:avLst/>
          </a:prstGeom>
          <a:noFill/>
        </p:spPr>
        <p:txBody>
          <a:bodyPr wrap="square" rtlCol="0">
            <a:spAutoFit/>
          </a:bodyPr>
          <a:lstStyle/>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Phase 1/2 study</a:t>
            </a:r>
          </a:p>
          <a:p>
            <a:pPr marL="457200" marR="0" lvl="1" indent="0" algn="l"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with 4 dosing schedules: either 1 or 2 step-up dosing</a:t>
            </a:r>
          </a:p>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Relapsed SCLC or other NEC</a:t>
            </a:r>
          </a:p>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Primary EP: Safety/tolerability</a:t>
            </a:r>
          </a:p>
        </p:txBody>
      </p:sp>
      <p:pic>
        <p:nvPicPr>
          <p:cNvPr id="9" name="Picture 8">
            <a:extLst>
              <a:ext uri="{FF2B5EF4-FFF2-40B4-BE49-F238E27FC236}">
                <a16:creationId xmlns:a16="http://schemas.microsoft.com/office/drawing/2014/main" id="{D0D5A946-249A-41B2-A0B7-E64FA096C34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44457" y="2722982"/>
            <a:ext cx="1639017" cy="1961137"/>
          </a:xfrm>
          <a:prstGeom prst="rect">
            <a:avLst/>
          </a:prstGeom>
        </p:spPr>
      </p:pic>
      <p:sp>
        <p:nvSpPr>
          <p:cNvPr id="11" name="TextBox 10">
            <a:extLst>
              <a:ext uri="{FF2B5EF4-FFF2-40B4-BE49-F238E27FC236}">
                <a16:creationId xmlns:a16="http://schemas.microsoft.com/office/drawing/2014/main" id="{E5F1FBA6-8EBC-C1BF-BE4B-636AB6F64916}"/>
              </a:ext>
            </a:extLst>
          </p:cNvPr>
          <p:cNvSpPr txBox="1"/>
          <p:nvPr/>
        </p:nvSpPr>
        <p:spPr>
          <a:xfrm>
            <a:off x="6310649" y="3198751"/>
            <a:ext cx="1512158" cy="276999"/>
          </a:xfrm>
          <a:prstGeom prst="rect">
            <a:avLst/>
          </a:prstGeom>
          <a:no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SCLC ORR = 46%</a:t>
            </a:r>
            <a:endParaRPr kumimoji="0" lang="en-US" sz="1200" b="1"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13" name="TextBox 12">
            <a:extLst>
              <a:ext uri="{FF2B5EF4-FFF2-40B4-BE49-F238E27FC236}">
                <a16:creationId xmlns:a16="http://schemas.microsoft.com/office/drawing/2014/main" id="{181E21FB-5A8B-569D-DD0E-EA95EB6EA415}"/>
              </a:ext>
            </a:extLst>
          </p:cNvPr>
          <p:cNvSpPr txBox="1"/>
          <p:nvPr/>
        </p:nvSpPr>
        <p:spPr>
          <a:xfrm>
            <a:off x="249006" y="312073"/>
            <a:ext cx="963209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54780"/>
                </a:solidFill>
                <a:effectLst/>
                <a:uLnTx/>
                <a:uFillTx/>
                <a:latin typeface="Arial" panose="020B0604020202020204" pitchFamily="34" charset="0"/>
                <a:ea typeface="MS PGothic" charset="0"/>
                <a:cs typeface="+mn-cs"/>
              </a:rPr>
              <a:t>Gocatamig</a:t>
            </a: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S PGothic" charset="0"/>
                <a:cs typeface="+mn-cs"/>
              </a:rPr>
              <a:t>: Phase 1/2 Study for SCLC and other NEC</a:t>
            </a:r>
            <a:endParaRPr kumimoji="0" lang="en-US" sz="2800" b="0" i="0" u="none" strike="noStrike" kern="1200" cap="none" spc="0" normalizeH="0" baseline="0" noProof="0" dirty="0">
              <a:ln>
                <a:noFill/>
              </a:ln>
              <a:solidFill>
                <a:srgbClr val="154780"/>
              </a:solidFill>
              <a:effectLst/>
              <a:uLnTx/>
              <a:uFillTx/>
              <a:latin typeface="Aptos" panose="02110004020202020204"/>
              <a:ea typeface="MS PGothic" charset="0"/>
              <a:cs typeface="+mn-cs"/>
            </a:endParaRPr>
          </a:p>
        </p:txBody>
      </p:sp>
      <p:sp>
        <p:nvSpPr>
          <p:cNvPr id="5" name="TextBox 4">
            <a:extLst>
              <a:ext uri="{FF2B5EF4-FFF2-40B4-BE49-F238E27FC236}">
                <a16:creationId xmlns:a16="http://schemas.microsoft.com/office/drawing/2014/main" id="{3DB626C4-2201-238B-537E-36AE65F4C0F2}"/>
              </a:ext>
            </a:extLst>
          </p:cNvPr>
          <p:cNvSpPr txBox="1"/>
          <p:nvPr/>
        </p:nvSpPr>
        <p:spPr>
          <a:xfrm>
            <a:off x="436042" y="4816912"/>
            <a:ext cx="2275005"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DLL3-directed T-cell engager developed using the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TriTAC®platform</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small size (~50kDa), prolonged half-life (13.8 days)</a:t>
            </a:r>
          </a:p>
        </p:txBody>
      </p:sp>
      <p:sp>
        <p:nvSpPr>
          <p:cNvPr id="8" name="TextBox 7">
            <a:extLst>
              <a:ext uri="{FF2B5EF4-FFF2-40B4-BE49-F238E27FC236}">
                <a16:creationId xmlns:a16="http://schemas.microsoft.com/office/drawing/2014/main" id="{99E8A298-6757-ED38-F892-5C348EEC68ED}"/>
              </a:ext>
            </a:extLst>
          </p:cNvPr>
          <p:cNvSpPr txBox="1"/>
          <p:nvPr/>
        </p:nvSpPr>
        <p:spPr>
          <a:xfrm>
            <a:off x="9309597" y="2878734"/>
            <a:ext cx="2762298" cy="1174790"/>
          </a:xfrm>
          <a:prstGeom prst="roundRect">
            <a:avLst/>
          </a:prstGeom>
          <a:noFill/>
          <a:ln w="28575">
            <a:solidFill>
              <a:schemeClr val="accent6">
                <a:lumMod val="75000"/>
              </a:schemeClr>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Summary</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171450" marR="0" lvl="0" indent="-1714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Monotherapy dose: 24mg q2W</a:t>
            </a:r>
          </a:p>
          <a:p>
            <a:pPr marL="171450" marR="0" lvl="0" indent="-1714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Toxicities manageable</a:t>
            </a:r>
          </a:p>
          <a:p>
            <a:pPr marL="628650" marR="0" lvl="1" indent="-1714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no DLTs, CRS Gr1-2 (98%)</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10" name="TextBox 9">
            <a:extLst>
              <a:ext uri="{FF2B5EF4-FFF2-40B4-BE49-F238E27FC236}">
                <a16:creationId xmlns:a16="http://schemas.microsoft.com/office/drawing/2014/main" id="{32170EB2-9243-913D-1C74-0E0BEC38EEEE}"/>
              </a:ext>
            </a:extLst>
          </p:cNvPr>
          <p:cNvSpPr txBox="1"/>
          <p:nvPr/>
        </p:nvSpPr>
        <p:spPr>
          <a:xfrm>
            <a:off x="9321541" y="4143098"/>
            <a:ext cx="2762298" cy="1021556"/>
          </a:xfrm>
          <a:prstGeom prst="roundRect">
            <a:avLst/>
          </a:prstGeom>
          <a:noFill/>
          <a:ln w="28575">
            <a:solidFill>
              <a:schemeClr val="accent2">
                <a:lumMod val="60000"/>
                <a:lumOff val="40000"/>
              </a:schemeClr>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Study</a:t>
            </a: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117475" marR="0" lvl="0" indent="-117475"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Phase 1b/2 of MK-6070 and I-</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DXd</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in Participants With Relapsed SCLC (NCT06780137)</a:t>
            </a: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12" name="Title 9">
            <a:extLst>
              <a:ext uri="{FF2B5EF4-FFF2-40B4-BE49-F238E27FC236}">
                <a16:creationId xmlns:a16="http://schemas.microsoft.com/office/drawing/2014/main" id="{8734067C-B324-D280-D82B-EED009339F29}"/>
              </a:ext>
            </a:extLst>
          </p:cNvPr>
          <p:cNvSpPr txBox="1">
            <a:spLocks/>
          </p:cNvSpPr>
          <p:nvPr/>
        </p:nvSpPr>
        <p:spPr>
          <a:xfrm>
            <a:off x="10644265" y="1"/>
            <a:ext cx="1548997" cy="425597"/>
          </a:xfrm>
          <a:prstGeom prst="rect">
            <a:avLst/>
          </a:prstGeom>
          <a:solidFill>
            <a:srgbClr val="FFC000"/>
          </a:solidFill>
          <a:ln w="19050">
            <a:solidFill>
              <a:srgbClr val="FFC000"/>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DLL3-TCE</a:t>
            </a:r>
          </a:p>
        </p:txBody>
      </p:sp>
    </p:spTree>
    <p:extLst>
      <p:ext uri="{BB962C8B-B14F-4D97-AF65-F5344CB8AC3E}">
        <p14:creationId xmlns:p14="http://schemas.microsoft.com/office/powerpoint/2010/main" val="290279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15DEB-9009-CA1A-2205-891FEB7639E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2B9B8F3-BF7B-1DC2-5638-1E0410A276D2}"/>
              </a:ext>
            </a:extLst>
          </p:cNvPr>
          <p:cNvSpPr/>
          <p:nvPr/>
        </p:nvSpPr>
        <p:spPr bwMode="auto">
          <a:xfrm>
            <a:off x="912286" y="4797152"/>
            <a:ext cx="1044029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56B9CFE-F109-27C4-9866-65579CDFA28C}"/>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Small Cell Lung Cancer</a:t>
            </a:r>
          </a:p>
        </p:txBody>
      </p:sp>
      <p:sp>
        <p:nvSpPr>
          <p:cNvPr id="3" name="Content Placeholder 2">
            <a:extLst>
              <a:ext uri="{FF2B5EF4-FFF2-40B4-BE49-F238E27FC236}">
                <a16:creationId xmlns:a16="http://schemas.microsoft.com/office/drawing/2014/main" id="{CD9C2963-F43E-B7DD-0012-BCDC303A5B3B}"/>
              </a:ext>
            </a:extLst>
          </p:cNvPr>
          <p:cNvSpPr>
            <a:spLocks noGrp="1"/>
          </p:cNvSpPr>
          <p:nvPr>
            <p:ph idx="1"/>
          </p:nvPr>
        </p:nvSpPr>
        <p:spPr>
          <a:xfrm>
            <a:off x="1055440" y="1484784"/>
            <a:ext cx="10215813" cy="4246833"/>
          </a:xfrm>
        </p:spPr>
        <p:txBody>
          <a:bodyPr/>
          <a:lstStyle/>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err="1">
                <a:solidFill>
                  <a:schemeClr val="tx1"/>
                </a:solidFill>
                <a:latin typeface="Calibri" panose="020F0502020204030204" pitchFamily="34" charset="0"/>
                <a:cs typeface="Calibri" panose="020F0502020204030204" pitchFamily="34" charset="0"/>
              </a:rPr>
              <a:t>Biopharmacology</a:t>
            </a:r>
            <a:r>
              <a:rPr lang="en-US" sz="2400" dirty="0">
                <a:solidFill>
                  <a:schemeClr val="tx1"/>
                </a:solidFill>
                <a:latin typeface="Calibri" panose="020F0502020204030204" pitchFamily="34" charset="0"/>
                <a:cs typeface="Calibri" panose="020F0502020204030204" pitchFamily="34" charset="0"/>
              </a:rPr>
              <a:t> of SCLC – “Wildfire sparked in dry grass”</a:t>
            </a:r>
            <a:endParaRPr lang="en-US" sz="2400"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Limited-Stage Disease</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Extensive-Stage Disease </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Paraneoplastic Syndromes – Lambert-Eaton Myasthenic Syndrome</a:t>
            </a: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Bispecific T-Cell Engagers – </a:t>
            </a:r>
            <a:r>
              <a:rPr lang="en-US" sz="2400" dirty="0" err="1">
                <a:latin typeface="Calibri" panose="020F0502020204030204" pitchFamily="34" charset="0"/>
                <a:cs typeface="Calibri" panose="020F0502020204030204" pitchFamily="34" charset="0"/>
              </a:rPr>
              <a:t>Tarlatamab</a:t>
            </a:r>
            <a:r>
              <a:rPr lang="en-US" sz="2400" dirty="0">
                <a:latin typeface="Calibri" panose="020F0502020204030204" pitchFamily="34" charset="0"/>
                <a:cs typeface="Calibri" panose="020F0502020204030204" pitchFamily="34" charset="0"/>
              </a:rPr>
              <a:t>  </a:t>
            </a: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5: Antibody-Drug Conjugates – </a:t>
            </a:r>
            <a:r>
              <a:rPr lang="en-US" sz="2400" dirty="0" err="1">
                <a:solidFill>
                  <a:schemeClr val="bg1"/>
                </a:solidFill>
              </a:rPr>
              <a:t>Ifinatamab</a:t>
            </a:r>
            <a:r>
              <a:rPr lang="en-US" sz="2400" dirty="0">
                <a:solidFill>
                  <a:schemeClr val="bg1"/>
                </a:solidFill>
              </a:rPr>
              <a:t> Deruxtecan  </a:t>
            </a:r>
            <a:endParaRPr lang="en-US" sz="2400" dirty="0">
              <a:solidFill>
                <a:schemeClr val="bg1"/>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6: </a:t>
            </a:r>
            <a:r>
              <a:rPr lang="en-US" sz="2400" dirty="0">
                <a:solidFill>
                  <a:schemeClr val="tx1"/>
                </a:solidFill>
                <a:latin typeface="Calibri" panose="020F0502020204030204" pitchFamily="34" charset="0"/>
                <a:cs typeface="Calibri" panose="020F0502020204030204" pitchFamily="34" charset="0"/>
              </a:rPr>
              <a:t>Other Novel Agents – Alisertib, CAR T-Cell Therapy </a:t>
            </a:r>
          </a:p>
        </p:txBody>
      </p:sp>
    </p:spTree>
    <p:extLst>
      <p:ext uri="{BB962C8B-B14F-4D97-AF65-F5344CB8AC3E}">
        <p14:creationId xmlns:p14="http://schemas.microsoft.com/office/powerpoint/2010/main" val="1033024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A482-E1E3-B4D7-5314-7201ACEB8A56}"/>
              </a:ext>
            </a:extLst>
          </p:cNvPr>
          <p:cNvSpPr>
            <a:spLocks noGrp="1"/>
          </p:cNvSpPr>
          <p:nvPr>
            <p:ph type="title"/>
          </p:nvPr>
        </p:nvSpPr>
        <p:spPr>
          <a:xfrm>
            <a:off x="674512" y="262252"/>
            <a:ext cx="10512862" cy="861871"/>
          </a:xfrm>
        </p:spPr>
        <p:txBody>
          <a:bodyPr>
            <a:normAutofit fontScale="90000"/>
          </a:bodyPr>
          <a:lstStyle/>
          <a:p>
            <a:r>
              <a:rPr lang="en-US" b="1" dirty="0">
                <a:solidFill>
                  <a:srgbClr val="154780"/>
                </a:solidFill>
                <a:latin typeface="Arial" panose="020B0604020202020204" pitchFamily="34" charset="0"/>
                <a:cs typeface="Arial" panose="020B0604020202020204" pitchFamily="34" charset="0"/>
              </a:rPr>
              <a:t>ADCs in SCLC</a:t>
            </a:r>
            <a:r>
              <a:rPr lang="en-US" b="1">
                <a:solidFill>
                  <a:srgbClr val="154780"/>
                </a:solidFill>
                <a:latin typeface="Arial" panose="020B0604020202020204" pitchFamily="34" charset="0"/>
                <a:cs typeface="Arial" panose="020B0604020202020204" pitchFamily="34" charset="0"/>
              </a:rPr>
              <a:t>: Summary &amp; Challenges</a:t>
            </a:r>
            <a:endParaRPr lang="en-US" b="1" dirty="0">
              <a:solidFill>
                <a:srgbClr val="154780"/>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83DDEFB1-410F-75E7-FBD6-E4E9DAD896DA}"/>
              </a:ext>
            </a:extLst>
          </p:cNvPr>
          <p:cNvGraphicFramePr>
            <a:graphicFrameLocks noGrp="1"/>
          </p:cNvGraphicFramePr>
          <p:nvPr>
            <p:ph idx="1"/>
          </p:nvPr>
        </p:nvGraphicFramePr>
        <p:xfrm>
          <a:off x="551778" y="1380243"/>
          <a:ext cx="10758331" cy="3657360"/>
        </p:xfrm>
        <a:graphic>
          <a:graphicData uri="http://schemas.openxmlformats.org/drawingml/2006/table">
            <a:tbl>
              <a:tblPr firstRow="1" bandRow="1">
                <a:tableStyleId>{69012ECD-51FC-41F1-AA8D-1B2483CD663E}</a:tableStyleId>
              </a:tblPr>
              <a:tblGrid>
                <a:gridCol w="2600752">
                  <a:extLst>
                    <a:ext uri="{9D8B030D-6E8A-4147-A177-3AD203B41FA5}">
                      <a16:colId xmlns:a16="http://schemas.microsoft.com/office/drawing/2014/main" val="4023351982"/>
                    </a:ext>
                  </a:extLst>
                </a:gridCol>
                <a:gridCol w="1580692">
                  <a:extLst>
                    <a:ext uri="{9D8B030D-6E8A-4147-A177-3AD203B41FA5}">
                      <a16:colId xmlns:a16="http://schemas.microsoft.com/office/drawing/2014/main" val="3116435391"/>
                    </a:ext>
                  </a:extLst>
                </a:gridCol>
                <a:gridCol w="1100379">
                  <a:extLst>
                    <a:ext uri="{9D8B030D-6E8A-4147-A177-3AD203B41FA5}">
                      <a16:colId xmlns:a16="http://schemas.microsoft.com/office/drawing/2014/main" val="1517540594"/>
                    </a:ext>
                  </a:extLst>
                </a:gridCol>
                <a:gridCol w="922627">
                  <a:extLst>
                    <a:ext uri="{9D8B030D-6E8A-4147-A177-3AD203B41FA5}">
                      <a16:colId xmlns:a16="http://schemas.microsoft.com/office/drawing/2014/main" val="329526969"/>
                    </a:ext>
                  </a:extLst>
                </a:gridCol>
                <a:gridCol w="1108844">
                  <a:extLst>
                    <a:ext uri="{9D8B030D-6E8A-4147-A177-3AD203B41FA5}">
                      <a16:colId xmlns:a16="http://schemas.microsoft.com/office/drawing/2014/main" val="2689321809"/>
                    </a:ext>
                  </a:extLst>
                </a:gridCol>
                <a:gridCol w="1475742">
                  <a:extLst>
                    <a:ext uri="{9D8B030D-6E8A-4147-A177-3AD203B41FA5}">
                      <a16:colId xmlns:a16="http://schemas.microsoft.com/office/drawing/2014/main" val="213825862"/>
                    </a:ext>
                  </a:extLst>
                </a:gridCol>
                <a:gridCol w="1969295">
                  <a:extLst>
                    <a:ext uri="{9D8B030D-6E8A-4147-A177-3AD203B41FA5}">
                      <a16:colId xmlns:a16="http://schemas.microsoft.com/office/drawing/2014/main" val="2170809152"/>
                    </a:ext>
                  </a:extLst>
                </a:gridCol>
              </a:tblGrid>
              <a:tr h="365538">
                <a:tc>
                  <a:txBody>
                    <a:bodyPr/>
                    <a:lstStyle/>
                    <a:p>
                      <a:r>
                        <a:rPr lang="en-US" sz="1800" dirty="0">
                          <a:solidFill>
                            <a:schemeClr val="bg1"/>
                          </a:solidFill>
                        </a:rPr>
                        <a:t>Agent</a:t>
                      </a:r>
                      <a:endParaRPr lang="en-US" sz="1800" dirty="0">
                        <a:solidFill>
                          <a:schemeClr val="bg1"/>
                        </a:solidFill>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solidFill>
                            <a:schemeClr val="bg1"/>
                          </a:solidFill>
                        </a:rPr>
                        <a:t>Target</a:t>
                      </a:r>
                      <a:endParaRPr lang="en-US" sz="1800" dirty="0">
                        <a:solidFill>
                          <a:schemeClr val="bg1"/>
                        </a:solidFill>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solidFill>
                            <a:schemeClr val="bg1"/>
                          </a:solidFill>
                        </a:rPr>
                        <a:t>Payload</a:t>
                      </a:r>
                      <a:endParaRPr lang="en-US" sz="1800" dirty="0">
                        <a:solidFill>
                          <a:schemeClr val="bg1"/>
                        </a:solidFill>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solidFill>
                            <a:schemeClr val="bg1"/>
                          </a:solidFill>
                        </a:rPr>
                        <a:t>N</a:t>
                      </a:r>
                      <a:endParaRPr lang="en-US" sz="1800" dirty="0">
                        <a:solidFill>
                          <a:schemeClr val="bg1"/>
                        </a:solidFill>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solidFill>
                            <a:schemeClr val="bg1"/>
                          </a:solidFill>
                        </a:rPr>
                        <a:t>ORR</a:t>
                      </a:r>
                      <a:endParaRPr lang="en-US" sz="1800" dirty="0">
                        <a:solidFill>
                          <a:schemeClr val="bg1"/>
                        </a:solidFill>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solidFill>
                            <a:schemeClr val="bg1"/>
                          </a:solidFill>
                        </a:rPr>
                        <a:t>IC activity</a:t>
                      </a:r>
                      <a:endParaRPr lang="en-US" sz="1800" dirty="0">
                        <a:solidFill>
                          <a:schemeClr val="bg1"/>
                        </a:solidFill>
                        <a:latin typeface="Arial" panose="020B0604020202020204" pitchFamily="34" charset="0"/>
                        <a:cs typeface="Arial" panose="020B0604020202020204" pitchFamily="34" charset="0"/>
                      </a:endParaRPr>
                    </a:p>
                  </a:txBody>
                  <a:tcPr marL="91416" marR="91416" marT="45708" marB="45708"/>
                </a:tc>
                <a:tc>
                  <a:txBody>
                    <a:bodyPr/>
                    <a:lstStyle/>
                    <a:p>
                      <a:r>
                        <a:rPr lang="en-US" sz="1800" dirty="0">
                          <a:solidFill>
                            <a:schemeClr val="bg1"/>
                          </a:solidFill>
                        </a:rPr>
                        <a:t>Toxicities</a:t>
                      </a:r>
                      <a:endParaRPr lang="en-US" sz="1800" dirty="0">
                        <a:solidFill>
                          <a:schemeClr val="bg1"/>
                        </a:solidFill>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3946878474"/>
                  </a:ext>
                </a:extLst>
              </a:tr>
              <a:tr h="365538">
                <a:tc>
                  <a:txBody>
                    <a:bodyPr/>
                    <a:lstStyle/>
                    <a:p>
                      <a:r>
                        <a:rPr lang="en-US" sz="1800"/>
                        <a:t>IDXd (</a:t>
                      </a:r>
                      <a:r>
                        <a:rPr lang="en-US" sz="1800" dirty="0"/>
                        <a:t>12 </a:t>
                      </a:r>
                      <a:r>
                        <a:rPr lang="en-US" sz="1800"/>
                        <a:t>mg/kg)</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B7-H3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Topo1i</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137</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48%</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Y (38/58%)</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r>
                        <a:rPr lang="en-US" sz="1600"/>
                        <a:t>ILD 12.3%</a:t>
                      </a:r>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4199058943"/>
                  </a:ext>
                </a:extLst>
              </a:tr>
              <a:tr h="365538">
                <a:tc>
                  <a:txBody>
                    <a:bodyPr/>
                    <a:lstStyle/>
                    <a:p>
                      <a:r>
                        <a:rPr lang="en-US" sz="1800"/>
                        <a:t>YL201</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B7-H3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Topo1i</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53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64%</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Y (30%)</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ILD 1.3%</a:t>
                      </a:r>
                      <a:endParaRPr lang="en-US" sz="160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113626566"/>
                  </a:ext>
                </a:extLst>
              </a:tr>
              <a:tr h="365538">
                <a:tc>
                  <a:txBody>
                    <a:bodyPr/>
                    <a:lstStyle/>
                    <a:p>
                      <a:r>
                        <a:rPr lang="en-US" sz="1800" dirty="0"/>
                        <a:t>HS-20093 (8 mg/</a:t>
                      </a:r>
                      <a:r>
                        <a:rPr lang="en-US" sz="1800"/>
                        <a:t>kg)</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B7-H3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Topo1i</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26</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61%</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600"/>
                        <a:t>NR</a:t>
                      </a:r>
                      <a:endParaRPr lang="en-US" sz="1600" dirty="0">
                        <a:latin typeface="Arial" panose="020B0604020202020204" pitchFamily="34" charset="0"/>
                        <a:cs typeface="Arial" panose="020B0604020202020204" pitchFamily="34" charset="0"/>
                      </a:endParaRPr>
                    </a:p>
                  </a:txBody>
                  <a:tcPr marL="91416" marR="91416" marT="45708" marB="45708"/>
                </a:tc>
                <a:tc>
                  <a:txBody>
                    <a:bodyPr/>
                    <a:lstStyle/>
                    <a:p>
                      <a:r>
                        <a:rPr lang="en-US" sz="1600"/>
                        <a:t>ILD 1%</a:t>
                      </a:r>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320968946"/>
                  </a:ext>
                </a:extLst>
              </a:tr>
              <a:tr h="365538">
                <a:tc>
                  <a:txBody>
                    <a:bodyPr/>
                    <a:lstStyle/>
                    <a:p>
                      <a:r>
                        <a:rPr lang="en-US" sz="1800"/>
                        <a:t>MHB088C (2mg/kg)</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B7-H3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Topo1i</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33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42%</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600"/>
                        <a:t>NR</a:t>
                      </a:r>
                      <a:endParaRPr lang="en-US" sz="1600" dirty="0">
                        <a:latin typeface="Arial" panose="020B0604020202020204" pitchFamily="34" charset="0"/>
                        <a:cs typeface="Arial" panose="020B0604020202020204" pitchFamily="34" charset="0"/>
                      </a:endParaRPr>
                    </a:p>
                  </a:txBody>
                  <a:tcPr marL="91416" marR="91416" marT="45708" marB="45708"/>
                </a:tc>
                <a:tc>
                  <a:txBody>
                    <a:bodyPr/>
                    <a:lstStyle/>
                    <a:p>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422272133"/>
                  </a:ext>
                </a:extLst>
              </a:tr>
              <a:tr h="365538">
                <a:tc>
                  <a:txBody>
                    <a:bodyPr/>
                    <a:lstStyle/>
                    <a:p>
                      <a:r>
                        <a:rPr lang="en-US" sz="1800" dirty="0"/>
                        <a:t>SHR-4849/IDE849</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DLL3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Topo1i</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100</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73%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Y (83.3%)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r>
                        <a:rPr lang="en-US" sz="1600"/>
                        <a:t>NR</a:t>
                      </a:r>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3185307146"/>
                  </a:ext>
                </a:extLst>
              </a:tr>
              <a:tr h="365538">
                <a:tc>
                  <a:txBody>
                    <a:bodyPr/>
                    <a:lstStyle/>
                    <a:p>
                      <a:r>
                        <a:rPr lang="en-US" sz="1800"/>
                        <a:t>ZL-1310</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DLL3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Topo1i</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89</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47%</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Y (33%)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r>
                        <a:rPr lang="en-US" sz="1600"/>
                        <a:t>ILD 10%</a:t>
                      </a:r>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3079482019"/>
                  </a:ext>
                </a:extLst>
              </a:tr>
              <a:tr h="365538">
                <a:tc>
                  <a:txBody>
                    <a:bodyPr/>
                    <a:lstStyle/>
                    <a:p>
                      <a:r>
                        <a:rPr lang="en-US" sz="1800"/>
                        <a:t>ABBV-706</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SEZ6</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Topo1i</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80</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58% </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Y (57%)</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r>
                        <a:rPr lang="en-US" sz="1600"/>
                        <a:t>ILD 9%</a:t>
                      </a:r>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3905604290"/>
                  </a:ext>
                </a:extLst>
              </a:tr>
              <a:tr h="365538">
                <a:tc>
                  <a:txBody>
                    <a:bodyPr/>
                    <a:lstStyle/>
                    <a:p>
                      <a:r>
                        <a:rPr lang="en-US" sz="1800"/>
                        <a:t>Sacituzumab Govitecan</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TROP2</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Topo1i</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43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a:t>42%</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1328400601"/>
                  </a:ext>
                </a:extLst>
              </a:tr>
              <a:tr h="365538">
                <a:tc>
                  <a:txBody>
                    <a:bodyPr/>
                    <a:lstStyle/>
                    <a:p>
                      <a:r>
                        <a:rPr lang="en-US" sz="1800" dirty="0"/>
                        <a:t>Iza-Bren</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EGFR-HER3</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Topo1i</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58</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48.1%</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pPr algn="ctr"/>
                      <a:r>
                        <a:rPr lang="en-US" sz="1800" dirty="0"/>
                        <a:t>NR</a:t>
                      </a:r>
                      <a:endParaRPr lang="en-US" sz="1800" dirty="0">
                        <a:latin typeface="Arial" panose="020B0604020202020204" pitchFamily="34" charset="0"/>
                        <a:cs typeface="Arial" panose="020B0604020202020204" pitchFamily="34" charset="0"/>
                      </a:endParaRPr>
                    </a:p>
                  </a:txBody>
                  <a:tcPr marL="91416" marR="91416" marT="45708" marB="45708"/>
                </a:tc>
                <a:tc>
                  <a:txBody>
                    <a:bodyPr/>
                    <a:lstStyle/>
                    <a:p>
                      <a:r>
                        <a:rPr lang="en-US" sz="1600" dirty="0"/>
                        <a:t>Not reported</a:t>
                      </a:r>
                      <a:endParaRPr lang="en-US" sz="16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308588361"/>
                  </a:ext>
                </a:extLst>
              </a:tr>
            </a:tbl>
          </a:graphicData>
        </a:graphic>
      </p:graphicFrame>
      <p:sp>
        <p:nvSpPr>
          <p:cNvPr id="6" name="Rectangle 5">
            <a:extLst>
              <a:ext uri="{FF2B5EF4-FFF2-40B4-BE49-F238E27FC236}">
                <a16:creationId xmlns:a16="http://schemas.microsoft.com/office/drawing/2014/main" id="{72F75B23-728C-9F0F-E5FC-F5B886AF1157}"/>
              </a:ext>
            </a:extLst>
          </p:cNvPr>
          <p:cNvSpPr/>
          <p:nvPr/>
        </p:nvSpPr>
        <p:spPr>
          <a:xfrm>
            <a:off x="6771343" y="1365607"/>
            <a:ext cx="1120937" cy="367128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solidFill>
                  <a:srgbClr val="C00000"/>
                </a:solid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8DC2B3FB-D580-7098-3EE8-E75E845F951A}"/>
              </a:ext>
            </a:extLst>
          </p:cNvPr>
          <p:cNvSpPr/>
          <p:nvPr/>
        </p:nvSpPr>
        <p:spPr>
          <a:xfrm>
            <a:off x="7892280" y="1365607"/>
            <a:ext cx="1435937" cy="367128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solidFill>
                  <a:srgbClr val="C00000"/>
                </a:solid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50F51A2-411A-9755-10C5-0686FBE1ACF5}"/>
              </a:ext>
            </a:extLst>
          </p:cNvPr>
          <p:cNvSpPr/>
          <p:nvPr/>
        </p:nvSpPr>
        <p:spPr>
          <a:xfrm>
            <a:off x="9328216" y="1365607"/>
            <a:ext cx="1981893" cy="368592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solidFill>
                  <a:srgbClr val="C00000"/>
                </a:solid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AF10A8C5-DB2A-6248-B57B-7B7028DD6DFD}"/>
              </a:ext>
            </a:extLst>
          </p:cNvPr>
          <p:cNvSpPr txBox="1"/>
          <p:nvPr/>
        </p:nvSpPr>
        <p:spPr>
          <a:xfrm>
            <a:off x="6201081" y="5186187"/>
            <a:ext cx="3441533" cy="120001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Challenges</a:t>
            </a:r>
            <a:endParaRPr kumimoji="0" lang="en-US" sz="17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Toxicities (ILD) 	</a:t>
            </a:r>
          </a:p>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Lack of biomarkers	</a:t>
            </a:r>
          </a:p>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Same payload </a:t>
            </a:r>
          </a:p>
        </p:txBody>
      </p:sp>
      <p:sp>
        <p:nvSpPr>
          <p:cNvPr id="16" name="Rectangle 15">
            <a:extLst>
              <a:ext uri="{FF2B5EF4-FFF2-40B4-BE49-F238E27FC236}">
                <a16:creationId xmlns:a16="http://schemas.microsoft.com/office/drawing/2014/main" id="{1534D273-F483-4E50-DF2B-99623FB87EC5}"/>
              </a:ext>
            </a:extLst>
          </p:cNvPr>
          <p:cNvSpPr/>
          <p:nvPr/>
        </p:nvSpPr>
        <p:spPr>
          <a:xfrm>
            <a:off x="4713268" y="1365607"/>
            <a:ext cx="1120938" cy="365664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solidFill>
                  <a:srgbClr val="C00000"/>
                </a:solid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10EACB5F-6B65-BC6C-4537-FEE75A05F4D4}"/>
              </a:ext>
            </a:extLst>
          </p:cNvPr>
          <p:cNvSpPr txBox="1"/>
          <p:nvPr/>
        </p:nvSpPr>
        <p:spPr>
          <a:xfrm>
            <a:off x="2549391" y="5189927"/>
            <a:ext cx="3441533" cy="92309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Conclusions</a:t>
            </a:r>
            <a:endParaRPr kumimoji="0" lang="en-US" sz="1799"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Active agents!</a:t>
            </a:r>
          </a:p>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CNS activity reported</a:t>
            </a:r>
          </a:p>
        </p:txBody>
      </p:sp>
      <p:sp>
        <p:nvSpPr>
          <p:cNvPr id="5" name="TextBox 4">
            <a:extLst>
              <a:ext uri="{FF2B5EF4-FFF2-40B4-BE49-F238E27FC236}">
                <a16:creationId xmlns:a16="http://schemas.microsoft.com/office/drawing/2014/main" id="{1E8F259D-9EB6-F87E-A12A-A3742795274D}"/>
              </a:ext>
            </a:extLst>
          </p:cNvPr>
          <p:cNvSpPr txBox="1"/>
          <p:nvPr/>
        </p:nvSpPr>
        <p:spPr>
          <a:xfrm>
            <a:off x="119336" y="6412222"/>
            <a:ext cx="610292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itchFamily="-72" charset="0"/>
                <a:ea typeface="MS PGothic" charset="0"/>
              </a:rPr>
              <a:t>Courtesy of Christine L Hann, MD, PhD</a:t>
            </a:r>
          </a:p>
        </p:txBody>
      </p:sp>
    </p:spTree>
    <p:extLst>
      <p:ext uri="{BB962C8B-B14F-4D97-AF65-F5344CB8AC3E}">
        <p14:creationId xmlns:p14="http://schemas.microsoft.com/office/powerpoint/2010/main" val="3213188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400" dirty="0" err="1"/>
              <a:t>Ifinatamab</a:t>
            </a:r>
            <a:r>
              <a:rPr lang="en-US" sz="2400" dirty="0"/>
              <a:t> Deruxtecan Granted Priority Review in the US for Adult Patients with Previously Treated Extensive-Stage SCLC Who Experienced Disease Progression on or After Platinum-Based Chemotherapy</a:t>
            </a:r>
            <a:br>
              <a:rPr lang="en-US" sz="2400" dirty="0"/>
            </a:br>
            <a:r>
              <a:rPr lang="en-US" sz="2000" dirty="0"/>
              <a:t>Press Release: April 13,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200" b="0" dirty="0">
                <a:latin typeface="Calibri" panose="020F0502020204030204" pitchFamily="34" charset="0"/>
                <a:cs typeface="Calibri" panose="020F0502020204030204" pitchFamily="34" charset="0"/>
              </a:rPr>
              <a:t>“[On April 13, 2026, the manufacturer’s] Biologics License Application (BLA) for ifinatamab deruxtecan (I-DXd) has been accepted and granted Priority Review by the U.S. Food and Drug Administration (FDA) for the treatment of adult patients with extensive-stage small cell lung cancer (ES-SCLC) with disease progression on or after platinum-based chemotherapy. </a:t>
            </a:r>
          </a:p>
          <a:p>
            <a:pPr marL="99718" indent="0">
              <a:buNone/>
            </a:pPr>
            <a:r>
              <a:rPr lang="en-US" sz="2200" b="0" dirty="0">
                <a:latin typeface="Calibri" panose="020F0502020204030204" pitchFamily="34" charset="0"/>
                <a:cs typeface="Calibri" panose="020F0502020204030204" pitchFamily="34" charset="0"/>
              </a:rPr>
              <a:t>The BLA is based on results from the IDeate-Lung01 phase 2 trial, with support from the IDeate-PanTumor01 phase 1/2 trial. Results from the primary analysis of IDeate-Lung01 were presented at the 2025 World Conference on Lung Cancer hosted by the International Association for the Study of Lung Cancer (#WCLC25) and published in the Journal of Clinical Oncology. Ifinatamab deruxtecan also was previously granted Breakthrough Therapy Designation by the FDA in August 2025 for the treatment of adult patients with ES-SCLC with disease progression on or after platinum-based chemotherapy.”</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9678111" cy="4616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daiichisankyo.us</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/press-releases/-/article/ifinatamab-deruxtecan-granted-priority-review-in-the-us-for-adult-patients-with-previously-treated-extensive-stage-small-cell-lung-cancer-who-experienced-disease-progression-on-or-after-platinum-based-chemotherapy</a:t>
            </a:r>
            <a:endParaRPr kumimoji="0" lang="en-US" sz="12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83668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30B59-307B-82B9-696F-A3271ABAB14F}"/>
              </a:ext>
            </a:extLst>
          </p:cNvPr>
          <p:cNvPicPr>
            <a:picLocks noChangeAspect="1"/>
          </p:cNvPicPr>
          <p:nvPr/>
        </p:nvPicPr>
        <p:blipFill>
          <a:blip r:embed="rId2"/>
          <a:stretch>
            <a:fillRect/>
          </a:stretch>
        </p:blipFill>
        <p:spPr>
          <a:xfrm>
            <a:off x="0" y="1771818"/>
            <a:ext cx="12155276" cy="3314364"/>
          </a:xfrm>
          <a:prstGeom prst="rect">
            <a:avLst/>
          </a:prstGeom>
        </p:spPr>
      </p:pic>
    </p:spTree>
    <p:extLst>
      <p:ext uri="{BB962C8B-B14F-4D97-AF65-F5344CB8AC3E}">
        <p14:creationId xmlns:p14="http://schemas.microsoft.com/office/powerpoint/2010/main" val="6088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96606-B704-8712-5E36-2B3F8F36A444}"/>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68C37D61-4A8F-6744-B4F3-BE91F9FBFFD6}"/>
              </a:ext>
            </a:extLst>
          </p:cNvPr>
          <p:cNvSpPr txBox="1"/>
          <p:nvPr/>
        </p:nvSpPr>
        <p:spPr>
          <a:xfrm>
            <a:off x="491337" y="1022891"/>
            <a:ext cx="5877168" cy="2117529"/>
          </a:xfrm>
          <a:prstGeom prst="rect">
            <a:avLst/>
          </a:prstGeom>
          <a:noFill/>
        </p:spPr>
        <p:txBody>
          <a:bodyPr wrap="none" rtlCol="0" anchor="t" anchorCtr="0">
            <a:noAutofit/>
          </a:bodyPr>
          <a:lstStyle/>
          <a:p>
            <a:pPr marL="347368" marR="0" lvl="0" indent="-173684" algn="l" defTabSz="91385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IDeate-Lung01: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Phase 2 randomized study relapsed SCLC</a:t>
            </a:r>
          </a:p>
          <a:p>
            <a:pPr marL="685594" marR="0" lvl="1" indent="-228531"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Dose optimization: 8mg/kg vs 12 mg/kg q3W</a:t>
            </a:r>
          </a:p>
          <a:p>
            <a:pPr marL="685594" marR="0" lvl="1" indent="-228531"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sym typeface="Wingdings" panose="05000000000000000000" pitchFamily="2" charset="2"/>
              </a:rPr>
              <a:t>dose expansion: 12 mg/kg (n= 137 at 12 mg/kg)</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347368" marR="0" lvl="0" indent="-173684" algn="l" defTabSz="91385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Relapsed SCLC after platinum-based CT</a:t>
            </a:r>
          </a:p>
          <a:p>
            <a:pPr marL="685594" marR="0" lvl="1" indent="-228531"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Asymptomatic CNS disease</a:t>
            </a:r>
          </a:p>
          <a:p>
            <a:pPr marL="347368" marR="0" lvl="0" indent="-173684" algn="l" defTabSz="91385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1 EP: ORR by BICR</a:t>
            </a:r>
          </a:p>
        </p:txBody>
      </p:sp>
      <p:sp>
        <p:nvSpPr>
          <p:cNvPr id="18" name="TextBox 17">
            <a:extLst>
              <a:ext uri="{FF2B5EF4-FFF2-40B4-BE49-F238E27FC236}">
                <a16:creationId xmlns:a16="http://schemas.microsoft.com/office/drawing/2014/main" id="{3EF2858D-6CC6-68CB-DC2F-A3A93D98E2E2}"/>
              </a:ext>
            </a:extLst>
          </p:cNvPr>
          <p:cNvSpPr txBox="1"/>
          <p:nvPr/>
        </p:nvSpPr>
        <p:spPr>
          <a:xfrm>
            <a:off x="8770196" y="3520667"/>
            <a:ext cx="3215800" cy="2056864"/>
          </a:xfrm>
          <a:prstGeom prst="roundRect">
            <a:avLst/>
          </a:prstGeom>
          <a:noFill/>
          <a:ln w="28575">
            <a:solidFill>
              <a:schemeClr val="accent2">
                <a:lumMod val="60000"/>
                <a:lumOff val="40000"/>
              </a:schemeClr>
            </a:solidFill>
          </a:ln>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Toxicities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228531" marR="0" lvl="0"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36.5% ≥ G3 TRAEs</a:t>
            </a:r>
          </a:p>
          <a:p>
            <a:pPr marL="631635" marR="0" lvl="2"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Hematologic (≤14%)</a:t>
            </a:r>
          </a:p>
          <a:p>
            <a:pPr marL="631635" marR="0" lvl="2"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GI (&lt;10%)</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228531" marR="0" lvl="0"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ILD-pneumonitis: </a:t>
            </a:r>
          </a:p>
          <a:p>
            <a:pPr marL="457063" marR="0" lvl="1"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12.4% (most G1/2)</a:t>
            </a:r>
          </a:p>
          <a:p>
            <a:pPr marL="457063" marR="0" lvl="1"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4.4% G3</a:t>
            </a:r>
          </a:p>
          <a:p>
            <a:pPr marL="457063" marR="0" lvl="1"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3 G5, 1 related</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10" name="TextBox 9">
            <a:extLst>
              <a:ext uri="{FF2B5EF4-FFF2-40B4-BE49-F238E27FC236}">
                <a16:creationId xmlns:a16="http://schemas.microsoft.com/office/drawing/2014/main" id="{BD1353DD-236C-C6F2-3A2C-2FA9F6959809}"/>
              </a:ext>
            </a:extLst>
          </p:cNvPr>
          <p:cNvSpPr txBox="1"/>
          <p:nvPr/>
        </p:nvSpPr>
        <p:spPr>
          <a:xfrm>
            <a:off x="8762080" y="1163566"/>
            <a:ext cx="3215800" cy="2280882"/>
          </a:xfrm>
          <a:prstGeom prst="roundRect">
            <a:avLst/>
          </a:prstGeom>
          <a:noFill/>
          <a:ln w="28575">
            <a:solidFill>
              <a:schemeClr val="accent6">
                <a:lumMod val="75000"/>
              </a:schemeClr>
            </a:solidFill>
          </a:ln>
        </p:spPr>
        <p:txBody>
          <a:bodyPr wrap="non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Activity</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282490" marR="0" lvl="0"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ORR: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48.2% (56.3% 2L)</a:t>
            </a:r>
          </a:p>
          <a:p>
            <a:pPr marL="282490" marR="0" lvl="0"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mDOR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5.3 mos</a:t>
            </a:r>
          </a:p>
          <a:p>
            <a:pPr marL="282490" marR="0" lvl="0"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mPFS: 4.9 mos</a:t>
            </a:r>
          </a:p>
          <a:p>
            <a:pPr marL="282490" marR="0" lvl="0"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mOS: 10.3 mos</a:t>
            </a:r>
          </a:p>
          <a:p>
            <a:pPr marL="282490" marR="0" lvl="0"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IC responses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observed in</a:t>
            </a:r>
          </a:p>
          <a:p>
            <a:pPr marL="511022" marR="0" lvl="1"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38.5% (prior RT)</a:t>
            </a:r>
          </a:p>
          <a:p>
            <a:pPr marL="511022" marR="0" lvl="1" indent="-172986"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 57.7% (no prior RT)</a:t>
            </a:r>
          </a:p>
          <a:p>
            <a:pPr marL="347368" marR="0" lvl="0" indent="-173684"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Responses observed post-tarla</a:t>
            </a:r>
            <a:endParaRPr kumimoji="0" lang="en-US" sz="1400" b="0" i="0" u="none" strike="noStrike" kern="1200" cap="none" spc="0" normalizeH="0" baseline="0" noProof="0" dirty="0">
              <a:ln>
                <a:noFill/>
              </a:ln>
              <a:solidFill>
                <a:prstClr val="black"/>
              </a:solidFill>
              <a:effectLst/>
              <a:uLnTx/>
              <a:uFillTx/>
              <a:latin typeface="Calibri"/>
              <a:ea typeface="MS PGothic" charset="0"/>
              <a:cs typeface="+mn-cs"/>
            </a:endParaRPr>
          </a:p>
        </p:txBody>
      </p:sp>
      <p:pic>
        <p:nvPicPr>
          <p:cNvPr id="7" name="Picture 6">
            <a:extLst>
              <a:ext uri="{FF2B5EF4-FFF2-40B4-BE49-F238E27FC236}">
                <a16:creationId xmlns:a16="http://schemas.microsoft.com/office/drawing/2014/main" id="{05AE2095-2C4B-4A0E-8019-06833C37933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946100" y="3363551"/>
            <a:ext cx="3887686" cy="2302342"/>
          </a:xfrm>
          <a:prstGeom prst="rect">
            <a:avLst/>
          </a:prstGeom>
        </p:spPr>
      </p:pic>
      <p:pic>
        <p:nvPicPr>
          <p:cNvPr id="26" name="Picture 25">
            <a:extLst>
              <a:ext uri="{FF2B5EF4-FFF2-40B4-BE49-F238E27FC236}">
                <a16:creationId xmlns:a16="http://schemas.microsoft.com/office/drawing/2014/main" id="{E1741008-4204-7619-5C10-451E40A581EF}"/>
              </a:ext>
            </a:extLst>
          </p:cNvPr>
          <p:cNvPicPr>
            <a:picLocks noChangeAspect="1"/>
          </p:cNvPicPr>
          <p:nvPr/>
        </p:nvPicPr>
        <p:blipFill>
          <a:blip r:embed="rId4"/>
          <a:stretch>
            <a:fillRect/>
          </a:stretch>
        </p:blipFill>
        <p:spPr>
          <a:xfrm>
            <a:off x="205464" y="3377547"/>
            <a:ext cx="4587321" cy="2308751"/>
          </a:xfrm>
          <a:prstGeom prst="rect">
            <a:avLst/>
          </a:prstGeom>
        </p:spPr>
      </p:pic>
      <p:sp>
        <p:nvSpPr>
          <p:cNvPr id="27" name="TextBox 26">
            <a:extLst>
              <a:ext uri="{FF2B5EF4-FFF2-40B4-BE49-F238E27FC236}">
                <a16:creationId xmlns:a16="http://schemas.microsoft.com/office/drawing/2014/main" id="{F68BFA06-3052-7776-FC9E-658ED2EA2585}"/>
              </a:ext>
            </a:extLst>
          </p:cNvPr>
          <p:cNvSpPr txBox="1"/>
          <p:nvPr/>
        </p:nvSpPr>
        <p:spPr>
          <a:xfrm>
            <a:off x="1965337" y="3484998"/>
            <a:ext cx="1381371" cy="338466"/>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ORR: 48.2%</a:t>
            </a:r>
          </a:p>
        </p:txBody>
      </p:sp>
      <p:sp>
        <p:nvSpPr>
          <p:cNvPr id="2" name="Title 9">
            <a:extLst>
              <a:ext uri="{FF2B5EF4-FFF2-40B4-BE49-F238E27FC236}">
                <a16:creationId xmlns:a16="http://schemas.microsoft.com/office/drawing/2014/main" id="{2CA92EC1-3891-C067-DD34-879C8CC53E7A}"/>
              </a:ext>
            </a:extLst>
          </p:cNvPr>
          <p:cNvSpPr txBox="1">
            <a:spLocks/>
          </p:cNvSpPr>
          <p:nvPr/>
        </p:nvSpPr>
        <p:spPr>
          <a:xfrm>
            <a:off x="10641417" y="15390"/>
            <a:ext cx="1548997" cy="432082"/>
          </a:xfrm>
          <a:prstGeom prst="rect">
            <a:avLst/>
          </a:prstGeom>
          <a:solidFill>
            <a:schemeClr val="accent6">
              <a:lumMod val="75000"/>
            </a:schemeClr>
          </a:solidFill>
          <a:ln w="19050">
            <a:solidFill>
              <a:schemeClr val="accent6">
                <a:lumMod val="75000"/>
              </a:schemeClr>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B7-H3 ADC</a:t>
            </a:r>
          </a:p>
        </p:txBody>
      </p:sp>
      <p:sp>
        <p:nvSpPr>
          <p:cNvPr id="3" name="Title 6">
            <a:extLst>
              <a:ext uri="{FF2B5EF4-FFF2-40B4-BE49-F238E27FC236}">
                <a16:creationId xmlns:a16="http://schemas.microsoft.com/office/drawing/2014/main" id="{D8106CA4-924B-F18F-5AED-715390CFAB3F}"/>
              </a:ext>
            </a:extLst>
          </p:cNvPr>
          <p:cNvSpPr txBox="1">
            <a:spLocks/>
          </p:cNvSpPr>
          <p:nvPr/>
        </p:nvSpPr>
        <p:spPr>
          <a:xfrm>
            <a:off x="193853" y="26272"/>
            <a:ext cx="10512862" cy="91416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09219"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Ifinatamab Deruxtecan (IDXd)</a:t>
            </a:r>
          </a:p>
        </p:txBody>
      </p:sp>
      <p:sp>
        <p:nvSpPr>
          <p:cNvPr id="5" name="TextBox 4">
            <a:extLst>
              <a:ext uri="{FF2B5EF4-FFF2-40B4-BE49-F238E27FC236}">
                <a16:creationId xmlns:a16="http://schemas.microsoft.com/office/drawing/2014/main" id="{13BDAAA3-F1F3-6C12-B0AD-8869881D5912}"/>
              </a:ext>
            </a:extLst>
          </p:cNvPr>
          <p:cNvSpPr txBox="1"/>
          <p:nvPr/>
        </p:nvSpPr>
        <p:spPr>
          <a:xfrm>
            <a:off x="326191" y="6410460"/>
            <a:ext cx="10512862" cy="365665"/>
          </a:xfrm>
          <a:prstGeom prst="rect">
            <a:avLst/>
          </a:prstGeom>
          <a:noFill/>
        </p:spPr>
        <p:txBody>
          <a:bodyPr wrap="square" rtlCol="0" anchor="ctr" anchorCtr="0">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Ahn MJ et al. WCLC 2025. Abstract OAO6.03. Rudin CM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J Clin Oncol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2025;JCO-25-02142. Rocha P et al. ESMO 2025. Abstract 2760MO.</a:t>
            </a:r>
          </a:p>
        </p:txBody>
      </p:sp>
      <p:sp>
        <p:nvSpPr>
          <p:cNvPr id="4" name="Rectangle 3">
            <a:extLst>
              <a:ext uri="{FF2B5EF4-FFF2-40B4-BE49-F238E27FC236}">
                <a16:creationId xmlns:a16="http://schemas.microsoft.com/office/drawing/2014/main" id="{1A27FCD6-D9D6-8F1B-2B20-EA636EDE333C}"/>
              </a:ext>
            </a:extLst>
          </p:cNvPr>
          <p:cNvSpPr/>
          <p:nvPr/>
        </p:nvSpPr>
        <p:spPr>
          <a:xfrm>
            <a:off x="4793507" y="5577532"/>
            <a:ext cx="1388962" cy="2098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2262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1130-4BBF-C36D-A3E3-1926FC07DF8D}"/>
              </a:ext>
            </a:extLst>
          </p:cNvPr>
          <p:cNvSpPr>
            <a:spLocks noGrp="1"/>
          </p:cNvSpPr>
          <p:nvPr>
            <p:ph type="title"/>
          </p:nvPr>
        </p:nvSpPr>
        <p:spPr/>
        <p:txBody>
          <a:bodyPr/>
          <a:lstStyle/>
          <a:p>
            <a:r>
              <a:rPr lang="en-US" dirty="0"/>
              <a:t>Phase II Ideate-Lung01 Trial: Antitumor Activity of I-</a:t>
            </a:r>
            <a:r>
              <a:rPr lang="en-US" dirty="0" err="1"/>
              <a:t>DXd</a:t>
            </a:r>
            <a:endParaRPr lang="en-US" dirty="0"/>
          </a:p>
        </p:txBody>
      </p:sp>
      <p:pic>
        <p:nvPicPr>
          <p:cNvPr id="4" name="Picture 3">
            <a:extLst>
              <a:ext uri="{FF2B5EF4-FFF2-40B4-BE49-F238E27FC236}">
                <a16:creationId xmlns:a16="http://schemas.microsoft.com/office/drawing/2014/main" id="{29CDC8BB-38A8-3CB1-DEBC-5BFC8778559E}"/>
              </a:ext>
            </a:extLst>
          </p:cNvPr>
          <p:cNvPicPr>
            <a:picLocks noChangeAspect="1"/>
          </p:cNvPicPr>
          <p:nvPr/>
        </p:nvPicPr>
        <p:blipFill>
          <a:blip r:embed="rId2"/>
          <a:stretch>
            <a:fillRect/>
          </a:stretch>
        </p:blipFill>
        <p:spPr>
          <a:xfrm>
            <a:off x="0" y="1456278"/>
            <a:ext cx="6163921" cy="3072492"/>
          </a:xfrm>
          <a:prstGeom prst="rect">
            <a:avLst/>
          </a:prstGeom>
        </p:spPr>
      </p:pic>
      <p:pic>
        <p:nvPicPr>
          <p:cNvPr id="6" name="Picture 5">
            <a:extLst>
              <a:ext uri="{FF2B5EF4-FFF2-40B4-BE49-F238E27FC236}">
                <a16:creationId xmlns:a16="http://schemas.microsoft.com/office/drawing/2014/main" id="{86385A5E-70A8-1CB2-25EF-49C0ADB2DC01}"/>
              </a:ext>
            </a:extLst>
          </p:cNvPr>
          <p:cNvPicPr>
            <a:picLocks noChangeAspect="1"/>
          </p:cNvPicPr>
          <p:nvPr/>
        </p:nvPicPr>
        <p:blipFill>
          <a:blip r:embed="rId3"/>
          <a:stretch>
            <a:fillRect/>
          </a:stretch>
        </p:blipFill>
        <p:spPr>
          <a:xfrm>
            <a:off x="6089297" y="3031343"/>
            <a:ext cx="6102703" cy="3072492"/>
          </a:xfrm>
          <a:prstGeom prst="rect">
            <a:avLst/>
          </a:prstGeom>
        </p:spPr>
      </p:pic>
      <p:sp>
        <p:nvSpPr>
          <p:cNvPr id="7" name="TextBox 6">
            <a:extLst>
              <a:ext uri="{FF2B5EF4-FFF2-40B4-BE49-F238E27FC236}">
                <a16:creationId xmlns:a16="http://schemas.microsoft.com/office/drawing/2014/main" id="{ACDEEF51-8B0E-5A4E-E407-6B28FFB2FE5C}"/>
              </a:ext>
            </a:extLst>
          </p:cNvPr>
          <p:cNvSpPr txBox="1"/>
          <p:nvPr/>
        </p:nvSpPr>
        <p:spPr>
          <a:xfrm>
            <a:off x="0" y="6504317"/>
            <a:ext cx="840212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2026;44:261-273. </a:t>
            </a:r>
          </a:p>
        </p:txBody>
      </p:sp>
    </p:spTree>
    <p:extLst>
      <p:ext uri="{BB962C8B-B14F-4D97-AF65-F5344CB8AC3E}">
        <p14:creationId xmlns:p14="http://schemas.microsoft.com/office/powerpoint/2010/main" val="288850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F689A-6528-1F97-6BF8-12A60085FE85}"/>
              </a:ext>
            </a:extLst>
          </p:cNvPr>
          <p:cNvSpPr>
            <a:spLocks noGrp="1"/>
          </p:cNvSpPr>
          <p:nvPr>
            <p:ph type="title"/>
          </p:nvPr>
        </p:nvSpPr>
        <p:spPr/>
        <p:txBody>
          <a:bodyPr/>
          <a:lstStyle/>
          <a:p>
            <a:r>
              <a:rPr lang="en-US" dirty="0"/>
              <a:t>Phase II Ideate-Lung01 Trial: Confirmed Response by BICR</a:t>
            </a:r>
          </a:p>
        </p:txBody>
      </p:sp>
      <p:pic>
        <p:nvPicPr>
          <p:cNvPr id="4" name="Picture 3">
            <a:extLst>
              <a:ext uri="{FF2B5EF4-FFF2-40B4-BE49-F238E27FC236}">
                <a16:creationId xmlns:a16="http://schemas.microsoft.com/office/drawing/2014/main" id="{DA092540-26C5-DA47-1186-4C129334C9B5}"/>
              </a:ext>
            </a:extLst>
          </p:cNvPr>
          <p:cNvPicPr>
            <a:picLocks noChangeAspect="1"/>
          </p:cNvPicPr>
          <p:nvPr/>
        </p:nvPicPr>
        <p:blipFill>
          <a:blip r:embed="rId2"/>
          <a:stretch>
            <a:fillRect/>
          </a:stretch>
        </p:blipFill>
        <p:spPr>
          <a:xfrm>
            <a:off x="259209" y="1060705"/>
            <a:ext cx="11673581" cy="5021874"/>
          </a:xfrm>
          <a:prstGeom prst="rect">
            <a:avLst/>
          </a:prstGeom>
        </p:spPr>
      </p:pic>
      <p:sp>
        <p:nvSpPr>
          <p:cNvPr id="5" name="TextBox 4">
            <a:extLst>
              <a:ext uri="{FF2B5EF4-FFF2-40B4-BE49-F238E27FC236}">
                <a16:creationId xmlns:a16="http://schemas.microsoft.com/office/drawing/2014/main" id="{67198532-CCAB-180A-85B5-750D59592647}"/>
              </a:ext>
            </a:extLst>
          </p:cNvPr>
          <p:cNvSpPr txBox="1"/>
          <p:nvPr/>
        </p:nvSpPr>
        <p:spPr>
          <a:xfrm>
            <a:off x="0" y="6504317"/>
            <a:ext cx="840212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2026;44:261-273. </a:t>
            </a:r>
          </a:p>
        </p:txBody>
      </p:sp>
    </p:spTree>
    <p:extLst>
      <p:ext uri="{BB962C8B-B14F-4D97-AF65-F5344CB8AC3E}">
        <p14:creationId xmlns:p14="http://schemas.microsoft.com/office/powerpoint/2010/main" val="189918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63A7B-239D-5BD5-5251-8D775C42EAA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C3FE6EE-4BE9-B5FC-69AC-8004352B1364}"/>
              </a:ext>
            </a:extLst>
          </p:cNvPr>
          <p:cNvSpPr txBox="1"/>
          <p:nvPr/>
        </p:nvSpPr>
        <p:spPr>
          <a:xfrm>
            <a:off x="320243" y="6034582"/>
            <a:ext cx="1053638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Simoes da Rocha PF et al. Intracranial activity of </a:t>
            </a:r>
            <a:r>
              <a:rPr kumimoji="0" lang="en-US" sz="1400" b="0" i="0" u="none" strike="noStrike" kern="1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ifinatamab</a:t>
            </a: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deruxtecan (I-</a:t>
            </a:r>
            <a:r>
              <a:rPr kumimoji="0" lang="en-US" sz="1400" b="0" i="0" u="none" strike="noStrike" kern="1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DXd</a:t>
            </a: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in patients (pts) with extensive-stage (ES) small cell lung cancer (SCLC) and baseline (BL) brain metastases (BM): Primary analysis of IDeate-Lung01. ESMO 2025;Abstract 2760MO.</a:t>
            </a:r>
            <a:endParaRPr kumimoji="0" lang="en-US" sz="14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8" name="TextBox 7">
            <a:extLst>
              <a:ext uri="{FF2B5EF4-FFF2-40B4-BE49-F238E27FC236}">
                <a16:creationId xmlns:a16="http://schemas.microsoft.com/office/drawing/2014/main" id="{F59EBECE-71D0-509F-C866-F1AA3E87F640}"/>
              </a:ext>
            </a:extLst>
          </p:cNvPr>
          <p:cNvSpPr txBox="1"/>
          <p:nvPr/>
        </p:nvSpPr>
        <p:spPr>
          <a:xfrm>
            <a:off x="94771" y="84371"/>
            <a:ext cx="899852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S PGothic" charset="0"/>
                <a:cs typeface="Arial" panose="020B0604020202020204" pitchFamily="34" charset="0"/>
              </a:rPr>
              <a:t>IDeate-Lung01: intracranial activity of </a:t>
            </a:r>
            <a:r>
              <a:rPr kumimoji="0" lang="en-US" sz="2800" b="1" i="0" u="none" strike="noStrike" kern="1200" cap="none" spc="0" normalizeH="0" baseline="0" noProof="0" dirty="0" err="1">
                <a:ln>
                  <a:noFill/>
                </a:ln>
                <a:solidFill>
                  <a:srgbClr val="154780"/>
                </a:solidFill>
                <a:effectLst/>
                <a:uLnTx/>
                <a:uFillTx/>
                <a:latin typeface="Arial" panose="020B0604020202020204" pitchFamily="34" charset="0"/>
                <a:ea typeface="MS PGothic" charset="0"/>
                <a:cs typeface="Arial" panose="020B0604020202020204" pitchFamily="34" charset="0"/>
              </a:rPr>
              <a:t>IDXd</a:t>
            </a:r>
            <a:endParaRPr kumimoji="0" lang="en-US" sz="2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4" name="Title 9">
            <a:extLst>
              <a:ext uri="{FF2B5EF4-FFF2-40B4-BE49-F238E27FC236}">
                <a16:creationId xmlns:a16="http://schemas.microsoft.com/office/drawing/2014/main" id="{AC12DAE9-4359-8285-856C-03BA16D3B0C1}"/>
              </a:ext>
            </a:extLst>
          </p:cNvPr>
          <p:cNvSpPr txBox="1">
            <a:spLocks/>
          </p:cNvSpPr>
          <p:nvPr/>
        </p:nvSpPr>
        <p:spPr>
          <a:xfrm>
            <a:off x="10641417" y="15390"/>
            <a:ext cx="1548997" cy="432082"/>
          </a:xfrm>
          <a:prstGeom prst="rect">
            <a:avLst/>
          </a:prstGeom>
          <a:solidFill>
            <a:schemeClr val="accent6">
              <a:lumMod val="75000"/>
            </a:schemeClr>
          </a:solidFill>
          <a:ln w="19050">
            <a:solidFill>
              <a:schemeClr val="accent6">
                <a:lumMod val="75000"/>
              </a:schemeClr>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B7-H3 ADC</a:t>
            </a:r>
          </a:p>
        </p:txBody>
      </p:sp>
      <p:pic>
        <p:nvPicPr>
          <p:cNvPr id="2" name="Picture 1" descr="A screenshot of a screen&#10;&#10;AI-generated content may be incorrect.">
            <a:extLst>
              <a:ext uri="{FF2B5EF4-FFF2-40B4-BE49-F238E27FC236}">
                <a16:creationId xmlns:a16="http://schemas.microsoft.com/office/drawing/2014/main" id="{97BE13D5-FBBE-0E74-DB8E-078E59319F8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20242" y="1676977"/>
            <a:ext cx="11532138" cy="3504046"/>
          </a:xfrm>
          <a:prstGeom prst="rect">
            <a:avLst/>
          </a:prstGeom>
        </p:spPr>
      </p:pic>
    </p:spTree>
    <p:extLst>
      <p:ext uri="{BB962C8B-B14F-4D97-AF65-F5344CB8AC3E}">
        <p14:creationId xmlns:p14="http://schemas.microsoft.com/office/powerpoint/2010/main" val="4143422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706D63-3B9E-B569-982C-C82B3D77FFD1}"/>
              </a:ext>
            </a:extLst>
          </p:cNvPr>
          <p:cNvPicPr>
            <a:picLocks noChangeAspect="1"/>
          </p:cNvPicPr>
          <p:nvPr/>
        </p:nvPicPr>
        <p:blipFill>
          <a:blip r:embed="rId2"/>
          <a:stretch>
            <a:fillRect/>
          </a:stretch>
        </p:blipFill>
        <p:spPr>
          <a:xfrm>
            <a:off x="163616" y="2162004"/>
            <a:ext cx="11864768" cy="2979107"/>
          </a:xfrm>
          <a:prstGeom prst="rect">
            <a:avLst/>
          </a:prstGeom>
        </p:spPr>
      </p:pic>
      <p:sp>
        <p:nvSpPr>
          <p:cNvPr id="5" name="Title 1">
            <a:extLst>
              <a:ext uri="{FF2B5EF4-FFF2-40B4-BE49-F238E27FC236}">
                <a16:creationId xmlns:a16="http://schemas.microsoft.com/office/drawing/2014/main" id="{24FD4D52-09F7-1414-45EA-456933E10B6A}"/>
              </a:ext>
            </a:extLst>
          </p:cNvPr>
          <p:cNvSpPr>
            <a:spLocks noGrp="1"/>
          </p:cNvSpPr>
          <p:nvPr>
            <p:ph type="title"/>
          </p:nvPr>
        </p:nvSpPr>
        <p:spPr>
          <a:xfrm>
            <a:off x="912813" y="227013"/>
            <a:ext cx="10358437" cy="1143000"/>
          </a:xfrm>
        </p:spPr>
        <p:txBody>
          <a:bodyPr/>
          <a:lstStyle/>
          <a:p>
            <a:r>
              <a:rPr lang="en-US" dirty="0"/>
              <a:t>Phase II Ideate-Lung01 Trial: Adverse Events</a:t>
            </a:r>
          </a:p>
        </p:txBody>
      </p:sp>
      <p:sp>
        <p:nvSpPr>
          <p:cNvPr id="6" name="TextBox 5">
            <a:extLst>
              <a:ext uri="{FF2B5EF4-FFF2-40B4-BE49-F238E27FC236}">
                <a16:creationId xmlns:a16="http://schemas.microsoft.com/office/drawing/2014/main" id="{D3A12D95-731C-54DD-219F-8FEE2F364609}"/>
              </a:ext>
            </a:extLst>
          </p:cNvPr>
          <p:cNvSpPr txBox="1"/>
          <p:nvPr/>
        </p:nvSpPr>
        <p:spPr>
          <a:xfrm>
            <a:off x="0" y="6504317"/>
            <a:ext cx="55229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2026;44:261-273. </a:t>
            </a:r>
          </a:p>
        </p:txBody>
      </p:sp>
      <p:sp>
        <p:nvSpPr>
          <p:cNvPr id="4" name="TextBox 3">
            <a:extLst>
              <a:ext uri="{FF2B5EF4-FFF2-40B4-BE49-F238E27FC236}">
                <a16:creationId xmlns:a16="http://schemas.microsoft.com/office/drawing/2014/main" id="{92E42F21-2242-A9A7-DC21-3A3D82C892B5}"/>
              </a:ext>
            </a:extLst>
          </p:cNvPr>
          <p:cNvSpPr txBox="1"/>
          <p:nvPr/>
        </p:nvSpPr>
        <p:spPr>
          <a:xfrm>
            <a:off x="164892" y="5237648"/>
            <a:ext cx="55229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TEAE = treatment-emergent adverse event</a:t>
            </a:r>
          </a:p>
        </p:txBody>
      </p:sp>
    </p:spTree>
    <p:extLst>
      <p:ext uri="{BB962C8B-B14F-4D97-AF65-F5344CB8AC3E}">
        <p14:creationId xmlns:p14="http://schemas.microsoft.com/office/powerpoint/2010/main" val="3418998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5A3DC5-4224-52BF-6FC5-899D099C0281}"/>
              </a:ext>
            </a:extLst>
          </p:cNvPr>
          <p:cNvPicPr>
            <a:picLocks noChangeAspect="1"/>
          </p:cNvPicPr>
          <p:nvPr/>
        </p:nvPicPr>
        <p:blipFill>
          <a:blip r:embed="rId2"/>
          <a:stretch>
            <a:fillRect/>
          </a:stretch>
        </p:blipFill>
        <p:spPr>
          <a:xfrm>
            <a:off x="2249307" y="1370013"/>
            <a:ext cx="7693386" cy="4841784"/>
          </a:xfrm>
          <a:prstGeom prst="rect">
            <a:avLst/>
          </a:prstGeom>
        </p:spPr>
      </p:pic>
      <p:sp>
        <p:nvSpPr>
          <p:cNvPr id="8" name="Title 1">
            <a:extLst>
              <a:ext uri="{FF2B5EF4-FFF2-40B4-BE49-F238E27FC236}">
                <a16:creationId xmlns:a16="http://schemas.microsoft.com/office/drawing/2014/main" id="{5F84F7B8-5AE5-6268-DF5B-EE3040156723}"/>
              </a:ext>
            </a:extLst>
          </p:cNvPr>
          <p:cNvSpPr>
            <a:spLocks noGrp="1"/>
          </p:cNvSpPr>
          <p:nvPr>
            <p:ph type="title"/>
          </p:nvPr>
        </p:nvSpPr>
        <p:spPr>
          <a:xfrm>
            <a:off x="912813" y="227013"/>
            <a:ext cx="10358437" cy="1143000"/>
          </a:xfrm>
        </p:spPr>
        <p:txBody>
          <a:bodyPr/>
          <a:lstStyle/>
          <a:p>
            <a:r>
              <a:rPr lang="en-US" dirty="0"/>
              <a:t>Phase II Ideate-Lung01 Trial: Adverse Events</a:t>
            </a:r>
          </a:p>
        </p:txBody>
      </p:sp>
      <p:sp>
        <p:nvSpPr>
          <p:cNvPr id="9" name="TextBox 8">
            <a:extLst>
              <a:ext uri="{FF2B5EF4-FFF2-40B4-BE49-F238E27FC236}">
                <a16:creationId xmlns:a16="http://schemas.microsoft.com/office/drawing/2014/main" id="{7A7CDD09-6FC7-C82D-B1CC-9E114B9F9485}"/>
              </a:ext>
            </a:extLst>
          </p:cNvPr>
          <p:cNvSpPr txBox="1"/>
          <p:nvPr/>
        </p:nvSpPr>
        <p:spPr>
          <a:xfrm>
            <a:off x="0" y="6504317"/>
            <a:ext cx="55229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2026;44:261-273. </a:t>
            </a:r>
          </a:p>
        </p:txBody>
      </p:sp>
    </p:spTree>
    <p:extLst>
      <p:ext uri="{BB962C8B-B14F-4D97-AF65-F5344CB8AC3E}">
        <p14:creationId xmlns:p14="http://schemas.microsoft.com/office/powerpoint/2010/main" val="3716780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23D49-05FB-44F8-D399-E003B23F4DC6}"/>
            </a:ext>
          </a:extLst>
        </p:cNvPr>
        <p:cNvGrpSpPr/>
        <p:nvPr/>
      </p:nvGrpSpPr>
      <p:grpSpPr>
        <a:xfrm>
          <a:off x="0" y="0"/>
          <a:ext cx="0" cy="0"/>
          <a:chOff x="0" y="0"/>
          <a:chExt cx="0" cy="0"/>
        </a:xfrm>
      </p:grpSpPr>
      <p:pic>
        <p:nvPicPr>
          <p:cNvPr id="5" name="Picture 4" descr="A poster of a scientific presentation&#10;&#10;Description automatically generated">
            <a:extLst>
              <a:ext uri="{FF2B5EF4-FFF2-40B4-BE49-F238E27FC236}">
                <a16:creationId xmlns:a16="http://schemas.microsoft.com/office/drawing/2014/main" id="{C8784CA3-83E8-B8C8-7E30-7917BBE8C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34144"/>
            <a:ext cx="8568952" cy="5940725"/>
          </a:xfrm>
          <a:prstGeom prst="rect">
            <a:avLst/>
          </a:prstGeom>
        </p:spPr>
      </p:pic>
    </p:spTree>
    <p:extLst>
      <p:ext uri="{BB962C8B-B14F-4D97-AF65-F5344CB8AC3E}">
        <p14:creationId xmlns:p14="http://schemas.microsoft.com/office/powerpoint/2010/main" val="3017887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F97F1-D46B-FFA7-E5B4-D9032CB5A2DE}"/>
            </a:ext>
          </a:extLst>
        </p:cNvPr>
        <p:cNvGrpSpPr/>
        <p:nvPr/>
      </p:nvGrpSpPr>
      <p:grpSpPr>
        <a:xfrm>
          <a:off x="0" y="0"/>
          <a:ext cx="0" cy="0"/>
          <a:chOff x="0" y="0"/>
          <a:chExt cx="0" cy="0"/>
        </a:xfrm>
      </p:grpSpPr>
      <p:pic>
        <p:nvPicPr>
          <p:cNvPr id="7" name="Picture 6" descr="A close-up of a medical document&#10;&#10;Description automatically generated">
            <a:extLst>
              <a:ext uri="{FF2B5EF4-FFF2-40B4-BE49-F238E27FC236}">
                <a16:creationId xmlns:a16="http://schemas.microsoft.com/office/drawing/2014/main" id="{243FE31D-82F5-7076-41DA-AB98B0747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80" y="545883"/>
            <a:ext cx="11064552" cy="5233002"/>
          </a:xfrm>
          <a:prstGeom prst="rect">
            <a:avLst/>
          </a:prstGeom>
        </p:spPr>
      </p:pic>
      <p:sp>
        <p:nvSpPr>
          <p:cNvPr id="8" name="TextBox 7">
            <a:extLst>
              <a:ext uri="{FF2B5EF4-FFF2-40B4-BE49-F238E27FC236}">
                <a16:creationId xmlns:a16="http://schemas.microsoft.com/office/drawing/2014/main" id="{0A214E17-4AA4-D17F-82D5-4C047B1222C1}"/>
              </a:ext>
            </a:extLst>
          </p:cNvPr>
          <p:cNvSpPr txBox="1"/>
          <p:nvPr/>
        </p:nvSpPr>
        <p:spPr>
          <a:xfrm>
            <a:off x="725316" y="5378775"/>
            <a:ext cx="4074539"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WCLC 2025;Abstract P3.18.73.</a:t>
            </a:r>
          </a:p>
        </p:txBody>
      </p:sp>
    </p:spTree>
    <p:extLst>
      <p:ext uri="{BB962C8B-B14F-4D97-AF65-F5344CB8AC3E}">
        <p14:creationId xmlns:p14="http://schemas.microsoft.com/office/powerpoint/2010/main" val="3984064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161B-BD0A-6707-F833-F5393F93726A}"/>
            </a:ext>
          </a:extLst>
        </p:cNvPr>
        <p:cNvGrpSpPr/>
        <p:nvPr/>
      </p:nvGrpSpPr>
      <p:grpSpPr>
        <a:xfrm>
          <a:off x="0" y="0"/>
          <a:ext cx="0" cy="0"/>
          <a:chOff x="0" y="0"/>
          <a:chExt cx="0" cy="0"/>
        </a:xfrm>
      </p:grpSpPr>
      <p:pic>
        <p:nvPicPr>
          <p:cNvPr id="4" name="Picture 3" descr="A diagram of cell division&#10;&#10;Description automatically generated">
            <a:extLst>
              <a:ext uri="{FF2B5EF4-FFF2-40B4-BE49-F238E27FC236}">
                <a16:creationId xmlns:a16="http://schemas.microsoft.com/office/drawing/2014/main" id="{097CE644-891D-D22C-EFB5-FB8A90BAA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36" y="260648"/>
            <a:ext cx="10097524" cy="5777410"/>
          </a:xfrm>
          <a:prstGeom prst="rect">
            <a:avLst/>
          </a:prstGeom>
        </p:spPr>
      </p:pic>
      <p:sp>
        <p:nvSpPr>
          <p:cNvPr id="5" name="TextBox 4">
            <a:extLst>
              <a:ext uri="{FF2B5EF4-FFF2-40B4-BE49-F238E27FC236}">
                <a16:creationId xmlns:a16="http://schemas.microsoft.com/office/drawing/2014/main" id="{6F04723C-594C-7EA4-28C5-54267442EE34}"/>
              </a:ext>
            </a:extLst>
          </p:cNvPr>
          <p:cNvSpPr txBox="1"/>
          <p:nvPr/>
        </p:nvSpPr>
        <p:spPr>
          <a:xfrm>
            <a:off x="8904312" y="260649"/>
            <a:ext cx="2232248" cy="216023"/>
          </a:xfrm>
          <a:prstGeom prst="rect">
            <a:avLst/>
          </a:prstGeom>
          <a:solidFill>
            <a:srgbClr val="FFFFFF"/>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265235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1BF43-31C3-3124-2AF4-D9B677973908}"/>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DB54E5B6-F839-2417-E881-4C93245D1123}"/>
              </a:ext>
            </a:extLst>
          </p:cNvPr>
          <p:cNvGraphicFramePr>
            <a:graphicFrameLocks noGrp="1"/>
          </p:cNvGraphicFramePr>
          <p:nvPr/>
        </p:nvGraphicFramePr>
        <p:xfrm>
          <a:off x="528061" y="1486754"/>
          <a:ext cx="11254217" cy="3078312"/>
        </p:xfrm>
        <a:graphic>
          <a:graphicData uri="http://schemas.openxmlformats.org/drawingml/2006/table">
            <a:tbl>
              <a:tblPr firstRow="1" bandRow="1">
                <a:tableStyleId>{3B4B98B0-60AC-42C2-AFA5-B58CD77FA1E5}</a:tableStyleId>
              </a:tblPr>
              <a:tblGrid>
                <a:gridCol w="1872392">
                  <a:extLst>
                    <a:ext uri="{9D8B030D-6E8A-4147-A177-3AD203B41FA5}">
                      <a16:colId xmlns:a16="http://schemas.microsoft.com/office/drawing/2014/main" val="325723485"/>
                    </a:ext>
                  </a:extLst>
                </a:gridCol>
                <a:gridCol w="2413444">
                  <a:extLst>
                    <a:ext uri="{9D8B030D-6E8A-4147-A177-3AD203B41FA5}">
                      <a16:colId xmlns:a16="http://schemas.microsoft.com/office/drawing/2014/main" val="4125418969"/>
                    </a:ext>
                  </a:extLst>
                </a:gridCol>
                <a:gridCol w="2421144">
                  <a:extLst>
                    <a:ext uri="{9D8B030D-6E8A-4147-A177-3AD203B41FA5}">
                      <a16:colId xmlns:a16="http://schemas.microsoft.com/office/drawing/2014/main" val="2945107509"/>
                    </a:ext>
                  </a:extLst>
                </a:gridCol>
                <a:gridCol w="2318199">
                  <a:extLst>
                    <a:ext uri="{9D8B030D-6E8A-4147-A177-3AD203B41FA5}">
                      <a16:colId xmlns:a16="http://schemas.microsoft.com/office/drawing/2014/main" val="2239194307"/>
                    </a:ext>
                  </a:extLst>
                </a:gridCol>
                <a:gridCol w="2229038">
                  <a:extLst>
                    <a:ext uri="{9D8B030D-6E8A-4147-A177-3AD203B41FA5}">
                      <a16:colId xmlns:a16="http://schemas.microsoft.com/office/drawing/2014/main" val="3238258030"/>
                    </a:ext>
                  </a:extLst>
                </a:gridCol>
              </a:tblGrid>
              <a:tr h="498448">
                <a:tc>
                  <a:txBody>
                    <a:bodyPr/>
                    <a:lstStyle/>
                    <a:p>
                      <a:endParaRPr lang="en-US" sz="1600" dirty="0">
                        <a:latin typeface="+mj-lt"/>
                        <a:cs typeface="Arial" panose="020B0604020202020204" pitchFamily="34" charset="0"/>
                      </a:endParaRPr>
                    </a:p>
                  </a:txBody>
                  <a:tcPr marL="91416" marR="91416" marT="45708" marB="45708" anchor="ctr"/>
                </a:tc>
                <a:tc>
                  <a:txBody>
                    <a:bodyPr/>
                    <a:lstStyle/>
                    <a:p>
                      <a:pPr algn="ctr"/>
                      <a:r>
                        <a:rPr lang="en-US" sz="1600" dirty="0"/>
                        <a:t>IDXd</a:t>
                      </a:r>
                      <a:endParaRPr lang="en-US" sz="1600" dirty="0">
                        <a:latin typeface="+mj-lt"/>
                        <a:cs typeface="Arial" panose="020B0604020202020204" pitchFamily="34" charset="0"/>
                      </a:endParaRPr>
                    </a:p>
                  </a:txBody>
                  <a:tcPr marL="91416" marR="91416" marT="45708" marB="45708" anchor="ctr"/>
                </a:tc>
                <a:tc>
                  <a:txBody>
                    <a:bodyPr/>
                    <a:lstStyle/>
                    <a:p>
                      <a:pPr algn="ctr"/>
                      <a:r>
                        <a:rPr lang="en-US" sz="1600" dirty="0"/>
                        <a:t>YL-201</a:t>
                      </a:r>
                      <a:endParaRPr lang="en-US" sz="1600" dirty="0">
                        <a:latin typeface="+mj-lt"/>
                        <a:cs typeface="Arial" panose="020B0604020202020204" pitchFamily="34" charset="0"/>
                      </a:endParaRPr>
                    </a:p>
                  </a:txBody>
                  <a:tcPr marL="91416" marR="91416" marT="45708" marB="45708" anchor="ctr"/>
                </a:tc>
                <a:tc>
                  <a:txBody>
                    <a:bodyPr/>
                    <a:lstStyle/>
                    <a:p>
                      <a:pPr algn="ctr"/>
                      <a:r>
                        <a:rPr lang="en-US" sz="1600" dirty="0"/>
                        <a:t>MHB-088C</a:t>
                      </a:r>
                      <a:endParaRPr lang="en-US" sz="1600" dirty="0">
                        <a:latin typeface="+mj-lt"/>
                        <a:cs typeface="Arial" panose="020B0604020202020204" pitchFamily="34" charset="0"/>
                      </a:endParaRPr>
                    </a:p>
                  </a:txBody>
                  <a:tcPr marL="91416" marR="91416" marT="45708" marB="45708" anchor="ctr"/>
                </a:tc>
                <a:tc>
                  <a:txBody>
                    <a:bodyPr/>
                    <a:lstStyle/>
                    <a:p>
                      <a:pPr algn="ctr"/>
                      <a:r>
                        <a:rPr lang="en-US" sz="1600" dirty="0"/>
                        <a:t>HS20093/</a:t>
                      </a:r>
                    </a:p>
                    <a:p>
                      <a:pPr algn="ctr"/>
                      <a:r>
                        <a:rPr lang="en-US" sz="1600" dirty="0"/>
                        <a:t>GSK 5764227</a:t>
                      </a:r>
                      <a:endParaRPr lang="en-US" sz="1600" dirty="0">
                        <a:latin typeface="+mj-lt"/>
                        <a:cs typeface="Arial" panose="020B0604020202020204" pitchFamily="34" charset="0"/>
                      </a:endParaRPr>
                    </a:p>
                  </a:txBody>
                  <a:tcPr marL="91416" marR="91416" marT="45708" marB="45708" anchor="ctr"/>
                </a:tc>
                <a:extLst>
                  <a:ext uri="{0D108BD9-81ED-4DB2-BD59-A6C34878D82A}">
                    <a16:rowId xmlns:a16="http://schemas.microsoft.com/office/drawing/2014/main" val="2075727691"/>
                  </a:ext>
                </a:extLst>
              </a:tr>
              <a:tr h="498448">
                <a:tc>
                  <a:txBody>
                    <a:bodyPr/>
                    <a:lstStyle/>
                    <a:p>
                      <a:r>
                        <a:rPr lang="en-US" sz="1600" baseline="0" dirty="0"/>
                        <a:t>Payload</a:t>
                      </a:r>
                      <a:endParaRPr lang="en-US" sz="1600" baseline="0" dirty="0">
                        <a:latin typeface="+mj-lt"/>
                        <a:cs typeface="Arial" panose="020B0604020202020204" pitchFamily="34" charset="0"/>
                      </a:endParaRPr>
                    </a:p>
                  </a:txBody>
                  <a:tcPr marL="91416" marR="91416" marT="45708" marB="4570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Topo-1 inhibitor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a:t>(</a:t>
                      </a:r>
                      <a:r>
                        <a:rPr lang="en-US" sz="1600" dirty="0"/>
                        <a:t>exatecan-derivative)</a:t>
                      </a:r>
                      <a:endParaRPr lang="en-US" sz="1600" baseline="0" dirty="0">
                        <a:latin typeface="+mj-lt"/>
                        <a:cs typeface="Arial" panose="020B0604020202020204" pitchFamily="34" charset="0"/>
                      </a:endParaRPr>
                    </a:p>
                  </a:txBody>
                  <a:tcPr marL="91416" marR="91416" marT="45708" marB="4570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Novel Topo-1 inhibitor</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dirty="0"/>
                        <a:t>Topo-1 inhibitor (“SuperTopo1”) payload</a:t>
                      </a:r>
                      <a:endParaRPr lang="en-US" sz="1600" baseline="0" dirty="0">
                        <a:latin typeface="+mj-lt"/>
                        <a:cs typeface="Arial" panose="020B0604020202020204" pitchFamily="34" charset="0"/>
                      </a:endParaRPr>
                    </a:p>
                  </a:txBody>
                  <a:tcPr marL="91416" marR="91416" marT="45708" marB="4570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Topo-1 inhibitor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a:t>(</a:t>
                      </a:r>
                      <a:r>
                        <a:rPr lang="en-US" sz="1600" dirty="0"/>
                        <a:t>exatecan-derivative)</a:t>
                      </a:r>
                      <a:endParaRPr lang="en-US" sz="1600"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4250788063"/>
                  </a:ext>
                </a:extLst>
              </a:tr>
              <a:tr h="319112">
                <a:tc>
                  <a:txBody>
                    <a:bodyPr/>
                    <a:lstStyle/>
                    <a:p>
                      <a:r>
                        <a:rPr lang="en-US" sz="1600" baseline="0" dirty="0"/>
                        <a:t>DAR</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4</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8</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4</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4</a:t>
                      </a:r>
                      <a:endParaRPr lang="en-US" sz="1600" baseline="0" dirty="0">
                        <a:latin typeface="+mj-lt"/>
                        <a:cs typeface="Arial" panose="020B0604020202020204" pitchFamily="34" charset="0"/>
                      </a:endParaRPr>
                    </a:p>
                  </a:txBody>
                  <a:tcPr marL="91416" marR="91416" marT="45708" marB="45708" anchor="ctr"/>
                </a:tc>
                <a:extLst>
                  <a:ext uri="{0D108BD9-81ED-4DB2-BD59-A6C34878D82A}">
                    <a16:rowId xmlns:a16="http://schemas.microsoft.com/office/drawing/2014/main" val="3592717673"/>
                  </a:ext>
                </a:extLst>
              </a:tr>
              <a:tr h="498448">
                <a:tc>
                  <a:txBody>
                    <a:bodyPr/>
                    <a:lstStyle/>
                    <a:p>
                      <a:r>
                        <a:rPr lang="en-US" sz="1600" baseline="0" dirty="0"/>
                        <a:t>Linker</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Tetrapeptide-based cleavable linker </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dirty="0"/>
                        <a:t>Protease-cleavable linker</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0"/>
                        <a:t>Cleavable linker</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0" dirty="0"/>
                        <a:t>Cleavable maleimide tetrapeptide linker </a:t>
                      </a:r>
                      <a:endParaRPr lang="en-US" sz="1600" b="0"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3890513806"/>
                  </a:ext>
                </a:extLst>
              </a:tr>
              <a:tr h="319112">
                <a:tc>
                  <a:txBody>
                    <a:bodyPr/>
                    <a:lstStyle/>
                    <a:p>
                      <a:r>
                        <a:rPr lang="en-US" sz="1600" baseline="0" dirty="0"/>
                        <a:t>Trial reported</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Phase 2 (n = 137)</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Phase 1</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Phase 1</a:t>
                      </a:r>
                      <a:endParaRPr lang="en-US" sz="1600" baseline="0" dirty="0">
                        <a:latin typeface="+mj-lt"/>
                        <a:cs typeface="Arial" panose="020B0604020202020204" pitchFamily="34" charset="0"/>
                      </a:endParaRPr>
                    </a:p>
                  </a:txBody>
                  <a:tcPr marL="91416" marR="91416" marT="45708" marB="45708" anchor="ctr"/>
                </a:tc>
                <a:tc>
                  <a:txBody>
                    <a:bodyPr/>
                    <a:lstStyle/>
                    <a:p>
                      <a:pPr algn="ctr"/>
                      <a:r>
                        <a:rPr lang="en-US" sz="1600" baseline="0" dirty="0"/>
                        <a:t>Phase 1</a:t>
                      </a:r>
                      <a:endParaRPr lang="en-US" sz="1600" baseline="0" dirty="0">
                        <a:latin typeface="+mj-lt"/>
                        <a:cs typeface="Arial" panose="020B0604020202020204" pitchFamily="34" charset="0"/>
                      </a:endParaRPr>
                    </a:p>
                  </a:txBody>
                  <a:tcPr marL="91416" marR="91416" marT="45708" marB="45708" anchor="ctr"/>
                </a:tc>
                <a:extLst>
                  <a:ext uri="{0D108BD9-81ED-4DB2-BD59-A6C34878D82A}">
                    <a16:rowId xmlns:a16="http://schemas.microsoft.com/office/drawing/2014/main" val="2476858670"/>
                  </a:ext>
                </a:extLst>
              </a:tr>
              <a:tr h="319112">
                <a:tc>
                  <a:txBody>
                    <a:bodyPr/>
                    <a:lstStyle/>
                    <a:p>
                      <a:r>
                        <a:rPr lang="en-US" sz="1600" baseline="0" dirty="0"/>
                        <a:t>Doses</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12 mg/kg for phase 3</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2.0 or 2.4 mg/kg</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1.6-2.4 mg/kg</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8 vs 10 mg/kg</a:t>
                      </a:r>
                      <a:endParaRPr lang="en-US" sz="1600"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89587336"/>
                  </a:ext>
                </a:extLst>
              </a:tr>
              <a:tr h="319112">
                <a:tc>
                  <a:txBody>
                    <a:bodyPr/>
                    <a:lstStyle/>
                    <a:p>
                      <a:r>
                        <a:rPr lang="en-US" sz="1600" baseline="0" dirty="0"/>
                        <a:t>Setting</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Relapsed</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Relapsed</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Relapsed</a:t>
                      </a:r>
                      <a:endParaRPr lang="en-US" sz="1600" baseline="0" dirty="0">
                        <a:latin typeface="+mj-lt"/>
                        <a:cs typeface="Arial" panose="020B0604020202020204" pitchFamily="34" charset="0"/>
                      </a:endParaRPr>
                    </a:p>
                  </a:txBody>
                  <a:tcPr marL="91416" marR="91416" marT="45708" marB="45708"/>
                </a:tc>
                <a:tc>
                  <a:txBody>
                    <a:bodyPr/>
                    <a:lstStyle/>
                    <a:p>
                      <a:pPr algn="ctr"/>
                      <a:r>
                        <a:rPr lang="en-US" sz="1600" baseline="0" dirty="0"/>
                        <a:t>Relapsed</a:t>
                      </a:r>
                      <a:endParaRPr lang="en-US" sz="1600" baseline="0" dirty="0">
                        <a:latin typeface="+mj-lt"/>
                        <a:cs typeface="Arial" panose="020B0604020202020204" pitchFamily="34" charset="0"/>
                      </a:endParaRPr>
                    </a:p>
                  </a:txBody>
                  <a:tcPr marL="91416" marR="91416" marT="45708" marB="45708"/>
                </a:tc>
                <a:extLst>
                  <a:ext uri="{0D108BD9-81ED-4DB2-BD59-A6C34878D82A}">
                    <a16:rowId xmlns:a16="http://schemas.microsoft.com/office/drawing/2014/main" val="3407978953"/>
                  </a:ext>
                </a:extLst>
              </a:tr>
            </a:tbl>
          </a:graphicData>
        </a:graphic>
      </p:graphicFrame>
      <p:sp>
        <p:nvSpPr>
          <p:cNvPr id="4" name="Title 6">
            <a:extLst>
              <a:ext uri="{FF2B5EF4-FFF2-40B4-BE49-F238E27FC236}">
                <a16:creationId xmlns:a16="http://schemas.microsoft.com/office/drawing/2014/main" id="{FC0C1EF7-ED6A-B537-BE1A-0BBE8F925AB0}"/>
              </a:ext>
            </a:extLst>
          </p:cNvPr>
          <p:cNvSpPr txBox="1">
            <a:spLocks/>
          </p:cNvSpPr>
          <p:nvPr/>
        </p:nvSpPr>
        <p:spPr>
          <a:xfrm>
            <a:off x="595120" y="468196"/>
            <a:ext cx="10512862" cy="914162"/>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09219"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54780"/>
                </a:solidFill>
                <a:effectLst/>
                <a:uLnTx/>
                <a:uFillTx/>
                <a:latin typeface="Arial" panose="020B0604020202020204" pitchFamily="34" charset="0"/>
                <a:ea typeface="+mj-ea"/>
                <a:cs typeface="Arial" panose="020B0604020202020204" pitchFamily="34" charset="0"/>
              </a:rPr>
              <a:t>Multiple B7-H3 ADCs are under development</a:t>
            </a:r>
          </a:p>
        </p:txBody>
      </p:sp>
      <p:sp>
        <p:nvSpPr>
          <p:cNvPr id="2" name="Title 9">
            <a:extLst>
              <a:ext uri="{FF2B5EF4-FFF2-40B4-BE49-F238E27FC236}">
                <a16:creationId xmlns:a16="http://schemas.microsoft.com/office/drawing/2014/main" id="{57A287F8-8797-A286-BE15-C62F5948317D}"/>
              </a:ext>
            </a:extLst>
          </p:cNvPr>
          <p:cNvSpPr txBox="1">
            <a:spLocks/>
          </p:cNvSpPr>
          <p:nvPr/>
        </p:nvSpPr>
        <p:spPr>
          <a:xfrm>
            <a:off x="10641417" y="15390"/>
            <a:ext cx="1548997" cy="432082"/>
          </a:xfrm>
          <a:prstGeom prst="rect">
            <a:avLst/>
          </a:prstGeom>
          <a:solidFill>
            <a:schemeClr val="accent6">
              <a:lumMod val="75000"/>
            </a:schemeClr>
          </a:solidFill>
          <a:ln w="19050">
            <a:solidFill>
              <a:schemeClr val="accent6">
                <a:lumMod val="75000"/>
              </a:schemeClr>
            </a:solidFill>
          </a:ln>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063"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B7-H3 ADC</a:t>
            </a:r>
          </a:p>
        </p:txBody>
      </p:sp>
      <p:sp>
        <p:nvSpPr>
          <p:cNvPr id="3" name="TextBox 2">
            <a:extLst>
              <a:ext uri="{FF2B5EF4-FFF2-40B4-BE49-F238E27FC236}">
                <a16:creationId xmlns:a16="http://schemas.microsoft.com/office/drawing/2014/main" id="{E96930F8-1E34-26BB-5E5D-8669B4CAC744}"/>
              </a:ext>
            </a:extLst>
          </p:cNvPr>
          <p:cNvSpPr txBox="1"/>
          <p:nvPr/>
        </p:nvSpPr>
        <p:spPr>
          <a:xfrm>
            <a:off x="119336" y="6412222"/>
            <a:ext cx="610292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itchFamily="-72" charset="0"/>
                <a:ea typeface="MS PGothic" charset="0"/>
              </a:rPr>
              <a:t>Courtesy of Christine L Hann, MD, PhD</a:t>
            </a:r>
          </a:p>
        </p:txBody>
      </p:sp>
    </p:spTree>
    <p:extLst>
      <p:ext uri="{BB962C8B-B14F-4D97-AF65-F5344CB8AC3E}">
        <p14:creationId xmlns:p14="http://schemas.microsoft.com/office/powerpoint/2010/main" val="3328874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LungenClinic Grosshandorf 16:9 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5872</TotalTime>
  <Words>7928</Words>
  <Application>Microsoft Macintosh PowerPoint</Application>
  <PresentationFormat>Widescreen</PresentationFormat>
  <Paragraphs>1145</Paragraphs>
  <Slides>122</Slides>
  <Notes>77</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122</vt:i4>
      </vt:variant>
    </vt:vector>
  </HeadingPairs>
  <TitlesOfParts>
    <vt:vector size="145" baseType="lpstr">
      <vt:lpstr>ＭＳ Ｐゴシック</vt:lpstr>
      <vt:lpstr>Aptos</vt:lpstr>
      <vt:lpstr>Aptos Display</vt:lpstr>
      <vt:lpstr>Arial</vt:lpstr>
      <vt:lpstr>Arial Narrow</vt:lpstr>
      <vt:lpstr>Calibri</vt:lpstr>
      <vt:lpstr>Courier New</vt:lpstr>
      <vt:lpstr>Noto Sans Symbols</vt:lpstr>
      <vt:lpstr>Symbol</vt:lpstr>
      <vt:lpstr>Times LT Std Phonetic</vt:lpstr>
      <vt:lpstr>Times New Roman</vt:lpstr>
      <vt:lpstr>Wingdings</vt:lpstr>
      <vt:lpstr>1_Default Design</vt:lpstr>
      <vt:lpstr>2_Default Design</vt:lpstr>
      <vt:lpstr>5_Default Design</vt:lpstr>
      <vt:lpstr>6_Default Design</vt:lpstr>
      <vt:lpstr>9_Default Design</vt:lpstr>
      <vt:lpstr>3_Default Design</vt:lpstr>
      <vt:lpstr>7_Default Design</vt:lpstr>
      <vt:lpstr>4_Default Design</vt:lpstr>
      <vt:lpstr>Office Theme</vt:lpstr>
      <vt:lpstr>LungenClinic Grosshandorf 16:9 Master</vt:lpstr>
      <vt:lpstr>8_Default Design</vt:lpstr>
      <vt:lpstr>Year in Review: Clinical Investigator Perspectives on the  Most Relevant New Datasets and Advances in Oncology</vt:lpstr>
      <vt:lpstr>Faculty</vt:lpstr>
      <vt:lpstr>Commercial Support</vt:lpstr>
      <vt:lpstr>Dr Love — Disclosures</vt:lpstr>
      <vt:lpstr>PowerPoint Presentation</vt:lpstr>
      <vt:lpstr>Dr Hann — Disclosures</vt:lpstr>
      <vt:lpstr>Dr Sands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Consensus or Controversy? Clinical Investigators Discuss  and Debate Current Approaches to First- and Second-Line Therapy for HR-Positive Metastatic Breast Cancer</vt:lpstr>
      <vt:lpstr>Year in Review: Clinical Investigator Perspectives on the  Most Relevant New Datasets and Advances in Oncology</vt:lpstr>
      <vt:lpstr>PowerPoint Presentation</vt:lpstr>
      <vt:lpstr>PowerPoint Presentation</vt:lpstr>
      <vt:lpstr>PowerPoint Presentation</vt:lpstr>
      <vt:lpstr>PowerPoint Presentation</vt:lpstr>
      <vt:lpstr>What Clinicians Want to Know: Optimizing the Management  of Metastatic Triple-Negative Breast Cancer</vt:lpstr>
      <vt:lpstr>Grand Rounds</vt:lpstr>
      <vt:lpstr>Year in Review:  Small Cell Lung Cancer</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Consensus or Controversy? Clinical Investigators Discuss  and Debate Current Approaches to First- and Second-Line Therapy for HR-Positive Metastatic Breast Cancer</vt:lpstr>
      <vt:lpstr>Year in Review: Clinical Investigator Perspectives on the  Most Relevant New Datasets and Advances in Oncology</vt:lpstr>
      <vt:lpstr>PowerPoint Presentation</vt:lpstr>
      <vt:lpstr>PowerPoint Presentation</vt:lpstr>
      <vt:lpstr>PowerPoint Presentation</vt:lpstr>
      <vt:lpstr>PowerPoint Presentation</vt:lpstr>
      <vt:lpstr>What Clinicians Want to Know: Optimizing the Management  of Metastatic Triple-Negative Breast Cancer</vt:lpstr>
      <vt:lpstr>Grand Rounds</vt:lpstr>
      <vt:lpstr>Year in Review: Clinical Investigator Perspectives on the  Most Relevant New Datasets and Advances in Oncology</vt:lpstr>
      <vt:lpstr>Commercial Support</vt:lpstr>
      <vt:lpstr>Dr Hann — Disclosures</vt:lpstr>
      <vt:lpstr>Dr Sands — Disclosures</vt:lpstr>
      <vt:lpstr>Dr Love — Disclosures</vt:lpstr>
      <vt:lpstr>PowerPoint Presentation</vt:lpstr>
      <vt:lpstr>PowerPoint Presentation</vt:lpstr>
      <vt:lpstr>Key Datasets</vt:lpstr>
      <vt:lpstr>Key Datasets</vt:lpstr>
      <vt:lpstr>Key Datasets</vt:lpstr>
      <vt:lpstr>Key Datasets</vt:lpstr>
      <vt:lpstr>Year in Review:  Small Cell Lung Cancer</vt:lpstr>
      <vt:lpstr>Expert Second Opinion: Investigators Provide  Perspectives on the Best-Practice Use of  Immunotherapy for Endometrial Cancer</vt:lpstr>
      <vt:lpstr>Expert Second Opinion: Investigators Provide Perspectives  on the Best-Practice Management of Ovarian Cancer</vt:lpstr>
      <vt:lpstr>Data + Perspectives: The Potential Role  of TROP2- and CDH6-Directed Antibody-Drug  Conjugates in Gynecologic Cancers</vt:lpstr>
      <vt:lpstr>Expert Second Opinion: Investigators Provide Perspectives  on the Management of HER2-Positive Gynecologic Cancers</vt:lpstr>
      <vt:lpstr>Year in Review:  Small Cell Lung Cancer</vt:lpstr>
      <vt:lpstr>SCLC cell surface targets under active clinical evaluation </vt:lpstr>
      <vt:lpstr>Year in Review:  Small Cell Lung Cancer</vt:lpstr>
      <vt:lpstr>PowerPoint Presentation</vt:lpstr>
      <vt:lpstr>PowerPoint Presentation</vt:lpstr>
      <vt:lpstr>PowerPoint Presentation</vt:lpstr>
      <vt:lpstr>PowerPoint Presentation</vt:lpstr>
      <vt:lpstr>PowerPoint Presentation</vt:lpstr>
      <vt:lpstr>Phase III MAVERICK (SWOG 1827) Study Design</vt:lpstr>
      <vt:lpstr>Year in Review:  Small Cell Lung Cancer</vt:lpstr>
      <vt:lpstr>ES SCLC: current landscape</vt:lpstr>
      <vt:lpstr>Lurbinectidin - Mode of Action</vt:lpstr>
      <vt:lpstr>PowerPoint Presentation</vt:lpstr>
      <vt:lpstr>IMforte PFS</vt:lpstr>
      <vt:lpstr>IMforte OS</vt:lpstr>
      <vt:lpstr>IMforte Updated Curves</vt:lpstr>
      <vt:lpstr>Year in Review:  Small Cell Lung Cancer</vt:lpstr>
      <vt:lpstr>Year in Review:  Small Cell Lung Cancer</vt:lpstr>
      <vt:lpstr>PowerPoint Presentation</vt:lpstr>
      <vt:lpstr>T-cell engagers in SCLC (and other DLL3+ tumors)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DeLLphi-303</vt:lpstr>
      <vt:lpstr>PowerPoint Presentation</vt:lpstr>
      <vt:lpstr>PowerPoint Presentation</vt:lpstr>
      <vt:lpstr>PowerPoint Presentation</vt:lpstr>
      <vt:lpstr>Year in Review:  Small Cell Lung Cancer</vt:lpstr>
      <vt:lpstr>ADCs in SCLC: Summary &amp; Challenges</vt:lpstr>
      <vt:lpstr>Ifinatamab Deruxtecan Granted Priority Review in the US for Adult Patients with Previously Treated Extensive-Stage SCLC Who Experienced Disease Progression on or After Platinum-Based Chemotherapy Press Release: April 13, 2026</vt:lpstr>
      <vt:lpstr>PowerPoint Presentation</vt:lpstr>
      <vt:lpstr>PowerPoint Presentation</vt:lpstr>
      <vt:lpstr>Phase II Ideate-Lung01 Trial: Antitumor Activity of I-DXd</vt:lpstr>
      <vt:lpstr>Phase II Ideate-Lung01 Trial: Confirmed Response by BICR</vt:lpstr>
      <vt:lpstr>PowerPoint Presentation</vt:lpstr>
      <vt:lpstr>Phase II Ideate-Lung01 Trial: Adverse Events</vt:lpstr>
      <vt:lpstr>Phase II Ideate-Lung01 Trial: Adverse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Small Cell Lung Cancer</vt:lpstr>
      <vt:lpstr>ES SCLC – the future?</vt:lpstr>
      <vt:lpstr>Alisertib, a Small-Molecule Aurora Kinase A (AURKA) Inhibitor</vt:lpstr>
      <vt:lpstr>Phase II C14018 Trial of Alisertib with Paclitaxel: Progression-Free Survival (PFS) for Patients with Resistant or Refractory Disease Relapse</vt:lpstr>
      <vt:lpstr>Phase II C14018: Alisertib with Paclitaxel — PFS for Patients with and without Cell Cycle Gene Mutations</vt:lpstr>
      <vt:lpstr>Phase II ALISCA-Lung1 Study Design</vt:lpstr>
      <vt:lpstr>Phase II ALISCA-Lung1: Planned Biomarker Analysis</vt:lpstr>
      <vt:lpstr>ALISCA-Lung2 Trial: Dose Escalation with Alisertib for SCLC</vt:lpstr>
      <vt:lpstr>PowerPoint Presentation</vt:lpstr>
      <vt:lpstr>PowerPoint Presentation</vt:lpstr>
      <vt:lpstr>PowerPoint Presentation</vt:lpstr>
      <vt:lpstr>PowerPoint Presentation</vt:lpstr>
      <vt:lpstr>PowerPoint Presentation</vt:lpstr>
      <vt:lpstr>Phase I Study of LB2102: Efficacy Outcomes</vt:lpstr>
      <vt:lpstr>Phase I Study of LB2102: Efficacy Outcomes</vt:lpstr>
      <vt:lpstr>Phase I Study of LB2102: Treatment-Emergent Adverse Events</vt:lpstr>
      <vt:lpstr>Consensus or Controversy? Clinical Investigators Discuss  and Debate Current Approaches to First- and Second-Line Therapy for HR-Positive Metastatic Breast Cancer</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Rendina</cp:lastModifiedBy>
  <cp:revision>851</cp:revision>
  <cp:lastPrinted>2020-12-08T02:40:56Z</cp:lastPrinted>
  <dcterms:created xsi:type="dcterms:W3CDTF">2020-11-13T19:02:13Z</dcterms:created>
  <dcterms:modified xsi:type="dcterms:W3CDTF">2026-04-14T20:06:29Z</dcterms:modified>
</cp:coreProperties>
</file>